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1"/>
  </p:sldMasterIdLst>
  <p:notesMasterIdLst>
    <p:notesMasterId r:id="rId4"/>
  </p:notesMasterIdLst>
  <p:handoutMasterIdLst>
    <p:handoutMasterId r:id="rId5"/>
  </p:handoutMasterIdLst>
  <p:sldIdLst>
    <p:sldId id="296" r:id="rId2"/>
    <p:sldId id="275" r:id="rId3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142">
          <p15:clr>
            <a:srgbClr val="A4A3A4"/>
          </p15:clr>
        </p15:guide>
        <p15:guide id="2" orient="horz" pos="4027">
          <p15:clr>
            <a:srgbClr val="A4A3A4"/>
          </p15:clr>
        </p15:guide>
        <p15:guide id="3" orient="horz" pos="1698">
          <p15:clr>
            <a:srgbClr val="A4A3A4"/>
          </p15:clr>
        </p15:guide>
        <p15:guide id="4" orient="horz" pos="152">
          <p15:clr>
            <a:srgbClr val="A4A3A4"/>
          </p15:clr>
        </p15:guide>
        <p15:guide id="5" orient="horz" pos="2790">
          <p15:clr>
            <a:srgbClr val="A4A3A4"/>
          </p15:clr>
        </p15:guide>
        <p15:guide id="6" orient="horz" pos="604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50504E"/>
    <a:srgbClr val="4E4E4E"/>
    <a:srgbClr val="404040"/>
    <a:srgbClr val="004C97"/>
    <a:srgbClr val="63666A"/>
    <a:srgbClr val="99D6EA"/>
    <a:srgbClr val="505050"/>
    <a:srgbClr val="A7A8AA"/>
    <a:srgbClr val="003087"/>
    <a:srgbClr val="0F2D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9" autoAdjust="0"/>
    <p:restoredTop sz="94660"/>
  </p:normalViewPr>
  <p:slideViewPr>
    <p:cSldViewPr snapToGrid="0" snapToObjects="1" showGuides="1">
      <p:cViewPr varScale="1">
        <p:scale>
          <a:sx n="110" d="100"/>
          <a:sy n="110" d="100"/>
        </p:scale>
        <p:origin x="1428" y="108"/>
      </p:cViewPr>
      <p:guideLst>
        <p:guide orient="horz" pos="4142"/>
        <p:guide orient="horz" pos="4027"/>
        <p:guide orient="horz" pos="1698"/>
        <p:guide orient="horz" pos="152"/>
        <p:guide orient="horz" pos="2790"/>
        <p:guide orient="horz" pos="604"/>
        <p:guide pos="5616"/>
        <p:guide pos="136"/>
        <p:guide pos="589"/>
        <p:guide pos="4453"/>
        <p:guide pos="5163"/>
        <p:guide pos="463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4/15/2022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4/15/2022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1468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16" b="25769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50593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78BD659-6A4A-47FD-B288-B08660938B20}" type="datetime1">
              <a:rPr lang="en-US" smtClean="0"/>
              <a:t>4/15/2022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Linac Machine Coordinator | 9 am Scheduling Meeting 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971550"/>
            <a:ext cx="4206240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2" y="971550"/>
            <a:ext cx="4215383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21E3C9BA-D993-49C8-A08F-E36427FB8BC3}" type="datetime1">
              <a:rPr lang="en-US" smtClean="0"/>
              <a:t>4/15/2022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Linac Machine Coordinator | 9 am Scheduling Meeting 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958849"/>
            <a:ext cx="3027894" cy="50226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2" y="958850"/>
            <a:ext cx="5347605" cy="50226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6504213"/>
            <a:ext cx="675368" cy="241300"/>
          </a:xfrm>
        </p:spPr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A71F574C-4EB1-4D9B-8315-5436E9B0EE5B}" type="datetime1">
              <a:rPr lang="en-US" smtClean="0"/>
              <a:t>4/15/2022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1" y="6504213"/>
            <a:ext cx="6262119" cy="250031"/>
          </a:xfrm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Linac Machine Coordinator | 9 am Scheduling Meeting 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979A04A2-726F-2143-A443-7788AF2717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4026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971550"/>
            <a:ext cx="8686800" cy="3726717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6868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2F558920-CB00-4660-A85F-2C5FA61636A3}" type="datetime1">
              <a:rPr lang="en-US" smtClean="0"/>
              <a:t>4/15/2022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5195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Linac Machine Coordinator | 9 am Scheduling Meeting 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6504213"/>
            <a:ext cx="675368" cy="241300"/>
          </a:xfrm>
        </p:spPr>
        <p:txBody>
          <a:bodyPr/>
          <a:lstStyle/>
          <a:p>
            <a:pPr>
              <a:defRPr/>
            </a:pPr>
            <a:fld id="{0FCC574C-2016-470F-B58E-1639198B1AD8}" type="datetime1">
              <a:rPr lang="en-US" smtClean="0"/>
              <a:t>4/15/2022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2" y="6504213"/>
            <a:ext cx="6260399" cy="242873"/>
          </a:xfrm>
        </p:spPr>
        <p:txBody>
          <a:bodyPr/>
          <a:lstStyle/>
          <a:p>
            <a:pPr>
              <a:defRPr/>
            </a:pPr>
            <a:r>
              <a:rPr lang="en-US"/>
              <a:t>Linac Machine Coordinator | 9 am Scheduling Meeting 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254000"/>
            <a:ext cx="8675688" cy="5802923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6A78F0F-AAEF-4DD0-9C15-716F9976379D}" type="datetime1">
              <a:rPr lang="en-US" smtClean="0"/>
              <a:t>4/15/2022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6504213"/>
            <a:ext cx="6272278" cy="242873"/>
          </a:xfrm>
        </p:spPr>
        <p:txBody>
          <a:bodyPr/>
          <a:lstStyle/>
          <a:p>
            <a:pPr>
              <a:defRPr/>
            </a:pPr>
            <a:r>
              <a:rPr lang="en-US"/>
              <a:t>Linac Machine Coordinator | 9 am Scheduling Meeting 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F28D5E1-5EDB-41D8-8527-53D49555F8CA}" type="datetime1">
              <a:rPr lang="en-US" smtClean="0"/>
              <a:t>4/15/2022</a:t>
            </a:fld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0399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Linac Machine Coordinator | 9 am Scheduling Meeting 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3" y="4477484"/>
            <a:ext cx="1076325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215900" y="6258863"/>
            <a:ext cx="8699500" cy="197990"/>
            <a:chOff x="600217" y="6258863"/>
            <a:chExt cx="8297721" cy="188846"/>
          </a:xfrm>
        </p:grpSpPr>
        <p:cxnSp>
          <p:nvCxnSpPr>
            <p:cNvPr id="10" name="Straight Connector 9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6" descr="FermiLogo_RGB_NALBlue.png"/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58863"/>
              <a:ext cx="1044157" cy="188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04" r:id="rId2"/>
    <p:sldLayoutId id="2147484105" r:id="rId3"/>
    <p:sldLayoutId id="2147484120" r:id="rId4"/>
    <p:sldLayoutId id="2147484103" r:id="rId5"/>
    <p:sldLayoutId id="2147484122" r:id="rId6"/>
    <p:sldLayoutId id="2147484116" r:id="rId7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179180" y="4837003"/>
            <a:ext cx="4392820" cy="1515330"/>
          </a:xfrm>
        </p:spPr>
        <p:txBody>
          <a:bodyPr/>
          <a:lstStyle/>
          <a:p>
            <a:endParaRPr lang="en-US" sz="1100" dirty="0"/>
          </a:p>
          <a:p>
            <a:r>
              <a:rPr lang="en-US" sz="1100" dirty="0"/>
              <a:t>Wednesday		Replaced Marx Cell during Booster access</a:t>
            </a:r>
          </a:p>
          <a:p>
            <a:r>
              <a:rPr lang="en-US" sz="1100" dirty="0"/>
              <a:t>		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>
          <a:xfrm>
            <a:off x="636588" y="6504213"/>
            <a:ext cx="775607" cy="241300"/>
          </a:xfrm>
        </p:spPr>
        <p:txBody>
          <a:bodyPr/>
          <a:lstStyle/>
          <a:p>
            <a:pPr>
              <a:defRPr/>
            </a:pPr>
            <a:fld id="{A9965793-1CA0-4FBA-9185-B4FF217244A3}" type="datetime1">
              <a:rPr lang="en-US" smtClean="0"/>
              <a:t>4/15/2022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err="1"/>
              <a:t>Linac</a:t>
            </a:r>
            <a:r>
              <a:rPr lang="en-US" dirty="0"/>
              <a:t> Machine Coordinator | 9 am Scheduling Meeting 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Preacc</a:t>
            </a:r>
            <a:r>
              <a:rPr lang="en-US" dirty="0"/>
              <a:t>/</a:t>
            </a:r>
            <a:r>
              <a:rPr lang="en-US" dirty="0" err="1"/>
              <a:t>Linac</a:t>
            </a:r>
            <a:r>
              <a:rPr lang="en-US" dirty="0"/>
              <a:t> Weekly Performance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25F0356-842B-4C9D-B865-47C7A5DC55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181" y="679629"/>
            <a:ext cx="5164980" cy="4146533"/>
          </a:xfrm>
          <a:prstGeom prst="rect">
            <a:avLst/>
          </a:prstGeom>
        </p:spPr>
      </p:pic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DA3F9AB1-E4DE-42D3-B7D0-F47AC720B702}"/>
              </a:ext>
            </a:extLst>
          </p:cNvPr>
          <p:cNvSpPr txBox="1">
            <a:spLocks/>
          </p:cNvSpPr>
          <p:nvPr/>
        </p:nvSpPr>
        <p:spPr>
          <a:xfrm>
            <a:off x="4571999" y="4826162"/>
            <a:ext cx="4392820" cy="1515330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b="1" i="0" kern="1200">
                <a:solidFill>
                  <a:srgbClr val="004C97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4572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2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2pPr>
            <a:lvl3pPr marL="9144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0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3pPr>
            <a:lvl4pPr marL="13716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9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4pPr>
            <a:lvl5pPr marL="18288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9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100" dirty="0"/>
          </a:p>
          <a:p>
            <a:r>
              <a:rPr lang="en-US" sz="1100" dirty="0"/>
              <a:t>All week:</a:t>
            </a:r>
          </a:p>
          <a:p>
            <a:r>
              <a:rPr lang="en-US" sz="1100" dirty="0" err="1"/>
              <a:t>Preacc</a:t>
            </a:r>
            <a:r>
              <a:rPr lang="en-US" sz="1100" dirty="0"/>
              <a:t> emittance scans</a:t>
            </a:r>
          </a:p>
          <a:p>
            <a:endParaRPr lang="en-US" sz="1100" dirty="0"/>
          </a:p>
          <a:p>
            <a:endParaRPr lang="en-US" sz="1200" dirty="0"/>
          </a:p>
          <a:p>
            <a:endParaRPr lang="en-US" sz="1400" dirty="0"/>
          </a:p>
          <a:p>
            <a:r>
              <a:rPr lang="en-US" sz="1400" dirty="0"/>
              <a:t>			</a:t>
            </a:r>
          </a:p>
          <a:p>
            <a:endParaRPr lang="en-US" sz="1400" dirty="0"/>
          </a:p>
          <a:p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566AB8A-CE90-450C-9CC3-E123849E9A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181" y="681197"/>
            <a:ext cx="5164979" cy="4125537"/>
          </a:xfrm>
          <a:prstGeom prst="rect">
            <a:avLst/>
          </a:prstGeom>
        </p:spPr>
      </p:pic>
      <p:pic>
        <p:nvPicPr>
          <p:cNvPr id="21" name="Picture 20" descr="Chart, diagram&#10;&#10;Description automatically generated">
            <a:extLst>
              <a:ext uri="{FF2B5EF4-FFF2-40B4-BE49-F238E27FC236}">
                <a16:creationId xmlns:a16="http://schemas.microsoft.com/office/drawing/2014/main" id="{11968B9E-2944-47D5-ABE2-FB7E03241A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181" y="679629"/>
            <a:ext cx="5164980" cy="4125537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9E77A53B-6463-4939-93A9-0B46B335EBD0}"/>
              </a:ext>
            </a:extLst>
          </p:cNvPr>
          <p:cNvSpPr txBox="1"/>
          <p:nvPr/>
        </p:nvSpPr>
        <p:spPr>
          <a:xfrm>
            <a:off x="322217" y="1471749"/>
            <a:ext cx="2525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9DB7F69D-AF80-429F-B687-12A0A0C2BB7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9181" y="689767"/>
            <a:ext cx="5164979" cy="4115400"/>
          </a:xfrm>
          <a:prstGeom prst="rect">
            <a:avLst/>
          </a:prstGeom>
        </p:spPr>
      </p:pic>
      <p:pic>
        <p:nvPicPr>
          <p:cNvPr id="11" name="Picture 10" descr="Chart, pie chart&#10;&#10;Description automatically generated">
            <a:extLst>
              <a:ext uri="{FF2B5EF4-FFF2-40B4-BE49-F238E27FC236}">
                <a16:creationId xmlns:a16="http://schemas.microsoft.com/office/drawing/2014/main" id="{5036A302-0957-4E94-A2D9-D241D414791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01587" y="691061"/>
            <a:ext cx="2882485" cy="2467228"/>
          </a:xfrm>
          <a:prstGeom prst="rect">
            <a:avLst/>
          </a:prstGeom>
        </p:spPr>
      </p:pic>
      <p:pic>
        <p:nvPicPr>
          <p:cNvPr id="13" name="Picture 12" descr="Chart, histogram&#10;&#10;Description automatically generated">
            <a:extLst>
              <a:ext uri="{FF2B5EF4-FFF2-40B4-BE49-F238E27FC236}">
                <a16:creationId xmlns:a16="http://schemas.microsoft.com/office/drawing/2014/main" id="{ECEDFC41-5095-410C-8C17-6BB8733FF09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9179" y="699057"/>
            <a:ext cx="5164982" cy="4106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4491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14314" y="971550"/>
            <a:ext cx="8686800" cy="525856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Source B – 50.8 mA</a:t>
            </a:r>
          </a:p>
          <a:p>
            <a:pPr marL="0" indent="0">
              <a:buNone/>
            </a:pPr>
            <a:r>
              <a:rPr lang="en-US" dirty="0" err="1"/>
              <a:t>Linac</a:t>
            </a:r>
            <a:r>
              <a:rPr lang="en-US" dirty="0"/>
              <a:t> input – 24 mA</a:t>
            </a:r>
          </a:p>
          <a:p>
            <a:pPr marL="0" indent="0">
              <a:buNone/>
            </a:pPr>
            <a:r>
              <a:rPr lang="en-US" dirty="0" err="1"/>
              <a:t>Linac</a:t>
            </a:r>
            <a:r>
              <a:rPr lang="en-US" dirty="0"/>
              <a:t> output – 21.75 mA, 4.7E12 /pulse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Downtime requests</a:t>
            </a:r>
          </a:p>
          <a:p>
            <a:pPr marL="0" indent="0">
              <a:buNone/>
            </a:pPr>
            <a:r>
              <a:rPr lang="en-US" dirty="0"/>
              <a:t>~30 min to remove EE support diagnostics from LRF 4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Conditions/Plans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>
          <a:xfrm>
            <a:off x="636588" y="6504213"/>
            <a:ext cx="793776" cy="242873"/>
          </a:xfrm>
        </p:spPr>
        <p:txBody>
          <a:bodyPr/>
          <a:lstStyle/>
          <a:p>
            <a:pPr>
              <a:defRPr/>
            </a:pPr>
            <a:fld id="{5BC9A902-7658-4B01-835C-F33D034D3A7A}" type="datetime1">
              <a:rPr lang="en-US" smtClean="0"/>
              <a:t>4/15/2022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err="1"/>
              <a:t>Linac</a:t>
            </a:r>
            <a:r>
              <a:rPr lang="en-US" dirty="0"/>
              <a:t> Machine Coordinator | 9 am Scheduling Meeting 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4689877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_PPT_0908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12447</TotalTime>
  <Words>83</Words>
  <Application>Microsoft Office PowerPoint</Application>
  <PresentationFormat>On-screen Show (4:3)</PresentationFormat>
  <Paragraphs>33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Helvetica</vt:lpstr>
      <vt:lpstr>Fermilab_PPT_090815</vt:lpstr>
      <vt:lpstr>Preacc/Linac Weekly Performance</vt:lpstr>
      <vt:lpstr>Current Conditions/Plans</vt:lpstr>
    </vt:vector>
  </TitlesOfParts>
  <Company>Sandbox Studio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Sandbox Studio</dc:creator>
  <cp:lastModifiedBy>Daniel C. Jones</cp:lastModifiedBy>
  <cp:revision>501</cp:revision>
  <cp:lastPrinted>2014-01-20T19:40:21Z</cp:lastPrinted>
  <dcterms:created xsi:type="dcterms:W3CDTF">2014-01-03T20:18:13Z</dcterms:created>
  <dcterms:modified xsi:type="dcterms:W3CDTF">2022-04-15T13:47:10Z</dcterms:modified>
</cp:coreProperties>
</file>