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73" r:id="rId4"/>
    <p:sldId id="279" r:id="rId5"/>
    <p:sldId id="278" r:id="rId6"/>
    <p:sldId id="275" r:id="rId7"/>
    <p:sldId id="276" r:id="rId8"/>
    <p:sldId id="274" r:id="rId9"/>
    <p:sldId id="281" r:id="rId10"/>
    <p:sldId id="28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98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9833D1-230D-4688-9C50-574C0C3ACBBE}" type="datetimeFigureOut">
              <a:rPr lang="en-US" altLang="en-US"/>
              <a:pPr/>
              <a:t>4/15/22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A79D08-40D4-4F39-BAF5-E0864D2D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FDF47FB-CDE2-4825-8AB5-B8A482B36363}" type="datetimeFigureOut">
              <a:rPr lang="en-US" altLang="en-US"/>
              <a:pPr/>
              <a:t>4/15/22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96A6C9E-00B2-4A6E-B94A-7B5912EE4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5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55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9B2BFF54-FA54-E745-856B-ACE7BDC80FD5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DF6CE6D8-EDC9-B047-B784-1BC677D57431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EE5A7C2-7C88-4D61-BFBC-0C94EDDF0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E1F8B34-85D7-554B-8830-0B7DD81A959F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37D271-6E09-44F2-8963-92864FE8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4221D-6EE7-3C41-B0FD-6D6D446BF4B5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EFA2-4ADE-4493-952C-9AB4B713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1504-3F01-F94F-8C92-55F03716BFB7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6BAE-42E2-49B2-983B-899D2F7DA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7504B-5EBD-1844-BFDE-F22BEFCBE94B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E7C8-950D-4642-804C-98700ABB4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696AF-C195-F149-99E3-6E7151DE1C8C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BE1-95B4-43DF-AC49-BEDC4CEA2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57123-3E05-C743-BA28-DB155E0CC893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9D8BB-1E2A-41A5-AEEC-2FD5F0AD0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29EBE64-BBE2-4549-B19C-5E090DEE669E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3A38879-4565-49D0-80BE-B13240B89E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98B13BD-945B-3045-8F18-EDF4515E50BB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0900 AD Scheduling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4A1CABB-48C2-44D3-AAFF-0E7106315B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Main Injector/Recycler Machine Report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Marty Murphy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AD 0900 Scheduling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15 April 2022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5B6F-5933-4D48-A666-31B7C3FD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Beam to NuMI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B8F3F-8C2C-8544-A31A-396E20C1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ECE7-4F20-8641-9226-D75E118EC616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A545-A9A6-794D-BA6E-A759AF5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80619-5728-C04C-ADD0-0C7E9537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48DD24-FB0B-134D-879A-C8847AB34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109482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AACC-D8FB-CE43-A23F-38EF7FD0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Protons to g-2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57FF4-20E4-E749-A3FC-308A1F41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B80D-1B4E-A39B-6487D96260D3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D7C18-D946-DB48-A282-5529C1E1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96D7-1606-D340-B88F-275BE65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B54F7F-F6B6-8343-B198-23CD6F06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417909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E302-9588-2740-94B5-FC628C05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Protons: MI to SY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83708-134F-DC45-9F55-8276DA96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7A0E-9046-0B4B-B362-56DFB100EDC1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F53C8-D53A-D748-ABA5-2CC85C41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141F9-23FA-CA46-8E9E-5F548E76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91DAE5-A414-1D49-82FB-1EC0FFEFB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134010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198A-3616-8F49-9A12-343F5101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Down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42DD8-F5BB-6647-8BAD-B9FD6043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2F21-0A61-5A45-AB57-C99B79FDFA0A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B5C9-B360-EB40-81EE-6055C291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D3646-EF9C-1D4A-A50B-3883678C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FFC45A-988F-7540-966E-AA9B26E68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396440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198A-3616-8F49-9A12-343F5101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 Down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42DD8-F5BB-6647-8BAD-B9FD6043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8B6-0AE9-5E40-A17D-EF169C024836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B5C9-B360-EB40-81EE-6055C291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D3646-EF9C-1D4A-A50B-3883678C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16251A-AA62-894B-A25E-35471BC52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183982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408F-77C9-AF42-A98F-C870F669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CFFA-29F4-2948-AC54-C7D546A3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5568"/>
            <a:ext cx="8672513" cy="542936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MI Extraction Septa Ground Fault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Monday AM the Upstream SY septa tank indicated ground fault, turning off beam to SY.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An access was made on Tuesday to open the tank and a broken wire at the down stream end of the tank was identified removed.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On Wednesday final leak checks were performed and the tank was high potted.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MI 20-62 Enclosure safety system failure Tuesday owl shift.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A faulty relay was identified &amp; replaced and complete safety system tests were done for all MI enclosures on Tuesday PM and Wednesday.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Overnight Today: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Vacuum front end (CLX56E) was rebooted; simultaneously (within a second) the NuMI beam rad-tripped at the Hobbit Door. 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Currently suspect NuMI BV100 or BV112 closed causing the trip. Normally rebooting this FE does not cause valves to close; it should affect device readbacks only.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Investigation continues…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Supported Studies: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Booster cogging module upgrade test.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NuMI beam line dispersion measurements.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1EEB-A1D1-A947-A576-59C80FA0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7E06-628B-534F-8758-38F8FE7E8E1F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9C6EA-5203-B344-80B0-C17A1061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0B327-F56F-204C-A9A6-935922EA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8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9B5D-0778-C649-A44F-2C09932B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Septa Tank Picture – looking up-stream from the down-stream end</a:t>
            </a:r>
          </a:p>
        </p:txBody>
      </p:sp>
      <p:pic>
        <p:nvPicPr>
          <p:cNvPr id="8" name="Content Placeholder 7" descr="A picture containing indoor, disk brake&#10;&#10;Description automatically generated">
            <a:extLst>
              <a:ext uri="{FF2B5EF4-FFF2-40B4-BE49-F238E27FC236}">
                <a16:creationId xmlns:a16="http://schemas.microsoft.com/office/drawing/2014/main" id="{742DE380-06B1-EB40-BA7E-02D497699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91" y="1106708"/>
            <a:ext cx="6803290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EEDD-3736-F143-8491-9463579D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FF54-FA54-E745-856B-ACE7BDC80FD5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43AC-FB7A-F246-BB35-9AE36E18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B6BDF-6FB0-BE44-8F0F-8F4CF1C4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0BE6C-7353-0943-8695-700A799E1AD3}"/>
              </a:ext>
            </a:extLst>
          </p:cNvPr>
          <p:cNvSpPr txBox="1"/>
          <p:nvPr/>
        </p:nvSpPr>
        <p:spPr>
          <a:xfrm>
            <a:off x="4835236" y="2618509"/>
            <a:ext cx="269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Vacuum chamber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A187D7-C1FF-4349-85BD-392D4B6BCFC5}"/>
              </a:ext>
            </a:extLst>
          </p:cNvPr>
          <p:cNvCxnSpPr/>
          <p:nvPr/>
        </p:nvCxnSpPr>
        <p:spPr>
          <a:xfrm flipH="1">
            <a:off x="4622800" y="3429000"/>
            <a:ext cx="7239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B51BD9-B24F-E547-9FCC-2BD3E541F3D2}"/>
              </a:ext>
            </a:extLst>
          </p:cNvPr>
          <p:cNvSpPr txBox="1"/>
          <p:nvPr/>
        </p:nvSpPr>
        <p:spPr>
          <a:xfrm>
            <a:off x="5304139" y="3210646"/>
            <a:ext cx="155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Wire plane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3EB8F-5991-5B43-92DC-413AB55131F8}"/>
              </a:ext>
            </a:extLst>
          </p:cNvPr>
          <p:cNvCxnSpPr/>
          <p:nvPr/>
        </p:nvCxnSpPr>
        <p:spPr>
          <a:xfrm flipH="1" flipV="1">
            <a:off x="4165600" y="3659832"/>
            <a:ext cx="603250" cy="8105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ABB879-EF1F-F548-B735-5EF9A407194F}"/>
              </a:ext>
            </a:extLst>
          </p:cNvPr>
          <p:cNvSpPr txBox="1"/>
          <p:nvPr/>
        </p:nvSpPr>
        <p:spPr>
          <a:xfrm>
            <a:off x="4704776" y="4300151"/>
            <a:ext cx="119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</p:spTree>
    <p:extLst>
      <p:ext uri="{BB962C8B-B14F-4D97-AF65-F5344CB8AC3E}">
        <p14:creationId xmlns:p14="http://schemas.microsoft.com/office/powerpoint/2010/main" val="65733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4EA3-000B-9D4A-8FE8-180D6B19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 &amp;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9E3A-1DBC-9F41-87DB-8C18759E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Current Conditions: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NuMI Power:   ~650 </a:t>
            </a:r>
            <a:r>
              <a:rPr lang="en-US" sz="1400" dirty="0"/>
              <a:t>KW to NuMI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Protons to SY120 users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Beam to g-2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Ongoing studies: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MI:  $2E studies – beam transfer function measurement from RR to MI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RR: $E0 under the MI SY event.  Tune scans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Next week: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Continue various beam studies and tuning.</a:t>
            </a: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Thanks to MSD, EES &amp; ES&amp;H for their efforts in the solving problems this week.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Thanks to Ops for help with tuning and making MI &amp; RR better in general.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Thanks to Proton Source for increased beam intensity.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DEC9-AB80-B14F-9B3F-6C32FEA4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FF54-FA54-E745-856B-ACE7BDC80FD5}" type="datetime3">
              <a:rPr lang="en-US" altLang="en-US" smtClean="0"/>
              <a:t>15 April 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F35E-641B-0B41-B64C-9A6293E7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Marty Murphy | 0900 AD Scheduling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8B1D-9450-AC44-AFF4-2D822145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70819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 (1)</Template>
  <TotalTime>30651</TotalTime>
  <Words>398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FNAL_TemplateMac_060514</vt:lpstr>
      <vt:lpstr>Fermilab: Footer Only</vt:lpstr>
      <vt:lpstr> Main Injector/Recycler Machine Report</vt:lpstr>
      <vt:lpstr>HEP Beam to NuMI</vt:lpstr>
      <vt:lpstr>Protons to g-2</vt:lpstr>
      <vt:lpstr>Protons: MI to SY</vt:lpstr>
      <vt:lpstr>MI Down Time</vt:lpstr>
      <vt:lpstr>RR Down Time</vt:lpstr>
      <vt:lpstr>This Week</vt:lpstr>
      <vt:lpstr>Septa Tank Picture – looking up-stream from the down-stream end</vt:lpstr>
      <vt:lpstr>Current Conditions &amp; Plan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 Capista</dc:creator>
  <cp:lastModifiedBy>Martin Murphy</cp:lastModifiedBy>
  <cp:revision>392</cp:revision>
  <cp:lastPrinted>2014-01-20T19:40:21Z</cp:lastPrinted>
  <dcterms:created xsi:type="dcterms:W3CDTF">2015-04-23T16:09:57Z</dcterms:created>
  <dcterms:modified xsi:type="dcterms:W3CDTF">2022-04-15T14:23:16Z</dcterms:modified>
</cp:coreProperties>
</file>