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7" r:id="rId4"/>
    <p:sldId id="268" r:id="rId5"/>
    <p:sldId id="269" r:id="rId6"/>
    <p:sldId id="261" r:id="rId7"/>
    <p:sldId id="265" r:id="rId8"/>
    <p:sldId id="264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18"/>
    <p:restoredTop sz="95840"/>
  </p:normalViewPr>
  <p:slideViewPr>
    <p:cSldViewPr snapToGrid="0" snapToObjects="1">
      <p:cViewPr varScale="1">
        <p:scale>
          <a:sx n="92" d="100"/>
          <a:sy n="92" d="100"/>
        </p:scale>
        <p:origin x="14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41212-C41D-C530-66F3-93E976A5B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EADFE7-75A6-9AD2-321B-E124A5124C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FB51C-0421-55AF-790B-3240CC4B8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C123E-17D6-2BF9-E3DB-8F030582D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901BD-ADEA-CBAC-7AE6-2FB8AD6E4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925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BB51B-9013-F0E8-8913-B92F44B7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6F0F0-35C1-F0BD-F266-FB3C72087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2ADDC3-1887-7297-499C-045020CBC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9AB51F-8543-9D17-4A59-3EF6F989F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E35ED-796B-0A5F-7E2B-B4AA4C12C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8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34E6D-E5B4-3835-3656-D3EEE4F47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2AB5E-E3AE-72FA-953A-42853E331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EC53F-B392-5087-65C4-CADAC2EE98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B11516-60D7-5F00-DF82-803225BD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8F123B-D628-706B-F138-237EBF61A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64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113EC-90B8-7CC1-E8E0-449B2B9A7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5295FE-6B81-B9E1-28ED-0D0C1E4B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2897-ECBD-B58C-F350-BE319EA2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E586B1-AFCB-0F21-3A7D-8312B7541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483CA-BF47-0B1F-AD84-379D49B97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629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239FF-7B4E-ADD4-3F05-DEBC974A6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0CE0AA-FD82-6F28-114E-96B9CF620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07D625-4A8A-76D9-0B6A-F96A9F9E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F89AA-53E0-248F-DFB3-085695C3D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7D247-D1D3-8DEF-48CE-B9ABCA67C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434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0FD3D-4E67-472C-4EB8-AD0198611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C55B4-F865-F50A-A89E-9FEE79743F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89BF2C-F481-A957-A0E0-8999999F8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B8A533-CEA4-56A4-ECB4-3C3E4C9AA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B331DB-051A-CE3B-DCFC-DA7E550F6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98150-6976-6945-2D95-B88F81941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71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71299-D8D3-355B-F86F-04094D7E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8F6C6-3A9C-DA25-8669-232387464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4902F-A37B-20E3-2E32-88417D3E94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F909B7-CF4E-DA75-65B2-811A6E447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7FEE4-9B90-8D77-28E1-9F9DE8831C3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76D0AE-3731-1DE6-A6C1-D21FE5D7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8D9294-C2EC-722D-F4F6-59233FB1E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43D49B-3EAC-CF7F-E376-DDD2BA322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10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B63B9-20ED-78BF-237B-A77F11EBE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1B241-C0FA-E9AC-9EC4-99AAD1B4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2F5BB8-D1A7-9C28-8D96-CCC5353D7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ED522F-2C5B-3E08-7D83-96F8F8B9C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21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0CAE7-D09C-227D-2170-3FF091955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88917D-14FE-A10F-E7C6-A9446A33F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F0F05-7E84-D6E9-5F76-DF85537EB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7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73AF7-AFBF-2C0E-1E03-02B26E021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C6A60-D192-0B12-638B-33BF5A6E7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C66300-7A58-60C4-56C7-3AFA31A50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3EA31-C79B-0E26-720F-E66BEB858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6F0335-B087-D5CB-5CAF-EDCB93283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977ADE-33A4-21B9-7728-3E62E2C9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750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5E4AF-164B-3D21-8157-C4BD2DE8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E8AC86-C757-B9DE-CD9F-F098068BA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C0B14A-CD08-D41A-747D-02716FD93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043A0-54B0-C5E5-AEF9-3E6375F80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F31389-DCF7-188A-3B63-41F8BB6A0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4D206-FA66-6F48-5356-703D6B09E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704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85F4DD-B910-5E9A-4A3B-0FA20115F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589B2E-07A5-6500-82FC-C2E22DE7B4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773E7-2358-46EB-7E19-4070EA71D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BEB95-C831-5F46-AAAB-C3878F2DAD27}" type="datetimeFigureOut">
              <a:rPr lang="en-US" smtClean="0"/>
              <a:t>4/15/22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8CC3F-AEBD-C40D-A612-48F9FEB56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C172-4FAF-A2F2-7EE4-0C4971E8A1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78C01-E4DD-5841-806C-2452B7D8ED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7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emf"/><Relationship Id="rId4" Type="http://schemas.openxmlformats.org/officeDocument/2006/relationships/image" Target="../media/image2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9EA6-BFF0-8DD8-196E-E3808D0B3E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SIRT Sphere Results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F6C2C-F3CA-74CB-7700-8578003281D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4-15-22</a:t>
            </a:r>
          </a:p>
        </p:txBody>
      </p:sp>
    </p:spTree>
    <p:extLst>
      <p:ext uri="{BB962C8B-B14F-4D97-AF65-F5344CB8AC3E}">
        <p14:creationId xmlns:p14="http://schemas.microsoft.com/office/powerpoint/2010/main" val="1221483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33E72FA3-BD00-444A-AD9B-E6C3D069C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080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177819-BAFE-0A8B-D8EB-7580BE058BE9}"/>
              </a:ext>
            </a:extLst>
          </p:cNvPr>
          <p:cNvSpPr txBox="1"/>
          <p:nvPr/>
        </p:nvSpPr>
        <p:spPr>
          <a:xfrm>
            <a:off x="-50802" y="0"/>
            <a:ext cx="2078151" cy="252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 projected Images (Iteration 0)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28DD0B2-9532-46B7-2B71-4814327C9D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4679" y="3429000"/>
            <a:ext cx="3358661" cy="3429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6CDE1F3-0BA0-2A3A-7DCE-83949DFFE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39" y="3429000"/>
            <a:ext cx="335866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FE04CAA-27B4-46CC-168D-DA127F33B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016" y="0"/>
            <a:ext cx="335866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236B7A7-6097-5F32-6004-78C54B13D7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678" y="0"/>
            <a:ext cx="335866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AF2914C-A405-C9AF-6B01-769B44C519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338" y="0"/>
            <a:ext cx="3358661" cy="342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FEFDE27-A05F-CC72-0FB5-EECE362691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016" y="3429000"/>
            <a:ext cx="3358661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237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747320-7CEA-BB85-BD92-E4687EDCE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339" y="3429000"/>
            <a:ext cx="3358661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621F054-236F-F430-5EBC-E30DE865C7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677" y="3429000"/>
            <a:ext cx="3411414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A6906D-66D2-6551-D815-0667B74F7B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16016" y="0"/>
            <a:ext cx="3358661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4572B4-C29A-48AE-066A-FE7C939A6C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4678" y="0"/>
            <a:ext cx="3358661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C925E7F-C600-D90E-FEFA-79F0AA17A4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3339" y="0"/>
            <a:ext cx="335866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8191C3-939D-A031-75C4-365FF330C8B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6017" y="3429000"/>
            <a:ext cx="3358661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B80B0F-B4A3-E940-9E27-F23E2565BF9E}"/>
              </a:ext>
            </a:extLst>
          </p:cNvPr>
          <p:cNvSpPr txBox="1"/>
          <p:nvPr/>
        </p:nvSpPr>
        <p:spPr>
          <a:xfrm>
            <a:off x="-50802" y="0"/>
            <a:ext cx="2295238" cy="252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SIRT Recon Images (Iteration 350) </a:t>
            </a:r>
          </a:p>
        </p:txBody>
      </p:sp>
    </p:spTree>
    <p:extLst>
      <p:ext uri="{BB962C8B-B14F-4D97-AF65-F5344CB8AC3E}">
        <p14:creationId xmlns:p14="http://schemas.microsoft.com/office/powerpoint/2010/main" val="810594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1A9041E-D6D1-9366-353D-1127B4676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9848" y="3429000"/>
            <a:ext cx="334107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44FD56-FCD0-037E-EF4C-0AAA06045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924" y="3429000"/>
            <a:ext cx="3341076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7F5FA9B-613D-B3D9-4AF7-2AD8D8441A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2908" y="0"/>
            <a:ext cx="334107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E9A442-8F05-BCF0-9458-689ADED2A3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08" y="0"/>
            <a:ext cx="3341077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A3A910-ABBC-3A06-D22A-27000779B7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0923" y="52678"/>
            <a:ext cx="334107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FC5A27A-0859-1809-B488-B1337B2ACB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8769" y="3429000"/>
            <a:ext cx="3341077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07EA000-4A67-DBAF-2C6E-3B0B5F4F04F8}"/>
              </a:ext>
            </a:extLst>
          </p:cNvPr>
          <p:cNvSpPr txBox="1"/>
          <p:nvPr/>
        </p:nvSpPr>
        <p:spPr>
          <a:xfrm>
            <a:off x="-50802" y="0"/>
            <a:ext cx="2078151" cy="252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Back projected Images (Iteration 0) </a:t>
            </a:r>
          </a:p>
        </p:txBody>
      </p:sp>
    </p:spTree>
    <p:extLst>
      <p:ext uri="{BB962C8B-B14F-4D97-AF65-F5344CB8AC3E}">
        <p14:creationId xmlns:p14="http://schemas.microsoft.com/office/powerpoint/2010/main" val="17643757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2D7292-57AF-61B2-786C-E60D882A0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24" y="3429000"/>
            <a:ext cx="334107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20185F-0DD1-7EB7-B183-F810A90ED2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1017" y="0"/>
            <a:ext cx="3358661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73D6A0-F6AF-1311-2614-293255544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1526" y="0"/>
            <a:ext cx="3341077" cy="3429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0C12484-5742-C72B-C0F8-BF2E2BA4E5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5639" y="0"/>
            <a:ext cx="3341077" cy="3429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89B112-165A-3B9B-8753-4C21F659F8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65733" y="3429000"/>
            <a:ext cx="3341077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BBDF1F3-4CD5-5F57-0F08-D63E6D4FE7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1526" y="3429000"/>
            <a:ext cx="3341077" cy="342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E3F503-F59E-A466-AD2D-87B27AD3F7B0}"/>
              </a:ext>
            </a:extLst>
          </p:cNvPr>
          <p:cNvSpPr txBox="1"/>
          <p:nvPr/>
        </p:nvSpPr>
        <p:spPr>
          <a:xfrm>
            <a:off x="-50802" y="0"/>
            <a:ext cx="2295238" cy="2521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SIRT Recon Images (Iteration 350) </a:t>
            </a:r>
          </a:p>
        </p:txBody>
      </p:sp>
    </p:spTree>
    <p:extLst>
      <p:ext uri="{BB962C8B-B14F-4D97-AF65-F5344CB8AC3E}">
        <p14:creationId xmlns:p14="http://schemas.microsoft.com/office/powerpoint/2010/main" val="2775370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364226-E9DE-E0A1-D877-89F90832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340" y="0"/>
            <a:ext cx="335866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424E2-E7E5-FCB1-1413-B8741855D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40" y="3429000"/>
            <a:ext cx="3358661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01556-8EFC-DAEF-FC77-47C5FF11E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69" y="3429000"/>
            <a:ext cx="4588270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FA9CD4-1699-A6EF-B7AA-3B9720517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80" y="0"/>
            <a:ext cx="4539459" cy="3429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75CD8B-C9B5-42EE-A2FD-51D6E65BD367}"/>
              </a:ext>
            </a:extLst>
          </p:cNvPr>
          <p:cNvCxnSpPr>
            <a:cxnSpLocks/>
          </p:cNvCxnSpPr>
          <p:nvPr/>
        </p:nvCxnSpPr>
        <p:spPr>
          <a:xfrm>
            <a:off x="9462654" y="2175164"/>
            <a:ext cx="26323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AB4758-2C97-C8E7-A29F-1F6EB0917730}"/>
              </a:ext>
            </a:extLst>
          </p:cNvPr>
          <p:cNvCxnSpPr>
            <a:cxnSpLocks/>
          </p:cNvCxnSpPr>
          <p:nvPr/>
        </p:nvCxnSpPr>
        <p:spPr>
          <a:xfrm flipV="1">
            <a:off x="10196942" y="3713018"/>
            <a:ext cx="0" cy="26462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A4F045-AF26-2044-DCCF-CA8E751918CB}"/>
              </a:ext>
            </a:extLst>
          </p:cNvPr>
          <p:cNvSpPr txBox="1"/>
          <p:nvPr/>
        </p:nvSpPr>
        <p:spPr>
          <a:xfrm>
            <a:off x="1107911" y="1529834"/>
            <a:ext cx="276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1m Diameter Sphere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50338A-67D8-CBB0-ECFA-FE7875598EE8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872386" y="1760667"/>
            <a:ext cx="1917784" cy="1003315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B1448C-AF06-FA74-FB2A-D09DE8587BA1}"/>
              </a:ext>
            </a:extLst>
          </p:cNvPr>
          <p:cNvCxnSpPr>
            <a:cxnSpLocks/>
            <a:stCxn id="22" idx="3"/>
          </p:cNvCxnSpPr>
          <p:nvPr/>
        </p:nvCxnSpPr>
        <p:spPr>
          <a:xfrm>
            <a:off x="3872386" y="1760667"/>
            <a:ext cx="1974231" cy="4432315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4260B28B-91C3-41B9-34F6-0D2624C297EC}"/>
              </a:ext>
            </a:extLst>
          </p:cNvPr>
          <p:cNvSpPr txBox="1"/>
          <p:nvPr/>
        </p:nvSpPr>
        <p:spPr>
          <a:xfrm>
            <a:off x="515875" y="111019"/>
            <a:ext cx="3948545" cy="141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1m diameter sphere corner closest to both detector bins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B20C43-18F0-F072-CD9C-EF276738FFAA}"/>
              </a:ext>
            </a:extLst>
          </p:cNvPr>
          <p:cNvCxnSpPr>
            <a:cxnSpLocks/>
          </p:cNvCxnSpPr>
          <p:nvPr/>
        </p:nvCxnSpPr>
        <p:spPr>
          <a:xfrm>
            <a:off x="9715220" y="1607126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73098F-BF92-6A42-CC77-AEDEC95D29D1}"/>
              </a:ext>
            </a:extLst>
          </p:cNvPr>
          <p:cNvCxnSpPr>
            <a:cxnSpLocks/>
          </p:cNvCxnSpPr>
          <p:nvPr/>
        </p:nvCxnSpPr>
        <p:spPr>
          <a:xfrm>
            <a:off x="9715220" y="5023365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051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5364226-E9DE-E0A1-D877-89F908326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3340" y="0"/>
            <a:ext cx="335866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8C424E2-E7E5-FCB1-1413-B8741855D6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40" y="3429000"/>
            <a:ext cx="3358661" cy="3429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7F01556-8EFC-DAEF-FC77-47C5FF11E3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69" y="3429000"/>
            <a:ext cx="4588270" cy="3429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8FA9CD4-1699-A6EF-B7AA-3B9720517A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3880" y="0"/>
            <a:ext cx="4539459" cy="342900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A75CD8B-C9B5-42EE-A2FD-51D6E65BD367}"/>
              </a:ext>
            </a:extLst>
          </p:cNvPr>
          <p:cNvCxnSpPr>
            <a:cxnSpLocks/>
          </p:cNvCxnSpPr>
          <p:nvPr/>
        </p:nvCxnSpPr>
        <p:spPr>
          <a:xfrm>
            <a:off x="9462654" y="2175164"/>
            <a:ext cx="26323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2AB4758-2C97-C8E7-A29F-1F6EB0917730}"/>
              </a:ext>
            </a:extLst>
          </p:cNvPr>
          <p:cNvCxnSpPr>
            <a:cxnSpLocks/>
          </p:cNvCxnSpPr>
          <p:nvPr/>
        </p:nvCxnSpPr>
        <p:spPr>
          <a:xfrm flipV="1">
            <a:off x="10196942" y="3713018"/>
            <a:ext cx="0" cy="264622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6A4F045-AF26-2044-DCCF-CA8E751918CB}"/>
              </a:ext>
            </a:extLst>
          </p:cNvPr>
          <p:cNvSpPr txBox="1"/>
          <p:nvPr/>
        </p:nvSpPr>
        <p:spPr>
          <a:xfrm>
            <a:off x="1107911" y="1529834"/>
            <a:ext cx="276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1m Diameter Sphere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A50338A-67D8-CBB0-ECFA-FE7875598EE8}"/>
              </a:ext>
            </a:extLst>
          </p:cNvPr>
          <p:cNvCxnSpPr>
            <a:cxnSpLocks/>
          </p:cNvCxnSpPr>
          <p:nvPr/>
        </p:nvCxnSpPr>
        <p:spPr>
          <a:xfrm>
            <a:off x="5430982" y="2272145"/>
            <a:ext cx="359188" cy="491837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7B1448C-AF06-FA74-FB2A-D09DE8587BA1}"/>
              </a:ext>
            </a:extLst>
          </p:cNvPr>
          <p:cNvCxnSpPr>
            <a:cxnSpLocks/>
          </p:cNvCxnSpPr>
          <p:nvPr/>
        </p:nvCxnSpPr>
        <p:spPr>
          <a:xfrm>
            <a:off x="5430982" y="5587939"/>
            <a:ext cx="415635" cy="605043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7B20C43-18F0-F072-CD9C-EF276738FFAA}"/>
              </a:ext>
            </a:extLst>
          </p:cNvPr>
          <p:cNvCxnSpPr>
            <a:cxnSpLocks/>
          </p:cNvCxnSpPr>
          <p:nvPr/>
        </p:nvCxnSpPr>
        <p:spPr>
          <a:xfrm>
            <a:off x="9715220" y="1607126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F473098F-BF92-6A42-CC77-AEDEC95D29D1}"/>
              </a:ext>
            </a:extLst>
          </p:cNvPr>
          <p:cNvCxnSpPr>
            <a:cxnSpLocks/>
          </p:cNvCxnSpPr>
          <p:nvPr/>
        </p:nvCxnSpPr>
        <p:spPr>
          <a:xfrm>
            <a:off x="9715220" y="5023365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0C71CD8-62D0-4E1B-D12F-7D443A1BA1C3}"/>
              </a:ext>
            </a:extLst>
          </p:cNvPr>
          <p:cNvSpPr txBox="1"/>
          <p:nvPr/>
        </p:nvSpPr>
        <p:spPr>
          <a:xfrm>
            <a:off x="274478" y="3013501"/>
            <a:ext cx="396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Backprojection</a:t>
            </a:r>
            <a:r>
              <a:rPr lang="en-US" sz="2400" dirty="0">
                <a:solidFill>
                  <a:srgbClr val="FF0000"/>
                </a:solidFill>
              </a:rPr>
              <a:t> streak artifacts</a:t>
            </a:r>
          </a:p>
        </p:txBody>
      </p:sp>
      <p:sp>
        <p:nvSpPr>
          <p:cNvPr id="4" name="Donut 3">
            <a:extLst>
              <a:ext uri="{FF2B5EF4-FFF2-40B4-BE49-F238E27FC236}">
                <a16:creationId xmlns:a16="http://schemas.microsoft.com/office/drawing/2014/main" id="{E7A4F1B6-2BF4-ABFA-81D8-9E0B33F0471F}"/>
              </a:ext>
            </a:extLst>
          </p:cNvPr>
          <p:cNvSpPr/>
          <p:nvPr/>
        </p:nvSpPr>
        <p:spPr>
          <a:xfrm>
            <a:off x="5156678" y="6054438"/>
            <a:ext cx="548607" cy="609601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nut 17">
            <a:extLst>
              <a:ext uri="{FF2B5EF4-FFF2-40B4-BE49-F238E27FC236}">
                <a16:creationId xmlns:a16="http://schemas.microsoft.com/office/drawing/2014/main" id="{6E74FFD1-6F69-718B-A09D-C077486099C9}"/>
              </a:ext>
            </a:extLst>
          </p:cNvPr>
          <p:cNvSpPr/>
          <p:nvPr/>
        </p:nvSpPr>
        <p:spPr>
          <a:xfrm>
            <a:off x="4625684" y="2634733"/>
            <a:ext cx="548607" cy="609601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nut 19">
            <a:extLst>
              <a:ext uri="{FF2B5EF4-FFF2-40B4-BE49-F238E27FC236}">
                <a16:creationId xmlns:a16="http://schemas.microsoft.com/office/drawing/2014/main" id="{0E53BE1B-B879-6407-A58E-83DF4C4462DC}"/>
              </a:ext>
            </a:extLst>
          </p:cNvPr>
          <p:cNvSpPr/>
          <p:nvPr/>
        </p:nvSpPr>
        <p:spPr>
          <a:xfrm flipH="1">
            <a:off x="5326691" y="2787134"/>
            <a:ext cx="378594" cy="443348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nut 20">
            <a:extLst>
              <a:ext uri="{FF2B5EF4-FFF2-40B4-BE49-F238E27FC236}">
                <a16:creationId xmlns:a16="http://schemas.microsoft.com/office/drawing/2014/main" id="{72934003-BC1F-2693-E728-9F16E188EF16}"/>
              </a:ext>
            </a:extLst>
          </p:cNvPr>
          <p:cNvSpPr/>
          <p:nvPr/>
        </p:nvSpPr>
        <p:spPr>
          <a:xfrm>
            <a:off x="7590556" y="2763982"/>
            <a:ext cx="548607" cy="393761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nut 22">
            <a:extLst>
              <a:ext uri="{FF2B5EF4-FFF2-40B4-BE49-F238E27FC236}">
                <a16:creationId xmlns:a16="http://schemas.microsoft.com/office/drawing/2014/main" id="{DA4D81E9-0FFE-53B1-308D-1929BDE5216C}"/>
              </a:ext>
            </a:extLst>
          </p:cNvPr>
          <p:cNvSpPr/>
          <p:nvPr/>
        </p:nvSpPr>
        <p:spPr>
          <a:xfrm>
            <a:off x="7507425" y="6162357"/>
            <a:ext cx="548607" cy="393761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A8C5F8-4262-A04C-EA9B-280F5EB1F4A3}"/>
              </a:ext>
            </a:extLst>
          </p:cNvPr>
          <p:cNvSpPr txBox="1"/>
          <p:nvPr/>
        </p:nvSpPr>
        <p:spPr>
          <a:xfrm>
            <a:off x="515875" y="111019"/>
            <a:ext cx="3948545" cy="141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1m diameter sphere corner closest to both detector bins</a:t>
            </a:r>
          </a:p>
        </p:txBody>
      </p:sp>
    </p:spTree>
    <p:extLst>
      <p:ext uri="{BB962C8B-B14F-4D97-AF65-F5344CB8AC3E}">
        <p14:creationId xmlns:p14="http://schemas.microsoft.com/office/powerpoint/2010/main" val="2409608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105B6C0-188B-F49D-E20B-508A09DE24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9475" y="0"/>
            <a:ext cx="4539459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F47F9-2AAD-99B5-6875-3B01F4F238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3339" y="0"/>
            <a:ext cx="335866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52267-0421-82D5-4991-22A8ECA7F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5069" y="3429000"/>
            <a:ext cx="4588270" cy="3429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2803FA-C600-648E-AA4A-9289BCAA7D8C}"/>
              </a:ext>
            </a:extLst>
          </p:cNvPr>
          <p:cNvCxnSpPr>
            <a:cxnSpLocks/>
          </p:cNvCxnSpPr>
          <p:nvPr/>
        </p:nvCxnSpPr>
        <p:spPr>
          <a:xfrm>
            <a:off x="9462654" y="1066800"/>
            <a:ext cx="26323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301C3D-16B2-876B-F9F4-35776712FB51}"/>
              </a:ext>
            </a:extLst>
          </p:cNvPr>
          <p:cNvCxnSpPr>
            <a:cxnSpLocks/>
          </p:cNvCxnSpPr>
          <p:nvPr/>
        </p:nvCxnSpPr>
        <p:spPr>
          <a:xfrm>
            <a:off x="10897667" y="485990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549254-9B5E-D3AF-45FC-EF72BE386C09}"/>
              </a:ext>
            </a:extLst>
          </p:cNvPr>
          <p:cNvSpPr txBox="1"/>
          <p:nvPr/>
        </p:nvSpPr>
        <p:spPr>
          <a:xfrm>
            <a:off x="1107911" y="1529834"/>
            <a:ext cx="276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1m Diameter Sphere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93D906-2C58-6E57-736E-E19019AA7276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872386" y="1760667"/>
            <a:ext cx="3498232" cy="1051806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D07E27-A441-3A37-198D-3F72C549F907}"/>
              </a:ext>
            </a:extLst>
          </p:cNvPr>
          <p:cNvCxnSpPr>
            <a:cxnSpLocks/>
            <a:stCxn id="16" idx="3"/>
          </p:cNvCxnSpPr>
          <p:nvPr/>
        </p:nvCxnSpPr>
        <p:spPr>
          <a:xfrm>
            <a:off x="3872386" y="1760667"/>
            <a:ext cx="2583832" cy="446002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5851D6-5710-5538-BA91-469EEAC05C20}"/>
              </a:ext>
            </a:extLst>
          </p:cNvPr>
          <p:cNvSpPr txBox="1"/>
          <p:nvPr/>
        </p:nvSpPr>
        <p:spPr>
          <a:xfrm>
            <a:off x="515875" y="111019"/>
            <a:ext cx="3948545" cy="141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1m diameter sphere farthest to both detector bins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8E7E1D9-F080-B082-E836-7B90E9CE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924" y="3429000"/>
            <a:ext cx="3341076" cy="3429000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38FE187-8BF2-C7B8-61CF-5BEA8710A6E0}"/>
              </a:ext>
            </a:extLst>
          </p:cNvPr>
          <p:cNvCxnSpPr>
            <a:cxnSpLocks/>
          </p:cNvCxnSpPr>
          <p:nvPr/>
        </p:nvCxnSpPr>
        <p:spPr>
          <a:xfrm flipV="1">
            <a:off x="11333015" y="3810000"/>
            <a:ext cx="0" cy="2549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10659CB-5F22-4C64-EF3C-D39EF94CDBC6}"/>
              </a:ext>
            </a:extLst>
          </p:cNvPr>
          <p:cNvCxnSpPr>
            <a:cxnSpLocks/>
          </p:cNvCxnSpPr>
          <p:nvPr/>
        </p:nvCxnSpPr>
        <p:spPr>
          <a:xfrm>
            <a:off x="10903527" y="4575464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4471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B88809DD-A57C-231F-D338-447FDA0F8B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0924" y="3429000"/>
            <a:ext cx="3341076" cy="3429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105B6C0-188B-F49D-E20B-508A09DE2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475" y="0"/>
            <a:ext cx="4539459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BF47F9-2AAD-99B5-6875-3B01F4F238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3339" y="0"/>
            <a:ext cx="3358661" cy="342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652267-0421-82D5-4991-22A8ECA7FE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45069" y="3429000"/>
            <a:ext cx="4588270" cy="342900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02803FA-C600-648E-AA4A-9289BCAA7D8C}"/>
              </a:ext>
            </a:extLst>
          </p:cNvPr>
          <p:cNvCxnSpPr>
            <a:cxnSpLocks/>
          </p:cNvCxnSpPr>
          <p:nvPr/>
        </p:nvCxnSpPr>
        <p:spPr>
          <a:xfrm>
            <a:off x="9462654" y="1066800"/>
            <a:ext cx="2632361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4144CE8-F8B3-C224-6AB3-0A72DC7038F8}"/>
              </a:ext>
            </a:extLst>
          </p:cNvPr>
          <p:cNvCxnSpPr>
            <a:cxnSpLocks/>
          </p:cNvCxnSpPr>
          <p:nvPr/>
        </p:nvCxnSpPr>
        <p:spPr>
          <a:xfrm flipV="1">
            <a:off x="11333015" y="3810000"/>
            <a:ext cx="0" cy="254923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C9B5D54-893E-B701-495B-A7904D4BC1DE}"/>
              </a:ext>
            </a:extLst>
          </p:cNvPr>
          <p:cNvCxnSpPr>
            <a:cxnSpLocks/>
          </p:cNvCxnSpPr>
          <p:nvPr/>
        </p:nvCxnSpPr>
        <p:spPr>
          <a:xfrm>
            <a:off x="10903527" y="4575464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4301C3D-16B2-876B-F9F4-35776712FB51}"/>
              </a:ext>
            </a:extLst>
          </p:cNvPr>
          <p:cNvCxnSpPr>
            <a:cxnSpLocks/>
          </p:cNvCxnSpPr>
          <p:nvPr/>
        </p:nvCxnSpPr>
        <p:spPr>
          <a:xfrm>
            <a:off x="10897667" y="485990"/>
            <a:ext cx="429487" cy="564574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E549254-9B5E-D3AF-45FC-EF72BE386C09}"/>
              </a:ext>
            </a:extLst>
          </p:cNvPr>
          <p:cNvSpPr txBox="1"/>
          <p:nvPr/>
        </p:nvSpPr>
        <p:spPr>
          <a:xfrm>
            <a:off x="1107911" y="1529834"/>
            <a:ext cx="2764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</a:rPr>
              <a:t>1m Diameter Sphere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793D906-2C58-6E57-736E-E19019AA7276}"/>
              </a:ext>
            </a:extLst>
          </p:cNvPr>
          <p:cNvCxnSpPr>
            <a:cxnSpLocks/>
          </p:cNvCxnSpPr>
          <p:nvPr/>
        </p:nvCxnSpPr>
        <p:spPr>
          <a:xfrm>
            <a:off x="7017711" y="2272145"/>
            <a:ext cx="352907" cy="540328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73D07E27-A441-3A37-198D-3F72C549F907}"/>
              </a:ext>
            </a:extLst>
          </p:cNvPr>
          <p:cNvCxnSpPr>
            <a:cxnSpLocks/>
          </p:cNvCxnSpPr>
          <p:nvPr/>
        </p:nvCxnSpPr>
        <p:spPr>
          <a:xfrm>
            <a:off x="6096000" y="5486400"/>
            <a:ext cx="360218" cy="734291"/>
          </a:xfrm>
          <a:prstGeom prst="straightConnector1">
            <a:avLst/>
          </a:prstGeom>
          <a:ln w="3810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D35851D6-5710-5538-BA91-469EEAC05C20}"/>
              </a:ext>
            </a:extLst>
          </p:cNvPr>
          <p:cNvSpPr txBox="1"/>
          <p:nvPr/>
        </p:nvSpPr>
        <p:spPr>
          <a:xfrm>
            <a:off x="515875" y="111019"/>
            <a:ext cx="3948545" cy="1418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1m diameter sphere farthest to both detector bins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E64FF1-D603-4669-0796-20151ECACD63}"/>
              </a:ext>
            </a:extLst>
          </p:cNvPr>
          <p:cNvSpPr txBox="1"/>
          <p:nvPr/>
        </p:nvSpPr>
        <p:spPr>
          <a:xfrm>
            <a:off x="274478" y="3013501"/>
            <a:ext cx="3966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</a:rPr>
              <a:t>Backprojection</a:t>
            </a:r>
            <a:r>
              <a:rPr lang="en-US" sz="2400" dirty="0">
                <a:solidFill>
                  <a:srgbClr val="FF0000"/>
                </a:solidFill>
              </a:rPr>
              <a:t> streak artifacts</a:t>
            </a:r>
          </a:p>
        </p:txBody>
      </p:sp>
      <p:sp>
        <p:nvSpPr>
          <p:cNvPr id="24" name="Donut 23">
            <a:extLst>
              <a:ext uri="{FF2B5EF4-FFF2-40B4-BE49-F238E27FC236}">
                <a16:creationId xmlns:a16="http://schemas.microsoft.com/office/drawing/2014/main" id="{5BD7B905-4F02-97BE-6D3A-5ECD0A8E8D1E}"/>
              </a:ext>
            </a:extLst>
          </p:cNvPr>
          <p:cNvSpPr/>
          <p:nvPr/>
        </p:nvSpPr>
        <p:spPr>
          <a:xfrm>
            <a:off x="7755518" y="2604655"/>
            <a:ext cx="834300" cy="665018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nut 24">
            <a:extLst>
              <a:ext uri="{FF2B5EF4-FFF2-40B4-BE49-F238E27FC236}">
                <a16:creationId xmlns:a16="http://schemas.microsoft.com/office/drawing/2014/main" id="{56D2895A-6F53-6FD2-95E0-05AFD89E04C3}"/>
              </a:ext>
            </a:extLst>
          </p:cNvPr>
          <p:cNvSpPr/>
          <p:nvPr/>
        </p:nvSpPr>
        <p:spPr>
          <a:xfrm flipH="1">
            <a:off x="5187881" y="2717859"/>
            <a:ext cx="378594" cy="443348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Donut 26">
            <a:extLst>
              <a:ext uri="{FF2B5EF4-FFF2-40B4-BE49-F238E27FC236}">
                <a16:creationId xmlns:a16="http://schemas.microsoft.com/office/drawing/2014/main" id="{540FD2EA-F730-AA20-82E2-C86CAFE58F9D}"/>
              </a:ext>
            </a:extLst>
          </p:cNvPr>
          <p:cNvSpPr/>
          <p:nvPr/>
        </p:nvSpPr>
        <p:spPr>
          <a:xfrm>
            <a:off x="7864859" y="6192982"/>
            <a:ext cx="724959" cy="393761"/>
          </a:xfrm>
          <a:prstGeom prst="donut">
            <a:avLst>
              <a:gd name="adj" fmla="val 7142"/>
            </a:avLst>
          </a:prstGeom>
          <a:solidFill>
            <a:srgbClr val="FF0000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1362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</TotalTime>
  <Words>84</Words>
  <Application>Microsoft Macintosh PowerPoint</Application>
  <PresentationFormat>Widescreen</PresentationFormat>
  <Paragraphs>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SIRT Sphere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Phillip Vargas</dc:creator>
  <cp:lastModifiedBy>Phillip Vargas</cp:lastModifiedBy>
  <cp:revision>6</cp:revision>
  <dcterms:created xsi:type="dcterms:W3CDTF">2022-04-14T19:20:26Z</dcterms:created>
  <dcterms:modified xsi:type="dcterms:W3CDTF">2022-04-15T16:37:02Z</dcterms:modified>
</cp:coreProperties>
</file>