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950075" cy="92360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3" roundtripDataSignature="AMtx7mhKkibFbuFFnEHiYuD7LC6O3NNB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9" orient="horz"/>
        <p:guide pos="218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173" y="1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773957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173" y="8773957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8b562b3e0_0_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8b562b3e0_0_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8b562b3e0_0_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8b562b3e0_0_9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8b562b3e0_0_9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28b562b3e0_0_9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8b562b3e0_0_18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8b562b3e0_0_18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28b562b3e0_0_18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8b562b3e0_0_26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8b562b3e0_0_26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8b562b3e0_0_26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8b562b3e0_0_34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8b562b3e0_0_34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8b562b3e0_0_34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8b562b3e0_0_42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8b562b3e0_0_42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8b562b3e0_0_42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8b562b3e0_0_5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8b562b3e0_0_5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28b562b3e0_0_5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8b562b3e0_0_67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8b562b3e0_0_67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28b562b3e0_0_67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19ba2629a_0_15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gd19ba2629a_0_15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d19ba2629a_0_15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8d0cb8020_1_9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8d0cb8020_1_9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28d0cb8020_1_9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8d0cb8020_0_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8d0cb8020_0_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28d0cb8020_0_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8d0cb8020_0_7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8d0cb8020_0_7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28d0cb8020_0_7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8d0cb8020_0_14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8d0cb8020_0_14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28d0cb8020_0_14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8d0cb8020_1_1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8d0cb8020_1_1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28d0cb8020_1_1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8d0cb8020_1_19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8d0cb8020_1_19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28d0cb8020_1_19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859bf1899_0_1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859bf1899_0_1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859bf1899_0_1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ronwynb\Desktop\Branding\divider_template_backg#5330.jpg" id="15" name="Google Shape;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2"/>
          <p:cNvPicPr preferRelativeResize="0"/>
          <p:nvPr/>
        </p:nvPicPr>
        <p:blipFill rotWithShape="1">
          <a:blip r:embed="rId3">
            <a:alphaModFix/>
          </a:blip>
          <a:srcRect b="0" l="0" r="17098" t="0"/>
          <a:stretch/>
        </p:blipFill>
        <p:spPr>
          <a:xfrm>
            <a:off x="6334041" y="5891022"/>
            <a:ext cx="2809960" cy="97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24575"/>
            <a:ext cx="1973584" cy="7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2"/>
          <p:cNvSpPr txBox="1"/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subTitle"/>
          </p:nvPr>
        </p:nvSpPr>
        <p:spPr>
          <a:xfrm>
            <a:off x="557213" y="3181350"/>
            <a:ext cx="7989887" cy="2652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2"/>
          <p:cNvSpPr txBox="1"/>
          <p:nvPr>
            <p:ph idx="2" type="body"/>
          </p:nvPr>
        </p:nvSpPr>
        <p:spPr>
          <a:xfrm>
            <a:off x="557213" y="2755011"/>
            <a:ext cx="8008937" cy="369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Résultats de recherche d'images pour « clipart:snowflake »" id="21" name="Google Shape;2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33335"/>
            <a:ext cx="1965445" cy="2062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2"/>
          <p:cNvCxnSpPr/>
          <p:nvPr/>
        </p:nvCxnSpPr>
        <p:spPr>
          <a:xfrm flipH="1">
            <a:off x="1517650" y="997746"/>
            <a:ext cx="7626350" cy="10634"/>
          </a:xfrm>
          <a:prstGeom prst="straightConnector1">
            <a:avLst/>
          </a:prstGeom>
          <a:noFill/>
          <a:ln cap="flat" cmpd="sng" w="76200">
            <a:solidFill>
              <a:srgbClr val="3482C1"/>
            </a:solidFill>
            <a:prstDash val="solid"/>
            <a:round/>
            <a:headEnd len="med" w="med" type="stealth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5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" name="Google Shape;27;p35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28" name="Google Shape;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3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01D"/>
              </a:buClr>
              <a:buSzPts val="2400"/>
              <a:buFont typeface="Arial"/>
              <a:buNone/>
              <a:defRPr b="0">
                <a:solidFill>
                  <a:srgbClr val="A4001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" type="body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 b="0"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4" name="Google Shape;34;p33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35" name="Google Shape;3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/>
          <p:nvPr>
            <p:ph type="title"/>
          </p:nvPr>
        </p:nvSpPr>
        <p:spPr>
          <a:xfrm>
            <a:off x="381000" y="228600"/>
            <a:ext cx="8153398" cy="83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" name="Google Shape;38;p34"/>
          <p:cNvSpPr txBox="1"/>
          <p:nvPr>
            <p:ph idx="1" type="body"/>
          </p:nvPr>
        </p:nvSpPr>
        <p:spPr>
          <a:xfrm>
            <a:off x="457200" y="1219200"/>
            <a:ext cx="8077199" cy="4876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Georgia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Georgia"/>
              <a:buChar char="▫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6553200" y="6356350"/>
            <a:ext cx="1676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6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body"/>
          </p:nvPr>
        </p:nvSpPr>
        <p:spPr>
          <a:xfrm>
            <a:off x="457200" y="1243584"/>
            <a:ext cx="38862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2" type="body"/>
          </p:nvPr>
        </p:nvSpPr>
        <p:spPr>
          <a:xfrm>
            <a:off x="4648200" y="1252729"/>
            <a:ext cx="38862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36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48" name="Google Shape;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line headline">
  <p:cSld name="2 line headlin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7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37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/>
          <p:nvPr>
            <p:ph idx="2" type="pic"/>
          </p:nvPr>
        </p:nvSpPr>
        <p:spPr>
          <a:xfrm>
            <a:off x="3646488" y="1252728"/>
            <a:ext cx="2442340" cy="248107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7"/>
          <p:cNvSpPr/>
          <p:nvPr>
            <p:ph idx="3" type="pic"/>
          </p:nvPr>
        </p:nvSpPr>
        <p:spPr>
          <a:xfrm>
            <a:off x="3646488" y="3886200"/>
            <a:ext cx="2442340" cy="243205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7"/>
          <p:cNvSpPr/>
          <p:nvPr>
            <p:ph idx="4" type="pic"/>
          </p:nvPr>
        </p:nvSpPr>
        <p:spPr>
          <a:xfrm>
            <a:off x="6242954" y="1243584"/>
            <a:ext cx="2442340" cy="506552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7"/>
          <p:cNvSpPr txBox="1"/>
          <p:nvPr>
            <p:ph idx="1" type="body"/>
          </p:nvPr>
        </p:nvSpPr>
        <p:spPr>
          <a:xfrm>
            <a:off x="457200" y="1243584"/>
            <a:ext cx="3013075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7" name="Google Shape;57;p37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58" name="Google Shape;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Chart on right">
  <p:cSld name="Content and Chart on righ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8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/>
          <p:nvPr>
            <p:ph idx="2" type="chart"/>
          </p:nvPr>
        </p:nvSpPr>
        <p:spPr>
          <a:xfrm>
            <a:off x="6007100" y="1243584"/>
            <a:ext cx="26670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8"/>
          <p:cNvSpPr txBox="1"/>
          <p:nvPr>
            <p:ph idx="1" type="body"/>
          </p:nvPr>
        </p:nvSpPr>
        <p:spPr>
          <a:xfrm>
            <a:off x="457200" y="1243584"/>
            <a:ext cx="5484812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5" name="Google Shape;65;p38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66" name="Google Shape;6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imple Title 01">
  <p:cSld name="1_Simple Title 0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557213" y="1537855"/>
            <a:ext cx="8008937" cy="125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b="0" lang="en-US" sz="3200"/>
              <a:t>C</a:t>
            </a:r>
            <a:r>
              <a:rPr b="0" baseline="30000" lang="en-US" sz="3200"/>
              <a:t>3</a:t>
            </a:r>
            <a:r>
              <a:rPr b="0" lang="en-US" sz="3200"/>
              <a:t> - How Many Detectors?</a:t>
            </a:r>
            <a:endParaRPr b="0" sz="4000"/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268287" y="3242432"/>
            <a:ext cx="8586787" cy="2652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Martin Breidenbach, James Brau</a:t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C3 Fermilab Workshop</a:t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May 2022</a:t>
            </a:r>
            <a:endParaRPr baseline="30000" sz="2000"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8b562b3e0_0_0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g128b562b3e0_0_0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Push Pull Detector Assumptions  from TILC09</a:t>
            </a:r>
            <a:endParaRPr/>
          </a:p>
        </p:txBody>
      </p:sp>
      <p:sp>
        <p:nvSpPr>
          <p:cNvPr id="148" name="Google Shape;148;g128b562b3e0_0_0"/>
          <p:cNvSpPr txBox="1"/>
          <p:nvPr>
            <p:ph idx="1" type="body"/>
          </p:nvPr>
        </p:nvSpPr>
        <p:spPr>
          <a:xfrm>
            <a:off x="457200" y="1174050"/>
            <a:ext cx="8109000" cy="55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/>
              <a:t>•</a:t>
            </a:r>
            <a:r>
              <a:rPr lang="en-US" sz="2350">
                <a:solidFill>
                  <a:srgbClr val="0033CC"/>
                </a:solidFill>
              </a:rPr>
              <a:t>The detectors are self-shielded.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rPr lang="en-US" sz="2350"/>
              <a:t>•</a:t>
            </a:r>
            <a:r>
              <a:rPr lang="en-US" sz="2350">
                <a:solidFill>
                  <a:srgbClr val="0033CC"/>
                </a:solidFill>
              </a:rPr>
              <a:t>The beamline has portable shielding (Pacmen) that have a section meeting the tunnel mouth that is common with the other detector.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rPr lang="en-US" sz="2350"/>
              <a:t>•</a:t>
            </a:r>
            <a:r>
              <a:rPr lang="en-US" sz="2350">
                <a:solidFill>
                  <a:srgbClr val="0033CC"/>
                </a:solidFill>
              </a:rPr>
              <a:t>Liquid He (4K) is delivered by a permanently connected flex line to the detector. 2K He is made by a system that moves with the detector, and all the QD0 plumbing moves with the detector.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rPr lang="en-US" sz="2350"/>
              <a:t>•</a:t>
            </a:r>
            <a:r>
              <a:rPr lang="en-US" sz="2350">
                <a:solidFill>
                  <a:srgbClr val="0033CC"/>
                </a:solidFill>
              </a:rPr>
              <a:t>All detector power and data cables are permanently connected to the detector.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rPr lang="en-US" sz="2350"/>
              <a:t>•</a:t>
            </a:r>
            <a:r>
              <a:rPr lang="en-US" sz="2350">
                <a:solidFill>
                  <a:srgbClr val="0033CC"/>
                </a:solidFill>
              </a:rPr>
              <a:t>The detector is designed so that small distortions of the steel do not change stresses on the cryostat, which in turn isolates the support of the calorimeters and tracker.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rPr lang="en-US" sz="2350"/>
              <a:t>•</a:t>
            </a:r>
            <a:r>
              <a:rPr lang="en-US" sz="2350">
                <a:solidFill>
                  <a:srgbClr val="0033CC"/>
                </a:solidFill>
              </a:rPr>
              <a:t>The wavelength scanning interferometer system checks alignment for the barrel and relates the endcap positions.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rPr lang="en-US" sz="2350"/>
              <a:t>•</a:t>
            </a:r>
            <a:r>
              <a:rPr lang="en-US" sz="2350">
                <a:solidFill>
                  <a:srgbClr val="0033CC"/>
                </a:solidFill>
              </a:rPr>
              <a:t>The full detector position is adjustable in X and Y to 1 mm. The Y range will need to be determined to accommodate floor motion.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rPr lang="en-US" sz="2350"/>
              <a:t>•</a:t>
            </a:r>
            <a:r>
              <a:rPr lang="en-US" sz="2350">
                <a:solidFill>
                  <a:srgbClr val="0033CC"/>
                </a:solidFill>
              </a:rPr>
              <a:t>Roller and drive system designed for 1-5 mm/s.</a:t>
            </a:r>
            <a:endParaRPr sz="2350">
              <a:solidFill>
                <a:srgbClr val="0033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8b562b3e0_0_9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g128b562b3e0_0_9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SiD Design</a:t>
            </a:r>
            <a:endParaRPr sz="2600"/>
          </a:p>
        </p:txBody>
      </p:sp>
      <p:pic>
        <p:nvPicPr>
          <p:cNvPr id="156" name="Google Shape;156;g128b562b3e0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50" y="1155425"/>
            <a:ext cx="7125851" cy="55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8b562b3e0_0_18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g128b562b3e0_0_18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Steps</a:t>
            </a:r>
            <a:endParaRPr/>
          </a:p>
        </p:txBody>
      </p:sp>
      <p:sp>
        <p:nvSpPr>
          <p:cNvPr id="164" name="Google Shape;164;g128b562b3e0_0_18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Secure accelerator: de-energize and lock critical BDS components.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Ramp down magnet. Assume LdI/dt = 100V, then ramp time = 0.5 hours.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Open Pacmen. This also gets access to the beamline connections between QD0 and QF1.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Disconnect beamlines: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00"/>
              <a:t>–	</a:t>
            </a: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Close isolation valves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	</a:t>
            </a: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Vent to dry Nitrogen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	</a:t>
            </a: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Remove spool pieces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	</a:t>
            </a: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Remove QD0 longitudinal restraints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8b562b3e0_0_26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g128b562b3e0_0_26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28b562b3e0_0_26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g128b562b3e0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7910"/>
            <a:ext cx="9144001" cy="620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8b562b3e0_0_34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g128b562b3e0_0_34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28b562b3e0_0_34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128b562b3e0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4" y="0"/>
            <a:ext cx="875093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8b562b3e0_0_42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g128b562b3e0_0_42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 Drive Studies</a:t>
            </a:r>
            <a:endParaRPr/>
          </a:p>
        </p:txBody>
      </p:sp>
      <p:sp>
        <p:nvSpPr>
          <p:cNvPr id="190" name="Google Shape;190;g128b562b3e0_0_42"/>
          <p:cNvSpPr txBox="1"/>
          <p:nvPr>
            <p:ph idx="1" type="body"/>
          </p:nvPr>
        </p:nvSpPr>
        <p:spPr>
          <a:xfrm>
            <a:off x="111825" y="1252750"/>
            <a:ext cx="85146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SiD prefers roller sets under each leg. The roller set is integrated with hydraulic jacks for Y motion, and may have a fine X adjustment.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The doors are carried by the barrel.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The rollers run on hardened steel rails. The rails could be shared with the other detector, or arranged to be independent.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The drive force is applied to the roller sets and is balanced to minimize stress of the detector steel.</a:t>
            </a:r>
            <a:endParaRPr sz="2000">
              <a:solidFill>
                <a:srgbClr val="0033C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-</a:t>
            </a:r>
            <a:r>
              <a:rPr lang="en-US" sz="1500"/>
              <a:t>Kinematic support of the solenoid within the steel and of the tracker within the calorimeters 	is being studied.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-Frequency scanning interferometers are envisioned to measure any internal deformations   of the detector, and to measure the position of SiD relative to ILC coordinates.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A travel velocity of ~ 5 mm/sec is assumed, ~1 hour for 20 m.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2000">
                <a:solidFill>
                  <a:srgbClr val="0033CC"/>
                </a:solidFill>
              </a:rPr>
              <a:t>Three drive mechanisms have been considered:</a:t>
            </a:r>
            <a:endParaRPr sz="2000">
              <a:solidFill>
                <a:srgbClr val="0033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8b562b3e0_0_50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g128b562b3e0_0_50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 Methods</a:t>
            </a:r>
            <a:endParaRPr/>
          </a:p>
        </p:txBody>
      </p:sp>
      <p:pic>
        <p:nvPicPr>
          <p:cNvPr id="198" name="Google Shape;198;g128b562b3e0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13" y="1186891"/>
            <a:ext cx="7665035" cy="567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8b562b3e0_0_67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g128b562b3e0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90861" cy="601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19ba2629a_0_15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d19ba2629a_0_15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Basics</a:t>
            </a:r>
            <a:endParaRPr/>
          </a:p>
        </p:txBody>
      </p:sp>
      <p:sp>
        <p:nvSpPr>
          <p:cNvPr id="83" name="Google Shape;83;gd19ba2629a_0_15"/>
          <p:cNvSpPr txBox="1"/>
          <p:nvPr/>
        </p:nvSpPr>
        <p:spPr>
          <a:xfrm>
            <a:off x="716050" y="1422025"/>
            <a:ext cx="8169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/>
              <a:t>Detectors are expensive: 10-20% of C</a:t>
            </a:r>
            <a:r>
              <a:rPr baseline="30000" lang="en-US" sz="2000"/>
              <a:t>3</a:t>
            </a:r>
            <a:r>
              <a:rPr lang="en-US" sz="2000"/>
              <a:t>-250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Beam delivery systems are expensive - ½ the length of C</a:t>
            </a:r>
            <a:r>
              <a:rPr baseline="30000" lang="en-US" sz="2000"/>
              <a:t>3</a:t>
            </a:r>
            <a:r>
              <a:rPr lang="en-US" sz="2000"/>
              <a:t> is beam delivery. Some of it could be used in common for multiple IP’s.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Linear Collider beams are not </a:t>
            </a:r>
            <a:r>
              <a:rPr lang="en-US" sz="2000"/>
              <a:t>reusable</a:t>
            </a:r>
            <a:r>
              <a:rPr lang="en-US" sz="2000"/>
              <a:t>; n detectors get &lt; 1/n of the total </a:t>
            </a:r>
            <a:r>
              <a:rPr lang="en-US" sz="2000"/>
              <a:t>luminosity</a:t>
            </a:r>
            <a:r>
              <a:rPr lang="en-US" sz="2000"/>
              <a:t>.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ILC decided a long time ago to go with two detectors 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ILC would have one IP and interchange the </a:t>
            </a:r>
            <a:r>
              <a:rPr lang="en-US" sz="2000"/>
              <a:t>detectors</a:t>
            </a:r>
            <a:r>
              <a:rPr lang="en-US" sz="2000"/>
              <a:t>.</a:t>
            </a:r>
            <a:endParaRPr sz="2000"/>
          </a:p>
        </p:txBody>
      </p:sp>
      <p:pic>
        <p:nvPicPr>
          <p:cNvPr id="84" name="Google Shape;84;gd19ba2629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00" y="2649200"/>
            <a:ext cx="31718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8d0cb8020_1_9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128d0cb8020_1_9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at Snowmass 2005</a:t>
            </a:r>
            <a:endParaRPr/>
          </a:p>
        </p:txBody>
      </p:sp>
      <p:pic>
        <p:nvPicPr>
          <p:cNvPr id="92" name="Google Shape;92;g128d0cb8020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5" y="1909575"/>
            <a:ext cx="8919568" cy="334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8d0cb8020_0_0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g128d0cb8020_0_0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two detectors??</a:t>
            </a:r>
            <a:endParaRPr/>
          </a:p>
        </p:txBody>
      </p:sp>
      <p:sp>
        <p:nvSpPr>
          <p:cNvPr id="100" name="Google Shape;100;g128d0cb8020_0_0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/>
          </a:bodyPr>
          <a:lstStyle/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Cross checks and scientific redundancy:</a:t>
            </a:r>
            <a:endParaRPr/>
          </a:p>
          <a:p>
            <a:pPr indent="-33686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Critical discoveries require confirmation</a:t>
            </a:r>
            <a:endParaRPr/>
          </a:p>
          <a:p>
            <a:pPr indent="-33686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Precision measurements require redundancy</a:t>
            </a:r>
            <a:endParaRPr/>
          </a:p>
          <a:p>
            <a:pPr indent="-33686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Independent</a:t>
            </a:r>
            <a:r>
              <a:rPr lang="en-US"/>
              <a:t> datasets, </a:t>
            </a:r>
            <a:r>
              <a:rPr lang="en-US"/>
              <a:t>complementary</a:t>
            </a:r>
            <a:r>
              <a:rPr lang="en-US"/>
              <a:t> analyses, different systematics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Detectors have technical risk.</a:t>
            </a:r>
            <a:endParaRPr/>
          </a:p>
          <a:p>
            <a:pPr indent="-33686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The </a:t>
            </a:r>
            <a:r>
              <a:rPr lang="en-US"/>
              <a:t>superconducting</a:t>
            </a:r>
            <a:r>
              <a:rPr lang="en-US"/>
              <a:t> solenoids store </a:t>
            </a:r>
            <a:r>
              <a:rPr lang="en-US"/>
              <a:t>enormous</a:t>
            </a:r>
            <a:r>
              <a:rPr lang="en-US"/>
              <a:t> energy - GJ. An </a:t>
            </a:r>
            <a:r>
              <a:rPr lang="en-US"/>
              <a:t>accident</a:t>
            </a:r>
            <a:r>
              <a:rPr lang="en-US"/>
              <a:t> causing </a:t>
            </a:r>
            <a:r>
              <a:rPr lang="en-US"/>
              <a:t>damage</a:t>
            </a:r>
            <a:r>
              <a:rPr lang="en-US"/>
              <a:t> to the super-coil  could require 3-5 years to repair, with enormous political consequences if the full complex was idle.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Two detectors can be complimentary - e.g. PID vs better calorimetry or TPC vs Si tracking. 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Two detectors engage more people more effectively (unless the community is very small).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Two detector collaborations will compete and complement each other.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Two detectors (probably) control systematics better than one.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8d0cb8020_0_7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g128d0cb8020_0_7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one detector?</a:t>
            </a:r>
            <a:endParaRPr/>
          </a:p>
        </p:txBody>
      </p:sp>
      <p:sp>
        <p:nvSpPr>
          <p:cNvPr id="108" name="Google Shape;108;g128d0cb8020_0_7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One </a:t>
            </a:r>
            <a:r>
              <a:rPr lang="en-US"/>
              <a:t>detector</a:t>
            </a:r>
            <a:r>
              <a:rPr lang="en-US"/>
              <a:t> costs ~½ of two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One detector gets all the luminosity without the losses of detector change-overs.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accelerator complex need only accommodate one detector.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8d0cb8020_0_14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g128d0cb8020_0_14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do two detectors?</a:t>
            </a:r>
            <a:endParaRPr/>
          </a:p>
        </p:txBody>
      </p:sp>
      <p:sp>
        <p:nvSpPr>
          <p:cNvPr id="116" name="Google Shape;116;g128d0cb8020_0_14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Two final focus systems; detectors are stationary.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Fewer detector alignment concerns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No time lost due to moving detectors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No costs associated with moving detector platforms.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Cost of duplicating the final focus system O(1 km) of magnets, etc.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Perhaps necessary to move magnets to steer beam into the two different beamlines. Very little study.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~one final focus; shuttle detectors.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This is the approach adopted by ILC.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Reasonably understood, but still debate over QD0 location.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8d0cb8020_1_1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128d0cb8020_1_1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L*</a:t>
            </a:r>
            <a:endParaRPr/>
          </a:p>
        </p:txBody>
      </p:sp>
      <p:sp>
        <p:nvSpPr>
          <p:cNvPr id="124" name="Google Shape;124;g128d0cb8020_1_1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value of L* (front face of final quad to ip) remains controversial.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The traditional wisdom is that a large L* will cost luminosity. This means an L* ~ 4 m, with QD0 supported by the detector and inside the </a:t>
            </a:r>
            <a:r>
              <a:rPr lang="en-US"/>
              <a:t>detector</a:t>
            </a:r>
            <a:r>
              <a:rPr lang="en-US"/>
              <a:t>.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CLIC is pushing for QD0 to be on a very large concrete block outside the detector to better control vibrations. There does not appear to be a reasonable push-pull solution for the large L* configuration. Reasonable (for me!) includes the detector beampipe staying at UHV.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d0cb8020_1_19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g128d0cb8020_1_19"/>
          <p:cNvSpPr txBox="1"/>
          <p:nvPr>
            <p:ph type="title"/>
          </p:nvPr>
        </p:nvSpPr>
        <p:spPr>
          <a:xfrm>
            <a:off x="459897" y="185016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Ordered ILC </a:t>
            </a:r>
            <a:r>
              <a:rPr lang="en-US"/>
              <a:t>recommendation</a:t>
            </a:r>
            <a:r>
              <a:rPr lang="en-US"/>
              <a:t> from Snowmass 2005</a:t>
            </a:r>
            <a:endParaRPr/>
          </a:p>
        </p:txBody>
      </p:sp>
      <p:sp>
        <p:nvSpPr>
          <p:cNvPr id="132" name="Google Shape;132;g128d0cb8020_1_19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571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1.       2 Instrumented IRs / 2 detectors</a:t>
            </a:r>
            <a:endParaRPr sz="2000"/>
          </a:p>
          <a:p>
            <a:pPr indent="0" lvl="0" marL="571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2.       1 Instrumented IR / 2 detectors(in push-pull configuration) + 1 Non-Instrumented IR for future instrumentation</a:t>
            </a:r>
            <a:endParaRPr sz="2000"/>
          </a:p>
          <a:p>
            <a:pPr indent="0" lvl="0" marL="571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3.       1 Instrumented IR / 2 detectors(in push-pull configuration)</a:t>
            </a:r>
            <a:endParaRPr sz="2000"/>
          </a:p>
          <a:p>
            <a:pPr indent="0" lvl="0" marL="571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4.       1 Instrumented IR / 1 detector(with push-pull capability for a future additional detector)</a:t>
            </a:r>
            <a:endParaRPr sz="2000"/>
          </a:p>
          <a:p>
            <a:pPr indent="0" lvl="0" marL="571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5.       1 Instrumented IR / 1 detector + 1 Non-Instrumented IR for future instrumentation</a:t>
            </a:r>
            <a:endParaRPr sz="2000"/>
          </a:p>
          <a:p>
            <a:pPr indent="0" lvl="0" marL="571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6.       1 Instrumented IR / 1 detector  (the minimal program)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859bf1899_0_1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g12859bf1899_0_1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a lot has changed, but…</a:t>
            </a:r>
            <a:endParaRPr/>
          </a:p>
        </p:txBody>
      </p:sp>
      <p:sp>
        <p:nvSpPr>
          <p:cNvPr id="140" name="Google Shape;140;g12859bf1899_0_1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costs, </a:t>
            </a:r>
            <a:r>
              <a:rPr lang="en-US"/>
              <a:t>particularly</a:t>
            </a:r>
            <a:r>
              <a:rPr lang="en-US"/>
              <a:t> of 2 IR’s vs 1 IR with Push/Pull were never carefully </a:t>
            </a:r>
            <a:r>
              <a:rPr lang="en-US"/>
              <a:t>evaluated</a:t>
            </a:r>
            <a:r>
              <a:rPr lang="en-US"/>
              <a:t>, and the costs of dealing with two detectors of different beamline elevations are pretty big.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My preference: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Two detectors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Evaluate relative costs for the IP options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ss_CryoSystems_DR201510">
  <a:themeElements>
    <a:clrScheme name="SLAC_RevisedPalette_2012">
      <a:dk1>
        <a:srgbClr val="000000"/>
      </a:dk1>
      <a:lt1>
        <a:srgbClr val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2015-10-07T20:56:22Z</dcterms:created>
  <dc:creator>Ross, Marc C.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0x01010005A148E7AE9D2541BD8F873FBB5CC65B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23800.0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