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56" r:id="rId2"/>
    <p:sldId id="283" r:id="rId3"/>
    <p:sldId id="287" r:id="rId4"/>
    <p:sldId id="285" r:id="rId5"/>
    <p:sldId id="286" r:id="rId6"/>
    <p:sldId id="288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C23"/>
    <a:srgbClr val="E95125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2080" y="19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4/21/22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27</a:t>
            </a:r>
            <a:r>
              <a:rPr lang="en-US" baseline="30000" dirty="0">
                <a:latin typeface="Helvetica"/>
                <a:cs typeface="Helvetica"/>
              </a:rPr>
              <a:t>th</a:t>
            </a:r>
            <a:r>
              <a:rPr lang="en-US" dirty="0">
                <a:latin typeface="Helvetica"/>
                <a:cs typeface="Helvetica"/>
              </a:rPr>
              <a:t> 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Lea Di </a:t>
            </a:r>
            <a:r>
              <a:rPr lang="de-DE" dirty="0" err="1"/>
              <a:t>Noto</a:t>
            </a:r>
            <a:r>
              <a:rPr lang="de-DE" dirty="0"/>
              <a:t> | </a:t>
            </a:r>
            <a:r>
              <a:rPr lang="en-GB" dirty="0"/>
              <a:t>Lens based optical readout for GRAIN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Jan,27</a:t>
            </a:r>
            <a:r>
              <a:rPr lang="en-US" baseline="30000" dirty="0">
                <a:latin typeface="Helvetica"/>
                <a:cs typeface="Helvetica"/>
              </a:rPr>
              <a:t>h</a:t>
            </a:r>
            <a:r>
              <a:rPr lang="en-US" dirty="0">
                <a:latin typeface="Helvetica"/>
                <a:cs typeface="Helvetica"/>
              </a:rPr>
              <a:t>  2021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Lea Di </a:t>
            </a:r>
            <a:r>
              <a:rPr lang="de-DE" dirty="0" err="1"/>
              <a:t>Noto</a:t>
            </a:r>
            <a:r>
              <a:rPr lang="de-DE" dirty="0"/>
              <a:t> | </a:t>
            </a:r>
            <a:r>
              <a:rPr lang="en-GB" dirty="0"/>
              <a:t>Lens based optical readout for GRAIN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July,12</a:t>
            </a:r>
            <a:r>
              <a:rPr lang="en-US" baseline="30000" dirty="0">
                <a:latin typeface="Helvetica"/>
                <a:cs typeface="Helvetica"/>
              </a:rPr>
              <a:t>th</a:t>
            </a:r>
            <a:r>
              <a:rPr lang="en-US" dirty="0">
                <a:latin typeface="Helvetica"/>
                <a:cs typeface="Helvetica"/>
              </a:rPr>
              <a:t> 2021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Lea Di </a:t>
            </a:r>
            <a:r>
              <a:rPr lang="de-DE" dirty="0" err="1"/>
              <a:t>Noto</a:t>
            </a:r>
            <a:r>
              <a:rPr lang="de-DE" dirty="0"/>
              <a:t> | The DUNE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July,12</a:t>
            </a:r>
            <a:r>
              <a:rPr lang="en-US" baseline="30000" dirty="0">
                <a:latin typeface="Helvetica"/>
                <a:cs typeface="Helvetica"/>
              </a:rPr>
              <a:t>th</a:t>
            </a:r>
            <a:r>
              <a:rPr lang="en-US" dirty="0">
                <a:latin typeface="Helvetica"/>
                <a:cs typeface="Helvetica"/>
              </a:rPr>
              <a:t> 2021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Lea Di </a:t>
            </a:r>
            <a:r>
              <a:rPr lang="de-DE" dirty="0" err="1"/>
              <a:t>Noto</a:t>
            </a:r>
            <a:r>
              <a:rPr lang="de-DE" dirty="0"/>
              <a:t> | The DUNE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Detector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Jan,27</a:t>
            </a:r>
            <a:r>
              <a:rPr lang="en-US" baseline="30000" dirty="0">
                <a:latin typeface="Helvetica"/>
                <a:cs typeface="Helvetica"/>
              </a:rPr>
              <a:t>th</a:t>
            </a:r>
            <a:r>
              <a:rPr lang="en-US" dirty="0">
                <a:latin typeface="Helvetica"/>
                <a:cs typeface="Helvetica"/>
              </a:rPr>
              <a:t> 2021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Lea Di </a:t>
            </a:r>
            <a:r>
              <a:rPr lang="de-DE" dirty="0" err="1"/>
              <a:t>Noto</a:t>
            </a:r>
            <a:r>
              <a:rPr lang="de-DE" dirty="0"/>
              <a:t> | </a:t>
            </a:r>
            <a:r>
              <a:rPr lang="en-GB" dirty="0"/>
              <a:t>Lens based optical readout for GRAIN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July,12</a:t>
            </a:r>
            <a:r>
              <a:rPr lang="en-US" baseline="30000" dirty="0">
                <a:latin typeface="Helvetica"/>
                <a:cs typeface="Helvetica"/>
              </a:rPr>
              <a:t>th</a:t>
            </a:r>
            <a:r>
              <a:rPr lang="en-US" dirty="0">
                <a:latin typeface="Helvetica"/>
                <a:cs typeface="Helvetica"/>
              </a:rPr>
              <a:t> 2021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Lea Di </a:t>
            </a:r>
            <a:r>
              <a:rPr lang="de-DE" dirty="0" err="1"/>
              <a:t>Noto</a:t>
            </a:r>
            <a:r>
              <a:rPr lang="de-DE" dirty="0"/>
              <a:t> | The DUNE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Detector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8B9AFA2-8F48-554A-A757-34D6DE9613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6" r="30865" b="32513"/>
          <a:stretch/>
        </p:blipFill>
        <p:spPr bwMode="auto">
          <a:xfrm>
            <a:off x="5113381" y="5950745"/>
            <a:ext cx="790931" cy="6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EEAA5B6-03C4-9A4D-A4E3-6AADE9C153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90" y="6041407"/>
            <a:ext cx="886779" cy="4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8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Jan, 27</a:t>
            </a:r>
            <a:r>
              <a:rPr lang="en-US" baseline="30000" dirty="0">
                <a:latin typeface="Helvetica"/>
                <a:cs typeface="Helvetica"/>
              </a:rPr>
              <a:t>th</a:t>
            </a:r>
            <a:r>
              <a:rPr lang="en-US" dirty="0">
                <a:latin typeface="Helvetica"/>
                <a:cs typeface="Helvetica"/>
              </a:rPr>
              <a:t>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dirty="0"/>
              <a:t>Lea Di Noto – Lens based optical readout for GRAIN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0A09CF8-E224-6643-B12E-59B10DD500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6" r="30865" b="32513"/>
          <a:stretch/>
        </p:blipFill>
        <p:spPr bwMode="auto">
          <a:xfrm>
            <a:off x="6770299" y="6396474"/>
            <a:ext cx="532944" cy="46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ECF1A9-1F6F-7C4F-83F6-5F498288B2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45" y="6433772"/>
            <a:ext cx="707845" cy="3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dirty="0"/>
              <a:t>Lens </a:t>
            </a:r>
            <a:r>
              <a:rPr lang="it-IT" sz="4400" dirty="0" err="1"/>
              <a:t>prototyping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897" y="2763516"/>
            <a:ext cx="8221663" cy="1721069"/>
          </a:xfrm>
        </p:spPr>
        <p:txBody>
          <a:bodyPr/>
          <a:lstStyle/>
          <a:p>
            <a:pPr algn="ctr"/>
            <a:endParaRPr lang="en-GB" b="1" dirty="0"/>
          </a:p>
          <a:p>
            <a:pPr algn="ctr"/>
            <a:r>
              <a:rPr lang="en-GB" sz="2800" dirty="0"/>
              <a:t>Lea Di Noto </a:t>
            </a:r>
          </a:p>
          <a:p>
            <a:pPr algn="ctr"/>
            <a:r>
              <a:rPr lang="en-GB" sz="2800" dirty="0"/>
              <a:t>on behalf of the Genova group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GRAIN WG  meeting</a:t>
            </a:r>
          </a:p>
          <a:p>
            <a:pPr algn="ctr"/>
            <a:r>
              <a:rPr lang="en-GB" sz="2000" dirty="0">
                <a:solidFill>
                  <a:schemeClr val="accent1"/>
                </a:solidFill>
              </a:rPr>
              <a:t>April, 21</a:t>
            </a:r>
            <a:r>
              <a:rPr lang="en-GB" sz="2000" baseline="30000" dirty="0">
                <a:solidFill>
                  <a:schemeClr val="accent1"/>
                </a:solidFill>
              </a:rPr>
              <a:t>th</a:t>
            </a:r>
            <a:r>
              <a:rPr lang="en-GB" sz="2000" dirty="0">
                <a:solidFill>
                  <a:schemeClr val="accent1"/>
                </a:solidFill>
              </a:rPr>
              <a:t> 2022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3BD67-4490-210A-E7E4-A43B3DED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Planned</a:t>
            </a:r>
            <a:r>
              <a:rPr lang="it-IT" dirty="0"/>
              <a:t> </a:t>
            </a:r>
            <a:r>
              <a:rPr lang="it-IT" dirty="0" err="1"/>
              <a:t>tests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BF7DF6-C241-0709-938F-124C1FB7A94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82494" y="1558594"/>
            <a:ext cx="8232771" cy="5070302"/>
          </a:xfrm>
        </p:spPr>
        <p:txBody>
          <a:bodyPr/>
          <a:lstStyle/>
          <a:p>
            <a:r>
              <a:rPr lang="it-IT" dirty="0" err="1"/>
              <a:t>Tests</a:t>
            </a:r>
            <a:r>
              <a:rPr lang="it-IT" dirty="0"/>
              <a:t> in water (in progress)</a:t>
            </a:r>
          </a:p>
          <a:p>
            <a:endParaRPr lang="it-IT" dirty="0"/>
          </a:p>
          <a:p>
            <a:r>
              <a:rPr lang="it-IT" dirty="0" err="1"/>
              <a:t>Cryogenic</a:t>
            </a:r>
            <a:r>
              <a:rPr lang="it-IT" dirty="0"/>
              <a:t> </a:t>
            </a:r>
            <a:r>
              <a:rPr lang="it-IT" dirty="0" err="1"/>
              <a:t>tests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For checking </a:t>
            </a:r>
            <a:r>
              <a:rPr lang="it-IT" dirty="0" err="1"/>
              <a:t>material</a:t>
            </a:r>
            <a:endParaRPr lang="it-IT" dirty="0"/>
          </a:p>
          <a:p>
            <a:pPr lvl="1"/>
            <a:r>
              <a:rPr lang="it-IT" dirty="0"/>
              <a:t>For checking gas leakage</a:t>
            </a:r>
          </a:p>
          <a:p>
            <a:endParaRPr lang="it-IT" dirty="0"/>
          </a:p>
          <a:p>
            <a:r>
              <a:rPr lang="it-IT" dirty="0" err="1"/>
              <a:t>Tests</a:t>
            </a:r>
            <a:r>
              <a:rPr lang="it-IT" dirty="0"/>
              <a:t> in ARTIC:</a:t>
            </a:r>
          </a:p>
          <a:p>
            <a:pPr lvl="1"/>
            <a:r>
              <a:rPr lang="it-IT" dirty="0"/>
              <a:t>3 </a:t>
            </a:r>
            <a:r>
              <a:rPr lang="it-IT" dirty="0" err="1"/>
              <a:t>prototypes</a:t>
            </a:r>
            <a:r>
              <a:rPr lang="it-IT" dirty="0"/>
              <a:t> under </a:t>
            </a:r>
            <a:r>
              <a:rPr lang="it-IT" dirty="0" err="1"/>
              <a:t>construction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B5B35B-88A5-F5D0-98B5-A1D96611A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3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3BD67-4490-210A-E7E4-A43B3DED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Lens </a:t>
            </a:r>
            <a:r>
              <a:rPr lang="it-IT" dirty="0" err="1"/>
              <a:t>prototype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6BF7DF6-C241-0709-938F-124C1FB7A949}"/>
                  </a:ext>
                </a:extLst>
              </p:cNvPr>
              <p:cNvSpPr>
                <a:spLocks noGrp="1"/>
              </p:cNvSpPr>
              <p:nvPr>
                <p:ph idx="11"/>
              </p:nvPr>
            </p:nvSpPr>
            <p:spPr>
              <a:xfrm>
                <a:off x="87492" y="1224090"/>
                <a:ext cx="8232771" cy="5070302"/>
              </a:xfrm>
            </p:spPr>
            <p:txBody>
              <a:bodyPr/>
              <a:lstStyle/>
              <a:p>
                <a:r>
                  <a:rPr lang="it-IT" dirty="0"/>
                  <a:t>Test in ARTIC:</a:t>
                </a:r>
              </a:p>
              <a:p>
                <a:pPr lvl="1"/>
                <a:r>
                  <a:rPr lang="it-IT" dirty="0"/>
                  <a:t>3 </a:t>
                </a:r>
                <a:r>
                  <a:rPr lang="it-IT" dirty="0" err="1"/>
                  <a:t>prototypes</a:t>
                </a:r>
                <a:r>
                  <a:rPr lang="it-IT" dirty="0"/>
                  <a:t>:</a:t>
                </a:r>
              </a:p>
              <a:p>
                <a:pPr lvl="2"/>
                <a:r>
                  <a:rPr lang="it-IT" dirty="0" err="1"/>
                  <a:t>Type</a:t>
                </a:r>
                <a:r>
                  <a:rPr lang="it-IT" dirty="0"/>
                  <a:t> A: the </a:t>
                </a:r>
                <a:r>
                  <a:rPr lang="it-IT" dirty="0" err="1"/>
                  <a:t>same</a:t>
                </a:r>
                <a:r>
                  <a:rPr lang="it-IT" dirty="0"/>
                  <a:t> of the </a:t>
                </a:r>
                <a:r>
                  <a:rPr lang="it-IT" dirty="0" err="1"/>
                  <a:t>simulations</a:t>
                </a:r>
                <a:r>
                  <a:rPr lang="it-IT" dirty="0"/>
                  <a:t> (</a:t>
                </a:r>
                <a:r>
                  <a:rPr lang="it-IT" dirty="0" err="1"/>
                  <a:t>focal</a:t>
                </a:r>
                <a:r>
                  <a:rPr lang="it-IT" dirty="0"/>
                  <a:t> 89 mm)</a:t>
                </a:r>
              </a:p>
              <a:p>
                <a:pPr lvl="2"/>
                <a:r>
                  <a:rPr lang="it-IT" dirty="0" err="1"/>
                  <a:t>Type</a:t>
                </a:r>
                <a:r>
                  <a:rPr lang="it-IT" dirty="0"/>
                  <a:t> A: </a:t>
                </a:r>
                <a:r>
                  <a:rPr lang="it-IT" dirty="0" err="1"/>
                  <a:t>similar</a:t>
                </a:r>
                <a:r>
                  <a:rPr lang="it-IT" dirty="0"/>
                  <a:t> (</a:t>
                </a:r>
                <a:r>
                  <a:rPr lang="it-IT" dirty="0" err="1"/>
                  <a:t>focal</a:t>
                </a:r>
                <a:r>
                  <a:rPr lang="it-IT" dirty="0"/>
                  <a:t> 89 mm) </a:t>
                </a:r>
                <a:r>
                  <a:rPr lang="it-IT" dirty="0" err="1"/>
                  <a:t>but</a:t>
                </a:r>
                <a:r>
                  <a:rPr lang="it-IT" dirty="0"/>
                  <a:t> </a:t>
                </a:r>
                <a:r>
                  <a:rPr lang="it-IT" dirty="0" err="1"/>
                  <a:t>bigger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dirty="0"/>
                  <a:t> 60 mm</a:t>
                </a:r>
              </a:p>
              <a:p>
                <a:pPr lvl="2"/>
                <a:r>
                  <a:rPr lang="it-IT" dirty="0" err="1"/>
                  <a:t>Type</a:t>
                </a:r>
                <a:r>
                  <a:rPr lang="it-IT" dirty="0"/>
                  <a:t> B: Single bi-</a:t>
                </a:r>
                <a:r>
                  <a:rPr lang="it-IT" dirty="0" err="1"/>
                  <a:t>convex</a:t>
                </a:r>
                <a:r>
                  <a:rPr lang="it-IT" dirty="0"/>
                  <a:t> </a:t>
                </a:r>
                <a:r>
                  <a:rPr lang="it-IT" dirty="0" err="1"/>
                  <a:t>lens</a:t>
                </a:r>
                <a:r>
                  <a:rPr lang="it-IT" dirty="0"/>
                  <a:t> (</a:t>
                </a:r>
                <a:r>
                  <a:rPr lang="it-IT" dirty="0" err="1"/>
                  <a:t>focal</a:t>
                </a:r>
                <a:r>
                  <a:rPr lang="it-IT" dirty="0"/>
                  <a:t> 64 mm)</a:t>
                </a:r>
              </a:p>
              <a:p>
                <a:pPr lvl="1"/>
                <a:endParaRPr lang="it-IT" dirty="0"/>
              </a:p>
              <a:p>
                <a:pPr lvl="1"/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6BF7DF6-C241-0709-938F-124C1FB7A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87492" y="1224090"/>
                <a:ext cx="8232771" cy="5070302"/>
              </a:xfrm>
              <a:blipFill>
                <a:blip r:embed="rId2"/>
                <a:stretch>
                  <a:fillRect l="-1846" t="-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o 6">
            <a:extLst>
              <a:ext uri="{FF2B5EF4-FFF2-40B4-BE49-F238E27FC236}">
                <a16:creationId xmlns:a16="http://schemas.microsoft.com/office/drawing/2014/main" id="{C644DE37-B80B-1067-3CDB-1039EDE9F497}"/>
              </a:ext>
            </a:extLst>
          </p:cNvPr>
          <p:cNvGrpSpPr/>
          <p:nvPr/>
        </p:nvGrpSpPr>
        <p:grpSpPr>
          <a:xfrm>
            <a:off x="6227096" y="786069"/>
            <a:ext cx="2872370" cy="1715363"/>
            <a:chOff x="1503235" y="2743188"/>
            <a:chExt cx="3779983" cy="222114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AAFC35A-3B9E-2A09-35FB-424502D3C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53" r="9715"/>
            <a:stretch/>
          </p:blipFill>
          <p:spPr>
            <a:xfrm>
              <a:off x="1619476" y="2906872"/>
              <a:ext cx="3663742" cy="1929682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08DF879-69B4-DA2C-12F5-388E0614F5C8}"/>
                </a:ext>
              </a:extLst>
            </p:cNvPr>
            <p:cNvSpPr txBox="1"/>
            <p:nvPr/>
          </p:nvSpPr>
          <p:spPr>
            <a:xfrm>
              <a:off x="2561262" y="2743188"/>
              <a:ext cx="153369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err="1"/>
                <a:t>total</a:t>
              </a:r>
              <a:r>
                <a:rPr lang="it-IT" sz="1400" dirty="0"/>
                <a:t> </a:t>
              </a:r>
              <a:r>
                <a:rPr lang="it-IT" sz="1400" dirty="0" err="1"/>
                <a:t>width</a:t>
              </a:r>
              <a:r>
                <a:rPr lang="it-IT" sz="1400" dirty="0"/>
                <a:t> 14 mm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6CD5D83-CC03-7B8A-B5DF-791224654E72}"/>
                </a:ext>
              </a:extLst>
            </p:cNvPr>
            <p:cNvSpPr txBox="1"/>
            <p:nvPr/>
          </p:nvSpPr>
          <p:spPr>
            <a:xfrm>
              <a:off x="3560738" y="3833899"/>
              <a:ext cx="14545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err="1"/>
                <a:t>Diameter</a:t>
              </a:r>
              <a:r>
                <a:rPr lang="it-IT" sz="1400" dirty="0"/>
                <a:t> 50 mm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2B5BAC6-ABDA-0157-80F3-8908658F666E}"/>
                </a:ext>
              </a:extLst>
            </p:cNvPr>
            <p:cNvSpPr txBox="1"/>
            <p:nvPr/>
          </p:nvSpPr>
          <p:spPr>
            <a:xfrm>
              <a:off x="4410841" y="3138685"/>
              <a:ext cx="70724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err="1"/>
                <a:t>sensor</a:t>
              </a:r>
              <a:r>
                <a:rPr lang="it-IT" sz="1400" dirty="0"/>
                <a:t> </a:t>
              </a:r>
            </a:p>
            <a:p>
              <a:r>
                <a:rPr lang="it-IT" sz="1400" dirty="0" err="1"/>
                <a:t>plane</a:t>
              </a:r>
              <a:endParaRPr lang="it-IT" sz="14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CC5133E-26CE-A48B-F502-E3F7ACFB3091}"/>
                </a:ext>
              </a:extLst>
            </p:cNvPr>
            <p:cNvSpPr txBox="1"/>
            <p:nvPr/>
          </p:nvSpPr>
          <p:spPr>
            <a:xfrm>
              <a:off x="1503235" y="4656553"/>
              <a:ext cx="2726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err="1"/>
                <a:t>lens-sensor</a:t>
              </a:r>
              <a:r>
                <a:rPr lang="it-IT" sz="1400" dirty="0"/>
                <a:t> </a:t>
              </a:r>
              <a:r>
                <a:rPr lang="it-IT" sz="1400" dirty="0" err="1"/>
                <a:t>plane</a:t>
              </a:r>
              <a:r>
                <a:rPr lang="it-IT" sz="1400" dirty="0"/>
                <a:t> </a:t>
              </a:r>
              <a:r>
                <a:rPr lang="it-IT" sz="1400" dirty="0" err="1"/>
                <a:t>distance</a:t>
              </a:r>
              <a:r>
                <a:rPr lang="it-IT" sz="1400" dirty="0"/>
                <a:t> = 10 cm</a:t>
              </a:r>
            </a:p>
          </p:txBody>
        </p:sp>
      </p:grpSp>
      <p:pic>
        <p:nvPicPr>
          <p:cNvPr id="26" name="Immagine 25">
            <a:extLst>
              <a:ext uri="{FF2B5EF4-FFF2-40B4-BE49-F238E27FC236}">
                <a16:creationId xmlns:a16="http://schemas.microsoft.com/office/drawing/2014/main" id="{13069A8B-1301-B2F9-04BC-D1261B47AE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07" t="4031" r="33038" b="15380"/>
          <a:stretch/>
        </p:blipFill>
        <p:spPr>
          <a:xfrm>
            <a:off x="3384432" y="4527777"/>
            <a:ext cx="3112818" cy="1375712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9B1D1C72-4180-C139-2CC5-3E931400BD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15" t="6630" b="14727"/>
          <a:stretch/>
        </p:blipFill>
        <p:spPr>
          <a:xfrm>
            <a:off x="100964" y="4400694"/>
            <a:ext cx="2954938" cy="142022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837D83AD-BF34-B90F-51CB-F85D07912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972" y="4400694"/>
            <a:ext cx="1951697" cy="1729984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CE3F36A3-5013-98CA-64C5-8B1FC08E3A98}"/>
              </a:ext>
            </a:extLst>
          </p:cNvPr>
          <p:cNvSpPr/>
          <p:nvPr/>
        </p:nvSpPr>
        <p:spPr>
          <a:xfrm>
            <a:off x="3213847" y="4094159"/>
            <a:ext cx="5842660" cy="203651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39EAA56-2761-77A2-46EF-78C98F0BDB43}"/>
              </a:ext>
            </a:extLst>
          </p:cNvPr>
          <p:cNvSpPr txBox="1"/>
          <p:nvPr/>
        </p:nvSpPr>
        <p:spPr>
          <a:xfrm>
            <a:off x="5270479" y="4166147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TYPE B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D4829AB-44B4-1059-CC13-11F41F7F5D0F}"/>
              </a:ext>
            </a:extLst>
          </p:cNvPr>
          <p:cNvSpPr/>
          <p:nvPr/>
        </p:nvSpPr>
        <p:spPr>
          <a:xfrm>
            <a:off x="100964" y="4094159"/>
            <a:ext cx="3038062" cy="203651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3964C8F-E34D-E95F-6BFD-63C741ECE642}"/>
              </a:ext>
            </a:extLst>
          </p:cNvPr>
          <p:cNvSpPr txBox="1"/>
          <p:nvPr/>
        </p:nvSpPr>
        <p:spPr>
          <a:xfrm>
            <a:off x="181270" y="409285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TYPE A</a:t>
            </a:r>
          </a:p>
        </p:txBody>
      </p:sp>
    </p:spTree>
    <p:extLst>
      <p:ext uri="{BB962C8B-B14F-4D97-AF65-F5344CB8AC3E}">
        <p14:creationId xmlns:p14="http://schemas.microsoft.com/office/powerpoint/2010/main" val="396475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DA29D4A3-1062-F84D-7F59-07E1CC13B62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83204" y="1476859"/>
            <a:ext cx="6199488" cy="47849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Drawing</a:t>
            </a:r>
            <a:r>
              <a:rPr lang="it-IT" dirty="0"/>
              <a:t> </a:t>
            </a:r>
            <a:r>
              <a:rPr lang="it-IT" dirty="0" err="1"/>
              <a:t>completed</a:t>
            </a:r>
            <a:r>
              <a:rPr lang="it-IT" dirty="0"/>
              <a:t> for </a:t>
            </a:r>
            <a:r>
              <a:rPr lang="it-IT" dirty="0" err="1"/>
              <a:t>type</a:t>
            </a:r>
            <a:r>
              <a:rPr lang="it-IT" dirty="0"/>
              <a:t> A: </a:t>
            </a:r>
          </a:p>
          <a:p>
            <a:pPr lvl="1"/>
            <a:r>
              <a:rPr lang="it-IT" dirty="0"/>
              <a:t>ready by the end of June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Drawing</a:t>
            </a:r>
            <a:r>
              <a:rPr lang="it-IT" dirty="0"/>
              <a:t> in progress for </a:t>
            </a:r>
            <a:r>
              <a:rPr lang="it-IT" dirty="0" err="1"/>
              <a:t>type</a:t>
            </a:r>
            <a:r>
              <a:rPr lang="it-IT" dirty="0"/>
              <a:t> B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AA420E-1A99-611F-E62F-31B5BA22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Mechanics</a:t>
            </a:r>
            <a:r>
              <a:rPr lang="it-IT" dirty="0"/>
              <a:t> for </a:t>
            </a:r>
            <a:r>
              <a:rPr lang="it-IT" dirty="0" err="1"/>
              <a:t>lens</a:t>
            </a:r>
            <a:r>
              <a:rPr lang="it-IT" dirty="0"/>
              <a:t> </a:t>
            </a:r>
            <a:r>
              <a:rPr lang="it-IT" dirty="0" err="1"/>
              <a:t>prototype</a:t>
            </a:r>
            <a:endParaRPr lang="it-IT" dirty="0"/>
          </a:p>
        </p:txBody>
      </p:sp>
      <p:pic>
        <p:nvPicPr>
          <p:cNvPr id="8" name="Immagine 7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C774F219-C117-F900-026A-E8A12F4D6C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9526">
            <a:off x="4659841" y="1091497"/>
            <a:ext cx="4362823" cy="28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2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1FFC26-2A1F-171F-849A-53969C60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37805"/>
            <a:ext cx="8229600" cy="647102"/>
          </a:xfrm>
        </p:spPr>
        <p:txBody>
          <a:bodyPr/>
          <a:lstStyle/>
          <a:p>
            <a:r>
              <a:rPr lang="it-IT" dirty="0"/>
              <a:t>Goals 1st </a:t>
            </a:r>
            <a:r>
              <a:rPr lang="it-IT" dirty="0" err="1"/>
              <a:t>phase</a:t>
            </a:r>
            <a:r>
              <a:rPr lang="it-IT" dirty="0"/>
              <a:t>: </a:t>
            </a:r>
            <a:br>
              <a:rPr lang="it-IT" dirty="0"/>
            </a:br>
            <a:r>
              <a:rPr lang="it-IT" sz="2800" dirty="0"/>
              <a:t>in </a:t>
            </a:r>
            <a:r>
              <a:rPr lang="it-IT" sz="2800" dirty="0" err="1"/>
              <a:t>LAr</a:t>
            </a:r>
            <a:r>
              <a:rPr lang="it-IT" sz="2800" dirty="0"/>
              <a:t> and with </a:t>
            </a:r>
            <a:r>
              <a:rPr lang="it-IT" sz="2800" dirty="0" err="1"/>
              <a:t>artificial</a:t>
            </a:r>
            <a:r>
              <a:rPr lang="it-IT" sz="2800" dirty="0"/>
              <a:t> source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387B22-AE3A-C02C-DDE8-156E47E6D7E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70913" y="1537840"/>
            <a:ext cx="5083520" cy="43924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Build a first </a:t>
            </a:r>
            <a:r>
              <a:rPr lang="it-IT" dirty="0" err="1"/>
              <a:t>simple</a:t>
            </a:r>
            <a:r>
              <a:rPr lang="it-IT" dirty="0"/>
              <a:t> working set up</a:t>
            </a:r>
          </a:p>
          <a:p>
            <a:pPr marL="274638" lvl="1" indent="0">
              <a:buNone/>
            </a:pPr>
            <a:r>
              <a:rPr lang="it-IT" dirty="0"/>
              <a:t>(</a:t>
            </a:r>
            <a:r>
              <a:rPr lang="it-IT" dirty="0" err="1"/>
              <a:t>readout</a:t>
            </a:r>
            <a:r>
              <a:rPr lang="it-IT" dirty="0"/>
              <a:t>, </a:t>
            </a:r>
            <a:r>
              <a:rPr lang="it-IT" dirty="0" err="1"/>
              <a:t>reflections</a:t>
            </a:r>
            <a:r>
              <a:rPr lang="it-IT" dirty="0"/>
              <a:t>, </a:t>
            </a:r>
            <a:r>
              <a:rPr lang="it-IT" dirty="0" err="1"/>
              <a:t>cryogenics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 err="1"/>
              <a:t>Tune</a:t>
            </a:r>
            <a:r>
              <a:rPr lang="it-IT" dirty="0"/>
              <a:t> </a:t>
            </a:r>
            <a:r>
              <a:rPr lang="it-IT" dirty="0" err="1"/>
              <a:t>simulation</a:t>
            </a:r>
            <a:r>
              <a:rPr lang="it-IT" dirty="0"/>
              <a:t> </a:t>
            </a:r>
            <a:r>
              <a:rPr lang="it-IT" dirty="0" err="1"/>
              <a:t>parameters</a:t>
            </a:r>
            <a:endParaRPr lang="it-IT" dirty="0"/>
          </a:p>
          <a:p>
            <a:r>
              <a:rPr lang="it-IT" dirty="0"/>
              <a:t>Check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simulation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Evaluate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 the Point Spread </a:t>
            </a:r>
            <a:r>
              <a:rPr lang="it-IT" dirty="0" err="1"/>
              <a:t>Function</a:t>
            </a:r>
            <a:r>
              <a:rPr lang="it-IT" dirty="0"/>
              <a:t> by point source light</a:t>
            </a:r>
          </a:p>
          <a:p>
            <a:pPr lvl="1"/>
            <a:r>
              <a:rPr lang="it-IT" dirty="0"/>
              <a:t>the </a:t>
            </a:r>
            <a:r>
              <a:rPr lang="it-IT" dirty="0" err="1"/>
              <a:t>reconstruction</a:t>
            </a:r>
            <a:r>
              <a:rPr lang="it-IT" dirty="0"/>
              <a:t> capability by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faced</a:t>
            </a:r>
            <a:r>
              <a:rPr lang="it-IT" dirty="0"/>
              <a:t> detectors</a:t>
            </a:r>
          </a:p>
          <a:p>
            <a:endParaRPr lang="it-IT" dirty="0"/>
          </a:p>
          <a:p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B4CC17F-B3D3-A4E6-9A58-0AC50B445561}"/>
              </a:ext>
            </a:extLst>
          </p:cNvPr>
          <p:cNvGrpSpPr/>
          <p:nvPr/>
        </p:nvGrpSpPr>
        <p:grpSpPr>
          <a:xfrm>
            <a:off x="118750" y="1002744"/>
            <a:ext cx="4230340" cy="5536770"/>
            <a:chOff x="451069" y="213236"/>
            <a:chExt cx="5399978" cy="695105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622271F-6138-1B5F-8354-347489E7F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405399">
              <a:off x="451069" y="213236"/>
              <a:ext cx="5206891" cy="6858000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6DB421C-0382-6ACF-DCBB-B22B4859068C}"/>
                </a:ext>
              </a:extLst>
            </p:cNvPr>
            <p:cNvSpPr txBox="1"/>
            <p:nvPr/>
          </p:nvSpPr>
          <p:spPr>
            <a:xfrm>
              <a:off x="2931074" y="5340614"/>
              <a:ext cx="6607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/>
                <a:t>1.3 m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E4582D37-6EAA-1673-B2F7-BCB6747394D8}"/>
                </a:ext>
              </a:extLst>
            </p:cNvPr>
            <p:cNvSpPr txBox="1"/>
            <p:nvPr/>
          </p:nvSpPr>
          <p:spPr>
            <a:xfrm>
              <a:off x="1451532" y="3526334"/>
              <a:ext cx="1208150" cy="57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/>
                <a:t>Lens </a:t>
              </a:r>
              <a:r>
                <a:rPr lang="it-IT" sz="1200" dirty="0" err="1"/>
                <a:t>cameras</a:t>
              </a:r>
              <a:endParaRPr lang="it-IT" sz="12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A74B863-BBFA-88E6-4B95-F5F90CB92653}"/>
                </a:ext>
              </a:extLst>
            </p:cNvPr>
            <p:cNvSpPr txBox="1"/>
            <p:nvPr/>
          </p:nvSpPr>
          <p:spPr>
            <a:xfrm>
              <a:off x="4011476" y="6352864"/>
              <a:ext cx="1839571" cy="81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/>
                <a:t>Movable</a:t>
              </a:r>
              <a:r>
                <a:rPr lang="it-IT" sz="1200" dirty="0"/>
                <a:t> </a:t>
              </a:r>
              <a:r>
                <a:rPr lang="it-IT" sz="1200" dirty="0" err="1"/>
                <a:t>system</a:t>
              </a:r>
              <a:r>
                <a:rPr lang="it-IT" sz="1200" dirty="0"/>
                <a:t> </a:t>
              </a:r>
            </a:p>
            <a:p>
              <a:pPr algn="ctr"/>
              <a:r>
                <a:rPr lang="it-IT" sz="1200" dirty="0"/>
                <a:t>of the light source</a:t>
              </a:r>
            </a:p>
            <a:p>
              <a:pPr algn="ctr"/>
              <a:r>
                <a:rPr lang="it-IT" sz="1200" dirty="0" err="1"/>
                <a:t>along</a:t>
              </a:r>
              <a:r>
                <a:rPr lang="it-IT" sz="1200" dirty="0"/>
                <a:t> a </a:t>
              </a:r>
              <a:r>
                <a:rPr lang="it-IT" sz="1200" dirty="0" err="1"/>
                <a:t>rail</a:t>
              </a:r>
              <a:endParaRPr lang="it-IT" sz="1200" dirty="0"/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EE14D8D5-0352-027E-93D5-0E837277CF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4935" y="5080094"/>
              <a:ext cx="293669" cy="13645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20A6B39D-CE8C-2D0D-E943-25757A6B50BD}"/>
                </a:ext>
              </a:extLst>
            </p:cNvPr>
            <p:cNvCxnSpPr>
              <a:cxnSpLocks/>
            </p:cNvCxnSpPr>
            <p:nvPr/>
          </p:nvCxnSpPr>
          <p:spPr>
            <a:xfrm>
              <a:off x="2055606" y="4088796"/>
              <a:ext cx="82368" cy="2578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9130C051-0CC3-3487-419B-CF983CAD3A5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2055607" y="4105924"/>
              <a:ext cx="2348050" cy="3004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22EDAA07-9AD2-4E79-2EFA-DE490B3D08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946" y="4951502"/>
              <a:ext cx="2560421" cy="84057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402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1FFC26-2A1F-171F-849A-53969C60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37805"/>
            <a:ext cx="8229600" cy="647102"/>
          </a:xfrm>
        </p:spPr>
        <p:txBody>
          <a:bodyPr/>
          <a:lstStyle/>
          <a:p>
            <a:r>
              <a:rPr lang="it-IT" dirty="0"/>
              <a:t>Goals 2st </a:t>
            </a:r>
            <a:r>
              <a:rPr lang="it-IT" dirty="0" err="1"/>
              <a:t>phase</a:t>
            </a:r>
            <a:r>
              <a:rPr lang="it-IT" dirty="0"/>
              <a:t>:  </a:t>
            </a:r>
            <a:br>
              <a:rPr lang="it-IT" dirty="0"/>
            </a:br>
            <a:r>
              <a:rPr lang="it-IT" sz="2800" dirty="0"/>
              <a:t>in </a:t>
            </a:r>
            <a:r>
              <a:rPr lang="it-IT" sz="2800" dirty="0" err="1"/>
              <a:t>Lar</a:t>
            </a:r>
            <a:r>
              <a:rPr lang="it-IT" sz="2800" dirty="0"/>
              <a:t> + Xe (</a:t>
            </a:r>
            <a:r>
              <a:rPr lang="it-IT" sz="2800" dirty="0" err="1"/>
              <a:t>using</a:t>
            </a:r>
            <a:r>
              <a:rPr lang="it-IT" sz="2800" dirty="0"/>
              <a:t> </a:t>
            </a:r>
            <a:r>
              <a:rPr lang="it-IT" sz="2800" dirty="0" err="1"/>
              <a:t>scintillating</a:t>
            </a:r>
            <a:r>
              <a:rPr lang="it-IT" sz="2800" dirty="0"/>
              <a:t> light)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387B22-AE3A-C02C-DDE8-156E47E6D7E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34703" y="1796169"/>
            <a:ext cx="4466503" cy="4392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Test with </a:t>
            </a:r>
            <a:r>
              <a:rPr lang="it-IT" dirty="0" err="1"/>
              <a:t>cosmics</a:t>
            </a:r>
            <a:endParaRPr lang="it-IT" dirty="0"/>
          </a:p>
          <a:p>
            <a:r>
              <a:rPr lang="it-IT" dirty="0"/>
              <a:t>with more detectors (3 or more?)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…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things</a:t>
            </a:r>
            <a:r>
              <a:rPr lang="it-IT" dirty="0"/>
              <a:t> to be </a:t>
            </a:r>
            <a:r>
              <a:rPr lang="it-IT" dirty="0" err="1"/>
              <a:t>done</a:t>
            </a:r>
            <a:r>
              <a:rPr lang="it-IT" dirty="0"/>
              <a:t>…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-- NOT BEFORE SUMMER 2023 --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B4CC17F-B3D3-A4E6-9A58-0AC50B445561}"/>
              </a:ext>
            </a:extLst>
          </p:cNvPr>
          <p:cNvGrpSpPr/>
          <p:nvPr/>
        </p:nvGrpSpPr>
        <p:grpSpPr>
          <a:xfrm>
            <a:off x="118750" y="891728"/>
            <a:ext cx="4230340" cy="5536770"/>
            <a:chOff x="451069" y="213236"/>
            <a:chExt cx="5399978" cy="695105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622271F-6138-1B5F-8354-347489E7F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405399">
              <a:off x="451069" y="213236"/>
              <a:ext cx="5206891" cy="6858000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6DB421C-0382-6ACF-DCBB-B22B4859068C}"/>
                </a:ext>
              </a:extLst>
            </p:cNvPr>
            <p:cNvSpPr txBox="1"/>
            <p:nvPr/>
          </p:nvSpPr>
          <p:spPr>
            <a:xfrm>
              <a:off x="2931074" y="5340614"/>
              <a:ext cx="6607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/>
                <a:t>1.3 m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E4582D37-6EAA-1673-B2F7-BCB6747394D8}"/>
                </a:ext>
              </a:extLst>
            </p:cNvPr>
            <p:cNvSpPr txBox="1"/>
            <p:nvPr/>
          </p:nvSpPr>
          <p:spPr>
            <a:xfrm>
              <a:off x="1451532" y="3526334"/>
              <a:ext cx="1208150" cy="57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/>
                <a:t>Lens </a:t>
              </a:r>
              <a:r>
                <a:rPr lang="it-IT" sz="1200" dirty="0" err="1"/>
                <a:t>cameras</a:t>
              </a:r>
              <a:endParaRPr lang="it-IT" sz="12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A74B863-BBFA-88E6-4B95-F5F90CB92653}"/>
                </a:ext>
              </a:extLst>
            </p:cNvPr>
            <p:cNvSpPr txBox="1"/>
            <p:nvPr/>
          </p:nvSpPr>
          <p:spPr>
            <a:xfrm>
              <a:off x="4011476" y="6352864"/>
              <a:ext cx="1839571" cy="81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/>
                <a:t>Movable</a:t>
              </a:r>
              <a:r>
                <a:rPr lang="it-IT" sz="1200" dirty="0"/>
                <a:t> </a:t>
              </a:r>
              <a:r>
                <a:rPr lang="it-IT" sz="1200" dirty="0" err="1"/>
                <a:t>system</a:t>
              </a:r>
              <a:r>
                <a:rPr lang="it-IT" sz="1200" dirty="0"/>
                <a:t> </a:t>
              </a:r>
            </a:p>
            <a:p>
              <a:pPr algn="ctr"/>
              <a:r>
                <a:rPr lang="it-IT" sz="1200" dirty="0"/>
                <a:t>of the light source</a:t>
              </a:r>
            </a:p>
            <a:p>
              <a:pPr algn="ctr"/>
              <a:r>
                <a:rPr lang="it-IT" sz="1200" dirty="0" err="1"/>
                <a:t>along</a:t>
              </a:r>
              <a:r>
                <a:rPr lang="it-IT" sz="1200" dirty="0"/>
                <a:t> a </a:t>
              </a:r>
              <a:r>
                <a:rPr lang="it-IT" sz="1200" dirty="0" err="1"/>
                <a:t>rail</a:t>
              </a:r>
              <a:endParaRPr lang="it-IT" sz="1200" dirty="0"/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EE14D8D5-0352-027E-93D5-0E837277CF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4935" y="5080094"/>
              <a:ext cx="293669" cy="13645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20A6B39D-CE8C-2D0D-E943-25757A6B50BD}"/>
                </a:ext>
              </a:extLst>
            </p:cNvPr>
            <p:cNvCxnSpPr>
              <a:cxnSpLocks/>
            </p:cNvCxnSpPr>
            <p:nvPr/>
          </p:nvCxnSpPr>
          <p:spPr>
            <a:xfrm>
              <a:off x="2055606" y="4088796"/>
              <a:ext cx="82368" cy="2578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9130C051-0CC3-3487-419B-CF983CAD3A5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2055607" y="4105924"/>
              <a:ext cx="2348050" cy="3004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22EDAA07-9AD2-4E79-2EFA-DE490B3D08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946" y="4951502"/>
              <a:ext cx="2560421" cy="84057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3990958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5419</TotalTime>
  <Words>251</Words>
  <Application>Microsoft Macintosh PowerPoint</Application>
  <PresentationFormat>Presentazione su schermo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 Math</vt:lpstr>
      <vt:lpstr>Helvetica</vt:lpstr>
      <vt:lpstr>Lucida Grande</vt:lpstr>
      <vt:lpstr>LBNF Content-Footer Theme</vt:lpstr>
      <vt:lpstr>Lens prototyping</vt:lpstr>
      <vt:lpstr>Planned tests</vt:lpstr>
      <vt:lpstr>Lens prototype</vt:lpstr>
      <vt:lpstr>Mechanics for lens prototype</vt:lpstr>
      <vt:lpstr>Goals 1st phase:  in LAr and with artificial source</vt:lpstr>
      <vt:lpstr>Goals 2st phase:   in Lar + Xe (using scintillating light)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Lea Di Noto</cp:lastModifiedBy>
  <cp:revision>198</cp:revision>
  <dcterms:created xsi:type="dcterms:W3CDTF">2015-04-30T14:29:22Z</dcterms:created>
  <dcterms:modified xsi:type="dcterms:W3CDTF">2022-04-21T10:31:25Z</dcterms:modified>
  <cp:category/>
</cp:coreProperties>
</file>