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89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C23"/>
    <a:srgbClr val="E95125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7" autoAdjust="0"/>
    <p:restoredTop sz="94681"/>
  </p:normalViewPr>
  <p:slideViewPr>
    <p:cSldViewPr snapToGrid="0" snapToObjects="1">
      <p:cViewPr varScale="1">
        <p:scale>
          <a:sx n="107" d="100"/>
          <a:sy n="107" d="100"/>
        </p:scale>
        <p:origin x="2080" y="176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4/21/22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4/21/22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Jan 27</a:t>
            </a:r>
            <a:r>
              <a:rPr lang="en-US" baseline="30000" dirty="0">
                <a:latin typeface="Helvetica"/>
                <a:cs typeface="Helvetica"/>
              </a:rPr>
              <a:t>th</a:t>
            </a:r>
            <a:r>
              <a:rPr lang="en-US" dirty="0">
                <a:latin typeface="Helvetica"/>
                <a:cs typeface="Helvetica"/>
              </a:rPr>
              <a:t> 2022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Lea Di </a:t>
            </a:r>
            <a:r>
              <a:rPr lang="de-DE" dirty="0" err="1"/>
              <a:t>Noto</a:t>
            </a:r>
            <a:r>
              <a:rPr lang="de-DE" dirty="0"/>
              <a:t> | </a:t>
            </a:r>
            <a:r>
              <a:rPr lang="en-GB" dirty="0"/>
              <a:t>Lens based optical readout for GRAIN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Jan,27</a:t>
            </a:r>
            <a:r>
              <a:rPr lang="en-US" baseline="30000" dirty="0">
                <a:latin typeface="Helvetica"/>
                <a:cs typeface="Helvetica"/>
              </a:rPr>
              <a:t>h</a:t>
            </a:r>
            <a:r>
              <a:rPr lang="en-US" dirty="0">
                <a:latin typeface="Helvetica"/>
                <a:cs typeface="Helvetica"/>
              </a:rPr>
              <a:t>  2021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Lea Di </a:t>
            </a:r>
            <a:r>
              <a:rPr lang="de-DE" dirty="0" err="1"/>
              <a:t>Noto</a:t>
            </a:r>
            <a:r>
              <a:rPr lang="de-DE" dirty="0"/>
              <a:t> | </a:t>
            </a:r>
            <a:r>
              <a:rPr lang="en-GB" dirty="0"/>
              <a:t>Lens based optical readout for GRAIN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July,12</a:t>
            </a:r>
            <a:r>
              <a:rPr lang="en-US" baseline="30000" dirty="0">
                <a:latin typeface="Helvetica"/>
                <a:cs typeface="Helvetica"/>
              </a:rPr>
              <a:t>th</a:t>
            </a:r>
            <a:r>
              <a:rPr lang="en-US" dirty="0">
                <a:latin typeface="Helvetica"/>
                <a:cs typeface="Helvetica"/>
              </a:rPr>
              <a:t> 2021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Lea Di </a:t>
            </a:r>
            <a:r>
              <a:rPr lang="de-DE" dirty="0" err="1"/>
              <a:t>Noto</a:t>
            </a:r>
            <a:r>
              <a:rPr lang="de-DE" dirty="0"/>
              <a:t> | The DUNE </a:t>
            </a:r>
            <a:r>
              <a:rPr lang="de-DE" dirty="0" err="1"/>
              <a:t>Near</a:t>
            </a:r>
            <a:r>
              <a:rPr lang="de-DE" dirty="0"/>
              <a:t> </a:t>
            </a:r>
            <a:r>
              <a:rPr lang="de-DE" dirty="0" err="1"/>
              <a:t>Detector</a:t>
            </a:r>
            <a:r>
              <a:rPr lang="de-DE" dirty="0"/>
              <a:t> 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July,12</a:t>
            </a:r>
            <a:r>
              <a:rPr lang="en-US" baseline="30000" dirty="0">
                <a:latin typeface="Helvetica"/>
                <a:cs typeface="Helvetica"/>
              </a:rPr>
              <a:t>th</a:t>
            </a:r>
            <a:r>
              <a:rPr lang="en-US" dirty="0">
                <a:latin typeface="Helvetica"/>
                <a:cs typeface="Helvetica"/>
              </a:rPr>
              <a:t> 2021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Lea Di </a:t>
            </a:r>
            <a:r>
              <a:rPr lang="de-DE" dirty="0" err="1"/>
              <a:t>Noto</a:t>
            </a:r>
            <a:r>
              <a:rPr lang="de-DE" dirty="0"/>
              <a:t> | The DUNE </a:t>
            </a:r>
            <a:r>
              <a:rPr lang="de-DE" dirty="0" err="1"/>
              <a:t>Near</a:t>
            </a:r>
            <a:r>
              <a:rPr lang="de-DE" dirty="0"/>
              <a:t> </a:t>
            </a:r>
            <a:r>
              <a:rPr lang="de-DE" dirty="0" err="1"/>
              <a:t>Detector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/>
              <a:t>Presenter Name | Presentation Title 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Jan,27</a:t>
            </a:r>
            <a:r>
              <a:rPr lang="en-US" baseline="30000" dirty="0">
                <a:latin typeface="Helvetica"/>
                <a:cs typeface="Helvetica"/>
              </a:rPr>
              <a:t>th</a:t>
            </a:r>
            <a:r>
              <a:rPr lang="en-US" dirty="0">
                <a:latin typeface="Helvetica"/>
                <a:cs typeface="Helvetica"/>
              </a:rPr>
              <a:t> 2021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Lea Di </a:t>
            </a:r>
            <a:r>
              <a:rPr lang="de-DE" dirty="0" err="1"/>
              <a:t>Noto</a:t>
            </a:r>
            <a:r>
              <a:rPr lang="de-DE" dirty="0"/>
              <a:t> | </a:t>
            </a:r>
            <a:r>
              <a:rPr lang="en-GB" dirty="0"/>
              <a:t>Lens based optical readout for GRAIN 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July,12</a:t>
            </a:r>
            <a:r>
              <a:rPr lang="en-US" baseline="30000" dirty="0">
                <a:latin typeface="Helvetica"/>
                <a:cs typeface="Helvetica"/>
              </a:rPr>
              <a:t>th</a:t>
            </a:r>
            <a:r>
              <a:rPr lang="en-US" dirty="0">
                <a:latin typeface="Helvetica"/>
                <a:cs typeface="Helvetica"/>
              </a:rPr>
              <a:t> 2021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Lea Di </a:t>
            </a:r>
            <a:r>
              <a:rPr lang="de-DE" dirty="0" err="1"/>
              <a:t>Noto</a:t>
            </a:r>
            <a:r>
              <a:rPr lang="de-DE" dirty="0"/>
              <a:t> | The DUNE </a:t>
            </a:r>
            <a:r>
              <a:rPr lang="de-DE" dirty="0" err="1"/>
              <a:t>Near</a:t>
            </a:r>
            <a:r>
              <a:rPr lang="de-DE" dirty="0"/>
              <a:t> </a:t>
            </a:r>
            <a:r>
              <a:rPr lang="de-DE" dirty="0" err="1"/>
              <a:t>Detector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Jan, 27</a:t>
            </a:r>
            <a:r>
              <a:rPr lang="en-US" baseline="30000" dirty="0">
                <a:latin typeface="Helvetica"/>
                <a:cs typeface="Helvetica"/>
              </a:rPr>
              <a:t>th</a:t>
            </a:r>
            <a:r>
              <a:rPr lang="en-US" dirty="0">
                <a:latin typeface="Helvetica"/>
                <a:cs typeface="Helvetica"/>
              </a:rPr>
              <a:t>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dirty="0"/>
              <a:t>Lea Di Noto – Lens based optical readout for GRAIN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0A09CF8-E224-6643-B12E-59B10DD500C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36" r="30865" b="32513"/>
          <a:stretch/>
        </p:blipFill>
        <p:spPr bwMode="auto">
          <a:xfrm>
            <a:off x="6770299" y="6396474"/>
            <a:ext cx="532944" cy="46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0ECF1A9-1F6F-7C4F-83F6-5F498288B2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5545" y="6433772"/>
            <a:ext cx="707845" cy="358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EA9F82-7414-5CA3-5A42-35ED70C9F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243" y="241086"/>
            <a:ext cx="8229600" cy="647102"/>
          </a:xfrm>
        </p:spPr>
        <p:txBody>
          <a:bodyPr/>
          <a:lstStyle/>
          <a:p>
            <a:r>
              <a:rPr lang="it-IT" dirty="0"/>
              <a:t>General time scale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83EA19-8065-0CF7-083D-FDC2ED926AE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94243" y="1033154"/>
            <a:ext cx="4391513" cy="4913392"/>
          </a:xfrm>
        </p:spPr>
        <p:txBody>
          <a:bodyPr>
            <a:normAutofit fontScale="92500" lnSpcReduction="20000"/>
          </a:bodyPr>
          <a:lstStyle/>
          <a:p>
            <a:r>
              <a:rPr lang="it-IT" sz="2000" b="1" dirty="0"/>
              <a:t>COMMON ITEMS</a:t>
            </a:r>
          </a:p>
          <a:p>
            <a:r>
              <a:rPr lang="it-IT" sz="1600" b="1" dirty="0"/>
              <a:t>Light source:</a:t>
            </a:r>
          </a:p>
          <a:p>
            <a:pPr lvl="1"/>
            <a:r>
              <a:rPr lang="it-IT" sz="1600" dirty="0"/>
              <a:t>just </a:t>
            </a:r>
            <a:r>
              <a:rPr lang="it-IT" sz="1600" dirty="0" err="1"/>
              <a:t>ordered</a:t>
            </a:r>
            <a:r>
              <a:rPr lang="it-IT" sz="1600" dirty="0"/>
              <a:t> </a:t>
            </a:r>
          </a:p>
          <a:p>
            <a:pPr lvl="1"/>
            <a:r>
              <a:rPr lang="it-IT" sz="1600" dirty="0" err="1"/>
              <a:t>installation</a:t>
            </a:r>
            <a:r>
              <a:rPr lang="it-IT" sz="1600" dirty="0"/>
              <a:t> by end of </a:t>
            </a:r>
            <a:r>
              <a:rPr lang="it-IT" sz="1600" dirty="0" err="1"/>
              <a:t>July</a:t>
            </a:r>
            <a:endParaRPr lang="it-IT" sz="1600" dirty="0"/>
          </a:p>
          <a:p>
            <a:pPr marL="274638" lvl="1" indent="0">
              <a:buNone/>
            </a:pPr>
            <a:endParaRPr lang="it-IT" sz="1600" dirty="0"/>
          </a:p>
          <a:p>
            <a:r>
              <a:rPr lang="it-IT" sz="1600" b="1" dirty="0"/>
              <a:t>General </a:t>
            </a:r>
            <a:r>
              <a:rPr lang="it-IT" sz="1600" b="1" dirty="0" err="1"/>
              <a:t>mechanics</a:t>
            </a:r>
            <a:r>
              <a:rPr lang="it-IT" sz="1600" b="1" dirty="0"/>
              <a:t> :</a:t>
            </a:r>
            <a:endParaRPr lang="it-IT" sz="1400" dirty="0"/>
          </a:p>
          <a:p>
            <a:pPr lvl="1"/>
            <a:r>
              <a:rPr lang="it-IT" sz="1600" dirty="0" err="1"/>
              <a:t>drawings</a:t>
            </a:r>
            <a:r>
              <a:rPr lang="it-IT" sz="1600" dirty="0"/>
              <a:t> ready</a:t>
            </a:r>
          </a:p>
          <a:p>
            <a:pPr lvl="1"/>
            <a:r>
              <a:rPr lang="it-IT" sz="1600" dirty="0" err="1"/>
              <a:t>built</a:t>
            </a:r>
            <a:r>
              <a:rPr lang="it-IT" sz="1600" dirty="0"/>
              <a:t> by end of June/</a:t>
            </a:r>
            <a:r>
              <a:rPr lang="it-IT" sz="1600" dirty="0" err="1"/>
              <a:t>July</a:t>
            </a:r>
            <a:endParaRPr lang="it-IT" sz="1600" dirty="0"/>
          </a:p>
          <a:p>
            <a:pPr lvl="1"/>
            <a:endParaRPr lang="it-IT" sz="1600" dirty="0"/>
          </a:p>
          <a:p>
            <a:r>
              <a:rPr lang="it-IT" sz="1600" dirty="0"/>
              <a:t>TPB </a:t>
            </a:r>
            <a:r>
              <a:rPr lang="it-IT" sz="1600" dirty="0" err="1"/>
              <a:t>deposition</a:t>
            </a:r>
            <a:r>
              <a:rPr lang="it-IT" sz="1600" dirty="0"/>
              <a:t> on </a:t>
            </a:r>
            <a:r>
              <a:rPr lang="it-IT" sz="1600" dirty="0" err="1"/>
              <a:t>SiPM</a:t>
            </a:r>
            <a:endParaRPr lang="it-IT" sz="1600" dirty="0"/>
          </a:p>
          <a:p>
            <a:pPr lvl="1"/>
            <a:r>
              <a:rPr lang="it-IT" sz="1600" dirty="0"/>
              <a:t>to be </a:t>
            </a:r>
            <a:r>
              <a:rPr lang="it-IT" sz="1600" dirty="0" err="1"/>
              <a:t>defined</a:t>
            </a:r>
            <a:r>
              <a:rPr lang="it-IT" sz="1600" dirty="0"/>
              <a:t>: </a:t>
            </a:r>
          </a:p>
          <a:p>
            <a:pPr lvl="1"/>
            <a:endParaRPr lang="it-IT" sz="1600" dirty="0"/>
          </a:p>
          <a:p>
            <a:r>
              <a:rPr lang="it-IT" sz="1600" dirty="0"/>
              <a:t>Electronic </a:t>
            </a:r>
            <a:r>
              <a:rPr lang="it-IT" sz="1600" dirty="0" err="1"/>
              <a:t>readout</a:t>
            </a:r>
            <a:endParaRPr lang="it-IT" sz="1600" dirty="0"/>
          </a:p>
          <a:p>
            <a:pPr marL="0" indent="0">
              <a:buNone/>
            </a:pPr>
            <a:r>
              <a:rPr lang="it-IT" sz="1600" dirty="0"/>
              <a:t>	- </a:t>
            </a:r>
            <a:r>
              <a:rPr lang="it-IT" sz="1600" dirty="0" err="1"/>
              <a:t>october</a:t>
            </a:r>
            <a:r>
              <a:rPr lang="it-IT" sz="1600" dirty="0"/>
              <a:t> in </a:t>
            </a:r>
            <a:r>
              <a:rPr lang="it-IT" sz="1600" dirty="0" err="1"/>
              <a:t>cryogenics</a:t>
            </a:r>
            <a:endParaRPr lang="it-IT" sz="160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3F4357-0124-C978-FA3D-9E5E3CA11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84861" y="6549549"/>
            <a:ext cx="4072791" cy="158696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Helvetica"/>
                <a:cs typeface="Helvetica"/>
              </a:rPr>
              <a:t>April 21</a:t>
            </a:r>
            <a:r>
              <a:rPr lang="en-US" baseline="30000" dirty="0">
                <a:latin typeface="Helvetica"/>
                <a:cs typeface="Helvetica"/>
              </a:rPr>
              <a:t>th</a:t>
            </a:r>
            <a:r>
              <a:rPr lang="en-US" dirty="0">
                <a:latin typeface="Helvetica"/>
                <a:cs typeface="Helvetica"/>
              </a:rPr>
              <a:t> 2022:			GRAIN WG meeting     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38F49F6-F390-E2BF-BD9B-727B7DC46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CF47B392-777F-9C7E-DEA6-948896B4D10A}"/>
              </a:ext>
            </a:extLst>
          </p:cNvPr>
          <p:cNvSpPr txBox="1">
            <a:spLocks/>
          </p:cNvSpPr>
          <p:nvPr/>
        </p:nvSpPr>
        <p:spPr>
          <a:xfrm>
            <a:off x="5094514" y="1209436"/>
            <a:ext cx="3022677" cy="227495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 kern="1200">
                <a:solidFill>
                  <a:srgbClr val="3C5A77"/>
                </a:solidFill>
                <a:latin typeface="Helvetica"/>
                <a:ea typeface="Geneva" charset="0"/>
                <a:cs typeface="Geneva" charset="0"/>
              </a:defRPr>
            </a:lvl1pPr>
            <a:lvl2pPr marL="541338" indent="-26670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2pPr>
            <a:lvl3pPr marL="898525" indent="-27305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3pPr>
            <a:lvl4pPr marL="1165225" indent="-26670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4pPr>
            <a:lvl5pPr marL="1431925" indent="-26670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/>
              <a:t>LENS SYSTEM</a:t>
            </a:r>
          </a:p>
          <a:p>
            <a:r>
              <a:rPr lang="it-IT" sz="1600" dirty="0" err="1"/>
              <a:t>Cryogenic</a:t>
            </a:r>
            <a:r>
              <a:rPr lang="it-IT" sz="1600" dirty="0"/>
              <a:t> </a:t>
            </a:r>
            <a:r>
              <a:rPr lang="it-IT" sz="1600" dirty="0" err="1"/>
              <a:t>tests</a:t>
            </a:r>
            <a:r>
              <a:rPr lang="it-IT" sz="1600" dirty="0"/>
              <a:t>:</a:t>
            </a:r>
          </a:p>
          <a:p>
            <a:pPr lvl="1"/>
            <a:r>
              <a:rPr lang="it-IT" sz="1600" dirty="0"/>
              <a:t>by end of June</a:t>
            </a:r>
          </a:p>
          <a:p>
            <a:r>
              <a:rPr lang="it-IT" sz="1600" dirty="0" err="1"/>
              <a:t>Mechanical</a:t>
            </a:r>
            <a:r>
              <a:rPr lang="it-IT" sz="1600" dirty="0"/>
              <a:t> support:</a:t>
            </a:r>
          </a:p>
          <a:p>
            <a:pPr lvl="1"/>
            <a:r>
              <a:rPr lang="it-IT" sz="1400" dirty="0"/>
              <a:t>by end of June</a:t>
            </a:r>
          </a:p>
        </p:txBody>
      </p: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356AC494-3B0F-3043-D891-4BB7A114666A}"/>
              </a:ext>
            </a:extLst>
          </p:cNvPr>
          <p:cNvSpPr txBox="1">
            <a:spLocks/>
          </p:cNvSpPr>
          <p:nvPr/>
        </p:nvSpPr>
        <p:spPr>
          <a:xfrm>
            <a:off x="5045502" y="3805640"/>
            <a:ext cx="3022677" cy="227495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 kern="1200">
                <a:solidFill>
                  <a:srgbClr val="3C5A77"/>
                </a:solidFill>
                <a:latin typeface="Helvetica"/>
                <a:ea typeface="Geneva" charset="0"/>
                <a:cs typeface="Geneva" charset="0"/>
              </a:defRPr>
            </a:lvl1pPr>
            <a:lvl2pPr marL="541338" indent="-26670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2pPr>
            <a:lvl3pPr marL="898525" indent="-27305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3pPr>
            <a:lvl4pPr marL="1165225" indent="-26670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4pPr>
            <a:lvl5pPr marL="1431925" indent="-266700" algn="l" defTabSz="457200" rtl="0" fontAlgn="base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 kern="1200">
                <a:solidFill>
                  <a:srgbClr val="3C5A77"/>
                </a:solidFill>
                <a:latin typeface="Helvetica"/>
                <a:ea typeface="Geneva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b="1" dirty="0"/>
              <a:t>HADAMARD SYSTEM</a:t>
            </a:r>
          </a:p>
          <a:p>
            <a:r>
              <a:rPr lang="it-IT" sz="1600" dirty="0"/>
              <a:t>Mask and support:</a:t>
            </a:r>
          </a:p>
          <a:p>
            <a:pPr lvl="1"/>
            <a:r>
              <a:rPr lang="it-IT" sz="1400" dirty="0"/>
              <a:t>easy</a:t>
            </a:r>
          </a:p>
        </p:txBody>
      </p:sp>
      <p:sp>
        <p:nvSpPr>
          <p:cNvPr id="13" name="Titolo 1">
            <a:extLst>
              <a:ext uri="{FF2B5EF4-FFF2-40B4-BE49-F238E27FC236}">
                <a16:creationId xmlns:a16="http://schemas.microsoft.com/office/drawing/2014/main" id="{8663E4CC-CACF-D90C-3458-7A8C66EDA7B2}"/>
              </a:ext>
            </a:extLst>
          </p:cNvPr>
          <p:cNvSpPr txBox="1">
            <a:spLocks/>
          </p:cNvSpPr>
          <p:nvPr/>
        </p:nvSpPr>
        <p:spPr>
          <a:xfrm>
            <a:off x="2743200" y="5917147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 defTabSz="457200" rtl="0" fontAlgn="base">
              <a:spcBef>
                <a:spcPct val="0"/>
              </a:spcBef>
              <a:spcAft>
                <a:spcPct val="0"/>
              </a:spcAft>
              <a:defRPr sz="4000" b="1" i="0" kern="1200" baseline="0">
                <a:solidFill>
                  <a:srgbClr val="E95125"/>
                </a:solidFill>
                <a:latin typeface="Helvetica"/>
                <a:ea typeface="Geneva" charset="0"/>
                <a:cs typeface="Geneva" charset="0"/>
              </a:defRPr>
            </a:lvl1pPr>
            <a:lvl2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2pPr>
            <a:lvl3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3pPr>
            <a:lvl4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4pPr>
            <a:lvl5pPr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Geneva" charset="0"/>
                <a:cs typeface="Geneva" charset="0"/>
              </a:defRPr>
            </a:lvl9pPr>
          </a:lstStyle>
          <a:p>
            <a:r>
              <a:rPr lang="it-IT" sz="1800" dirty="0"/>
              <a:t>in an </a:t>
            </a:r>
            <a:r>
              <a:rPr lang="it-IT" sz="1800" dirty="0" err="1"/>
              <a:t>optimistic</a:t>
            </a:r>
            <a:r>
              <a:rPr lang="it-IT" sz="1800" dirty="0"/>
              <a:t> scenario: first </a:t>
            </a:r>
            <a:r>
              <a:rPr lang="it-IT" sz="1800" dirty="0" err="1"/>
              <a:t>tests</a:t>
            </a:r>
            <a:r>
              <a:rPr lang="it-IT" sz="1800" dirty="0"/>
              <a:t> </a:t>
            </a:r>
            <a:r>
              <a:rPr lang="it-IT" sz="1800" dirty="0" err="1"/>
              <a:t>starting</a:t>
            </a:r>
            <a:r>
              <a:rPr lang="it-IT" sz="1800" dirty="0"/>
              <a:t> in November!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D124A2BF-DD9F-1243-5632-489D32CF916D}"/>
              </a:ext>
            </a:extLst>
          </p:cNvPr>
          <p:cNvSpPr/>
          <p:nvPr/>
        </p:nvSpPr>
        <p:spPr>
          <a:xfrm>
            <a:off x="6448301" y="6400800"/>
            <a:ext cx="819398" cy="445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8938814"/>
      </p:ext>
    </p:extLst>
  </p:cSld>
  <p:clrMapOvr>
    <a:masterClrMapping/>
  </p:clrMapOvr>
</p:sld>
</file>

<file path=ppt/theme/theme1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5427</TotalTime>
  <Words>87</Words>
  <Application>Microsoft Macintosh PowerPoint</Application>
  <PresentationFormat>Presentazione su schermo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Lucida Grande</vt:lpstr>
      <vt:lpstr>LBNF Content-Footer Theme</vt:lpstr>
      <vt:lpstr>General time scale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PowerPoint Presentation</dc:title>
  <dc:subject/>
  <dc:creator>Sandbox Studio</dc:creator>
  <cp:keywords/>
  <dc:description>Modified by A. Weber</dc:description>
  <cp:lastModifiedBy>Lea Di Noto</cp:lastModifiedBy>
  <cp:revision>198</cp:revision>
  <dcterms:created xsi:type="dcterms:W3CDTF">2015-04-30T14:29:22Z</dcterms:created>
  <dcterms:modified xsi:type="dcterms:W3CDTF">2022-04-21T10:32:12Z</dcterms:modified>
  <cp:category/>
</cp:coreProperties>
</file>