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6"/>
  </p:notesMasterIdLst>
  <p:handoutMasterIdLst>
    <p:handoutMasterId r:id="rId27"/>
  </p:handoutMasterIdLst>
  <p:sldIdLst>
    <p:sldId id="294" r:id="rId5"/>
    <p:sldId id="313" r:id="rId6"/>
    <p:sldId id="314" r:id="rId7"/>
    <p:sldId id="316" r:id="rId8"/>
    <p:sldId id="318" r:id="rId9"/>
    <p:sldId id="319" r:id="rId10"/>
    <p:sldId id="320" r:id="rId11"/>
    <p:sldId id="335" r:id="rId12"/>
    <p:sldId id="330" r:id="rId13"/>
    <p:sldId id="331" r:id="rId14"/>
    <p:sldId id="342" r:id="rId15"/>
    <p:sldId id="323" r:id="rId16"/>
    <p:sldId id="352" r:id="rId17"/>
    <p:sldId id="336" r:id="rId18"/>
    <p:sldId id="338" r:id="rId19"/>
    <p:sldId id="344" r:id="rId20"/>
    <p:sldId id="345" r:id="rId21"/>
    <p:sldId id="354" r:id="rId22"/>
    <p:sldId id="355" r:id="rId23"/>
    <p:sldId id="356" r:id="rId24"/>
    <p:sldId id="353" r:id="rId2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7EB"/>
    <a:srgbClr val="98D7EA"/>
    <a:srgbClr val="98D7EB"/>
    <a:srgbClr val="50504E"/>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3"/>
  </p:normalViewPr>
  <p:slideViewPr>
    <p:cSldViewPr snapToGrid="0" snapToObjects="1" showGuides="1">
      <p:cViewPr varScale="1">
        <p:scale>
          <a:sx n="116" d="100"/>
          <a:sy n="116" d="100"/>
        </p:scale>
        <p:origin x="60" y="387"/>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quinn\AppData\Local\Microsoft\Windows\INetCache\Content.Outlook\GPFRSBN0\1973-2021%20Collective%20Do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Annual</a:t>
            </a:r>
            <a:r>
              <a:rPr lang="en-US" sz="1600" b="1" baseline="0">
                <a:solidFill>
                  <a:sysClr val="windowText" lastClr="000000"/>
                </a:solidFill>
              </a:rPr>
              <a:t> Total Effective Dose</a:t>
            </a:r>
            <a:endParaRPr lang="en-US" sz="1600" b="1">
              <a:solidFill>
                <a:sysClr val="windowText" lastClr="000000"/>
              </a:solidFill>
            </a:endParaRPr>
          </a:p>
        </c:rich>
      </c:tx>
      <c:layout>
        <c:manualLayout>
          <c:xMode val="edge"/>
          <c:yMode val="edge"/>
          <c:x val="0.38034680237542712"/>
          <c:y val="1.61582497138004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79317102868909"/>
          <c:y val="8.3032567946882643E-2"/>
          <c:w val="0.77033836296102187"/>
          <c:h val="0.82272409877344321"/>
        </c:manualLayout>
      </c:layout>
      <c:scatterChart>
        <c:scatterStyle val="lineMarker"/>
        <c:varyColors val="0"/>
        <c:dLbls>
          <c:showLegendKey val="0"/>
          <c:showVal val="0"/>
          <c:showCatName val="0"/>
          <c:showSerName val="0"/>
          <c:showPercent val="0"/>
          <c:showBubbleSize val="0"/>
        </c:dLbls>
        <c:axId val="894345472"/>
        <c:axId val="894346128"/>
        <c:extLst>
          <c:ext xmlns:c15="http://schemas.microsoft.com/office/drawing/2012/chart" uri="{02D57815-91ED-43cb-92C2-25804820EDAC}">
            <c15:filteredScatterSeries>
              <c15:ser>
                <c:idx val="1"/>
                <c:order val="1"/>
                <c:tx>
                  <c:v>Annual Normalized TED</c:v>
                </c:tx>
                <c:spPr>
                  <a:ln w="19050" cap="rnd">
                    <a:solidFill>
                      <a:srgbClr val="C00000"/>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rgbClr val="C00000"/>
                      </a:solidFill>
                      <a:ln w="9525">
                        <a:solidFill>
                          <a:schemeClr val="accent2"/>
                        </a:solidFill>
                      </a:ln>
                      <a:effectLst/>
                    </c:spPr>
                  </c:marker>
                  <c:bubble3D val="0"/>
                  <c:extLst>
                    <c:ext xmlns:c16="http://schemas.microsoft.com/office/drawing/2014/chart" uri="{C3380CC4-5D6E-409C-BE32-E72D297353CC}">
                      <c16:uniqueId val="{00000002-1546-4E54-9C88-49F076B20D53}"/>
                    </c:ext>
                  </c:extLst>
                </c:dPt>
                <c:dPt>
                  <c:idx val="2"/>
                  <c:marker>
                    <c:symbol val="circle"/>
                    <c:size val="5"/>
                    <c:spPr>
                      <a:solidFill>
                        <a:srgbClr val="C00000"/>
                      </a:solidFill>
                      <a:ln w="9525">
                        <a:solidFill>
                          <a:schemeClr val="accent2"/>
                        </a:solidFill>
                      </a:ln>
                      <a:effectLst/>
                    </c:spPr>
                  </c:marker>
                  <c:bubble3D val="0"/>
                  <c:extLst>
                    <c:ext xmlns:c16="http://schemas.microsoft.com/office/drawing/2014/chart" uri="{C3380CC4-5D6E-409C-BE32-E72D297353CC}">
                      <c16:uniqueId val="{00000003-1546-4E54-9C88-49F076B20D53}"/>
                    </c:ext>
                  </c:extLst>
                </c:dPt>
                <c:xVal>
                  <c:numRef>
                    <c:extLst>
                      <c:ext uri="{02D57815-91ED-43cb-92C2-25804820EDAC}">
                        <c15:formulaRef>
                          <c15:sqref>'[1]Annual Normalized TED Data'!$A$2:$A$50</c15:sqref>
                        </c15:formulaRef>
                      </c:ext>
                    </c:extLst>
                    <c:numCache>
                      <c:formatCode>General</c:formatCode>
                      <c:ptCount val="4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numCache>
                  </c:numRef>
                </c:xVal>
                <c:yVal>
                  <c:numRef>
                    <c:extLst>
                      <c:ext uri="{02D57815-91ED-43cb-92C2-25804820EDAC}">
                        <c15:formulaRef>
                          <c15:sqref>'[1]Annual Normalized TED Data'!$C$2:$C$50</c15:sqref>
                        </c15:formulaRef>
                      </c:ext>
                    </c:extLst>
                    <c:numCache>
                      <c:formatCode>General</c:formatCode>
                      <c:ptCount val="49"/>
                      <c:pt idx="0">
                        <c:v>290</c:v>
                      </c:pt>
                      <c:pt idx="1">
                        <c:v>479</c:v>
                      </c:pt>
                      <c:pt idx="2">
                        <c:v>307</c:v>
                      </c:pt>
                      <c:pt idx="3">
                        <c:v>196</c:v>
                      </c:pt>
                      <c:pt idx="4">
                        <c:v>210</c:v>
                      </c:pt>
                      <c:pt idx="5">
                        <c:v>185</c:v>
                      </c:pt>
                      <c:pt idx="6">
                        <c:v>166</c:v>
                      </c:pt>
                      <c:pt idx="7">
                        <c:v>142</c:v>
                      </c:pt>
                      <c:pt idx="8">
                        <c:v>105</c:v>
                      </c:pt>
                      <c:pt idx="9">
                        <c:v>73</c:v>
                      </c:pt>
                      <c:pt idx="10">
                        <c:v>73</c:v>
                      </c:pt>
                      <c:pt idx="11">
                        <c:v>36.270000000000003</c:v>
                      </c:pt>
                      <c:pt idx="12">
                        <c:v>45.21</c:v>
                      </c:pt>
                      <c:pt idx="13">
                        <c:v>42.1</c:v>
                      </c:pt>
                      <c:pt idx="14">
                        <c:v>58.49</c:v>
                      </c:pt>
                      <c:pt idx="15">
                        <c:v>40.08</c:v>
                      </c:pt>
                      <c:pt idx="16">
                        <c:v>22.89</c:v>
                      </c:pt>
                      <c:pt idx="17">
                        <c:v>35.18</c:v>
                      </c:pt>
                      <c:pt idx="18">
                        <c:v>34.26</c:v>
                      </c:pt>
                      <c:pt idx="19">
                        <c:v>22.49</c:v>
                      </c:pt>
                      <c:pt idx="20">
                        <c:v>17.600000000000001</c:v>
                      </c:pt>
                      <c:pt idx="21">
                        <c:v>14.26</c:v>
                      </c:pt>
                      <c:pt idx="22">
                        <c:v>14.6</c:v>
                      </c:pt>
                      <c:pt idx="23">
                        <c:v>16.23</c:v>
                      </c:pt>
                      <c:pt idx="24">
                        <c:v>18</c:v>
                      </c:pt>
                      <c:pt idx="25">
                        <c:v>15.5</c:v>
                      </c:pt>
                      <c:pt idx="26">
                        <c:v>11.3</c:v>
                      </c:pt>
                      <c:pt idx="27">
                        <c:v>13.829999999999998</c:v>
                      </c:pt>
                      <c:pt idx="28">
                        <c:v>12.27</c:v>
                      </c:pt>
                      <c:pt idx="29">
                        <c:v>13.91</c:v>
                      </c:pt>
                      <c:pt idx="30">
                        <c:v>25.28</c:v>
                      </c:pt>
                      <c:pt idx="31">
                        <c:v>20.48</c:v>
                      </c:pt>
                      <c:pt idx="32">
                        <c:v>16.09</c:v>
                      </c:pt>
                      <c:pt idx="33">
                        <c:v>25.36</c:v>
                      </c:pt>
                      <c:pt idx="34">
                        <c:v>16.2</c:v>
                      </c:pt>
                      <c:pt idx="35">
                        <c:v>15.200000000000001</c:v>
                      </c:pt>
                      <c:pt idx="36">
                        <c:v>18.47</c:v>
                      </c:pt>
                      <c:pt idx="37">
                        <c:v>11.07</c:v>
                      </c:pt>
                      <c:pt idx="38">
                        <c:v>10.11</c:v>
                      </c:pt>
                      <c:pt idx="39">
                        <c:v>16</c:v>
                      </c:pt>
                      <c:pt idx="40">
                        <c:v>19.839999999999996</c:v>
                      </c:pt>
                      <c:pt idx="41">
                        <c:v>11.01</c:v>
                      </c:pt>
                      <c:pt idx="42">
                        <c:v>16.579999999999998</c:v>
                      </c:pt>
                      <c:pt idx="43">
                        <c:v>11.809999999999999</c:v>
                      </c:pt>
                      <c:pt idx="44">
                        <c:v>10.07</c:v>
                      </c:pt>
                      <c:pt idx="45">
                        <c:v>9.6999999999999993</c:v>
                      </c:pt>
                      <c:pt idx="46">
                        <c:v>7.1150000000000002</c:v>
                      </c:pt>
                      <c:pt idx="47">
                        <c:v>7.85</c:v>
                      </c:pt>
                      <c:pt idx="48">
                        <c:v>6.06</c:v>
                      </c:pt>
                    </c:numCache>
                  </c:numRef>
                </c:yVal>
                <c:smooth val="0"/>
                <c:extLst>
                  <c:ext xmlns:c16="http://schemas.microsoft.com/office/drawing/2014/chart" uri="{C3380CC4-5D6E-409C-BE32-E72D297353CC}">
                    <c16:uniqueId val="{00000004-1546-4E54-9C88-49F076B20D53}"/>
                  </c:ext>
                </c:extLst>
              </c15:ser>
            </c15:filteredScatterSeries>
          </c:ext>
        </c:extLst>
      </c:scatterChart>
      <c:scatterChart>
        <c:scatterStyle val="lineMarker"/>
        <c:varyColors val="0"/>
        <c:ser>
          <c:idx val="2"/>
          <c:order val="2"/>
          <c:tx>
            <c:v>Annual Total Effective Dose</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'[1]Annual Normalized TED Data'!$A$2:$A$50</c:f>
              <c:numCache>
                <c:formatCode>General</c:formatCode>
                <c:ptCount val="49"/>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numCache>
            </c:numRef>
          </c:xVal>
          <c:yVal>
            <c:numRef>
              <c:f>'[1]Annual Normalized TED Data'!$C$2:$C$50</c:f>
              <c:numCache>
                <c:formatCode>General</c:formatCode>
                <c:ptCount val="49"/>
                <c:pt idx="0">
                  <c:v>290</c:v>
                </c:pt>
                <c:pt idx="1">
                  <c:v>479</c:v>
                </c:pt>
                <c:pt idx="2">
                  <c:v>307</c:v>
                </c:pt>
                <c:pt idx="3">
                  <c:v>196</c:v>
                </c:pt>
                <c:pt idx="4">
                  <c:v>210</c:v>
                </c:pt>
                <c:pt idx="5">
                  <c:v>185</c:v>
                </c:pt>
                <c:pt idx="6">
                  <c:v>166</c:v>
                </c:pt>
                <c:pt idx="7">
                  <c:v>142</c:v>
                </c:pt>
                <c:pt idx="8">
                  <c:v>105</c:v>
                </c:pt>
                <c:pt idx="9">
                  <c:v>73</c:v>
                </c:pt>
                <c:pt idx="10">
                  <c:v>73</c:v>
                </c:pt>
                <c:pt idx="11">
                  <c:v>36.270000000000003</c:v>
                </c:pt>
                <c:pt idx="12">
                  <c:v>45.21</c:v>
                </c:pt>
                <c:pt idx="13">
                  <c:v>42.1</c:v>
                </c:pt>
                <c:pt idx="14">
                  <c:v>58.49</c:v>
                </c:pt>
                <c:pt idx="15">
                  <c:v>40.08</c:v>
                </c:pt>
                <c:pt idx="16">
                  <c:v>22.89</c:v>
                </c:pt>
                <c:pt idx="17">
                  <c:v>35.18</c:v>
                </c:pt>
                <c:pt idx="18">
                  <c:v>34.26</c:v>
                </c:pt>
                <c:pt idx="19">
                  <c:v>22.49</c:v>
                </c:pt>
                <c:pt idx="20">
                  <c:v>17.600000000000001</c:v>
                </c:pt>
                <c:pt idx="21">
                  <c:v>14.26</c:v>
                </c:pt>
                <c:pt idx="22">
                  <c:v>14.6</c:v>
                </c:pt>
                <c:pt idx="23">
                  <c:v>16.23</c:v>
                </c:pt>
                <c:pt idx="24">
                  <c:v>18</c:v>
                </c:pt>
                <c:pt idx="25">
                  <c:v>15.5</c:v>
                </c:pt>
                <c:pt idx="26">
                  <c:v>11.3</c:v>
                </c:pt>
                <c:pt idx="27">
                  <c:v>13.829999999999998</c:v>
                </c:pt>
                <c:pt idx="28">
                  <c:v>12.27</c:v>
                </c:pt>
                <c:pt idx="29">
                  <c:v>13.91</c:v>
                </c:pt>
                <c:pt idx="30">
                  <c:v>25.28</c:v>
                </c:pt>
                <c:pt idx="31">
                  <c:v>20.48</c:v>
                </c:pt>
                <c:pt idx="32">
                  <c:v>16.09</c:v>
                </c:pt>
                <c:pt idx="33">
                  <c:v>25.36</c:v>
                </c:pt>
                <c:pt idx="34">
                  <c:v>16.2</c:v>
                </c:pt>
                <c:pt idx="35">
                  <c:v>15.200000000000001</c:v>
                </c:pt>
                <c:pt idx="36">
                  <c:v>18.47</c:v>
                </c:pt>
                <c:pt idx="37">
                  <c:v>11.07</c:v>
                </c:pt>
                <c:pt idx="38">
                  <c:v>10.11</c:v>
                </c:pt>
                <c:pt idx="39">
                  <c:v>16</c:v>
                </c:pt>
                <c:pt idx="40">
                  <c:v>19.839999999999996</c:v>
                </c:pt>
                <c:pt idx="41">
                  <c:v>11.01</c:v>
                </c:pt>
                <c:pt idx="42">
                  <c:v>16.579999999999998</c:v>
                </c:pt>
                <c:pt idx="43">
                  <c:v>11.809999999999999</c:v>
                </c:pt>
                <c:pt idx="44">
                  <c:v>10.07</c:v>
                </c:pt>
                <c:pt idx="45">
                  <c:v>9.6999999999999993</c:v>
                </c:pt>
                <c:pt idx="46">
                  <c:v>7.1150000000000002</c:v>
                </c:pt>
                <c:pt idx="47">
                  <c:v>7.85</c:v>
                </c:pt>
                <c:pt idx="48">
                  <c:v>6.06</c:v>
                </c:pt>
              </c:numCache>
            </c:numRef>
          </c:yVal>
          <c:smooth val="0"/>
          <c:extLst>
            <c:ext xmlns:c16="http://schemas.microsoft.com/office/drawing/2014/chart" uri="{C3380CC4-5D6E-409C-BE32-E72D297353CC}">
              <c16:uniqueId val="{00000000-1546-4E54-9C88-49F076B20D53}"/>
            </c:ext>
          </c:extLst>
        </c:ser>
        <c:dLbls>
          <c:showLegendKey val="0"/>
          <c:showVal val="0"/>
          <c:showCatName val="0"/>
          <c:showSerName val="0"/>
          <c:showPercent val="0"/>
          <c:showBubbleSize val="0"/>
        </c:dLbls>
        <c:axId val="675561272"/>
        <c:axId val="675628832"/>
        <c:extLst>
          <c:ext xmlns:c15="http://schemas.microsoft.com/office/drawing/2012/chart" uri="{02D57815-91ED-43cb-92C2-25804820EDAC}">
            <c15:filteredScatterSeries>
              <c15:ser>
                <c:idx val="0"/>
                <c:order val="0"/>
                <c:tx>
                  <c:v>Annual Booster 8 GeV Protons</c:v>
                </c:tx>
                <c:spPr>
                  <a:ln w="19050" cap="rnd">
                    <a:solidFill>
                      <a:srgbClr val="0070C0"/>
                    </a:solidFill>
                    <a:round/>
                  </a:ln>
                  <a:effectLst/>
                </c:spPr>
                <c:marker>
                  <c:symbol val="x"/>
                  <c:size val="5"/>
                  <c:spPr>
                    <a:solidFill>
                      <a:srgbClr val="0070C0"/>
                    </a:solidFill>
                    <a:ln w="9525">
                      <a:solidFill>
                        <a:schemeClr val="accent1"/>
                      </a:solidFill>
                    </a:ln>
                    <a:effectLst/>
                  </c:spPr>
                </c:marker>
                <c:xVal>
                  <c:numRef>
                    <c:extLst>
                      <c:ext uri="{02D57815-91ED-43cb-92C2-25804820EDAC}">
                        <c15:formulaRef>
                          <c15:sqref>'[1]Annual Normalized TED Data'!$A$29:$A$50</c15:sqref>
                        </c15:formulaRef>
                      </c:ext>
                    </c:extLst>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extLst>
                      <c:ext uri="{02D57815-91ED-43cb-92C2-25804820EDAC}">
                        <c15:formulaRef>
                          <c15:sqref>'[1]Annual Normalized TED Data'!$B$29:$B$50</c15:sqref>
                        </c15:formulaRef>
                      </c:ext>
                    </c:extLst>
                    <c:numCache>
                      <c:formatCode>General</c:formatCode>
                      <c:ptCount val="22"/>
                      <c:pt idx="0">
                        <c:v>8.959386E+18</c:v>
                      </c:pt>
                      <c:pt idx="1">
                        <c:v>1.3625332E+19</c:v>
                      </c:pt>
                      <c:pt idx="2">
                        <c:v>5.508909E+19</c:v>
                      </c:pt>
                      <c:pt idx="3">
                        <c:v>1.6936591499999999E+20</c:v>
                      </c:pt>
                      <c:pt idx="4">
                        <c:v>2.4897996E+20</c:v>
                      </c:pt>
                      <c:pt idx="5">
                        <c:v>3.5947E+20</c:v>
                      </c:pt>
                      <c:pt idx="6">
                        <c:v>2.9194433400000001E+20</c:v>
                      </c:pt>
                      <c:pt idx="7">
                        <c:v>3.37950464E+20</c:v>
                      </c:pt>
                      <c:pt idx="8">
                        <c:v>5.1847E+20</c:v>
                      </c:pt>
                      <c:pt idx="9">
                        <c:v>4.3882200000000039E+20</c:v>
                      </c:pt>
                      <c:pt idx="10">
                        <c:v>5.5312796010000004E+20</c:v>
                      </c:pt>
                      <c:pt idx="11">
                        <c:v>6.966E+20</c:v>
                      </c:pt>
                      <c:pt idx="12">
                        <c:v>2.380500000000001E+20</c:v>
                      </c:pt>
                      <c:pt idx="13">
                        <c:v>1.4024772E+20</c:v>
                      </c:pt>
                      <c:pt idx="14">
                        <c:v>4.3249E+20</c:v>
                      </c:pt>
                      <c:pt idx="15">
                        <c:v>4.46E+20</c:v>
                      </c:pt>
                      <c:pt idx="16">
                        <c:v>8.9E+20</c:v>
                      </c:pt>
                      <c:pt idx="17">
                        <c:v>8.61E+20</c:v>
                      </c:pt>
                      <c:pt idx="18">
                        <c:v>1.17E+21</c:v>
                      </c:pt>
                      <c:pt idx="19">
                        <c:v>8.6E+20</c:v>
                      </c:pt>
                      <c:pt idx="20">
                        <c:v>4.03E+20</c:v>
                      </c:pt>
                    </c:numCache>
                  </c:numRef>
                </c:yVal>
                <c:smooth val="0"/>
                <c:extLst>
                  <c:ext xmlns:c16="http://schemas.microsoft.com/office/drawing/2014/chart" uri="{C3380CC4-5D6E-409C-BE32-E72D297353CC}">
                    <c16:uniqueId val="{00000001-1546-4E54-9C88-49F076B20D53}"/>
                  </c:ext>
                </c:extLst>
              </c15:ser>
            </c15:filteredScatterSeries>
          </c:ext>
        </c:extLst>
      </c:scatterChart>
      <c:valAx>
        <c:axId val="894345472"/>
        <c:scaling>
          <c:orientation val="minMax"/>
          <c:max val="2022"/>
          <c:min val="1970"/>
        </c:scaling>
        <c:delete val="0"/>
        <c:axPos val="b"/>
        <c:majorGridlines>
          <c:spPr>
            <a:ln w="1587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crossAx val="894346128"/>
        <c:crosses val="autoZero"/>
        <c:crossBetween val="midCat"/>
        <c:majorUnit val="2"/>
      </c:valAx>
      <c:valAx>
        <c:axId val="894346128"/>
        <c:scaling>
          <c:orientation val="minMax"/>
          <c:max val="500"/>
        </c:scaling>
        <c:delete val="0"/>
        <c:axPos val="l"/>
        <c:majorGridlines>
          <c:spPr>
            <a:ln w="158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solidFill>
                      <a:srgbClr val="C00000"/>
                    </a:solidFill>
                  </a:rPr>
                  <a:t>Annual Total</a:t>
                </a:r>
                <a:r>
                  <a:rPr lang="en-US" sz="1200" baseline="0">
                    <a:solidFill>
                      <a:srgbClr val="C00000"/>
                    </a:solidFill>
                  </a:rPr>
                  <a:t> Effective Dose (person-rem)</a:t>
                </a:r>
              </a:p>
            </c:rich>
          </c:tx>
          <c:layout>
            <c:manualLayout>
              <c:xMode val="edge"/>
              <c:yMode val="edge"/>
              <c:x val="1.855296359211998E-2"/>
              <c:y val="0.226738603703267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en-US"/>
          </a:p>
        </c:txPr>
        <c:crossAx val="894345472"/>
        <c:crosses val="autoZero"/>
        <c:crossBetween val="midCat"/>
      </c:valAx>
      <c:valAx>
        <c:axId val="675628832"/>
        <c:scaling>
          <c:orientation val="minMax"/>
          <c:max val="1.2E+21"/>
          <c:min val="0"/>
        </c:scaling>
        <c:delete val="1"/>
        <c:axPos val="r"/>
        <c:numFmt formatCode="General" sourceLinked="1"/>
        <c:majorTickMark val="out"/>
        <c:minorTickMark val="none"/>
        <c:tickLblPos val="nextTo"/>
        <c:crossAx val="675561272"/>
        <c:crosses val="max"/>
        <c:crossBetween val="midCat"/>
        <c:majorUnit val="1.5E+20"/>
      </c:valAx>
      <c:valAx>
        <c:axId val="675561272"/>
        <c:scaling>
          <c:orientation val="minMax"/>
        </c:scaling>
        <c:delete val="1"/>
        <c:axPos val="b"/>
        <c:numFmt formatCode="General" sourceLinked="1"/>
        <c:majorTickMark val="out"/>
        <c:minorTickMark val="none"/>
        <c:tickLblPos val="nextTo"/>
        <c:crossAx val="675628832"/>
        <c:crosses val="autoZero"/>
        <c:crossBetween val="midCat"/>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Findings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C7-4016-AC07-B2F2BC69701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AC7-4016-AC07-B2F2BC69701E}"/>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AC7-4016-AC07-B2F2BC69701E}"/>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0AC7-4016-AC07-B2F2BC69701E}"/>
              </c:ext>
            </c:extLst>
          </c:dPt>
          <c:cat>
            <c:strRef>
              <c:f>Sheet1!$A$2:$A$5</c:f>
              <c:strCache>
                <c:ptCount val="2"/>
                <c:pt idx="0">
                  <c:v>Open</c:v>
                </c:pt>
                <c:pt idx="1">
                  <c:v>Closed</c:v>
                </c:pt>
              </c:strCache>
            </c:strRef>
          </c:cat>
          <c:val>
            <c:numRef>
              <c:f>Sheet1!$B$2:$B$5</c:f>
              <c:numCache>
                <c:formatCode>General</c:formatCode>
                <c:ptCount val="4"/>
                <c:pt idx="0">
                  <c:v>77</c:v>
                </c:pt>
                <c:pt idx="1">
                  <c:v>136</c:v>
                </c:pt>
              </c:numCache>
            </c:numRef>
          </c:val>
          <c:extLst>
            <c:ext xmlns:c16="http://schemas.microsoft.com/office/drawing/2014/chart" uri="{C3380CC4-5D6E-409C-BE32-E72D297353CC}">
              <c16:uniqueId val="{00000000-48A9-4C0B-A6BF-12B483E030C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5/02/2022</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M. Quinn | DOE Radiation Safety Review 2022</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5/02/2022</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Quinn | DOE Radiation Safety Review 2022</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5/02/2022</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M. Quinn | DOE Radiation Safety Review 2022</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5/02/2022</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5/02/2022</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Quinn | DOE Radiation Safety Review 2022</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5/02/2022</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Quinn | DOE Radiation Safety Review 2022</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5/02/2022</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Quinn | DOE Radiation Safety Review 2022</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esh-docdb.fnal.gov/cgi-bin/sso/ShowDocument?docid=1066" TargetMode="External"/><Relationship Id="rId2" Type="http://schemas.openxmlformats.org/officeDocument/2006/relationships/hyperlink" Target="https://publicdocs.fnal.gov/cgi-bin/ListBy?topicid=49"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sh-docdb.fnal.gov/cgi-bin/sso/ShowDocument?docid=88" TargetMode="External"/><Relationship Id="rId2" Type="http://schemas.openxmlformats.org/officeDocument/2006/relationships/hyperlink" Target="https://publicdocs.fnal.gov/cgi-bin/ListBy?topicid=91"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esh-docdb.fnal.gov/cgi-bin/sso/ShowDocument?docid=3846"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dirty="0"/>
              <a:t>Radiation Safety at Fermilab</a:t>
            </a:r>
          </a:p>
        </p:txBody>
      </p:sp>
      <p:sp>
        <p:nvSpPr>
          <p:cNvPr id="4" name="Text Placeholder 3"/>
          <p:cNvSpPr>
            <a:spLocks noGrp="1"/>
          </p:cNvSpPr>
          <p:nvPr>
            <p:ph type="body" sz="quarter" idx="10"/>
          </p:nvPr>
        </p:nvSpPr>
        <p:spPr>
          <a:xfrm>
            <a:off x="393964" y="3849336"/>
            <a:ext cx="8499231" cy="935794"/>
          </a:xfrm>
        </p:spPr>
        <p:txBody>
          <a:bodyPr/>
          <a:lstStyle/>
          <a:p>
            <a:r>
              <a:rPr lang="en-US" sz="1400" dirty="0"/>
              <a:t>Maddie Schoell &amp; Matt Quinn</a:t>
            </a:r>
          </a:p>
          <a:p>
            <a:r>
              <a:rPr lang="en-US" sz="1400" dirty="0"/>
              <a:t>DOE RPP Review</a:t>
            </a:r>
          </a:p>
          <a:p>
            <a:r>
              <a:rPr lang="en-US" sz="1400" dirty="0"/>
              <a:t>2-6 May 2022</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Pre-Job</a:t>
            </a:r>
          </a:p>
          <a:p>
            <a:pPr marL="690563" indent="-285750">
              <a:spcBef>
                <a:spcPct val="20000"/>
              </a:spcBef>
              <a:buFont typeface="Arial" charset="0"/>
              <a:buChar char="–"/>
              <a:defRPr/>
            </a:pPr>
            <a:r>
              <a:rPr lang="en-US" dirty="0">
                <a:ea typeface="ＭＳ Ｐゴシック" charset="0"/>
              </a:rPr>
              <a:t>Dose-rate surveys performed as needed to develop ALARA plans and pre-job dose estimates</a:t>
            </a:r>
          </a:p>
          <a:p>
            <a:pPr marL="690563" indent="-285750">
              <a:spcBef>
                <a:spcPct val="20000"/>
              </a:spcBef>
              <a:buFont typeface="Arial" charset="0"/>
              <a:buChar char="–"/>
              <a:defRPr/>
            </a:pPr>
            <a:r>
              <a:rPr lang="en-US" dirty="0">
                <a:ea typeface="ＭＳ Ｐゴシック" charset="0"/>
              </a:rPr>
              <a:t>Decontamination and pre- &amp; post- surveys performed as needed</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Others include:</a:t>
            </a:r>
          </a:p>
          <a:p>
            <a:pPr marL="690563" indent="-285750">
              <a:spcBef>
                <a:spcPct val="20000"/>
              </a:spcBef>
              <a:buFont typeface="Arial" charset="0"/>
              <a:buChar char="–"/>
              <a:defRPr/>
            </a:pPr>
            <a:r>
              <a:rPr lang="en-US" dirty="0">
                <a:ea typeface="ＭＳ Ｐゴシック" charset="0"/>
              </a:rPr>
              <a:t>Contamination build-up surveys</a:t>
            </a:r>
          </a:p>
          <a:p>
            <a:pPr marL="690563" indent="-285750">
              <a:spcBef>
                <a:spcPct val="20000"/>
              </a:spcBef>
              <a:buFont typeface="Arial" charset="0"/>
              <a:buChar char="–"/>
              <a:defRPr/>
            </a:pPr>
            <a:r>
              <a:rPr lang="en-US" dirty="0">
                <a:ea typeface="ＭＳ Ｐゴシック" charset="0"/>
              </a:rPr>
              <a:t>Extent of condition surveys</a:t>
            </a:r>
          </a:p>
          <a:p>
            <a:pPr marL="690563" indent="-285750">
              <a:spcBef>
                <a:spcPct val="20000"/>
              </a:spcBef>
              <a:buFont typeface="Arial" charset="0"/>
              <a:buChar char="–"/>
              <a:defRPr/>
            </a:pPr>
            <a:r>
              <a:rPr lang="en-US" dirty="0">
                <a:ea typeface="ＭＳ Ｐゴシック" charset="0"/>
              </a:rPr>
              <a:t>Surveys to support various Technical Bases</a:t>
            </a:r>
          </a:p>
          <a:p>
            <a:pPr marL="690563" indent="-285750">
              <a:spcBef>
                <a:spcPct val="20000"/>
              </a:spcBef>
              <a:buFont typeface="Arial" charset="0"/>
              <a:buChar char="–"/>
              <a:defRPr/>
            </a:pPr>
            <a:r>
              <a:rPr lang="en-US" dirty="0">
                <a:ea typeface="ＭＳ Ｐゴシック" charset="0"/>
              </a:rPr>
              <a:t>Excavation surveys</a:t>
            </a:r>
          </a:p>
        </p:txBody>
      </p:sp>
      <p:sp>
        <p:nvSpPr>
          <p:cNvPr id="7" name="Title 6"/>
          <p:cNvSpPr>
            <a:spLocks noGrp="1"/>
          </p:cNvSpPr>
          <p:nvPr>
            <p:ph type="title"/>
          </p:nvPr>
        </p:nvSpPr>
        <p:spPr>
          <a:xfrm>
            <a:off x="462474" y="250807"/>
            <a:ext cx="6840534" cy="320908"/>
          </a:xfrm>
        </p:spPr>
        <p:txBody>
          <a:bodyPr/>
          <a:lstStyle/>
          <a:p>
            <a:r>
              <a:rPr lang="en-US" sz="1950" dirty="0"/>
              <a:t>Radiological Surveys</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96080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Shielding Assessments</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Assesses both normal and accident conditions, shielding,</a:t>
            </a:r>
          </a:p>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	protection measures, etc.</a:t>
            </a:r>
          </a:p>
          <a:p>
            <a:pPr marL="342900" indent="-342900">
              <a:spcBef>
                <a:spcPct val="20000"/>
              </a:spcBef>
              <a:defRPr/>
            </a:pPr>
            <a:r>
              <a:rPr lang="en-US" dirty="0"/>
              <a:t>Component of the Safety Assessment Document (SAD)</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Assessments are reviewed for appropriate methodology,</a:t>
            </a:r>
          </a:p>
          <a:p>
            <a:pPr marL="0" indent="0">
              <a:spcBef>
                <a:spcPct val="20000"/>
              </a:spcBef>
              <a:buNone/>
              <a:defRPr/>
            </a:pPr>
            <a:r>
              <a:rPr lang="en-US" dirty="0"/>
              <a:t>	</a:t>
            </a:r>
            <a:r>
              <a:rPr kumimoji="0" lang="en-US" b="0" i="0" u="none" strike="noStrike" kern="1200" cap="none" spc="0" normalizeH="0" baseline="0" noProof="0" dirty="0">
                <a:ln>
                  <a:noFill/>
                </a:ln>
                <a:solidFill>
                  <a:srgbClr val="505050"/>
                </a:solidFill>
                <a:effectLst/>
                <a:uLnTx/>
                <a:uFillTx/>
                <a:latin typeface="Helvetica"/>
              </a:rPr>
              <a:t>completeness, and compliance with FRCM</a:t>
            </a:r>
          </a:p>
          <a:p>
            <a:pPr marL="342900" indent="-342900">
              <a:spcBef>
                <a:spcPct val="20000"/>
              </a:spcBef>
              <a:defRPr/>
            </a:pPr>
            <a:r>
              <a:rPr lang="en-US" dirty="0"/>
              <a:t>Assessments are:</a:t>
            </a: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Prepared by line organizations with ES&amp;H assistance</a:t>
            </a:r>
          </a:p>
          <a:p>
            <a:pPr marL="690563" indent="-285750">
              <a:spcBef>
                <a:spcPct val="20000"/>
              </a:spcBef>
              <a:buFont typeface="Arial" charset="0"/>
              <a:buChar char="–"/>
              <a:defRPr/>
            </a:pPr>
            <a:r>
              <a:rPr lang="en-US" dirty="0">
                <a:ea typeface="ＭＳ Ｐゴシック" charset="0"/>
              </a:rPr>
              <a:t>Reviewed by the Shielding Assessment Review Panel (SARP)</a:t>
            </a:r>
            <a:endParaRPr kumimoji="0" lang="en-US" b="0" i="0" u="none" strike="noStrike" kern="1200" cap="none" spc="0" normalizeH="0" baseline="0" noProof="0" dirty="0">
              <a:ln>
                <a:noFill/>
              </a:ln>
              <a:solidFill>
                <a:srgbClr val="505050"/>
              </a:solidFill>
              <a:effectLst/>
              <a:uLnTx/>
              <a:uFillTx/>
              <a:latin typeface="Helvetica"/>
              <a:ea typeface="ＭＳ Ｐゴシック" charset="0"/>
            </a:endParaRPr>
          </a:p>
          <a:p>
            <a:pPr marL="852488" lvl="1" indent="-228600">
              <a:spcBef>
                <a:spcPct val="20000"/>
              </a:spcBef>
              <a:buFont typeface="Arial" charset="0"/>
              <a:buChar char="•"/>
              <a:defRPr/>
            </a:pPr>
            <a:r>
              <a:rPr lang="en-US" sz="1700" dirty="0"/>
              <a:t>SARP is a constituent of the Radiation Safety Subcommittee, with members from ES&amp;H and line organizations, and an FSO observer</a:t>
            </a: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Approved by the Senior Radiation Safety Officer (SRSO)</a:t>
            </a:r>
            <a:endParaRPr kumimoji="0" lang="en-US" b="0" i="0" u="none" strike="noStrike" kern="1200" cap="none" spc="0" normalizeH="0" baseline="0" noProof="0" dirty="0">
              <a:ln>
                <a:noFill/>
              </a:ln>
              <a:solidFill>
                <a:srgbClr val="505050"/>
              </a:solidFill>
              <a:effectLst/>
              <a:uLnTx/>
              <a:uFillTx/>
              <a:latin typeface="Helvetica"/>
            </a:endParaRPr>
          </a:p>
        </p:txBody>
      </p:sp>
      <p:sp>
        <p:nvSpPr>
          <p:cNvPr id="7" name="Title 6"/>
          <p:cNvSpPr>
            <a:spLocks noGrp="1"/>
          </p:cNvSpPr>
          <p:nvPr>
            <p:ph type="title"/>
          </p:nvPr>
        </p:nvSpPr>
        <p:spPr>
          <a:xfrm>
            <a:off x="462474" y="250807"/>
            <a:ext cx="6840534" cy="320908"/>
          </a:xfrm>
        </p:spPr>
        <p:txBody>
          <a:bodyPr/>
          <a:lstStyle/>
          <a:p>
            <a:r>
              <a:rPr lang="en-US" sz="1950" dirty="0"/>
              <a:t>Radiation Safety in Accelerator Operations</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10" name="Picture 9">
            <a:extLst>
              <a:ext uri="{FF2B5EF4-FFF2-40B4-BE49-F238E27FC236}">
                <a16:creationId xmlns:a16="http://schemas.microsoft.com/office/drawing/2014/main" id="{9FC5AEFE-8CB1-4101-837F-BB7D1FE37A77}"/>
              </a:ext>
            </a:extLst>
          </p:cNvPr>
          <p:cNvPicPr>
            <a:picLocks noChangeAspect="1"/>
          </p:cNvPicPr>
          <p:nvPr/>
        </p:nvPicPr>
        <p:blipFill>
          <a:blip r:embed="rId2"/>
          <a:stretch>
            <a:fillRect/>
          </a:stretch>
        </p:blipFill>
        <p:spPr>
          <a:xfrm>
            <a:off x="6623637" y="674407"/>
            <a:ext cx="2389039" cy="2450035"/>
          </a:xfrm>
          <a:prstGeom prst="rect">
            <a:avLst/>
          </a:prstGeom>
        </p:spPr>
      </p:pic>
    </p:spTree>
    <p:extLst>
      <p:ext uri="{BB962C8B-B14F-4D97-AF65-F5344CB8AC3E}">
        <p14:creationId xmlns:p14="http://schemas.microsoft.com/office/powerpoint/2010/main" val="268119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Accelerator Safety Envelope (ASE)</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Describes Credited </a:t>
            </a:r>
            <a:r>
              <a:rPr lang="en-US" dirty="0"/>
              <a:t>Controls identified in the SAD</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The ASE is</a:t>
            </a:r>
            <a:r>
              <a:rPr lang="en-US" dirty="0"/>
              <a:t>:</a:t>
            </a: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Updated by ESH, based on updated SAD </a:t>
            </a:r>
            <a:r>
              <a:rPr lang="en-US" dirty="0">
                <a:ea typeface="ＭＳ Ｐゴシック" charset="0"/>
              </a:rPr>
              <a:t>Chapters</a:t>
            </a:r>
            <a:endParaRPr kumimoji="0" lang="en-US" b="0" i="0" u="none" strike="noStrike" kern="1200" cap="none" spc="0" normalizeH="0" baseline="0" noProof="0" dirty="0">
              <a:ln>
                <a:noFill/>
              </a:ln>
              <a:solidFill>
                <a:srgbClr val="505050"/>
              </a:solidFill>
              <a:effectLst/>
              <a:uLnTx/>
              <a:uFillTx/>
              <a:latin typeface="Helvetica"/>
              <a:ea typeface="ＭＳ Ｐゴシック" charset="0"/>
            </a:endParaRPr>
          </a:p>
          <a:p>
            <a:pPr marL="690563" indent="-285750">
              <a:spcBef>
                <a:spcPct val="20000"/>
              </a:spcBef>
              <a:buFont typeface="Arial" charset="0"/>
              <a:buChar char="–"/>
              <a:defRPr/>
            </a:pPr>
            <a:r>
              <a:rPr lang="en-US" dirty="0">
                <a:ea typeface="ＭＳ Ｐゴシック" charset="0"/>
              </a:rPr>
              <a:t>Reviewed by the SAD Review Subcommittee</a:t>
            </a:r>
            <a:endParaRPr kumimoji="0" lang="en-US" b="0" i="0" u="none" strike="noStrike" kern="1200" cap="none" spc="0" normalizeH="0" baseline="0" noProof="0" dirty="0">
              <a:ln>
                <a:noFill/>
              </a:ln>
              <a:solidFill>
                <a:srgbClr val="505050"/>
              </a:solidFill>
              <a:effectLst/>
              <a:uLnTx/>
              <a:uFillTx/>
              <a:latin typeface="Helvetica"/>
              <a:ea typeface="ＭＳ Ｐゴシック" charset="0"/>
            </a:endParaRP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An Appendix of the Fermilab SAD</a:t>
            </a:r>
          </a:p>
          <a:p>
            <a:pPr marL="690563" indent="-285750">
              <a:spcBef>
                <a:spcPct val="20000"/>
              </a:spcBef>
              <a:buFont typeface="Arial" charset="0"/>
              <a:buChar char="–"/>
              <a:defRPr/>
            </a:pPr>
            <a:r>
              <a:rPr lang="en-US" dirty="0">
                <a:ea typeface="ＭＳ Ｐゴシック" charset="0"/>
              </a:rPr>
              <a:t>Approved by the Director and DOE Fermi Site Office (FSO) Manager</a:t>
            </a:r>
            <a:endParaRPr kumimoji="0" lang="en-US" b="0" i="0" u="none" strike="noStrike" kern="1200" cap="none" spc="0" normalizeH="0" baseline="0" noProof="0" dirty="0">
              <a:ln>
                <a:noFill/>
              </a:ln>
              <a:solidFill>
                <a:srgbClr val="505050"/>
              </a:solidFill>
              <a:effectLst/>
              <a:uLnTx/>
              <a:uFillTx/>
              <a:latin typeface="Helvetica"/>
            </a:endParaRPr>
          </a:p>
        </p:txBody>
      </p:sp>
      <p:sp>
        <p:nvSpPr>
          <p:cNvPr id="7" name="Title 6"/>
          <p:cNvSpPr>
            <a:spLocks noGrp="1"/>
          </p:cNvSpPr>
          <p:nvPr>
            <p:ph type="title"/>
          </p:nvPr>
        </p:nvSpPr>
        <p:spPr>
          <a:xfrm>
            <a:off x="462474" y="250807"/>
            <a:ext cx="6840534" cy="320908"/>
          </a:xfrm>
        </p:spPr>
        <p:txBody>
          <a:bodyPr/>
          <a:lstStyle/>
          <a:p>
            <a:r>
              <a:rPr lang="en-US" sz="1950" dirty="0"/>
              <a:t>Radiation Safety in Accelerator Operations</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77822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2224881" cy="3794522"/>
          </a:xfrm>
        </p:spPr>
        <p:txBody>
          <a:bodyPr/>
          <a:lstStyle/>
          <a:p>
            <a:pPr marL="0" indent="0">
              <a:spcBef>
                <a:spcPct val="20000"/>
              </a:spcBef>
              <a:buNone/>
              <a:defRPr/>
            </a:pPr>
            <a:r>
              <a:rPr lang="en-US" dirty="0"/>
              <a:t>Total Effective Dose has decreased even as beam power has increased over the history of the lab.</a:t>
            </a:r>
            <a:endParaRPr kumimoji="0" lang="en-US" b="0" i="0" u="none" strike="noStrike" kern="1200" cap="none" spc="0" normalizeH="0" baseline="0" noProof="0" dirty="0">
              <a:ln>
                <a:noFill/>
              </a:ln>
              <a:solidFill>
                <a:srgbClr val="505050"/>
              </a:solidFill>
              <a:effectLst/>
              <a:uLnTx/>
              <a:uFillTx/>
              <a:latin typeface="Helvetica"/>
            </a:endParaRPr>
          </a:p>
          <a:p>
            <a:pPr marL="0" indent="0">
              <a:spcBef>
                <a:spcPct val="20000"/>
              </a:spcBef>
              <a:buNone/>
              <a:defRPr/>
            </a:pPr>
            <a:endParaRPr lang="en-US" dirty="0">
              <a:ea typeface="ＭＳ Ｐゴシック" charset="0"/>
            </a:endParaRPr>
          </a:p>
        </p:txBody>
      </p:sp>
      <p:sp>
        <p:nvSpPr>
          <p:cNvPr id="7" name="Title 6"/>
          <p:cNvSpPr>
            <a:spLocks noGrp="1"/>
          </p:cNvSpPr>
          <p:nvPr>
            <p:ph type="title"/>
          </p:nvPr>
        </p:nvSpPr>
        <p:spPr>
          <a:xfrm>
            <a:off x="462474" y="250807"/>
            <a:ext cx="6840534" cy="320908"/>
          </a:xfrm>
        </p:spPr>
        <p:txBody>
          <a:bodyPr/>
          <a:lstStyle/>
          <a:p>
            <a:r>
              <a:rPr lang="en-US" sz="1950" dirty="0"/>
              <a:t>Work Planning &amp; Control (WPC) for ALARA/Radiological Work</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8" name="Chart 7">
            <a:extLst>
              <a:ext uri="{FF2B5EF4-FFF2-40B4-BE49-F238E27FC236}">
                <a16:creationId xmlns:a16="http://schemas.microsoft.com/office/drawing/2014/main" id="{E7D4F469-E79B-4E36-AFDE-110B4C891720}"/>
              </a:ext>
            </a:extLst>
          </p:cNvPr>
          <p:cNvGraphicFramePr>
            <a:graphicFrameLocks noGrp="1"/>
          </p:cNvGraphicFramePr>
          <p:nvPr>
            <p:extLst>
              <p:ext uri="{D42A27DB-BD31-4B8C-83A1-F6EECF244321}">
                <p14:modId xmlns:p14="http://schemas.microsoft.com/office/powerpoint/2010/main" val="3010191979"/>
              </p:ext>
            </p:extLst>
          </p:nvPr>
        </p:nvGraphicFramePr>
        <p:xfrm>
          <a:off x="2687358" y="296300"/>
          <a:ext cx="5694641" cy="4395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461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2224881" cy="3794522"/>
          </a:xfrm>
        </p:spPr>
        <p:txBody>
          <a:bodyPr/>
          <a:lstStyle/>
          <a:p>
            <a:pPr marL="0" indent="0">
              <a:spcBef>
                <a:spcPct val="20000"/>
              </a:spcBef>
              <a:buNone/>
              <a:defRPr/>
            </a:pPr>
            <a:r>
              <a:rPr lang="en-US" dirty="0"/>
              <a:t>Although annual Booster 8 GeV Protons (blue) has increased over the years, WPC has been effective in maintaining dose to personnel (red) ALARA.</a:t>
            </a:r>
            <a:endParaRPr kumimoji="0" lang="en-US" b="0" i="0" u="none" strike="noStrike" kern="1200" cap="none" spc="0" normalizeH="0" baseline="0" noProof="0" dirty="0">
              <a:ln>
                <a:noFill/>
              </a:ln>
              <a:solidFill>
                <a:srgbClr val="505050"/>
              </a:solidFill>
              <a:effectLst/>
              <a:uLnTx/>
              <a:uFillTx/>
              <a:latin typeface="Helvetica"/>
            </a:endParaRPr>
          </a:p>
          <a:p>
            <a:pPr marL="0" indent="0">
              <a:spcBef>
                <a:spcPct val="20000"/>
              </a:spcBef>
              <a:buNone/>
              <a:defRPr/>
            </a:pPr>
            <a:endParaRPr lang="en-US" dirty="0">
              <a:ea typeface="ＭＳ Ｐゴシック" charset="0"/>
            </a:endParaRPr>
          </a:p>
        </p:txBody>
      </p:sp>
      <p:sp>
        <p:nvSpPr>
          <p:cNvPr id="7" name="Title 6"/>
          <p:cNvSpPr>
            <a:spLocks noGrp="1"/>
          </p:cNvSpPr>
          <p:nvPr>
            <p:ph type="title"/>
          </p:nvPr>
        </p:nvSpPr>
        <p:spPr>
          <a:xfrm>
            <a:off x="462474" y="250807"/>
            <a:ext cx="6840534" cy="320908"/>
          </a:xfrm>
        </p:spPr>
        <p:txBody>
          <a:bodyPr/>
          <a:lstStyle/>
          <a:p>
            <a:r>
              <a:rPr lang="en-US" sz="1950" dirty="0"/>
              <a:t>Work Planning &amp; Control (WPC) for ALARA/Radiological Work</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18" name="Picture 17">
            <a:extLst>
              <a:ext uri="{FF2B5EF4-FFF2-40B4-BE49-F238E27FC236}">
                <a16:creationId xmlns:a16="http://schemas.microsoft.com/office/drawing/2014/main" id="{C6E01D80-0909-46C2-9406-31DE5AB1B11E}"/>
              </a:ext>
            </a:extLst>
          </p:cNvPr>
          <p:cNvPicPr>
            <a:picLocks noChangeAspect="1"/>
          </p:cNvPicPr>
          <p:nvPr/>
        </p:nvPicPr>
        <p:blipFill>
          <a:blip r:embed="rId2"/>
          <a:stretch>
            <a:fillRect/>
          </a:stretch>
        </p:blipFill>
        <p:spPr>
          <a:xfrm>
            <a:off x="3075160" y="522564"/>
            <a:ext cx="5606362" cy="4098372"/>
          </a:xfrm>
          <a:prstGeom prst="rect">
            <a:avLst/>
          </a:prstGeom>
        </p:spPr>
      </p:pic>
    </p:spTree>
    <p:extLst>
      <p:ext uri="{BB962C8B-B14F-4D97-AF65-F5344CB8AC3E}">
        <p14:creationId xmlns:p14="http://schemas.microsoft.com/office/powerpoint/2010/main" val="275264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lvl="0"/>
            <a:r>
              <a:rPr lang="en-US" sz="1800" dirty="0"/>
              <a:t>April 2021</a:t>
            </a:r>
          </a:p>
          <a:p>
            <a:pPr lvl="0"/>
            <a:r>
              <a:rPr lang="en-US" sz="1800" dirty="0"/>
              <a:t>Criterion 1 - The FNAL RPP meets the requirements of 10 CFR 835, Occupational Radiation Protection: </a:t>
            </a:r>
            <a:r>
              <a:rPr lang="en-US" sz="1800" b="1" dirty="0"/>
              <a:t>Met</a:t>
            </a:r>
            <a:endParaRPr lang="en-US" sz="1800" dirty="0"/>
          </a:p>
          <a:p>
            <a:pPr lvl="0"/>
            <a:r>
              <a:rPr lang="en-US" sz="1800" dirty="0"/>
              <a:t>Criterion 2 - The FNAL ERPP meets the requirements of DOE O 458.1, Radiation Protection of the Public and Environment: </a:t>
            </a:r>
            <a:r>
              <a:rPr lang="en-US" sz="1800" b="1" dirty="0"/>
              <a:t>Not Met</a:t>
            </a:r>
            <a:endParaRPr lang="en-US" sz="1800" dirty="0"/>
          </a:p>
          <a:p>
            <a:pPr lvl="0"/>
            <a:r>
              <a:rPr lang="en-US" sz="1800" dirty="0"/>
              <a:t>Criterion 3 - Routine and non-routine radiological contamination control monitoring is performed for fixed and removable contamination, as needed to characterize radiological conditions and ensure safety of personnel: </a:t>
            </a:r>
            <a:r>
              <a:rPr lang="en-US" sz="1800" b="1" dirty="0"/>
              <a:t>Met</a:t>
            </a:r>
            <a:endParaRPr lang="en-US" sz="1800" dirty="0"/>
          </a:p>
          <a:p>
            <a:pPr lvl="0"/>
            <a:r>
              <a:rPr lang="en-US" sz="1800" dirty="0"/>
              <a:t>Criterion 4 - Radiological activities at FNAL are conducted such that exposures to onsite residents and members of the public are less than DOE dose limits: </a:t>
            </a:r>
            <a:r>
              <a:rPr lang="en-US" sz="1800" b="1" dirty="0"/>
              <a:t>Not Evaluated</a:t>
            </a:r>
            <a:endParaRPr lang="en-US" sz="1800" dirty="0"/>
          </a:p>
          <a:p>
            <a:pPr marL="690563" indent="-285750">
              <a:spcBef>
                <a:spcPct val="20000"/>
              </a:spcBef>
              <a:buFont typeface="Arial" charset="0"/>
              <a:buChar char="–"/>
              <a:defRPr/>
            </a:pPr>
            <a:endParaRPr lang="en-US" dirty="0">
              <a:ea typeface="ＭＳ Ｐゴシック" charset="0"/>
            </a:endParaRPr>
          </a:p>
        </p:txBody>
      </p:sp>
      <p:sp>
        <p:nvSpPr>
          <p:cNvPr id="7" name="Title 6"/>
          <p:cNvSpPr>
            <a:spLocks noGrp="1"/>
          </p:cNvSpPr>
          <p:nvPr>
            <p:ph type="title"/>
          </p:nvPr>
        </p:nvSpPr>
        <p:spPr>
          <a:xfrm>
            <a:off x="462474" y="250807"/>
            <a:ext cx="6840534" cy="320908"/>
          </a:xfrm>
        </p:spPr>
        <p:txBody>
          <a:bodyPr/>
          <a:lstStyle/>
          <a:p>
            <a:r>
              <a:rPr lang="en-US" sz="1950" dirty="0"/>
              <a:t>DOE RPP Assessment</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96562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spcBef>
                <a:spcPts val="600"/>
              </a:spcBef>
            </a:pPr>
            <a:r>
              <a:rPr lang="en-US" sz="1200" b="1" dirty="0"/>
              <a:t>Finding L1-1: The Fermilab ERPP as currently established does not address the requirements of Attachment 1 to DOE O 458.1, </a:t>
            </a:r>
            <a:r>
              <a:rPr lang="en-US" sz="1200" b="1" dirty="0" err="1"/>
              <a:t>Chg</a:t>
            </a:r>
            <a:r>
              <a:rPr lang="en-US" sz="1200" b="1" dirty="0"/>
              <a:t> 4, Radiation Protection of the Public and the Environment.</a:t>
            </a:r>
            <a:endParaRPr lang="en-US" sz="1200" dirty="0"/>
          </a:p>
          <a:p>
            <a:pPr marL="454025" lvl="1" indent="-171450">
              <a:spcBef>
                <a:spcPts val="600"/>
              </a:spcBef>
              <a:buFont typeface="Arial" panose="020B0604020202020204" pitchFamily="34" charset="0"/>
              <a:buChar char="•"/>
            </a:pPr>
            <a:r>
              <a:rPr lang="en-US" sz="1200" dirty="0"/>
              <a:t>Use of the EMP and RPP to satisfy the ERPP requirement fails to recognize that the RPP only addresses radiological concerns within Controlled Areas whereas the ERPP is supposed to address the radiological concerns in uncontrolled areas.</a:t>
            </a:r>
          </a:p>
          <a:p>
            <a:pPr>
              <a:spcBef>
                <a:spcPts val="600"/>
              </a:spcBef>
            </a:pPr>
            <a:endParaRPr lang="en-US" sz="1200" dirty="0"/>
          </a:p>
          <a:p>
            <a:pPr>
              <a:spcBef>
                <a:spcPts val="600"/>
              </a:spcBef>
            </a:pPr>
            <a:r>
              <a:rPr lang="en-US" sz="1200" b="1" dirty="0"/>
              <a:t>Finding L1-2: The FNAL process to determine that material may be released to the public for unrestricted use does not comply with DOE O 458.1 Attachment 1, paragraph 2.k Release and Clearance of Property</a:t>
            </a:r>
          </a:p>
          <a:p>
            <a:pPr>
              <a:spcBef>
                <a:spcPts val="600"/>
              </a:spcBef>
            </a:pPr>
            <a:endParaRPr lang="en-US" sz="1200" dirty="0"/>
          </a:p>
          <a:p>
            <a:pPr marL="454025" lvl="1" indent="-171450">
              <a:spcBef>
                <a:spcPts val="600"/>
              </a:spcBef>
              <a:buFont typeface="Arial" panose="020B0604020202020204" pitchFamily="34" charset="0"/>
              <a:buChar char="•"/>
            </a:pPr>
            <a:r>
              <a:rPr lang="en-US" sz="1200" dirty="0"/>
              <a:t>Property is not appropriately monitored for residual radioactivity as required by paragraphs 2.k.(3) and 2.k.(8) of the CRD.  </a:t>
            </a:r>
          </a:p>
          <a:p>
            <a:pPr marL="454025" lvl="1" indent="-171450">
              <a:spcBef>
                <a:spcPts val="600"/>
              </a:spcBef>
              <a:buFont typeface="Arial" panose="020B0604020202020204" pitchFamily="34" charset="0"/>
              <a:buChar char="•"/>
            </a:pPr>
            <a:r>
              <a:rPr lang="en-US" sz="1200" dirty="0"/>
              <a:t>A documented evaluation process for determination of process and historical knowledge used in decisions to release property for unrestricted use has not been implemented as required by paragraph 2.k.(5) of the CRD.</a:t>
            </a:r>
          </a:p>
          <a:p>
            <a:pPr marL="454025" lvl="1" indent="-171450">
              <a:spcBef>
                <a:spcPts val="600"/>
              </a:spcBef>
              <a:buFont typeface="Arial" panose="020B0604020202020204" pitchFamily="34" charset="0"/>
              <a:buChar char="•"/>
            </a:pPr>
            <a:r>
              <a:rPr lang="en-US" sz="1200" dirty="0"/>
              <a:t>Authorized Limits used by FNAL to release property have not been submitted to DOE for approval, nor has FNAL obtained approval from DOE to use DOE pre-approved Authorized limits as required by paragraph 2.k.(6) of the CRD.</a:t>
            </a:r>
          </a:p>
          <a:p>
            <a:pPr marL="690563" indent="-285750">
              <a:spcBef>
                <a:spcPts val="600"/>
              </a:spcBef>
              <a:buFont typeface="Arial" charset="0"/>
              <a:buChar char="–"/>
              <a:defRPr/>
            </a:pPr>
            <a:endParaRPr lang="en-US" sz="2800" dirty="0">
              <a:ea typeface="ＭＳ Ｐゴシック" charset="0"/>
            </a:endParaRPr>
          </a:p>
        </p:txBody>
      </p:sp>
      <p:sp>
        <p:nvSpPr>
          <p:cNvPr id="7" name="Title 6"/>
          <p:cNvSpPr>
            <a:spLocks noGrp="1"/>
          </p:cNvSpPr>
          <p:nvPr>
            <p:ph type="title"/>
          </p:nvPr>
        </p:nvSpPr>
        <p:spPr/>
        <p:txBody>
          <a:bodyPr/>
          <a:lstStyle/>
          <a:p>
            <a:r>
              <a:rPr lang="en-US" sz="1950" dirty="0"/>
              <a:t>DOE RPP Assessment</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71949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pPr>
            <a:r>
              <a:rPr lang="en-US" sz="1200" b="1" dirty="0"/>
              <a:t>Suspend release of scrap metal from the Railhead  for recycling (4/9/21).  </a:t>
            </a:r>
            <a:r>
              <a:rPr lang="en-US" sz="1200" dirty="0"/>
              <a:t>Scrap released from Railhead is not allowed to originate from Radiological areas, but this step was taken to ensure 458.1 requirements are being met.  The program was reviewed by HQ in a 2011 assist visit and found that “DOE policies have been applied in a very conservative manner.”</a:t>
            </a:r>
          </a:p>
          <a:p>
            <a:pPr>
              <a:spcBef>
                <a:spcPts val="600"/>
              </a:spcBef>
            </a:pPr>
            <a:endParaRPr lang="en-US" sz="1200" dirty="0"/>
          </a:p>
          <a:p>
            <a:pPr>
              <a:spcBef>
                <a:spcPts val="600"/>
              </a:spcBef>
            </a:pPr>
            <a:r>
              <a:rPr lang="en-US" sz="1200" dirty="0"/>
              <a:t>Detailed crosswalk of O 458.1 requirements established, beginning with CRD subpart 2.k </a:t>
            </a:r>
            <a:r>
              <a:rPr lang="en-US" sz="1200" u="sng" dirty="0"/>
              <a:t>Release and Clearance of Property</a:t>
            </a:r>
            <a:r>
              <a:rPr lang="en-US" sz="1200" dirty="0"/>
              <a:t>.  Team included SRSO, RPO department manager, FSO, QA representative.  Review plan included crosswalk of entire order, with specific lines of inquiry for each element.  Focus was on meeting each requirement, not justifying current practices.  Identified over 200 items to implement or improve.</a:t>
            </a:r>
          </a:p>
          <a:p>
            <a:pPr>
              <a:spcBef>
                <a:spcPts val="600"/>
              </a:spcBef>
            </a:pPr>
            <a:endParaRPr lang="en-US" sz="1200" dirty="0"/>
          </a:p>
          <a:p>
            <a:pPr>
              <a:spcBef>
                <a:spcPts val="600"/>
              </a:spcBef>
            </a:pPr>
            <a:r>
              <a:rPr lang="en-US" sz="1200" dirty="0"/>
              <a:t>Reached out to other DOE labs for ERPP documents and material release program materials.  Collected those to inform analysis and corrective actions to be implemented.</a:t>
            </a:r>
          </a:p>
          <a:p>
            <a:pPr>
              <a:spcBef>
                <a:spcPts val="600"/>
              </a:spcBef>
            </a:pPr>
            <a:endParaRPr lang="en-US" sz="1200" dirty="0"/>
          </a:p>
          <a:p>
            <a:pPr>
              <a:spcBef>
                <a:spcPts val="600"/>
              </a:spcBef>
            </a:pPr>
            <a:r>
              <a:rPr lang="en-US" sz="1200" dirty="0"/>
              <a:t>Hired a new Health Physicist to serve as “ERPP Manager” 11/2021.</a:t>
            </a:r>
          </a:p>
          <a:p>
            <a:pPr>
              <a:spcBef>
                <a:spcPts val="600"/>
              </a:spcBef>
            </a:pPr>
            <a:endParaRPr lang="en-US" sz="1200" dirty="0"/>
          </a:p>
          <a:p>
            <a:pPr>
              <a:spcBef>
                <a:spcPts val="600"/>
              </a:spcBef>
            </a:pPr>
            <a:r>
              <a:rPr lang="en-US" sz="1200" b="1" dirty="0">
                <a:solidFill>
                  <a:srgbClr val="000000"/>
                </a:solidFill>
                <a:effectLst/>
                <a:latin typeface="Arial" panose="020B0604020202020204" pitchFamily="34" charset="0"/>
                <a:ea typeface="Times New Roman" panose="02020603050405020304" pitchFamily="18" charset="0"/>
              </a:rPr>
              <a:t>We ar</a:t>
            </a:r>
            <a:r>
              <a:rPr lang="en-US" sz="1200" b="1" dirty="0">
                <a:solidFill>
                  <a:srgbClr val="000000"/>
                </a:solidFill>
                <a:latin typeface="Arial" panose="020B0604020202020204" pitchFamily="34" charset="0"/>
                <a:ea typeface="Times New Roman" panose="02020603050405020304" pitchFamily="18" charset="0"/>
              </a:rPr>
              <a:t>e adopting</a:t>
            </a:r>
            <a:r>
              <a:rPr lang="en-US" sz="1200" b="1" dirty="0">
                <a:solidFill>
                  <a:srgbClr val="000000"/>
                </a:solidFill>
                <a:effectLst/>
                <a:latin typeface="Arial" panose="020B0604020202020204" pitchFamily="34" charset="0"/>
                <a:ea typeface="Times New Roman" panose="02020603050405020304" pitchFamily="18" charset="0"/>
              </a:rPr>
              <a:t> standard approaches.  </a:t>
            </a:r>
            <a:r>
              <a:rPr lang="en-US" sz="1200" b="1" dirty="0">
                <a:solidFill>
                  <a:srgbClr val="000000"/>
                </a:solidFill>
                <a:latin typeface="Arial" panose="020B0604020202020204" pitchFamily="34" charset="0"/>
                <a:ea typeface="Times New Roman" panose="02020603050405020304" pitchFamily="18" charset="0"/>
              </a:rPr>
              <a:t>Want clear defensibility for environmental and occupational programs.</a:t>
            </a:r>
            <a:endParaRPr lang="en-US" sz="1200" b="1" dirty="0">
              <a:solidFill>
                <a:srgbClr val="000000"/>
              </a:solidFill>
              <a:effectLst/>
              <a:latin typeface="Arial" panose="020B0604020202020204" pitchFamily="34" charset="0"/>
              <a:ea typeface="Times New Roman" panose="02020603050405020304" pitchFamily="18" charset="0"/>
            </a:endParaRPr>
          </a:p>
          <a:p>
            <a:pPr>
              <a:spcBef>
                <a:spcPts val="600"/>
              </a:spcBef>
            </a:pPr>
            <a:endParaRPr lang="en-US" sz="1200" dirty="0"/>
          </a:p>
          <a:p>
            <a:pPr marL="690563" indent="-285750">
              <a:spcBef>
                <a:spcPts val="600"/>
              </a:spcBef>
              <a:buFont typeface="Arial" charset="0"/>
              <a:buChar char="–"/>
              <a:defRPr/>
            </a:pPr>
            <a:endParaRPr lang="en-US" sz="2800" dirty="0">
              <a:ea typeface="ＭＳ Ｐゴシック" charset="0"/>
            </a:endParaRPr>
          </a:p>
        </p:txBody>
      </p:sp>
      <p:sp>
        <p:nvSpPr>
          <p:cNvPr id="7" name="Title 6"/>
          <p:cNvSpPr>
            <a:spLocks noGrp="1"/>
          </p:cNvSpPr>
          <p:nvPr>
            <p:ph type="title"/>
          </p:nvPr>
        </p:nvSpPr>
        <p:spPr/>
        <p:txBody>
          <a:bodyPr/>
          <a:lstStyle/>
          <a:p>
            <a:r>
              <a:rPr lang="en-US" sz="1950" dirty="0"/>
              <a:t>DOE RPP Assessment</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98204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CA095-9525-461E-9550-97F9B8AF88AC}"/>
              </a:ext>
            </a:extLst>
          </p:cNvPr>
          <p:cNvSpPr>
            <a:spLocks noGrp="1"/>
          </p:cNvSpPr>
          <p:nvPr>
            <p:ph idx="1"/>
          </p:nvPr>
        </p:nvSpPr>
        <p:spPr/>
        <p:txBody>
          <a:bodyPr/>
          <a:lstStyle/>
          <a:p>
            <a:r>
              <a:rPr lang="en-US" sz="1400" dirty="0"/>
              <a:t>ERPP drafted, signed by FRA staff.  </a:t>
            </a:r>
          </a:p>
          <a:p>
            <a:pPr marL="568325" lvl="1" indent="-285750">
              <a:buFont typeface="Arial" panose="020B0604020202020204" pitchFamily="34" charset="0"/>
              <a:buChar char="•"/>
            </a:pPr>
            <a:r>
              <a:rPr lang="en-US" sz="1200" dirty="0"/>
              <a:t>Sent to FSO 1/10/22.  Revised version addressing DOE comments sent to FSO 3/9/22.</a:t>
            </a:r>
          </a:p>
          <a:p>
            <a:pPr marL="858837" lvl="2" indent="-285750">
              <a:buFont typeface="Arial" panose="020B0604020202020204" pitchFamily="34" charset="0"/>
              <a:buChar char="•"/>
            </a:pPr>
            <a:r>
              <a:rPr lang="en-US" sz="1200" dirty="0"/>
              <a:t>Addresses review finding L1-1</a:t>
            </a:r>
          </a:p>
          <a:p>
            <a:pPr marL="858837" lvl="2" indent="-285750">
              <a:buFont typeface="Arial" panose="020B0604020202020204" pitchFamily="34" charset="0"/>
              <a:buChar char="•"/>
            </a:pPr>
            <a:r>
              <a:rPr lang="en-US" sz="1200" dirty="0"/>
              <a:t>Uses 458.1 crosswalk that was performed after RPP review.</a:t>
            </a:r>
          </a:p>
          <a:p>
            <a:pPr marL="858837" lvl="2" indent="-285750">
              <a:buFont typeface="Arial" panose="020B0604020202020204" pitchFamily="34" charset="0"/>
              <a:buChar char="•"/>
            </a:pPr>
            <a:r>
              <a:rPr lang="en-US" sz="1200" dirty="0"/>
              <a:t>Updated FRCM Chapter 11 Environmental Radiation Monitoring and Control, FRCM Chapter 7 Radiological Records to better align with O458.1</a:t>
            </a:r>
          </a:p>
          <a:p>
            <a:r>
              <a:rPr lang="en-US" sz="1400" dirty="0"/>
              <a:t>Release program document, technical basis, clearance survey SOP .</a:t>
            </a:r>
          </a:p>
          <a:p>
            <a:pPr marL="568325" lvl="1" indent="-285750">
              <a:buFont typeface="Arial" panose="020B0604020202020204" pitchFamily="34" charset="0"/>
              <a:buChar char="•"/>
            </a:pPr>
            <a:r>
              <a:rPr lang="en-US" sz="1200" dirty="0"/>
              <a:t>Signed by RP teams. Received DOE comments 4/18/22.  FRA working on responses.</a:t>
            </a:r>
          </a:p>
          <a:p>
            <a:pPr marL="858837" lvl="2" indent="-285750">
              <a:buFont typeface="Arial" panose="020B0604020202020204" pitchFamily="34" charset="0"/>
              <a:buChar char="•"/>
            </a:pPr>
            <a:r>
              <a:rPr lang="en-US" sz="1200" dirty="0"/>
              <a:t>The program document outlines the processes for radiological release and clearance of personal property (materials and equipment).  It includes responsibilities, a material release documentation form (including process knowledge), final survey definition, and describes compliance with MARSAME process. Addresses review finding L1-2.  </a:t>
            </a:r>
          </a:p>
          <a:p>
            <a:pPr marL="858837" lvl="2" indent="-285750">
              <a:buFont typeface="Arial" panose="020B0604020202020204" pitchFamily="34" charset="0"/>
              <a:buChar char="•"/>
            </a:pPr>
            <a:r>
              <a:rPr lang="en-US" sz="1200" dirty="0"/>
              <a:t>Lots of work on implementation details (survey forms, MMR updates, labels, communication strategy, clearance survey training syllabus).</a:t>
            </a:r>
          </a:p>
          <a:p>
            <a:pPr marL="0" indent="0">
              <a:buNone/>
            </a:pPr>
            <a:endParaRPr lang="en-US" sz="1400" dirty="0"/>
          </a:p>
        </p:txBody>
      </p:sp>
      <p:sp>
        <p:nvSpPr>
          <p:cNvPr id="3" name="Title 2">
            <a:extLst>
              <a:ext uri="{FF2B5EF4-FFF2-40B4-BE49-F238E27FC236}">
                <a16:creationId xmlns:a16="http://schemas.microsoft.com/office/drawing/2014/main" id="{1BE63595-F2D5-42D1-94AF-CDB3BDA1980F}"/>
              </a:ext>
            </a:extLst>
          </p:cNvPr>
          <p:cNvSpPr>
            <a:spLocks noGrp="1"/>
          </p:cNvSpPr>
          <p:nvPr>
            <p:ph type="title"/>
          </p:nvPr>
        </p:nvSpPr>
        <p:spPr/>
        <p:txBody>
          <a:bodyPr/>
          <a:lstStyle/>
          <a:p>
            <a:r>
              <a:rPr lang="en-US" dirty="0"/>
              <a:t>Material Release / ERPP</a:t>
            </a:r>
          </a:p>
        </p:txBody>
      </p:sp>
      <p:sp>
        <p:nvSpPr>
          <p:cNvPr id="4" name="Date Placeholder 3">
            <a:extLst>
              <a:ext uri="{FF2B5EF4-FFF2-40B4-BE49-F238E27FC236}">
                <a16:creationId xmlns:a16="http://schemas.microsoft.com/office/drawing/2014/main" id="{2DABE3C5-52E7-4F4A-8EDB-AEF37A1B1E82}"/>
              </a:ext>
            </a:extLst>
          </p:cNvPr>
          <p:cNvSpPr>
            <a:spLocks noGrp="1"/>
          </p:cNvSpPr>
          <p:nvPr>
            <p:ph type="dt" sz="half" idx="2"/>
          </p:nvPr>
        </p:nvSpPr>
        <p:spPr/>
        <p:txBody>
          <a:bodyPr/>
          <a:lstStyle/>
          <a:p>
            <a:pPr>
              <a:defRPr/>
            </a:pPr>
            <a:r>
              <a:rPr lang="en-US"/>
              <a:t>5/02/2022</a:t>
            </a:r>
            <a:endParaRPr lang="en-US" dirty="0"/>
          </a:p>
        </p:txBody>
      </p:sp>
      <p:sp>
        <p:nvSpPr>
          <p:cNvPr id="5" name="Footer Placeholder 4">
            <a:extLst>
              <a:ext uri="{FF2B5EF4-FFF2-40B4-BE49-F238E27FC236}">
                <a16:creationId xmlns:a16="http://schemas.microsoft.com/office/drawing/2014/main" id="{3C7C9CA0-3EDE-43BA-8906-794205EB7D98}"/>
              </a:ext>
            </a:extLst>
          </p:cNvPr>
          <p:cNvSpPr>
            <a:spLocks noGrp="1"/>
          </p:cNvSpPr>
          <p:nvPr>
            <p:ph type="ftr" sz="quarter" idx="3"/>
          </p:nvPr>
        </p:nvSpPr>
        <p:spPr/>
        <p:txBody>
          <a:bodyPr/>
          <a:lstStyle/>
          <a:p>
            <a:pPr>
              <a:defRPr/>
            </a:pPr>
            <a:r>
              <a:rPr lang="en-US"/>
              <a:t>M. Quinn | DOE Radiation Safety Review 2022</a:t>
            </a:r>
            <a:endParaRPr lang="en-US" b="1" dirty="0"/>
          </a:p>
        </p:txBody>
      </p:sp>
      <p:sp>
        <p:nvSpPr>
          <p:cNvPr id="6" name="Slide Number Placeholder 5">
            <a:extLst>
              <a:ext uri="{FF2B5EF4-FFF2-40B4-BE49-F238E27FC236}">
                <a16:creationId xmlns:a16="http://schemas.microsoft.com/office/drawing/2014/main" id="{407CDBE5-3E7F-4FF1-8375-F0CFF72541FD}"/>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342505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CA095-9525-461E-9550-97F9B8AF88AC}"/>
              </a:ext>
            </a:extLst>
          </p:cNvPr>
          <p:cNvSpPr>
            <a:spLocks noGrp="1"/>
          </p:cNvSpPr>
          <p:nvPr>
            <p:ph idx="1"/>
          </p:nvPr>
        </p:nvSpPr>
        <p:spPr/>
        <p:txBody>
          <a:bodyPr/>
          <a:lstStyle/>
          <a:p>
            <a:pPr>
              <a:spcBef>
                <a:spcPts val="600"/>
              </a:spcBef>
            </a:pPr>
            <a:r>
              <a:rPr lang="en-US" sz="1400" dirty="0"/>
              <a:t>MEI/ASER SOP drafted, signed by FRA staff.</a:t>
            </a:r>
          </a:p>
          <a:p>
            <a:pPr marL="454025" lvl="1" indent="-171450">
              <a:spcBef>
                <a:spcPts val="600"/>
              </a:spcBef>
              <a:buFont typeface="Arial" panose="020B0604020202020204" pitchFamily="34" charset="0"/>
              <a:buChar char="•"/>
            </a:pPr>
            <a:r>
              <a:rPr lang="en-US" sz="1200" dirty="0"/>
              <a:t>Received FSO comments 3/30/22.  FRA working on responding to comments.</a:t>
            </a:r>
          </a:p>
          <a:p>
            <a:pPr marL="454025" lvl="1" indent="-171450">
              <a:spcBef>
                <a:spcPts val="600"/>
              </a:spcBef>
              <a:buFont typeface="Arial" panose="020B0604020202020204" pitchFamily="34" charset="0"/>
              <a:buChar char="•"/>
            </a:pPr>
            <a:r>
              <a:rPr lang="en-US" sz="1200" dirty="0"/>
              <a:t>Details onsite and offsite MEI calculations for inclusion in ASER.</a:t>
            </a:r>
          </a:p>
          <a:p>
            <a:pPr marL="454025" lvl="1" indent="-171450">
              <a:spcBef>
                <a:spcPts val="600"/>
              </a:spcBef>
              <a:buFont typeface="Arial" panose="020B0604020202020204" pitchFamily="34" charset="0"/>
              <a:buChar char="•"/>
            </a:pPr>
            <a:r>
              <a:rPr lang="en-US" sz="1200" dirty="0"/>
              <a:t>Includes radiological parameters (MEI, collective dose, cleared material, biota dose, unplanned releases)</a:t>
            </a:r>
          </a:p>
          <a:p>
            <a:pPr>
              <a:spcBef>
                <a:spcPts val="600"/>
              </a:spcBef>
            </a:pPr>
            <a:endParaRPr lang="en-US" sz="1400" dirty="0"/>
          </a:p>
          <a:p>
            <a:pPr>
              <a:spcBef>
                <a:spcPts val="600"/>
              </a:spcBef>
            </a:pPr>
            <a:r>
              <a:rPr lang="en-US" sz="1400" dirty="0"/>
              <a:t>Environmental ALARA Program Plan drafted, signed by FRA staff.</a:t>
            </a:r>
          </a:p>
          <a:p>
            <a:pPr marL="454025" lvl="1" indent="-171450">
              <a:spcBef>
                <a:spcPts val="600"/>
              </a:spcBef>
              <a:buFont typeface="Arial" panose="020B0604020202020204" pitchFamily="34" charset="0"/>
              <a:buChar char="•"/>
            </a:pPr>
            <a:r>
              <a:rPr lang="en-US" sz="1200" dirty="0"/>
              <a:t>Sent to FSO 4/27/22.</a:t>
            </a:r>
          </a:p>
          <a:p>
            <a:pPr marL="454025" lvl="1" indent="-171450">
              <a:spcBef>
                <a:spcPts val="600"/>
              </a:spcBef>
              <a:buFont typeface="Arial" panose="020B0604020202020204" pitchFamily="34" charset="0"/>
              <a:buChar char="•"/>
            </a:pPr>
            <a:r>
              <a:rPr lang="en-US" sz="1200" dirty="0"/>
              <a:t>Systematically verify and document that potential radiological exposures to environment and members of the public are ALARA.</a:t>
            </a:r>
          </a:p>
          <a:p>
            <a:pPr>
              <a:spcBef>
                <a:spcPts val="600"/>
              </a:spcBef>
            </a:pPr>
            <a:endParaRPr lang="en-US" sz="1400" dirty="0"/>
          </a:p>
          <a:p>
            <a:pPr>
              <a:spcBef>
                <a:spcPts val="600"/>
              </a:spcBef>
            </a:pPr>
            <a:r>
              <a:rPr lang="en-US" sz="1400" dirty="0"/>
              <a:t>Triennial assessments:  Proposals received from vendors to perform 10 CFR 835 assessments.</a:t>
            </a:r>
          </a:p>
          <a:p>
            <a:pPr marL="454025" lvl="1" indent="-171450">
              <a:spcBef>
                <a:spcPts val="600"/>
              </a:spcBef>
              <a:buFont typeface="Arial" panose="020B0604020202020204" pitchFamily="34" charset="0"/>
              <a:buChar char="•"/>
            </a:pPr>
            <a:r>
              <a:rPr lang="en-US" sz="1200" dirty="0"/>
              <a:t>Finalizing procurement details.  Looking to have review at the end of May.</a:t>
            </a:r>
          </a:p>
          <a:p>
            <a:pPr marL="744537" lvl="2" indent="-171450">
              <a:spcBef>
                <a:spcPts val="600"/>
              </a:spcBef>
              <a:buFont typeface="Arial" panose="020B0604020202020204" pitchFamily="34" charset="0"/>
              <a:buChar char="•"/>
            </a:pPr>
            <a:r>
              <a:rPr lang="en-US" sz="1100" dirty="0"/>
              <a:t>Addresses review findings L3-3,4,5</a:t>
            </a:r>
          </a:p>
          <a:p>
            <a:pPr>
              <a:spcBef>
                <a:spcPts val="600"/>
              </a:spcBef>
            </a:pPr>
            <a:endParaRPr lang="en-US" sz="1400" dirty="0"/>
          </a:p>
        </p:txBody>
      </p:sp>
      <p:sp>
        <p:nvSpPr>
          <p:cNvPr id="3" name="Title 2">
            <a:extLst>
              <a:ext uri="{FF2B5EF4-FFF2-40B4-BE49-F238E27FC236}">
                <a16:creationId xmlns:a16="http://schemas.microsoft.com/office/drawing/2014/main" id="{1BE63595-F2D5-42D1-94AF-CDB3BDA1980F}"/>
              </a:ext>
            </a:extLst>
          </p:cNvPr>
          <p:cNvSpPr>
            <a:spLocks noGrp="1"/>
          </p:cNvSpPr>
          <p:nvPr>
            <p:ph type="title"/>
          </p:nvPr>
        </p:nvSpPr>
        <p:spPr/>
        <p:txBody>
          <a:bodyPr/>
          <a:lstStyle/>
          <a:p>
            <a:r>
              <a:rPr lang="en-US" dirty="0"/>
              <a:t>Material Release / ERPP</a:t>
            </a:r>
          </a:p>
        </p:txBody>
      </p:sp>
      <p:sp>
        <p:nvSpPr>
          <p:cNvPr id="4" name="Date Placeholder 3">
            <a:extLst>
              <a:ext uri="{FF2B5EF4-FFF2-40B4-BE49-F238E27FC236}">
                <a16:creationId xmlns:a16="http://schemas.microsoft.com/office/drawing/2014/main" id="{2DABE3C5-52E7-4F4A-8EDB-AEF37A1B1E82}"/>
              </a:ext>
            </a:extLst>
          </p:cNvPr>
          <p:cNvSpPr>
            <a:spLocks noGrp="1"/>
          </p:cNvSpPr>
          <p:nvPr>
            <p:ph type="dt" sz="half" idx="2"/>
          </p:nvPr>
        </p:nvSpPr>
        <p:spPr/>
        <p:txBody>
          <a:bodyPr/>
          <a:lstStyle/>
          <a:p>
            <a:pPr>
              <a:defRPr/>
            </a:pPr>
            <a:r>
              <a:rPr lang="en-US"/>
              <a:t>5/02/2022</a:t>
            </a:r>
            <a:endParaRPr lang="en-US" dirty="0"/>
          </a:p>
        </p:txBody>
      </p:sp>
      <p:sp>
        <p:nvSpPr>
          <p:cNvPr id="5" name="Footer Placeholder 4">
            <a:extLst>
              <a:ext uri="{FF2B5EF4-FFF2-40B4-BE49-F238E27FC236}">
                <a16:creationId xmlns:a16="http://schemas.microsoft.com/office/drawing/2014/main" id="{3C7C9CA0-3EDE-43BA-8906-794205EB7D98}"/>
              </a:ext>
            </a:extLst>
          </p:cNvPr>
          <p:cNvSpPr>
            <a:spLocks noGrp="1"/>
          </p:cNvSpPr>
          <p:nvPr>
            <p:ph type="ftr" sz="quarter" idx="3"/>
          </p:nvPr>
        </p:nvSpPr>
        <p:spPr/>
        <p:txBody>
          <a:bodyPr/>
          <a:lstStyle/>
          <a:p>
            <a:pPr>
              <a:defRPr/>
            </a:pPr>
            <a:r>
              <a:rPr lang="en-US"/>
              <a:t>M. Quinn | DOE Radiation Safety Review 2022</a:t>
            </a:r>
            <a:endParaRPr lang="en-US" b="1" dirty="0"/>
          </a:p>
        </p:txBody>
      </p:sp>
      <p:sp>
        <p:nvSpPr>
          <p:cNvPr id="6" name="Slide Number Placeholder 5">
            <a:extLst>
              <a:ext uri="{FF2B5EF4-FFF2-40B4-BE49-F238E27FC236}">
                <a16:creationId xmlns:a16="http://schemas.microsoft.com/office/drawing/2014/main" id="{407CDBE5-3E7F-4FF1-8375-F0CFF72541FD}"/>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119065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lIns="0" tIns="0" rIns="0" bIns="0" anchor="t"/>
          <a:lstStyle/>
          <a:p>
            <a:pPr marL="0" indent="0">
              <a:spcBef>
                <a:spcPct val="20000"/>
              </a:spcBef>
              <a:buNone/>
              <a:defRPr/>
            </a:pPr>
            <a:r>
              <a:rPr kumimoji="0" lang="en-US" b="0" i="0" u="none" strike="noStrike" kern="1200" cap="none" spc="0" normalizeH="0" baseline="0" noProof="0">
                <a:ln>
                  <a:noFill/>
                </a:ln>
                <a:solidFill>
                  <a:srgbClr val="505050"/>
                </a:solidFill>
                <a:effectLst/>
                <a:uLnTx/>
                <a:uFillTx/>
                <a:latin typeface="Helvetica"/>
              </a:rPr>
              <a:t>Fermilab is an accelerator facility, governed</a:t>
            </a:r>
            <a:r>
              <a:rPr lang="en-US"/>
              <a:t> </a:t>
            </a:r>
            <a:r>
              <a:rPr kumimoji="0" lang="en-US" b="0" i="0" u="none" strike="noStrike" kern="1200" cap="none" spc="0" normalizeH="0" baseline="0" noProof="0">
                <a:ln>
                  <a:noFill/>
                </a:ln>
                <a:solidFill>
                  <a:srgbClr val="505050"/>
                </a:solidFill>
                <a:effectLst/>
                <a:uLnTx/>
                <a:uFillTx/>
                <a:latin typeface="Helvetica"/>
              </a:rPr>
              <a:t>by DOE O 420.2c </a:t>
            </a:r>
            <a:r>
              <a:rPr kumimoji="0" lang="en-US" b="0" i="1" u="none" strike="noStrike" kern="1200" cap="none" spc="0" normalizeH="0" baseline="0" noProof="0" dirty="0">
                <a:ln>
                  <a:noFill/>
                </a:ln>
                <a:solidFill>
                  <a:srgbClr val="505050"/>
                </a:solidFill>
                <a:effectLst/>
                <a:uLnTx/>
                <a:uFillTx/>
                <a:latin typeface="Helvetica"/>
              </a:rPr>
              <a:t>Safety of Accelerator Facilities</a:t>
            </a:r>
            <a:r>
              <a:rPr kumimoji="0" lang="en-US" b="0" u="none" strike="noStrike" kern="1200" cap="none" spc="0" normalizeH="0" baseline="0" noProof="0" dirty="0">
                <a:ln>
                  <a:noFill/>
                </a:ln>
                <a:solidFill>
                  <a:srgbClr val="505050"/>
                </a:solidFill>
                <a:effectLst/>
                <a:uLnTx/>
                <a:uFillTx/>
                <a:latin typeface="Helvetica"/>
              </a:rPr>
              <a:t>, 10 CFR 835 </a:t>
            </a:r>
            <a:r>
              <a:rPr kumimoji="0" lang="en-US" b="0" i="1" u="none" strike="noStrike" kern="1200" cap="none" spc="0" normalizeH="0" baseline="0" noProof="0" dirty="0">
                <a:ln>
                  <a:noFill/>
                </a:ln>
                <a:solidFill>
                  <a:srgbClr val="505050"/>
                </a:solidFill>
                <a:effectLst/>
                <a:uLnTx/>
                <a:uFillTx/>
                <a:latin typeface="Helvetica"/>
              </a:rPr>
              <a:t>Occupational Radiation Protection</a:t>
            </a:r>
            <a:r>
              <a:rPr kumimoji="0" lang="en-US" b="0" u="none" strike="noStrike" kern="1200" cap="none" spc="0" normalizeH="0" baseline="0" noProof="0" dirty="0">
                <a:ln>
                  <a:noFill/>
                </a:ln>
                <a:solidFill>
                  <a:srgbClr val="505050"/>
                </a:solidFill>
                <a:effectLst/>
                <a:uLnTx/>
                <a:uFillTx/>
                <a:latin typeface="Helvetica"/>
              </a:rPr>
              <a:t>, and DOE O 458.1 </a:t>
            </a:r>
            <a:r>
              <a:rPr kumimoji="0" lang="en-US" b="0" i="1" u="none" strike="noStrike" kern="1200" cap="none" spc="0" normalizeH="0" baseline="0" noProof="0" dirty="0">
                <a:ln>
                  <a:noFill/>
                </a:ln>
                <a:solidFill>
                  <a:srgbClr val="505050"/>
                </a:solidFill>
                <a:effectLst/>
                <a:uLnTx/>
                <a:uFillTx/>
                <a:latin typeface="Helvetica"/>
              </a:rPr>
              <a:t>Radiation Protection of the Public and the Environment.</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DOE O 420.2c requirements are implemented via the </a:t>
            </a:r>
            <a:r>
              <a:rPr kumimoji="0" lang="en-US" b="0" i="0" u="none" strike="noStrike" kern="1200" cap="none" spc="0" normalizeH="0" baseline="0" noProof="0" dirty="0">
                <a:ln>
                  <a:noFill/>
                </a:ln>
                <a:solidFill>
                  <a:srgbClr val="505050"/>
                </a:solidFill>
                <a:effectLst/>
                <a:uLnTx/>
                <a:uFillTx/>
                <a:latin typeface="Helvetica"/>
                <a:hlinkClick r:id="rId2"/>
              </a:rPr>
              <a:t>Fermilab Environment, Safety and Health Manual (FESHM)</a:t>
            </a:r>
            <a:r>
              <a:rPr kumimoji="0" lang="en-US" b="0" i="0" u="none" strike="noStrike" kern="1200" cap="none" spc="0" normalizeH="0" baseline="0" noProof="0" dirty="0">
                <a:ln>
                  <a:noFill/>
                </a:ln>
                <a:solidFill>
                  <a:srgbClr val="505050"/>
                </a:solidFill>
                <a:effectLst/>
                <a:uLnTx/>
                <a:uFillTx/>
                <a:latin typeface="Helvetica"/>
              </a:rPr>
              <a:t> by Chapter 2010, </a:t>
            </a:r>
            <a:r>
              <a:rPr kumimoji="0" lang="en-US" b="0" i="1" u="none" strike="noStrike" kern="1200" cap="none" spc="0" normalizeH="0" baseline="0" noProof="0" dirty="0">
                <a:ln>
                  <a:noFill/>
                </a:ln>
                <a:solidFill>
                  <a:srgbClr val="505050"/>
                </a:solidFill>
                <a:effectLst/>
                <a:uLnTx/>
                <a:uFillTx/>
                <a:latin typeface="Helvetica"/>
              </a:rPr>
              <a:t>Planning and Review of Accelerator Facilities and Their Operation</a:t>
            </a:r>
            <a:r>
              <a:rPr kumimoji="0" lang="en-US" b="0" u="none" strike="noStrike" kern="1200" cap="none" spc="0" normalizeH="0" baseline="0" noProof="0" dirty="0">
                <a:ln>
                  <a:noFill/>
                </a:ln>
                <a:solidFill>
                  <a:srgbClr val="505050"/>
                </a:solidFill>
                <a:effectLst/>
                <a:uLnTx/>
                <a:uFillTx/>
                <a:latin typeface="Helvetica"/>
              </a:rPr>
              <a:t>.</a:t>
            </a:r>
            <a:endParaRPr kumimoji="0" lang="en-US" b="0" i="0" u="none" strike="noStrike" kern="1200" cap="none" spc="0" normalizeH="0" baseline="0" noProof="0" dirty="0">
              <a:ln>
                <a:noFill/>
              </a:ln>
              <a:solidFill>
                <a:srgbClr val="505050"/>
              </a:solidFill>
              <a:effectLst/>
              <a:uLnTx/>
              <a:uFillTx/>
              <a:latin typeface="Helvetica"/>
            </a:endParaRP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DOE O 420.2c requires:</a:t>
            </a:r>
          </a:p>
          <a:p>
            <a:pPr marL="852488" lvl="1" indent="-228600">
              <a:spcBef>
                <a:spcPct val="20000"/>
              </a:spcBef>
              <a:buFont typeface="Arial" charset="0"/>
              <a:buChar char="•"/>
              <a:defRPr/>
            </a:pPr>
            <a:r>
              <a:rPr kumimoji="0" lang="en-US" sz="1700" b="0" i="0" u="none" strike="noStrike" kern="1200" cap="none" spc="0" normalizeH="0" baseline="0" noProof="0" dirty="0">
                <a:ln>
                  <a:noFill/>
                </a:ln>
                <a:solidFill>
                  <a:srgbClr val="505050"/>
                </a:solidFill>
                <a:effectLst/>
                <a:uLnTx/>
                <a:uFillTx/>
                <a:latin typeface="Helvetica"/>
                <a:ea typeface="ＭＳ Ｐゴシック" charset="0"/>
                <a:hlinkClick r:id="rId3"/>
              </a:rPr>
              <a:t>Accelerator Safety Envelope (ASE)</a:t>
            </a:r>
            <a:endParaRPr kumimoji="0" lang="en-US" sz="1700" b="0" i="0" u="none" strike="noStrike" kern="1200" cap="none" spc="0" normalizeH="0" baseline="0" noProof="0" dirty="0">
              <a:ln>
                <a:noFill/>
              </a:ln>
              <a:solidFill>
                <a:srgbClr val="505050"/>
              </a:solidFill>
              <a:effectLst/>
              <a:uLnTx/>
              <a:uFillTx/>
              <a:latin typeface="Helvetica"/>
              <a:ea typeface="ＭＳ Ｐゴシック" charset="0"/>
            </a:endParaRPr>
          </a:p>
          <a:p>
            <a:pPr marL="1143000" lvl="2" indent="-228600">
              <a:spcBef>
                <a:spcPct val="20000"/>
              </a:spcBef>
              <a:buFont typeface="Arial" charset="0"/>
              <a:buChar char="•"/>
              <a:defRPr/>
            </a:pPr>
            <a:r>
              <a:rPr kumimoji="0" lang="en-US" sz="1200" b="0" i="0" u="none" strike="noStrike" kern="1200" cap="none" spc="0" normalizeH="0" baseline="0" noProof="0" dirty="0">
                <a:ln>
                  <a:noFill/>
                </a:ln>
                <a:solidFill>
                  <a:srgbClr val="505050"/>
                </a:solidFill>
                <a:effectLst/>
                <a:uLnTx/>
                <a:uFillTx/>
                <a:latin typeface="Helvetica"/>
                <a:ea typeface="ＭＳ Ｐゴシック" charset="0"/>
              </a:rPr>
              <a:t>approved by Director and FSO Manager, Rev. 12 approved 9/29/2020.</a:t>
            </a:r>
          </a:p>
          <a:p>
            <a:pPr marL="852488" lvl="1" indent="-228600">
              <a:spcBef>
                <a:spcPct val="20000"/>
              </a:spcBef>
              <a:buFont typeface="Arial" charset="0"/>
              <a:buChar char="•"/>
              <a:defRPr/>
            </a:pPr>
            <a:r>
              <a:rPr lang="en-US" sz="1700" dirty="0">
                <a:hlinkClick r:id="rId3"/>
              </a:rPr>
              <a:t>Safety Assessment Document (SAD)</a:t>
            </a:r>
            <a:endParaRPr lang="en-US" sz="1700" dirty="0"/>
          </a:p>
          <a:p>
            <a:pPr marL="1143000" lvl="2" indent="-228600">
              <a:spcBef>
                <a:spcPct val="20000"/>
              </a:spcBef>
              <a:buFont typeface="Arial" charset="0"/>
              <a:buChar char="•"/>
              <a:defRPr/>
            </a:pPr>
            <a:r>
              <a:rPr lang="en-US" sz="1200" dirty="0"/>
              <a:t>reviewed by the SAD Review Subcommittee, approved by D/S Head(s) &amp; CSO</a:t>
            </a:r>
          </a:p>
          <a:p>
            <a:pPr marL="1143000" lvl="2" indent="-228600">
              <a:spcBef>
                <a:spcPct val="20000"/>
              </a:spcBef>
              <a:buFont typeface="Arial" charset="0"/>
              <a:buChar char="•"/>
              <a:defRPr/>
            </a:pPr>
            <a:r>
              <a:rPr lang="en-US" sz="1200" dirty="0"/>
              <a:t>Ultimately approved by Director, Rev. 21 approved 11/2/2020.</a:t>
            </a:r>
          </a:p>
          <a:p>
            <a:pPr marL="852488" lvl="1" indent="-228600">
              <a:spcBef>
                <a:spcPct val="20000"/>
              </a:spcBef>
              <a:buFont typeface="Arial" charset="0"/>
              <a:buChar char="•"/>
              <a:defRPr/>
            </a:pPr>
            <a:r>
              <a:rPr kumimoji="0" lang="en-US" sz="1700" b="0" i="0" u="none" strike="noStrike" kern="1200" cap="none" spc="0" normalizeH="0" baseline="0" noProof="0" dirty="0">
                <a:ln>
                  <a:noFill/>
                </a:ln>
                <a:solidFill>
                  <a:srgbClr val="505050"/>
                </a:solidFill>
                <a:effectLst/>
                <a:uLnTx/>
                <a:uFillTx/>
                <a:latin typeface="Helvetica"/>
                <a:ea typeface="ＭＳ Ｐゴシック" charset="0"/>
              </a:rPr>
              <a:t>Unreviewed </a:t>
            </a:r>
            <a:r>
              <a:rPr lang="en-US" sz="1700" dirty="0"/>
              <a:t>Safety Issue (USI) Process</a:t>
            </a:r>
          </a:p>
          <a:p>
            <a:pPr marL="852488" lvl="1" indent="-228600">
              <a:spcBef>
                <a:spcPct val="20000"/>
              </a:spcBef>
              <a:buFont typeface="Arial" charset="0"/>
              <a:buChar char="•"/>
              <a:defRPr/>
            </a:pPr>
            <a:r>
              <a:rPr kumimoji="0" lang="en-US" sz="1700" b="0" i="0" u="none" strike="noStrike" kern="1200" cap="none" spc="0" normalizeH="0" baseline="0" noProof="0" dirty="0">
                <a:ln>
                  <a:noFill/>
                </a:ln>
                <a:solidFill>
                  <a:srgbClr val="505050"/>
                </a:solidFill>
                <a:effectLst/>
                <a:uLnTx/>
                <a:uFillTx/>
                <a:latin typeface="Helvetica"/>
                <a:ea typeface="ＭＳ Ｐゴシック" charset="0"/>
              </a:rPr>
              <a:t>Accelerator </a:t>
            </a:r>
            <a:r>
              <a:rPr lang="en-US" sz="1700" dirty="0"/>
              <a:t>Readiness Review (ARR) Program</a:t>
            </a:r>
          </a:p>
        </p:txBody>
      </p:sp>
      <p:sp>
        <p:nvSpPr>
          <p:cNvPr id="7" name="Title 6"/>
          <p:cNvSpPr>
            <a:spLocks noGrp="1"/>
          </p:cNvSpPr>
          <p:nvPr>
            <p:ph type="title"/>
          </p:nvPr>
        </p:nvSpPr>
        <p:spPr>
          <a:xfrm>
            <a:off x="462474" y="250807"/>
            <a:ext cx="6840534" cy="320908"/>
          </a:xfrm>
        </p:spPr>
        <p:txBody>
          <a:bodyPr/>
          <a:lstStyle/>
          <a:p>
            <a:r>
              <a:rPr lang="en-US" sz="1950" dirty="0"/>
              <a:t>Applicable Regulations</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240619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CA095-9525-461E-9550-97F9B8AF88AC}"/>
              </a:ext>
            </a:extLst>
          </p:cNvPr>
          <p:cNvSpPr>
            <a:spLocks noGrp="1"/>
          </p:cNvSpPr>
          <p:nvPr>
            <p:ph sz="half" idx="13"/>
          </p:nvPr>
        </p:nvSpPr>
        <p:spPr>
          <a:xfrm>
            <a:off x="228601" y="728663"/>
            <a:ext cx="4206240" cy="3694895"/>
          </a:xfrm>
        </p:spPr>
        <p:txBody>
          <a:bodyPr/>
          <a:lstStyle/>
          <a:p>
            <a:pPr>
              <a:spcBef>
                <a:spcPts val="600"/>
              </a:spcBef>
            </a:pPr>
            <a:r>
              <a:rPr lang="en-US" sz="1200" dirty="0"/>
              <a:t>Updating FRCM chapters to address review findings L3-6:11.  </a:t>
            </a:r>
          </a:p>
          <a:p>
            <a:pPr marL="454025" lvl="1" indent="-171450">
              <a:spcBef>
                <a:spcPts val="600"/>
              </a:spcBef>
              <a:buFont typeface="Arial" panose="020B0604020202020204" pitchFamily="34" charset="0"/>
              <a:buChar char="•"/>
            </a:pPr>
            <a:r>
              <a:rPr lang="en-US" sz="1100" dirty="0"/>
              <a:t>Clarifying responsibilities</a:t>
            </a:r>
          </a:p>
          <a:p>
            <a:pPr marL="454025" lvl="1" indent="-171450">
              <a:spcBef>
                <a:spcPts val="600"/>
              </a:spcBef>
              <a:buFont typeface="Arial" panose="020B0604020202020204" pitchFamily="34" charset="0"/>
              <a:buChar char="•"/>
            </a:pPr>
            <a:r>
              <a:rPr lang="en-US" sz="1100" dirty="0"/>
              <a:t>Evaluating “should” vs “shall” usage</a:t>
            </a:r>
          </a:p>
          <a:p>
            <a:pPr marL="454025" lvl="1" indent="-171450">
              <a:spcBef>
                <a:spcPts val="600"/>
              </a:spcBef>
              <a:buFont typeface="Arial" panose="020B0604020202020204" pitchFamily="34" charset="0"/>
              <a:buChar char="•"/>
            </a:pPr>
            <a:r>
              <a:rPr lang="en-US" sz="1100" dirty="0"/>
              <a:t>Removing “procedures” from manual</a:t>
            </a:r>
          </a:p>
          <a:p>
            <a:pPr marL="454025" lvl="1" indent="-171450">
              <a:spcBef>
                <a:spcPts val="600"/>
              </a:spcBef>
              <a:buFont typeface="Arial" panose="020B0604020202020204" pitchFamily="34" charset="0"/>
              <a:buChar char="•"/>
            </a:pPr>
            <a:r>
              <a:rPr lang="en-US" sz="1100" dirty="0"/>
              <a:t>Tightening up requirements around surveys and contamination control</a:t>
            </a:r>
          </a:p>
          <a:p>
            <a:pPr>
              <a:spcBef>
                <a:spcPts val="600"/>
              </a:spcBef>
            </a:pPr>
            <a:r>
              <a:rPr lang="en-US" sz="1200" dirty="0"/>
              <a:t>Updated Chapters:	</a:t>
            </a:r>
          </a:p>
          <a:p>
            <a:pPr lvl="1">
              <a:spcBef>
                <a:spcPts val="600"/>
              </a:spcBef>
            </a:pPr>
            <a:r>
              <a:rPr lang="en-US" sz="1100" dirty="0"/>
              <a:t>5 Radiological Health Support Operations </a:t>
            </a:r>
          </a:p>
          <a:p>
            <a:pPr lvl="1">
              <a:spcBef>
                <a:spcPts val="600"/>
              </a:spcBef>
            </a:pPr>
            <a:r>
              <a:rPr lang="en-US" sz="1100" dirty="0"/>
              <a:t>7 Radiological Records</a:t>
            </a:r>
          </a:p>
          <a:p>
            <a:pPr lvl="1">
              <a:spcBef>
                <a:spcPts val="600"/>
              </a:spcBef>
            </a:pPr>
            <a:r>
              <a:rPr lang="en-US" sz="1100" dirty="0"/>
              <a:t>11 Env. Radiation Monitoring and Control</a:t>
            </a:r>
          </a:p>
          <a:p>
            <a:pPr lvl="1">
              <a:spcBef>
                <a:spcPts val="600"/>
              </a:spcBef>
            </a:pPr>
            <a:r>
              <a:rPr lang="en-US" sz="1100" dirty="0"/>
              <a:t>2 Radiological Standards</a:t>
            </a:r>
          </a:p>
          <a:p>
            <a:pPr>
              <a:spcBef>
                <a:spcPts val="600"/>
              </a:spcBef>
            </a:pPr>
            <a:r>
              <a:rPr lang="en-US" sz="1200" dirty="0"/>
              <a:t>In progress:		</a:t>
            </a:r>
          </a:p>
          <a:p>
            <a:pPr lvl="1">
              <a:spcBef>
                <a:spcPts val="600"/>
              </a:spcBef>
            </a:pPr>
            <a:r>
              <a:rPr lang="en-US" sz="1100" dirty="0"/>
              <a:t>3 Conduct of Radiological Work	</a:t>
            </a:r>
          </a:p>
          <a:p>
            <a:pPr lvl="1">
              <a:spcBef>
                <a:spcPts val="600"/>
              </a:spcBef>
            </a:pPr>
            <a:r>
              <a:rPr lang="en-US" sz="1100" dirty="0"/>
              <a:t>4 Radioactive Materials</a:t>
            </a:r>
          </a:p>
          <a:p>
            <a:pPr lvl="1">
              <a:spcBef>
                <a:spcPts val="600"/>
              </a:spcBef>
            </a:pPr>
            <a:r>
              <a:rPr lang="en-US" sz="1100" dirty="0"/>
              <a:t>8 Radiation Shielding</a:t>
            </a:r>
          </a:p>
          <a:p>
            <a:pPr lvl="1">
              <a:spcBef>
                <a:spcPts val="600"/>
              </a:spcBef>
            </a:pPr>
            <a:r>
              <a:rPr lang="en-US" sz="1100" dirty="0"/>
              <a:t>10 Radiation Safety Interlock Systems</a:t>
            </a:r>
          </a:p>
          <a:p>
            <a:pPr>
              <a:spcBef>
                <a:spcPts val="600"/>
              </a:spcBef>
            </a:pPr>
            <a:endParaRPr lang="en-US" sz="1200" dirty="0"/>
          </a:p>
        </p:txBody>
      </p:sp>
      <p:sp>
        <p:nvSpPr>
          <p:cNvPr id="7" name="Content Placeholder 6">
            <a:extLst>
              <a:ext uri="{FF2B5EF4-FFF2-40B4-BE49-F238E27FC236}">
                <a16:creationId xmlns:a16="http://schemas.microsoft.com/office/drawing/2014/main" id="{B217E81B-BC63-4DAE-A061-2DC893CF42BF}"/>
              </a:ext>
            </a:extLst>
          </p:cNvPr>
          <p:cNvSpPr>
            <a:spLocks noGrp="1"/>
          </p:cNvSpPr>
          <p:nvPr>
            <p:ph sz="half" idx="15"/>
          </p:nvPr>
        </p:nvSpPr>
        <p:spPr>
          <a:xfrm>
            <a:off x="4692455" y="728663"/>
            <a:ext cx="4215383" cy="1628589"/>
          </a:xfrm>
        </p:spPr>
        <p:txBody>
          <a:bodyPr/>
          <a:lstStyle/>
          <a:p>
            <a:r>
              <a:rPr lang="en-US" sz="1200" dirty="0"/>
              <a:t>Continue related efforts for review of all posted RMAs.</a:t>
            </a:r>
          </a:p>
          <a:p>
            <a:pPr lvl="1"/>
            <a:r>
              <a:rPr lang="en-US" sz="1100" dirty="0"/>
              <a:t>Survey plans for areas to be down posted drafted.  Surveys in progress.</a:t>
            </a:r>
          </a:p>
          <a:p>
            <a:r>
              <a:rPr lang="en-US" sz="1200" dirty="0"/>
              <a:t>Finalized Job ALARA Review SOP.</a:t>
            </a:r>
          </a:p>
          <a:p>
            <a:pPr lvl="1"/>
            <a:r>
              <a:rPr lang="en-US" sz="1100" dirty="0"/>
              <a:t>Procedure to implement FRCM Ch 5 ALARA program requirements for job review.</a:t>
            </a:r>
          </a:p>
          <a:p>
            <a:endParaRPr lang="en-US" sz="1200" dirty="0"/>
          </a:p>
        </p:txBody>
      </p:sp>
      <p:sp>
        <p:nvSpPr>
          <p:cNvPr id="4" name="Date Placeholder 3">
            <a:extLst>
              <a:ext uri="{FF2B5EF4-FFF2-40B4-BE49-F238E27FC236}">
                <a16:creationId xmlns:a16="http://schemas.microsoft.com/office/drawing/2014/main" id="{2DABE3C5-52E7-4F4A-8EDB-AEF37A1B1E82}"/>
              </a:ext>
            </a:extLst>
          </p:cNvPr>
          <p:cNvSpPr>
            <a:spLocks noGrp="1"/>
          </p:cNvSpPr>
          <p:nvPr>
            <p:ph type="dt" sz="half" idx="2"/>
          </p:nvPr>
        </p:nvSpPr>
        <p:spPr/>
        <p:txBody>
          <a:bodyPr/>
          <a:lstStyle/>
          <a:p>
            <a:pPr>
              <a:defRPr/>
            </a:pPr>
            <a:r>
              <a:rPr lang="en-US"/>
              <a:t>5/02/2022</a:t>
            </a:r>
            <a:endParaRPr lang="en-US" dirty="0"/>
          </a:p>
        </p:txBody>
      </p:sp>
      <p:sp>
        <p:nvSpPr>
          <p:cNvPr id="5" name="Footer Placeholder 4">
            <a:extLst>
              <a:ext uri="{FF2B5EF4-FFF2-40B4-BE49-F238E27FC236}">
                <a16:creationId xmlns:a16="http://schemas.microsoft.com/office/drawing/2014/main" id="{3C7C9CA0-3EDE-43BA-8906-794205EB7D98}"/>
              </a:ext>
            </a:extLst>
          </p:cNvPr>
          <p:cNvSpPr>
            <a:spLocks noGrp="1"/>
          </p:cNvSpPr>
          <p:nvPr>
            <p:ph type="ftr" sz="quarter" idx="3"/>
          </p:nvPr>
        </p:nvSpPr>
        <p:spPr/>
        <p:txBody>
          <a:bodyPr/>
          <a:lstStyle/>
          <a:p>
            <a:pPr>
              <a:defRPr/>
            </a:pPr>
            <a:r>
              <a:rPr lang="en-US"/>
              <a:t>M. Quinn | DOE Radiation Safety Review 2022</a:t>
            </a:r>
            <a:endParaRPr lang="en-US" b="1" dirty="0"/>
          </a:p>
        </p:txBody>
      </p:sp>
      <p:sp>
        <p:nvSpPr>
          <p:cNvPr id="6" name="Slide Number Placeholder 5">
            <a:extLst>
              <a:ext uri="{FF2B5EF4-FFF2-40B4-BE49-F238E27FC236}">
                <a16:creationId xmlns:a16="http://schemas.microsoft.com/office/drawing/2014/main" id="{407CDBE5-3E7F-4FF1-8375-F0CFF72541FD}"/>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3" name="Title 2">
            <a:extLst>
              <a:ext uri="{FF2B5EF4-FFF2-40B4-BE49-F238E27FC236}">
                <a16:creationId xmlns:a16="http://schemas.microsoft.com/office/drawing/2014/main" id="{1BE63595-F2D5-42D1-94AF-CDB3BDA1980F}"/>
              </a:ext>
            </a:extLst>
          </p:cNvPr>
          <p:cNvSpPr>
            <a:spLocks noGrp="1"/>
          </p:cNvSpPr>
          <p:nvPr>
            <p:ph type="title"/>
          </p:nvPr>
        </p:nvSpPr>
        <p:spPr/>
        <p:txBody>
          <a:bodyPr/>
          <a:lstStyle/>
          <a:p>
            <a:r>
              <a:rPr lang="en-US" dirty="0"/>
              <a:t>Material Release / ERPP</a:t>
            </a:r>
          </a:p>
        </p:txBody>
      </p:sp>
      <p:graphicFrame>
        <p:nvGraphicFramePr>
          <p:cNvPr id="12" name="Chart 11">
            <a:extLst>
              <a:ext uri="{FF2B5EF4-FFF2-40B4-BE49-F238E27FC236}">
                <a16:creationId xmlns:a16="http://schemas.microsoft.com/office/drawing/2014/main" id="{4BCA1520-22B7-4C93-ADC1-5BBF5276E905}"/>
              </a:ext>
            </a:extLst>
          </p:cNvPr>
          <p:cNvGraphicFramePr/>
          <p:nvPr>
            <p:extLst>
              <p:ext uri="{D42A27DB-BD31-4B8C-83A1-F6EECF244321}">
                <p14:modId xmlns:p14="http://schemas.microsoft.com/office/powerpoint/2010/main" val="2018139080"/>
              </p:ext>
            </p:extLst>
          </p:nvPr>
        </p:nvGraphicFramePr>
        <p:xfrm>
          <a:off x="3716383" y="2571749"/>
          <a:ext cx="3185159" cy="197930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1DB881CE-65CB-42DD-8532-D2A49ADD3FD6}"/>
              </a:ext>
            </a:extLst>
          </p:cNvPr>
          <p:cNvSpPr txBox="1"/>
          <p:nvPr/>
        </p:nvSpPr>
        <p:spPr>
          <a:xfrm>
            <a:off x="6198919" y="3030631"/>
            <a:ext cx="2262249" cy="830997"/>
          </a:xfrm>
          <a:prstGeom prst="rect">
            <a:avLst/>
          </a:prstGeom>
          <a:noFill/>
        </p:spPr>
        <p:txBody>
          <a:bodyPr wrap="square" rtlCol="0">
            <a:spAutoFit/>
          </a:bodyPr>
          <a:lstStyle/>
          <a:p>
            <a:r>
              <a:rPr lang="en-US" dirty="0"/>
              <a:t>136 CAPs closed</a:t>
            </a:r>
          </a:p>
          <a:p>
            <a:r>
              <a:rPr lang="en-US" dirty="0"/>
              <a:t>77 open</a:t>
            </a:r>
          </a:p>
        </p:txBody>
      </p:sp>
      <p:sp>
        <p:nvSpPr>
          <p:cNvPr id="14" name="Rectangle 13">
            <a:extLst>
              <a:ext uri="{FF2B5EF4-FFF2-40B4-BE49-F238E27FC236}">
                <a16:creationId xmlns:a16="http://schemas.microsoft.com/office/drawing/2014/main" id="{5048CA7B-BE5C-4D45-A88E-85E111642D4C}"/>
              </a:ext>
            </a:extLst>
          </p:cNvPr>
          <p:cNvSpPr/>
          <p:nvPr/>
        </p:nvSpPr>
        <p:spPr>
          <a:xfrm>
            <a:off x="4304805" y="2630384"/>
            <a:ext cx="4156363" cy="192066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91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FFA21F-BF82-451D-8EEF-5BD16225364B}"/>
              </a:ext>
            </a:extLst>
          </p:cNvPr>
          <p:cNvSpPr>
            <a:spLocks noGrp="1"/>
          </p:cNvSpPr>
          <p:nvPr>
            <p:ph idx="1"/>
          </p:nvPr>
        </p:nvSpPr>
        <p:spPr/>
        <p:txBody>
          <a:bodyPr/>
          <a:lstStyle/>
          <a:p>
            <a:r>
              <a:rPr lang="en-US" sz="1800" dirty="0">
                <a:solidFill>
                  <a:schemeClr val="accent6"/>
                </a:solidFill>
                <a:effectLst/>
                <a:latin typeface="Arial" panose="020B0604020202020204" pitchFamily="34" charset="0"/>
                <a:ea typeface="Times New Roman" panose="02020603050405020304" pitchFamily="18" charset="0"/>
              </a:rPr>
              <a:t>We ar</a:t>
            </a:r>
            <a:r>
              <a:rPr lang="en-US" sz="1800" dirty="0">
                <a:solidFill>
                  <a:schemeClr val="accent6"/>
                </a:solidFill>
                <a:latin typeface="Arial" panose="020B0604020202020204" pitchFamily="34" charset="0"/>
                <a:ea typeface="Times New Roman" panose="02020603050405020304" pitchFamily="18" charset="0"/>
              </a:rPr>
              <a:t>e adopting</a:t>
            </a:r>
            <a:r>
              <a:rPr lang="en-US" sz="1800" dirty="0">
                <a:solidFill>
                  <a:schemeClr val="accent6"/>
                </a:solidFill>
                <a:effectLst/>
                <a:latin typeface="Arial" panose="020B0604020202020204" pitchFamily="34" charset="0"/>
                <a:ea typeface="Times New Roman" panose="02020603050405020304" pitchFamily="18" charset="0"/>
              </a:rPr>
              <a:t> standard approaches.  </a:t>
            </a:r>
            <a:r>
              <a:rPr lang="en-US" sz="1800" dirty="0">
                <a:solidFill>
                  <a:schemeClr val="accent6"/>
                </a:solidFill>
                <a:latin typeface="Arial" panose="020B0604020202020204" pitchFamily="34" charset="0"/>
                <a:ea typeface="Times New Roman" panose="02020603050405020304" pitchFamily="18" charset="0"/>
              </a:rPr>
              <a:t>Want clear defensibility for environmental and occupational programs.</a:t>
            </a:r>
            <a:endParaRPr lang="en-US" sz="1800" dirty="0">
              <a:solidFill>
                <a:schemeClr val="accent6"/>
              </a:solidFill>
              <a:effectLst/>
              <a:latin typeface="Arial" panose="020B0604020202020204" pitchFamily="34" charset="0"/>
              <a:ea typeface="Times New Roman" panose="02020603050405020304" pitchFamily="18" charset="0"/>
            </a:endParaRPr>
          </a:p>
          <a:p>
            <a:endParaRPr lang="en-US" dirty="0"/>
          </a:p>
          <a:p>
            <a:r>
              <a:rPr lang="en-US" dirty="0"/>
              <a:t>Thank you</a:t>
            </a:r>
          </a:p>
        </p:txBody>
      </p:sp>
      <p:sp>
        <p:nvSpPr>
          <p:cNvPr id="3" name="Title 2">
            <a:extLst>
              <a:ext uri="{FF2B5EF4-FFF2-40B4-BE49-F238E27FC236}">
                <a16:creationId xmlns:a16="http://schemas.microsoft.com/office/drawing/2014/main" id="{758BE15D-E45A-43FA-A3EB-0164E685B72C}"/>
              </a:ext>
            </a:extLst>
          </p:cNvPr>
          <p:cNvSpPr>
            <a:spLocks noGrp="1"/>
          </p:cNvSpPr>
          <p:nvPr>
            <p:ph type="title"/>
          </p:nvPr>
        </p:nvSpPr>
        <p:spPr/>
        <p:txBody>
          <a:bodyPr/>
          <a:lstStyle/>
          <a:p>
            <a:r>
              <a:rPr lang="en-US" dirty="0"/>
              <a:t>Questions, comments</a:t>
            </a:r>
          </a:p>
        </p:txBody>
      </p:sp>
      <p:sp>
        <p:nvSpPr>
          <p:cNvPr id="4" name="Date Placeholder 3">
            <a:extLst>
              <a:ext uri="{FF2B5EF4-FFF2-40B4-BE49-F238E27FC236}">
                <a16:creationId xmlns:a16="http://schemas.microsoft.com/office/drawing/2014/main" id="{9B85DE34-B349-4300-BD0A-1EF826F0A251}"/>
              </a:ext>
            </a:extLst>
          </p:cNvPr>
          <p:cNvSpPr>
            <a:spLocks noGrp="1"/>
          </p:cNvSpPr>
          <p:nvPr>
            <p:ph type="dt" sz="half" idx="2"/>
          </p:nvPr>
        </p:nvSpPr>
        <p:spPr/>
        <p:txBody>
          <a:bodyPr/>
          <a:lstStyle/>
          <a:p>
            <a:pPr>
              <a:defRPr/>
            </a:pPr>
            <a:r>
              <a:rPr lang="en-US"/>
              <a:t>5/02/2022</a:t>
            </a:r>
            <a:endParaRPr lang="en-US" dirty="0"/>
          </a:p>
        </p:txBody>
      </p:sp>
      <p:sp>
        <p:nvSpPr>
          <p:cNvPr id="5" name="Footer Placeholder 4">
            <a:extLst>
              <a:ext uri="{FF2B5EF4-FFF2-40B4-BE49-F238E27FC236}">
                <a16:creationId xmlns:a16="http://schemas.microsoft.com/office/drawing/2014/main" id="{1E8EFFE5-ED4A-4A8D-9299-B83D5900F038}"/>
              </a:ext>
            </a:extLst>
          </p:cNvPr>
          <p:cNvSpPr>
            <a:spLocks noGrp="1"/>
          </p:cNvSpPr>
          <p:nvPr>
            <p:ph type="ftr" sz="quarter" idx="3"/>
          </p:nvPr>
        </p:nvSpPr>
        <p:spPr/>
        <p:txBody>
          <a:bodyPr/>
          <a:lstStyle/>
          <a:p>
            <a:pPr>
              <a:defRPr/>
            </a:pPr>
            <a:r>
              <a:rPr lang="en-US"/>
              <a:t>M. Quinn | DOE Radiation Safety Review 2022</a:t>
            </a:r>
            <a:endParaRPr lang="en-US" b="1" dirty="0"/>
          </a:p>
        </p:txBody>
      </p:sp>
      <p:sp>
        <p:nvSpPr>
          <p:cNvPr id="6" name="Slide Number Placeholder 5">
            <a:extLst>
              <a:ext uri="{FF2B5EF4-FFF2-40B4-BE49-F238E27FC236}">
                <a16:creationId xmlns:a16="http://schemas.microsoft.com/office/drawing/2014/main" id="{A69C0531-6F38-4AA4-9EF8-972330B3AD5D}"/>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300922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10 CFR </a:t>
            </a:r>
            <a:r>
              <a:rPr lang="en-US" dirty="0"/>
              <a:t>835 and DOE O 458.1 requirements are implemented via the </a:t>
            </a:r>
            <a:r>
              <a:rPr lang="en-US" dirty="0">
                <a:hlinkClick r:id="rId2"/>
              </a:rPr>
              <a:t>Fermilab Radiological Control Manual (FRCM)</a:t>
            </a:r>
            <a:r>
              <a:rPr lang="en-US" dirty="0"/>
              <a:t>, which is specified as part of the FESHM by Chapter 11001, </a:t>
            </a:r>
            <a:r>
              <a:rPr lang="en-US" i="1" dirty="0"/>
              <a:t>Radiation Safety Program</a:t>
            </a:r>
            <a:r>
              <a:rPr lang="en-US" dirty="0"/>
              <a:t>.</a:t>
            </a: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10 CFR 835 requires a </a:t>
            </a:r>
            <a:r>
              <a:rPr kumimoji="0" lang="en-US" b="0" i="0" u="none" strike="noStrike" kern="1200" cap="none" spc="0" normalizeH="0" baseline="0" noProof="0" dirty="0">
                <a:ln>
                  <a:noFill/>
                </a:ln>
                <a:solidFill>
                  <a:srgbClr val="505050"/>
                </a:solidFill>
                <a:effectLst/>
                <a:uLnTx/>
                <a:uFillTx/>
                <a:latin typeface="Helvetica"/>
                <a:ea typeface="ＭＳ Ｐゴシック" charset="0"/>
                <a:hlinkClick r:id="rId3"/>
              </a:rPr>
              <a:t>Radiation Protection Program (RPP)</a:t>
            </a:r>
            <a:r>
              <a:rPr kumimoji="0" lang="en-US" b="0" i="0" u="none" strike="noStrike" kern="1200" cap="none" spc="0" normalizeH="0" baseline="0" noProof="0" dirty="0">
                <a:ln>
                  <a:noFill/>
                </a:ln>
                <a:solidFill>
                  <a:srgbClr val="505050"/>
                </a:solidFill>
                <a:effectLst/>
                <a:uLnTx/>
                <a:uFillTx/>
                <a:latin typeface="Helvetica"/>
                <a:ea typeface="ＭＳ Ｐゴシック" charset="0"/>
              </a:rPr>
              <a:t> to demonstrate facility means of compliance to be signed by DOE.</a:t>
            </a:r>
          </a:p>
          <a:p>
            <a:pPr marL="852488" lvl="1" indent="-228600">
              <a:spcBef>
                <a:spcPct val="20000"/>
              </a:spcBef>
              <a:buFont typeface="Arial" charset="0"/>
              <a:buChar char="•"/>
              <a:defRPr/>
            </a:pPr>
            <a:r>
              <a:rPr lang="en-US" sz="1700" dirty="0"/>
              <a:t>Fermilab’s most recent RPP was approved by FSO 12/3/2018.</a:t>
            </a:r>
            <a:endParaRPr kumimoji="0" lang="en-US" sz="1700" b="0" i="0" u="none" strike="noStrike" kern="1200" cap="none" spc="0" normalizeH="0" baseline="0" noProof="0" dirty="0">
              <a:ln>
                <a:noFill/>
              </a:ln>
              <a:solidFill>
                <a:srgbClr val="505050"/>
              </a:solidFill>
              <a:effectLst/>
              <a:uLnTx/>
              <a:uFillTx/>
              <a:latin typeface="Helvetica"/>
              <a:ea typeface="ＭＳ Ｐゴシック" charset="0"/>
            </a:endParaRP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DOE O 458.1 requires an Environmental Radiological Protection Program (ERPP) to demonstrate means of compliance.</a:t>
            </a:r>
          </a:p>
          <a:p>
            <a:pPr marL="852488" lvl="1" indent="-228600">
              <a:spcBef>
                <a:spcPct val="20000"/>
              </a:spcBef>
              <a:buFont typeface="Arial" charset="0"/>
              <a:buChar char="•"/>
              <a:defRPr/>
            </a:pPr>
            <a:r>
              <a:rPr kumimoji="0" lang="en-US" sz="1700" b="0" i="0" u="none" strike="noStrike" kern="1200" cap="none" spc="0" normalizeH="0" baseline="0" noProof="0" dirty="0">
                <a:ln>
                  <a:noFill/>
                </a:ln>
                <a:solidFill>
                  <a:srgbClr val="505050"/>
                </a:solidFill>
                <a:effectLst/>
                <a:uLnTx/>
                <a:uFillTx/>
                <a:latin typeface="Helvetica"/>
                <a:ea typeface="ＭＳ Ｐゴシック" charset="0"/>
              </a:rPr>
              <a:t>Fermilab has utilized the RPP and Environmental Monitoring Plan (EMP) to satisfy this requirement. 2021 </a:t>
            </a:r>
            <a:r>
              <a:rPr lang="en-US" sz="1700" dirty="0"/>
              <a:t>DOE review of the RPP and ERPP</a:t>
            </a:r>
            <a:r>
              <a:rPr kumimoji="0" lang="en-US" sz="1700" b="0" i="0" u="none" strike="noStrike" kern="1200" cap="none" spc="0" normalizeH="0" baseline="0" noProof="0" dirty="0">
                <a:ln>
                  <a:noFill/>
                </a:ln>
                <a:solidFill>
                  <a:srgbClr val="505050"/>
                </a:solidFill>
                <a:effectLst/>
                <a:uLnTx/>
                <a:uFillTx/>
                <a:latin typeface="Helvetica"/>
                <a:ea typeface="ＭＳ Ｐゴシック" charset="0"/>
              </a:rPr>
              <a:t> determined that this approach </a:t>
            </a:r>
            <a:r>
              <a:rPr lang="en-US" sz="1700" dirty="0"/>
              <a:t>is not appropriate.</a:t>
            </a:r>
          </a:p>
          <a:p>
            <a:pPr marL="852488" lvl="1" indent="-228600">
              <a:spcBef>
                <a:spcPct val="20000"/>
              </a:spcBef>
              <a:buFont typeface="Arial" charset="0"/>
              <a:buChar char="•"/>
              <a:defRPr/>
            </a:pPr>
            <a:r>
              <a:rPr kumimoji="0" lang="en-US" sz="1700" b="0" i="0" u="none" strike="noStrike" kern="1200" cap="none" spc="0" normalizeH="0" baseline="0" noProof="0" dirty="0">
                <a:ln>
                  <a:noFill/>
                </a:ln>
                <a:solidFill>
                  <a:srgbClr val="505050"/>
                </a:solidFill>
                <a:effectLst/>
                <a:uLnTx/>
                <a:uFillTx/>
                <a:latin typeface="Helvetica"/>
                <a:ea typeface="ＭＳ Ｐゴシック" charset="0"/>
              </a:rPr>
              <a:t>Fermilab has developed a stand-alone ERPP. Sent to FSO 1/10/22.</a:t>
            </a:r>
          </a:p>
        </p:txBody>
      </p:sp>
      <p:sp>
        <p:nvSpPr>
          <p:cNvPr id="7" name="Title 6"/>
          <p:cNvSpPr>
            <a:spLocks noGrp="1"/>
          </p:cNvSpPr>
          <p:nvPr>
            <p:ph type="title"/>
          </p:nvPr>
        </p:nvSpPr>
        <p:spPr>
          <a:xfrm>
            <a:off x="462474" y="250807"/>
            <a:ext cx="6840534" cy="320908"/>
          </a:xfrm>
        </p:spPr>
        <p:txBody>
          <a:bodyPr/>
          <a:lstStyle/>
          <a:p>
            <a:r>
              <a:rPr lang="en-US" sz="1950" dirty="0"/>
              <a:t>Applicable Regulations (continued)</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23781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429A27B-6949-4012-825D-64783FF55449}"/>
              </a:ext>
            </a:extLst>
          </p:cNvPr>
          <p:cNvGrpSpPr>
            <a:grpSpLocks noChangeAspect="1"/>
          </p:cNvGrpSpPr>
          <p:nvPr/>
        </p:nvGrpSpPr>
        <p:grpSpPr>
          <a:xfrm>
            <a:off x="1151732" y="745657"/>
            <a:ext cx="6840535" cy="3908412"/>
            <a:chOff x="0" y="849108"/>
            <a:chExt cx="9144000" cy="5224521"/>
          </a:xfrm>
        </p:grpSpPr>
        <p:pic>
          <p:nvPicPr>
            <p:cNvPr id="16" name="Picture 15">
              <a:extLst>
                <a:ext uri="{FF2B5EF4-FFF2-40B4-BE49-F238E27FC236}">
                  <a16:creationId xmlns:a16="http://schemas.microsoft.com/office/drawing/2014/main" id="{74D08BAF-E104-449B-AEAA-3225916DBC45}"/>
                </a:ext>
              </a:extLst>
            </p:cNvPr>
            <p:cNvPicPr>
              <a:picLocks noChangeAspect="1"/>
            </p:cNvPicPr>
            <p:nvPr/>
          </p:nvPicPr>
          <p:blipFill>
            <a:blip r:embed="rId2"/>
            <a:stretch>
              <a:fillRect/>
            </a:stretch>
          </p:blipFill>
          <p:spPr>
            <a:xfrm>
              <a:off x="0" y="849108"/>
              <a:ext cx="9144000" cy="5159783"/>
            </a:xfrm>
            <a:prstGeom prst="rect">
              <a:avLst/>
            </a:prstGeom>
          </p:spPr>
        </p:pic>
        <p:sp>
          <p:nvSpPr>
            <p:cNvPr id="17" name="Rectangle: Rounded Corners 16">
              <a:extLst>
                <a:ext uri="{FF2B5EF4-FFF2-40B4-BE49-F238E27FC236}">
                  <a16:creationId xmlns:a16="http://schemas.microsoft.com/office/drawing/2014/main" id="{2952FF53-921C-49EF-9332-268DA0167CC6}"/>
                </a:ext>
              </a:extLst>
            </p:cNvPr>
            <p:cNvSpPr/>
            <p:nvPr/>
          </p:nvSpPr>
          <p:spPr>
            <a:xfrm>
              <a:off x="6610525" y="1744231"/>
              <a:ext cx="2441196" cy="4329398"/>
            </a:xfrm>
            <a:prstGeom prst="roundRect">
              <a:avLst/>
            </a:prstGeom>
            <a:solidFill>
              <a:srgbClr val="003087">
                <a:alpha val="30196"/>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7D438EC-3A7E-4D7D-BB19-C7EAAA970D9B}"/>
                </a:ext>
              </a:extLst>
            </p:cNvPr>
            <p:cNvSpPr/>
            <p:nvPr/>
          </p:nvSpPr>
          <p:spPr>
            <a:xfrm>
              <a:off x="2659310" y="3246537"/>
              <a:ext cx="1065402" cy="864069"/>
            </a:xfrm>
            <a:prstGeom prst="roundRect">
              <a:avLst/>
            </a:prstGeom>
            <a:solidFill>
              <a:srgbClr val="003087">
                <a:alpha val="30196"/>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7" name="Title 6"/>
          <p:cNvSpPr>
            <a:spLocks noGrp="1"/>
          </p:cNvSpPr>
          <p:nvPr>
            <p:ph type="title"/>
          </p:nvPr>
        </p:nvSpPr>
        <p:spPr>
          <a:xfrm>
            <a:off x="462474" y="250807"/>
            <a:ext cx="6840534" cy="320908"/>
          </a:xfrm>
        </p:spPr>
        <p:txBody>
          <a:bodyPr/>
          <a:lstStyle/>
          <a:p>
            <a:r>
              <a:rPr lang="en-US" sz="1950" dirty="0"/>
              <a:t>Radiation Safety Organization – ES&amp;H Section Org. Chart</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63270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The 2016 ES&amp;H Reorganization brought all Radiation Safety Officers (RSOs) and Radiological Control Technicians (RCTs) into the same Department.</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Enhanced communication between all RSOs and RCTs.</a:t>
            </a:r>
          </a:p>
          <a:p>
            <a:pPr marL="342900" indent="-342900">
              <a:spcBef>
                <a:spcPct val="20000"/>
              </a:spcBef>
              <a:defRPr/>
            </a:pPr>
            <a:r>
              <a:rPr lang="en-US" dirty="0"/>
              <a:t>Increased consistency in reviewing, managing and covering radiological work.</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Each area/building is </a:t>
            </a:r>
            <a:r>
              <a:rPr kumimoji="0" lang="en-US" b="0" i="0" u="none" strike="noStrike" kern="1200" cap="none" spc="0" normalizeH="0" baseline="0" noProof="0" dirty="0">
                <a:ln>
                  <a:noFill/>
                </a:ln>
                <a:solidFill>
                  <a:srgbClr val="505050"/>
                </a:solidFill>
                <a:effectLst/>
                <a:uLnTx/>
                <a:uFillTx/>
                <a:latin typeface="Helvetica"/>
                <a:hlinkClick r:id="rId2"/>
              </a:rPr>
              <a:t>assigned a Primary RSO</a:t>
            </a:r>
            <a:r>
              <a:rPr kumimoji="0" lang="en-US" b="0" i="0" u="none" strike="noStrike" kern="1200" cap="none" spc="0" normalizeH="0" baseline="0" noProof="0" dirty="0">
                <a:ln>
                  <a:noFill/>
                </a:ln>
                <a:solidFill>
                  <a:srgbClr val="505050"/>
                </a:solidFill>
                <a:effectLst/>
                <a:uLnTx/>
                <a:uFillTx/>
                <a:latin typeface="Helvetica"/>
              </a:rPr>
              <a:t>, providing the same level of coverage for all aspects of radiological safety in their assigned areas.</a:t>
            </a:r>
          </a:p>
          <a:p>
            <a:pPr marL="690563" indent="-285750">
              <a:spcBef>
                <a:spcPct val="20000"/>
              </a:spcBef>
              <a:buFont typeface="Arial" charset="0"/>
              <a:buChar char="–"/>
              <a:defRPr/>
            </a:pPr>
            <a:r>
              <a:rPr kumimoji="0" lang="en-US" b="0" i="0" u="none" strike="noStrike" kern="1200" cap="none" spc="0" normalizeH="0" baseline="0" noProof="0" dirty="0">
                <a:ln>
                  <a:noFill/>
                </a:ln>
                <a:solidFill>
                  <a:srgbClr val="505050"/>
                </a:solidFill>
                <a:effectLst/>
                <a:uLnTx/>
                <a:uFillTx/>
                <a:latin typeface="Helvetica"/>
                <a:ea typeface="ＭＳ Ｐゴシック" charset="0"/>
              </a:rPr>
              <a:t>Rather than being assigned based on Divisions/Sections, RSOs now assigned based on machine. Provides more continuity between primary beamlines and experimental areas.</a:t>
            </a:r>
          </a:p>
          <a:p>
            <a:pPr marL="690563" indent="-285750">
              <a:spcBef>
                <a:spcPct val="20000"/>
              </a:spcBef>
              <a:buFont typeface="Arial" charset="0"/>
              <a:buChar char="–"/>
              <a:defRPr/>
            </a:pPr>
            <a:r>
              <a:rPr lang="en-US" dirty="0">
                <a:ea typeface="ＭＳ Ｐゴシック" charset="0"/>
              </a:rPr>
              <a:t>Multiple RSOs, able to have backups in place if Primary RSO is unavailable.</a:t>
            </a:r>
            <a:endParaRPr kumimoji="0" lang="en-US" sz="1700" b="0" i="0" u="none" strike="noStrike" kern="1200" cap="none" spc="0" normalizeH="0" baseline="0" noProof="0" dirty="0">
              <a:ln>
                <a:noFill/>
              </a:ln>
              <a:solidFill>
                <a:srgbClr val="505050"/>
              </a:solidFill>
              <a:effectLst/>
              <a:uLnTx/>
              <a:uFillTx/>
              <a:latin typeface="Helvetica"/>
              <a:ea typeface="ＭＳ Ｐゴシック" charset="0"/>
            </a:endParaRPr>
          </a:p>
        </p:txBody>
      </p:sp>
      <p:sp>
        <p:nvSpPr>
          <p:cNvPr id="7" name="Title 6"/>
          <p:cNvSpPr>
            <a:spLocks noGrp="1"/>
          </p:cNvSpPr>
          <p:nvPr>
            <p:ph type="title"/>
          </p:nvPr>
        </p:nvSpPr>
        <p:spPr>
          <a:xfrm>
            <a:off x="462474" y="250807"/>
            <a:ext cx="6840534" cy="320908"/>
          </a:xfrm>
        </p:spPr>
        <p:txBody>
          <a:bodyPr/>
          <a:lstStyle/>
          <a:p>
            <a:r>
              <a:rPr lang="en-US" sz="1950" dirty="0"/>
              <a:t>Radiological Control Organization (RCO)</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03508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Radiation Physics Engineering (</a:t>
            </a:r>
            <a:r>
              <a:rPr lang="en-US" dirty="0"/>
              <a:t>RPE)</a:t>
            </a:r>
            <a:endParaRPr kumimoji="0" lang="en-US" b="0" i="0" u="none" strike="noStrike" kern="1200" cap="none" spc="0" normalizeH="0" baseline="0" noProof="0" dirty="0">
              <a:ln>
                <a:noFill/>
              </a:ln>
              <a:solidFill>
                <a:srgbClr val="505050"/>
              </a:solidFill>
              <a:effectLst/>
              <a:uLnTx/>
              <a:uFillTx/>
              <a:latin typeface="Helvetica"/>
            </a:endParaRP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Safety Systems installation &amp; testing</a:t>
            </a:r>
          </a:p>
          <a:p>
            <a:pPr marL="342900" indent="-342900">
              <a:spcBef>
                <a:spcPct val="20000"/>
              </a:spcBef>
              <a:defRPr/>
            </a:pPr>
            <a:r>
              <a:rPr lang="en-US" dirty="0"/>
              <a:t>Radiation protection instrumentation development, calibration and maintenance</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MUX system operation, installation and maintenance</a:t>
            </a:r>
          </a:p>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Radiation Physics Science (RPS)</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Shielding design, radiation dose calculations, shielding verification studies, shielding assessment review </a:t>
            </a:r>
            <a:r>
              <a:rPr lang="en-US" dirty="0"/>
              <a:t>&amp; assistance</a:t>
            </a:r>
          </a:p>
          <a:p>
            <a:pPr marL="342900" indent="-342900">
              <a:spcBef>
                <a:spcPct val="20000"/>
              </a:spcBef>
              <a:defRPr/>
            </a:pPr>
            <a:r>
              <a:rPr lang="en-US" dirty="0"/>
              <a:t>Radioactive air/water emission calculations and measurement.</a:t>
            </a:r>
          </a:p>
          <a:p>
            <a:pPr marL="342900" indent="-342900">
              <a:spcBef>
                <a:spcPct val="20000"/>
              </a:spcBef>
              <a:defRPr/>
            </a:pPr>
            <a:r>
              <a:rPr lang="en-US" dirty="0"/>
              <a:t>Radionuclide analysis</a:t>
            </a:r>
          </a:p>
          <a:p>
            <a:pPr marL="342900" indent="-342900">
              <a:spcBef>
                <a:spcPct val="20000"/>
              </a:spcBef>
              <a:defRPr/>
            </a:pPr>
            <a:r>
              <a:rPr lang="en-US" dirty="0"/>
              <a:t>Dosimetry</a:t>
            </a:r>
            <a:endParaRPr kumimoji="0" lang="en-US" b="0" i="0" u="none" strike="noStrike" kern="1200" cap="none" spc="0" normalizeH="0" baseline="0" noProof="0" dirty="0">
              <a:ln>
                <a:noFill/>
              </a:ln>
              <a:solidFill>
                <a:srgbClr val="505050"/>
              </a:solidFill>
              <a:effectLst/>
              <a:uLnTx/>
              <a:uFillTx/>
              <a:latin typeface="Helvetica"/>
            </a:endParaRPr>
          </a:p>
        </p:txBody>
      </p:sp>
      <p:sp>
        <p:nvSpPr>
          <p:cNvPr id="7" name="Title 6"/>
          <p:cNvSpPr>
            <a:spLocks noGrp="1"/>
          </p:cNvSpPr>
          <p:nvPr>
            <p:ph type="title"/>
          </p:nvPr>
        </p:nvSpPr>
        <p:spPr>
          <a:xfrm>
            <a:off x="462474" y="250807"/>
            <a:ext cx="6840534" cy="320908"/>
          </a:xfrm>
        </p:spPr>
        <p:txBody>
          <a:bodyPr/>
          <a:lstStyle/>
          <a:p>
            <a:r>
              <a:rPr lang="en-US" sz="1950" dirty="0"/>
              <a:t>RPE, RPS &amp; RPO Activities</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185145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Radiation Physics Operations (RPO)</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Perform radiological surveys</a:t>
            </a:r>
          </a:p>
          <a:p>
            <a:pPr marL="342900" indent="-342900">
              <a:spcBef>
                <a:spcPct val="20000"/>
              </a:spcBef>
              <a:defRPr/>
            </a:pPr>
            <a:r>
              <a:rPr lang="en-US" dirty="0"/>
              <a:t>Work Planning &amp; Control (WPC) – job reviews, ALARA plans, radiological coverage, etc.</a:t>
            </a:r>
            <a:endParaRPr kumimoji="0" lang="en-US" b="0" i="0" u="none" strike="noStrike" kern="1200" cap="none" spc="0" normalizeH="0" baseline="0" noProof="0" dirty="0">
              <a:ln>
                <a:noFill/>
              </a:ln>
              <a:solidFill>
                <a:srgbClr val="505050"/>
              </a:solidFill>
              <a:effectLst/>
              <a:uLnTx/>
              <a:uFillTx/>
              <a:latin typeface="Helvetica"/>
            </a:endParaRP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System Start-Up Sign-Off </a:t>
            </a:r>
            <a:r>
              <a:rPr lang="en-US" dirty="0"/>
              <a:t>Process, generate Beam Permits &amp; Running Conditions</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Configuration Control of accelerator critical devices</a:t>
            </a:r>
          </a:p>
          <a:p>
            <a:pPr marL="342900" indent="-342900">
              <a:spcBef>
                <a:spcPct val="20000"/>
              </a:spcBef>
              <a:defRPr/>
            </a:pPr>
            <a:r>
              <a:rPr lang="en-US" dirty="0"/>
              <a:t>Participate and/or lead reviews: ARRs, ORCs, etc.</a:t>
            </a:r>
          </a:p>
          <a:p>
            <a:pPr marL="0" indent="0">
              <a:spcBef>
                <a:spcPct val="20000"/>
              </a:spcBef>
              <a:buNone/>
              <a:defRPr/>
            </a:pPr>
            <a:endParaRPr kumimoji="0" lang="en-US" b="0" i="0" u="none" strike="noStrike" kern="1200" cap="none" spc="0" normalizeH="0" baseline="0" noProof="0" dirty="0">
              <a:ln>
                <a:noFill/>
              </a:ln>
              <a:solidFill>
                <a:srgbClr val="505050"/>
              </a:solidFill>
              <a:effectLst/>
              <a:uLnTx/>
              <a:uFillTx/>
              <a:latin typeface="Helvetica"/>
            </a:endParaRPr>
          </a:p>
        </p:txBody>
      </p:sp>
      <p:sp>
        <p:nvSpPr>
          <p:cNvPr id="7" name="Title 6"/>
          <p:cNvSpPr>
            <a:spLocks noGrp="1"/>
          </p:cNvSpPr>
          <p:nvPr>
            <p:ph type="title"/>
          </p:nvPr>
        </p:nvSpPr>
        <p:spPr>
          <a:xfrm>
            <a:off x="462474" y="250807"/>
            <a:ext cx="6840534" cy="320908"/>
          </a:xfrm>
        </p:spPr>
        <p:txBody>
          <a:bodyPr/>
          <a:lstStyle/>
          <a:p>
            <a:r>
              <a:rPr lang="en-US" sz="1950" dirty="0"/>
              <a:t>RPE, RPS &amp; RPO Activities</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370349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RSO ensures all radiological approvals (RSO/</a:t>
            </a:r>
            <a:r>
              <a:rPr lang="en-US" dirty="0"/>
              <a:t>SRSO) are received and approves of work in the AD Worklist/IMPACT</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RSO generates job-specific RWPs to </a:t>
            </a:r>
            <a:r>
              <a:rPr lang="en-US" dirty="0"/>
              <a:t>authorize work as needed</a:t>
            </a:r>
            <a:endParaRPr kumimoji="0" lang="en-US" b="0" i="0" u="none" strike="noStrike" kern="1200" cap="none" spc="0" normalizeH="0" baseline="0" noProof="0" dirty="0">
              <a:ln>
                <a:noFill/>
              </a:ln>
              <a:solidFill>
                <a:srgbClr val="505050"/>
              </a:solidFill>
              <a:effectLst/>
              <a:uLnTx/>
              <a:uFillTx/>
              <a:latin typeface="Helvetica"/>
            </a:endParaRPr>
          </a:p>
          <a:p>
            <a:pPr marL="690563" indent="-285750">
              <a:spcBef>
                <a:spcPct val="20000"/>
              </a:spcBef>
              <a:buFont typeface="Arial" charset="0"/>
              <a:buChar char="–"/>
              <a:defRPr/>
            </a:pPr>
            <a:r>
              <a:rPr lang="en-US" dirty="0">
                <a:ea typeface="ＭＳ Ｐゴシック" charset="0"/>
              </a:rPr>
              <a:t>General enclosure RWPs exist to allow for some amount of work</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Jobs that require RWPs have RCT coverage to monitor work and track personnel dose, ensuring </a:t>
            </a:r>
            <a:r>
              <a:rPr lang="en-US" dirty="0"/>
              <a:t>it stays within specified limits</a:t>
            </a:r>
            <a:endParaRPr lang="en-US" dirty="0">
              <a:ea typeface="ＭＳ Ｐゴシック" charset="0"/>
            </a:endParaRPr>
          </a:p>
        </p:txBody>
      </p:sp>
      <p:sp>
        <p:nvSpPr>
          <p:cNvPr id="7" name="Title 6"/>
          <p:cNvSpPr>
            <a:spLocks noGrp="1"/>
          </p:cNvSpPr>
          <p:nvPr>
            <p:ph type="title"/>
          </p:nvPr>
        </p:nvSpPr>
        <p:spPr>
          <a:xfrm>
            <a:off x="462474" y="250807"/>
            <a:ext cx="6840534" cy="320908"/>
          </a:xfrm>
        </p:spPr>
        <p:txBody>
          <a:bodyPr/>
          <a:lstStyle/>
          <a:p>
            <a:r>
              <a:rPr lang="en-US" sz="1950" dirty="0"/>
              <a:t>Work Planning &amp; Control (WPC) for ALARA/Radiological Work</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9" name="Picture 8">
            <a:extLst>
              <a:ext uri="{FF2B5EF4-FFF2-40B4-BE49-F238E27FC236}">
                <a16:creationId xmlns:a16="http://schemas.microsoft.com/office/drawing/2014/main" id="{029152C3-AD1D-48D6-AC5C-43979DA5CCC4}"/>
              </a:ext>
            </a:extLst>
          </p:cNvPr>
          <p:cNvPicPr>
            <a:picLocks noChangeAspect="1"/>
          </p:cNvPicPr>
          <p:nvPr/>
        </p:nvPicPr>
        <p:blipFill>
          <a:blip r:embed="rId2"/>
          <a:stretch>
            <a:fillRect/>
          </a:stretch>
        </p:blipFill>
        <p:spPr>
          <a:xfrm>
            <a:off x="1117824" y="2687918"/>
            <a:ext cx="1359706" cy="1769814"/>
          </a:xfrm>
          <a:prstGeom prst="rect">
            <a:avLst/>
          </a:prstGeom>
        </p:spPr>
      </p:pic>
      <p:grpSp>
        <p:nvGrpSpPr>
          <p:cNvPr id="10" name="Group 9">
            <a:extLst>
              <a:ext uri="{FF2B5EF4-FFF2-40B4-BE49-F238E27FC236}">
                <a16:creationId xmlns:a16="http://schemas.microsoft.com/office/drawing/2014/main" id="{CA094B66-6EE1-4B29-A72B-6D920C7EF7EC}"/>
              </a:ext>
            </a:extLst>
          </p:cNvPr>
          <p:cNvGrpSpPr>
            <a:grpSpLocks noChangeAspect="1"/>
          </p:cNvGrpSpPr>
          <p:nvPr/>
        </p:nvGrpSpPr>
        <p:grpSpPr>
          <a:xfrm>
            <a:off x="4889139" y="2687918"/>
            <a:ext cx="2919973" cy="1773936"/>
            <a:chOff x="4227887" y="3037505"/>
            <a:chExt cx="4515422" cy="2743200"/>
          </a:xfrm>
        </p:grpSpPr>
        <p:pic>
          <p:nvPicPr>
            <p:cNvPr id="11" name="Picture 10">
              <a:extLst>
                <a:ext uri="{FF2B5EF4-FFF2-40B4-BE49-F238E27FC236}">
                  <a16:creationId xmlns:a16="http://schemas.microsoft.com/office/drawing/2014/main" id="{F61CCF2E-9491-4741-954E-CFD4A9258612}"/>
                </a:ext>
              </a:extLst>
            </p:cNvPr>
            <p:cNvPicPr>
              <a:picLocks noChangeAspect="1"/>
            </p:cNvPicPr>
            <p:nvPr/>
          </p:nvPicPr>
          <p:blipFill>
            <a:blip r:embed="rId3"/>
            <a:stretch>
              <a:fillRect/>
            </a:stretch>
          </p:blipFill>
          <p:spPr>
            <a:xfrm>
              <a:off x="6429178" y="3548723"/>
              <a:ext cx="2314131" cy="1720764"/>
            </a:xfrm>
            <a:prstGeom prst="rect">
              <a:avLst/>
            </a:prstGeom>
          </p:spPr>
        </p:pic>
        <p:pic>
          <p:nvPicPr>
            <p:cNvPr id="12" name="Picture 11">
              <a:extLst>
                <a:ext uri="{FF2B5EF4-FFF2-40B4-BE49-F238E27FC236}">
                  <a16:creationId xmlns:a16="http://schemas.microsoft.com/office/drawing/2014/main" id="{D9B5DE18-401B-492B-A28F-AA5C26CD2CFC}"/>
                </a:ext>
              </a:extLst>
            </p:cNvPr>
            <p:cNvPicPr>
              <a:picLocks noChangeAspect="1"/>
            </p:cNvPicPr>
            <p:nvPr/>
          </p:nvPicPr>
          <p:blipFill>
            <a:blip r:embed="rId4"/>
            <a:stretch>
              <a:fillRect/>
            </a:stretch>
          </p:blipFill>
          <p:spPr>
            <a:xfrm>
              <a:off x="4227887" y="3037505"/>
              <a:ext cx="2099087" cy="2743200"/>
            </a:xfrm>
            <a:prstGeom prst="rect">
              <a:avLst/>
            </a:prstGeom>
          </p:spPr>
        </p:pic>
      </p:grpSp>
      <p:sp>
        <p:nvSpPr>
          <p:cNvPr id="13" name="TextBox 12">
            <a:extLst>
              <a:ext uri="{FF2B5EF4-FFF2-40B4-BE49-F238E27FC236}">
                <a16:creationId xmlns:a16="http://schemas.microsoft.com/office/drawing/2014/main" id="{2EC0ECDA-57C4-4BA6-8C76-86D64F1E1263}"/>
              </a:ext>
            </a:extLst>
          </p:cNvPr>
          <p:cNvSpPr txBox="1"/>
          <p:nvPr/>
        </p:nvSpPr>
        <p:spPr>
          <a:xfrm>
            <a:off x="604978" y="4391375"/>
            <a:ext cx="2385397" cy="369332"/>
          </a:xfrm>
          <a:prstGeom prst="rect">
            <a:avLst/>
          </a:prstGeom>
          <a:noFill/>
        </p:spPr>
        <p:txBody>
          <a:bodyPr wrap="none" rtlCol="0">
            <a:spAutoFit/>
          </a:bodyPr>
          <a:lstStyle/>
          <a:p>
            <a:r>
              <a:rPr lang="en-US" sz="1800" dirty="0"/>
              <a:t>General Enclosure RWP</a:t>
            </a:r>
          </a:p>
        </p:txBody>
      </p:sp>
      <p:sp>
        <p:nvSpPr>
          <p:cNvPr id="14" name="TextBox 13">
            <a:extLst>
              <a:ext uri="{FF2B5EF4-FFF2-40B4-BE49-F238E27FC236}">
                <a16:creationId xmlns:a16="http://schemas.microsoft.com/office/drawing/2014/main" id="{388E9EE3-EF99-49BB-BF5D-18685DD87C2E}"/>
              </a:ext>
            </a:extLst>
          </p:cNvPr>
          <p:cNvSpPr txBox="1"/>
          <p:nvPr/>
        </p:nvSpPr>
        <p:spPr>
          <a:xfrm>
            <a:off x="4342614" y="4391071"/>
            <a:ext cx="3940053" cy="369332"/>
          </a:xfrm>
          <a:prstGeom prst="rect">
            <a:avLst/>
          </a:prstGeom>
          <a:noFill/>
        </p:spPr>
        <p:txBody>
          <a:bodyPr wrap="none" rtlCol="0">
            <a:spAutoFit/>
          </a:bodyPr>
          <a:lstStyle/>
          <a:p>
            <a:r>
              <a:rPr lang="en-US" sz="1800" dirty="0"/>
              <a:t>Job-Specific RWP with Dose/ALARA Plan</a:t>
            </a:r>
          </a:p>
        </p:txBody>
      </p:sp>
    </p:spTree>
    <p:extLst>
      <p:ext uri="{BB962C8B-B14F-4D97-AF65-F5344CB8AC3E}">
        <p14:creationId xmlns:p14="http://schemas.microsoft.com/office/powerpoint/2010/main" val="13413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2478" y="790657"/>
            <a:ext cx="8550198" cy="3794522"/>
          </a:xfrm>
        </p:spPr>
        <p:txBody>
          <a:bodyPr/>
          <a:lstStyle/>
          <a:p>
            <a:pPr marL="0" indent="0">
              <a:spcBef>
                <a:spcPct val="20000"/>
              </a:spcBef>
              <a:buNone/>
              <a:defRPr/>
            </a:pPr>
            <a:r>
              <a:rPr kumimoji="0" lang="en-US" b="0" i="0" u="none" strike="noStrike" kern="1200" cap="none" spc="0" normalizeH="0" baseline="0" noProof="0" dirty="0">
                <a:ln>
                  <a:noFill/>
                </a:ln>
                <a:solidFill>
                  <a:srgbClr val="505050"/>
                </a:solidFill>
                <a:effectLst/>
                <a:uLnTx/>
                <a:uFillTx/>
                <a:latin typeface="Helvetica"/>
              </a:rPr>
              <a:t>Radiological Control Technicians (RCTs) perform, and Radiation Safety </a:t>
            </a:r>
            <a:r>
              <a:rPr lang="en-US" dirty="0"/>
              <a:t>Officers (RSOs) review and approve, multiple radiation surveys in support of accelerator operations:</a:t>
            </a:r>
            <a:endParaRPr kumimoji="0" lang="en-US" b="0" i="0" u="none" strike="noStrike" kern="1200" cap="none" spc="0" normalizeH="0" baseline="0" noProof="0" dirty="0">
              <a:ln>
                <a:noFill/>
              </a:ln>
              <a:solidFill>
                <a:srgbClr val="505050"/>
              </a:solidFill>
              <a:effectLst/>
              <a:uLnTx/>
              <a:uFillTx/>
              <a:latin typeface="Helvetica"/>
            </a:endParaRP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Routine Monitoring</a:t>
            </a:r>
          </a:p>
          <a:p>
            <a:pPr marL="690563" indent="-285750">
              <a:spcBef>
                <a:spcPct val="20000"/>
              </a:spcBef>
              <a:buFont typeface="Arial" charset="0"/>
              <a:buChar char="–"/>
              <a:defRPr/>
            </a:pPr>
            <a:r>
              <a:rPr lang="en-US" dirty="0">
                <a:ea typeface="ＭＳ Ｐゴシック" charset="0"/>
              </a:rPr>
              <a:t>Surveys of service buildings and other Lab</a:t>
            </a:r>
          </a:p>
          <a:p>
            <a:pPr marL="404813" indent="0">
              <a:spcBef>
                <a:spcPct val="20000"/>
              </a:spcBef>
              <a:buNone/>
              <a:defRPr/>
            </a:pPr>
            <a:r>
              <a:rPr lang="en-US" dirty="0">
                <a:ea typeface="ＭＳ Ｐゴシック" charset="0"/>
              </a:rPr>
              <a:t>		facilities</a:t>
            </a:r>
          </a:p>
          <a:p>
            <a:pPr marL="690563" indent="-285750">
              <a:spcBef>
                <a:spcPct val="20000"/>
              </a:spcBef>
              <a:buFont typeface="Arial" charset="0"/>
              <a:buChar char="–"/>
              <a:defRPr/>
            </a:pPr>
            <a:r>
              <a:rPr lang="en-US" dirty="0">
                <a:ea typeface="ＭＳ Ｐゴシック" charset="0"/>
              </a:rPr>
              <a:t>Ensures no spread of contamination, </a:t>
            </a:r>
          </a:p>
          <a:p>
            <a:pPr marL="404813" indent="0">
              <a:spcBef>
                <a:spcPct val="20000"/>
              </a:spcBef>
              <a:buNone/>
              <a:defRPr/>
            </a:pPr>
            <a:r>
              <a:rPr lang="en-US" dirty="0">
                <a:ea typeface="ＭＳ Ｐゴシック" charset="0"/>
              </a:rPr>
              <a:t>		improper storage of radioactive material,</a:t>
            </a:r>
          </a:p>
          <a:p>
            <a:pPr marL="404813" indent="0">
              <a:spcBef>
                <a:spcPct val="20000"/>
              </a:spcBef>
              <a:buNone/>
              <a:defRPr/>
            </a:pPr>
            <a:r>
              <a:rPr lang="en-US" dirty="0">
                <a:ea typeface="ＭＳ Ｐゴシック" charset="0"/>
              </a:rPr>
              <a:t>		etc.</a:t>
            </a:r>
          </a:p>
          <a:p>
            <a:pPr marL="342900" indent="-342900">
              <a:spcBef>
                <a:spcPct val="20000"/>
              </a:spcBef>
              <a:defRPr/>
            </a:pPr>
            <a:r>
              <a:rPr kumimoji="0" lang="en-US" b="0" i="0" u="none" strike="noStrike" kern="1200" cap="none" spc="0" normalizeH="0" baseline="0" noProof="0" dirty="0">
                <a:ln>
                  <a:noFill/>
                </a:ln>
                <a:solidFill>
                  <a:srgbClr val="505050"/>
                </a:solidFill>
                <a:effectLst/>
                <a:uLnTx/>
                <a:uFillTx/>
                <a:latin typeface="Helvetica"/>
              </a:rPr>
              <a:t>Enclosure Opening Up</a:t>
            </a:r>
          </a:p>
          <a:p>
            <a:pPr marL="690563" indent="-285750">
              <a:spcBef>
                <a:spcPct val="20000"/>
              </a:spcBef>
              <a:buFont typeface="Arial" charset="0"/>
              <a:buChar char="–"/>
              <a:defRPr/>
            </a:pPr>
            <a:r>
              <a:rPr lang="en-US" dirty="0">
                <a:ea typeface="ＭＳ Ｐゴシック" charset="0"/>
              </a:rPr>
              <a:t>Required to place enclosures into </a:t>
            </a:r>
          </a:p>
          <a:p>
            <a:pPr marL="404813" indent="0">
              <a:spcBef>
                <a:spcPct val="20000"/>
              </a:spcBef>
              <a:buNone/>
              <a:defRPr/>
            </a:pPr>
            <a:r>
              <a:rPr lang="en-US" dirty="0">
                <a:ea typeface="ＭＳ Ｐゴシック" charset="0"/>
              </a:rPr>
              <a:t>		Supervised Access mode</a:t>
            </a:r>
          </a:p>
          <a:p>
            <a:pPr marL="342900" indent="-342900">
              <a:spcBef>
                <a:spcPct val="20000"/>
              </a:spcBef>
              <a:defRPr/>
            </a:pPr>
            <a:endParaRPr lang="en-US" dirty="0">
              <a:ea typeface="ＭＳ Ｐゴシック" charset="0"/>
            </a:endParaRPr>
          </a:p>
        </p:txBody>
      </p:sp>
      <p:sp>
        <p:nvSpPr>
          <p:cNvPr id="7" name="Title 6"/>
          <p:cNvSpPr>
            <a:spLocks noGrp="1"/>
          </p:cNvSpPr>
          <p:nvPr>
            <p:ph type="title"/>
          </p:nvPr>
        </p:nvSpPr>
        <p:spPr>
          <a:xfrm>
            <a:off x="462474" y="250807"/>
            <a:ext cx="6840534" cy="320908"/>
          </a:xfrm>
        </p:spPr>
        <p:txBody>
          <a:bodyPr/>
          <a:lstStyle/>
          <a:p>
            <a:r>
              <a:rPr lang="en-US" sz="1950" dirty="0"/>
              <a:t>Radiological Surveys</a:t>
            </a:r>
          </a:p>
        </p:txBody>
      </p:sp>
      <p:sp>
        <p:nvSpPr>
          <p:cNvPr id="3" name="Date Placeholder 2"/>
          <p:cNvSpPr>
            <a:spLocks noGrp="1"/>
          </p:cNvSpPr>
          <p:nvPr>
            <p:ph type="dt" sz="half" idx="2"/>
          </p:nvPr>
        </p:nvSpPr>
        <p:spPr/>
        <p:txBody>
          <a:bodyPr/>
          <a:lstStyle/>
          <a:p>
            <a:pPr>
              <a:defRPr/>
            </a:pPr>
            <a:r>
              <a:rPr lang="en-US"/>
              <a:t>5/02/2022</a:t>
            </a:r>
            <a:endParaRPr lang="en-US" dirty="0"/>
          </a:p>
        </p:txBody>
      </p:sp>
      <p:sp>
        <p:nvSpPr>
          <p:cNvPr id="4" name="Footer Placeholder 3"/>
          <p:cNvSpPr>
            <a:spLocks noGrp="1"/>
          </p:cNvSpPr>
          <p:nvPr>
            <p:ph type="ftr" sz="quarter" idx="3"/>
          </p:nvPr>
        </p:nvSpPr>
        <p:spPr/>
        <p:txBody>
          <a:bodyPr/>
          <a:lstStyle/>
          <a:p>
            <a:pPr>
              <a:defRPr/>
            </a:pPr>
            <a:r>
              <a:rPr lang="en-US"/>
              <a:t>M. Quinn | DOE Radiation Safety Review 2022</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9" name="Picture 8">
            <a:extLst>
              <a:ext uri="{FF2B5EF4-FFF2-40B4-BE49-F238E27FC236}">
                <a16:creationId xmlns:a16="http://schemas.microsoft.com/office/drawing/2014/main" id="{165FEA2B-ADCE-4B2B-9FB9-8532CC95454F}"/>
              </a:ext>
            </a:extLst>
          </p:cNvPr>
          <p:cNvPicPr>
            <a:picLocks noChangeAspect="1"/>
          </p:cNvPicPr>
          <p:nvPr/>
        </p:nvPicPr>
        <p:blipFill>
          <a:blip r:embed="rId2"/>
          <a:stretch>
            <a:fillRect/>
          </a:stretch>
        </p:blipFill>
        <p:spPr>
          <a:xfrm>
            <a:off x="5527746" y="1888118"/>
            <a:ext cx="3484930" cy="2697061"/>
          </a:xfrm>
          <a:prstGeom prst="rect">
            <a:avLst/>
          </a:prstGeom>
        </p:spPr>
      </p:pic>
    </p:spTree>
    <p:extLst>
      <p:ext uri="{BB962C8B-B14F-4D97-AF65-F5344CB8AC3E}">
        <p14:creationId xmlns:p14="http://schemas.microsoft.com/office/powerpoint/2010/main" val="1080074028"/>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1654332FD524428B7028E05BE7778A" ma:contentTypeVersion="2" ma:contentTypeDescription="Create a new document." ma:contentTypeScope="" ma:versionID="adead22be67fcd63886cac3622646080">
  <xsd:schema xmlns:xsd="http://www.w3.org/2001/XMLSchema" xmlns:xs="http://www.w3.org/2001/XMLSchema" xmlns:p="http://schemas.microsoft.com/office/2006/metadata/properties" xmlns:ns2="fa0bd2cd-e20d-441c-8e32-210c225964bc" targetNamespace="http://schemas.microsoft.com/office/2006/metadata/properties" ma:root="true" ma:fieldsID="f09b9a4284da9146d28393e0dcc250da" ns2:_="">
    <xsd:import namespace="fa0bd2cd-e20d-441c-8e32-210c225964b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bd2cd-e20d-441c-8e32-210c225964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6D8C0C-F56A-4151-95BD-6F747D402BDA}">
  <ds:schemaRefs>
    <ds:schemaRef ds:uri="http://schemas.microsoft.com/sharepoint/v3/contenttype/forms"/>
  </ds:schemaRefs>
</ds:datastoreItem>
</file>

<file path=customXml/itemProps2.xml><?xml version="1.0" encoding="utf-8"?>
<ds:datastoreItem xmlns:ds="http://schemas.openxmlformats.org/officeDocument/2006/customXml" ds:itemID="{104BE35C-C151-4824-BDA1-7278DCAAD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bd2cd-e20d-441c-8e32-210c22596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CA5A6F-89C3-49AA-BE86-2C27EFB59D7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a0bd2cd-e20d-441c-8e32-210c225964b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FNAL_Powerpoint_16x9-seasons_052121 (1)</Template>
  <TotalTime>2802</TotalTime>
  <Words>2174</Words>
  <Application>Microsoft Office PowerPoint</Application>
  <PresentationFormat>On-screen Show (16:9)</PresentationFormat>
  <Paragraphs>234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Helvetica</vt:lpstr>
      <vt:lpstr>Fermilab_PPT_090915</vt:lpstr>
      <vt:lpstr>PowerPoint Presentation</vt:lpstr>
      <vt:lpstr>Applicable Regulations</vt:lpstr>
      <vt:lpstr>Applicable Regulations (continued)</vt:lpstr>
      <vt:lpstr>Radiation Safety Organization – ES&amp;H Section Org. Chart</vt:lpstr>
      <vt:lpstr>Radiological Control Organization (RCO)</vt:lpstr>
      <vt:lpstr>RPE, RPS &amp; RPO Activities</vt:lpstr>
      <vt:lpstr>RPE, RPS &amp; RPO Activities</vt:lpstr>
      <vt:lpstr>Work Planning &amp; Control (WPC) for ALARA/Radiological Work</vt:lpstr>
      <vt:lpstr>Radiological Surveys</vt:lpstr>
      <vt:lpstr>Radiological Surveys</vt:lpstr>
      <vt:lpstr>Radiation Safety in Accelerator Operations</vt:lpstr>
      <vt:lpstr>Radiation Safety in Accelerator Operations</vt:lpstr>
      <vt:lpstr>Work Planning &amp; Control (WPC) for ALARA/Radiological Work</vt:lpstr>
      <vt:lpstr>Work Planning &amp; Control (WPC) for ALARA/Radiological Work</vt:lpstr>
      <vt:lpstr>DOE RPP Assessment</vt:lpstr>
      <vt:lpstr>DOE RPP Assessment</vt:lpstr>
      <vt:lpstr>DOE RPP Assessment</vt:lpstr>
      <vt:lpstr>Material Release / ERPP</vt:lpstr>
      <vt:lpstr>Material Release / ERPP</vt:lpstr>
      <vt:lpstr>Material Release / ERPP</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Crowley</dc:creator>
  <cp:lastModifiedBy>Matthew Quinn</cp:lastModifiedBy>
  <cp:revision>186</cp:revision>
  <cp:lastPrinted>2014-01-20T19:40:21Z</cp:lastPrinted>
  <dcterms:created xsi:type="dcterms:W3CDTF">2022-03-24T18:19:16Z</dcterms:created>
  <dcterms:modified xsi:type="dcterms:W3CDTF">2022-05-02T01:13:44Z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0x010100F61654332FD524428B7028E05BE7778A</vt:lpwstr>
  </property>
  <property fmtid="{D5CDD505-2E9C-101B-9397-08002B2CF9AE}" pid="3" name="_dlc_DocIdItemGuid">
    <vt:lpwstr>59011e1d-2392-49e2-9862-a1d8e8c60691</vt:lpwstr>
  </property>
</Properties>
</file>