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61" r:id="rId6"/>
    <p:sldMasterId id="2147483688" r:id="rId7"/>
    <p:sldMasterId id="2147483696" r:id="rId8"/>
  </p:sldMasterIdLst>
  <p:notesMasterIdLst>
    <p:notesMasterId r:id="rId39"/>
  </p:notesMasterIdLst>
  <p:handoutMasterIdLst>
    <p:handoutMasterId r:id="rId40"/>
  </p:handoutMasterIdLst>
  <p:sldIdLst>
    <p:sldId id="263" r:id="rId9"/>
    <p:sldId id="1714" r:id="rId10"/>
    <p:sldId id="1716" r:id="rId11"/>
    <p:sldId id="1746" r:id="rId12"/>
    <p:sldId id="1722" r:id="rId13"/>
    <p:sldId id="1774" r:id="rId14"/>
    <p:sldId id="1775" r:id="rId15"/>
    <p:sldId id="1773" r:id="rId16"/>
    <p:sldId id="1717" r:id="rId17"/>
    <p:sldId id="1750" r:id="rId18"/>
    <p:sldId id="1755" r:id="rId19"/>
    <p:sldId id="1754" r:id="rId20"/>
    <p:sldId id="1753" r:id="rId21"/>
    <p:sldId id="1752" r:id="rId22"/>
    <p:sldId id="1748" r:id="rId23"/>
    <p:sldId id="1756" r:id="rId24"/>
    <p:sldId id="1766" r:id="rId25"/>
    <p:sldId id="1776" r:id="rId26"/>
    <p:sldId id="1757" r:id="rId27"/>
    <p:sldId id="1765" r:id="rId28"/>
    <p:sldId id="1758" r:id="rId29"/>
    <p:sldId id="1759" r:id="rId30"/>
    <p:sldId id="1760" r:id="rId31"/>
    <p:sldId id="1761" r:id="rId32"/>
    <p:sldId id="1718" r:id="rId33"/>
    <p:sldId id="1768" r:id="rId34"/>
    <p:sldId id="1770" r:id="rId35"/>
    <p:sldId id="1720" r:id="rId36"/>
    <p:sldId id="1767" r:id="rId37"/>
    <p:sldId id="1772" r:id="rId38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8" userDrawn="1">
          <p15:clr>
            <a:srgbClr val="A4A3A4"/>
          </p15:clr>
        </p15:guide>
        <p15:guide id="2" orient="horz" pos="4186" userDrawn="1">
          <p15:clr>
            <a:srgbClr val="A4A3A4"/>
          </p15:clr>
        </p15:guide>
        <p15:guide id="3" orient="horz" pos="3394" userDrawn="1">
          <p15:clr>
            <a:srgbClr val="A4A3A4"/>
          </p15:clr>
        </p15:guide>
        <p15:guide id="4" orient="horz" pos="777" userDrawn="1">
          <p15:clr>
            <a:srgbClr val="A4A3A4"/>
          </p15:clr>
        </p15:guide>
        <p15:guide id="5" orient="horz" pos="1749" userDrawn="1">
          <p15:clr>
            <a:srgbClr val="A4A3A4"/>
          </p15:clr>
        </p15:guide>
        <p15:guide id="6" orient="horz" pos="457" userDrawn="1">
          <p15:clr>
            <a:srgbClr val="A4A3A4"/>
          </p15:clr>
        </p15:guide>
        <p15:guide id="7" pos="380" userDrawn="1">
          <p15:clr>
            <a:srgbClr val="A4A3A4"/>
          </p15:clr>
        </p15:guide>
        <p15:guide id="8" pos="73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350"/>
    <a:srgbClr val="D2D2FF"/>
    <a:srgbClr val="4F81BD"/>
    <a:srgbClr val="63666A"/>
    <a:srgbClr val="F79646"/>
    <a:srgbClr val="C0504D"/>
    <a:srgbClr val="5A5A5A"/>
    <a:srgbClr val="004C97"/>
    <a:srgbClr val="00B5E2"/>
    <a:srgbClr val="676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34" autoAdjust="0"/>
    <p:restoredTop sz="98464" autoAdjust="0"/>
  </p:normalViewPr>
  <p:slideViewPr>
    <p:cSldViewPr snapToGrid="0" snapToObjects="1">
      <p:cViewPr varScale="1">
        <p:scale>
          <a:sx n="153" d="100"/>
          <a:sy n="153" d="100"/>
        </p:scale>
        <p:origin x="180" y="132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380"/>
        <p:guide pos="73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8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720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2" y="2"/>
            <a:ext cx="2971800" cy="45720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5/10/2022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720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2" y="2"/>
            <a:ext cx="2971800" cy="45720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5/10/2022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1746"/>
            <a:ext cx="11057467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5367" y="3209908"/>
            <a:ext cx="11061700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07.01.20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609600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335272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439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347369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94745" y="432611"/>
            <a:ext cx="11072356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0" y="5347369"/>
            <a:ext cx="54228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07.01.20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6335272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8908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1057467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07.01.20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185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07.01.20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030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175906"/>
            <a:ext cx="402336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38250"/>
            <a:ext cx="6711949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07.01.20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name | talk 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9098"/>
            <a:ext cx="11057467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4023365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7492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6" y="1227138"/>
            <a:ext cx="11061700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686118"/>
            <a:ext cx="11057460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07.01.20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name | talk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425569"/>
            <a:ext cx="11057461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32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07.01.20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name | talk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3326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07.01.20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609600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335272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9328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347369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94745" y="432611"/>
            <a:ext cx="11072356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0" y="5347369"/>
            <a:ext cx="54228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07.01.20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6335272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2801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1057467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07.01.20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79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07.01.20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name | talk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07.01.20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265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175906"/>
            <a:ext cx="402336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38250"/>
            <a:ext cx="6711949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07.01.20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name | talk 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9098"/>
            <a:ext cx="11057467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4023365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8361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6" y="1227138"/>
            <a:ext cx="11061700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686118"/>
            <a:ext cx="11057460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07.01.20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name | talk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425569"/>
            <a:ext cx="11057461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4129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07.01.20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| talk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009C-6C5E-44F5-8A86-17792D67C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648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07.01.20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name | talk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086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03665"/>
            <a:ext cx="11563349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043047"/>
            <a:ext cx="11563351" cy="49878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0018" y="6515100"/>
            <a:ext cx="14351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07.01.20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76" y="6515100"/>
            <a:ext cx="5911160" cy="241300"/>
          </a:xfrm>
        </p:spPr>
        <p:txBody>
          <a:bodyPr/>
          <a:lstStyle>
            <a:lvl1pPr>
              <a:defRPr sz="12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b="1"/>
              <a:t>name | talk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969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07.01.20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609600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335272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347369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94745" y="432611"/>
            <a:ext cx="11072356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0" y="5347369"/>
            <a:ext cx="54228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07.01.20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6335272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1057467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07.01.20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07.01.20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175906"/>
            <a:ext cx="402336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38250"/>
            <a:ext cx="6711949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07.01.20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name | talk 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9098"/>
            <a:ext cx="11057467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4023365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6" y="1227138"/>
            <a:ext cx="11061700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686118"/>
            <a:ext cx="11057460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07.01.20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name | talk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425569"/>
            <a:ext cx="11057461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07.01.20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name | talk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3861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/>
        </p:nvCxnSpPr>
        <p:spPr>
          <a:xfrm flipV="1">
            <a:off x="257908" y="475760"/>
            <a:ext cx="11723077" cy="14248"/>
          </a:xfrm>
          <a:prstGeom prst="line">
            <a:avLst/>
          </a:prstGeom>
          <a:ln w="19050" cmpd="sng">
            <a:solidFill>
              <a:srgbClr val="004C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9" name="Picture 6" descr="FermiLogo_RGB_NALBlue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1" y="6009719"/>
            <a:ext cx="2125969" cy="37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257908" y="5728951"/>
            <a:ext cx="11723077" cy="17586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 descr="CERN-logo_outline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9941" y="5896736"/>
            <a:ext cx="872067" cy="85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 descr="SanfordSURF-horiz-logo.p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6033" y="5746537"/>
            <a:ext cx="2476892" cy="93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olor-Seal_Green-Mark_SC_Horizont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279" y="5974476"/>
            <a:ext cx="2909413" cy="4862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4FC561-2D50-493E-B53E-15498501F7E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893334" y="115803"/>
            <a:ext cx="1810669" cy="3742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cxnSpLocks/>
          </p:cNvCxnSpPr>
          <p:nvPr/>
        </p:nvCxnSpPr>
        <p:spPr>
          <a:xfrm>
            <a:off x="199292" y="6357938"/>
            <a:ext cx="11840308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07.01.20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1518" y="6488431"/>
            <a:ext cx="748876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name | talk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488431"/>
            <a:ext cx="70061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0A30A5-7676-4279-9A6A-148E61F3519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439847" y="6451676"/>
            <a:ext cx="1518036" cy="3137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609600" y="6357938"/>
            <a:ext cx="11057467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07.01.20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1518" y="6488431"/>
            <a:ext cx="748876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name | talk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488431"/>
            <a:ext cx="70061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986065-A285-4FD0-9C53-8BFF5F677D7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439848" y="6451676"/>
            <a:ext cx="1515533" cy="23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7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609600" y="6357938"/>
            <a:ext cx="11057467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07.01.20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1518" y="6488431"/>
            <a:ext cx="748876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name | talk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488431"/>
            <a:ext cx="70061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059BE4-CA4F-4C5E-8251-30A3FCB25A8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439848" y="6451676"/>
            <a:ext cx="1515533" cy="23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1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DSS Interfaces</a:t>
            </a:r>
          </a:p>
        </p:txBody>
      </p:sp>
      <p:sp>
        <p:nvSpPr>
          <p:cNvPr id="6146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Benoit LACARELLE</a:t>
            </a:r>
            <a:endParaRPr lang="en-US" dirty="0"/>
          </a:p>
          <a:p>
            <a:r>
              <a:rPr lang="en-US" dirty="0"/>
              <a:t>DUNE FD1 DSS PDR</a:t>
            </a:r>
          </a:p>
          <a:p>
            <a:r>
              <a:rPr lang="en-US" dirty="0"/>
              <a:t>10</a:t>
            </a:r>
            <a:r>
              <a:rPr lang="en-US" baseline="30000" dirty="0"/>
              <a:t> </a:t>
            </a:r>
            <a:r>
              <a:rPr lang="en-US" dirty="0"/>
              <a:t>May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2" t="9926" r="25696"/>
          <a:stretch/>
        </p:blipFill>
        <p:spPr>
          <a:xfrm>
            <a:off x="3984271" y="723106"/>
            <a:ext cx="4356997" cy="4631213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C9BE9-BBF1-42AF-8FA1-061BB4374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10.05.22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4B1DB-2C2E-4890-A80C-5E36AC0F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Benoit LACARELLE | DSS Interfaces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6E0701-28A1-4BE7-8E26-2C234E95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934441A5-B9D4-4190-A65B-B263C2ED2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</p:spPr>
        <p:txBody>
          <a:bodyPr/>
          <a:lstStyle/>
          <a:p>
            <a:r>
              <a:rPr lang="en-GB" dirty="0" smtClean="0"/>
              <a:t>Trolley (complete)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165838" y="1771736"/>
            <a:ext cx="1754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Complete</a:t>
            </a:r>
          </a:p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wheel plate</a:t>
            </a:r>
          </a:p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=5.5kg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 flipV="1">
            <a:off x="7833362" y="1974267"/>
            <a:ext cx="332476" cy="2591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165839" y="3174281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4x bolts + nuts + washers M16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6969760" y="2966720"/>
            <a:ext cx="1240074" cy="3922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170558" y="608838"/>
            <a:ext cx="1040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Main nut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21" name="Straight Arrow Connector 20"/>
          <p:cNvCxnSpPr>
            <a:stCxn id="20" idx="1"/>
          </p:cNvCxnSpPr>
          <p:nvPr/>
        </p:nvCxnSpPr>
        <p:spPr>
          <a:xfrm flipH="1">
            <a:off x="6229350" y="932004"/>
            <a:ext cx="1941208" cy="10422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062086" y="3421989"/>
            <a:ext cx="1035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4x Struts</a:t>
            </a:r>
          </a:p>
        </p:txBody>
      </p:sp>
      <p:cxnSp>
        <p:nvCxnSpPr>
          <p:cNvPr id="33" name="Straight Arrow Connector 32"/>
          <p:cNvCxnSpPr>
            <a:stCxn id="32" idx="3"/>
          </p:cNvCxnSpPr>
          <p:nvPr/>
        </p:nvCxnSpPr>
        <p:spPr>
          <a:xfrm flipV="1">
            <a:off x="4098051" y="2362444"/>
            <a:ext cx="1523354" cy="13827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636806" y="1492645"/>
            <a:ext cx="1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Spherical washer</a:t>
            </a:r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>
            <a:off x="3800475" y="1815811"/>
            <a:ext cx="2362294" cy="3665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26312" y="4590948"/>
            <a:ext cx="103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Clevis</a:t>
            </a:r>
          </a:p>
        </p:txBody>
      </p:sp>
      <p:cxnSp>
        <p:nvCxnSpPr>
          <p:cNvPr id="26" name="Straight Arrow Connector 25"/>
          <p:cNvCxnSpPr>
            <a:stCxn id="25" idx="3"/>
          </p:cNvCxnSpPr>
          <p:nvPr/>
        </p:nvCxnSpPr>
        <p:spPr>
          <a:xfrm flipV="1">
            <a:off x="4262277" y="3571143"/>
            <a:ext cx="1538448" cy="12044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175263" y="4384653"/>
            <a:ext cx="2135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Pin Ø13</a:t>
            </a:r>
            <a:endParaRPr lang="en-US" dirty="0" smtClean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28" name="Straight Arrow Connector 27"/>
          <p:cNvCxnSpPr>
            <a:stCxn id="27" idx="1"/>
          </p:cNvCxnSpPr>
          <p:nvPr/>
        </p:nvCxnSpPr>
        <p:spPr>
          <a:xfrm flipH="1" flipV="1">
            <a:off x="6162769" y="4030285"/>
            <a:ext cx="2012494" cy="5390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88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8" t="16423" r="25112" b="1"/>
          <a:stretch/>
        </p:blipFill>
        <p:spPr>
          <a:xfrm>
            <a:off x="3867882" y="91582"/>
            <a:ext cx="5686159" cy="606378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C9BE9-BBF1-42AF-8FA1-061BB4374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10.05.22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4B1DB-2C2E-4890-A80C-5E36AC0F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Benoit LACARELLE | DSS Interfaces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6E0701-28A1-4BE7-8E26-2C234E95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934441A5-B9D4-4190-A65B-B263C2ED2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</p:spPr>
        <p:txBody>
          <a:bodyPr/>
          <a:lstStyle/>
          <a:p>
            <a:r>
              <a:rPr lang="en-GB" dirty="0" smtClean="0"/>
              <a:t>Main rail interface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814900" y="3340219"/>
            <a:ext cx="1138310" cy="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14900" y="3784557"/>
            <a:ext cx="727969" cy="4718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877365" y="3340219"/>
            <a:ext cx="0" cy="58411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77365" y="3473092"/>
            <a:ext cx="1033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24.5mm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558086" y="3791457"/>
            <a:ext cx="171214" cy="132872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729300" y="3924329"/>
            <a:ext cx="252022" cy="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149147" y="3340219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Threaded rod</a:t>
            </a:r>
          </a:p>
          <a:p>
            <a:r>
              <a:rPr lang="en-US" dirty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</a:t>
            </a:r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28" name="Straight Arrow Connector 27"/>
          <p:cNvCxnSpPr>
            <a:stCxn id="27" idx="3"/>
          </p:cNvCxnSpPr>
          <p:nvPr/>
        </p:nvCxnSpPr>
        <p:spPr>
          <a:xfrm flipV="1">
            <a:off x="4718807" y="3535200"/>
            <a:ext cx="1804393" cy="1281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692424" y="2097707"/>
            <a:ext cx="1138310" cy="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694453" y="2485162"/>
            <a:ext cx="1343839" cy="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781167" y="2097707"/>
            <a:ext cx="0" cy="3874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246631" y="2097707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20mm</a:t>
            </a:r>
          </a:p>
          <a:p>
            <a:pPr algn="r"/>
            <a:r>
              <a:rPr lang="en-US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(was 28.5)</a:t>
            </a:r>
            <a:endParaRPr lang="en-GB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6578628" y="2101369"/>
            <a:ext cx="1605301" cy="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578628" y="2158019"/>
            <a:ext cx="2188312" cy="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8679748" y="1808409"/>
            <a:ext cx="0" cy="34961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766940" y="1808409"/>
            <a:ext cx="11464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3mm gap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8428375" y="1800444"/>
            <a:ext cx="283216" cy="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8196412" y="1797476"/>
            <a:ext cx="231963" cy="293355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22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C9BE9-BBF1-42AF-8FA1-061BB4374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10.05.22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4B1DB-2C2E-4890-A80C-5E36AC0F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Benoit LACARELLE | DSS Interfaces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6E0701-28A1-4BE7-8E26-2C234E95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934441A5-B9D4-4190-A65B-B263C2ED2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2610"/>
            <a:ext cx="2903220" cy="710390"/>
          </a:xfrm>
        </p:spPr>
        <p:txBody>
          <a:bodyPr/>
          <a:lstStyle/>
          <a:p>
            <a:r>
              <a:rPr lang="en-GB" dirty="0" smtClean="0"/>
              <a:t>Installation sequence</a:t>
            </a:r>
            <a:br>
              <a:rPr lang="en-GB" dirty="0" smtClean="0"/>
            </a:br>
            <a:r>
              <a:rPr lang="en-GB" dirty="0" smtClean="0"/>
              <a:t>Step 1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779682" y="355854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Ready to roll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3" r="24923"/>
          <a:stretch/>
        </p:blipFill>
        <p:spPr>
          <a:xfrm>
            <a:off x="4233336" y="190501"/>
            <a:ext cx="4686300" cy="5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9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3" r="24923"/>
          <a:stretch/>
        </p:blipFill>
        <p:spPr>
          <a:xfrm>
            <a:off x="4233336" y="190501"/>
            <a:ext cx="4686300" cy="550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C9BE9-BBF1-42AF-8FA1-061BB4374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10.05.22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4B1DB-2C2E-4890-A80C-5E36AC0F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Benoit LACARELLE | DSS Interfaces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6E0701-28A1-4BE7-8E26-2C234E95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934441A5-B9D4-4190-A65B-B263C2ED2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2610"/>
            <a:ext cx="2903220" cy="710390"/>
          </a:xfrm>
        </p:spPr>
        <p:txBody>
          <a:bodyPr/>
          <a:lstStyle/>
          <a:p>
            <a:r>
              <a:rPr lang="en-GB" dirty="0"/>
              <a:t>Installation sequence</a:t>
            </a:r>
            <a:br>
              <a:rPr lang="en-GB" dirty="0"/>
            </a:br>
            <a:r>
              <a:rPr lang="en-GB" dirty="0"/>
              <a:t>Step </a:t>
            </a:r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987750" y="3825796"/>
            <a:ext cx="2104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Once CPA in place</a:t>
            </a:r>
          </a:p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Bolts installation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02069" y="4379794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Ready to remove trolley </a:t>
            </a:r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elements</a:t>
            </a:r>
            <a:endParaRPr lang="en-US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0" name="Straight Arrow Connector 9"/>
          <p:cNvCxnSpPr>
            <a:stCxn id="2" idx="3"/>
          </p:cNvCxnSpPr>
          <p:nvPr/>
        </p:nvCxnSpPr>
        <p:spPr>
          <a:xfrm flipV="1">
            <a:off x="5323573" y="3327400"/>
            <a:ext cx="213573" cy="12370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" idx="3"/>
          </p:cNvCxnSpPr>
          <p:nvPr/>
        </p:nvCxnSpPr>
        <p:spPr>
          <a:xfrm flipV="1">
            <a:off x="5323573" y="3430420"/>
            <a:ext cx="781213" cy="11340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835174" y="3327400"/>
            <a:ext cx="488399" cy="12370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1"/>
          </p:cNvCxnSpPr>
          <p:nvPr/>
        </p:nvCxnSpPr>
        <p:spPr>
          <a:xfrm flipH="1" flipV="1">
            <a:off x="8077200" y="3528697"/>
            <a:ext cx="910550" cy="6202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25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4" r="24923"/>
          <a:stretch/>
        </p:blipFill>
        <p:spPr>
          <a:xfrm>
            <a:off x="4237991" y="190501"/>
            <a:ext cx="4686300" cy="550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C9BE9-BBF1-42AF-8FA1-061BB4374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10.05.22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4B1DB-2C2E-4890-A80C-5E36AC0F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Benoit LACARELLE | DSS Interfaces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6E0701-28A1-4BE7-8E26-2C234E95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934441A5-B9D4-4190-A65B-B263C2ED2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2610"/>
            <a:ext cx="2903220" cy="710390"/>
          </a:xfrm>
        </p:spPr>
        <p:txBody>
          <a:bodyPr/>
          <a:lstStyle/>
          <a:p>
            <a:r>
              <a:rPr lang="en-GB" dirty="0"/>
              <a:t>Installation sequence</a:t>
            </a:r>
            <a:br>
              <a:rPr lang="en-GB" dirty="0"/>
            </a:br>
            <a:r>
              <a:rPr lang="en-GB" dirty="0"/>
              <a:t>Step </a:t>
            </a:r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8909051" y="681335"/>
            <a:ext cx="3187909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Bottom plate</a:t>
            </a:r>
            <a:r>
              <a:rPr lang="en-US" dirty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fixed by bolts</a:t>
            </a:r>
          </a:p>
          <a:p>
            <a:r>
              <a:rPr lang="en-US" dirty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Main nut </a:t>
            </a:r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ready </a:t>
            </a:r>
            <a:r>
              <a:rPr lang="en-US" dirty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</a:t>
            </a:r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 rotated</a:t>
            </a:r>
          </a:p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order to transfer the load</a:t>
            </a:r>
            <a:endParaRPr lang="en-US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Curved Right Arrow 13"/>
          <p:cNvSpPr/>
          <p:nvPr/>
        </p:nvSpPr>
        <p:spPr>
          <a:xfrm rot="10800000" flipV="1">
            <a:off x="6400591" y="1743041"/>
            <a:ext cx="628227" cy="587253"/>
          </a:xfrm>
          <a:prstGeom prst="curvedRightArrow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9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0" r="39281"/>
          <a:stretch/>
        </p:blipFill>
        <p:spPr>
          <a:xfrm>
            <a:off x="4621299" y="927604"/>
            <a:ext cx="1956641" cy="495524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934441A5-B9D4-4190-A65B-B263C2ED2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SRA (tertiary membrane disconnected) design </a:t>
            </a:r>
            <a:r>
              <a:rPr lang="en-GB" dirty="0"/>
              <a:t>and details and components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C9BE9-BBF1-42AF-8FA1-061BB43743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05984" y="6488430"/>
            <a:ext cx="1515533" cy="1873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10.05.22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4B1DB-2C2E-4890-A80C-5E36AC0F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Benoit LACARELLE | DSS Interfaces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6E0701-28A1-4BE7-8E26-2C234E95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ECB81F4-B4B3-4843-9B43-75C6DE63503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lIns="0" rIns="0" anchor="t"/>
          <a:lstStyle/>
          <a:p>
            <a:r>
              <a:rPr lang="en-US" dirty="0"/>
              <a:t>C</a:t>
            </a:r>
            <a:r>
              <a:rPr lang="en-US" dirty="0" smtClean="0"/>
              <a:t>ryostat </a:t>
            </a:r>
            <a:r>
              <a:rPr lang="en-US" dirty="0"/>
              <a:t>support system</a:t>
            </a:r>
          </a:p>
          <a:p>
            <a:r>
              <a:rPr lang="en-US" dirty="0"/>
              <a:t>E</a:t>
            </a:r>
            <a:r>
              <a:rPr lang="en-US" dirty="0" smtClean="0"/>
              <a:t>xternal </a:t>
            </a:r>
            <a:r>
              <a:rPr lang="en-US" dirty="0"/>
              <a:t>adjustment </a:t>
            </a:r>
            <a:r>
              <a:rPr lang="en-US" dirty="0" smtClean="0"/>
              <a:t>system</a:t>
            </a:r>
          </a:p>
          <a:p>
            <a:r>
              <a:rPr lang="en-US" dirty="0"/>
              <a:t>Top blocking system</a:t>
            </a:r>
          </a:p>
          <a:p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rgon </a:t>
            </a:r>
            <a:r>
              <a:rPr lang="en-US" dirty="0"/>
              <a:t>separation system </a:t>
            </a:r>
            <a:endParaRPr lang="en-US" dirty="0" smtClean="0"/>
          </a:p>
          <a:p>
            <a:r>
              <a:rPr lang="en-US" dirty="0" smtClean="0"/>
              <a:t>Load </a:t>
            </a:r>
            <a:r>
              <a:rPr lang="en-US" dirty="0"/>
              <a:t>bearing </a:t>
            </a:r>
            <a:r>
              <a:rPr lang="en-US" dirty="0" smtClean="0"/>
              <a:t>system</a:t>
            </a:r>
          </a:p>
          <a:p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isplacement </a:t>
            </a:r>
            <a:r>
              <a:rPr lang="en-US" dirty="0"/>
              <a:t>locking </a:t>
            </a:r>
            <a:r>
              <a:rPr lang="en-US" dirty="0" smtClean="0"/>
              <a:t>system</a:t>
            </a:r>
          </a:p>
          <a:p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ain </a:t>
            </a:r>
            <a:r>
              <a:rPr lang="en-US" dirty="0"/>
              <a:t>rail </a:t>
            </a:r>
            <a:r>
              <a:rPr lang="en-US" dirty="0" smtClean="0"/>
              <a:t>interface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641559" y="2419655"/>
            <a:ext cx="539608" cy="0"/>
          </a:xfrm>
          <a:prstGeom prst="straightConnector1">
            <a:avLst/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5" t="1880" r="38642"/>
          <a:stretch/>
        </p:blipFill>
        <p:spPr>
          <a:xfrm>
            <a:off x="9776092" y="945216"/>
            <a:ext cx="2318787" cy="49662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308329" y="4881392"/>
            <a:ext cx="38862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Due to movements of the </a:t>
            </a:r>
          </a:p>
          <a:p>
            <a:pPr algn="ctr"/>
            <a:r>
              <a:rPr lang="en-US" dirty="0" smtClean="0"/>
              <a:t>tertiary membrane with respect to the main structure, we prefer to </a:t>
            </a:r>
          </a:p>
          <a:p>
            <a:pPr algn="ctr"/>
            <a:r>
              <a:rPr lang="en-US" dirty="0"/>
              <a:t>decouple </a:t>
            </a:r>
            <a:r>
              <a:rPr lang="en-US" dirty="0" smtClean="0"/>
              <a:t>the  feedthrough from</a:t>
            </a:r>
          </a:p>
          <a:p>
            <a:pPr algn="ctr"/>
            <a:r>
              <a:rPr lang="en-US" dirty="0" smtClean="0"/>
              <a:t>the tertiary membrane.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783506" y="2926126"/>
            <a:ext cx="756000" cy="32400"/>
          </a:xfrm>
          <a:prstGeom prst="rect">
            <a:avLst/>
          </a:prstGeom>
          <a:solidFill>
            <a:srgbClr val="D2D2FF"/>
          </a:solidFill>
          <a:ln w="6350">
            <a:solidFill>
              <a:srgbClr val="5353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010" y="2583355"/>
            <a:ext cx="4186182" cy="235206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522059" y="2926126"/>
            <a:ext cx="756000" cy="32400"/>
          </a:xfrm>
          <a:prstGeom prst="rect">
            <a:avLst/>
          </a:prstGeom>
          <a:solidFill>
            <a:srgbClr val="D2D2FF"/>
          </a:solidFill>
          <a:ln w="6350">
            <a:solidFill>
              <a:srgbClr val="5353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4677519" y="5015414"/>
            <a:ext cx="60054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777040" y="5015414"/>
            <a:ext cx="531289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0134612" y="5015414"/>
            <a:ext cx="553647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1187240" y="5015414"/>
            <a:ext cx="594464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39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92" y="416773"/>
            <a:ext cx="10290907" cy="529282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C9BE9-BBF1-42AF-8FA1-061BB43743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05985" y="6488431"/>
            <a:ext cx="1515532" cy="1873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10.05.22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4B1DB-2C2E-4890-A80C-5E36AC0F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Benoit LACARELLE | DSS Interfaces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6E0701-28A1-4BE7-8E26-2C234E95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ryostat </a:t>
            </a:r>
            <a:r>
              <a:rPr lang="en-US" dirty="0"/>
              <a:t>support system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2665800" y="3866437"/>
            <a:ext cx="2740798" cy="951828"/>
            <a:chOff x="3117916" y="4614350"/>
            <a:chExt cx="2740798" cy="951828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5381661" y="4614350"/>
              <a:ext cx="0" cy="58249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904607" y="5196846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63666A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120mm</a:t>
              </a:r>
              <a:endParaRPr lang="en-GB" dirty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 flipV="1">
              <a:off x="3943783" y="5118440"/>
              <a:ext cx="294742" cy="3296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117916" y="4898525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63666A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64mm</a:t>
              </a:r>
              <a:endParaRPr lang="en-GB" dirty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60978" y="2553482"/>
            <a:ext cx="2588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Welded to main structure</a:t>
            </a:r>
            <a:endParaRPr lang="en-GB" dirty="0"/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>
            <a:off x="3249892" y="2738148"/>
            <a:ext cx="326065" cy="9634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3"/>
          </p:cNvCxnSpPr>
          <p:nvPr/>
        </p:nvCxnSpPr>
        <p:spPr>
          <a:xfrm>
            <a:off x="3249892" y="2738148"/>
            <a:ext cx="1460901" cy="1143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324521" y="1212258"/>
            <a:ext cx="2339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Sliding on Teflon plates</a:t>
            </a:r>
            <a:endParaRPr lang="en-GB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8752114" y="1581590"/>
            <a:ext cx="759279" cy="13541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66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5" r="20505"/>
          <a:stretch/>
        </p:blipFill>
        <p:spPr>
          <a:xfrm>
            <a:off x="4411980" y="40458"/>
            <a:ext cx="5730240" cy="627059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257770" y="871762"/>
            <a:ext cx="0" cy="53913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01863" y="5944575"/>
            <a:ext cx="38189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-Z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257770" y="1266599"/>
            <a:ext cx="0" cy="462894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20350" y="987095"/>
            <a:ext cx="32690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GB" dirty="0"/>
          </a:p>
        </p:txBody>
      </p:sp>
      <p:sp>
        <p:nvSpPr>
          <p:cNvPr id="14" name="Arc 13"/>
          <p:cNvSpPr/>
          <p:nvPr/>
        </p:nvSpPr>
        <p:spPr>
          <a:xfrm rot="10800000">
            <a:off x="9211534" y="1272943"/>
            <a:ext cx="1013770" cy="381215"/>
          </a:xfrm>
          <a:prstGeom prst="arc">
            <a:avLst>
              <a:gd name="adj1" fmla="val 19681003"/>
              <a:gd name="adj2" fmla="val 12300860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6494641" y="1413372"/>
            <a:ext cx="1621776" cy="113389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027215" y="1654159"/>
            <a:ext cx="269563" cy="33936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9186171" y="1654159"/>
            <a:ext cx="393661" cy="33936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-Z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8116415" y="1285391"/>
            <a:ext cx="106952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Main nut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467596" y="1017765"/>
            <a:ext cx="1440250" cy="35256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907845" y="843213"/>
            <a:ext cx="140356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Counter nut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21" name="Straight Arrow Connector 20"/>
          <p:cNvCxnSpPr>
            <a:stCxn id="22" idx="3"/>
          </p:cNvCxnSpPr>
          <p:nvPr/>
        </p:nvCxnSpPr>
        <p:spPr>
          <a:xfrm flipV="1">
            <a:off x="3004344" y="626993"/>
            <a:ext cx="3159291" cy="751012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15681" y="1054839"/>
            <a:ext cx="1988663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Threaded </a:t>
            </a:r>
            <a:r>
              <a:rPr lang="en-US" dirty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rod </a:t>
            </a:r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M24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45432" y="1980844"/>
            <a:ext cx="209544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Thrust ball bearing</a:t>
            </a:r>
          </a:p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SKF 51110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24" name="Straight Arrow Connector 23"/>
          <p:cNvCxnSpPr>
            <a:stCxn id="23" idx="3"/>
          </p:cNvCxnSpPr>
          <p:nvPr/>
        </p:nvCxnSpPr>
        <p:spPr>
          <a:xfrm flipV="1">
            <a:off x="3040877" y="1677557"/>
            <a:ext cx="2928527" cy="626453"/>
          </a:xfrm>
          <a:prstGeom prst="straightConnector1">
            <a:avLst/>
          </a:prstGeom>
          <a:ln w="63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6" idx="1"/>
          </p:cNvCxnSpPr>
          <p:nvPr/>
        </p:nvCxnSpPr>
        <p:spPr>
          <a:xfrm flipH="1" flipV="1">
            <a:off x="6421560" y="2644258"/>
            <a:ext cx="1880230" cy="302439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301790" y="2762031"/>
            <a:ext cx="140356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Counter nut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27" name="Straight Arrow Connector 26"/>
          <p:cNvCxnSpPr>
            <a:stCxn id="28" idx="1"/>
          </p:cNvCxnSpPr>
          <p:nvPr/>
        </p:nvCxnSpPr>
        <p:spPr>
          <a:xfrm flipH="1" flipV="1">
            <a:off x="6369160" y="3443813"/>
            <a:ext cx="1945694" cy="699156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314854" y="3958303"/>
            <a:ext cx="140356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Counter nut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46434" y="5571708"/>
            <a:ext cx="2069797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Stainless steel bar</a:t>
            </a:r>
          </a:p>
          <a:p>
            <a:r>
              <a:rPr lang="en-US" dirty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xtremities M24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6369160" y="5510145"/>
            <a:ext cx="1893190" cy="384729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32" idx="1"/>
          </p:cNvCxnSpPr>
          <p:nvPr/>
        </p:nvCxnSpPr>
        <p:spPr>
          <a:xfrm flipH="1" flipV="1">
            <a:off x="6681600" y="4498541"/>
            <a:ext cx="1620190" cy="180144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301790" y="4494019"/>
            <a:ext cx="264941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Bellow</a:t>
            </a:r>
            <a:endParaRPr lang="en-GB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3" name="Straight Arrow Connector 32"/>
          <p:cNvCxnSpPr>
            <a:stCxn id="34" idx="1"/>
          </p:cNvCxnSpPr>
          <p:nvPr/>
        </p:nvCxnSpPr>
        <p:spPr>
          <a:xfrm flipH="1" flipV="1">
            <a:off x="6822874" y="3008260"/>
            <a:ext cx="1491980" cy="589692"/>
          </a:xfrm>
          <a:prstGeom prst="straightConnector1">
            <a:avLst/>
          </a:prstGeom>
          <a:ln>
            <a:solidFill>
              <a:srgbClr val="4F81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314854" y="3413286"/>
            <a:ext cx="1403565" cy="369332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Central nut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52849" y="5791826"/>
            <a:ext cx="2631272" cy="4524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600" dirty="0" smtClean="0"/>
              <a:t>Z stroke= +/-50mm</a:t>
            </a:r>
            <a:endParaRPr lang="en-GB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xternal </a:t>
            </a:r>
            <a:r>
              <a:rPr lang="en-US" dirty="0"/>
              <a:t>adjustment system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10.05.22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Benoit LACARELLE | DSS Interfaces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386713" y="3299390"/>
            <a:ext cx="1633781" cy="92333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Spherical joint</a:t>
            </a:r>
          </a:p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Emile </a:t>
            </a:r>
            <a:r>
              <a:rPr lang="en-US" dirty="0" err="1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Maurin</a:t>
            </a:r>
            <a:endParaRPr lang="en-US" dirty="0" smtClean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23_391_36_O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65" name="Straight Arrow Connector 64"/>
          <p:cNvCxnSpPr>
            <a:stCxn id="64" idx="3"/>
          </p:cNvCxnSpPr>
          <p:nvPr/>
        </p:nvCxnSpPr>
        <p:spPr>
          <a:xfrm flipV="1">
            <a:off x="3020494" y="1929394"/>
            <a:ext cx="2872317" cy="1831661"/>
          </a:xfrm>
          <a:prstGeom prst="straightConnector1">
            <a:avLst/>
          </a:prstGeom>
          <a:ln w="63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925049" y="2811437"/>
            <a:ext cx="2095445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Spacer</a:t>
            </a:r>
          </a:p>
        </p:txBody>
      </p:sp>
      <p:cxnSp>
        <p:nvCxnSpPr>
          <p:cNvPr id="69" name="Straight Arrow Connector 68"/>
          <p:cNvCxnSpPr>
            <a:stCxn id="68" idx="3"/>
          </p:cNvCxnSpPr>
          <p:nvPr/>
        </p:nvCxnSpPr>
        <p:spPr>
          <a:xfrm flipV="1">
            <a:off x="3020494" y="1796582"/>
            <a:ext cx="2928527" cy="1199521"/>
          </a:xfrm>
          <a:prstGeom prst="straightConnector1">
            <a:avLst/>
          </a:prstGeom>
          <a:ln w="63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77858" y="2806426"/>
            <a:ext cx="79861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Added</a:t>
            </a:r>
            <a:endParaRPr lang="en-GB" dirty="0"/>
          </a:p>
        </p:txBody>
      </p:sp>
      <p:sp>
        <p:nvSpPr>
          <p:cNvPr id="74" name="TextBox 73"/>
          <p:cNvSpPr txBox="1"/>
          <p:nvPr/>
        </p:nvSpPr>
        <p:spPr>
          <a:xfrm>
            <a:off x="595164" y="3299390"/>
            <a:ext cx="79861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Added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88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Spherical joint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10.05.22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name | talk title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71928" t="26390" r="3180" b="16637"/>
          <a:stretch/>
        </p:blipFill>
        <p:spPr>
          <a:xfrm>
            <a:off x="3818534" y="1211169"/>
            <a:ext cx="2845613" cy="1682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175" t="17023" r="70612" b="10151"/>
          <a:stretch/>
        </p:blipFill>
        <p:spPr>
          <a:xfrm>
            <a:off x="622655" y="1192378"/>
            <a:ext cx="2882189" cy="21506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13" y="3599046"/>
            <a:ext cx="11909043" cy="195422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477949" y="5125526"/>
            <a:ext cx="7562869" cy="276225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679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99" y="824841"/>
            <a:ext cx="10530693" cy="5416154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C9BE9-BBF1-42AF-8FA1-061BB4374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10.05.22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4B1DB-2C2E-4890-A80C-5E36AC0F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Benoit LACARELLE | DSS Interfaces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6E0701-28A1-4BE7-8E26-2C234E95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xternal </a:t>
            </a:r>
            <a:r>
              <a:rPr lang="en-US" dirty="0"/>
              <a:t>adjustment system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5482" y="5019250"/>
            <a:ext cx="45634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-X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077261" y="2552685"/>
            <a:ext cx="258073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103173" y="2737351"/>
            <a:ext cx="7846834" cy="231896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57787" y="2269285"/>
            <a:ext cx="6783532" cy="344261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51465" y="2050609"/>
            <a:ext cx="39520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-Y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9571168" y="5476131"/>
            <a:ext cx="308459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211228" y="2404556"/>
            <a:ext cx="797089" cy="395505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7997866" y="4827963"/>
            <a:ext cx="1278800" cy="663465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082936" y="1096103"/>
            <a:ext cx="99526" cy="48586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37228" y="670917"/>
            <a:ext cx="2490467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Z/-Z (See previous slide)</a:t>
            </a:r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082936" y="1325562"/>
            <a:ext cx="88410" cy="421960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05984" y="5748552"/>
            <a:ext cx="3650813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X and Y stroke= +/-20mm</a:t>
            </a:r>
            <a:endParaRPr lang="en-GB" sz="26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9059938" y="77089"/>
            <a:ext cx="3068596" cy="1395975"/>
            <a:chOff x="8653462" y="1837140"/>
            <a:chExt cx="3250517" cy="241719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/>
            <a:srcRect l="19086" t="31246" r="24785" b="20968"/>
            <a:stretch/>
          </p:blipFill>
          <p:spPr>
            <a:xfrm>
              <a:off x="8653462" y="1837140"/>
              <a:ext cx="3245232" cy="2417196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10710044" y="3454941"/>
              <a:ext cx="1193935" cy="799394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Linear bearing</a:t>
              </a:r>
              <a:endParaRPr lang="en-US" sz="1200" dirty="0"/>
            </a:p>
            <a:p>
              <a:r>
                <a:rPr lang="en-US" sz="1200" dirty="0" smtClean="0"/>
                <a:t>THK FT3525-75</a:t>
              </a:r>
              <a:endParaRPr lang="en-GB" sz="1200" dirty="0"/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 flipV="1">
            <a:off x="2315391" y="4398418"/>
            <a:ext cx="1975615" cy="591963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8279422" y="2795570"/>
            <a:ext cx="1527392" cy="44097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0" y="2235034"/>
            <a:ext cx="2449517" cy="120032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Top surface machined</a:t>
            </a:r>
          </a:p>
          <a:p>
            <a:r>
              <a:rPr lang="en-US" dirty="0" smtClean="0"/>
              <a:t>In order to ease</a:t>
            </a:r>
          </a:p>
          <a:p>
            <a:r>
              <a:rPr lang="en-US" dirty="0" smtClean="0"/>
              <a:t>the rollers displacement</a:t>
            </a:r>
          </a:p>
          <a:p>
            <a:r>
              <a:rPr lang="en-US" dirty="0" smtClean="0"/>
              <a:t>Bolted to the I beam</a:t>
            </a:r>
            <a:endParaRPr lang="en-GB" dirty="0"/>
          </a:p>
        </p:txBody>
      </p:sp>
      <p:cxnSp>
        <p:nvCxnSpPr>
          <p:cNvPr id="44" name="Straight Arrow Connector 43"/>
          <p:cNvCxnSpPr>
            <a:stCxn id="40" idx="2"/>
          </p:cNvCxnSpPr>
          <p:nvPr/>
        </p:nvCxnSpPr>
        <p:spPr>
          <a:xfrm>
            <a:off x="1224759" y="3435363"/>
            <a:ext cx="993582" cy="910064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93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34441A5-B9D4-4190-A65B-B263C2ED2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C9BE9-BBF1-42AF-8FA1-061BB4374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10.05.22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4B1DB-2C2E-4890-A80C-5E36AC0F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Benoit LACARELLE </a:t>
            </a:r>
            <a:r>
              <a:rPr lang="en-US" dirty="0"/>
              <a:t>| </a:t>
            </a:r>
            <a:r>
              <a:rPr lang="en-US" dirty="0" smtClean="0"/>
              <a:t>DSS Interfaces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6E0701-28A1-4BE7-8E26-2C234E95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3EDC-84CE-5D44-955B-22A59AD2752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ECB81F4-B4B3-4843-9B43-75C6DE63503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dirty="0" smtClean="0"/>
              <a:t>APA supports </a:t>
            </a:r>
            <a:r>
              <a:rPr lang="en-GB" dirty="0" smtClean="0"/>
              <a:t>															ST1393276_01</a:t>
            </a:r>
            <a:endParaRPr lang="en-GB" dirty="0" smtClean="0"/>
          </a:p>
          <a:p>
            <a:r>
              <a:rPr lang="en-GB" dirty="0" smtClean="0"/>
              <a:t>CPA supports </a:t>
            </a:r>
            <a:r>
              <a:rPr lang="en-GB" dirty="0" smtClean="0"/>
              <a:t>															ST1477544_01</a:t>
            </a:r>
            <a:endParaRPr lang="en-GB" dirty="0" smtClean="0"/>
          </a:p>
          <a:p>
            <a:r>
              <a:rPr lang="en-GB" dirty="0" smtClean="0"/>
              <a:t>Support Rod Assembly (SRA) </a:t>
            </a:r>
            <a:r>
              <a:rPr lang="en-GB" dirty="0"/>
              <a:t>design and details and </a:t>
            </a:r>
            <a:r>
              <a:rPr lang="en-GB" dirty="0" smtClean="0"/>
              <a:t>components </a:t>
            </a:r>
            <a:r>
              <a:rPr lang="en-GB" dirty="0" smtClean="0"/>
              <a:t>	ST1311056_01</a:t>
            </a:r>
            <a:endParaRPr lang="en-GB" dirty="0" smtClean="0"/>
          </a:p>
          <a:p>
            <a:r>
              <a:rPr lang="en-GB" dirty="0" smtClean="0"/>
              <a:t>End walls </a:t>
            </a:r>
            <a:r>
              <a:rPr lang="en-GB" dirty="0"/>
              <a:t>short beam </a:t>
            </a:r>
            <a:r>
              <a:rPr lang="en-GB" dirty="0" smtClean="0"/>
              <a:t>supports </a:t>
            </a:r>
            <a:r>
              <a:rPr lang="en-GB" dirty="0"/>
              <a:t> </a:t>
            </a:r>
            <a:r>
              <a:rPr lang="en-GB" dirty="0" smtClean="0"/>
              <a:t>										ST1444786_01</a:t>
            </a:r>
            <a:endParaRPr lang="en-GB" dirty="0" smtClean="0"/>
          </a:p>
          <a:p>
            <a:r>
              <a:rPr lang="en-US" dirty="0"/>
              <a:t>Ground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planes </a:t>
            </a:r>
            <a:r>
              <a:rPr lang="en-US" dirty="0" smtClean="0"/>
              <a:t>															ST1238648_01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/>
              <a:t>List of what belong to DSS and what belong to Consortia</a:t>
            </a:r>
          </a:p>
          <a:p>
            <a:pPr marL="0" indent="0">
              <a:buNone/>
            </a:pPr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94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3" t="4961" r="33032" b="7086"/>
          <a:stretch/>
        </p:blipFill>
        <p:spPr>
          <a:xfrm>
            <a:off x="5256000" y="241453"/>
            <a:ext cx="5054285" cy="604934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C9BE9-BBF1-42AF-8FA1-061BB4374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10.05.22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4B1DB-2C2E-4890-A80C-5E36AC0F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Benoit LACARELLE | DSS Interfaces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6E0701-28A1-4BE7-8E26-2C234E95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blocking system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62400" y="4557600"/>
            <a:ext cx="979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</a:t>
            </a:r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x bolts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>
            <a:off x="4342156" y="4742266"/>
            <a:ext cx="1554644" cy="1846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3"/>
          </p:cNvCxnSpPr>
          <p:nvPr/>
        </p:nvCxnSpPr>
        <p:spPr>
          <a:xfrm>
            <a:off x="4342156" y="4742266"/>
            <a:ext cx="1665023" cy="11274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8" idx="3"/>
          </p:cNvCxnSpPr>
          <p:nvPr/>
        </p:nvCxnSpPr>
        <p:spPr>
          <a:xfrm>
            <a:off x="3872839" y="1691229"/>
            <a:ext cx="5631161" cy="12583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8" idx="3"/>
          </p:cNvCxnSpPr>
          <p:nvPr/>
        </p:nvCxnSpPr>
        <p:spPr>
          <a:xfrm>
            <a:off x="3872839" y="1691229"/>
            <a:ext cx="2134340" cy="12732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615170" y="1506563"/>
            <a:ext cx="225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Anti-rotational system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5" t="6802" r="38642" b="56176"/>
          <a:stretch/>
        </p:blipFill>
        <p:spPr>
          <a:xfrm>
            <a:off x="3310099" y="1001878"/>
            <a:ext cx="6607052" cy="533910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C9BE9-BBF1-42AF-8FA1-061BB4374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10.05.22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4B1DB-2C2E-4890-A80C-5E36AC0F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Benoit LACARELLE | DSS Interfaces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6E0701-28A1-4BE7-8E26-2C234E95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argon separation system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8805" y="2049593"/>
            <a:ext cx="2907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Gas tight bellow allows: </a:t>
            </a:r>
          </a:p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GAr to be contained</a:t>
            </a:r>
          </a:p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Z adjustments</a:t>
            </a:r>
          </a:p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X and Y adjustments 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10099" y="2761483"/>
            <a:ext cx="2975501" cy="11337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937396" y="5482452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GAr</a:t>
            </a:r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out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54737" y="5452655"/>
            <a:ext cx="754602" cy="177553"/>
          </a:xfrm>
          <a:prstGeom prst="rect">
            <a:avLst/>
          </a:prstGeom>
          <a:solidFill>
            <a:srgbClr val="FF0000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>
            <a:stCxn id="11" idx="1"/>
            <a:endCxn id="12" idx="3"/>
          </p:cNvCxnSpPr>
          <p:nvPr/>
        </p:nvCxnSpPr>
        <p:spPr>
          <a:xfrm flipH="1" flipV="1">
            <a:off x="8109339" y="5541432"/>
            <a:ext cx="828057" cy="1256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59588" y="5098901"/>
            <a:ext cx="8258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55mm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338364" y="5141921"/>
            <a:ext cx="0" cy="39951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88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C9BE9-BBF1-42AF-8FA1-061BB4374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10.05.22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4B1DB-2C2E-4890-A80C-5E36AC0F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Benoit LACARELLE | DSS Interfaces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6E0701-28A1-4BE7-8E26-2C234E95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oad </a:t>
            </a:r>
            <a:r>
              <a:rPr lang="en-US" dirty="0"/>
              <a:t>bearing system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825038" y="319809"/>
            <a:ext cx="9481726" cy="2391561"/>
            <a:chOff x="143935" y="128118"/>
            <a:chExt cx="9481726" cy="2391561"/>
          </a:xfrm>
        </p:grpSpPr>
        <p:grpSp>
          <p:nvGrpSpPr>
            <p:cNvPr id="15" name="Group 14"/>
            <p:cNvGrpSpPr/>
            <p:nvPr/>
          </p:nvGrpSpPr>
          <p:grpSpPr>
            <a:xfrm>
              <a:off x="143935" y="128118"/>
              <a:ext cx="9471566" cy="2391561"/>
              <a:chOff x="143935" y="128118"/>
              <a:chExt cx="9471566" cy="2391561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/>
              <a:srcRect l="19181" t="8883" r="21595" b="77547"/>
              <a:stretch/>
            </p:blipFill>
            <p:spPr>
              <a:xfrm>
                <a:off x="143935" y="930592"/>
                <a:ext cx="3971926" cy="126682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/>
              <a:srcRect l="7109" t="39593" r="8103" b="34790"/>
              <a:stretch/>
            </p:blipFill>
            <p:spPr>
              <a:xfrm>
                <a:off x="3929077" y="128118"/>
                <a:ext cx="5686424" cy="2391561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3939237" y="1921192"/>
              <a:ext cx="5686424" cy="276225"/>
            </a:xfrm>
            <a:prstGeom prst="rect">
              <a:avLst/>
            </a:prstGeom>
            <a:noFill/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08764" y="4194865"/>
            <a:ext cx="9387840" cy="2104875"/>
            <a:chOff x="609600" y="3188017"/>
            <a:chExt cx="9387840" cy="210487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3188017"/>
              <a:ext cx="5993047" cy="2104875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7063741" y="3229756"/>
              <a:ext cx="2933699" cy="1824676"/>
              <a:chOff x="6565901" y="3229756"/>
              <a:chExt cx="2933699" cy="1824676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/>
              <a:srcRect r="51661"/>
              <a:stretch/>
            </p:blipFill>
            <p:spPr>
              <a:xfrm>
                <a:off x="6565901" y="3229756"/>
                <a:ext cx="2933699" cy="1819294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4"/>
              <a:srcRect l="86006"/>
              <a:stretch/>
            </p:blipFill>
            <p:spPr>
              <a:xfrm>
                <a:off x="8650301" y="3235138"/>
                <a:ext cx="849299" cy="1819294"/>
              </a:xfrm>
              <a:prstGeom prst="rect">
                <a:avLst/>
              </a:prstGeom>
            </p:spPr>
          </p:pic>
        </p:grpSp>
      </p:grpSp>
      <p:sp>
        <p:nvSpPr>
          <p:cNvPr id="17" name="TextBox 16"/>
          <p:cNvSpPr txBox="1"/>
          <p:nvPr/>
        </p:nvSpPr>
        <p:spPr>
          <a:xfrm>
            <a:off x="329017" y="1515589"/>
            <a:ext cx="20951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3666A"/>
                </a:solidFill>
              </a:rPr>
              <a:t>Linear bearing</a:t>
            </a:r>
          </a:p>
          <a:p>
            <a:r>
              <a:rPr lang="en-US" dirty="0">
                <a:solidFill>
                  <a:srgbClr val="63666A"/>
                </a:solidFill>
              </a:rPr>
              <a:t>THK FT3525-75</a:t>
            </a:r>
            <a:endParaRPr lang="en-GB" dirty="0">
              <a:solidFill>
                <a:srgbClr val="63666A"/>
              </a:solidFill>
            </a:endParaRPr>
          </a:p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X / Y translation </a:t>
            </a:r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533" y="4774391"/>
            <a:ext cx="20954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Thrust ball bearing</a:t>
            </a:r>
          </a:p>
          <a:p>
            <a:r>
              <a:rPr lang="en-US" dirty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SKF 51110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 rotation </a:t>
            </a:r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53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/>
        </p:nvGrpSpPr>
        <p:grpSpPr>
          <a:xfrm>
            <a:off x="6020564" y="453500"/>
            <a:ext cx="3020307" cy="3269446"/>
            <a:chOff x="6484602" y="499914"/>
            <a:chExt cx="2573368" cy="2644244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58" t="28148" r="29621"/>
            <a:stretch/>
          </p:blipFill>
          <p:spPr>
            <a:xfrm>
              <a:off x="6484602" y="499914"/>
              <a:ext cx="2573368" cy="2644244"/>
            </a:xfrm>
            <a:prstGeom prst="rect">
              <a:avLst/>
            </a:prstGeom>
          </p:spPr>
        </p:pic>
        <p:cxnSp>
          <p:nvCxnSpPr>
            <p:cNvPr id="43" name="Straight Connector 42"/>
            <p:cNvCxnSpPr/>
            <p:nvPr/>
          </p:nvCxnSpPr>
          <p:spPr>
            <a:xfrm flipH="1">
              <a:off x="6918960" y="958919"/>
              <a:ext cx="1625600" cy="6054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6579028" y="1398592"/>
              <a:ext cx="337822" cy="29870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-Y</a:t>
              </a:r>
              <a:endParaRPr lang="en-GB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544560" y="774253"/>
              <a:ext cx="258448" cy="29870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GB" dirty="0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C9BE9-BBF1-42AF-8FA1-061BB4374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10.05.22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4B1DB-2C2E-4890-A80C-5E36AC0F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Benoit LACARELLE | DSS Interfaces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6E0701-28A1-4BE7-8E26-2C234E95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isplacement </a:t>
            </a:r>
            <a:r>
              <a:rPr lang="en-US" dirty="0"/>
              <a:t>locking system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281048" y="1205525"/>
            <a:ext cx="3219308" cy="4533900"/>
            <a:chOff x="1657350" y="1295400"/>
            <a:chExt cx="3219308" cy="45339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72" t="18889" r="35515"/>
            <a:stretch/>
          </p:blipFill>
          <p:spPr>
            <a:xfrm>
              <a:off x="1657350" y="1295400"/>
              <a:ext cx="2856978" cy="4533900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>
              <a:stCxn id="8" idx="0"/>
            </p:cNvCxnSpPr>
            <p:nvPr/>
          </p:nvCxnSpPr>
          <p:spPr>
            <a:xfrm flipH="1" flipV="1">
              <a:off x="4197819" y="2296984"/>
              <a:ext cx="195374" cy="135459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909727" y="3651578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63666A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Clamps</a:t>
              </a:r>
              <a:endParaRPr lang="en-GB" dirty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220924" y="967969"/>
            <a:ext cx="3020332" cy="4315231"/>
            <a:chOff x="5555864" y="1274741"/>
            <a:chExt cx="3454878" cy="486156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85" t="-1" r="37237" b="255"/>
            <a:stretch/>
          </p:blipFill>
          <p:spPr>
            <a:xfrm>
              <a:off x="5743576" y="1274741"/>
              <a:ext cx="3032710" cy="486156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555864" y="3630550"/>
              <a:ext cx="375424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-X</a:t>
              </a:r>
              <a:endParaRPr lang="en-GB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705850" y="4158734"/>
              <a:ext cx="304892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GB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931288" y="3815216"/>
              <a:ext cx="2774562" cy="52818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699250" y="3549650"/>
              <a:ext cx="1333500" cy="106045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331842" y="4608685"/>
              <a:ext cx="367408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-Y</a:t>
              </a:r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2750" y="3191156"/>
              <a:ext cx="304892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GB" dirty="0"/>
            </a:p>
          </p:txBody>
        </p:sp>
      </p:grpSp>
      <p:cxnSp>
        <p:nvCxnSpPr>
          <p:cNvPr id="63" name="Straight Arrow Connector 62"/>
          <p:cNvCxnSpPr>
            <a:stCxn id="65" idx="0"/>
          </p:cNvCxnSpPr>
          <p:nvPr/>
        </p:nvCxnSpPr>
        <p:spPr>
          <a:xfrm flipH="1" flipV="1">
            <a:off x="605369" y="2286001"/>
            <a:ext cx="1842061" cy="34534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5" idx="0"/>
          </p:cNvCxnSpPr>
          <p:nvPr/>
        </p:nvCxnSpPr>
        <p:spPr>
          <a:xfrm flipH="1" flipV="1">
            <a:off x="1890421" y="2832935"/>
            <a:ext cx="557009" cy="29064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94217" y="5739425"/>
            <a:ext cx="4506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Free to move until final positioning </a:t>
            </a:r>
          </a:p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 the top system.  And blocked by bolting.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8979829" y="408020"/>
            <a:ext cx="3043103" cy="3283760"/>
            <a:chOff x="9123352" y="432610"/>
            <a:chExt cx="2661465" cy="2899870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21" r="33239" b="33807"/>
            <a:stretch/>
          </p:blipFill>
          <p:spPr>
            <a:xfrm>
              <a:off x="9201725" y="432610"/>
              <a:ext cx="2583092" cy="2899870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9123352" y="1115598"/>
              <a:ext cx="358161" cy="326155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-X</a:t>
              </a:r>
              <a:endParaRPr lang="en-GB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1346169" y="1631122"/>
              <a:ext cx="277311" cy="339094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GB" dirty="0"/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9481513" y="1300263"/>
              <a:ext cx="1862180" cy="4852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8630" y="3880345"/>
            <a:ext cx="6825996" cy="233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2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C9BE9-BBF1-42AF-8FA1-061BB4374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10.05.22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4B1DB-2C2E-4890-A80C-5E36AC0F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Benoit LACARELLE | DSS Interfaces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6E0701-28A1-4BE7-8E26-2C234E95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ain </a:t>
            </a:r>
            <a:r>
              <a:rPr lang="en-US" dirty="0"/>
              <a:t>rail interface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52185" y="1001878"/>
            <a:ext cx="3952875" cy="5010150"/>
            <a:chOff x="4190999" y="876300"/>
            <a:chExt cx="3952875" cy="50101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40" t="12778" r="33166" b="14166"/>
            <a:stretch/>
          </p:blipFill>
          <p:spPr>
            <a:xfrm>
              <a:off x="4190999" y="876300"/>
              <a:ext cx="3952875" cy="50101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448550" y="876300"/>
              <a:ext cx="695324" cy="1276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68682" y="278402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Pin Ø24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486791" y="2968686"/>
            <a:ext cx="1697226" cy="5549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1" r="34967" b="12361"/>
          <a:stretch/>
        </p:blipFill>
        <p:spPr>
          <a:xfrm>
            <a:off x="8038546" y="648059"/>
            <a:ext cx="3448050" cy="546663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4076" y="14742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Counter nut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20" name="Straight Arrow Connector 19"/>
          <p:cNvCxnSpPr>
            <a:stCxn id="18" idx="3"/>
          </p:cNvCxnSpPr>
          <p:nvPr/>
        </p:nvCxnSpPr>
        <p:spPr>
          <a:xfrm flipV="1">
            <a:off x="1724200" y="1520010"/>
            <a:ext cx="1097318" cy="1388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45583" y="4914362"/>
            <a:ext cx="11849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4x </a:t>
            </a:r>
          </a:p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bolts </a:t>
            </a:r>
            <a:r>
              <a:rPr lang="en-US" dirty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M16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+washers</a:t>
            </a:r>
          </a:p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+nuts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24" name="Straight Arrow Connector 23"/>
          <p:cNvCxnSpPr>
            <a:stCxn id="22" idx="3"/>
          </p:cNvCxnSpPr>
          <p:nvPr/>
        </p:nvCxnSpPr>
        <p:spPr>
          <a:xfrm>
            <a:off x="7230523" y="5514527"/>
            <a:ext cx="1507077" cy="2461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51098" y="3381375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2x reinforcement plate</a:t>
            </a:r>
          </a:p>
        </p:txBody>
      </p:sp>
      <p:cxnSp>
        <p:nvCxnSpPr>
          <p:cNvPr id="31" name="Straight Arrow Connector 30"/>
          <p:cNvCxnSpPr>
            <a:stCxn id="29" idx="2"/>
          </p:cNvCxnSpPr>
          <p:nvPr/>
        </p:nvCxnSpPr>
        <p:spPr>
          <a:xfrm>
            <a:off x="6884769" y="3750707"/>
            <a:ext cx="1680111" cy="14613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819239" y="1402050"/>
            <a:ext cx="1343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Clevis TOP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10566" y="2401919"/>
            <a:ext cx="186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Clevis BOTTOM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8038546" y="2611871"/>
            <a:ext cx="914400" cy="3304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3" idx="3"/>
          </p:cNvCxnSpPr>
          <p:nvPr/>
        </p:nvCxnSpPr>
        <p:spPr>
          <a:xfrm>
            <a:off x="8162555" y="1586716"/>
            <a:ext cx="910325" cy="3172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73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34441A5-B9D4-4190-A65B-B263C2ED2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Endwall short beam support - Interface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C9BE9-BBF1-42AF-8FA1-061BB4374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10.05.22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4B1DB-2C2E-4890-A80C-5E36AC0F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Benoit LACARELLE | DSS Interfaces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6E0701-28A1-4BE7-8E26-2C234E95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ECB81F4-B4B3-4843-9B43-75C6DE63503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lIns="0" rIns="0" anchor="t"/>
          <a:lstStyle/>
          <a:p>
            <a:r>
              <a:rPr lang="en-US" dirty="0"/>
              <a:t> </a:t>
            </a:r>
            <a:r>
              <a:rPr lang="en-GB" dirty="0" smtClean="0"/>
              <a:t>Main </a:t>
            </a:r>
            <a:r>
              <a:rPr lang="en-GB" dirty="0"/>
              <a:t>rail </a:t>
            </a:r>
            <a:r>
              <a:rPr lang="en-GB" dirty="0" smtClean="0"/>
              <a:t>interface</a:t>
            </a:r>
          </a:p>
          <a:p>
            <a:endParaRPr lang="en-GB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System definition</a:t>
            </a:r>
            <a:endParaRPr lang="en-GB" dirty="0"/>
          </a:p>
          <a:p>
            <a:pPr lvl="1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2" r="10746"/>
          <a:stretch/>
        </p:blipFill>
        <p:spPr>
          <a:xfrm>
            <a:off x="3971925" y="1001878"/>
            <a:ext cx="3181350" cy="279610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393440" y="1434488"/>
            <a:ext cx="1654810" cy="5643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187700" y="2543175"/>
            <a:ext cx="955675" cy="1368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3"/>
            <a:endCxn id="15" idx="1"/>
          </p:cNvCxnSpPr>
          <p:nvPr/>
        </p:nvCxnSpPr>
        <p:spPr>
          <a:xfrm>
            <a:off x="7153275" y="2399932"/>
            <a:ext cx="74840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/>
          <a:stretch/>
        </p:blipFill>
        <p:spPr>
          <a:xfrm>
            <a:off x="7901676" y="1188911"/>
            <a:ext cx="4226739" cy="242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85" y="424243"/>
            <a:ext cx="9909696" cy="558656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10.05.22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Benoit LACARELLE | DSS Interfaces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34441A5-B9D4-4190-A65B-B263C2ED2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</p:spPr>
        <p:txBody>
          <a:bodyPr/>
          <a:lstStyle/>
          <a:p>
            <a:r>
              <a:rPr lang="en-US" dirty="0" smtClean="0"/>
              <a:t>Main rail interface</a:t>
            </a:r>
            <a:br>
              <a:rPr lang="en-US" dirty="0" smtClean="0"/>
            </a:br>
            <a:r>
              <a:rPr lang="en-US" dirty="0"/>
              <a:t>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490209" y="1393661"/>
            <a:ext cx="2704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Main beams (G10) =31kg each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>
          <a:xfrm flipH="1">
            <a:off x="4802447" y="2039992"/>
            <a:ext cx="40056" cy="6599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19872" y="1273237"/>
            <a:ext cx="20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Main plate=12.1kg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9" name="Straight Arrow Connector 18"/>
          <p:cNvCxnSpPr>
            <a:stCxn id="17" idx="2"/>
          </p:cNvCxnSpPr>
          <p:nvPr/>
        </p:nvCxnSpPr>
        <p:spPr>
          <a:xfrm flipH="1">
            <a:off x="6685281" y="1642569"/>
            <a:ext cx="372696" cy="8478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489626" y="3017520"/>
            <a:ext cx="0" cy="4200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490209" y="299465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203.2mm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2628901" y="2895600"/>
            <a:ext cx="87441" cy="1894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159144" y="249037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203.2mm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500563" y="3583781"/>
            <a:ext cx="25383" cy="2644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814854" y="3986035"/>
            <a:ext cx="14221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SS pipe</a:t>
            </a:r>
          </a:p>
          <a:p>
            <a:pPr algn="ctr"/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Ø114.3mm</a:t>
            </a:r>
          </a:p>
          <a:p>
            <a:pPr algn="ctr"/>
            <a:r>
              <a:rPr lang="en-US" dirty="0" err="1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</a:t>
            </a:r>
            <a:r>
              <a:rPr lang="en-US" dirty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=</a:t>
            </a:r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6.35mm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96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2" r="11246"/>
          <a:stretch/>
        </p:blipFill>
        <p:spPr>
          <a:xfrm>
            <a:off x="609600" y="928406"/>
            <a:ext cx="4928236" cy="35341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7" t="3944" r="23687"/>
          <a:stretch/>
        </p:blipFill>
        <p:spPr>
          <a:xfrm>
            <a:off x="5533391" y="3568463"/>
            <a:ext cx="2065020" cy="25425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2" t="6659"/>
          <a:stretch/>
        </p:blipFill>
        <p:spPr>
          <a:xfrm>
            <a:off x="7285237" y="1100393"/>
            <a:ext cx="3473300" cy="285983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10.05.22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Benoit LACARELLE | DSS Interfaces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34441A5-B9D4-4190-A65B-B263C2ED2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</p:spPr>
        <p:txBody>
          <a:bodyPr/>
          <a:lstStyle/>
          <a:p>
            <a:r>
              <a:rPr lang="en-US" dirty="0"/>
              <a:t>System </a:t>
            </a:r>
            <a:r>
              <a:rPr lang="en-US" dirty="0" smtClean="0"/>
              <a:t>definition (for information)</a:t>
            </a:r>
            <a:endParaRPr lang="en-GB" b="0" dirty="0"/>
          </a:p>
        </p:txBody>
      </p:sp>
      <p:sp>
        <p:nvSpPr>
          <p:cNvPr id="7" name="TextBox 6"/>
          <p:cNvSpPr txBox="1"/>
          <p:nvPr/>
        </p:nvSpPr>
        <p:spPr>
          <a:xfrm>
            <a:off x="2190952" y="5240581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2x plates welded to the tube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5248199" y="4976615"/>
            <a:ext cx="946676" cy="4486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298781" y="2456140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Blocking cylinder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8222456" y="1759354"/>
            <a:ext cx="1076325" cy="8814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915726" y="5406458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Ball joint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flipH="1" flipV="1">
            <a:off x="6477000" y="4585095"/>
            <a:ext cx="2438726" cy="10060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37611" y="4700193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Pin Ø12.7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21" name="Straight Arrow Connector 20"/>
          <p:cNvCxnSpPr>
            <a:stCxn id="19" idx="3"/>
          </p:cNvCxnSpPr>
          <p:nvPr/>
        </p:nvCxnSpPr>
        <p:spPr>
          <a:xfrm flipV="1">
            <a:off x="5248199" y="4633601"/>
            <a:ext cx="849374" cy="2512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894089" y="4893351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Counter nut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27" name="Straight Arrow Connector 26"/>
          <p:cNvCxnSpPr>
            <a:stCxn id="26" idx="1"/>
          </p:cNvCxnSpPr>
          <p:nvPr/>
        </p:nvCxnSpPr>
        <p:spPr>
          <a:xfrm flipH="1" flipV="1">
            <a:off x="6477001" y="3777463"/>
            <a:ext cx="2417088" cy="13005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599739" y="678080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Threaded rod </a:t>
            </a:r>
            <a:r>
              <a:rPr lang="en-US" dirty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</a:t>
            </a:r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12.7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0" name="Straight Arrow Connector 29"/>
          <p:cNvCxnSpPr>
            <a:stCxn id="29" idx="1"/>
          </p:cNvCxnSpPr>
          <p:nvPr/>
        </p:nvCxnSpPr>
        <p:spPr>
          <a:xfrm flipH="1">
            <a:off x="3206262" y="862746"/>
            <a:ext cx="2393477" cy="4129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59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34441A5-B9D4-4190-A65B-B263C2ED2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 of what belong to DSS and what belong to </a:t>
            </a:r>
            <a:r>
              <a:rPr lang="en-GB" dirty="0" smtClean="0"/>
              <a:t>the Consortias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C9BE9-BBF1-42AF-8FA1-061BB4374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10.05.22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4B1DB-2C2E-4890-A80C-5E36AC0F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Benoit LACARELLE | DSS Interfaces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6E0701-28A1-4BE7-8E26-2C234E95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ECB81F4-B4B3-4843-9B43-75C6DE63503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" y="1743498"/>
            <a:ext cx="11057467" cy="3486151"/>
          </a:xfrm>
        </p:spPr>
        <p:txBody>
          <a:bodyPr lIns="0" rIns="0" anchor="t"/>
          <a:lstStyle/>
          <a:p>
            <a:r>
              <a:rPr lang="en-GB" dirty="0" smtClean="0">
                <a:solidFill>
                  <a:schemeClr val="tx1"/>
                </a:solidFill>
              </a:rPr>
              <a:t>SRA</a:t>
            </a:r>
            <a:r>
              <a:rPr lang="en-GB" dirty="0">
                <a:solidFill>
                  <a:schemeClr val="tx1"/>
                </a:solidFill>
              </a:rPr>
              <a:t>	</a:t>
            </a:r>
            <a:r>
              <a:rPr lang="en-GB" dirty="0" smtClean="0">
                <a:solidFill>
                  <a:schemeClr val="tx1"/>
                </a:solidFill>
              </a:rPr>
              <a:t> 	DSS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Rail 	</a:t>
            </a:r>
            <a:r>
              <a:rPr lang="en-GB" dirty="0" smtClean="0">
                <a:solidFill>
                  <a:schemeClr val="tx1"/>
                </a:solidFill>
              </a:rPr>
              <a:t>  	DSS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APA	</a:t>
            </a:r>
            <a:r>
              <a:rPr lang="en-GB" dirty="0" smtClean="0">
                <a:solidFill>
                  <a:schemeClr val="tx1"/>
                </a:solidFill>
              </a:rPr>
              <a:t>  	the </a:t>
            </a:r>
            <a:r>
              <a:rPr lang="en-GB" dirty="0">
                <a:solidFill>
                  <a:schemeClr val="tx1"/>
                </a:solidFill>
              </a:rPr>
              <a:t>yoke bolt and all below is on the </a:t>
            </a:r>
            <a:r>
              <a:rPr lang="en-GB" dirty="0" smtClean="0">
                <a:solidFill>
                  <a:schemeClr val="tx1"/>
                </a:solidFill>
              </a:rPr>
              <a:t>consortia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CP</a:t>
            </a:r>
            <a:r>
              <a:rPr lang="en-US" dirty="0" smtClean="0">
                <a:solidFill>
                  <a:schemeClr val="tx1"/>
                </a:solidFill>
              </a:rPr>
              <a:t>A    	</a:t>
            </a:r>
            <a:r>
              <a:rPr lang="en-GB" dirty="0" smtClean="0">
                <a:solidFill>
                  <a:schemeClr val="tx1"/>
                </a:solidFill>
              </a:rPr>
              <a:t>the G10 bar and all </a:t>
            </a:r>
            <a:r>
              <a:rPr lang="en-GB" dirty="0">
                <a:solidFill>
                  <a:schemeClr val="tx1"/>
                </a:solidFill>
              </a:rPr>
              <a:t>below is on </a:t>
            </a:r>
            <a:r>
              <a:rPr lang="en-GB" dirty="0" smtClean="0">
                <a:solidFill>
                  <a:schemeClr val="tx1"/>
                </a:solidFill>
              </a:rPr>
              <a:t>the consortia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907323" y="1158149"/>
            <a:ext cx="5961185" cy="7487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766538" y="3504474"/>
            <a:ext cx="1101970" cy="4028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807569" y="4894385"/>
            <a:ext cx="990600" cy="3185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" t="37460" r="1917" b="50688"/>
          <a:stretch/>
        </p:blipFill>
        <p:spPr>
          <a:xfrm>
            <a:off x="4855518" y="2232429"/>
            <a:ext cx="7022092" cy="4915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13" t="6644" r="44353" b="6644"/>
          <a:stretch/>
        </p:blipFill>
        <p:spPr>
          <a:xfrm>
            <a:off x="8975766" y="70047"/>
            <a:ext cx="748121" cy="22046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1" t="8655" r="25268" b="34377"/>
          <a:stretch/>
        </p:blipFill>
        <p:spPr>
          <a:xfrm>
            <a:off x="8975766" y="2694827"/>
            <a:ext cx="2832333" cy="14610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4" r="33205" b="6052"/>
          <a:stretch/>
        </p:blipFill>
        <p:spPr>
          <a:xfrm>
            <a:off x="8975766" y="4222309"/>
            <a:ext cx="1154655" cy="208409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9" name="Straight Arrow Connector 18"/>
          <p:cNvCxnSpPr/>
          <p:nvPr/>
        </p:nvCxnSpPr>
        <p:spPr>
          <a:xfrm flipV="1">
            <a:off x="2907323" y="2492212"/>
            <a:ext cx="1878684" cy="3799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44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34441A5-B9D4-4190-A65B-B263C2ED2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 of what belong to DSS and what belong to Consortia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C9BE9-BBF1-42AF-8FA1-061BB4374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10.05.22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4B1DB-2C2E-4890-A80C-5E36AC0F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Benoit LACARELLE | DSS Interfaces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6E0701-28A1-4BE7-8E26-2C234E95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ECB81F4-B4B3-4843-9B43-75C6DE63503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5368" y="824441"/>
            <a:ext cx="11057467" cy="5089979"/>
          </a:xfrm>
        </p:spPr>
        <p:txBody>
          <a:bodyPr lIns="0" rIns="0" anchor="t"/>
          <a:lstStyle/>
          <a:p>
            <a:r>
              <a:rPr lang="en-GB" dirty="0" err="1" smtClean="0"/>
              <a:t>Endwalls</a:t>
            </a:r>
            <a:r>
              <a:rPr lang="en-GB" dirty="0" smtClean="0"/>
              <a:t> short beam support</a:t>
            </a:r>
          </a:p>
          <a:p>
            <a:pPr marL="0" indent="0">
              <a:buNone/>
            </a:pPr>
            <a:r>
              <a:rPr lang="en-GB" dirty="0"/>
              <a:t>the </a:t>
            </a:r>
            <a:r>
              <a:rPr lang="en-GB" dirty="0" smtClean="0"/>
              <a:t>G10 bar and </a:t>
            </a:r>
            <a:r>
              <a:rPr lang="en-GB" dirty="0"/>
              <a:t>all below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is </a:t>
            </a:r>
            <a:r>
              <a:rPr lang="en-GB" dirty="0"/>
              <a:t>on the consortia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Cables basket 		Consortia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72000" y="1087120"/>
            <a:ext cx="1358653" cy="4887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98" y="3718560"/>
            <a:ext cx="4788524" cy="237744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653" y="964867"/>
            <a:ext cx="5227945" cy="29472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70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34441A5-B9D4-4190-A65B-B263C2ED2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APA supports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C9BE9-BBF1-42AF-8FA1-061BB4374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10.05.22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4B1DB-2C2E-4890-A80C-5E36AC0F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Benoit LACARELLE | DSS Interfaces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6E0701-28A1-4BE7-8E26-2C234E95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ECB81F4-B4B3-4843-9B43-75C6DE63503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lIns="0" rIns="0" anchor="t"/>
          <a:lstStyle/>
          <a:p>
            <a:r>
              <a:rPr lang="en-US" dirty="0"/>
              <a:t> </a:t>
            </a:r>
            <a:r>
              <a:rPr lang="en-GB" dirty="0" smtClean="0"/>
              <a:t>Trolley (complete)</a:t>
            </a:r>
          </a:p>
          <a:p>
            <a:endParaRPr lang="en-GB" dirty="0" smtClean="0"/>
          </a:p>
          <a:p>
            <a:endParaRPr lang="en-US" dirty="0"/>
          </a:p>
          <a:p>
            <a:r>
              <a:rPr lang="en-GB" dirty="0" smtClean="0"/>
              <a:t> </a:t>
            </a:r>
            <a:r>
              <a:rPr lang="en-GB" dirty="0"/>
              <a:t>Main rail </a:t>
            </a:r>
            <a:r>
              <a:rPr lang="en-GB" dirty="0" smtClean="0"/>
              <a:t>interface</a:t>
            </a:r>
          </a:p>
          <a:p>
            <a:endParaRPr lang="en-US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US" dirty="0" smtClean="0"/>
              <a:t>Installation sequence (Quick) and vertical adjustment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4" t="1102" r="16171" b="2487"/>
          <a:stretch/>
        </p:blipFill>
        <p:spPr>
          <a:xfrm>
            <a:off x="3429527" y="145574"/>
            <a:ext cx="2708806" cy="20418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4" t="12310" r="17748" b="5872"/>
          <a:stretch/>
        </p:blipFill>
        <p:spPr>
          <a:xfrm>
            <a:off x="3787866" y="2442953"/>
            <a:ext cx="2778035" cy="217820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307080" y="1384663"/>
            <a:ext cx="376646" cy="710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307080" y="2919096"/>
            <a:ext cx="376646" cy="2421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3" t="9106" r="10263" b="11254"/>
          <a:stretch/>
        </p:blipFill>
        <p:spPr>
          <a:xfrm>
            <a:off x="8212623" y="145574"/>
            <a:ext cx="2717074" cy="1924594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stCxn id="10" idx="3"/>
          </p:cNvCxnSpPr>
          <p:nvPr/>
        </p:nvCxnSpPr>
        <p:spPr>
          <a:xfrm>
            <a:off x="6138333" y="1166496"/>
            <a:ext cx="232639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565901" y="3613151"/>
            <a:ext cx="164672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3" r="9897"/>
          <a:stretch/>
        </p:blipFill>
        <p:spPr>
          <a:xfrm>
            <a:off x="8252402" y="2401042"/>
            <a:ext cx="3147070" cy="21746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83677" y="0"/>
            <a:ext cx="11800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63666A"/>
                </a:solidFill>
                <a:latin typeface="Helvetica"/>
              </a:rPr>
              <a:t>Bolts inverted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883677" y="1288914"/>
            <a:ext cx="11800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63666A"/>
                </a:solidFill>
                <a:latin typeface="Helvetica"/>
              </a:rPr>
              <a:t>One pin</a:t>
            </a:r>
          </a:p>
          <a:p>
            <a:r>
              <a:rPr lang="en-US" sz="2200" dirty="0" smtClean="0">
                <a:solidFill>
                  <a:srgbClr val="63666A"/>
                </a:solidFill>
                <a:latin typeface="Helvetica"/>
              </a:rPr>
              <a:t>only</a:t>
            </a:r>
            <a:endParaRPr lang="en-GB" sz="2200" dirty="0">
              <a:solidFill>
                <a:srgbClr val="63666A"/>
              </a:solidFill>
              <a:latin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83677" y="3047443"/>
            <a:ext cx="13566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63666A"/>
                </a:solidFill>
                <a:latin typeface="Helvetica"/>
              </a:rPr>
              <a:t>Spherical washer added</a:t>
            </a:r>
            <a:endParaRPr lang="en-GB" sz="2200" dirty="0">
              <a:solidFill>
                <a:srgbClr val="63666A"/>
              </a:solidFill>
              <a:latin typeface="Helvetica"/>
            </a:endParaRPr>
          </a:p>
        </p:txBody>
      </p:sp>
      <p:cxnSp>
        <p:nvCxnSpPr>
          <p:cNvPr id="19" name="Straight Arrow Connector 18"/>
          <p:cNvCxnSpPr>
            <a:stCxn id="6" idx="1"/>
          </p:cNvCxnSpPr>
          <p:nvPr/>
        </p:nvCxnSpPr>
        <p:spPr>
          <a:xfrm flipH="1">
            <a:off x="10531366" y="384721"/>
            <a:ext cx="352311" cy="1430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9825937" y="1384663"/>
            <a:ext cx="1057741" cy="2498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9899124" y="3161211"/>
            <a:ext cx="984555" cy="4519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47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249" y="2522667"/>
            <a:ext cx="4981303" cy="943344"/>
          </a:xfrm>
        </p:spPr>
        <p:txBody>
          <a:bodyPr/>
          <a:lstStyle/>
          <a:p>
            <a:r>
              <a:rPr lang="en-US" sz="6000" dirty="0" smtClean="0"/>
              <a:t>Thank you !</a:t>
            </a:r>
            <a:endParaRPr lang="en-GB" sz="6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10.05.22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Benoit Lacarelle | DSS Interfaces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675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3" t="9106" r="10263" b="11254"/>
          <a:stretch/>
        </p:blipFill>
        <p:spPr>
          <a:xfrm>
            <a:off x="2301030" y="881740"/>
            <a:ext cx="7596390" cy="538077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934441A5-B9D4-4190-A65B-B263C2ED2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Trolley (complete)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C9BE9-BBF1-42AF-8FA1-061BB4374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10.05.22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4B1DB-2C2E-4890-A80C-5E36AC0F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Benoit LACARELLE | DSS Interfaces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6E0701-28A1-4BE7-8E26-2C234E95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2879" y="1713805"/>
            <a:ext cx="1351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Complete</a:t>
            </a:r>
          </a:p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wheel plate</a:t>
            </a:r>
          </a:p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=5.8kg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>
          <a:xfrm flipV="1">
            <a:off x="1604531" y="1784657"/>
            <a:ext cx="829665" cy="3908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754114" y="517109"/>
            <a:ext cx="4797606" cy="3096103"/>
          </a:xfrm>
          <a:prstGeom prst="ellipse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866604" y="432610"/>
            <a:ext cx="1952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Trolley 1= 19.5kg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7" name="Straight Arrow Connector 16"/>
          <p:cNvCxnSpPr>
            <a:stCxn id="15" idx="1"/>
            <a:endCxn id="14" idx="7"/>
          </p:cNvCxnSpPr>
          <p:nvPr/>
        </p:nvCxnSpPr>
        <p:spPr>
          <a:xfrm flipH="1">
            <a:off x="5849127" y="617276"/>
            <a:ext cx="1017477" cy="35324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328745" y="1526102"/>
            <a:ext cx="4767492" cy="3028586"/>
          </a:xfrm>
          <a:prstGeom prst="ellipse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9949919" y="1712924"/>
            <a:ext cx="1888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Trolley 2=19.5kg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22" name="Straight Arrow Connector 21"/>
          <p:cNvCxnSpPr>
            <a:stCxn id="21" idx="1"/>
            <a:endCxn id="20" idx="7"/>
          </p:cNvCxnSpPr>
          <p:nvPr/>
        </p:nvCxnSpPr>
        <p:spPr>
          <a:xfrm flipH="1">
            <a:off x="9398054" y="1897590"/>
            <a:ext cx="551865" cy="7203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754114" y="5195723"/>
            <a:ext cx="2014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APA support plate</a:t>
            </a:r>
          </a:p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=4kg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832125" y="4998128"/>
            <a:ext cx="846407" cy="4083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949919" y="4768445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Bottom plate</a:t>
            </a:r>
          </a:p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=7.2kg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29" name="Straight Arrow Connector 28"/>
          <p:cNvCxnSpPr>
            <a:stCxn id="27" idx="1"/>
          </p:cNvCxnSpPr>
          <p:nvPr/>
        </p:nvCxnSpPr>
        <p:spPr>
          <a:xfrm flipH="1" flipV="1">
            <a:off x="8456849" y="4138860"/>
            <a:ext cx="1493070" cy="9527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283540" y="5854448"/>
            <a:ext cx="145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Yoke groove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4806015" y="5136623"/>
            <a:ext cx="670919" cy="9121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20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4" r="9897" b="17621"/>
          <a:stretch/>
        </p:blipFill>
        <p:spPr>
          <a:xfrm>
            <a:off x="4183935" y="352488"/>
            <a:ext cx="7985994" cy="5714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8" y="442361"/>
            <a:ext cx="11057467" cy="548785"/>
          </a:xfrm>
        </p:spPr>
        <p:txBody>
          <a:bodyPr/>
          <a:lstStyle/>
          <a:p>
            <a:r>
              <a:rPr lang="en-GB" dirty="0" smtClean="0"/>
              <a:t>Main </a:t>
            </a:r>
            <a:r>
              <a:rPr lang="en-GB" dirty="0"/>
              <a:t>rail interface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10.05.22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Benoit LACARELLE | </a:t>
            </a:r>
            <a:r>
              <a:rPr lang="en-US" dirty="0"/>
              <a:t>DSS Interfaces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49236" y="628690"/>
            <a:ext cx="9028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I-beam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7430" y="284047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4x </a:t>
            </a:r>
            <a:r>
              <a:rPr lang="en-US" dirty="0" err="1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bolts+nuts+washers</a:t>
            </a:r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M16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1" name="Straight Arrow Connector 10"/>
          <p:cNvCxnSpPr>
            <a:stCxn id="8" idx="3"/>
          </p:cNvCxnSpPr>
          <p:nvPr/>
        </p:nvCxnSpPr>
        <p:spPr>
          <a:xfrm>
            <a:off x="4084677" y="3025140"/>
            <a:ext cx="1641359" cy="2835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471860" y="3161546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Main nut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>
            <a:off x="6985852" y="3346212"/>
            <a:ext cx="2486008" cy="730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84171" y="5568611"/>
            <a:ext cx="6292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APA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92823" y="4196089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Bolt M20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9" name="Straight Arrow Connector 18"/>
          <p:cNvCxnSpPr>
            <a:stCxn id="18" idx="3"/>
          </p:cNvCxnSpPr>
          <p:nvPr/>
        </p:nvCxnSpPr>
        <p:spPr>
          <a:xfrm flipV="1">
            <a:off x="3987995" y="3884371"/>
            <a:ext cx="2746353" cy="4963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471860" y="269165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Bottom plate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23" name="Straight Arrow Connector 22"/>
          <p:cNvCxnSpPr>
            <a:stCxn id="22" idx="1"/>
          </p:cNvCxnSpPr>
          <p:nvPr/>
        </p:nvCxnSpPr>
        <p:spPr>
          <a:xfrm flipH="1">
            <a:off x="8141313" y="2876324"/>
            <a:ext cx="1330547" cy="118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28815" y="2048426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4x Struts </a:t>
            </a:r>
          </a:p>
        </p:txBody>
      </p:sp>
      <p:cxnSp>
        <p:nvCxnSpPr>
          <p:cNvPr id="28" name="Straight Arrow Connector 27"/>
          <p:cNvCxnSpPr>
            <a:stCxn id="26" idx="3"/>
          </p:cNvCxnSpPr>
          <p:nvPr/>
        </p:nvCxnSpPr>
        <p:spPr>
          <a:xfrm>
            <a:off x="2988107" y="2233092"/>
            <a:ext cx="2661129" cy="4872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885328" y="3536852"/>
            <a:ext cx="1356360" cy="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885328" y="4058606"/>
            <a:ext cx="1356360" cy="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144881" y="3536852"/>
            <a:ext cx="0" cy="5217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144881" y="3620413"/>
            <a:ext cx="2920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35mm (Was 40 previously)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58703" y="1166890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Spherical washer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084677" y="1381182"/>
            <a:ext cx="2723851" cy="13684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004468" y="2547976"/>
            <a:ext cx="848259" cy="10538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004468" y="2585634"/>
            <a:ext cx="1356360" cy="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336063" y="2254621"/>
            <a:ext cx="0" cy="3310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423255" y="2236024"/>
            <a:ext cx="11464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2mm gap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8077612" y="2254621"/>
            <a:ext cx="283216" cy="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7852727" y="2254621"/>
            <a:ext cx="231963" cy="293355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95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 </a:t>
            </a:r>
            <a:r>
              <a:rPr lang="en-US" dirty="0" smtClean="0"/>
              <a:t>sequence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10.05.22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Benoit LACARELLE | DSS </a:t>
            </a:r>
            <a:r>
              <a:rPr lang="en-US" dirty="0" smtClean="0"/>
              <a:t>Interfaces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96" y="820394"/>
            <a:ext cx="10709274" cy="550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29421" y="142037"/>
            <a:ext cx="2146742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Main nut and plate </a:t>
            </a:r>
          </a:p>
          <a:p>
            <a:r>
              <a:rPr lang="en-US" dirty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</a:t>
            </a:r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laced on the APA</a:t>
            </a:r>
          </a:p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M20 bolt.</a:t>
            </a:r>
          </a:p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Free to move.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 flipH="1">
            <a:off x="5730993" y="1342366"/>
            <a:ext cx="671799" cy="14008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2"/>
          </p:cNvCxnSpPr>
          <p:nvPr/>
        </p:nvCxnSpPr>
        <p:spPr>
          <a:xfrm>
            <a:off x="6402792" y="1342366"/>
            <a:ext cx="275986" cy="21030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83696" y="4142537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Ready to roll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Up-Down Arrow 14"/>
          <p:cNvSpPr/>
          <p:nvPr/>
        </p:nvSpPr>
        <p:spPr>
          <a:xfrm>
            <a:off x="6846584" y="2966318"/>
            <a:ext cx="484632" cy="1216152"/>
          </a:xfrm>
          <a:prstGeom prst="upDownArrow">
            <a:avLst/>
          </a:prstGeom>
          <a:gradFill flip="none" rotWithShape="1">
            <a:gsLst>
              <a:gs pos="1000">
                <a:srgbClr val="4F81BD"/>
              </a:gs>
              <a:gs pos="100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682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 </a:t>
            </a:r>
            <a:r>
              <a:rPr lang="en-US" dirty="0" smtClean="0"/>
              <a:t>sequence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10.05.22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Benoit LACARELLE | DSS Interfaces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98" y="820950"/>
            <a:ext cx="10709269" cy="550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634222" y="287700"/>
            <a:ext cx="3187909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Bottom plate</a:t>
            </a:r>
            <a:r>
              <a:rPr lang="en-US" dirty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fixed by bolts</a:t>
            </a:r>
          </a:p>
          <a:p>
            <a:r>
              <a:rPr lang="en-US" dirty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Main nut </a:t>
            </a:r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ready </a:t>
            </a:r>
            <a:r>
              <a:rPr lang="en-US" dirty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</a:t>
            </a:r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 rotated</a:t>
            </a:r>
          </a:p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order to transfer the load</a:t>
            </a:r>
            <a:endParaRPr lang="en-US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698" y="4140680"/>
            <a:ext cx="1719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APA in position</a:t>
            </a:r>
            <a:endParaRPr lang="en-GB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Curved Right Arrow 10"/>
          <p:cNvSpPr/>
          <p:nvPr/>
        </p:nvSpPr>
        <p:spPr>
          <a:xfrm rot="10800000" flipV="1">
            <a:off x="5703293" y="1660550"/>
            <a:ext cx="628227" cy="587253"/>
          </a:xfrm>
          <a:prstGeom prst="curvedRightArrow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05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sequence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10.05.22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Benoit LACARELLE | DSS </a:t>
            </a:r>
            <a:r>
              <a:rPr lang="en-US" dirty="0" smtClean="0"/>
              <a:t>Interfaces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98" y="822327"/>
            <a:ext cx="10709270" cy="5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13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ECB81F4-B4B3-4843-9B43-75C6DE63503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lIns="0" rIns="0" anchor="t"/>
          <a:lstStyle/>
          <a:p>
            <a:r>
              <a:rPr lang="en-US" dirty="0"/>
              <a:t> </a:t>
            </a:r>
            <a:r>
              <a:rPr lang="en-GB" dirty="0" smtClean="0"/>
              <a:t>trolley (complete)</a:t>
            </a:r>
          </a:p>
          <a:p>
            <a:endParaRPr lang="en-US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 main </a:t>
            </a:r>
            <a:r>
              <a:rPr lang="en-GB" dirty="0"/>
              <a:t>rail </a:t>
            </a:r>
            <a:r>
              <a:rPr lang="en-GB" dirty="0" smtClean="0"/>
              <a:t>interface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/>
              <a:t> </a:t>
            </a:r>
            <a:r>
              <a:rPr lang="en-US" dirty="0"/>
              <a:t>Installation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sequence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/>
              <a:t>Quick)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and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vertical adjustment</a:t>
            </a:r>
            <a:r>
              <a:rPr lang="en-GB" dirty="0"/>
              <a:t> </a:t>
            </a:r>
          </a:p>
          <a:p>
            <a:endParaRPr lang="en-GB" dirty="0"/>
          </a:p>
          <a:p>
            <a:pPr lvl="1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9" t="14166" r="30191" b="8077"/>
          <a:stretch/>
        </p:blipFill>
        <p:spPr>
          <a:xfrm>
            <a:off x="4572000" y="174918"/>
            <a:ext cx="2343767" cy="27918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8" t="29062" r="25112"/>
          <a:stretch/>
        </p:blipFill>
        <p:spPr>
          <a:xfrm>
            <a:off x="8152720" y="3129404"/>
            <a:ext cx="2228673" cy="20173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2" t="9926" r="25696"/>
          <a:stretch/>
        </p:blipFill>
        <p:spPr>
          <a:xfrm>
            <a:off x="8376708" y="236372"/>
            <a:ext cx="2537116" cy="269679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934441A5-B9D4-4190-A65B-B263C2ED2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CPA </a:t>
            </a:r>
            <a:r>
              <a:rPr lang="en-GB" dirty="0"/>
              <a:t>supports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C9BE9-BBF1-42AF-8FA1-061BB4374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10.05.22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4B1DB-2C2E-4890-A80C-5E36AC0F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Benoit LACARELLE | DSS Interfaces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6E0701-28A1-4BE7-8E26-2C234E95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51200" y="1485901"/>
            <a:ext cx="13208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51200" y="4387454"/>
            <a:ext cx="109643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915767" y="1485901"/>
            <a:ext cx="13208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915767" y="4387454"/>
            <a:ext cx="109643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1" r="20638"/>
          <a:stretch/>
        </p:blipFill>
        <p:spPr>
          <a:xfrm>
            <a:off x="4327010" y="3146645"/>
            <a:ext cx="2238891" cy="24095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883677" y="0"/>
            <a:ext cx="13083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63666A"/>
                </a:solidFill>
                <a:latin typeface="Helvetica"/>
              </a:rPr>
              <a:t>Main nut similar to  APA trolley</a:t>
            </a:r>
            <a:endParaRPr lang="en-GB" sz="2200" dirty="0">
              <a:solidFill>
                <a:srgbClr val="63666A"/>
              </a:solidFill>
              <a:latin typeface="Helvetic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49436" y="1704242"/>
            <a:ext cx="11800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63666A"/>
                </a:solidFill>
                <a:latin typeface="Helvetica"/>
              </a:rPr>
              <a:t>Thicker </a:t>
            </a:r>
          </a:p>
          <a:p>
            <a:r>
              <a:rPr lang="en-US" sz="2200" dirty="0" smtClean="0">
                <a:solidFill>
                  <a:srgbClr val="63666A"/>
                </a:solidFill>
                <a:latin typeface="Helvetica"/>
              </a:rPr>
              <a:t>Bottom</a:t>
            </a:r>
          </a:p>
          <a:p>
            <a:r>
              <a:rPr lang="en-US" sz="2200" dirty="0" smtClean="0">
                <a:solidFill>
                  <a:srgbClr val="63666A"/>
                </a:solidFill>
                <a:latin typeface="Helvetica"/>
              </a:rPr>
              <a:t>plate</a:t>
            </a:r>
            <a:endParaRPr lang="en-GB" sz="2200" dirty="0">
              <a:solidFill>
                <a:srgbClr val="63666A"/>
              </a:solidFill>
              <a:latin typeface="Helvetica"/>
            </a:endParaRPr>
          </a:p>
        </p:txBody>
      </p:sp>
      <p:cxnSp>
        <p:nvCxnSpPr>
          <p:cNvPr id="20" name="Straight Arrow Connector 19"/>
          <p:cNvCxnSpPr>
            <a:stCxn id="15" idx="1"/>
          </p:cNvCxnSpPr>
          <p:nvPr/>
        </p:nvCxnSpPr>
        <p:spPr>
          <a:xfrm flipH="1">
            <a:off x="9774621" y="723275"/>
            <a:ext cx="1109056" cy="2786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6" idx="1"/>
          </p:cNvCxnSpPr>
          <p:nvPr/>
        </p:nvCxnSpPr>
        <p:spPr>
          <a:xfrm flipH="1" flipV="1">
            <a:off x="9825938" y="1384664"/>
            <a:ext cx="923498" cy="8735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53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BNF Template_0512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  <_dlc_DocId xmlns="45260a83-08c0-4921-92a3-cd56dcdbef58">-1448-1310</_dlc_DocId>
    <_dlc_DocIdUrl xmlns="45260a83-08c0-4921-92a3-cd56dcdbef58">
      <Url>https://fermipoint.fnal.gov/organization/ocoo/ippm/POG/_layouts/15/DocIdRedir.aspx?ID=-1448-1310</Url>
      <Description>-1448-1310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1AF680F1B8DC4AB25B9B5587C2C163" ma:contentTypeVersion="9" ma:contentTypeDescription="Create a new document." ma:contentTypeScope="" ma:versionID="4840863bd276b59016c9650ad1349d8b">
  <xsd:schema xmlns:xsd="http://www.w3.org/2001/XMLSchema" xmlns:xs="http://www.w3.org/2001/XMLSchema" xmlns:p="http://schemas.microsoft.com/office/2006/metadata/properties" xmlns:ns1="http://schemas.microsoft.com/sharepoint/v3" xmlns:ns2="45260a83-08c0-4921-92a3-cd56dcdbef58" xmlns:ns3="http://schemas.microsoft.com/sharepoint/v4" targetNamespace="http://schemas.microsoft.com/office/2006/metadata/properties" ma:root="true" ma:fieldsID="38fb4b4de64017f4173acca26950064a" ns1:_="" ns2:_="" ns3:_="">
    <xsd:import namespace="http://schemas.microsoft.com/sharepoint/v3"/>
    <xsd:import namespace="45260a83-08c0-4921-92a3-cd56dcdbef58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3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11" nillable="true" ma:displayName="E-Mail Sender" ma:hidden="true" ma:internalName="EmailSender">
      <xsd:simpleType>
        <xsd:restriction base="dms:Note">
          <xsd:maxLength value="255"/>
        </xsd:restriction>
      </xsd:simpleType>
    </xsd:element>
    <xsd:element name="EmailTo" ma:index="12" nillable="true" ma:displayName="E-Mail To" ma:hidden="true" ma:internalName="EmailTo">
      <xsd:simpleType>
        <xsd:restriction base="dms:Note">
          <xsd:maxLength value="255"/>
        </xsd:restriction>
      </xsd:simpleType>
    </xsd:element>
    <xsd:element name="EmailCc" ma:index="13" nillable="true" ma:displayName="E-Mail Cc" ma:hidden="true" ma:internalName="EmailCc">
      <xsd:simpleType>
        <xsd:restriction base="dms:Note">
          <xsd:maxLength value="255"/>
        </xsd:restriction>
      </xsd:simpleType>
    </xsd:element>
    <xsd:element name="EmailFrom" ma:index="14" nillable="true" ma:displayName="E-Mail From" ma:hidden="true" ma:internalName="EmailFrom">
      <xsd:simpleType>
        <xsd:restriction base="dms:Text"/>
      </xsd:simpleType>
    </xsd:element>
    <xsd:element name="EmailSubject" ma:index="15" nillable="true" ma:displayName="E-Mail Subject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60a83-08c0-4921-92a3-cd56dcdbef5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6" nillable="true" ma:displayName="E-Mail Headers" ma:hidden="true" ma:internalName="EmailHeader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F7D078-D617-4A85-8085-53B3E89E0CC6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5260a83-08c0-4921-92a3-cd56dcdbef58"/>
    <ds:schemaRef ds:uri="http://schemas.microsoft.com/sharepoint/v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BB45DA5-EF4F-4790-8DA6-83930B4E4F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B80A09-993E-43E4-93B0-0331CC112F0E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B8A674B-4537-445F-A4B2-7B85DB3688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5260a83-08c0-4921-92a3-cd56dcdbef58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57009</TotalTime>
  <Words>949</Words>
  <Application>Microsoft Office PowerPoint</Application>
  <PresentationFormat>Widescreen</PresentationFormat>
  <Paragraphs>322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ＭＳ Ｐゴシック</vt:lpstr>
      <vt:lpstr>Arial</vt:lpstr>
      <vt:lpstr>Calibri</vt:lpstr>
      <vt:lpstr>Geneva</vt:lpstr>
      <vt:lpstr>Helvetica</vt:lpstr>
      <vt:lpstr>Lucida Grande</vt:lpstr>
      <vt:lpstr>Wingdings</vt:lpstr>
      <vt:lpstr>LBNF Template_051215</vt:lpstr>
      <vt:lpstr>LBNF Content-Footer Theme</vt:lpstr>
      <vt:lpstr>1_LBNF Content-Footer Theme</vt:lpstr>
      <vt:lpstr>2_LBNF Content-Footer Theme</vt:lpstr>
      <vt:lpstr>DSS Interfaces</vt:lpstr>
      <vt:lpstr>Outline</vt:lpstr>
      <vt:lpstr>APA supports</vt:lpstr>
      <vt:lpstr>Trolley (complete)</vt:lpstr>
      <vt:lpstr>Main rail interface</vt:lpstr>
      <vt:lpstr>Installation sequence</vt:lpstr>
      <vt:lpstr>Installation sequence</vt:lpstr>
      <vt:lpstr>Installation sequence</vt:lpstr>
      <vt:lpstr>CPA supports</vt:lpstr>
      <vt:lpstr>Trolley (complete)</vt:lpstr>
      <vt:lpstr>Main rail interface</vt:lpstr>
      <vt:lpstr>Installation sequence Step 1</vt:lpstr>
      <vt:lpstr>Installation sequence Step 2</vt:lpstr>
      <vt:lpstr>Installation sequence Step 3</vt:lpstr>
      <vt:lpstr>SRA (tertiary membrane disconnected) design and details and components</vt:lpstr>
      <vt:lpstr>Cryostat support system</vt:lpstr>
      <vt:lpstr>External adjustment system</vt:lpstr>
      <vt:lpstr>Spherical joint</vt:lpstr>
      <vt:lpstr>External adjustment system</vt:lpstr>
      <vt:lpstr>Top blocking system</vt:lpstr>
      <vt:lpstr>argon separation system </vt:lpstr>
      <vt:lpstr>Load bearing system</vt:lpstr>
      <vt:lpstr>Displacement locking system</vt:lpstr>
      <vt:lpstr>Main rail interface</vt:lpstr>
      <vt:lpstr>Endwall short beam support - Interface</vt:lpstr>
      <vt:lpstr>Main rail interface  </vt:lpstr>
      <vt:lpstr>System definition (for information)</vt:lpstr>
      <vt:lpstr>List of what belong to DSS and what belong to the Consortias</vt:lpstr>
      <vt:lpstr>List of what belong to DSS and what belong to Consortia</vt:lpstr>
      <vt:lpstr>Thank you !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Dimitar Mladenov</cp:lastModifiedBy>
  <cp:revision>1314</cp:revision>
  <cp:lastPrinted>2019-02-21T21:10:50Z</cp:lastPrinted>
  <dcterms:created xsi:type="dcterms:W3CDTF">2015-04-30T14:29:22Z</dcterms:created>
  <dcterms:modified xsi:type="dcterms:W3CDTF">2022-05-10T12:06:41Z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0x010100301AF680F1B8DC4AB25B9B5587C2C163</vt:lpwstr>
  </property>
  <property fmtid="{D5CDD505-2E9C-101B-9397-08002B2CF9AE}" pid="3" name="_dlc_DocIdItemGuid">
    <vt:lpwstr>8f7766be-5104-4119-bdaf-ebadda36266e</vt:lpwstr>
  </property>
</Properties>
</file>