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61" r:id="rId6"/>
    <p:sldMasterId id="2147483688" r:id="rId7"/>
    <p:sldMasterId id="2147483696" r:id="rId8"/>
  </p:sldMasterIdLst>
  <p:notesMasterIdLst>
    <p:notesMasterId r:id="rId62"/>
  </p:notesMasterIdLst>
  <p:handoutMasterIdLst>
    <p:handoutMasterId r:id="rId63"/>
  </p:handoutMasterIdLst>
  <p:sldIdLst>
    <p:sldId id="263" r:id="rId9"/>
    <p:sldId id="1714" r:id="rId10"/>
    <p:sldId id="1725" r:id="rId11"/>
    <p:sldId id="1723" r:id="rId12"/>
    <p:sldId id="1724" r:id="rId13"/>
    <p:sldId id="1715" r:id="rId14"/>
    <p:sldId id="1716" r:id="rId15"/>
    <p:sldId id="1766" r:id="rId16"/>
    <p:sldId id="1765" r:id="rId17"/>
    <p:sldId id="1768" r:id="rId18"/>
    <p:sldId id="1767" r:id="rId19"/>
    <p:sldId id="1718" r:id="rId20"/>
    <p:sldId id="1771" r:id="rId21"/>
    <p:sldId id="1727" r:id="rId22"/>
    <p:sldId id="1726" r:id="rId23"/>
    <p:sldId id="1728" r:id="rId24"/>
    <p:sldId id="1722" r:id="rId25"/>
    <p:sldId id="1729" r:id="rId26"/>
    <p:sldId id="1730" r:id="rId27"/>
    <p:sldId id="1733" r:id="rId28"/>
    <p:sldId id="1734" r:id="rId29"/>
    <p:sldId id="1731" r:id="rId30"/>
    <p:sldId id="1732" r:id="rId31"/>
    <p:sldId id="1736" r:id="rId32"/>
    <p:sldId id="1740" r:id="rId33"/>
    <p:sldId id="1739" r:id="rId34"/>
    <p:sldId id="1741" r:id="rId35"/>
    <p:sldId id="1742" r:id="rId36"/>
    <p:sldId id="1780" r:id="rId37"/>
    <p:sldId id="1781" r:id="rId38"/>
    <p:sldId id="1745" r:id="rId39"/>
    <p:sldId id="1785" r:id="rId40"/>
    <p:sldId id="1746" r:id="rId41"/>
    <p:sldId id="1782" r:id="rId42"/>
    <p:sldId id="1783" r:id="rId43"/>
    <p:sldId id="1784" r:id="rId44"/>
    <p:sldId id="1786" r:id="rId45"/>
    <p:sldId id="1775" r:id="rId46"/>
    <p:sldId id="1756" r:id="rId47"/>
    <p:sldId id="1762" r:id="rId48"/>
    <p:sldId id="1778" r:id="rId49"/>
    <p:sldId id="1777" r:id="rId50"/>
    <p:sldId id="1759" r:id="rId51"/>
    <p:sldId id="1758" r:id="rId52"/>
    <p:sldId id="1787" r:id="rId53"/>
    <p:sldId id="1791" r:id="rId54"/>
    <p:sldId id="1790" r:id="rId55"/>
    <p:sldId id="1789" r:id="rId56"/>
    <p:sldId id="1788" r:id="rId57"/>
    <p:sldId id="1763" r:id="rId58"/>
    <p:sldId id="1764" r:id="rId59"/>
    <p:sldId id="1761" r:id="rId60"/>
    <p:sldId id="1779" r:id="rId61"/>
  </p:sldIdLst>
  <p:sldSz cx="12192000" cy="6858000"/>
  <p:notesSz cx="6797675" cy="987266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 userDrawn="1">
          <p15:clr>
            <a:srgbClr val="A4A3A4"/>
          </p15:clr>
        </p15:guide>
        <p15:guide id="2" orient="horz" pos="4186" userDrawn="1">
          <p15:clr>
            <a:srgbClr val="A4A3A4"/>
          </p15:clr>
        </p15:guide>
        <p15:guide id="3" orient="horz" pos="3394" userDrawn="1">
          <p15:clr>
            <a:srgbClr val="A4A3A4"/>
          </p15:clr>
        </p15:guide>
        <p15:guide id="4" orient="horz" pos="777" userDrawn="1">
          <p15:clr>
            <a:srgbClr val="A4A3A4"/>
          </p15:clr>
        </p15:guide>
        <p15:guide id="5" orient="horz" pos="1749" userDrawn="1">
          <p15:clr>
            <a:srgbClr val="A4A3A4"/>
          </p15:clr>
        </p15:guide>
        <p15:guide id="6" orient="horz" pos="457" userDrawn="1">
          <p15:clr>
            <a:srgbClr val="A4A3A4"/>
          </p15:clr>
        </p15:guide>
        <p15:guide id="7" pos="380" userDrawn="1">
          <p15:clr>
            <a:srgbClr val="A4A3A4"/>
          </p15:clr>
        </p15:guide>
        <p15:guide id="8" pos="73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4F81BD"/>
    <a:srgbClr val="63666A"/>
    <a:srgbClr val="C0504D"/>
    <a:srgbClr val="5A5A5A"/>
    <a:srgbClr val="F79646"/>
    <a:srgbClr val="004C97"/>
    <a:srgbClr val="00B5E2"/>
    <a:srgbClr val="676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86" autoAdjust="0"/>
    <p:restoredTop sz="98464" autoAdjust="0"/>
  </p:normalViewPr>
  <p:slideViewPr>
    <p:cSldViewPr snapToGrid="0" snapToObjects="1">
      <p:cViewPr>
        <p:scale>
          <a:sx n="150" d="100"/>
          <a:sy n="150" d="100"/>
        </p:scale>
        <p:origin x="600" y="396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380"/>
        <p:guide pos="73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58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handoutMaster" Target="handoutMasters/handoutMaster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3633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2" y="2"/>
            <a:ext cx="2945659" cy="493633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2" y="9377316"/>
            <a:ext cx="2945659" cy="493633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3633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2"/>
            <a:ext cx="2945659" cy="493633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5/9/2022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3363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6"/>
            <a:ext cx="5438140" cy="4442698"/>
          </a:xfrm>
          <a:prstGeom prst="rect">
            <a:avLst/>
          </a:prstGeom>
        </p:spPr>
        <p:txBody>
          <a:bodyPr vert="horz" lIns="91427" tIns="45713" rIns="91427" bIns="45713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377316"/>
            <a:ext cx="2945659" cy="493633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11746"/>
            <a:ext cx="11057467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5367" y="3209908"/>
            <a:ext cx="11061700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name | talk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386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439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8908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185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030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name | talk title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492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name | talk title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328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name | talk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3326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9328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2801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name | talk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799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265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name | talk title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8361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name | talk title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4129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07.01.20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| talk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09C-6C5E-44F5-8A86-17792D67C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648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name | talk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0863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03665"/>
            <a:ext cx="11563349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07.01.20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2676" y="6515100"/>
            <a:ext cx="5911160" cy="241300"/>
          </a:xfrm>
        </p:spPr>
        <p:txBody>
          <a:bodyPr/>
          <a:lstStyle>
            <a:lvl1pPr>
              <a:defRPr sz="12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name | talk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9699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name | talk title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name | talk title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23105-3351-43EC-988D-9815E1C6E821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595F1-163A-4AE1-A7AE-C8BE44AB0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027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257908" y="475760"/>
            <a:ext cx="11723077" cy="14248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9" name="Picture 6" descr="FermiLogo_RGB_NALBlue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1" y="6009719"/>
            <a:ext cx="2125969" cy="37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257908" y="5728951"/>
            <a:ext cx="11723077" cy="17586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9941" y="5896736"/>
            <a:ext cx="872067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6033" y="5746537"/>
            <a:ext cx="2476892" cy="93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279" y="5974476"/>
            <a:ext cx="2909413" cy="4862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4FC561-2D50-493E-B53E-15498501F7E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93334" y="115803"/>
            <a:ext cx="1810669" cy="374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>
            <a:off x="199292" y="6357938"/>
            <a:ext cx="11840308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1"/>
            <a:ext cx="748876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name | talk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A30A5-7676-4279-9A6A-148E61F3519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439847" y="6451676"/>
            <a:ext cx="1518036" cy="3137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  <p:sldLayoutId id="2147483707" r:id="rId8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609600" y="6357938"/>
            <a:ext cx="11057467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1"/>
            <a:ext cx="748876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name | talk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986065-A285-4FD0-9C53-8BFF5F677D7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439848" y="6451676"/>
            <a:ext cx="1515533" cy="23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7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609600" y="6357938"/>
            <a:ext cx="11057467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07.01.20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1"/>
            <a:ext cx="748876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name | talk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059BE4-CA4F-4C5E-8251-30A3FCB25A8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439848" y="6451676"/>
            <a:ext cx="1515533" cy="23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1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ui/#!master/navigator/document?D:101079617:101079617:subDocs" TargetMode="External"/><Relationship Id="rId2" Type="http://schemas.openxmlformats.org/officeDocument/2006/relationships/hyperlink" Target="https://edms.cern.ch/ui/#!master/navigator/document?D:100953331:100953331:subDocs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edms.cern.ch/document/2281422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DSS Structural Analysis</a:t>
            </a:r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Gianluigi BUCCINO</a:t>
            </a:r>
          </a:p>
          <a:p>
            <a:r>
              <a:rPr lang="en-US" dirty="0"/>
              <a:t>DUNE FD1 DSS PDR</a:t>
            </a:r>
          </a:p>
          <a:p>
            <a:r>
              <a:rPr lang="en-US" dirty="0"/>
              <a:t>10</a:t>
            </a:r>
            <a:r>
              <a:rPr lang="en-US" baseline="30000" dirty="0"/>
              <a:t> </a:t>
            </a:r>
            <a:r>
              <a:rPr lang="en-US" dirty="0"/>
              <a:t>May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cases - Switchyard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A84F94EA-A546-41EB-9C03-E97F44D34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B8D63D-5B23-44CF-9146-902DDE431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76" y="756021"/>
            <a:ext cx="10187016" cy="538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91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A84F94EA-A546-41EB-9C03-E97F44D34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56F85-D8E7-44C8-B78F-A34088E12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76" y="720403"/>
            <a:ext cx="10187016" cy="5417193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DB81C800-6B06-402D-BC30-1D9F1C363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</p:spPr>
        <p:txBody>
          <a:bodyPr/>
          <a:lstStyle/>
          <a:p>
            <a:r>
              <a:rPr lang="en-US" dirty="0"/>
              <a:t>Load cases - Switchyard</a:t>
            </a:r>
          </a:p>
        </p:txBody>
      </p:sp>
    </p:spTree>
    <p:extLst>
      <p:ext uri="{BB962C8B-B14F-4D97-AF65-F5344CB8AC3E}">
        <p14:creationId xmlns:p14="http://schemas.microsoft.com/office/powerpoint/2010/main" val="2467858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cases – Detector dry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AB85024E-2D14-4515-9A51-FB004675F1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DB5D81D3-0B2C-4230-BB45-BAD078D5516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</p:spPr>
        <p:txBody>
          <a:bodyPr lIns="0" rIns="0" anchor="t"/>
          <a:lstStyle/>
          <a:p>
            <a:r>
              <a:rPr lang="en-GB" sz="1800" dirty="0"/>
              <a:t>The load has been applied in the final position for each detector component support</a:t>
            </a:r>
            <a:endParaRPr lang="en-US" sz="1800" dirty="0"/>
          </a:p>
          <a:p>
            <a:pPr marL="0" indent="0">
              <a:buNone/>
            </a:pPr>
            <a:endParaRPr lang="en-GB" sz="1800" i="1" dirty="0"/>
          </a:p>
        </p:txBody>
      </p:sp>
      <p:pic>
        <p:nvPicPr>
          <p:cNvPr id="3" name="Picture 2" descr="Chart&#10;&#10;Description automatically generated with low confidence">
            <a:extLst>
              <a:ext uri="{FF2B5EF4-FFF2-40B4-BE49-F238E27FC236}">
                <a16:creationId xmlns:a16="http://schemas.microsoft.com/office/drawing/2014/main" id="{8E1518BF-6C53-416D-A1BF-BD69A03E4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968" y="1606660"/>
            <a:ext cx="8018064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09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cases – Detector dry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lIns="0" rIns="0" anchor="t"/>
          <a:lstStyle/>
          <a:p>
            <a:r>
              <a:rPr lang="en-US" sz="1800" dirty="0"/>
              <a:t>The last segment of the anode plane rail is subjected to the highest load between two supports</a:t>
            </a:r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AB85024E-2D14-4515-9A51-FB004675F1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0218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9D5CD9-4A65-4202-AE43-4E7FFEBC2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1647439"/>
            <a:ext cx="8214552" cy="456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37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cases – Cooldown/Operation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5368" y="867189"/>
            <a:ext cx="11057467" cy="4846638"/>
          </a:xfrm>
        </p:spPr>
        <p:txBody>
          <a:bodyPr lIns="0" rIns="0" anchor="t"/>
          <a:lstStyle/>
          <a:p>
            <a:r>
              <a:rPr lang="en-GB" sz="1800" dirty="0"/>
              <a:t>Loads have been reduced due to buoyancy forces</a:t>
            </a:r>
          </a:p>
          <a:p>
            <a:r>
              <a:rPr lang="en-GB" sz="1800" dirty="0"/>
              <a:t>DSS is subjected to uniform temperature of saturated argon (88K)</a:t>
            </a:r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4FDF495A-0D23-44D1-8EAF-8F9C705F75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2AF5337A-7D2F-4564-A058-C76AD1794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968" y="1612403"/>
            <a:ext cx="8018064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38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cases – Installation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lIns="0" rIns="0" anchor="t"/>
          <a:lstStyle/>
          <a:p>
            <a:r>
              <a:rPr lang="en-US" sz="1800" dirty="0"/>
              <a:t>Central Anode Plane is subjected to the highest load.</a:t>
            </a:r>
          </a:p>
          <a:p>
            <a:r>
              <a:rPr lang="en-GB" sz="1800" dirty="0"/>
              <a:t>The final position of the APA has been used</a:t>
            </a:r>
          </a:p>
          <a:p>
            <a:r>
              <a:rPr lang="en-GB" sz="1800" dirty="0"/>
              <a:t>Load stepping has been used according to the installation procedure and detector deployment.</a:t>
            </a:r>
          </a:p>
          <a:p>
            <a:r>
              <a:rPr lang="en-GB" sz="1800" u="sng" dirty="0"/>
              <a:t>Load have been applied as follows;</a:t>
            </a:r>
          </a:p>
          <a:p>
            <a:pPr lvl="1"/>
            <a:r>
              <a:rPr lang="en-GB" sz="1600" dirty="0"/>
              <a:t>1 		Endwall is installed on the rail (cavern side) – 436kg</a:t>
            </a:r>
          </a:p>
          <a:p>
            <a:pPr lvl="1"/>
            <a:r>
              <a:rPr lang="en-GB" sz="1600" dirty="0"/>
              <a:t>2 		The first APA arrives at its final position – 1’537kg</a:t>
            </a:r>
          </a:p>
          <a:p>
            <a:pPr lvl="1"/>
            <a:r>
              <a:rPr lang="en-GB" sz="1600" dirty="0"/>
              <a:t>3 		Field cages and Ground planes are deployed and attached to the first APA – 1’655kg</a:t>
            </a:r>
          </a:p>
          <a:p>
            <a:pPr lvl="1"/>
            <a:r>
              <a:rPr lang="en-GB" sz="1600" dirty="0"/>
              <a:t>4		Second APA arrives – 1’537kg</a:t>
            </a:r>
          </a:p>
          <a:p>
            <a:pPr lvl="1"/>
            <a:r>
              <a:rPr lang="en-GB" sz="1600" dirty="0"/>
              <a:t>5		Field Cages and Grounds planes are attached to the second APA – 1’655kg</a:t>
            </a:r>
          </a:p>
          <a:p>
            <a:pPr lvl="1"/>
            <a:r>
              <a:rPr lang="en-GB" sz="1600" dirty="0"/>
              <a:t>6		Rail segment is populated with APAs and disconnected form adjacent rail.</a:t>
            </a:r>
          </a:p>
          <a:p>
            <a:pPr lvl="1"/>
            <a:r>
              <a:rPr lang="en-GB" sz="1600" dirty="0"/>
              <a:t>7-54	Loading continues the same way presented in step 2-6 until the last APA is installed</a:t>
            </a:r>
          </a:p>
          <a:p>
            <a:pPr lvl="1"/>
            <a:r>
              <a:rPr lang="en-GB" sz="1600" dirty="0"/>
              <a:t>55		Endwall at TCO side is installed – 436kg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939ADA7E-0563-4DF0-ACDA-BCF7B0DE7C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01.07.2020</a:t>
            </a:r>
          </a:p>
        </p:txBody>
      </p:sp>
    </p:spTree>
    <p:extLst>
      <p:ext uri="{BB962C8B-B14F-4D97-AF65-F5344CB8AC3E}">
        <p14:creationId xmlns:p14="http://schemas.microsoft.com/office/powerpoint/2010/main" val="4228000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cases – Installation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FFD36D-EF02-44A5-A0DE-B006251D6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367" y="790725"/>
            <a:ext cx="8721256" cy="5285610"/>
          </a:xfrm>
          <a:prstGeom prst="rect">
            <a:avLst/>
          </a:prstGeom>
        </p:spPr>
      </p:pic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D350EAE7-5044-4AAF-A121-730A8D67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</p:spTree>
    <p:extLst>
      <p:ext uri="{BB962C8B-B14F-4D97-AF65-F5344CB8AC3E}">
        <p14:creationId xmlns:p14="http://schemas.microsoft.com/office/powerpoint/2010/main" val="4131799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1419265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D5C5BF-884E-46C9-B1C9-F9BF729EE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20" y="2445011"/>
            <a:ext cx="2277458" cy="18839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48F192-2FF7-43A3-84F4-8A39A3B78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709" y="2822571"/>
            <a:ext cx="798072" cy="14187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57A13B-2A5D-46DF-9C70-E50B74136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804" y="2822570"/>
            <a:ext cx="738060" cy="1418795"/>
          </a:xfrm>
          <a:prstGeom prst="rect">
            <a:avLst/>
          </a:prstGeom>
        </p:spPr>
      </p:pic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CDE4E948-5C6F-4200-AB73-DFF4E80C234A}"/>
              </a:ext>
            </a:extLst>
          </p:cNvPr>
          <p:cNvSpPr txBox="1">
            <a:spLocks/>
          </p:cNvSpPr>
          <p:nvPr/>
        </p:nvSpPr>
        <p:spPr>
          <a:xfrm>
            <a:off x="609600" y="1238250"/>
            <a:ext cx="11057467" cy="1206761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DSS rails is made of custom laser welded Invar36 profiles</a:t>
            </a:r>
          </a:p>
          <a:p>
            <a:r>
              <a:rPr lang="en-US" sz="1800" dirty="0"/>
              <a:t>2 sizes;</a:t>
            </a:r>
          </a:p>
          <a:p>
            <a:pPr marL="0" indent="0">
              <a:buNone/>
            </a:pPr>
            <a:r>
              <a:rPr lang="en-US" sz="1800" dirty="0"/>
              <a:t>					</a:t>
            </a:r>
          </a:p>
          <a:p>
            <a:pPr marL="0" indent="0">
              <a:buNone/>
            </a:pPr>
            <a:r>
              <a:rPr lang="en-US" sz="1800" dirty="0"/>
              <a:t>					  - Main Rail			- Shuttle/Runaway Rail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A8708753-5873-45E0-B1B7-3E1D3CD4E2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</p:spTree>
    <p:extLst>
      <p:ext uri="{BB962C8B-B14F-4D97-AF65-F5344CB8AC3E}">
        <p14:creationId xmlns:p14="http://schemas.microsoft.com/office/powerpoint/2010/main" val="4161640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– Main Rail Assessment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99135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CDE4E948-5C6F-4200-AB73-DFF4E80C234A}"/>
              </a:ext>
            </a:extLst>
          </p:cNvPr>
          <p:cNvSpPr txBox="1">
            <a:spLocks/>
          </p:cNvSpPr>
          <p:nvPr/>
        </p:nvSpPr>
        <p:spPr>
          <a:xfrm>
            <a:off x="609600" y="1238250"/>
            <a:ext cx="11057467" cy="1139190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Evaluated in accordance with Eurocode 3</a:t>
            </a:r>
          </a:p>
          <a:p>
            <a:r>
              <a:rPr lang="en-GB" sz="1800" i="1" dirty="0"/>
              <a:t>Forces and Moment obtained from FE analysis has been compared with a profile resistance</a:t>
            </a:r>
          </a:p>
          <a:p>
            <a:pPr marL="0" indent="0">
              <a:buFont typeface="Arial"/>
              <a:buNone/>
            </a:pP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3AF355A-24DB-4CAF-9635-5369CF277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397C74C2-33A9-432E-8E8B-F53AE2A7532C}"/>
              </a:ext>
            </a:extLst>
          </p:cNvPr>
          <p:cNvSpPr txBox="1">
            <a:spLocks/>
          </p:cNvSpPr>
          <p:nvPr/>
        </p:nvSpPr>
        <p:spPr>
          <a:xfrm>
            <a:off x="1037167" y="2253469"/>
            <a:ext cx="11057467" cy="336476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		        Shear Force								                   Bending Moment			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Font typeface="Arial"/>
              <a:buNone/>
            </a:pP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92B627-8CB8-4D02-9C11-CBD8EE4A7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83" y="2623202"/>
            <a:ext cx="5226021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CB70D0-B830-4134-9339-E3CF09A88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913" y="2623202"/>
            <a:ext cx="5226021" cy="28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3236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– Main Rail Assessment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724609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A96CC0-7E4A-4847-A768-60851E9BAC19}"/>
              </a:ext>
            </a:extLst>
          </p:cNvPr>
          <p:cNvCxnSpPr>
            <a:cxnSpLocks/>
          </p:cNvCxnSpPr>
          <p:nvPr/>
        </p:nvCxnSpPr>
        <p:spPr>
          <a:xfrm>
            <a:off x="4625094" y="1480734"/>
            <a:ext cx="0" cy="38699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6C26690-BD62-44A3-8485-D6DAB5431956}"/>
              </a:ext>
            </a:extLst>
          </p:cNvPr>
          <p:cNvCxnSpPr>
            <a:cxnSpLocks/>
          </p:cNvCxnSpPr>
          <p:nvPr/>
        </p:nvCxnSpPr>
        <p:spPr>
          <a:xfrm>
            <a:off x="7951347" y="1445593"/>
            <a:ext cx="0" cy="38699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E497F6F3-26CC-40D1-AA6E-D1382F1F3C5A}"/>
              </a:ext>
            </a:extLst>
          </p:cNvPr>
          <p:cNvSpPr txBox="1">
            <a:spLocks/>
          </p:cNvSpPr>
          <p:nvPr/>
        </p:nvSpPr>
        <p:spPr>
          <a:xfrm>
            <a:off x="609600" y="1238250"/>
            <a:ext cx="11484077" cy="379675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		Shear Check				                   Moment Check				General Check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The DSS Main Rail is utilized </a:t>
            </a:r>
          </a:p>
          <a:p>
            <a:pPr marL="0" indent="0">
              <a:buNone/>
            </a:pPr>
            <a:r>
              <a:rPr lang="en-US" sz="1800" b="1" dirty="0"/>
              <a:t>			to </a:t>
            </a:r>
            <a:r>
              <a:rPr lang="en-US" sz="1800" b="1" dirty="0">
                <a:solidFill>
                  <a:srgbClr val="FF0000"/>
                </a:solidFill>
              </a:rPr>
              <a:t>28%</a:t>
            </a:r>
            <a:endParaRPr lang="en-GB" sz="1800" i="1" dirty="0"/>
          </a:p>
          <a:p>
            <a:pPr marL="0" indent="0">
              <a:buFont typeface="Arial"/>
              <a:buNone/>
            </a:pP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25" name="Date Placeholder 2">
            <a:extLst>
              <a:ext uri="{FF2B5EF4-FFF2-40B4-BE49-F238E27FC236}">
                <a16:creationId xmlns:a16="http://schemas.microsoft.com/office/drawing/2014/main" id="{DBEF382E-077F-4307-A41C-944ABDD354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7723517E-E632-4E29-A211-B891F49CB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55" y="1692869"/>
            <a:ext cx="3236008" cy="10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EDFF14-37C2-417F-867B-DA75071C7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56" y="2804892"/>
            <a:ext cx="3888322" cy="905218"/>
          </a:xfrm>
          <a:prstGeom prst="rect">
            <a:avLst/>
          </a:prstGeom>
        </p:spPr>
      </p:pic>
      <p:pic>
        <p:nvPicPr>
          <p:cNvPr id="21" name="Picture 2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38E661EF-273E-43E9-8800-67B322CF4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075" y="1617925"/>
            <a:ext cx="2880000" cy="24953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F63CF7-3705-4B73-BA3B-2B87C302A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075" y="4140053"/>
            <a:ext cx="2880000" cy="1913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46294B-9D51-4E28-855B-6546899D1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5439" y="1512869"/>
            <a:ext cx="3471628" cy="144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143E87-D724-4098-8313-C187232322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929" y="4046957"/>
            <a:ext cx="3822918" cy="2106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551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34B1DB-2C2E-4890-A80C-5E36AC0F4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3EDC-84CE-5D44-955B-22A59AD2752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Design codes and standards</a:t>
            </a:r>
          </a:p>
          <a:p>
            <a:r>
              <a:rPr lang="en-US" dirty="0"/>
              <a:t>Materials</a:t>
            </a:r>
          </a:p>
          <a:p>
            <a:r>
              <a:rPr lang="en-US" dirty="0"/>
              <a:t>Load cases</a:t>
            </a:r>
          </a:p>
          <a:p>
            <a:r>
              <a:rPr lang="en-US" dirty="0"/>
              <a:t>Rails</a:t>
            </a:r>
          </a:p>
          <a:p>
            <a:r>
              <a:rPr lang="en-US" dirty="0"/>
              <a:t>Support Rod Assembly</a:t>
            </a:r>
          </a:p>
          <a:p>
            <a:r>
              <a:rPr lang="en-US" dirty="0"/>
              <a:t>APA trolley/support</a:t>
            </a:r>
          </a:p>
          <a:p>
            <a:r>
              <a:rPr lang="en-US" dirty="0"/>
              <a:t>CPA trolley/support</a:t>
            </a:r>
          </a:p>
          <a:p>
            <a:r>
              <a:rPr lang="en-US" dirty="0"/>
              <a:t>Rail stability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E330BBCE-89F1-4014-B534-917EF90694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</p:spTree>
    <p:extLst>
      <p:ext uri="{BB962C8B-B14F-4D97-AF65-F5344CB8AC3E}">
        <p14:creationId xmlns:p14="http://schemas.microsoft.com/office/powerpoint/2010/main" val="3709944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– Switchyard Rail Assessment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4846638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CDE4E948-5C6F-4200-AB73-DFF4E80C234A}"/>
              </a:ext>
            </a:extLst>
          </p:cNvPr>
          <p:cNvSpPr txBox="1">
            <a:spLocks/>
          </p:cNvSpPr>
          <p:nvPr/>
        </p:nvSpPr>
        <p:spPr>
          <a:xfrm>
            <a:off x="609600" y="1238250"/>
            <a:ext cx="11057467" cy="1139190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Evaluated in accordance with Eurocode 3</a:t>
            </a:r>
          </a:p>
          <a:p>
            <a:r>
              <a:rPr lang="en-GB" sz="1800" i="1" dirty="0"/>
              <a:t>Forces and Moment obtained from FE analysis has been compared with a profile resistance</a:t>
            </a:r>
          </a:p>
          <a:p>
            <a:pPr marL="0" indent="0">
              <a:buFont typeface="Arial"/>
              <a:buNone/>
            </a:pP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DB7DDA54-5C61-4D34-84AD-3FB1B8DF4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BE2CD87C-B87C-4BF6-BBC6-E4267F3F0E0E}"/>
              </a:ext>
            </a:extLst>
          </p:cNvPr>
          <p:cNvSpPr txBox="1">
            <a:spLocks/>
          </p:cNvSpPr>
          <p:nvPr/>
        </p:nvSpPr>
        <p:spPr>
          <a:xfrm>
            <a:off x="1037167" y="2253469"/>
            <a:ext cx="11057467" cy="360344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		        Shear Force								                   Bending Moment			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Font typeface="Arial"/>
              <a:buNone/>
            </a:pP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97923A-6D3C-4767-A9F9-AFE6DBBF8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90" y="2613594"/>
            <a:ext cx="5730188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1F1BDF2C-4700-4D2A-AFD7-2F62CB19C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00" y="2782414"/>
            <a:ext cx="5400000" cy="29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07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– Switchyard Rail Assessment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9DED8452-88F9-4103-8B90-59904ED51085}"/>
              </a:ext>
            </a:extLst>
          </p:cNvPr>
          <p:cNvSpPr txBox="1">
            <a:spLocks/>
          </p:cNvSpPr>
          <p:nvPr/>
        </p:nvSpPr>
        <p:spPr>
          <a:xfrm>
            <a:off x="521110" y="900320"/>
            <a:ext cx="11057467" cy="1139190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i="1" dirty="0"/>
              <a:t>Design load case – APA at the shuttle beam extremity 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AB6CE414-34E7-493D-A531-1717FCB8D6CE}"/>
              </a:ext>
            </a:extLst>
          </p:cNvPr>
          <p:cNvSpPr txBox="1">
            <a:spLocks/>
          </p:cNvSpPr>
          <p:nvPr/>
        </p:nvSpPr>
        <p:spPr>
          <a:xfrm>
            <a:off x="613423" y="1282825"/>
            <a:ext cx="11057467" cy="371392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		Shear Check				                   Moment Check				General Check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The DSS Shuttle/Runaway Rail </a:t>
            </a:r>
          </a:p>
          <a:p>
            <a:pPr marL="0" indent="0">
              <a:buNone/>
            </a:pPr>
            <a:r>
              <a:rPr lang="en-US" sz="1800" b="1" dirty="0"/>
              <a:t>		is utilized to </a:t>
            </a:r>
            <a:r>
              <a:rPr lang="en-US" sz="1800" b="1" dirty="0">
                <a:solidFill>
                  <a:srgbClr val="FF0000"/>
                </a:solidFill>
              </a:rPr>
              <a:t>24%</a:t>
            </a:r>
            <a:endParaRPr lang="en-GB" dirty="0">
              <a:latin typeface="Calibri" panose="020F0502020204030204" pitchFamily="34" charset="0"/>
            </a:endParaRPr>
          </a:p>
          <a:p>
            <a:pPr marL="0" indent="0">
              <a:buFont typeface="Arial"/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27142E-E2A8-44FD-9B29-D82BDFF2ABBE}"/>
              </a:ext>
            </a:extLst>
          </p:cNvPr>
          <p:cNvCxnSpPr>
            <a:cxnSpLocks/>
          </p:cNvCxnSpPr>
          <p:nvPr/>
        </p:nvCxnSpPr>
        <p:spPr>
          <a:xfrm>
            <a:off x="4528506" y="1347257"/>
            <a:ext cx="0" cy="47177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729CEF-7695-4F5D-837D-787ED7E99734}"/>
              </a:ext>
            </a:extLst>
          </p:cNvPr>
          <p:cNvCxnSpPr>
            <a:cxnSpLocks/>
          </p:cNvCxnSpPr>
          <p:nvPr/>
        </p:nvCxnSpPr>
        <p:spPr>
          <a:xfrm>
            <a:off x="7938334" y="1347257"/>
            <a:ext cx="0" cy="47177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1558A143-104A-4584-808F-4E2725FA9C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7060DE-DAAF-41FF-A35E-95CD25101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08" y="1789048"/>
            <a:ext cx="3780000" cy="12814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E62DEE-00F7-4D19-93CE-9ABDD15C3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49" y="3103061"/>
            <a:ext cx="3780000" cy="8003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3DC8EB-0DBD-4445-AE87-507DD763B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205" y="1652957"/>
            <a:ext cx="2880000" cy="25380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1E71E4-804C-4A74-8AC0-FB0BFC8B3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2205" y="4184962"/>
            <a:ext cx="2880000" cy="19308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0BC270-6899-4315-9711-B8D2E2D2D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2031" y="1772554"/>
            <a:ext cx="3775929" cy="14366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E40FFFD-63B6-4B63-9080-706B99B7E6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94" y="3742163"/>
            <a:ext cx="4320000" cy="2441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8966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– Main Rail Joint Assessment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4846638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A0F15337-C0F5-4D53-8120-7DEBBC577F23}"/>
              </a:ext>
            </a:extLst>
          </p:cNvPr>
          <p:cNvSpPr txBox="1">
            <a:spLocks/>
          </p:cNvSpPr>
          <p:nvPr/>
        </p:nvSpPr>
        <p:spPr>
          <a:xfrm>
            <a:off x="609599" y="925839"/>
            <a:ext cx="11057467" cy="1139190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Rails will be connected during installation with a splice joint, it is used in four locations:</a:t>
            </a:r>
          </a:p>
          <a:p>
            <a:pPr lvl="1"/>
            <a:r>
              <a:rPr lang="en-GB" sz="1800" dirty="0"/>
              <a:t>To fix temporary runaway beams to the feedthrough portion of a rail,</a:t>
            </a:r>
          </a:p>
          <a:p>
            <a:pPr lvl="1"/>
            <a:r>
              <a:rPr lang="en-GB" sz="1800" dirty="0"/>
              <a:t>To secure shuttle beam to the main rail,</a:t>
            </a:r>
          </a:p>
          <a:p>
            <a:pPr lvl="1"/>
            <a:r>
              <a:rPr lang="en-GB" sz="1800" dirty="0"/>
              <a:t>Between main rails.</a:t>
            </a:r>
            <a:endParaRPr lang="en-US" sz="1800" dirty="0"/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29DC31BB-9E4B-4830-A9C3-F19DD5CB0B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92B8B224-EF9F-471B-A3BF-1629CE801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214" y="2681076"/>
            <a:ext cx="3463553" cy="2725457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A9933C-3390-4935-8B56-9B7464F7C5C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10" y="2827269"/>
            <a:ext cx="3386340" cy="2579265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84B125AC-E663-4BDA-B009-AF73D2297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184" y="2779322"/>
            <a:ext cx="3399632" cy="2675157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FAF7CC-019C-41BD-89D7-2E59E6BF1095}"/>
              </a:ext>
            </a:extLst>
          </p:cNvPr>
          <p:cNvSpPr/>
          <p:nvPr/>
        </p:nvSpPr>
        <p:spPr>
          <a:xfrm>
            <a:off x="937328" y="5345225"/>
            <a:ext cx="2822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Temporary Runaway beams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E4B55E-0204-419A-B5FE-440571D29A86}"/>
              </a:ext>
            </a:extLst>
          </p:cNvPr>
          <p:cNvSpPr/>
          <p:nvPr/>
        </p:nvSpPr>
        <p:spPr>
          <a:xfrm>
            <a:off x="5147035" y="5343198"/>
            <a:ext cx="1982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Shuttle to Main rail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CEE060-452B-4535-8C58-2D5148452DC4}"/>
              </a:ext>
            </a:extLst>
          </p:cNvPr>
          <p:cNvSpPr/>
          <p:nvPr/>
        </p:nvSpPr>
        <p:spPr>
          <a:xfrm>
            <a:off x="8889769" y="5391254"/>
            <a:ext cx="198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Between </a:t>
            </a:r>
            <a:r>
              <a:rPr lang="en-GB" dirty="0"/>
              <a:t>Main rails</a:t>
            </a:r>
          </a:p>
        </p:txBody>
      </p:sp>
    </p:spTree>
    <p:extLst>
      <p:ext uri="{BB962C8B-B14F-4D97-AF65-F5344CB8AC3E}">
        <p14:creationId xmlns:p14="http://schemas.microsoft.com/office/powerpoint/2010/main" val="2735541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– Main Rail Joint Assessment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4846638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A0F15337-C0F5-4D53-8120-7DEBBC577F23}"/>
              </a:ext>
            </a:extLst>
          </p:cNvPr>
          <p:cNvSpPr txBox="1">
            <a:spLocks/>
          </p:cNvSpPr>
          <p:nvPr/>
        </p:nvSpPr>
        <p:spPr>
          <a:xfrm>
            <a:off x="605368" y="937383"/>
            <a:ext cx="11057467" cy="1139190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i="1" dirty="0"/>
              <a:t>Design load - APA passing by the connection</a:t>
            </a:r>
          </a:p>
          <a:p>
            <a:r>
              <a:rPr lang="en-GB" sz="1800" i="1" dirty="0"/>
              <a:t>Forces and Moment obtained from the installation load case has been compared with the design load.</a:t>
            </a:r>
          </a:p>
          <a:p>
            <a:r>
              <a:rPr lang="en-US" sz="1800" dirty="0"/>
              <a:t>Evaluated in accordance with Eurocode 3</a:t>
            </a:r>
          </a:p>
          <a:p>
            <a:endParaRPr lang="en-GB" sz="1800" i="1" dirty="0"/>
          </a:p>
          <a:p>
            <a:endParaRPr lang="en-GB" sz="1800" i="1" dirty="0"/>
          </a:p>
          <a:p>
            <a:pPr marL="0" indent="0">
              <a:buFont typeface="Arial"/>
              <a:buNone/>
            </a:pP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87105137-D069-45CC-B7A8-B910802BEA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746FFF-9EF7-4A43-8A4A-B47A3246182F}"/>
              </a:ext>
            </a:extLst>
          </p:cNvPr>
          <p:cNvCxnSpPr/>
          <p:nvPr/>
        </p:nvCxnSpPr>
        <p:spPr>
          <a:xfrm>
            <a:off x="8377084" y="2182761"/>
            <a:ext cx="0" cy="39761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C76F8BE-7F4F-4A85-9EA8-7D94921D4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2" y="2180729"/>
            <a:ext cx="7560000" cy="373851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2950F9-C3B7-44E0-AA86-78DE1DAB2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343" y="2212099"/>
            <a:ext cx="3054197" cy="36406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329A7B-D9B2-4A3A-B28A-5BE111F2F68D}"/>
              </a:ext>
            </a:extLst>
          </p:cNvPr>
          <p:cNvSpPr/>
          <p:nvPr/>
        </p:nvSpPr>
        <p:spPr>
          <a:xfrm>
            <a:off x="8589460" y="5351317"/>
            <a:ext cx="790514" cy="501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598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– Deflection – Detector (Dry)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8" name="Date Placeholder 2">
            <a:extLst>
              <a:ext uri="{FF2B5EF4-FFF2-40B4-BE49-F238E27FC236}">
                <a16:creationId xmlns:a16="http://schemas.microsoft.com/office/drawing/2014/main" id="{60551464-EAB4-4D75-90E0-F4956C67E2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7D0074-45F3-439A-90BA-6CEA6B21E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85" y="783606"/>
            <a:ext cx="10127230" cy="54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892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– Deflection – Detector (Wet)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9FE88B73-8147-4F78-8241-824FF55A51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5C7BA7-EACD-41F9-8702-D7723ABD4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85" y="777744"/>
            <a:ext cx="10127230" cy="54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6955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896619-E579-4BCA-97E9-2373859C2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188" y="777744"/>
            <a:ext cx="9325625" cy="54432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– Detector (DRY) – APA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FE347B17-3449-4511-B77C-03B71EC966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F6C4E1EA-4B8F-48EE-AC95-AF5D3BE21120}"/>
              </a:ext>
            </a:extLst>
          </p:cNvPr>
          <p:cNvSpPr txBox="1">
            <a:spLocks/>
          </p:cNvSpPr>
          <p:nvPr/>
        </p:nvSpPr>
        <p:spPr>
          <a:xfrm>
            <a:off x="8053430" y="4151682"/>
            <a:ext cx="3266006" cy="1139190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∆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APA Vertical=5.72mm</a:t>
            </a: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40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74EE398-8BD7-4100-9CF7-47C45B7B5D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433187" y="783606"/>
            <a:ext cx="9325625" cy="54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– Detector (WET) - APA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B3F75D5A-2C7C-4BDF-94D6-171B10DB5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6F7A6888-8E61-4FF9-AD6B-825D05387432}"/>
              </a:ext>
            </a:extLst>
          </p:cNvPr>
          <p:cNvSpPr txBox="1">
            <a:spLocks/>
          </p:cNvSpPr>
          <p:nvPr/>
        </p:nvSpPr>
        <p:spPr>
          <a:xfrm>
            <a:off x="8053430" y="4151682"/>
            <a:ext cx="3266006" cy="1139190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∆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APA Vertical=3.17mm</a:t>
            </a: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473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– Detector (WET)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4A3C39A3-3976-478C-91D4-2A9693947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4D47C2-F8E4-470C-A1C6-EBE50C74EC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20532" y="802285"/>
            <a:ext cx="9458621" cy="5520827"/>
          </a:xfrm>
          <a:prstGeom prst="rect">
            <a:avLst/>
          </a:prstGeom>
        </p:spPr>
      </p:pic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334C1EF0-C77B-4098-978C-AEEF57417C70}"/>
              </a:ext>
            </a:extLst>
          </p:cNvPr>
          <p:cNvSpPr txBox="1">
            <a:spLocks/>
          </p:cNvSpPr>
          <p:nvPr/>
        </p:nvSpPr>
        <p:spPr>
          <a:xfrm>
            <a:off x="8053429" y="4151682"/>
            <a:ext cx="3842317" cy="569268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∆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Detector Vertical=3.19mm</a:t>
            </a: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59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– Shrinkage (Lateral)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1570DCF0-D615-4A7E-96A4-F903F3E18A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5254D6-4E75-442C-AEC6-9EAA7F5B8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85" y="830836"/>
            <a:ext cx="10127230" cy="54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543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codes and standards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4846638"/>
          </a:xfrm>
        </p:spPr>
        <p:txBody>
          <a:bodyPr lIns="0" rIns="0" anchor="t"/>
          <a:lstStyle/>
          <a:p>
            <a:r>
              <a:rPr lang="en-US" sz="1800" b="1" i="1" u="sng" dirty="0"/>
              <a:t>List of standards applicable for DSS design:</a:t>
            </a:r>
          </a:p>
          <a:p>
            <a:pPr lvl="1"/>
            <a:r>
              <a:rPr lang="en-GB" sz="1600" dirty="0"/>
              <a:t>EN 1990: Eurocode – Basis of structural design</a:t>
            </a:r>
            <a:endParaRPr lang="en-GB" sz="1600" i="1" dirty="0"/>
          </a:p>
          <a:p>
            <a:pPr lvl="1"/>
            <a:r>
              <a:rPr lang="en-GB" sz="1600" dirty="0"/>
              <a:t>EN 1993-1-1: Eurocode 3: Design of steel structures – Part 1-1: General rules for buildings</a:t>
            </a:r>
            <a:endParaRPr lang="en-GB" sz="1600" i="1" dirty="0"/>
          </a:p>
          <a:p>
            <a:pPr lvl="1"/>
            <a:r>
              <a:rPr lang="en-GB" sz="1600" dirty="0"/>
              <a:t>EN 1993-1-4: Eurocode 3: Design of steel structures – Part 1-4: General rules -Supplementary rules for stainless steels</a:t>
            </a:r>
            <a:endParaRPr lang="en-GB" sz="1600" i="1" dirty="0"/>
          </a:p>
          <a:p>
            <a:pPr lvl="1"/>
            <a:r>
              <a:rPr lang="en-GB" sz="1600" dirty="0"/>
              <a:t>EN 1993-1-8: Eurocode 3: Design of steel structures – Part 1-8: Design of joints</a:t>
            </a:r>
            <a:endParaRPr lang="en-GB" sz="1600" i="1" dirty="0"/>
          </a:p>
          <a:p>
            <a:pPr lvl="1"/>
            <a:r>
              <a:rPr lang="en-GB" sz="1600" dirty="0"/>
              <a:t>EN 1993-6: Eurocode 3: Design of steel structures – Part 6: Crane supporting structures</a:t>
            </a:r>
            <a:endParaRPr lang="en-GB" sz="1600" i="1" dirty="0"/>
          </a:p>
          <a:p>
            <a:pPr lvl="1"/>
            <a:r>
              <a:rPr lang="en-GB" sz="1600" dirty="0"/>
              <a:t>EN 1090-1: Requirements for conformity assessment for structural components</a:t>
            </a:r>
            <a:endParaRPr lang="en-GB" sz="1600" i="1" dirty="0"/>
          </a:p>
          <a:p>
            <a:pPr lvl="1"/>
            <a:r>
              <a:rPr lang="en-GB" sz="1600" dirty="0">
                <a:latin typeface="Helvetica" pitchFamily="34" charset="0"/>
              </a:rPr>
              <a:t>EN 1090-2: Technical requirements for the execution of steel structure</a:t>
            </a:r>
          </a:p>
          <a:p>
            <a:pPr lvl="1"/>
            <a:r>
              <a:rPr lang="en-GB" sz="1600" dirty="0">
                <a:effectLst/>
                <a:latin typeface="Helvetica" pitchFamily="34" charset="0"/>
                <a:ea typeface="Times New Roman" panose="02020603050405020304" pitchFamily="18" charset="0"/>
              </a:rPr>
              <a:t>EDMS 2470582 (link): </a:t>
            </a:r>
            <a:r>
              <a:rPr lang="en-GB" sz="1600" u="sng" dirty="0">
                <a:solidFill>
                  <a:srgbClr val="0000FF"/>
                </a:solidFill>
                <a:effectLst/>
                <a:latin typeface="Helvetica" pitchFamily="34" charset="0"/>
                <a:ea typeface="Times New Roman" panose="02020603050405020304" pitchFamily="18" charset="0"/>
                <a:hlinkClick r:id="rId2"/>
              </a:rPr>
              <a:t>Equivalency between European and US standards for the execution, inspection, and installation of steel structures</a:t>
            </a:r>
            <a:endParaRPr lang="en-GB" sz="1600" u="sng" dirty="0">
              <a:solidFill>
                <a:srgbClr val="0000FF"/>
              </a:solidFill>
              <a:effectLst/>
              <a:latin typeface="Helvetica" pitchFamily="34" charset="0"/>
              <a:ea typeface="Times New Roman" panose="02020603050405020304" pitchFamily="18" charset="0"/>
            </a:endParaRPr>
          </a:p>
          <a:p>
            <a:pPr lvl="1"/>
            <a:r>
              <a:rPr lang="en-GB" sz="1600" dirty="0">
                <a:effectLst/>
                <a:latin typeface="Helvetica" pitchFamily="34" charset="0"/>
                <a:ea typeface="Times New Roman" panose="02020603050405020304" pitchFamily="18" charset="0"/>
              </a:rPr>
              <a:t>EDMS 2733866 (link): </a:t>
            </a:r>
            <a:r>
              <a:rPr lang="en-GB" sz="1600" u="sng" dirty="0">
                <a:solidFill>
                  <a:srgbClr val="0000FF"/>
                </a:solidFill>
                <a:effectLst/>
                <a:latin typeface="Helvetica" pitchFamily="34" charset="0"/>
                <a:ea typeface="Times New Roman" panose="02020603050405020304" pitchFamily="18" charset="0"/>
                <a:hlinkClick r:id="rId3"/>
              </a:rPr>
              <a:t>White Paper - Acceptance of Steel and Aluminium Structures Designed per the EUROCODES at FERMILAB</a:t>
            </a:r>
            <a:endParaRPr lang="en-GB" sz="1600" u="sng" dirty="0">
              <a:solidFill>
                <a:srgbClr val="0000FF"/>
              </a:solidFill>
              <a:effectLst/>
              <a:latin typeface="Helvetica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Helvetica" pitchFamily="34" charset="0"/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F6014027-BF8C-44A1-BD1C-23D85A1A4E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</p:spTree>
    <p:extLst>
      <p:ext uri="{BB962C8B-B14F-4D97-AF65-F5344CB8AC3E}">
        <p14:creationId xmlns:p14="http://schemas.microsoft.com/office/powerpoint/2010/main" val="1320228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Rails – Shrinkage (Transversal)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3FAB2BBD-F2AA-41AC-A9AA-8F9A466D10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24DAC3-0474-4649-A8DE-B3D2EAEF5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85" y="766391"/>
            <a:ext cx="10127230" cy="54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7775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Rod Assembly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4507C956-3BBD-4350-9A8C-A78A2941EF6C}"/>
              </a:ext>
            </a:extLst>
          </p:cNvPr>
          <p:cNvSpPr txBox="1">
            <a:spLocks/>
          </p:cNvSpPr>
          <p:nvPr/>
        </p:nvSpPr>
        <p:spPr>
          <a:xfrm>
            <a:off x="521110" y="900320"/>
            <a:ext cx="11057467" cy="1139190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i="1" dirty="0"/>
              <a:t>Design load case – the most severe load has been chosen for detailed simulation of the Support Rod Assembly (SRA) based on the highest value found in the installation analysis</a:t>
            </a:r>
          </a:p>
          <a:p>
            <a:r>
              <a:rPr lang="en-GB" sz="1800" i="1" dirty="0">
                <a:latin typeface="Calibri" panose="020F0502020204030204" pitchFamily="34" charset="0"/>
              </a:rPr>
              <a:t>Uplift force has been observed (Rod works in tension and his buckling resistance is rather low)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5C6C8B85-41E3-4A42-9669-B0545CAEA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721CFF-0DED-469E-B3EC-A24FF51F7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10" y="5187048"/>
            <a:ext cx="5749105" cy="104166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8D651B5-28EC-4C4A-92C7-2EB531908836}"/>
              </a:ext>
            </a:extLst>
          </p:cNvPr>
          <p:cNvCxnSpPr>
            <a:cxnSpLocks/>
          </p:cNvCxnSpPr>
          <p:nvPr/>
        </p:nvCxnSpPr>
        <p:spPr>
          <a:xfrm flipH="1">
            <a:off x="6087047" y="5917053"/>
            <a:ext cx="762104" cy="0"/>
          </a:xfrm>
          <a:prstGeom prst="straightConnector1">
            <a:avLst/>
          </a:prstGeom>
          <a:ln>
            <a:headEnd type="none"/>
            <a:tailEnd type="oval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5874D63-0E6A-4C56-8A33-E0D7FC1D595B}"/>
              </a:ext>
            </a:extLst>
          </p:cNvPr>
          <p:cNvSpPr/>
          <p:nvPr/>
        </p:nvSpPr>
        <p:spPr>
          <a:xfrm>
            <a:off x="6849151" y="5705429"/>
            <a:ext cx="2242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>
                <a:latin typeface="Calibri" panose="020F0502020204030204" pitchFamily="34" charset="0"/>
              </a:rPr>
              <a:t>Spacer (Polyurethane)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8BEC65-A9E3-4F3A-A58B-024261A4C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10" y="2255892"/>
            <a:ext cx="5076000" cy="2510143"/>
          </a:xfrm>
          <a:prstGeom prst="rect">
            <a:avLst/>
          </a:prstGeom>
          <a:noFill/>
        </p:spPr>
      </p:pic>
      <p:pic>
        <p:nvPicPr>
          <p:cNvPr id="16" name="Picture 15" descr="Diagram, engineering drawing&#10;&#10;Description automatically generated">
            <a:extLst>
              <a:ext uri="{FF2B5EF4-FFF2-40B4-BE49-F238E27FC236}">
                <a16:creationId xmlns:a16="http://schemas.microsoft.com/office/drawing/2014/main" id="{0744431C-8E89-4D1E-8C61-8FCBBE3B0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048" y="2039510"/>
            <a:ext cx="4162713" cy="36249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8478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Rod Assembly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203380B9-C22B-4AC3-9FBD-C2B266D6E6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40A2441-1A0D-43A7-B9D3-2754567D5B8E}"/>
                  </a:ext>
                </a:extLst>
              </p:cNvPr>
              <p:cNvSpPr/>
              <p:nvPr/>
            </p:nvSpPr>
            <p:spPr>
              <a:xfrm>
                <a:off x="668285" y="5671631"/>
                <a:ext cx="5003550" cy="5990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sim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𝑚𝑎𝑥</m:t>
                        </m:r>
                      </m:sub>
                    </m:sSub>
                    <m:r>
                      <a:rPr lang="en-GB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194.56</m:t>
                    </m:r>
                    <m:r>
                      <a:rPr lang="en-GB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MPa</m:t>
                    </m:r>
                    <m:r>
                      <a:rPr lang="en-GB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≤</m:t>
                    </m:r>
                    <m:d>
                      <m:dPr>
                        <m:ctrlPr>
                          <a:rPr lang="en-GB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600</m:t>
                            </m:r>
                          </m:num>
                          <m:den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1.1</m:t>
                            </m:r>
                          </m:den>
                        </m:f>
                      </m:e>
                    </m:d>
                    <m:r>
                      <a:rPr lang="en-GB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𝑀𝑃𝑎</m:t>
                    </m:r>
                    <m:r>
                      <a:rPr lang="en-GB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=545.45</m:t>
                    </m:r>
                    <m:r>
                      <a:rPr lang="en-GB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𝑀𝑃𝑎</m:t>
                    </m:r>
                    <m:r>
                      <m:rPr>
                        <m:nor/>
                      </m:rPr>
                      <a:rPr lang="en-GB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  </m:t>
                    </m:r>
                  </m:oMath>
                </a14:m>
                <a:r>
                  <a:rPr lang="en-GB" sz="1600" b="1" i="1" dirty="0">
                    <a:solidFill>
                      <a:srgbClr val="00B050"/>
                    </a:solidFill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  <a:sym typeface="Wingdings 2" panose="05020102010507070707" pitchFamily="18" charset="2"/>
                  </a:rPr>
                  <a:t></a:t>
                </a:r>
                <a:endParaRPr lang="en-GB" sz="1600" dirty="0">
                  <a:effectLst/>
                  <a:latin typeface="Helvetica" panose="020B0604020202020204" pitchFamily="34" charset="0"/>
                  <a:ea typeface="Times New Roman" panose="02020603050405020304" pitchFamily="18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40A2441-1A0D-43A7-B9D3-2754567D5B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285" y="5671631"/>
                <a:ext cx="5003550" cy="599075"/>
              </a:xfrm>
              <a:prstGeom prst="rect">
                <a:avLst/>
              </a:prstGeom>
              <a:blipFill>
                <a:blip r:embed="rId2"/>
                <a:stretch>
                  <a:fillRect r="-244" b="-10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13D7AD13-2F3D-448D-854B-2555F53A91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235" b="16925"/>
          <a:stretch/>
        </p:blipFill>
        <p:spPr>
          <a:xfrm>
            <a:off x="5032020" y="1010182"/>
            <a:ext cx="3240000" cy="2226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9FBF18-771E-4E6A-B9E2-3E9248EB61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235" b="16925"/>
          <a:stretch/>
        </p:blipFill>
        <p:spPr>
          <a:xfrm>
            <a:off x="5032019" y="3350530"/>
            <a:ext cx="3240000" cy="22265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F1A63B-87ED-4909-B9F3-1AB3F40B17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235" b="16925"/>
          <a:stretch/>
        </p:blipFill>
        <p:spPr>
          <a:xfrm>
            <a:off x="8439157" y="3344630"/>
            <a:ext cx="3240000" cy="22265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8BCC60-9006-48E8-9A02-F8F4052A4B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6236" b="16925"/>
          <a:stretch/>
        </p:blipFill>
        <p:spPr>
          <a:xfrm>
            <a:off x="8439159" y="1010176"/>
            <a:ext cx="3240000" cy="222654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1812A18-3729-4528-ABFA-3D66038ECBF3}"/>
              </a:ext>
            </a:extLst>
          </p:cNvPr>
          <p:cNvSpPr/>
          <p:nvPr/>
        </p:nvSpPr>
        <p:spPr>
          <a:xfrm>
            <a:off x="4684088" y="804177"/>
            <a:ext cx="7341112" cy="4794311"/>
          </a:xfrm>
          <a:prstGeom prst="roundRect">
            <a:avLst/>
          </a:prstGeom>
          <a:noFill/>
          <a:ln w="28575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664409-0A00-462C-AC79-BB0252BD932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73054" y="812565"/>
            <a:ext cx="4040979" cy="4796876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6F1B497-5C7D-4DF4-B316-051E817D5028}"/>
              </a:ext>
            </a:extLst>
          </p:cNvPr>
          <p:cNvSpPr/>
          <p:nvPr/>
        </p:nvSpPr>
        <p:spPr>
          <a:xfrm>
            <a:off x="1569228" y="4229837"/>
            <a:ext cx="1628221" cy="1020589"/>
          </a:xfrm>
          <a:prstGeom prst="roundRect">
            <a:avLst/>
          </a:prstGeom>
          <a:noFill/>
          <a:ln w="28575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870149AA-5BA9-4C3F-8450-AB18193A0BE2}"/>
              </a:ext>
            </a:extLst>
          </p:cNvPr>
          <p:cNvSpPr/>
          <p:nvPr/>
        </p:nvSpPr>
        <p:spPr>
          <a:xfrm>
            <a:off x="3758659" y="4123649"/>
            <a:ext cx="694204" cy="554539"/>
          </a:xfrm>
          <a:prstGeom prst="notchedRight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601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Rod Assembly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203380B9-C22B-4AC3-9FBD-C2B266D6E6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sp>
        <p:nvSpPr>
          <p:cNvPr id="37" name="Content Placeholder 8">
            <a:extLst>
              <a:ext uri="{FF2B5EF4-FFF2-40B4-BE49-F238E27FC236}">
                <a16:creationId xmlns:a16="http://schemas.microsoft.com/office/drawing/2014/main" id="{E2A79B69-9253-4CD3-808A-3A08D0D4B705}"/>
              </a:ext>
            </a:extLst>
          </p:cNvPr>
          <p:cNvSpPr txBox="1">
            <a:spLocks/>
          </p:cNvSpPr>
          <p:nvPr/>
        </p:nvSpPr>
        <p:spPr>
          <a:xfrm>
            <a:off x="521110" y="900320"/>
            <a:ext cx="11057467" cy="1530214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i="1" dirty="0">
                <a:latin typeface="Calibri" panose="020F0502020204030204" pitchFamily="34" charset="0"/>
              </a:rPr>
              <a:t>Verification according to EC3 has been carried out for:</a:t>
            </a:r>
          </a:p>
          <a:p>
            <a:pPr lvl="1"/>
            <a:r>
              <a:rPr lang="en-GB" i="1" dirty="0">
                <a:latin typeface="Calibri" panose="020F0502020204030204" pitchFamily="34" charset="0"/>
              </a:rPr>
              <a:t>Bolted connection between the rail and SRA</a:t>
            </a:r>
          </a:p>
          <a:p>
            <a:pPr lvl="1"/>
            <a:r>
              <a:rPr lang="en-GB" dirty="0">
                <a:latin typeface="Calibri" panose="020F0502020204030204" pitchFamily="34" charset="0"/>
              </a:rPr>
              <a:t>Pinned joint</a:t>
            </a:r>
          </a:p>
          <a:p>
            <a:pPr lvl="1"/>
            <a:r>
              <a:rPr lang="en-GB" dirty="0">
                <a:latin typeface="Calibri" panose="020F0502020204030204" pitchFamily="34" charset="0"/>
              </a:rPr>
              <a:t>Threaded connection between clevis and rod</a:t>
            </a:r>
          </a:p>
          <a:p>
            <a:pPr lvl="1" indent="0">
              <a:buNone/>
            </a:pP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8" name="Content Placeholder 8">
            <a:extLst>
              <a:ext uri="{FF2B5EF4-FFF2-40B4-BE49-F238E27FC236}">
                <a16:creationId xmlns:a16="http://schemas.microsoft.com/office/drawing/2014/main" id="{53A3649A-D3A7-42A8-B01F-4289C7A8C3CA}"/>
              </a:ext>
            </a:extLst>
          </p:cNvPr>
          <p:cNvSpPr txBox="1">
            <a:spLocks/>
          </p:cNvSpPr>
          <p:nvPr/>
        </p:nvSpPr>
        <p:spPr>
          <a:xfrm>
            <a:off x="521110" y="2454402"/>
            <a:ext cx="11057467" cy="1530214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>
                <a:latin typeface="Calibri" panose="020F0502020204030204" pitchFamily="34" charset="0"/>
              </a:rPr>
              <a:t>Maximum forces/moments</a:t>
            </a:r>
            <a:r>
              <a:rPr lang="en-GB" sz="1800" i="1" dirty="0">
                <a:latin typeface="Calibri" panose="020F0502020204030204" pitchFamily="34" charset="0"/>
              </a:rPr>
              <a:t> has been compared with allowable values provided by manufacturer:</a:t>
            </a:r>
          </a:p>
          <a:p>
            <a:pPr lvl="1"/>
            <a:r>
              <a:rPr lang="en-GB" i="1" dirty="0">
                <a:latin typeface="Calibri" panose="020F0502020204030204" pitchFamily="34" charset="0"/>
              </a:rPr>
              <a:t>Axial bearing</a:t>
            </a:r>
          </a:p>
          <a:p>
            <a:pPr lvl="1"/>
            <a:r>
              <a:rPr lang="en-GB" dirty="0">
                <a:latin typeface="Calibri" panose="020F0502020204030204" pitchFamily="34" charset="0"/>
              </a:rPr>
              <a:t>Flat rollers</a:t>
            </a:r>
          </a:p>
          <a:p>
            <a:pPr lvl="1" indent="0">
              <a:buNone/>
            </a:pP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9" name="Content Placeholder 8">
            <a:extLst>
              <a:ext uri="{FF2B5EF4-FFF2-40B4-BE49-F238E27FC236}">
                <a16:creationId xmlns:a16="http://schemas.microsoft.com/office/drawing/2014/main" id="{D3D99CD4-2BA7-4BF9-85CE-13E978129590}"/>
              </a:ext>
            </a:extLst>
          </p:cNvPr>
          <p:cNvSpPr txBox="1">
            <a:spLocks/>
          </p:cNvSpPr>
          <p:nvPr/>
        </p:nvSpPr>
        <p:spPr>
          <a:xfrm>
            <a:off x="521109" y="3706309"/>
            <a:ext cx="11057467" cy="1530214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>
                <a:latin typeface="Calibri" panose="020F0502020204030204" pitchFamily="34" charset="0"/>
              </a:rPr>
              <a:t>Maximum utilization factor was found for pin assessment = 84%</a:t>
            </a:r>
            <a:endParaRPr lang="en-GB" dirty="0">
              <a:latin typeface="Calibri" panose="020F0502020204030204" pitchFamily="34" charset="0"/>
            </a:endParaRPr>
          </a:p>
          <a:p>
            <a:pPr lvl="1" indent="0">
              <a:buNone/>
            </a:pP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86FB47-7E0A-4D88-AEDC-2F4FAA031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782" y="4321125"/>
            <a:ext cx="9350437" cy="142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338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2C77CB89-9287-47EB-8AD5-88E5003DF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66" y="800458"/>
            <a:ext cx="7672597" cy="4572000"/>
          </a:xfrm>
          <a:prstGeom prst="rect">
            <a:avLst/>
          </a:prstGeom>
        </p:spPr>
      </p:pic>
      <p:pic>
        <p:nvPicPr>
          <p:cNvPr id="16" name="Picture 15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62B76CCB-02E4-4394-AEE1-F3617C899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708" y="2985074"/>
            <a:ext cx="4450106" cy="265176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 Trolley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6008BD-2887-41ED-AC24-F2F27CFB3766}"/>
              </a:ext>
            </a:extLst>
          </p:cNvPr>
          <p:cNvSpPr/>
          <p:nvPr/>
        </p:nvSpPr>
        <p:spPr>
          <a:xfrm rot="20662467">
            <a:off x="8352980" y="3717805"/>
            <a:ext cx="2778596" cy="164002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B6EBB2B-5CC5-4460-9F20-ED1518091FE0}"/>
              </a:ext>
            </a:extLst>
          </p:cNvPr>
          <p:cNvCxnSpPr>
            <a:cxnSpLocks/>
            <a:stCxn id="2" idx="0"/>
          </p:cNvCxnSpPr>
          <p:nvPr/>
        </p:nvCxnSpPr>
        <p:spPr>
          <a:xfrm flipH="1" flipV="1">
            <a:off x="5255787" y="2920181"/>
            <a:ext cx="4265622" cy="8279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686E15DB-65F8-4130-8617-D4337C5DEF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CB0FDA4-70C9-44B7-B560-608239360734}"/>
                  </a:ext>
                </a:extLst>
              </p:cNvPr>
              <p:cNvSpPr/>
              <p:nvPr/>
            </p:nvSpPr>
            <p:spPr>
              <a:xfrm>
                <a:off x="668485" y="5596887"/>
                <a:ext cx="5814349" cy="5990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sim</m:t>
                        </m:r>
                        <m:r>
                          <a:rPr lang="en-GB" sz="1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GB" sz="1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max</m:t>
                        </m:r>
                      </m:sub>
                    </m:sSub>
                    <m:r>
                      <a:rPr lang="en-GB" sz="1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16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398.14</m:t>
                    </m:r>
                    <m:r>
                      <a:rPr lang="en-GB" sz="1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MPa</m:t>
                    </m:r>
                    <m:r>
                      <a:rPr lang="en-GB" sz="1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≤</m:t>
                    </m:r>
                    <m:sSub>
                      <m:sSubPr>
                        <m:ctrlPr>
                          <a:rPr lang="en-GB" sz="1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allowable</m:t>
                        </m:r>
                      </m:sub>
                    </m:sSub>
                    <m:r>
                      <a:rPr lang="en-GB" sz="1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GB" sz="16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600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1.1</m:t>
                            </m:r>
                          </m:den>
                        </m:f>
                      </m:e>
                    </m:d>
                    <m:r>
                      <a:rPr lang="en-GB" sz="1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MPa</m:t>
                    </m:r>
                    <m:r>
                      <a:rPr lang="en-US" sz="16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=497.7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MPa</m:t>
                    </m:r>
                  </m:oMath>
                </a14:m>
                <a:r>
                  <a:rPr lang="en-GB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	</a:t>
                </a:r>
                <a:r>
                  <a:rPr lang="en-GB" sz="1600" b="1" i="1" dirty="0">
                    <a:solidFill>
                      <a:srgbClr val="00B05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  <a:sym typeface="Wingdings 2" panose="05020102010507070707" pitchFamily="18" charset="2"/>
                  </a:rPr>
                  <a:t></a:t>
                </a:r>
                <a:endParaRPr lang="en-GB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CB0FDA4-70C9-44B7-B560-6082393607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85" y="5596887"/>
                <a:ext cx="5814349" cy="599075"/>
              </a:xfrm>
              <a:prstGeom prst="rect">
                <a:avLst/>
              </a:prstGeom>
              <a:blipFill>
                <a:blip r:embed="rId4"/>
                <a:stretch>
                  <a:fillRect r="-630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C0BC0F1-B241-4566-97D7-46B544604CB5}"/>
              </a:ext>
            </a:extLst>
          </p:cNvPr>
          <p:cNvSpPr txBox="1">
            <a:spLocks/>
          </p:cNvSpPr>
          <p:nvPr/>
        </p:nvSpPr>
        <p:spPr>
          <a:xfrm>
            <a:off x="7056651" y="830447"/>
            <a:ext cx="4399896" cy="2042546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i="1" dirty="0">
                <a:latin typeface="Calibri" panose="020F0502020204030204" pitchFamily="34" charset="0"/>
              </a:rPr>
              <a:t>Load: APA (1537kg)x SF (2)</a:t>
            </a:r>
          </a:p>
          <a:p>
            <a:r>
              <a:rPr lang="en-GB" sz="1800" i="1" dirty="0">
                <a:latin typeface="Calibri" panose="020F0502020204030204" pitchFamily="34" charset="0"/>
              </a:rPr>
              <a:t>Maximum stress found is found on the M10 screws</a:t>
            </a:r>
          </a:p>
          <a:p>
            <a:r>
              <a:rPr lang="en-GB" sz="1800" i="1" dirty="0">
                <a:latin typeface="Calibri" panose="020F0502020204030204" pitchFamily="34" charset="0"/>
              </a:rPr>
              <a:t>Stresses are well below allowable values</a:t>
            </a:r>
          </a:p>
          <a:p>
            <a:r>
              <a:rPr lang="en-GB" sz="1800" i="1" dirty="0">
                <a:latin typeface="Calibri" panose="020F0502020204030204" pitchFamily="34" charset="0"/>
              </a:rPr>
              <a:t>Eqv. Stress observed at the bottom flange is around 120 MPa (due to the bending)</a:t>
            </a:r>
          </a:p>
          <a:p>
            <a:endParaRPr lang="en-GB" dirty="0">
              <a:latin typeface="Calibri" panose="020F0502020204030204" pitchFamily="34" charset="0"/>
            </a:endParaRPr>
          </a:p>
          <a:p>
            <a:pPr lvl="1" indent="0">
              <a:buNone/>
            </a:pP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763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CA76C8-AF96-44D1-B3ED-86CDE84B1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6399"/>
            <a:ext cx="8023374" cy="438912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4F1E4ED-94BD-46D8-A74C-D13100E00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474" y="3273161"/>
            <a:ext cx="4572000" cy="250107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 – DSS coupler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B73DBE5F-2EC9-47B3-866B-15EB0EBE8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2801A41-1BC3-46B8-8B39-5E022D7A9BCC}"/>
                  </a:ext>
                </a:extLst>
              </p:cNvPr>
              <p:cNvSpPr/>
              <p:nvPr/>
            </p:nvSpPr>
            <p:spPr>
              <a:xfrm>
                <a:off x="866819" y="5687611"/>
                <a:ext cx="4958409" cy="5990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sim</m:t>
                        </m:r>
                        <m:r>
                          <a:rPr lang="en-GB" sz="1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GB" sz="1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max</m:t>
                        </m:r>
                      </m:sub>
                    </m:sSub>
                    <m:r>
                      <a:rPr lang="en-GB" sz="1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16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145.75</m:t>
                    </m:r>
                    <m:r>
                      <m:rPr>
                        <m:sty m:val="p"/>
                      </m:rPr>
                      <a:rPr lang="en-GB" sz="1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MPa</m:t>
                    </m:r>
                    <m:r>
                      <a:rPr lang="en-GB" sz="1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≤</m:t>
                    </m:r>
                    <m:d>
                      <m:dPr>
                        <m:ctrlPr>
                          <a:rPr lang="en-GB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600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1.1</m:t>
                            </m:r>
                          </m:den>
                        </m:f>
                      </m:e>
                    </m:d>
                    <m:r>
                      <a:rPr lang="en-GB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MPa</m:t>
                    </m:r>
                    <m:r>
                      <a:rPr lang="en-US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=497.7 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MPa</m:t>
                    </m:r>
                    <m:r>
                      <m:rPr>
                        <m:nor/>
                      </m:rPr>
                      <a:rPr lang="en-GB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rPr>
                      <m:t>	</m:t>
                    </m:r>
                    <m:r>
                      <m:rPr>
                        <m:nor/>
                      </m:rPr>
                      <a:rPr lang="en-GB" sz="1600" b="1" i="1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  <a:sym typeface="Wingdings 2" panose="05020102010507070707" pitchFamily="18" charset="2"/>
                      </a:rPr>
                      <m:t></m:t>
                    </m:r>
                  </m:oMath>
                </a14:m>
                <a:r>
                  <a:rPr lang="en-GB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	</a:t>
                </a:r>
                <a:endParaRPr lang="en-GB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2801A41-1BC3-46B8-8B39-5E022D7A9B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819" y="5687611"/>
                <a:ext cx="4958409" cy="5990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7108C13-9DA5-4286-AA35-0CFF3075B5A9}"/>
              </a:ext>
            </a:extLst>
          </p:cNvPr>
          <p:cNvSpPr/>
          <p:nvPr/>
        </p:nvSpPr>
        <p:spPr>
          <a:xfrm rot="20662467">
            <a:off x="7755863" y="3619683"/>
            <a:ext cx="2778596" cy="164002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E49AAAE-5AAA-44D0-A89C-059F0C902CAD}"/>
              </a:ext>
            </a:extLst>
          </p:cNvPr>
          <p:cNvCxnSpPr>
            <a:cxnSpLocks/>
          </p:cNvCxnSpPr>
          <p:nvPr/>
        </p:nvCxnSpPr>
        <p:spPr>
          <a:xfrm flipH="1" flipV="1">
            <a:off x="4395019" y="2985074"/>
            <a:ext cx="4450531" cy="6661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78AC29DD-4A53-416D-8ACC-50E337774ED2}"/>
              </a:ext>
            </a:extLst>
          </p:cNvPr>
          <p:cNvSpPr txBox="1">
            <a:spLocks/>
          </p:cNvSpPr>
          <p:nvPr/>
        </p:nvSpPr>
        <p:spPr>
          <a:xfrm>
            <a:off x="7056651" y="942528"/>
            <a:ext cx="4399896" cy="2042546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i="1" dirty="0">
                <a:latin typeface="Calibri" panose="020F0502020204030204" pitchFamily="34" charset="0"/>
              </a:rPr>
              <a:t>Load: APA+2FC (1655kg)x SF (1.35)</a:t>
            </a:r>
          </a:p>
          <a:p>
            <a:r>
              <a:rPr lang="en-GB" sz="1800" i="1" dirty="0">
                <a:latin typeface="Calibri" panose="020F0502020204030204" pitchFamily="34" charset="0"/>
              </a:rPr>
              <a:t>Maximum stress is found on the M16 bolts</a:t>
            </a:r>
          </a:p>
          <a:p>
            <a:r>
              <a:rPr lang="en-GB" sz="1800" i="1" dirty="0">
                <a:latin typeface="Calibri" panose="020F0502020204030204" pitchFamily="34" charset="0"/>
              </a:rPr>
              <a:t>Stresses are well below allowable values</a:t>
            </a:r>
          </a:p>
          <a:p>
            <a:r>
              <a:rPr lang="en-GB" sz="1800" i="1" dirty="0">
                <a:latin typeface="Calibri" panose="020F0502020204030204" pitchFamily="34" charset="0"/>
              </a:rPr>
              <a:t>Eqv. Stress observed at the bottom flange is around 83MPa (due to the bending)</a:t>
            </a:r>
          </a:p>
          <a:p>
            <a:endParaRPr lang="en-GB" dirty="0">
              <a:latin typeface="Calibri" panose="020F0502020204030204" pitchFamily="34" charset="0"/>
            </a:endParaRPr>
          </a:p>
          <a:p>
            <a:pPr lvl="1" indent="0">
              <a:buNone/>
            </a:pP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418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0DD58F4-B6AE-4204-BC27-11ECE5436B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495" y="824040"/>
            <a:ext cx="7368224" cy="428913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CPA Trolleys (single)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2A909764-D590-4107-A172-EB9B67246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468E234-19C0-485A-A4F1-30DC9AFFC1F3}"/>
                  </a:ext>
                </a:extLst>
              </p:cNvPr>
              <p:cNvSpPr/>
              <p:nvPr/>
            </p:nvSpPr>
            <p:spPr>
              <a:xfrm>
                <a:off x="874286" y="5649950"/>
                <a:ext cx="4994882" cy="5990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sim</m:t>
                        </m:r>
                        <m:r>
                          <a:rPr lang="en-GB" sz="1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GB" sz="1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max</m:t>
                        </m:r>
                      </m:sub>
                    </m:sSub>
                    <m:r>
                      <a:rPr lang="en-GB" sz="1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16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227.88</m:t>
                    </m:r>
                    <m:r>
                      <a:rPr lang="en-GB" sz="1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MPa</m:t>
                    </m:r>
                    <m:r>
                      <a:rPr lang="en-GB" sz="1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≤</m:t>
                    </m:r>
                    <m:d>
                      <m:dPr>
                        <m:ctrlPr>
                          <a:rPr lang="en-GB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600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1.1</m:t>
                            </m:r>
                          </m:den>
                        </m:f>
                      </m:e>
                    </m:d>
                    <m:r>
                      <a:rPr lang="en-GB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MPa</m:t>
                    </m:r>
                    <m:r>
                      <a:rPr lang="en-US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=497.7 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MPa</m:t>
                    </m:r>
                    <m:r>
                      <m:rPr>
                        <m:nor/>
                      </m:rPr>
                      <a:rPr lang="en-GB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rPr>
                      <m:t>	</m:t>
                    </m:r>
                  </m:oMath>
                </a14:m>
                <a:r>
                  <a:rPr lang="en-GB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	</a:t>
                </a:r>
                <a:r>
                  <a:rPr lang="en-GB" sz="1600" b="1" i="1" dirty="0">
                    <a:solidFill>
                      <a:srgbClr val="00B05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  <a:sym typeface="Wingdings 2" panose="05020102010507070707" pitchFamily="18" charset="2"/>
                  </a:rPr>
                  <a:t></a:t>
                </a:r>
                <a:endParaRPr lang="en-GB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468E234-19C0-485A-A4F1-30DC9AFFC1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286" y="5649950"/>
                <a:ext cx="4994882" cy="599075"/>
              </a:xfrm>
              <a:prstGeom prst="rect">
                <a:avLst/>
              </a:prstGeom>
              <a:blipFill>
                <a:blip r:embed="rId3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Content Placeholder 8">
            <a:extLst>
              <a:ext uri="{FF2B5EF4-FFF2-40B4-BE49-F238E27FC236}">
                <a16:creationId xmlns:a16="http://schemas.microsoft.com/office/drawing/2014/main" id="{EF1FBB7D-42B9-4AEB-BA72-1B36F2A45CEE}"/>
              </a:ext>
            </a:extLst>
          </p:cNvPr>
          <p:cNvSpPr txBox="1">
            <a:spLocks/>
          </p:cNvSpPr>
          <p:nvPr/>
        </p:nvSpPr>
        <p:spPr>
          <a:xfrm>
            <a:off x="6767238" y="1140754"/>
            <a:ext cx="4399896" cy="2042546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i="1" dirty="0">
                <a:latin typeface="Calibri" panose="020F0502020204030204" pitchFamily="34" charset="0"/>
              </a:rPr>
              <a:t>Load: CPA+2FC+GP (378kg)x SF (2)</a:t>
            </a:r>
          </a:p>
          <a:p>
            <a:r>
              <a:rPr lang="en-GB" sz="1800" i="1" dirty="0">
                <a:latin typeface="Calibri" panose="020F0502020204030204" pitchFamily="34" charset="0"/>
              </a:rPr>
              <a:t>Maximum stress is found on the M10 screw</a:t>
            </a:r>
          </a:p>
          <a:p>
            <a:r>
              <a:rPr lang="en-GB" sz="1800" i="1" dirty="0">
                <a:latin typeface="Calibri" panose="020F0502020204030204" pitchFamily="34" charset="0"/>
              </a:rPr>
              <a:t>Stresses are well below allowable values</a:t>
            </a:r>
          </a:p>
          <a:p>
            <a:r>
              <a:rPr lang="en-GB" sz="1800" i="1" dirty="0">
                <a:latin typeface="Calibri" panose="020F0502020204030204" pitchFamily="34" charset="0"/>
              </a:rPr>
              <a:t>Eqv. Stress observed at the bottom flange is around 70MPa (due to the bending)</a:t>
            </a:r>
          </a:p>
          <a:p>
            <a:endParaRPr lang="en-GB" dirty="0">
              <a:latin typeface="Calibri" panose="020F0502020204030204" pitchFamily="34" charset="0"/>
            </a:endParaRPr>
          </a:p>
          <a:p>
            <a:pPr lvl="1" indent="0">
              <a:buNone/>
            </a:pP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2FACB0-098C-40BE-A8CC-AE35538790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60182" y="3353685"/>
            <a:ext cx="4605645" cy="268100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246ED1-0D74-41E9-A0EC-BBCF28D52BDD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3775587" y="3492399"/>
            <a:ext cx="4895317" cy="19553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2BE3F7C-ED2C-4257-BB4F-5C2CDEDB4316}"/>
              </a:ext>
            </a:extLst>
          </p:cNvPr>
          <p:cNvSpPr/>
          <p:nvPr/>
        </p:nvSpPr>
        <p:spPr>
          <a:xfrm rot="19537946">
            <a:off x="8583348" y="4986833"/>
            <a:ext cx="1003125" cy="3556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7683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B6855A-5433-4CA8-8D52-C49A7489B5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960" y="985223"/>
            <a:ext cx="7035638" cy="4320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CPA – DSS coupler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B73DBE5F-2EC9-47B3-866B-15EB0EBE8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2801A41-1BC3-46B8-8B39-5E022D7A9BCC}"/>
                  </a:ext>
                </a:extLst>
              </p:cNvPr>
              <p:cNvSpPr/>
              <p:nvPr/>
            </p:nvSpPr>
            <p:spPr>
              <a:xfrm>
                <a:off x="550262" y="5687611"/>
                <a:ext cx="5591531" cy="5990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sim</m:t>
                        </m:r>
                        <m:r>
                          <a:rPr lang="en-GB" sz="1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GB" sz="1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max</m:t>
                        </m:r>
                      </m:sub>
                    </m:sSub>
                    <m:r>
                      <a:rPr lang="en-GB" sz="1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16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142</m:t>
                    </m:r>
                    <m:r>
                      <a:rPr lang="en-GB" sz="1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MPa</m:t>
                    </m:r>
                    <m:r>
                      <a:rPr lang="en-GB" sz="1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≤</m:t>
                    </m:r>
                    <m:sSub>
                      <m:sSubPr>
                        <m:ctrlPr>
                          <a:rPr lang="en-GB" sz="1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allowable</m:t>
                        </m:r>
                      </m:sub>
                    </m:sSub>
                    <m:r>
                      <a:rPr lang="en-GB" sz="1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GB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345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1.1</m:t>
                            </m:r>
                          </m:den>
                        </m:f>
                      </m:e>
                    </m:d>
                    <m:r>
                      <a:rPr lang="en-GB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MPa</m:t>
                    </m:r>
                    <m:r>
                      <a:rPr lang="en-US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313.6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MPa</m:t>
                    </m:r>
                    <m:r>
                      <m:rPr>
                        <m:nor/>
                      </m:rPr>
                      <a:rPr lang="en-GB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rPr>
                      <m:t>	</m:t>
                    </m:r>
                  </m:oMath>
                </a14:m>
                <a:r>
                  <a:rPr lang="en-GB" sz="1600" b="1" i="1" dirty="0">
                    <a:solidFill>
                      <a:srgbClr val="00B05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  <a:sym typeface="Wingdings 2" panose="05020102010507070707" pitchFamily="18" charset="2"/>
                  </a:rPr>
                  <a:t> </a:t>
                </a:r>
                <a:endParaRPr lang="en-GB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2801A41-1BC3-46B8-8B39-5E022D7A9B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62" y="5687611"/>
                <a:ext cx="5591531" cy="599075"/>
              </a:xfrm>
              <a:prstGeom prst="rect">
                <a:avLst/>
              </a:prstGeom>
              <a:blipFill>
                <a:blip r:embed="rId3"/>
                <a:stretch>
                  <a:fillRect r="-109" b="-20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78AC29DD-4A53-416D-8ACC-50E337774ED2}"/>
              </a:ext>
            </a:extLst>
          </p:cNvPr>
          <p:cNvSpPr txBox="1">
            <a:spLocks/>
          </p:cNvSpPr>
          <p:nvPr/>
        </p:nvSpPr>
        <p:spPr>
          <a:xfrm>
            <a:off x="7056651" y="801719"/>
            <a:ext cx="4399896" cy="2042546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i="1" dirty="0">
                <a:latin typeface="Calibri" panose="020F0502020204030204" pitchFamily="34" charset="0"/>
              </a:rPr>
              <a:t>Load: CPA+2FC+GP (378kg)x SF (1.35) </a:t>
            </a:r>
          </a:p>
          <a:p>
            <a:r>
              <a:rPr lang="en-GB" sz="1800" i="1" dirty="0">
                <a:latin typeface="Calibri" panose="020F0502020204030204" pitchFamily="34" charset="0"/>
              </a:rPr>
              <a:t>Maximum stress of 142 MPa found on the clevis</a:t>
            </a:r>
          </a:p>
          <a:p>
            <a:r>
              <a:rPr lang="en-GB" sz="1800" i="1" dirty="0">
                <a:latin typeface="Calibri" panose="020F0502020204030204" pitchFamily="34" charset="0"/>
              </a:rPr>
              <a:t>Stresses are well below allowable values</a:t>
            </a:r>
          </a:p>
          <a:p>
            <a:r>
              <a:rPr lang="en-GB" sz="1800" i="1" dirty="0">
                <a:latin typeface="Calibri" panose="020F0502020204030204" pitchFamily="34" charset="0"/>
              </a:rPr>
              <a:t>Pinned connection check (EC3) shows 41% utilization factor.</a:t>
            </a:r>
          </a:p>
          <a:p>
            <a:endParaRPr lang="en-GB" dirty="0">
              <a:latin typeface="Calibri" panose="020F0502020204030204" pitchFamily="34" charset="0"/>
            </a:endParaRPr>
          </a:p>
          <a:p>
            <a:pPr lvl="1" indent="0">
              <a:buNone/>
            </a:pP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F2A057-1DF8-4BEA-AA13-2AA6BF861E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31811" y="2961476"/>
            <a:ext cx="5495663" cy="33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43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Couplers shrinkage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9570F696-5AB0-4FC6-9E72-63705A93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F0FFED-579A-4470-94E4-03E4BDBB52F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884288"/>
            <a:ext cx="5732206" cy="4846638"/>
          </a:xfrm>
        </p:spPr>
        <p:txBody>
          <a:bodyPr/>
          <a:lstStyle/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Stainless steel components are bolted to Invar rail</a:t>
            </a:r>
          </a:p>
          <a:p>
            <a:r>
              <a:rPr lang="en-US" sz="1800" dirty="0"/>
              <a:t>Very conservative approach has been chosen for FE analysis contact modelling, where bolts and holes were adjusted to touch (no gap).</a:t>
            </a:r>
          </a:p>
          <a:p>
            <a:r>
              <a:rPr lang="en-US" sz="1800" dirty="0"/>
              <a:t>Small values of plastic strain was observed, less than 2% (considering yield strength at room temperature) </a:t>
            </a:r>
          </a:p>
          <a:p>
            <a:r>
              <a:rPr lang="en-US" sz="1800" dirty="0"/>
              <a:t>It should be mentioned that Invar and Stainless-steel strength is increased at 88K.</a:t>
            </a:r>
          </a:p>
          <a:p>
            <a:endParaRPr lang="en-US" sz="1800" dirty="0"/>
          </a:p>
          <a:p>
            <a:endParaRPr lang="en-GB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AE0E8C-0A56-4F58-9201-FC3E9D59B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124" y="3459404"/>
            <a:ext cx="3409950" cy="57150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7C25EC1C-B730-47AC-A646-C8D201DAA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715" y="934309"/>
            <a:ext cx="4413685" cy="498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339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Buckling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2254F9-2259-493A-A1D6-F23A2C8D85BD}"/>
              </a:ext>
            </a:extLst>
          </p:cNvPr>
          <p:cNvSpPr/>
          <p:nvPr/>
        </p:nvSpPr>
        <p:spPr>
          <a:xfrm>
            <a:off x="521110" y="978113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Flexural-torsional buckling occurs because bending places the top flange of a </a:t>
            </a:r>
            <a:r>
              <a:rPr lang="en-GB" b="1" dirty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into compression</a:t>
            </a:r>
            <a:r>
              <a:rPr lang="en-GB" dirty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Just like a column in compression, the </a:t>
            </a:r>
            <a:r>
              <a:rPr lang="en-GB" b="1" dirty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compression flange of a beam can buckle</a:t>
            </a:r>
            <a:r>
              <a:rPr lang="en-GB" dirty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GB" b="1" dirty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web &amp; tension flange of the beam force the compression flange to buckle sideways</a:t>
            </a:r>
            <a:r>
              <a:rPr lang="en-GB" dirty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which results in the whole section </a:t>
            </a:r>
            <a:r>
              <a:rPr lang="en-GB" b="1" dirty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twisting (hence “torsional” buckling)</a:t>
            </a:r>
            <a:r>
              <a:rPr lang="en-GB" dirty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br>
              <a:rPr lang="en-GB" dirty="0"/>
            </a:b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434539-31E5-4D6F-A007-832EF5C51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626" y="978113"/>
            <a:ext cx="4352930" cy="5045000"/>
          </a:xfrm>
          <a:prstGeom prst="rect">
            <a:avLst/>
          </a:prstGeom>
        </p:spPr>
      </p:pic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C2969925-7EF6-4CDB-BA80-9C7C3B88A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97975-FA54-48C7-98E1-43CFA575F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015" y="3429000"/>
            <a:ext cx="2705100" cy="2305050"/>
          </a:xfrm>
          <a:prstGeom prst="rect">
            <a:avLst/>
          </a:prstGeom>
        </p:spPr>
      </p:pic>
      <p:pic>
        <p:nvPicPr>
          <p:cNvPr id="15" name="Picture 1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324475A-6CA1-445E-B43D-02EB2B097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10" y="3644279"/>
            <a:ext cx="2840188" cy="201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49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4846638"/>
          </a:xfrm>
        </p:spPr>
        <p:txBody>
          <a:bodyPr lIns="0" rIns="0" anchor="t"/>
          <a:lstStyle/>
          <a:p>
            <a:r>
              <a:rPr lang="en-US" sz="1800" dirty="0"/>
              <a:t>List of materials used for the analysis;</a:t>
            </a:r>
          </a:p>
          <a:p>
            <a:pPr lvl="1"/>
            <a:r>
              <a:rPr lang="en-US" sz="1600" dirty="0"/>
              <a:t>Rail 			Invar36</a:t>
            </a:r>
          </a:p>
          <a:p>
            <a:pPr lvl="1"/>
            <a:r>
              <a:rPr lang="en-US" sz="1600" dirty="0"/>
              <a:t>SRA 			Stainless steel 304L</a:t>
            </a:r>
          </a:p>
          <a:p>
            <a:pPr lvl="1"/>
            <a:r>
              <a:rPr lang="en-US" sz="1600" dirty="0"/>
              <a:t>Fasteners 		Stainless steel; Grade A4-80</a:t>
            </a:r>
          </a:p>
          <a:p>
            <a:pPr lvl="1"/>
            <a:r>
              <a:rPr lang="en-US" sz="1600" dirty="0"/>
              <a:t>Pins 			</a:t>
            </a:r>
            <a:r>
              <a:rPr lang="en-US" sz="1600" dirty="0" err="1"/>
              <a:t>Nitronic</a:t>
            </a:r>
            <a:r>
              <a:rPr lang="en-US" sz="1600" dirty="0"/>
              <a:t> 60 steel</a:t>
            </a:r>
          </a:p>
          <a:p>
            <a:pPr lvl="1"/>
            <a:r>
              <a:rPr lang="en-US" sz="1600" dirty="0"/>
              <a:t>Rail Connections	Stainless steel 304L</a:t>
            </a:r>
            <a:endParaRPr lang="en-GB" sz="1800" dirty="0"/>
          </a:p>
          <a:p>
            <a:pPr marL="285750" indent="-285750"/>
            <a:r>
              <a:rPr lang="en-GB" sz="1800" dirty="0"/>
              <a:t>All material strength properties for calculation are taken from the respective European standards or manufacturer catalogue.</a:t>
            </a:r>
          </a:p>
          <a:p>
            <a:pPr marL="285750" indent="-285750"/>
            <a:r>
              <a:rPr lang="en-GB" sz="1800" dirty="0"/>
              <a:t>Strength properties considered are taken for room temperature despite the strength increase in cryogenic temperature.</a:t>
            </a:r>
          </a:p>
          <a:p>
            <a:pPr marL="285750" indent="-285750"/>
            <a:r>
              <a:rPr lang="en-GB" sz="1800" dirty="0"/>
              <a:t>Thermal properties as a function of temperature from the range of 80K up to 293K have been obtained from NIST: National Institute of Standards and Technology or from manufacturer catalogue. </a:t>
            </a:r>
            <a:endParaRPr lang="en-US" sz="1600" dirty="0"/>
          </a:p>
          <a:p>
            <a:r>
              <a:rPr lang="en-US" sz="1800" dirty="0"/>
              <a:t>All suitable for a cryogenic environment and used previously in NP02 and NP04.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1A60D502-63B5-42B6-AA97-2CD595CA9B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</p:spTree>
    <p:extLst>
      <p:ext uri="{BB962C8B-B14F-4D97-AF65-F5344CB8AC3E}">
        <p14:creationId xmlns:p14="http://schemas.microsoft.com/office/powerpoint/2010/main" val="7967767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5" y="52017"/>
            <a:ext cx="4971011" cy="6772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585" y="0"/>
            <a:ext cx="4494415" cy="6770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576" y="3385403"/>
            <a:ext cx="2822653" cy="223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74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Buckling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FA92FE2A-76F5-407B-8895-5B17FF27A5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F12AEA-AB7A-4B75-B6DC-0B7B1496A3A3}"/>
              </a:ext>
            </a:extLst>
          </p:cNvPr>
          <p:cNvSpPr/>
          <p:nvPr/>
        </p:nvSpPr>
        <p:spPr>
          <a:xfrm>
            <a:off x="1027802" y="804974"/>
            <a:ext cx="6744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80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Local bow imperfections were taken into account in member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D5D411-28BE-4BF4-9142-AD653BD38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411" y="1107027"/>
            <a:ext cx="3643150" cy="2143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27882C-A3BC-47C3-9875-2AB430A39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0504" y="4374490"/>
            <a:ext cx="2821298" cy="13135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22BDB1-08E0-43B8-8B70-B5846471A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298" y="3973370"/>
            <a:ext cx="2887501" cy="13490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19C51B4-D951-473C-9F57-ABD034E2BC0C}"/>
              </a:ext>
            </a:extLst>
          </p:cNvPr>
          <p:cNvSpPr/>
          <p:nvPr/>
        </p:nvSpPr>
        <p:spPr>
          <a:xfrm>
            <a:off x="1027802" y="3327039"/>
            <a:ext cx="10852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80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Shape of the elastic critical buckling mode of the structure was applied as a unique global and local imperfection. The amplitude of this imperfection was determined from: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B54EAB-06C9-4382-8FCF-13AA16932D05}"/>
              </a:ext>
            </a:extLst>
          </p:cNvPr>
          <p:cNvSpPr/>
          <p:nvPr/>
        </p:nvSpPr>
        <p:spPr>
          <a:xfrm>
            <a:off x="1027801" y="5301857"/>
            <a:ext cx="10852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80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Material model adopted for the numerical analysis – Elastic – “perfectly” plastic</a:t>
            </a:r>
          </a:p>
        </p:txBody>
      </p:sp>
      <p:sp>
        <p:nvSpPr>
          <p:cNvPr id="6" name="Arrow: Notched Right 5">
            <a:extLst>
              <a:ext uri="{FF2B5EF4-FFF2-40B4-BE49-F238E27FC236}">
                <a16:creationId xmlns:a16="http://schemas.microsoft.com/office/drawing/2014/main" id="{750A9E78-45D1-463A-9B80-39C5D8D38783}"/>
              </a:ext>
            </a:extLst>
          </p:cNvPr>
          <p:cNvSpPr/>
          <p:nvPr/>
        </p:nvSpPr>
        <p:spPr>
          <a:xfrm>
            <a:off x="9418293" y="5308758"/>
            <a:ext cx="540715" cy="369332"/>
          </a:xfrm>
          <a:prstGeom prst="notchedRightArrow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B62954-D8E9-4758-AF26-29039C18A91D}"/>
              </a:ext>
            </a:extLst>
          </p:cNvPr>
          <p:cNvSpPr/>
          <p:nvPr/>
        </p:nvSpPr>
        <p:spPr>
          <a:xfrm>
            <a:off x="1027800" y="5684991"/>
            <a:ext cx="10852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80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Large deflection has been taken into account along with a numerical stabilization (post-buckling)</a:t>
            </a:r>
          </a:p>
        </p:txBody>
      </p:sp>
    </p:spTree>
    <p:extLst>
      <p:ext uri="{BB962C8B-B14F-4D97-AF65-F5344CB8AC3E}">
        <p14:creationId xmlns:p14="http://schemas.microsoft.com/office/powerpoint/2010/main" val="4651108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Buckling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A8554050-5B9B-488E-88E6-867403B0F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63" y="844534"/>
            <a:ext cx="11057467" cy="5464570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FA92FE2A-76F5-407B-8895-5B17FF27A5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2449A5-188A-4FA8-8B82-44EB1E62CD59}"/>
              </a:ext>
            </a:extLst>
          </p:cNvPr>
          <p:cNvSpPr/>
          <p:nvPr/>
        </p:nvSpPr>
        <p:spPr>
          <a:xfrm>
            <a:off x="5528797" y="3285911"/>
            <a:ext cx="1459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Top flange in compression</a:t>
            </a:r>
            <a:endParaRPr lang="en-GB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4E9CEC3-E269-4920-A8A0-A140E0860B5D}"/>
              </a:ext>
            </a:extLst>
          </p:cNvPr>
          <p:cNvCxnSpPr/>
          <p:nvPr/>
        </p:nvCxnSpPr>
        <p:spPr>
          <a:xfrm>
            <a:off x="6453894" y="3917172"/>
            <a:ext cx="619432" cy="4129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E3A308D1-6B41-4D74-AEBB-05598B7EE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989" y="1204626"/>
            <a:ext cx="5267715" cy="1703333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E25904C-DFD8-42BE-BCE3-D6EEA522FE47}"/>
              </a:ext>
            </a:extLst>
          </p:cNvPr>
          <p:cNvSpPr/>
          <p:nvPr/>
        </p:nvSpPr>
        <p:spPr>
          <a:xfrm>
            <a:off x="3597989" y="1106474"/>
            <a:ext cx="5320724" cy="1801485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75C07B-AC8C-4E26-BE67-8CE06C5E3E3B}"/>
              </a:ext>
            </a:extLst>
          </p:cNvPr>
          <p:cNvSpPr/>
          <p:nvPr/>
        </p:nvSpPr>
        <p:spPr>
          <a:xfrm>
            <a:off x="4895695" y="668519"/>
            <a:ext cx="3552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0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Workflow for the analysis:</a:t>
            </a:r>
            <a:endParaRPr lang="en-GB" dirty="0">
              <a:solidFill>
                <a:srgbClr val="80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5041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Buckling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53386"/>
            <a:ext cx="7488767" cy="187325"/>
          </a:xfrm>
        </p:spPr>
        <p:txBody>
          <a:bodyPr/>
          <a:lstStyle/>
          <a:p>
            <a:r>
              <a:rPr lang="en-US" dirty="0"/>
              <a:t>Jan Hrivnak | DSS structural analysis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9CCA60-7859-40DD-A216-C3ADA1001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54" y="1025746"/>
            <a:ext cx="9012033" cy="4628037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A71AEEE6-2930-440C-9F5D-BB65F721E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D854FE-FEF5-4212-A5EE-9912B89BF064}"/>
              </a:ext>
            </a:extLst>
          </p:cNvPr>
          <p:cNvSpPr/>
          <p:nvPr/>
        </p:nvSpPr>
        <p:spPr>
          <a:xfrm>
            <a:off x="5385771" y="4787442"/>
            <a:ext cx="23019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Plastic deformation 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0FD867-0F65-4A13-B3A8-AB0703437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762" y="1956780"/>
            <a:ext cx="4368384" cy="331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806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Buckling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55EA7D-C0AB-4A9C-ACF6-8E03A19E9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7" y="2797067"/>
            <a:ext cx="3808673" cy="3139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B4537A-5B27-4C7C-8971-C3E5306A6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996" y="2797067"/>
            <a:ext cx="3808674" cy="3139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1F12B6-85F0-45F3-95E9-D296DDB7D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519" y="2797067"/>
            <a:ext cx="3808674" cy="31399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777AE6-523D-491F-B143-7AF696A81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649" y="1711266"/>
            <a:ext cx="2183890" cy="19269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E7276A-E2A6-45B3-BF45-DD4BAC2EC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615" y="1689653"/>
            <a:ext cx="2183890" cy="19269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807025-C5B2-4677-91E0-DA4044BF9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7453" y="1689653"/>
            <a:ext cx="2183890" cy="1926962"/>
          </a:xfrm>
          <a:prstGeom prst="rect">
            <a:avLst/>
          </a:prstGeom>
        </p:spPr>
      </p:pic>
      <p:sp>
        <p:nvSpPr>
          <p:cNvPr id="18" name="Oval 18">
            <a:extLst>
              <a:ext uri="{FF2B5EF4-FFF2-40B4-BE49-F238E27FC236}">
                <a16:creationId xmlns:a16="http://schemas.microsoft.com/office/drawing/2014/main" id="{0497F0A2-E390-46D4-AAEA-7497211B7741}"/>
              </a:ext>
            </a:extLst>
          </p:cNvPr>
          <p:cNvSpPr/>
          <p:nvPr/>
        </p:nvSpPr>
        <p:spPr>
          <a:xfrm>
            <a:off x="1869380" y="3339547"/>
            <a:ext cx="330481" cy="277067"/>
          </a:xfrm>
          <a:custGeom>
            <a:avLst/>
            <a:gdLst>
              <a:gd name="connsiteX0" fmla="*/ 0 w 330481"/>
              <a:gd name="connsiteY0" fmla="*/ 138533 h 277067"/>
              <a:gd name="connsiteX1" fmla="*/ 165240 w 330481"/>
              <a:gd name="connsiteY1" fmla="*/ 0 h 277067"/>
              <a:gd name="connsiteX2" fmla="*/ 330481 w 330481"/>
              <a:gd name="connsiteY2" fmla="*/ 138533 h 277067"/>
              <a:gd name="connsiteX3" fmla="*/ 165240 w 330481"/>
              <a:gd name="connsiteY3" fmla="*/ 277067 h 277067"/>
              <a:gd name="connsiteX4" fmla="*/ 0 w 330481"/>
              <a:gd name="connsiteY4" fmla="*/ 138533 h 27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481" h="277067" extrusionOk="0">
                <a:moveTo>
                  <a:pt x="0" y="138533"/>
                </a:moveTo>
                <a:cubicBezTo>
                  <a:pt x="-31780" y="27309"/>
                  <a:pt x="114882" y="-12608"/>
                  <a:pt x="165240" y="0"/>
                </a:cubicBezTo>
                <a:cubicBezTo>
                  <a:pt x="223086" y="16707"/>
                  <a:pt x="369349" y="52471"/>
                  <a:pt x="330481" y="138533"/>
                </a:cubicBezTo>
                <a:cubicBezTo>
                  <a:pt x="314020" y="188358"/>
                  <a:pt x="243213" y="311451"/>
                  <a:pt x="165240" y="277067"/>
                </a:cubicBezTo>
                <a:cubicBezTo>
                  <a:pt x="108293" y="235569"/>
                  <a:pt x="24551" y="213106"/>
                  <a:pt x="0" y="138533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0 w 330481"/>
                      <a:gd name="connsiteY0" fmla="*/ 138533 h 277067"/>
                      <a:gd name="connsiteX1" fmla="*/ 165240 w 330481"/>
                      <a:gd name="connsiteY1" fmla="*/ 0 h 277067"/>
                      <a:gd name="connsiteX2" fmla="*/ 330481 w 330481"/>
                      <a:gd name="connsiteY2" fmla="*/ 138533 h 277067"/>
                      <a:gd name="connsiteX3" fmla="*/ 165240 w 330481"/>
                      <a:gd name="connsiteY3" fmla="*/ 277067 h 277067"/>
                      <a:gd name="connsiteX4" fmla="*/ 0 w 330481"/>
                      <a:gd name="connsiteY4" fmla="*/ 138533 h 277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481" h="277067" extrusionOk="0">
                        <a:moveTo>
                          <a:pt x="0" y="138533"/>
                        </a:moveTo>
                        <a:cubicBezTo>
                          <a:pt x="-21112" y="39854"/>
                          <a:pt x="107469" y="-9917"/>
                          <a:pt x="165240" y="0"/>
                        </a:cubicBezTo>
                        <a:cubicBezTo>
                          <a:pt x="236902" y="8945"/>
                          <a:pt x="355795" y="56516"/>
                          <a:pt x="330481" y="138533"/>
                        </a:cubicBezTo>
                        <a:cubicBezTo>
                          <a:pt x="315310" y="190930"/>
                          <a:pt x="244702" y="306819"/>
                          <a:pt x="165240" y="277067"/>
                        </a:cubicBezTo>
                        <a:cubicBezTo>
                          <a:pt x="97504" y="250452"/>
                          <a:pt x="5457" y="214677"/>
                          <a:pt x="0" y="1385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100"/>
          </a:p>
        </p:txBody>
      </p:sp>
      <p:sp>
        <p:nvSpPr>
          <p:cNvPr id="20" name="Oval 18">
            <a:extLst>
              <a:ext uri="{FF2B5EF4-FFF2-40B4-BE49-F238E27FC236}">
                <a16:creationId xmlns:a16="http://schemas.microsoft.com/office/drawing/2014/main" id="{6C539098-447A-43F7-9788-311E6A36AE21}"/>
              </a:ext>
            </a:extLst>
          </p:cNvPr>
          <p:cNvSpPr/>
          <p:nvPr/>
        </p:nvSpPr>
        <p:spPr>
          <a:xfrm>
            <a:off x="5930760" y="1595956"/>
            <a:ext cx="277884" cy="292479"/>
          </a:xfrm>
          <a:custGeom>
            <a:avLst/>
            <a:gdLst>
              <a:gd name="connsiteX0" fmla="*/ 0 w 277884"/>
              <a:gd name="connsiteY0" fmla="*/ 146239 h 292479"/>
              <a:gd name="connsiteX1" fmla="*/ 138942 w 277884"/>
              <a:gd name="connsiteY1" fmla="*/ 0 h 292479"/>
              <a:gd name="connsiteX2" fmla="*/ 277884 w 277884"/>
              <a:gd name="connsiteY2" fmla="*/ 146239 h 292479"/>
              <a:gd name="connsiteX3" fmla="*/ 138942 w 277884"/>
              <a:gd name="connsiteY3" fmla="*/ 292479 h 292479"/>
              <a:gd name="connsiteX4" fmla="*/ 0 w 277884"/>
              <a:gd name="connsiteY4" fmla="*/ 146239 h 29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884" h="292479" extrusionOk="0">
                <a:moveTo>
                  <a:pt x="0" y="146239"/>
                </a:moveTo>
                <a:cubicBezTo>
                  <a:pt x="-15678" y="47994"/>
                  <a:pt x="99229" y="-12636"/>
                  <a:pt x="138942" y="0"/>
                </a:cubicBezTo>
                <a:cubicBezTo>
                  <a:pt x="178150" y="20341"/>
                  <a:pt x="330650" y="50464"/>
                  <a:pt x="277884" y="146239"/>
                </a:cubicBezTo>
                <a:cubicBezTo>
                  <a:pt x="255671" y="184925"/>
                  <a:pt x="199461" y="340432"/>
                  <a:pt x="138942" y="292479"/>
                </a:cubicBezTo>
                <a:cubicBezTo>
                  <a:pt x="94335" y="250257"/>
                  <a:pt x="13352" y="225937"/>
                  <a:pt x="0" y="146239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0 w 277884"/>
                      <a:gd name="connsiteY0" fmla="*/ 146239 h 292479"/>
                      <a:gd name="connsiteX1" fmla="*/ 138942 w 277884"/>
                      <a:gd name="connsiteY1" fmla="*/ 0 h 292479"/>
                      <a:gd name="connsiteX2" fmla="*/ 277884 w 277884"/>
                      <a:gd name="connsiteY2" fmla="*/ 146239 h 292479"/>
                      <a:gd name="connsiteX3" fmla="*/ 138942 w 277884"/>
                      <a:gd name="connsiteY3" fmla="*/ 292479 h 292479"/>
                      <a:gd name="connsiteX4" fmla="*/ 0 w 277884"/>
                      <a:gd name="connsiteY4" fmla="*/ 146239 h 292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884" h="292479" extrusionOk="0">
                        <a:moveTo>
                          <a:pt x="0" y="146239"/>
                        </a:moveTo>
                        <a:cubicBezTo>
                          <a:pt x="-14469" y="49416"/>
                          <a:pt x="95956" y="-11448"/>
                          <a:pt x="138942" y="0"/>
                        </a:cubicBezTo>
                        <a:cubicBezTo>
                          <a:pt x="201404" y="7276"/>
                          <a:pt x="317917" y="54264"/>
                          <a:pt x="277884" y="146239"/>
                        </a:cubicBezTo>
                        <a:cubicBezTo>
                          <a:pt x="260750" y="195051"/>
                          <a:pt x="205523" y="321568"/>
                          <a:pt x="138942" y="292479"/>
                        </a:cubicBezTo>
                        <a:cubicBezTo>
                          <a:pt x="86341" y="261285"/>
                          <a:pt x="9058" y="226290"/>
                          <a:pt x="0" y="14623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100"/>
          </a:p>
        </p:txBody>
      </p:sp>
      <p:sp>
        <p:nvSpPr>
          <p:cNvPr id="21" name="Oval 18">
            <a:extLst>
              <a:ext uri="{FF2B5EF4-FFF2-40B4-BE49-F238E27FC236}">
                <a16:creationId xmlns:a16="http://schemas.microsoft.com/office/drawing/2014/main" id="{236B8E9D-0EED-41B0-8A34-F2C3247C234E}"/>
              </a:ext>
            </a:extLst>
          </p:cNvPr>
          <p:cNvSpPr/>
          <p:nvPr/>
        </p:nvSpPr>
        <p:spPr>
          <a:xfrm>
            <a:off x="10481514" y="2528050"/>
            <a:ext cx="216966" cy="262214"/>
          </a:xfrm>
          <a:custGeom>
            <a:avLst/>
            <a:gdLst>
              <a:gd name="connsiteX0" fmla="*/ 0 w 216966"/>
              <a:gd name="connsiteY0" fmla="*/ 131107 h 262214"/>
              <a:gd name="connsiteX1" fmla="*/ 108483 w 216966"/>
              <a:gd name="connsiteY1" fmla="*/ 0 h 262214"/>
              <a:gd name="connsiteX2" fmla="*/ 216966 w 216966"/>
              <a:gd name="connsiteY2" fmla="*/ 131107 h 262214"/>
              <a:gd name="connsiteX3" fmla="*/ 108483 w 216966"/>
              <a:gd name="connsiteY3" fmla="*/ 262214 h 262214"/>
              <a:gd name="connsiteX4" fmla="*/ 0 w 216966"/>
              <a:gd name="connsiteY4" fmla="*/ 131107 h 26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966" h="262214" extrusionOk="0">
                <a:moveTo>
                  <a:pt x="0" y="131107"/>
                </a:moveTo>
                <a:cubicBezTo>
                  <a:pt x="-13465" y="42885"/>
                  <a:pt x="69635" y="-7631"/>
                  <a:pt x="108483" y="0"/>
                </a:cubicBezTo>
                <a:cubicBezTo>
                  <a:pt x="147878" y="11512"/>
                  <a:pt x="261107" y="45542"/>
                  <a:pt x="216966" y="131107"/>
                </a:cubicBezTo>
                <a:cubicBezTo>
                  <a:pt x="197057" y="163867"/>
                  <a:pt x="157197" y="297009"/>
                  <a:pt x="108483" y="262214"/>
                </a:cubicBezTo>
                <a:cubicBezTo>
                  <a:pt x="72891" y="228704"/>
                  <a:pt x="30359" y="201018"/>
                  <a:pt x="0" y="131107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0 w 216966"/>
                      <a:gd name="connsiteY0" fmla="*/ 131107 h 262214"/>
                      <a:gd name="connsiteX1" fmla="*/ 108483 w 216966"/>
                      <a:gd name="connsiteY1" fmla="*/ 0 h 262214"/>
                      <a:gd name="connsiteX2" fmla="*/ 216966 w 216966"/>
                      <a:gd name="connsiteY2" fmla="*/ 131107 h 262214"/>
                      <a:gd name="connsiteX3" fmla="*/ 108483 w 216966"/>
                      <a:gd name="connsiteY3" fmla="*/ 262214 h 262214"/>
                      <a:gd name="connsiteX4" fmla="*/ 0 w 216966"/>
                      <a:gd name="connsiteY4" fmla="*/ 131107 h 262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966" h="262214" extrusionOk="0">
                        <a:moveTo>
                          <a:pt x="0" y="131107"/>
                        </a:moveTo>
                        <a:cubicBezTo>
                          <a:pt x="-10155" y="46777"/>
                          <a:pt x="65828" y="-6249"/>
                          <a:pt x="108483" y="0"/>
                        </a:cubicBezTo>
                        <a:cubicBezTo>
                          <a:pt x="151769" y="9326"/>
                          <a:pt x="251112" y="48524"/>
                          <a:pt x="216966" y="131107"/>
                        </a:cubicBezTo>
                        <a:cubicBezTo>
                          <a:pt x="203322" y="176358"/>
                          <a:pt x="160170" y="287760"/>
                          <a:pt x="108483" y="262214"/>
                        </a:cubicBezTo>
                        <a:cubicBezTo>
                          <a:pt x="66701" y="237243"/>
                          <a:pt x="10684" y="202637"/>
                          <a:pt x="0" y="13110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100"/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B14459FD-D4B7-44F7-9AB3-C22D9B2C6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D655AB-09DF-4BA2-9EC5-065C881FFD2C}"/>
              </a:ext>
            </a:extLst>
          </p:cNvPr>
          <p:cNvSpPr/>
          <p:nvPr/>
        </p:nvSpPr>
        <p:spPr>
          <a:xfrm>
            <a:off x="1869380" y="1313518"/>
            <a:ext cx="10058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Flange thickness				                   Flange width				                          Profile height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BC59B4-F6F2-49D7-A56F-B6861F36807F}"/>
              </a:ext>
            </a:extLst>
          </p:cNvPr>
          <p:cNvSpPr/>
          <p:nvPr/>
        </p:nvSpPr>
        <p:spPr>
          <a:xfrm>
            <a:off x="795775" y="753295"/>
            <a:ext cx="1113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80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Sensitivity analysis has been carried out to get better inside how sensitive a buckling resistance of the profile is to cross-section changes.</a:t>
            </a:r>
            <a:endParaRPr lang="en-GB" i="1" dirty="0">
              <a:solidFill>
                <a:srgbClr val="80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9351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01878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B14459FD-D4B7-44F7-9AB3-C22D9B2C6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pic>
        <p:nvPicPr>
          <p:cNvPr id="23" name="Picture 22" descr="A picture containing indoor, building, luggage, suitcase&#10;&#10;Description automatically generated">
            <a:extLst>
              <a:ext uri="{FF2B5EF4-FFF2-40B4-BE49-F238E27FC236}">
                <a16:creationId xmlns:a16="http://schemas.microsoft.com/office/drawing/2014/main" id="{7B685B20-DA28-4259-A888-D12B528C2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23" y="1061143"/>
            <a:ext cx="4578416" cy="3611358"/>
          </a:xfrm>
          <a:prstGeom prst="rect">
            <a:avLst/>
          </a:prstGeom>
        </p:spPr>
      </p:pic>
      <p:pic>
        <p:nvPicPr>
          <p:cNvPr id="24" name="Picture 23" descr="A large building&#10;&#10;Description automatically generated">
            <a:extLst>
              <a:ext uri="{FF2B5EF4-FFF2-40B4-BE49-F238E27FC236}">
                <a16:creationId xmlns:a16="http://schemas.microsoft.com/office/drawing/2014/main" id="{AD795D44-8544-40E1-80AC-08C1BF943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178" y="3299949"/>
            <a:ext cx="6405243" cy="13725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387BFA-24D8-4D4B-9205-A13B54EEE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178" y="1020171"/>
            <a:ext cx="5849482" cy="227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52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01878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B14459FD-D4B7-44F7-9AB3-C22D9B2C6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r="10080" b="29183"/>
          <a:stretch/>
        </p:blipFill>
        <p:spPr>
          <a:xfrm>
            <a:off x="1705713" y="3973411"/>
            <a:ext cx="3517701" cy="23336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7" t="12263" r="8410"/>
          <a:stretch/>
        </p:blipFill>
        <p:spPr>
          <a:xfrm rot="5400000">
            <a:off x="1545826" y="222025"/>
            <a:ext cx="3849829" cy="35300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5" t="14086" r="1349" b="19768"/>
          <a:stretch/>
        </p:blipFill>
        <p:spPr>
          <a:xfrm>
            <a:off x="5310553" y="3967549"/>
            <a:ext cx="4550938" cy="23394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0553" y="62138"/>
            <a:ext cx="6792257" cy="16818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553" y="1793179"/>
            <a:ext cx="6792258" cy="211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787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01878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B14459FD-D4B7-44F7-9AB3-C22D9B2C6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 t="37403" r="31459" b="36349"/>
          <a:stretch/>
        </p:blipFill>
        <p:spPr>
          <a:xfrm rot="5400000">
            <a:off x="-1254776" y="2902628"/>
            <a:ext cx="4377842" cy="18010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5"/>
          <a:stretch/>
        </p:blipFill>
        <p:spPr>
          <a:xfrm>
            <a:off x="1871501" y="2218243"/>
            <a:ext cx="4958513" cy="3169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1" b="21580"/>
          <a:stretch/>
        </p:blipFill>
        <p:spPr>
          <a:xfrm rot="5400000">
            <a:off x="7702927" y="1926597"/>
            <a:ext cx="6111535" cy="25260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9" b="24247"/>
          <a:stretch/>
        </p:blipFill>
        <p:spPr>
          <a:xfrm rot="5400000">
            <a:off x="5103343" y="1882626"/>
            <a:ext cx="6096897" cy="259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064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B14459FD-D4B7-44F7-9AB3-C22D9B2C6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7CE542-76B8-4060-8711-E49A62A25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226" y="1209843"/>
            <a:ext cx="4989841" cy="48065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AE7084-2A50-4197-ADA3-63028123F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10" y="4319884"/>
            <a:ext cx="5917870" cy="18639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3B0964D-54BD-49C0-BB6A-733676B90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10" y="858932"/>
            <a:ext cx="4860349" cy="335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424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vs FEA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B14459FD-D4B7-44F7-9AB3-C22D9B2C6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4C0E84-79C1-428A-945F-2BEC414C8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308" y="1025746"/>
            <a:ext cx="6559385" cy="507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16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4846638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5EB46F-4FF9-4F81-AEDB-0BC56E92D5A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8" y="1293191"/>
            <a:ext cx="6481445" cy="123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A5FB43-43F4-490A-B71E-5291FCF454D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8" y="3043225"/>
            <a:ext cx="4625340" cy="25730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5EFDB6-4E9F-49E7-AFA8-F62145B05761}"/>
              </a:ext>
            </a:extLst>
          </p:cNvPr>
          <p:cNvSpPr/>
          <p:nvPr/>
        </p:nvSpPr>
        <p:spPr>
          <a:xfrm>
            <a:off x="264198" y="989597"/>
            <a:ext cx="7163783" cy="291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 1</a:t>
            </a:r>
            <a:r>
              <a:rPr lang="en-GB" sz="1200" i="1" dirty="0">
                <a:latin typeface="Calibri" panose="020F0502020204030204" pitchFamily="34" charset="0"/>
                <a:ea typeface="Times New Roman" panose="02020603050405020304" pitchFamily="18" charset="0"/>
              </a:rPr>
              <a:t> Summary of material properties (Invar36, Stainless steel 304L, A4-80 fasteners, Nitronic 60 steel)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D9D33F-229A-4A41-A743-AF1F080103CB}"/>
              </a:ext>
            </a:extLst>
          </p:cNvPr>
          <p:cNvSpPr/>
          <p:nvPr/>
        </p:nvSpPr>
        <p:spPr>
          <a:xfrm>
            <a:off x="1305985" y="2733853"/>
            <a:ext cx="3263714" cy="2912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 2</a:t>
            </a:r>
            <a:r>
              <a:rPr lang="en-GB" sz="1200" i="1" dirty="0">
                <a:latin typeface="Calibri" panose="020F0502020204030204" pitchFamily="34" charset="0"/>
                <a:ea typeface="Times New Roman" panose="02020603050405020304" pitchFamily="18" charset="0"/>
              </a:rPr>
              <a:t> Material properties pultruded FRP profile 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BAB0DF-E057-4019-925A-3E52664A51D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21486" y="3043225"/>
            <a:ext cx="6481445" cy="26904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F2A58E-EDFB-42F6-8C0D-8F175FF3807B}"/>
              </a:ext>
            </a:extLst>
          </p:cNvPr>
          <p:cNvSpPr/>
          <p:nvPr/>
        </p:nvSpPr>
        <p:spPr>
          <a:xfrm>
            <a:off x="7084596" y="2766226"/>
            <a:ext cx="31552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>
                <a:latin typeface="Calibri" panose="020F0502020204030204" pitchFamily="34" charset="0"/>
                <a:ea typeface="Times New Roman" panose="02020603050405020304" pitchFamily="18" charset="0"/>
              </a:rPr>
              <a:t>Thermal properties for selected materials (NIST)</a:t>
            </a:r>
            <a:endParaRPr lang="en-GB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E09098-5245-4D10-88C9-04CC261883F5}"/>
              </a:ext>
            </a:extLst>
          </p:cNvPr>
          <p:cNvSpPr/>
          <p:nvPr/>
        </p:nvSpPr>
        <p:spPr>
          <a:xfrm>
            <a:off x="605368" y="5710766"/>
            <a:ext cx="4625340" cy="503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The matrix material plays a key role in estimation of thermal expansion coefficient which varies from (10-17) x10^-6 1/K. 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76F9287F-9A65-4502-98C4-FC785A5035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</p:spTree>
    <p:extLst>
      <p:ext uri="{BB962C8B-B14F-4D97-AF65-F5344CB8AC3E}">
        <p14:creationId xmlns:p14="http://schemas.microsoft.com/office/powerpoint/2010/main" val="10736320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analysis documentation on EDMS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813B7991-9EEB-4092-8926-46D2C2AFF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01.07.2020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424C5F-98FC-4FF8-A5FB-41819C78E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576" y="2164656"/>
            <a:ext cx="6577564" cy="234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BA8725-B058-4A08-9D9A-62D260D99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0" y="1025746"/>
            <a:ext cx="5047200" cy="3615999"/>
          </a:xfrm>
          <a:prstGeom prst="rect">
            <a:avLst/>
          </a:prstGeom>
        </p:spPr>
      </p:pic>
      <p:sp>
        <p:nvSpPr>
          <p:cNvPr id="4" name="Left Brace 3">
            <a:extLst>
              <a:ext uri="{FF2B5EF4-FFF2-40B4-BE49-F238E27FC236}">
                <a16:creationId xmlns:a16="http://schemas.microsoft.com/office/drawing/2014/main" id="{AC8BE0AF-F52E-49DA-9338-59584213AB67}"/>
              </a:ext>
            </a:extLst>
          </p:cNvPr>
          <p:cNvSpPr/>
          <p:nvPr/>
        </p:nvSpPr>
        <p:spPr>
          <a:xfrm>
            <a:off x="4981908" y="1889201"/>
            <a:ext cx="548828" cy="289091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2758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5EF61F-EEDC-40CC-9EB3-FA9E5E349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8" y="921233"/>
            <a:ext cx="5047619" cy="3600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element models on EDMS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813B7991-9EEB-4092-8926-46D2C2AFF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01.07.2020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AC8BE0AF-F52E-49DA-9338-59584213AB67}"/>
              </a:ext>
            </a:extLst>
          </p:cNvPr>
          <p:cNvSpPr/>
          <p:nvPr/>
        </p:nvSpPr>
        <p:spPr>
          <a:xfrm>
            <a:off x="5125067" y="2517615"/>
            <a:ext cx="548828" cy="184425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CE7C6A-171A-4198-B110-AD6348450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337" y="2600917"/>
            <a:ext cx="6265424" cy="167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315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813B7991-9EEB-4092-8926-46D2C2AFF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8A3252EA-0CD4-49D1-8D1F-B39B6A6166CE}"/>
              </a:ext>
            </a:extLst>
          </p:cNvPr>
          <p:cNvSpPr txBox="1">
            <a:spLocks/>
          </p:cNvSpPr>
          <p:nvPr/>
        </p:nvSpPr>
        <p:spPr>
          <a:xfrm>
            <a:off x="521110" y="900320"/>
            <a:ext cx="11057467" cy="3519280"/>
          </a:xfrm>
          <a:prstGeom prst="rect">
            <a:avLst/>
          </a:prstGeom>
        </p:spPr>
        <p:txBody>
          <a:bodyPr lIns="0" rIns="0" anchor="t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>
                <a:latin typeface="Calibri" panose="020F0502020204030204" pitchFamily="34" charset="0"/>
              </a:rPr>
              <a:t>T</a:t>
            </a:r>
            <a:r>
              <a:rPr lang="en-GB" sz="1800" i="1" dirty="0">
                <a:latin typeface="Calibri" panose="020F0502020204030204" pitchFamily="34" charset="0"/>
              </a:rPr>
              <a:t>he latest weight estimation of detector components were used for the analysis</a:t>
            </a:r>
          </a:p>
          <a:p>
            <a:r>
              <a:rPr lang="en-GB" sz="1800" i="1" dirty="0">
                <a:latin typeface="Calibri" panose="020F0502020204030204" pitchFamily="34" charset="0"/>
              </a:rPr>
              <a:t>Each DSS component has been studied considering most severe loading conditions</a:t>
            </a:r>
          </a:p>
          <a:p>
            <a:r>
              <a:rPr lang="en-GB" sz="1800" i="1" dirty="0">
                <a:latin typeface="Calibri" panose="020F0502020204030204" pitchFamily="34" charset="0"/>
              </a:rPr>
              <a:t>FE beam model has been done for global analysis and installation scenario</a:t>
            </a:r>
          </a:p>
          <a:p>
            <a:r>
              <a:rPr lang="en-GB" sz="1800" i="1" dirty="0">
                <a:latin typeface="Calibri" panose="020F0502020204030204" pitchFamily="34" charset="0"/>
              </a:rPr>
              <a:t>Detailed model of the APA/CPA trolleys, APA/CPA couplers and SRA have been created</a:t>
            </a:r>
          </a:p>
          <a:p>
            <a:r>
              <a:rPr lang="en-GB" sz="1800" i="1" dirty="0">
                <a:latin typeface="Calibri" panose="020F0502020204030204" pitchFamily="34" charset="0"/>
              </a:rPr>
              <a:t>Connections have been assessed in accordance with Eurocode 3</a:t>
            </a:r>
          </a:p>
          <a:p>
            <a:r>
              <a:rPr lang="en-GB" sz="1800" i="1" dirty="0">
                <a:latin typeface="Calibri" panose="020F0502020204030204" pitchFamily="34" charset="0"/>
              </a:rPr>
              <a:t>All studied components meet the requirements of Eurocode 3</a:t>
            </a:r>
          </a:p>
          <a:p>
            <a:r>
              <a:rPr lang="en-GB" sz="1800" i="1" dirty="0">
                <a:latin typeface="Calibri" panose="020F0502020204030204" pitchFamily="34" charset="0"/>
              </a:rPr>
              <a:t>Buckling analysis has been presented and the proposed model shows good agreement with the experimental test </a:t>
            </a:r>
          </a:p>
          <a:p>
            <a:r>
              <a:rPr lang="en-GB" sz="1800" i="1" dirty="0">
                <a:latin typeface="Calibri" panose="020F0502020204030204" pitchFamily="34" charset="0"/>
              </a:rPr>
              <a:t>It is planned to further improve the global DSS model adding simplified detector</a:t>
            </a:r>
          </a:p>
          <a:p>
            <a:endParaRPr lang="en-GB" sz="1800" i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sz="18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81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1110" y="1025746"/>
            <a:ext cx="11057467" cy="233211"/>
          </a:xfrm>
        </p:spPr>
        <p:txBody>
          <a:bodyPr lIns="0" rIns="0" anchor="t"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GB" sz="1800" i="1" dirty="0"/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813B7991-9EEB-4092-8926-46D2C2AFF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01.07.2020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31FF10-2350-47C1-93B3-0BC7F7916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  <a:endParaRPr lang="en-GB" dirty="0"/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589D6D5C-35B8-4011-BEFD-1E1943154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762" y="1129229"/>
            <a:ext cx="10494815" cy="459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4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cases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lIns="0" rIns="0" anchor="t"/>
          <a:lstStyle/>
          <a:p>
            <a:r>
              <a:rPr lang="en-US" b="1" i="1" u="sng" dirty="0"/>
              <a:t>The following load cases are considered:</a:t>
            </a:r>
            <a:endParaRPr lang="en-GB" b="1" i="1" u="sng" dirty="0"/>
          </a:p>
          <a:p>
            <a:pPr marL="0" indent="0">
              <a:buNone/>
            </a:pPr>
            <a:r>
              <a:rPr lang="en-US" dirty="0"/>
              <a:t>		· TCO to Switchyard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		· Assembled detector dry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		· Detector installation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		· Operational</a:t>
            </a:r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854F9B32-F24C-4A5D-AE04-C47C111D6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E579C6-5B1D-4971-80C9-1934412BB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543" y="3544837"/>
            <a:ext cx="1381125" cy="47625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7DB20C65-28F5-4E90-A9BF-7DB83CF81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198" y="1774292"/>
            <a:ext cx="7450628" cy="433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79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34441A5-B9D4-4190-A65B-B263C2E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cases - Loading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B81F4-B4B3-4843-9B43-75C6DE6350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866590"/>
            <a:ext cx="11057467" cy="5428021"/>
          </a:xfrm>
        </p:spPr>
        <p:txBody>
          <a:bodyPr lIns="0" rIns="0" anchor="t"/>
          <a:lstStyle/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Loads described in the table below are considered for the loading of the main DSS structures:</a:t>
            </a:r>
          </a:p>
          <a:p>
            <a:endParaRPr lang="en-GB" dirty="0">
              <a:latin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</a:endParaRPr>
          </a:p>
          <a:p>
            <a:pPr lvl="0"/>
            <a:r>
              <a:rPr lang="en-GB" dirty="0"/>
              <a:t>Mass per support, both dry and wet, of all  detector elements (Endwall, top/bottom FC, APA, CPA) - (</a:t>
            </a:r>
            <a:r>
              <a:rPr lang="en-GB" u="sng" dirty="0">
                <a:hlinkClick r:id="rId2"/>
              </a:rPr>
              <a:t>https://edms.cern.ch/document/2281422</a:t>
            </a:r>
            <a:r>
              <a:rPr lang="en-GB" dirty="0"/>
              <a:t>)</a:t>
            </a:r>
          </a:p>
          <a:p>
            <a:pPr lvl="0"/>
            <a:r>
              <a:rPr lang="en-GB" dirty="0"/>
              <a:t>Mass contingency has been considered</a:t>
            </a:r>
          </a:p>
          <a:p>
            <a:r>
              <a:rPr lang="en-GB" dirty="0"/>
              <a:t>Loading used for the structural stress/resistance assessment  is enlarged with appropriate safety factor in accordance with Eurocode 3</a:t>
            </a:r>
          </a:p>
          <a:p>
            <a:pPr lvl="0"/>
            <a:endParaRPr lang="en-GB" i="1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66C5D720-5AD4-4CB1-849D-F66CC2063A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6592DB3-1550-48A4-A031-DE5D0D504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70849"/>
              </p:ext>
            </p:extLst>
          </p:nvPr>
        </p:nvGraphicFramePr>
        <p:xfrm>
          <a:off x="587598" y="1261292"/>
          <a:ext cx="4568996" cy="3039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4058">
                  <a:extLst>
                    <a:ext uri="{9D8B030D-6E8A-4147-A177-3AD203B41FA5}">
                      <a16:colId xmlns:a16="http://schemas.microsoft.com/office/drawing/2014/main" val="820524201"/>
                    </a:ext>
                  </a:extLst>
                </a:gridCol>
                <a:gridCol w="1014058">
                  <a:extLst>
                    <a:ext uri="{9D8B030D-6E8A-4147-A177-3AD203B41FA5}">
                      <a16:colId xmlns:a16="http://schemas.microsoft.com/office/drawing/2014/main" val="4134162533"/>
                    </a:ext>
                  </a:extLst>
                </a:gridCol>
                <a:gridCol w="1077284">
                  <a:extLst>
                    <a:ext uri="{9D8B030D-6E8A-4147-A177-3AD203B41FA5}">
                      <a16:colId xmlns:a16="http://schemas.microsoft.com/office/drawing/2014/main" val="3305911728"/>
                    </a:ext>
                  </a:extLst>
                </a:gridCol>
                <a:gridCol w="760409">
                  <a:extLst>
                    <a:ext uri="{9D8B030D-6E8A-4147-A177-3AD203B41FA5}">
                      <a16:colId xmlns:a16="http://schemas.microsoft.com/office/drawing/2014/main" val="215720307"/>
                    </a:ext>
                  </a:extLst>
                </a:gridCol>
                <a:gridCol w="703187">
                  <a:extLst>
                    <a:ext uri="{9D8B030D-6E8A-4147-A177-3AD203B41FA5}">
                      <a16:colId xmlns:a16="http://schemas.microsoft.com/office/drawing/2014/main" val="758933048"/>
                    </a:ext>
                  </a:extLst>
                </a:gridCol>
              </a:tblGrid>
              <a:tr h="1992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i="1" dirty="0">
                          <a:effectLst/>
                        </a:rPr>
                        <a:t>Scenario</a:t>
                      </a:r>
                      <a:endParaRPr lang="en-GB" sz="1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i="1" dirty="0">
                          <a:effectLst/>
                        </a:rPr>
                        <a:t>Rail #</a:t>
                      </a:r>
                      <a:endParaRPr lang="en-GB" sz="1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i="1" dirty="0">
                          <a:effectLst/>
                        </a:rPr>
                        <a:t>Component</a:t>
                      </a:r>
                      <a:endParaRPr lang="en-GB" sz="1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Mass per support [kg]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011379"/>
                  </a:ext>
                </a:extLst>
              </a:tr>
              <a:tr h="20946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i="1">
                          <a:effectLst/>
                        </a:rPr>
                        <a:t>Dry</a:t>
                      </a:r>
                      <a:endParaRPr lang="en-GB" sz="12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i="1">
                          <a:effectLst/>
                        </a:rPr>
                        <a:t>Wet</a:t>
                      </a:r>
                      <a:endParaRPr lang="en-GB" sz="12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1197566"/>
                  </a:ext>
                </a:extLst>
              </a:tr>
              <a:tr h="209468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i="1">
                          <a:effectLst/>
                        </a:rPr>
                        <a:t>Installation</a:t>
                      </a:r>
                      <a:endParaRPr lang="en-GB" sz="12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i="1">
                          <a:effectLst/>
                        </a:rPr>
                        <a:t>all</a:t>
                      </a:r>
                      <a:endParaRPr lang="en-GB" sz="12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i="1" dirty="0">
                          <a:effectLst/>
                        </a:rPr>
                        <a:t>APA</a:t>
                      </a:r>
                      <a:endParaRPr lang="en-GB" sz="1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1537</a:t>
                      </a: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7508288"/>
                  </a:ext>
                </a:extLst>
              </a:tr>
              <a:tr h="199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i="1" dirty="0">
                          <a:effectLst/>
                        </a:rPr>
                        <a:t>CPA+2xFC+GP</a:t>
                      </a:r>
                      <a:endParaRPr lang="en-GB" sz="1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99303"/>
                  </a:ext>
                </a:extLst>
              </a:tr>
              <a:tr h="20946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i="1" dirty="0">
                          <a:effectLst/>
                        </a:rPr>
                        <a:t>EW</a:t>
                      </a:r>
                      <a:endParaRPr lang="en-GB" sz="1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64967"/>
                  </a:ext>
                </a:extLst>
              </a:tr>
              <a:tr h="209468">
                <a:tc row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i="1" dirty="0">
                          <a:effectLst/>
                        </a:rPr>
                        <a:t>Detector Deployed</a:t>
                      </a:r>
                      <a:endParaRPr lang="en-GB" sz="1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i="1">
                          <a:effectLst/>
                        </a:rPr>
                        <a:t>1</a:t>
                      </a:r>
                      <a:endParaRPr lang="en-GB" sz="12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i="1">
                          <a:effectLst/>
                        </a:rPr>
                        <a:t>APA+1FC</a:t>
                      </a:r>
                      <a:endParaRPr lang="en-GB" sz="12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3232287"/>
                  </a:ext>
                </a:extLst>
              </a:tr>
              <a:tr h="199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i="1">
                          <a:effectLst/>
                        </a:rPr>
                        <a:t>EW</a:t>
                      </a:r>
                      <a:endParaRPr lang="en-GB" sz="12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34581065"/>
                  </a:ext>
                </a:extLst>
              </a:tr>
              <a:tr h="199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i="1">
                          <a:effectLst/>
                        </a:rPr>
                        <a:t>2</a:t>
                      </a:r>
                      <a:endParaRPr lang="en-GB" sz="12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i="1">
                          <a:effectLst/>
                        </a:rPr>
                        <a:t>CPA+2FC</a:t>
                      </a:r>
                      <a:endParaRPr lang="en-GB" sz="12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7187299"/>
                  </a:ext>
                </a:extLst>
              </a:tr>
              <a:tr h="199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i="1" dirty="0">
                          <a:effectLst/>
                        </a:rPr>
                        <a:t>EW</a:t>
                      </a:r>
                      <a:endParaRPr lang="en-GB" sz="1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5221260"/>
                  </a:ext>
                </a:extLst>
              </a:tr>
              <a:tr h="199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i="1">
                          <a:effectLst/>
                        </a:rPr>
                        <a:t>3</a:t>
                      </a:r>
                      <a:endParaRPr lang="en-GB" sz="12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i="1">
                          <a:effectLst/>
                        </a:rPr>
                        <a:t>APA+2FC</a:t>
                      </a:r>
                      <a:endParaRPr lang="en-GB" sz="12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36169940"/>
                  </a:ext>
                </a:extLst>
              </a:tr>
              <a:tr h="199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i="1">
                          <a:effectLst/>
                        </a:rPr>
                        <a:t>EW</a:t>
                      </a:r>
                      <a:endParaRPr lang="en-GB" sz="12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40622798"/>
                  </a:ext>
                </a:extLst>
              </a:tr>
              <a:tr h="199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i="1">
                          <a:effectLst/>
                        </a:rPr>
                        <a:t>4</a:t>
                      </a:r>
                      <a:endParaRPr lang="en-GB" sz="12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i="1">
                          <a:effectLst/>
                        </a:rPr>
                        <a:t>CPA+2FC</a:t>
                      </a:r>
                      <a:endParaRPr lang="en-GB" sz="12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0567458"/>
                  </a:ext>
                </a:extLst>
              </a:tr>
              <a:tr h="199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i="1">
                          <a:effectLst/>
                        </a:rPr>
                        <a:t>EW</a:t>
                      </a:r>
                      <a:endParaRPr lang="en-GB" sz="12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98840663"/>
                  </a:ext>
                </a:extLst>
              </a:tr>
              <a:tr h="199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i="1">
                          <a:effectLst/>
                        </a:rPr>
                        <a:t>5</a:t>
                      </a:r>
                      <a:endParaRPr lang="en-GB" sz="12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i="1">
                          <a:effectLst/>
                        </a:rPr>
                        <a:t>APA+1FC</a:t>
                      </a:r>
                      <a:endParaRPr lang="en-GB" sz="12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3949657"/>
                  </a:ext>
                </a:extLst>
              </a:tr>
              <a:tr h="20946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i="1" dirty="0">
                          <a:effectLst/>
                        </a:rPr>
                        <a:t>EW</a:t>
                      </a:r>
                      <a:endParaRPr lang="en-GB" sz="1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186816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50E1D63-874A-4898-AF58-D57017A05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567" y="1250324"/>
            <a:ext cx="6382075" cy="30503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3477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A84F94EA-A546-41EB-9C03-E97F44D34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75E79A-EBDC-4175-92DA-32D5153CC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76" y="720403"/>
            <a:ext cx="10187016" cy="5425806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EA8564A9-0059-4EA4-8389-E2F7C7ECE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</p:spPr>
        <p:txBody>
          <a:bodyPr/>
          <a:lstStyle/>
          <a:p>
            <a:r>
              <a:rPr lang="en-US" dirty="0"/>
              <a:t>Load cases - Switchyard</a:t>
            </a:r>
          </a:p>
        </p:txBody>
      </p:sp>
    </p:spTree>
    <p:extLst>
      <p:ext uri="{BB962C8B-B14F-4D97-AF65-F5344CB8AC3E}">
        <p14:creationId xmlns:p14="http://schemas.microsoft.com/office/powerpoint/2010/main" val="939105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0701-28A1-4BE7-8E26-2C234E9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3591567-2188-421D-963B-1CC4B793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1518" y="6488431"/>
            <a:ext cx="7488767" cy="187325"/>
          </a:xfrm>
        </p:spPr>
        <p:txBody>
          <a:bodyPr/>
          <a:lstStyle/>
          <a:p>
            <a:r>
              <a:rPr lang="en-US" dirty="0"/>
              <a:t>Gianluigi Buccino | DSS Structural Analysis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A84F94EA-A546-41EB-9C03-E97F44D34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</p:spPr>
        <p:txBody>
          <a:bodyPr/>
          <a:lstStyle/>
          <a:p>
            <a:r>
              <a:rPr lang="en-US" dirty="0"/>
              <a:t>10.05.2022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B56570-B73C-412D-9A87-97BE833F7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76" y="720403"/>
            <a:ext cx="10187016" cy="5433768"/>
          </a:xfrm>
          <a:prstGeom prst="rect">
            <a:avLst/>
          </a:prstGeom>
        </p:spPr>
      </p:pic>
      <p:sp>
        <p:nvSpPr>
          <p:cNvPr id="14" name="Title 7">
            <a:extLst>
              <a:ext uri="{FF2B5EF4-FFF2-40B4-BE49-F238E27FC236}">
                <a16:creationId xmlns:a16="http://schemas.microsoft.com/office/drawing/2014/main" id="{995DA68D-80BF-4A37-B92F-5BBFCEE91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</p:spPr>
        <p:txBody>
          <a:bodyPr/>
          <a:lstStyle/>
          <a:p>
            <a:r>
              <a:rPr lang="en-US" dirty="0"/>
              <a:t>Load cases - Switchyard</a:t>
            </a:r>
          </a:p>
        </p:txBody>
      </p:sp>
    </p:spTree>
    <p:extLst>
      <p:ext uri="{BB962C8B-B14F-4D97-AF65-F5344CB8AC3E}">
        <p14:creationId xmlns:p14="http://schemas.microsoft.com/office/powerpoint/2010/main" val="83400288"/>
      </p:ext>
    </p:extLst>
  </p:cSld>
  <p:clrMapOvr>
    <a:masterClrMapping/>
  </p:clrMapOvr>
</p:sld>
</file>

<file path=ppt/theme/theme1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mailTo xmlns="http://schemas.microsoft.com/sharepoint/v3" xsi:nil="true"/>
    <EmailHeaders xmlns="http://schemas.microsoft.com/sharepoint/v4" xsi:nil="true"/>
    <EmailSender xmlns="http://schemas.microsoft.com/sharepoint/v3" xsi:nil="true"/>
    <EmailFrom xmlns="http://schemas.microsoft.com/sharepoint/v3" xsi:nil="true"/>
    <EmailSubject xmlns="http://schemas.microsoft.com/sharepoint/v3" xsi:nil="true"/>
    <EmailCc xmlns="http://schemas.microsoft.com/sharepoint/v3" xsi:nil="true"/>
    <_dlc_DocId xmlns="45260a83-08c0-4921-92a3-cd56dcdbef58">-1448-1310</_dlc_DocId>
    <_dlc_DocIdUrl xmlns="45260a83-08c0-4921-92a3-cd56dcdbef58">
      <Url>https://fermipoint.fnal.gov/organization/ocoo/ippm/POG/_layouts/15/DocIdRedir.aspx?ID=-1448-1310</Url>
      <Description>-1448-1310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1AF680F1B8DC4AB25B9B5587C2C163" ma:contentTypeVersion="9" ma:contentTypeDescription="Create a new document." ma:contentTypeScope="" ma:versionID="4840863bd276b59016c9650ad1349d8b">
  <xsd:schema xmlns:xsd="http://www.w3.org/2001/XMLSchema" xmlns:xs="http://www.w3.org/2001/XMLSchema" xmlns:p="http://schemas.microsoft.com/office/2006/metadata/properties" xmlns:ns1="http://schemas.microsoft.com/sharepoint/v3" xmlns:ns2="45260a83-08c0-4921-92a3-cd56dcdbef58" xmlns:ns3="http://schemas.microsoft.com/sharepoint/v4" targetNamespace="http://schemas.microsoft.com/office/2006/metadata/properties" ma:root="true" ma:fieldsID="38fb4b4de64017f4173acca26950064a" ns1:_="" ns2:_="" ns3:_="">
    <xsd:import namespace="http://schemas.microsoft.com/sharepoint/v3"/>
    <xsd:import namespace="45260a83-08c0-4921-92a3-cd56dcdbef58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EmailSender" minOccurs="0"/>
                <xsd:element ref="ns1:EmailTo" minOccurs="0"/>
                <xsd:element ref="ns1:EmailCc" minOccurs="0"/>
                <xsd:element ref="ns1:EmailFrom" minOccurs="0"/>
                <xsd:element ref="ns1:EmailSubject" minOccurs="0"/>
                <xsd:element ref="ns3:EmailHead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EmailSender" ma:index="11" nillable="true" ma:displayName="E-Mail Sender" ma:hidden="true" ma:internalName="EmailSender">
      <xsd:simpleType>
        <xsd:restriction base="dms:Note">
          <xsd:maxLength value="255"/>
        </xsd:restriction>
      </xsd:simpleType>
    </xsd:element>
    <xsd:element name="EmailTo" ma:index="12" nillable="true" ma:displayName="E-Mail To" ma:hidden="true" ma:internalName="EmailTo">
      <xsd:simpleType>
        <xsd:restriction base="dms:Note">
          <xsd:maxLength value="255"/>
        </xsd:restriction>
      </xsd:simpleType>
    </xsd:element>
    <xsd:element name="EmailCc" ma:index="13" nillable="true" ma:displayName="E-Mail Cc" ma:hidden="true" ma:internalName="EmailCc">
      <xsd:simpleType>
        <xsd:restriction base="dms:Note">
          <xsd:maxLength value="255"/>
        </xsd:restriction>
      </xsd:simpleType>
    </xsd:element>
    <xsd:element name="EmailFrom" ma:index="14" nillable="true" ma:displayName="E-Mail From" ma:hidden="true" ma:internalName="EmailFrom">
      <xsd:simpleType>
        <xsd:restriction base="dms:Text"/>
      </xsd:simpleType>
    </xsd:element>
    <xsd:element name="EmailSubject" ma:index="15" nillable="true" ma:displayName="E-Mail Subject" ma:hidden="true" ma:internalName="EmailSubjec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260a83-08c0-4921-92a3-cd56dcdbe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EmailHeaders" ma:index="16" nillable="true" ma:displayName="E-Mail Headers" ma:hidden="true" ma:internalName="EmailHeader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F7D078-D617-4A85-8085-53B3E89E0CC6}">
  <ds:schemaRefs>
    <ds:schemaRef ds:uri="http://schemas.microsoft.com/office/infopath/2007/PartnerControls"/>
    <ds:schemaRef ds:uri="http://www.w3.org/XML/1998/namespace"/>
    <ds:schemaRef ds:uri="http://purl.org/dc/dcmitype/"/>
    <ds:schemaRef ds:uri="http://schemas.microsoft.com/office/2006/documentManagement/types"/>
    <ds:schemaRef ds:uri="http://schemas.microsoft.com/sharepoint/v4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45260a83-08c0-4921-92a3-cd56dcdbef58"/>
    <ds:schemaRef ds:uri="http://schemas.microsoft.com/sharepoint/v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2B80A09-993E-43E4-93B0-0331CC112F0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B8A674B-4537-445F-A4B2-7B85DB368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5260a83-08c0-4921-92a3-cd56dcdbef58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9BB45DA5-EF4F-4790-8DA6-83930B4E4F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44791</TotalTime>
  <Words>2326</Words>
  <Application>Microsoft Office PowerPoint</Application>
  <PresentationFormat>Widescreen</PresentationFormat>
  <Paragraphs>707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Arial</vt:lpstr>
      <vt:lpstr>Calibri</vt:lpstr>
      <vt:lpstr>Cambria Math</vt:lpstr>
      <vt:lpstr>Helvetica</vt:lpstr>
      <vt:lpstr>Lucida Grande</vt:lpstr>
      <vt:lpstr>Times New Roman</vt:lpstr>
      <vt:lpstr>LBNF Template_051215</vt:lpstr>
      <vt:lpstr>LBNF Content-Footer Theme</vt:lpstr>
      <vt:lpstr>1_LBNF Content-Footer Theme</vt:lpstr>
      <vt:lpstr>2_LBNF Content-Footer Theme</vt:lpstr>
      <vt:lpstr>DSS Structural Analysis</vt:lpstr>
      <vt:lpstr>Outline</vt:lpstr>
      <vt:lpstr>Design codes and standards</vt:lpstr>
      <vt:lpstr>Materials</vt:lpstr>
      <vt:lpstr>Materials</vt:lpstr>
      <vt:lpstr>Load cases</vt:lpstr>
      <vt:lpstr>Load cases - Loading</vt:lpstr>
      <vt:lpstr>Load cases - Switchyard</vt:lpstr>
      <vt:lpstr>Load cases - Switchyard</vt:lpstr>
      <vt:lpstr>Load cases - Switchyard</vt:lpstr>
      <vt:lpstr>Load cases - Switchyard</vt:lpstr>
      <vt:lpstr>Load cases – Detector dry</vt:lpstr>
      <vt:lpstr>Load cases – Detector dry</vt:lpstr>
      <vt:lpstr>Load cases – Cooldown/Operation</vt:lpstr>
      <vt:lpstr>Load cases – Installation</vt:lpstr>
      <vt:lpstr>Load cases – Installation</vt:lpstr>
      <vt:lpstr>Rails</vt:lpstr>
      <vt:lpstr>Rails – Main Rail Assessment </vt:lpstr>
      <vt:lpstr>Rails – Main Rail Assessment </vt:lpstr>
      <vt:lpstr>Rails – Switchyard Rail Assessment </vt:lpstr>
      <vt:lpstr>Rails – Switchyard Rail Assessment </vt:lpstr>
      <vt:lpstr>Rails – Main Rail Joint Assessment </vt:lpstr>
      <vt:lpstr>Rails – Main Rail Joint Assessment </vt:lpstr>
      <vt:lpstr>Rails – Deflection – Detector (Dry)</vt:lpstr>
      <vt:lpstr>Rails – Deflection – Detector (Wet)</vt:lpstr>
      <vt:lpstr>Rails – Detector (DRY) – APA</vt:lpstr>
      <vt:lpstr>Rails – Detector (WET) - APA</vt:lpstr>
      <vt:lpstr>Rails – Detector (WET)</vt:lpstr>
      <vt:lpstr>Rails – Shrinkage (Lateral)</vt:lpstr>
      <vt:lpstr>Rails – Shrinkage (Transversal)</vt:lpstr>
      <vt:lpstr>Support Rod Assembly</vt:lpstr>
      <vt:lpstr>Support Rod Assembly</vt:lpstr>
      <vt:lpstr>Support Rod Assembly</vt:lpstr>
      <vt:lpstr>APA Trolley</vt:lpstr>
      <vt:lpstr>APA – DSS coupler</vt:lpstr>
      <vt:lpstr>CPA Trolleys (single)</vt:lpstr>
      <vt:lpstr>CPA – DSS coupler</vt:lpstr>
      <vt:lpstr>Couplers shrinkage</vt:lpstr>
      <vt:lpstr>Buckling</vt:lpstr>
      <vt:lpstr>PowerPoint Presentation</vt:lpstr>
      <vt:lpstr>Buckling </vt:lpstr>
      <vt:lpstr>Buckling</vt:lpstr>
      <vt:lpstr>Buckling</vt:lpstr>
      <vt:lpstr>Buckling</vt:lpstr>
      <vt:lpstr>Test</vt:lpstr>
      <vt:lpstr>Test</vt:lpstr>
      <vt:lpstr>Test</vt:lpstr>
      <vt:lpstr>Test</vt:lpstr>
      <vt:lpstr>Test vs FEA</vt:lpstr>
      <vt:lpstr>Structural analysis documentation on EDMS</vt:lpstr>
      <vt:lpstr>Finite element models on EDMS</vt:lpstr>
      <vt:lpstr>Conclusions</vt:lpstr>
      <vt:lpstr>Backup Slides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Gianluigi Buccino</cp:lastModifiedBy>
  <cp:revision>796</cp:revision>
  <cp:lastPrinted>2020-07-01T09:58:11Z</cp:lastPrinted>
  <dcterms:created xsi:type="dcterms:W3CDTF">2015-04-30T14:29:22Z</dcterms:created>
  <dcterms:modified xsi:type="dcterms:W3CDTF">2022-05-09T13:40:18Z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0x010100301AF680F1B8DC4AB25B9B5587C2C163</vt:lpwstr>
  </property>
  <property fmtid="{D5CDD505-2E9C-101B-9397-08002B2CF9AE}" pid="3" name="_dlc_DocIdItemGuid">
    <vt:lpwstr>8f7766be-5104-4119-bdaf-ebadda36266e</vt:lpwstr>
  </property>
</Properties>
</file>