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40"/>
  </p:notesMasterIdLst>
  <p:handoutMasterIdLst>
    <p:handoutMasterId r:id="rId41"/>
  </p:handoutMasterIdLst>
  <p:sldIdLst>
    <p:sldId id="294" r:id="rId2"/>
    <p:sldId id="1374" r:id="rId3"/>
    <p:sldId id="1370" r:id="rId4"/>
    <p:sldId id="406" r:id="rId5"/>
    <p:sldId id="404" r:id="rId6"/>
    <p:sldId id="405" r:id="rId7"/>
    <p:sldId id="1371" r:id="rId8"/>
    <p:sldId id="1372" r:id="rId9"/>
    <p:sldId id="268" r:id="rId10"/>
    <p:sldId id="266" r:id="rId11"/>
    <p:sldId id="560" r:id="rId12"/>
    <p:sldId id="1385" r:id="rId13"/>
    <p:sldId id="1366" r:id="rId14"/>
    <p:sldId id="260" r:id="rId15"/>
    <p:sldId id="261" r:id="rId16"/>
    <p:sldId id="1367" r:id="rId17"/>
    <p:sldId id="258" r:id="rId18"/>
    <p:sldId id="259" r:id="rId19"/>
    <p:sldId id="1386" r:id="rId20"/>
    <p:sldId id="956" r:id="rId21"/>
    <p:sldId id="976" r:id="rId22"/>
    <p:sldId id="977" r:id="rId23"/>
    <p:sldId id="857" r:id="rId24"/>
    <p:sldId id="859" r:id="rId25"/>
    <p:sldId id="852" r:id="rId26"/>
    <p:sldId id="1359" r:id="rId27"/>
    <p:sldId id="1361" r:id="rId28"/>
    <p:sldId id="1387" r:id="rId29"/>
    <p:sldId id="284" r:id="rId30"/>
    <p:sldId id="1368" r:id="rId31"/>
    <p:sldId id="1369" r:id="rId32"/>
    <p:sldId id="283" r:id="rId33"/>
    <p:sldId id="1375" r:id="rId34"/>
    <p:sldId id="1378" r:id="rId35"/>
    <p:sldId id="1379" r:id="rId36"/>
    <p:sldId id="1380" r:id="rId37"/>
    <p:sldId id="1381" r:id="rId38"/>
    <p:sldId id="1376" r:id="rId3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Title Slide" id="{34204A3A-48A8-2049-A91A-26580FC5611A}">
          <p14:sldIdLst>
            <p14:sldId id="294"/>
          </p14:sldIdLst>
        </p14:section>
        <p14:section name="Neutrino Science" id="{46118BB4-ADE1-6C4C-B044-7853BCA1A572}">
          <p14:sldIdLst>
            <p14:sldId id="1374"/>
            <p14:sldId id="1370"/>
            <p14:sldId id="406"/>
            <p14:sldId id="404"/>
            <p14:sldId id="405"/>
            <p14:sldId id="1371"/>
            <p14:sldId id="1372"/>
            <p14:sldId id="268"/>
            <p14:sldId id="266"/>
            <p14:sldId id="560"/>
          </p14:sldIdLst>
        </p14:section>
        <p14:section name="Experiments - Operations Complete" id="{08B60192-1ED1-C441-80A6-7729D0188B10}">
          <p14:sldIdLst>
            <p14:sldId id="1385"/>
            <p14:sldId id="1366"/>
            <p14:sldId id="260"/>
            <p14:sldId id="261"/>
            <p14:sldId id="1367"/>
            <p14:sldId id="258"/>
            <p14:sldId id="259"/>
          </p14:sldIdLst>
        </p14:section>
        <p14:section name="Experiments - Operating" id="{DA948E00-9E72-BD47-A859-167484058855}">
          <p14:sldIdLst>
            <p14:sldId id="1386"/>
            <p14:sldId id="956"/>
            <p14:sldId id="976"/>
            <p14:sldId id="977"/>
            <p14:sldId id="857"/>
            <p14:sldId id="859"/>
            <p14:sldId id="852"/>
            <p14:sldId id="1359"/>
            <p14:sldId id="1361"/>
          </p14:sldIdLst>
        </p14:section>
        <p14:section name="Experiments - Building" id="{020DE61C-53BC-894F-948A-1D649F60B0FB}">
          <p14:sldIdLst>
            <p14:sldId id="1387"/>
            <p14:sldId id="284"/>
            <p14:sldId id="1368"/>
            <p14:sldId id="1369"/>
            <p14:sldId id="283"/>
            <p14:sldId id="1375"/>
            <p14:sldId id="1378"/>
            <p14:sldId id="1379"/>
            <p14:sldId id="1380"/>
            <p14:sldId id="1381"/>
            <p14:sldId id="1376"/>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087"/>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83" autoAdjust="0"/>
    <p:restoredTop sz="97176"/>
  </p:normalViewPr>
  <p:slideViewPr>
    <p:cSldViewPr snapToGrid="0" snapToObjects="1" showGuides="1">
      <p:cViewPr varScale="1">
        <p:scale>
          <a:sx n="168" d="100"/>
          <a:sy n="168" d="100"/>
        </p:scale>
        <p:origin x="584"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6/22/22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6/22/22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plots:  the original models for coherent pion production assumed a very different pion energy spectrum than what </a:t>
            </a:r>
            <a:r>
              <a:rPr lang="en-US" dirty="0" err="1"/>
              <a:t>MINERvA</a:t>
            </a:r>
            <a:r>
              <a:rPr lang="en-US" dirty="0"/>
              <a:t> actually measured (neutrinos on the left, antineutrinos on the right).  Models of this process have been improved since then., the NC channel is important because it is a </a:t>
            </a:r>
            <a:r>
              <a:rPr lang="en-US" dirty="0" err="1"/>
              <a:t>nu_e</a:t>
            </a:r>
            <a:r>
              <a:rPr lang="en-US" dirty="0"/>
              <a:t> appearance backgrounds.</a:t>
            </a:r>
          </a:p>
          <a:p>
            <a:endParaRPr lang="en-US" dirty="0"/>
          </a:p>
          <a:p>
            <a:r>
              <a:rPr lang="en-US" dirty="0"/>
              <a:t>Bottom plot:  this was the first big indication that there was a process missing from the standard neutrino event generators:  this is the event rates as function of visible hadronic energy for two different bins of low momentum transfer.  The multinucleon “peak” is between the </a:t>
            </a:r>
            <a:r>
              <a:rPr lang="en-US" dirty="0" err="1"/>
              <a:t>quasielastic</a:t>
            </a:r>
            <a:r>
              <a:rPr lang="en-US" dirty="0"/>
              <a:t> peak to the left and the resonance (Delta) production on the right.  </a:t>
            </a:r>
            <a:r>
              <a:rPr lang="en-US" dirty="0" err="1"/>
              <a:t>NOvA</a:t>
            </a:r>
            <a:r>
              <a:rPr lang="en-US" dirty="0"/>
              <a:t> uses this same technique to measure and simulate their multinucleon effects at 2GeV.  </a:t>
            </a:r>
          </a:p>
          <a:p>
            <a:endParaRPr lang="en-US" dirty="0"/>
          </a:p>
          <a:p>
            <a:r>
              <a:rPr lang="en-US" dirty="0"/>
              <a:t>For the low energy results we were more concerned with black and white plots for publications…</a:t>
            </a:r>
          </a:p>
        </p:txBody>
      </p:sp>
      <p:sp>
        <p:nvSpPr>
          <p:cNvPr id="4" name="Slide Number Placeholder 3"/>
          <p:cNvSpPr>
            <a:spLocks noGrp="1"/>
          </p:cNvSpPr>
          <p:nvPr>
            <p:ph type="sldNum" sz="quarter" idx="5"/>
          </p:nvPr>
        </p:nvSpPr>
        <p:spPr/>
        <p:txBody>
          <a:bodyPr/>
          <a:lstStyle/>
          <a:p>
            <a:fld id="{9752A0A4-E060-3A42-B257-48453EFF7BAB}" type="slidenum">
              <a:rPr lang="en-US" smtClean="0"/>
              <a:t>14</a:t>
            </a:fld>
            <a:endParaRPr lang="en-US"/>
          </a:p>
        </p:txBody>
      </p:sp>
    </p:spTree>
    <p:extLst>
      <p:ext uri="{BB962C8B-B14F-4D97-AF65-F5344CB8AC3E}">
        <p14:creationId xmlns:p14="http://schemas.microsoft.com/office/powerpoint/2010/main" val="78596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on the left is the result of the fit to our cross section to extra the ratio of the cross section we measure compared to what you would expect from a dipole form factor.  The red curve is a fit of our data—we can’t show the actual data because it’s under embargo.  </a:t>
            </a:r>
          </a:p>
          <a:p>
            <a:endParaRPr lang="en-US" dirty="0"/>
          </a:p>
          <a:p>
            <a:r>
              <a:rPr lang="en-US" dirty="0"/>
              <a:t>The plot on the right is our </a:t>
            </a:r>
            <a:r>
              <a:rPr lang="en-US" dirty="0" err="1"/>
              <a:t>quasielastic</a:t>
            </a:r>
            <a:r>
              <a:rPr lang="en-US" dirty="0"/>
              <a:t>-like cross section in three dimensions:  muon longitudinal momentum versus the sum of proton kinetic </a:t>
            </a:r>
            <a:r>
              <a:rPr lang="en-US" dirty="0" err="1"/>
              <a:t>energys</a:t>
            </a:r>
            <a:r>
              <a:rPr lang="en-US" dirty="0"/>
              <a:t> on the horizontal axis, and different colors show different longitudinal momentum bins (which is a proxy for neutrino energy).  </a:t>
            </a:r>
          </a:p>
        </p:txBody>
      </p:sp>
      <p:sp>
        <p:nvSpPr>
          <p:cNvPr id="4" name="Slide Number Placeholder 3"/>
          <p:cNvSpPr>
            <a:spLocks noGrp="1"/>
          </p:cNvSpPr>
          <p:nvPr>
            <p:ph type="sldNum" sz="quarter" idx="5"/>
          </p:nvPr>
        </p:nvSpPr>
        <p:spPr/>
        <p:txBody>
          <a:bodyPr/>
          <a:lstStyle/>
          <a:p>
            <a:fld id="{9752A0A4-E060-3A42-B257-48453EFF7BAB}" type="slidenum">
              <a:rPr lang="en-US" smtClean="0"/>
              <a:t>15</a:t>
            </a:fld>
            <a:endParaRPr lang="en-US"/>
          </a:p>
        </p:txBody>
      </p:sp>
    </p:spTree>
    <p:extLst>
      <p:ext uri="{BB962C8B-B14F-4D97-AF65-F5344CB8AC3E}">
        <p14:creationId xmlns:p14="http://schemas.microsoft.com/office/powerpoint/2010/main" val="215884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1cf61662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9" name="Google Shape;79;g11cf61662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1c0191950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8" name="Google Shape;88;g131c019195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29cca2d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9" name="Google Shape;109;g1329cca2d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920B5-DF99-224A-9811-7E5035899EC0}" type="slidenum">
              <a:rPr lang="en-US" smtClean="0"/>
              <a:pPr>
                <a:defRPr/>
              </a:pPr>
              <a:t>20</a:t>
            </a:fld>
            <a:endParaRPr lang="en-US"/>
          </a:p>
        </p:txBody>
      </p:sp>
    </p:spTree>
    <p:extLst>
      <p:ext uri="{BB962C8B-B14F-4D97-AF65-F5344CB8AC3E}">
        <p14:creationId xmlns:p14="http://schemas.microsoft.com/office/powerpoint/2010/main" val="268511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D4CCD-20F6-FF4A-87C4-46AB805AB9BB}" type="slidenum">
              <a:rPr lang="en-GB" smtClean="0"/>
              <a:pPr/>
              <a:t>26</a:t>
            </a:fld>
            <a:endParaRPr lang="en-GB" dirty="0"/>
          </a:p>
        </p:txBody>
      </p:sp>
    </p:spTree>
    <p:extLst>
      <p:ext uri="{BB962C8B-B14F-4D97-AF65-F5344CB8AC3E}">
        <p14:creationId xmlns:p14="http://schemas.microsoft.com/office/powerpoint/2010/main" val="417998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BB8B0BFD-D931-FB46-A565-213BA1919A81}" type="slidenum">
              <a:rPr lang="en-GB" smtClean="0"/>
              <a:pPr>
                <a:defRPr/>
              </a:pPr>
              <a:t>27</a:t>
            </a:fld>
            <a:endParaRPr lang="en-GB"/>
          </a:p>
        </p:txBody>
      </p:sp>
    </p:spTree>
    <p:extLst>
      <p:ext uri="{BB962C8B-B14F-4D97-AF65-F5344CB8AC3E}">
        <p14:creationId xmlns:p14="http://schemas.microsoft.com/office/powerpoint/2010/main" val="116791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8826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6/23/22</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Steve Brice   |   Fermilab’s Neutrino Experiment Program   |   Neutrino Theory Network (NTN) Workshop</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6/23/22</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Steve Brice   |   Fermilab’s Neutrino Experiment Program   |   Neutrino Theory Network (NTN) Workshop</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23" r:id="rId1"/>
    <p:sldLayoutId id="2147484104" r:id="rId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arxiv.org/abs/2203.080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3.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tiff"/><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7.tif"/><Relationship Id="rId4" Type="http://schemas.openxmlformats.org/officeDocument/2006/relationships/image" Target="../media/image76.tif"/></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emf"/></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Steve Brice	</a:t>
            </a:r>
          </a:p>
          <a:p>
            <a:r>
              <a:rPr lang="en-US" dirty="0"/>
              <a:t>Neutrino Theory Network (NTN) Workshop</a:t>
            </a:r>
          </a:p>
          <a:p>
            <a:r>
              <a:rPr lang="en-US" dirty="0"/>
              <a:t>Thursday 23 June 2022</a:t>
            </a:r>
          </a:p>
        </p:txBody>
      </p:sp>
      <p:sp>
        <p:nvSpPr>
          <p:cNvPr id="3" name="Text Placeholder 2"/>
          <p:cNvSpPr>
            <a:spLocks noGrp="1"/>
          </p:cNvSpPr>
          <p:nvPr>
            <p:ph type="body" sz="quarter" idx="11"/>
          </p:nvPr>
        </p:nvSpPr>
        <p:spPr/>
        <p:txBody>
          <a:bodyPr>
            <a:noAutofit/>
          </a:bodyPr>
          <a:lstStyle/>
          <a:p>
            <a:r>
              <a:rPr lang="en-US" sz="2400" dirty="0"/>
              <a:t>Fermilab’s Neutrino </a:t>
            </a:r>
            <a:r>
              <a:rPr lang="en-US" dirty="0"/>
              <a:t>Experiment</a:t>
            </a:r>
            <a:r>
              <a:rPr lang="en-US" sz="2400" dirty="0"/>
              <a:t> Program</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dirty="0">
                <a:latin typeface="Helvetica" pitchFamily="2" charset="0"/>
              </a:rPr>
              <a:t>Recent, Current, and Planned Fermilab Neutrino Experiments</a:t>
            </a:r>
          </a:p>
        </p:txBody>
      </p:sp>
      <p:sp>
        <p:nvSpPr>
          <p:cNvPr id="9" name="Footer Placeholder 8"/>
          <p:cNvSpPr>
            <a:spLocks noGrp="1"/>
          </p:cNvSpPr>
          <p:nvPr>
            <p:ph type="ftr" sz="quarter" idx="3"/>
          </p:nvPr>
        </p:nvSpPr>
        <p:spPr/>
        <p:txBody>
          <a:bodyPr/>
          <a:lstStyle/>
          <a:p>
            <a:pPr>
              <a:defRPr/>
            </a:pPr>
            <a:r>
              <a:rPr lang="en-US"/>
              <a:t>Steve Brice   |   Fermilab’s Neutrino Experiment Program   |   Neutrino Theory Network (NTN) Workshop</a:t>
            </a:r>
            <a:endParaRPr lang="en-US" dirty="0"/>
          </a:p>
        </p:txBody>
      </p:sp>
      <p:sp>
        <p:nvSpPr>
          <p:cNvPr id="10" name="Slide Number Placeholder 9"/>
          <p:cNvSpPr>
            <a:spLocks noGrp="1"/>
          </p:cNvSpPr>
          <p:nvPr>
            <p:ph type="sldNum" sz="quarter" idx="4"/>
          </p:nvPr>
        </p:nvSpPr>
        <p:spPr/>
        <p:txBody>
          <a:bodyPr/>
          <a:lstStyle/>
          <a:p>
            <a:fld id="{026FAA0E-EE57-3945-A3AC-4469626D46E5}" type="slidenum">
              <a:rPr lang="en-US" smtClean="0"/>
              <a:pPr/>
              <a:t>10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15768873"/>
              </p:ext>
            </p:extLst>
          </p:nvPr>
        </p:nvGraphicFramePr>
        <p:xfrm>
          <a:off x="518380" y="824820"/>
          <a:ext cx="7776743" cy="3463549"/>
        </p:xfrm>
        <a:graphic>
          <a:graphicData uri="http://schemas.openxmlformats.org/drawingml/2006/table">
            <a:tbl>
              <a:tblPr firstRow="1" bandRow="1">
                <a:tableStyleId>{5C22544A-7EE6-4342-B048-85BDC9FD1C3A}</a:tableStyleId>
              </a:tblPr>
              <a:tblGrid>
                <a:gridCol w="758536">
                  <a:extLst>
                    <a:ext uri="{9D8B030D-6E8A-4147-A177-3AD203B41FA5}">
                      <a16:colId xmlns:a16="http://schemas.microsoft.com/office/drawing/2014/main" val="2134423262"/>
                    </a:ext>
                  </a:extLst>
                </a:gridCol>
                <a:gridCol w="1085850">
                  <a:extLst>
                    <a:ext uri="{9D8B030D-6E8A-4147-A177-3AD203B41FA5}">
                      <a16:colId xmlns:a16="http://schemas.microsoft.com/office/drawing/2014/main" val="20000"/>
                    </a:ext>
                  </a:extLst>
                </a:gridCol>
                <a:gridCol w="1756064">
                  <a:extLst>
                    <a:ext uri="{9D8B030D-6E8A-4147-A177-3AD203B41FA5}">
                      <a16:colId xmlns:a16="http://schemas.microsoft.com/office/drawing/2014/main" val="20002"/>
                    </a:ext>
                  </a:extLst>
                </a:gridCol>
                <a:gridCol w="4176293">
                  <a:extLst>
                    <a:ext uri="{9D8B030D-6E8A-4147-A177-3AD203B41FA5}">
                      <a16:colId xmlns:a16="http://schemas.microsoft.com/office/drawing/2014/main" val="20003"/>
                    </a:ext>
                  </a:extLst>
                </a:gridCol>
              </a:tblGrid>
              <a:tr h="388652">
                <a:tc>
                  <a:txBody>
                    <a:bodyPr/>
                    <a:lstStyle/>
                    <a:p>
                      <a:r>
                        <a:rPr lang="en-US" sz="1100" dirty="0">
                          <a:solidFill>
                            <a:srgbClr val="F7FFF6"/>
                          </a:solidFill>
                        </a:rPr>
                        <a:t>Beamline</a:t>
                      </a:r>
                    </a:p>
                  </a:txBody>
                  <a:tcPr marL="68580" marR="68580" marT="34293" marB="34293" anchor="ctr" anchorCtr="1">
                    <a:solidFill>
                      <a:schemeClr val="accent2"/>
                    </a:solidFill>
                  </a:tcPr>
                </a:tc>
                <a:tc>
                  <a:txBody>
                    <a:bodyPr/>
                    <a:lstStyle/>
                    <a:p>
                      <a:r>
                        <a:rPr lang="en-US" sz="1100" dirty="0">
                          <a:solidFill>
                            <a:srgbClr val="F7FFF6"/>
                          </a:solidFill>
                        </a:rPr>
                        <a:t>Experiment</a:t>
                      </a:r>
                    </a:p>
                  </a:txBody>
                  <a:tcPr marL="68580" marR="68580" marT="34293" marB="34293" anchor="ctr" anchorCtr="1">
                    <a:solidFill>
                      <a:schemeClr val="accent2"/>
                    </a:solidFill>
                  </a:tcPr>
                </a:tc>
                <a:tc>
                  <a:txBody>
                    <a:bodyPr/>
                    <a:lstStyle/>
                    <a:p>
                      <a:pPr algn="ctr"/>
                      <a:r>
                        <a:rPr lang="en-US" sz="1100" dirty="0">
                          <a:solidFill>
                            <a:srgbClr val="F7FFF6"/>
                          </a:solidFill>
                        </a:rPr>
                        <a:t>Neutrino Operations Status</a:t>
                      </a:r>
                    </a:p>
                  </a:txBody>
                  <a:tcPr marL="68580" marR="68580" marT="34293" marB="34293" anchor="ctr" anchorCtr="1">
                    <a:solidFill>
                      <a:schemeClr val="accent2"/>
                    </a:solidFill>
                  </a:tcPr>
                </a:tc>
                <a:tc>
                  <a:txBody>
                    <a:bodyPr/>
                    <a:lstStyle/>
                    <a:p>
                      <a:r>
                        <a:rPr lang="en-US" sz="1100" dirty="0">
                          <a:solidFill>
                            <a:srgbClr val="F7FFF6"/>
                          </a:solidFill>
                        </a:rPr>
                        <a:t>Main purpose(s)</a:t>
                      </a:r>
                    </a:p>
                  </a:txBody>
                  <a:tcPr marL="68580" marR="68580" marT="34293" marB="34293" anchor="ctr" anchorCtr="1">
                    <a:solidFill>
                      <a:schemeClr val="accent2"/>
                    </a:solidFill>
                  </a:tcPr>
                </a:tc>
                <a:extLst>
                  <a:ext uri="{0D108BD9-81ED-4DB2-BD59-A6C34878D82A}">
                    <a16:rowId xmlns:a16="http://schemas.microsoft.com/office/drawing/2014/main" val="10000"/>
                  </a:ext>
                </a:extLst>
              </a:tr>
              <a:tr h="278153">
                <a:tc rowSpan="4">
                  <a:txBody>
                    <a:bodyPr/>
                    <a:lstStyle/>
                    <a:p>
                      <a:r>
                        <a:rPr lang="en-US" sz="1100" b="0" dirty="0" err="1"/>
                        <a:t>NuMI</a:t>
                      </a:r>
                      <a:endParaRPr lang="en-US" sz="1100" b="0" dirty="0"/>
                    </a:p>
                  </a:txBody>
                  <a:tcPr marL="68580" marR="68580" marT="34293" marB="34293" anchor="ctr" anchorCtr="1">
                    <a:solidFill>
                      <a:schemeClr val="accent2">
                        <a:lumMod val="20000"/>
                        <a:lumOff val="80000"/>
                      </a:schemeClr>
                    </a:solidFill>
                  </a:tcPr>
                </a:tc>
                <a:tc>
                  <a:txBody>
                    <a:bodyPr/>
                    <a:lstStyle/>
                    <a:p>
                      <a:r>
                        <a:rPr lang="en-US" sz="1100" b="0" dirty="0">
                          <a:solidFill>
                            <a:schemeClr val="accent6">
                              <a:lumMod val="40000"/>
                              <a:lumOff val="60000"/>
                            </a:schemeClr>
                          </a:solidFill>
                        </a:rPr>
                        <a:t>ArgoNeut</a:t>
                      </a:r>
                    </a:p>
                  </a:txBody>
                  <a:tcPr marL="68580" marR="68580" marT="34293" marB="34293" anchor="ctr" anchorCtr="1">
                    <a:solidFill>
                      <a:schemeClr val="accent2">
                        <a:lumMod val="20000"/>
                        <a:lumOff val="80000"/>
                      </a:schemeClr>
                    </a:solidFill>
                  </a:tcPr>
                </a:tc>
                <a:tc>
                  <a:txBody>
                    <a:bodyPr/>
                    <a:lstStyle/>
                    <a:p>
                      <a:r>
                        <a:rPr lang="en-US" sz="1100" b="0" dirty="0">
                          <a:solidFill>
                            <a:schemeClr val="accent6">
                              <a:lumMod val="40000"/>
                              <a:lumOff val="60000"/>
                            </a:schemeClr>
                          </a:solidFill>
                        </a:rPr>
                        <a:t>Completed 2010</a:t>
                      </a:r>
                    </a:p>
                  </a:txBody>
                  <a:tcPr marL="68580" marR="68580" marT="34293" marB="34293" anchor="ctr" anchorCtr="1">
                    <a:solidFill>
                      <a:schemeClr val="accent2">
                        <a:lumMod val="20000"/>
                        <a:lumOff val="80000"/>
                      </a:schemeClr>
                    </a:solidFill>
                  </a:tcPr>
                </a:tc>
                <a:tc>
                  <a:txBody>
                    <a:bodyPr/>
                    <a:lstStyle/>
                    <a:p>
                      <a:pPr algn="l"/>
                      <a:r>
                        <a:rPr lang="en-US" sz="1000" b="0" dirty="0">
                          <a:solidFill>
                            <a:schemeClr val="accent6">
                              <a:lumMod val="40000"/>
                              <a:lumOff val="60000"/>
                            </a:schemeClr>
                          </a:solidFill>
                          <a:latin typeface="Symbol" pitchFamily="2" charset="2"/>
                        </a:rPr>
                        <a:t>n</a:t>
                      </a:r>
                      <a:r>
                        <a:rPr lang="en-US" sz="1000" b="0" dirty="0">
                          <a:solidFill>
                            <a:schemeClr val="accent6">
                              <a:lumMod val="40000"/>
                              <a:lumOff val="60000"/>
                            </a:schemeClr>
                          </a:solidFill>
                        </a:rPr>
                        <a:t>-</a:t>
                      </a:r>
                      <a:r>
                        <a:rPr lang="en-US" sz="1000" b="0" dirty="0" err="1">
                          <a:solidFill>
                            <a:schemeClr val="accent6">
                              <a:lumMod val="40000"/>
                              <a:lumOff val="60000"/>
                            </a:schemeClr>
                          </a:solidFill>
                        </a:rPr>
                        <a:t>Ar</a:t>
                      </a:r>
                      <a:r>
                        <a:rPr lang="en-US" sz="1000" b="0" dirty="0">
                          <a:solidFill>
                            <a:schemeClr val="accent6">
                              <a:lumMod val="40000"/>
                              <a:lumOff val="60000"/>
                            </a:schemeClr>
                          </a:solidFill>
                        </a:rPr>
                        <a:t> </a:t>
                      </a:r>
                      <a:r>
                        <a:rPr lang="en-US" sz="1000" b="0" dirty="0" err="1">
                          <a:solidFill>
                            <a:schemeClr val="accent6">
                              <a:lumMod val="40000"/>
                              <a:lumOff val="60000"/>
                            </a:schemeClr>
                          </a:solidFill>
                        </a:rPr>
                        <a:t>xsecs</a:t>
                      </a:r>
                      <a:r>
                        <a:rPr lang="en-US" sz="1000" b="0" dirty="0">
                          <a:solidFill>
                            <a:schemeClr val="accent6">
                              <a:lumMod val="40000"/>
                              <a:lumOff val="60000"/>
                            </a:schemeClr>
                          </a:solidFill>
                        </a:rPr>
                        <a:t>, </a:t>
                      </a:r>
                      <a:r>
                        <a:rPr lang="en-US" sz="1000" b="0" dirty="0" err="1">
                          <a:solidFill>
                            <a:schemeClr val="accent6">
                              <a:lumMod val="40000"/>
                              <a:lumOff val="60000"/>
                            </a:schemeClr>
                          </a:solidFill>
                        </a:rPr>
                        <a:t>LAr</a:t>
                      </a:r>
                      <a:r>
                        <a:rPr lang="en-US" sz="1000" b="0" dirty="0">
                          <a:solidFill>
                            <a:schemeClr val="accent6">
                              <a:lumMod val="40000"/>
                              <a:lumOff val="60000"/>
                            </a:schemeClr>
                          </a:solidFill>
                        </a:rPr>
                        <a:t> TPC technology</a:t>
                      </a:r>
                    </a:p>
                  </a:txBody>
                  <a:tcPr marL="73152" marR="68580" marT="34293" marB="34293" anchor="ctr" anchorCtr="1">
                    <a:solidFill>
                      <a:schemeClr val="accent2">
                        <a:lumMod val="20000"/>
                        <a:lumOff val="80000"/>
                      </a:schemeClr>
                    </a:solidFill>
                  </a:tcPr>
                </a:tc>
                <a:extLst>
                  <a:ext uri="{0D108BD9-81ED-4DB2-BD59-A6C34878D82A}">
                    <a16:rowId xmlns:a16="http://schemas.microsoft.com/office/drawing/2014/main" val="10001"/>
                  </a:ext>
                </a:extLst>
              </a:tr>
              <a:tr h="278153">
                <a:tc vMerge="1">
                  <a:txBody>
                    <a:bodyPr/>
                    <a:lstStyle/>
                    <a:p>
                      <a:r>
                        <a:rPr lang="en-US" sz="1100" b="0" dirty="0">
                          <a:solidFill>
                            <a:schemeClr val="accent6">
                              <a:lumMod val="40000"/>
                              <a:lumOff val="60000"/>
                            </a:schemeClr>
                          </a:solidFill>
                        </a:rPr>
                        <a:t>NuMI</a:t>
                      </a:r>
                    </a:p>
                  </a:txBody>
                  <a:tcPr marL="68580" marR="68580" marT="34293" marB="34293" anchor="ctr" anchorCtr="1">
                    <a:solidFill>
                      <a:schemeClr val="accent2">
                        <a:lumMod val="20000"/>
                        <a:lumOff val="80000"/>
                      </a:schemeClr>
                    </a:solidFill>
                  </a:tcPr>
                </a:tc>
                <a:tc>
                  <a:txBody>
                    <a:bodyPr/>
                    <a:lstStyle/>
                    <a:p>
                      <a:r>
                        <a:rPr lang="en-US" sz="1100" b="0" dirty="0">
                          <a:solidFill>
                            <a:schemeClr val="accent6">
                              <a:lumMod val="40000"/>
                              <a:lumOff val="60000"/>
                            </a:schemeClr>
                          </a:solidFill>
                        </a:rPr>
                        <a:t>MINOS(+)</a:t>
                      </a:r>
                    </a:p>
                  </a:txBody>
                  <a:tcPr marL="68580" marR="68580" marT="34293" marB="34293" anchor="ctr" anchorCtr="1">
                    <a:solidFill>
                      <a:schemeClr val="accent2">
                        <a:lumMod val="20000"/>
                        <a:lumOff val="80000"/>
                      </a:schemeClr>
                    </a:solidFill>
                  </a:tcPr>
                </a:tc>
                <a:tc>
                  <a:txBody>
                    <a:bodyPr/>
                    <a:lstStyle/>
                    <a:p>
                      <a:r>
                        <a:rPr lang="en-US" sz="1100" b="0" dirty="0">
                          <a:solidFill>
                            <a:schemeClr val="accent6">
                              <a:lumMod val="40000"/>
                              <a:lumOff val="60000"/>
                            </a:schemeClr>
                          </a:solidFill>
                        </a:rPr>
                        <a:t>Completed 2016</a:t>
                      </a:r>
                    </a:p>
                  </a:txBody>
                  <a:tcPr marL="68580" marR="68580" marT="34293" marB="34293" anchor="ctr" anchorCtr="1">
                    <a:solidFill>
                      <a:schemeClr val="accent2">
                        <a:lumMod val="20000"/>
                        <a:lumOff val="80000"/>
                      </a:schemeClr>
                    </a:solidFill>
                  </a:tcPr>
                </a:tc>
                <a:tc>
                  <a:txBody>
                    <a:bodyPr/>
                    <a:lstStyle/>
                    <a:p>
                      <a:pPr algn="l"/>
                      <a:r>
                        <a:rPr lang="en-US" sz="1000" b="0" dirty="0">
                          <a:solidFill>
                            <a:schemeClr val="accent6">
                              <a:lumMod val="40000"/>
                              <a:lumOff val="60000"/>
                            </a:schemeClr>
                          </a:solidFill>
                        </a:rPr>
                        <a:t>Confirm atmospheric </a:t>
                      </a:r>
                      <a:r>
                        <a:rPr lang="en-US" sz="1000" b="0" dirty="0">
                          <a:solidFill>
                            <a:schemeClr val="accent6">
                              <a:lumMod val="40000"/>
                              <a:lumOff val="60000"/>
                            </a:schemeClr>
                          </a:solidFill>
                          <a:latin typeface="Symbol" pitchFamily="2" charset="2"/>
                        </a:rPr>
                        <a:t>n</a:t>
                      </a:r>
                      <a:r>
                        <a:rPr lang="en-US" sz="1000" b="0" dirty="0">
                          <a:solidFill>
                            <a:schemeClr val="accent6">
                              <a:lumMod val="40000"/>
                              <a:lumOff val="60000"/>
                            </a:schemeClr>
                          </a:solidFill>
                        </a:rPr>
                        <a:t> oscillations, measure </a:t>
                      </a:r>
                      <a:r>
                        <a:rPr lang="en-US" sz="1000" b="0" dirty="0">
                          <a:solidFill>
                            <a:schemeClr val="accent6">
                              <a:lumMod val="40000"/>
                              <a:lumOff val="60000"/>
                            </a:schemeClr>
                          </a:solidFill>
                          <a:latin typeface="Symbol" pitchFamily="2" charset="2"/>
                        </a:rPr>
                        <a:t>n</a:t>
                      </a:r>
                      <a:r>
                        <a:rPr lang="en-US" sz="1000" b="0" dirty="0">
                          <a:solidFill>
                            <a:schemeClr val="accent6">
                              <a:lumMod val="40000"/>
                              <a:lumOff val="60000"/>
                            </a:schemeClr>
                          </a:solidFill>
                        </a:rPr>
                        <a:t> mixing parameters</a:t>
                      </a:r>
                    </a:p>
                  </a:txBody>
                  <a:tcPr marL="73152" marR="68580" marT="34293" marB="34293" anchor="ctr" anchorCtr="1">
                    <a:solidFill>
                      <a:schemeClr val="accent2">
                        <a:lumMod val="20000"/>
                        <a:lumOff val="80000"/>
                      </a:schemeClr>
                    </a:solidFill>
                  </a:tcPr>
                </a:tc>
                <a:extLst>
                  <a:ext uri="{0D108BD9-81ED-4DB2-BD59-A6C34878D82A}">
                    <a16:rowId xmlns:a16="http://schemas.microsoft.com/office/drawing/2014/main" val="10002"/>
                  </a:ext>
                </a:extLst>
              </a:tr>
              <a:tr h="278153">
                <a:tc vMerge="1">
                  <a:txBody>
                    <a:bodyPr/>
                    <a:lstStyle/>
                    <a:p>
                      <a:r>
                        <a:rPr lang="en-US" sz="1100" b="0" dirty="0">
                          <a:solidFill>
                            <a:schemeClr val="accent6">
                              <a:lumMod val="40000"/>
                              <a:lumOff val="60000"/>
                            </a:schemeClr>
                          </a:solidFill>
                        </a:rPr>
                        <a:t>NuMI</a:t>
                      </a:r>
                    </a:p>
                  </a:txBody>
                  <a:tcPr marL="68580" marR="68580" marT="34293" marB="34293" anchor="ctr" anchorCtr="1">
                    <a:solidFill>
                      <a:schemeClr val="accent2">
                        <a:lumMod val="20000"/>
                        <a:lumOff val="80000"/>
                      </a:schemeClr>
                    </a:solidFill>
                  </a:tcPr>
                </a:tc>
                <a:tc>
                  <a:txBody>
                    <a:bodyPr/>
                    <a:lstStyle/>
                    <a:p>
                      <a:r>
                        <a:rPr lang="en-US" sz="1100" b="0" dirty="0">
                          <a:solidFill>
                            <a:srgbClr val="003087"/>
                          </a:solidFill>
                        </a:rPr>
                        <a:t>MINERvA</a:t>
                      </a:r>
                    </a:p>
                  </a:txBody>
                  <a:tcPr marL="68580" marR="68580" marT="34293" marB="34293" anchor="ctr" anchorCtr="1">
                    <a:solidFill>
                      <a:schemeClr val="accent2">
                        <a:lumMod val="20000"/>
                        <a:lumOff val="80000"/>
                      </a:schemeClr>
                    </a:solidFill>
                  </a:tcPr>
                </a:tc>
                <a:tc>
                  <a:txBody>
                    <a:bodyPr/>
                    <a:lstStyle/>
                    <a:p>
                      <a:r>
                        <a:rPr lang="en-US" sz="1100" b="0" dirty="0">
                          <a:solidFill>
                            <a:srgbClr val="003087"/>
                          </a:solidFill>
                        </a:rPr>
                        <a:t>Completed 2019</a:t>
                      </a:r>
                    </a:p>
                  </a:txBody>
                  <a:tcPr marL="68580" marR="68580" marT="34293" marB="34293" anchor="ctr" anchorCtr="1">
                    <a:solidFill>
                      <a:schemeClr val="accent2">
                        <a:lumMod val="20000"/>
                        <a:lumOff val="80000"/>
                      </a:schemeClr>
                    </a:solidFill>
                  </a:tcPr>
                </a:tc>
                <a:tc>
                  <a:txBody>
                    <a:bodyPr/>
                    <a:lstStyle/>
                    <a:p>
                      <a:pPr algn="l"/>
                      <a:r>
                        <a:rPr lang="en-US" sz="1000" b="0" dirty="0">
                          <a:solidFill>
                            <a:srgbClr val="003087"/>
                          </a:solidFill>
                          <a:latin typeface="Symbol" pitchFamily="2" charset="2"/>
                        </a:rPr>
                        <a:t>n</a:t>
                      </a:r>
                      <a:r>
                        <a:rPr lang="en-US" sz="1000" b="0" dirty="0">
                          <a:solidFill>
                            <a:srgbClr val="003087"/>
                          </a:solidFill>
                        </a:rPr>
                        <a:t> </a:t>
                      </a:r>
                      <a:r>
                        <a:rPr lang="en-US" sz="1000" b="0" dirty="0" err="1">
                          <a:solidFill>
                            <a:srgbClr val="003087"/>
                          </a:solidFill>
                        </a:rPr>
                        <a:t>xsecs</a:t>
                      </a:r>
                      <a:endParaRPr lang="en-US" sz="1000" b="0" dirty="0">
                        <a:solidFill>
                          <a:srgbClr val="003087"/>
                        </a:solidFill>
                      </a:endParaRPr>
                    </a:p>
                  </a:txBody>
                  <a:tcPr marL="73152" marR="68580" marT="34293" marB="34293" anchor="ctr" anchorCtr="1">
                    <a:solidFill>
                      <a:schemeClr val="accent2">
                        <a:lumMod val="20000"/>
                        <a:lumOff val="80000"/>
                      </a:schemeClr>
                    </a:solidFill>
                  </a:tcPr>
                </a:tc>
                <a:extLst>
                  <a:ext uri="{0D108BD9-81ED-4DB2-BD59-A6C34878D82A}">
                    <a16:rowId xmlns:a16="http://schemas.microsoft.com/office/drawing/2014/main" val="10003"/>
                  </a:ext>
                </a:extLst>
              </a:tr>
              <a:tr h="278153">
                <a:tc vMerge="1">
                  <a:txBody>
                    <a:bodyPr/>
                    <a:lstStyle/>
                    <a:p>
                      <a:r>
                        <a:rPr lang="en-US" sz="1100" b="0" dirty="0"/>
                        <a:t>NuMI</a:t>
                      </a:r>
                    </a:p>
                  </a:txBody>
                  <a:tcPr marL="68580" marR="68580" marT="34293" marB="34293" anchor="ctr" anchorCtr="1">
                    <a:solidFill>
                      <a:schemeClr val="accent2">
                        <a:lumMod val="20000"/>
                        <a:lumOff val="80000"/>
                      </a:schemeClr>
                    </a:solidFill>
                  </a:tcPr>
                </a:tc>
                <a:tc>
                  <a:txBody>
                    <a:bodyPr/>
                    <a:lstStyle/>
                    <a:p>
                      <a:r>
                        <a:rPr lang="en-US" sz="1100" b="0" dirty="0">
                          <a:solidFill>
                            <a:srgbClr val="003087"/>
                          </a:solidFill>
                        </a:rPr>
                        <a:t>NOvA</a:t>
                      </a:r>
                    </a:p>
                  </a:txBody>
                  <a:tcPr marL="68580" marR="68580" marT="34293" marB="34293" anchor="ctr" anchorCtr="1">
                    <a:solidFill>
                      <a:schemeClr val="accent2">
                        <a:lumMod val="20000"/>
                        <a:lumOff val="80000"/>
                      </a:schemeClr>
                    </a:solidFill>
                  </a:tcPr>
                </a:tc>
                <a:tc>
                  <a:txBody>
                    <a:bodyPr/>
                    <a:lstStyle/>
                    <a:p>
                      <a:r>
                        <a:rPr lang="en-US" sz="1100" b="0" dirty="0"/>
                        <a:t>Running</a:t>
                      </a:r>
                    </a:p>
                  </a:txBody>
                  <a:tcPr marL="68580" marR="68580" marT="34293" marB="34293" anchor="ctr" anchorCtr="1">
                    <a:solidFill>
                      <a:schemeClr val="accent2">
                        <a:lumMod val="20000"/>
                        <a:lumOff val="80000"/>
                      </a:schemeClr>
                    </a:solidFill>
                  </a:tcPr>
                </a:tc>
                <a:tc>
                  <a:txBody>
                    <a:bodyPr/>
                    <a:lstStyle/>
                    <a:p>
                      <a:pPr algn="l"/>
                      <a:r>
                        <a:rPr lang="en-US" sz="1000" b="0" dirty="0"/>
                        <a:t>Measure </a:t>
                      </a:r>
                      <a:r>
                        <a:rPr lang="en-US" sz="1000" b="0" dirty="0">
                          <a:latin typeface="Symbol" pitchFamily="2" charset="2"/>
                        </a:rPr>
                        <a:t>n</a:t>
                      </a:r>
                      <a:r>
                        <a:rPr lang="en-US" sz="1000" b="0" dirty="0"/>
                        <a:t> mixing parameters, determine </a:t>
                      </a:r>
                      <a:r>
                        <a:rPr lang="en-US" sz="1000" b="0" dirty="0">
                          <a:latin typeface="Symbol" pitchFamily="2" charset="2"/>
                        </a:rPr>
                        <a:t>n</a:t>
                      </a:r>
                      <a:r>
                        <a:rPr lang="en-US" sz="1000" b="0" dirty="0"/>
                        <a:t> mass ordering, </a:t>
                      </a:r>
                      <a:r>
                        <a:rPr lang="en-US" sz="1000" b="0" dirty="0">
                          <a:latin typeface="Symbol" pitchFamily="2" charset="2"/>
                        </a:rPr>
                        <a:t>n</a:t>
                      </a:r>
                      <a:r>
                        <a:rPr lang="en-US" sz="1000" b="0" dirty="0"/>
                        <a:t> </a:t>
                      </a:r>
                      <a:r>
                        <a:rPr lang="en-US" sz="1000" b="0" dirty="0" err="1"/>
                        <a:t>xsecs</a:t>
                      </a:r>
                      <a:endParaRPr lang="en-US" sz="1000" b="0" dirty="0"/>
                    </a:p>
                  </a:txBody>
                  <a:tcPr marL="73152" marR="68580" marT="34293" marB="34293" anchor="ctr" anchorCtr="1">
                    <a:solidFill>
                      <a:schemeClr val="accent2">
                        <a:lumMod val="20000"/>
                        <a:lumOff val="80000"/>
                      </a:schemeClr>
                    </a:solidFill>
                  </a:tcPr>
                </a:tc>
                <a:extLst>
                  <a:ext uri="{0D108BD9-81ED-4DB2-BD59-A6C34878D82A}">
                    <a16:rowId xmlns:a16="http://schemas.microsoft.com/office/drawing/2014/main" val="10004"/>
                  </a:ext>
                </a:extLst>
              </a:tr>
              <a:tr h="278153">
                <a:tc rowSpan="6">
                  <a:txBody>
                    <a:bodyPr/>
                    <a:lstStyle/>
                    <a:p>
                      <a:r>
                        <a:rPr lang="en-US" sz="1100" b="0" dirty="0"/>
                        <a:t>BNB</a:t>
                      </a:r>
                    </a:p>
                  </a:txBody>
                  <a:tcPr marL="68580" marR="68580" marT="34293" marB="34293" anchor="ctr" anchorCtr="1">
                    <a:solidFill>
                      <a:schemeClr val="accent3">
                        <a:lumMod val="20000"/>
                        <a:lumOff val="80000"/>
                      </a:schemeClr>
                    </a:solidFill>
                  </a:tcPr>
                </a:tc>
                <a:tc>
                  <a:txBody>
                    <a:bodyPr/>
                    <a:lstStyle/>
                    <a:p>
                      <a:r>
                        <a:rPr lang="en-US" sz="1100" b="0" dirty="0">
                          <a:solidFill>
                            <a:schemeClr val="accent6">
                              <a:lumMod val="40000"/>
                              <a:lumOff val="60000"/>
                            </a:schemeClr>
                          </a:solidFill>
                        </a:rPr>
                        <a:t>SciBooNE</a:t>
                      </a:r>
                    </a:p>
                  </a:txBody>
                  <a:tcPr marL="68580" marR="68580" marT="34293" marB="34293" anchor="ctr" anchorCtr="1">
                    <a:solidFill>
                      <a:schemeClr val="accent3">
                        <a:lumMod val="20000"/>
                        <a:lumOff val="80000"/>
                      </a:schemeClr>
                    </a:solidFill>
                  </a:tcPr>
                </a:tc>
                <a:tc>
                  <a:txBody>
                    <a:bodyPr/>
                    <a:lstStyle/>
                    <a:p>
                      <a:r>
                        <a:rPr lang="en-US" sz="1100" b="0" dirty="0">
                          <a:solidFill>
                            <a:schemeClr val="accent6">
                              <a:lumMod val="40000"/>
                              <a:lumOff val="60000"/>
                            </a:schemeClr>
                          </a:solidFill>
                        </a:rPr>
                        <a:t>Completed 2008</a:t>
                      </a:r>
                    </a:p>
                  </a:txBody>
                  <a:tcPr marL="68580" marR="68580" marT="34293" marB="34293" anchor="ctr" anchorCtr="1">
                    <a:solidFill>
                      <a:schemeClr val="accent3">
                        <a:lumMod val="20000"/>
                        <a:lumOff val="80000"/>
                      </a:schemeClr>
                    </a:solidFill>
                  </a:tcPr>
                </a:tc>
                <a:tc>
                  <a:txBody>
                    <a:bodyPr/>
                    <a:lstStyle/>
                    <a:p>
                      <a:pPr algn="l"/>
                      <a:r>
                        <a:rPr lang="en-US" sz="1000" b="0" dirty="0">
                          <a:solidFill>
                            <a:schemeClr val="accent6">
                              <a:lumMod val="40000"/>
                              <a:lumOff val="60000"/>
                            </a:schemeClr>
                          </a:solidFill>
                          <a:latin typeface="Symbol" pitchFamily="2" charset="2"/>
                        </a:rPr>
                        <a:t>n</a:t>
                      </a:r>
                      <a:r>
                        <a:rPr lang="en-US" sz="1000" b="0" dirty="0">
                          <a:solidFill>
                            <a:schemeClr val="accent6">
                              <a:lumMod val="40000"/>
                              <a:lumOff val="60000"/>
                            </a:schemeClr>
                          </a:solidFill>
                        </a:rPr>
                        <a:t> </a:t>
                      </a:r>
                      <a:r>
                        <a:rPr lang="en-US" sz="1000" b="0" dirty="0" err="1">
                          <a:solidFill>
                            <a:schemeClr val="accent6">
                              <a:lumMod val="40000"/>
                              <a:lumOff val="60000"/>
                            </a:schemeClr>
                          </a:solidFill>
                        </a:rPr>
                        <a:t>xsecs</a:t>
                      </a:r>
                      <a:r>
                        <a:rPr lang="en-US" sz="1000" b="0" dirty="0">
                          <a:solidFill>
                            <a:schemeClr val="accent6">
                              <a:lumMod val="40000"/>
                              <a:lumOff val="60000"/>
                            </a:schemeClr>
                          </a:solidFill>
                        </a:rPr>
                        <a:t>, look for SBL </a:t>
                      </a:r>
                      <a:r>
                        <a:rPr lang="en-US" sz="1000" b="0" dirty="0">
                          <a:solidFill>
                            <a:schemeClr val="accent6">
                              <a:lumMod val="40000"/>
                              <a:lumOff val="60000"/>
                            </a:schemeClr>
                          </a:solidFill>
                          <a:latin typeface="Symbol" pitchFamily="2" charset="2"/>
                        </a:rPr>
                        <a:t>n</a:t>
                      </a:r>
                      <a:r>
                        <a:rPr lang="en-US" sz="1000" b="0" baseline="-25000" dirty="0">
                          <a:solidFill>
                            <a:schemeClr val="accent6">
                              <a:lumMod val="40000"/>
                              <a:lumOff val="60000"/>
                            </a:schemeClr>
                          </a:solidFill>
                          <a:latin typeface="Symbol" pitchFamily="2" charset="2"/>
                        </a:rPr>
                        <a:t>m</a:t>
                      </a:r>
                      <a:r>
                        <a:rPr lang="en-US" sz="1000" b="0" dirty="0">
                          <a:solidFill>
                            <a:schemeClr val="accent6">
                              <a:lumMod val="40000"/>
                              <a:lumOff val="60000"/>
                            </a:schemeClr>
                          </a:solidFill>
                        </a:rPr>
                        <a:t> disappearance </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1615957995"/>
                  </a:ext>
                </a:extLst>
              </a:tr>
              <a:tr h="278153">
                <a:tc vMerge="1">
                  <a:txBody>
                    <a:bodyPr/>
                    <a:lstStyle/>
                    <a:p>
                      <a:r>
                        <a:rPr lang="en-US" sz="1100" b="0" dirty="0">
                          <a:solidFill>
                            <a:schemeClr val="accent6">
                              <a:lumMod val="40000"/>
                              <a:lumOff val="60000"/>
                            </a:schemeClr>
                          </a:solidFill>
                        </a:rPr>
                        <a:t>BNB</a:t>
                      </a:r>
                    </a:p>
                  </a:txBody>
                  <a:tcPr marL="68580" marR="68580" marT="34293" marB="34293" anchor="ctr" anchorCtr="1">
                    <a:solidFill>
                      <a:schemeClr val="accent3">
                        <a:lumMod val="20000"/>
                        <a:lumOff val="80000"/>
                      </a:schemeClr>
                    </a:solidFill>
                  </a:tcPr>
                </a:tc>
                <a:tc>
                  <a:txBody>
                    <a:bodyPr/>
                    <a:lstStyle/>
                    <a:p>
                      <a:r>
                        <a:rPr lang="en-US" sz="1100" b="0" dirty="0">
                          <a:solidFill>
                            <a:schemeClr val="accent6">
                              <a:lumMod val="40000"/>
                              <a:lumOff val="60000"/>
                            </a:schemeClr>
                          </a:solidFill>
                        </a:rPr>
                        <a:t>MiniBooNE</a:t>
                      </a:r>
                    </a:p>
                  </a:txBody>
                  <a:tcPr marL="68580" marR="68580" marT="34293" marB="34293" anchor="ctr" anchorCtr="1">
                    <a:solidFill>
                      <a:schemeClr val="accent3">
                        <a:lumMod val="20000"/>
                        <a:lumOff val="80000"/>
                      </a:schemeClr>
                    </a:solidFill>
                  </a:tcPr>
                </a:tc>
                <a:tc>
                  <a:txBody>
                    <a:bodyPr/>
                    <a:lstStyle/>
                    <a:p>
                      <a:r>
                        <a:rPr lang="en-US" sz="1100" b="0" dirty="0">
                          <a:solidFill>
                            <a:schemeClr val="accent6">
                              <a:lumMod val="40000"/>
                              <a:lumOff val="60000"/>
                            </a:schemeClr>
                          </a:solidFill>
                        </a:rPr>
                        <a:t>Completed 2012</a:t>
                      </a:r>
                    </a:p>
                  </a:txBody>
                  <a:tcPr marL="68580" marR="68580" marT="34293" marB="34293" anchor="ctr" anchorCtr="1">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solidFill>
                            <a:schemeClr val="accent6">
                              <a:lumMod val="40000"/>
                              <a:lumOff val="60000"/>
                            </a:schemeClr>
                          </a:solidFill>
                        </a:rPr>
                        <a:t>Look for SBL </a:t>
                      </a:r>
                      <a:r>
                        <a:rPr lang="en-US" sz="1000" b="0" dirty="0">
                          <a:solidFill>
                            <a:schemeClr val="accent6">
                              <a:lumMod val="40000"/>
                              <a:lumOff val="60000"/>
                            </a:schemeClr>
                          </a:solidFill>
                          <a:latin typeface="Symbol" pitchFamily="2" charset="2"/>
                        </a:rPr>
                        <a:t>n</a:t>
                      </a:r>
                      <a:r>
                        <a:rPr lang="en-US" sz="1000" b="0" baseline="-25000" dirty="0">
                          <a:solidFill>
                            <a:schemeClr val="accent6">
                              <a:lumMod val="40000"/>
                              <a:lumOff val="60000"/>
                            </a:schemeClr>
                          </a:solidFill>
                          <a:latin typeface="+mn-lt"/>
                        </a:rPr>
                        <a:t>e</a:t>
                      </a:r>
                      <a:r>
                        <a:rPr lang="en-US" sz="1000" b="0" dirty="0">
                          <a:solidFill>
                            <a:schemeClr val="accent6">
                              <a:lumMod val="40000"/>
                              <a:lumOff val="60000"/>
                            </a:schemeClr>
                          </a:solidFill>
                        </a:rPr>
                        <a:t> appearance, </a:t>
                      </a:r>
                      <a:r>
                        <a:rPr lang="en-US" sz="1000" b="0" dirty="0">
                          <a:solidFill>
                            <a:schemeClr val="accent6">
                              <a:lumMod val="40000"/>
                              <a:lumOff val="60000"/>
                            </a:schemeClr>
                          </a:solidFill>
                          <a:latin typeface="Symbol" pitchFamily="2" charset="2"/>
                        </a:rPr>
                        <a:t>n</a:t>
                      </a:r>
                      <a:r>
                        <a:rPr lang="en-US" sz="1000" b="0" dirty="0">
                          <a:solidFill>
                            <a:schemeClr val="accent6">
                              <a:lumMod val="40000"/>
                              <a:lumOff val="60000"/>
                            </a:schemeClr>
                          </a:solidFill>
                        </a:rPr>
                        <a:t> </a:t>
                      </a:r>
                      <a:r>
                        <a:rPr lang="en-US" sz="1000" b="0" dirty="0" err="1">
                          <a:solidFill>
                            <a:schemeClr val="accent6">
                              <a:lumMod val="40000"/>
                              <a:lumOff val="60000"/>
                            </a:schemeClr>
                          </a:solidFill>
                        </a:rPr>
                        <a:t>xsecs</a:t>
                      </a:r>
                      <a:r>
                        <a:rPr lang="en-US" sz="1000" b="0" dirty="0">
                          <a:solidFill>
                            <a:schemeClr val="accent6">
                              <a:lumMod val="40000"/>
                              <a:lumOff val="60000"/>
                            </a:schemeClr>
                          </a:solidFill>
                        </a:rPr>
                        <a:t> </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1546881386"/>
                  </a:ext>
                </a:extLst>
              </a:tr>
              <a:tr h="278153">
                <a:tc vMerge="1">
                  <a:txBody>
                    <a:bodyPr/>
                    <a:lstStyle/>
                    <a:p>
                      <a:r>
                        <a:rPr lang="en-US" sz="1100" b="0" dirty="0"/>
                        <a:t>BNB</a:t>
                      </a:r>
                    </a:p>
                  </a:txBody>
                  <a:tcPr marL="68580" marR="68580" marT="34293" marB="34293" anchor="ctr" anchorCtr="1">
                    <a:solidFill>
                      <a:schemeClr val="accent3">
                        <a:lumMod val="20000"/>
                        <a:lumOff val="80000"/>
                      </a:schemeClr>
                    </a:solidFill>
                  </a:tcPr>
                </a:tc>
                <a:tc>
                  <a:txBody>
                    <a:bodyPr/>
                    <a:lstStyle/>
                    <a:p>
                      <a:r>
                        <a:rPr lang="en-US" sz="1100" b="0" dirty="0"/>
                        <a:t>MicroBooNE</a:t>
                      </a:r>
                    </a:p>
                  </a:txBody>
                  <a:tcPr marL="68580" marR="68580" marT="34293" marB="34293" anchor="ctr" anchorCtr="1">
                    <a:solidFill>
                      <a:schemeClr val="accent3">
                        <a:lumMod val="20000"/>
                        <a:lumOff val="80000"/>
                      </a:schemeClr>
                    </a:solidFill>
                  </a:tcPr>
                </a:tc>
                <a:tc>
                  <a:txBody>
                    <a:bodyPr/>
                    <a:lstStyle/>
                    <a:p>
                      <a:r>
                        <a:rPr lang="en-US" sz="1100" b="0" dirty="0"/>
                        <a:t>Completed 2020</a:t>
                      </a:r>
                    </a:p>
                  </a:txBody>
                  <a:tcPr marL="68580" marR="68580" marT="34293" marB="34293" anchor="ctr" anchorCtr="1">
                    <a:solidFill>
                      <a:schemeClr val="accent3">
                        <a:lumMod val="20000"/>
                        <a:lumOff val="80000"/>
                      </a:schemeClr>
                    </a:solidFill>
                  </a:tcPr>
                </a:tc>
                <a:tc>
                  <a:txBody>
                    <a:bodyPr/>
                    <a:lstStyle/>
                    <a:p>
                      <a:pPr algn="l"/>
                      <a:r>
                        <a:rPr lang="en-US" sz="1000" b="0" dirty="0">
                          <a:latin typeface="+mn-lt"/>
                        </a:rPr>
                        <a:t>Study </a:t>
                      </a:r>
                      <a:r>
                        <a:rPr lang="en-US" sz="1000" b="0" dirty="0">
                          <a:latin typeface="Symbol" pitchFamily="2" charset="2"/>
                        </a:rPr>
                        <a:t>n</a:t>
                      </a:r>
                      <a:r>
                        <a:rPr lang="en-US" sz="1000" b="0" baseline="-25000" dirty="0">
                          <a:latin typeface="+mn-lt"/>
                        </a:rPr>
                        <a:t>e</a:t>
                      </a:r>
                      <a:r>
                        <a:rPr lang="en-US" sz="1000" b="0" dirty="0">
                          <a:latin typeface="+mn-lt"/>
                        </a:rPr>
                        <a:t>-like events, </a:t>
                      </a:r>
                      <a:r>
                        <a:rPr lang="en-US" sz="1000" b="0" dirty="0">
                          <a:latin typeface="Symbol" pitchFamily="2" charset="2"/>
                        </a:rPr>
                        <a:t>n</a:t>
                      </a:r>
                      <a:r>
                        <a:rPr lang="en-US" sz="1000" b="0" dirty="0"/>
                        <a:t>-</a:t>
                      </a:r>
                      <a:r>
                        <a:rPr lang="en-US" sz="1000" b="0" dirty="0" err="1"/>
                        <a:t>Ar</a:t>
                      </a:r>
                      <a:r>
                        <a:rPr lang="en-US" sz="1000" b="0" dirty="0"/>
                        <a:t> </a:t>
                      </a:r>
                      <a:r>
                        <a:rPr lang="en-US" sz="1000" b="0" dirty="0" err="1"/>
                        <a:t>xsecs</a:t>
                      </a:r>
                      <a:r>
                        <a:rPr lang="en-US" sz="1000" b="0" dirty="0"/>
                        <a:t>, </a:t>
                      </a:r>
                      <a:r>
                        <a:rPr lang="en-US" sz="1000" b="0" dirty="0" err="1"/>
                        <a:t>LAr</a:t>
                      </a:r>
                      <a:r>
                        <a:rPr lang="en-US" sz="1000" b="0" dirty="0"/>
                        <a:t> TPC technology</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10008"/>
                  </a:ext>
                </a:extLst>
              </a:tr>
              <a:tr h="278153">
                <a:tc vMerge="1">
                  <a:txBody>
                    <a:bodyPr/>
                    <a:lstStyle/>
                    <a:p>
                      <a:r>
                        <a:rPr lang="en-US" sz="1100" b="0" dirty="0">
                          <a:solidFill>
                            <a:schemeClr val="accent6">
                              <a:lumMod val="40000"/>
                              <a:lumOff val="60000"/>
                            </a:schemeClr>
                          </a:solidFill>
                        </a:rPr>
                        <a:t>BNB</a:t>
                      </a:r>
                    </a:p>
                  </a:txBody>
                  <a:tcPr marL="68580" marR="68580" marT="34293" marB="34293" anchor="ctr" anchorCtr="1">
                    <a:solidFill>
                      <a:schemeClr val="accent3">
                        <a:lumMod val="20000"/>
                        <a:lumOff val="80000"/>
                      </a:schemeClr>
                    </a:solidFill>
                  </a:tcPr>
                </a:tc>
                <a:tc>
                  <a:txBody>
                    <a:bodyPr/>
                    <a:lstStyle/>
                    <a:p>
                      <a:r>
                        <a:rPr lang="en-US" sz="1100" b="0" dirty="0">
                          <a:solidFill>
                            <a:srgbClr val="003087"/>
                          </a:solidFill>
                        </a:rPr>
                        <a:t>ANNIE</a:t>
                      </a:r>
                    </a:p>
                  </a:txBody>
                  <a:tcPr marL="68580" marR="68580" marT="34293" marB="34293" anchor="ctr" anchorCtr="1">
                    <a:solidFill>
                      <a:schemeClr val="accent3">
                        <a:lumMod val="20000"/>
                        <a:lumOff val="80000"/>
                      </a:schemeClr>
                    </a:solidFill>
                  </a:tcPr>
                </a:tc>
                <a:tc>
                  <a:txBody>
                    <a:bodyPr/>
                    <a:lstStyle/>
                    <a:p>
                      <a:r>
                        <a:rPr lang="en-US" sz="1100" b="0" dirty="0">
                          <a:solidFill>
                            <a:srgbClr val="003087"/>
                          </a:solidFill>
                        </a:rPr>
                        <a:t>Running</a:t>
                      </a:r>
                    </a:p>
                  </a:txBody>
                  <a:tcPr marL="68580" marR="68580" marT="34293" marB="34293" anchor="ctr" anchorCtr="1">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solidFill>
                            <a:srgbClr val="003087"/>
                          </a:solidFill>
                        </a:rPr>
                        <a:t>Neutron production in </a:t>
                      </a:r>
                      <a:r>
                        <a:rPr lang="en-US" sz="1000" b="0" dirty="0">
                          <a:solidFill>
                            <a:srgbClr val="003087"/>
                          </a:solidFill>
                          <a:latin typeface="Symbol" pitchFamily="2" charset="2"/>
                        </a:rPr>
                        <a:t>n</a:t>
                      </a:r>
                      <a:r>
                        <a:rPr lang="en-US" sz="1000" b="0" dirty="0">
                          <a:solidFill>
                            <a:srgbClr val="003087"/>
                          </a:solidFill>
                        </a:rPr>
                        <a:t> interactions, LAPPD technology</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4006017581"/>
                  </a:ext>
                </a:extLst>
              </a:tr>
              <a:tr h="278153">
                <a:tc vMerge="1">
                  <a:txBody>
                    <a:bodyPr/>
                    <a:lstStyle/>
                    <a:p>
                      <a:r>
                        <a:rPr lang="en-US" sz="1100" b="0" dirty="0"/>
                        <a:t>BNB</a:t>
                      </a:r>
                    </a:p>
                  </a:txBody>
                  <a:tcPr marL="68580" marR="68580" marT="34293" marB="34293" anchor="ctr" anchorCtr="1">
                    <a:solidFill>
                      <a:schemeClr val="accent3">
                        <a:lumMod val="20000"/>
                        <a:lumOff val="80000"/>
                      </a:schemeClr>
                    </a:solidFill>
                  </a:tcPr>
                </a:tc>
                <a:tc>
                  <a:txBody>
                    <a:bodyPr/>
                    <a:lstStyle/>
                    <a:p>
                      <a:r>
                        <a:rPr lang="en-US" sz="1100" b="0" dirty="0"/>
                        <a:t>ICARUS</a:t>
                      </a:r>
                    </a:p>
                  </a:txBody>
                  <a:tcPr marL="68580" marR="68580" marT="34293" marB="34293" anchor="ctr" anchorCtr="1">
                    <a:solidFill>
                      <a:schemeClr val="accent3">
                        <a:lumMod val="20000"/>
                        <a:lumOff val="80000"/>
                      </a:schemeClr>
                    </a:solidFill>
                  </a:tcPr>
                </a:tc>
                <a:tc>
                  <a:txBody>
                    <a:bodyPr/>
                    <a:lstStyle/>
                    <a:p>
                      <a:r>
                        <a:rPr lang="en-US" sz="1100" b="0" dirty="0"/>
                        <a:t>Running</a:t>
                      </a:r>
                    </a:p>
                  </a:txBody>
                  <a:tcPr marL="68580" marR="68580" marT="34293" marB="34293" anchor="ctr" anchorCtr="1">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Look for SBL </a:t>
                      </a:r>
                      <a:r>
                        <a:rPr lang="en-US" sz="1000" b="0" dirty="0">
                          <a:latin typeface="Symbol" pitchFamily="2" charset="2"/>
                        </a:rPr>
                        <a:t>n</a:t>
                      </a:r>
                      <a:r>
                        <a:rPr lang="en-US" sz="1000" b="0" baseline="-25000" dirty="0">
                          <a:latin typeface="+mn-lt"/>
                        </a:rPr>
                        <a:t>e</a:t>
                      </a:r>
                      <a:r>
                        <a:rPr lang="en-US" sz="1000" b="0" dirty="0"/>
                        <a:t> appearance, </a:t>
                      </a:r>
                      <a:r>
                        <a:rPr lang="en-US" sz="1000" b="0" dirty="0">
                          <a:latin typeface="Symbol" pitchFamily="2" charset="2"/>
                        </a:rPr>
                        <a:t>n</a:t>
                      </a:r>
                      <a:r>
                        <a:rPr lang="en-US" sz="1000" b="0" dirty="0">
                          <a:latin typeface="+mn-lt"/>
                        </a:rPr>
                        <a:t>-</a:t>
                      </a:r>
                      <a:r>
                        <a:rPr lang="en-US" sz="1000" b="0" dirty="0" err="1">
                          <a:latin typeface="+mn-lt"/>
                        </a:rPr>
                        <a:t>Ar</a:t>
                      </a:r>
                      <a:r>
                        <a:rPr lang="en-US" sz="1000" b="0" dirty="0"/>
                        <a:t> </a:t>
                      </a:r>
                      <a:r>
                        <a:rPr lang="en-US" sz="1000" b="0" dirty="0" err="1"/>
                        <a:t>xsecs</a:t>
                      </a:r>
                      <a:r>
                        <a:rPr lang="en-US" sz="1000" b="0" dirty="0"/>
                        <a:t>, </a:t>
                      </a:r>
                      <a:r>
                        <a:rPr lang="en-US" sz="1000" b="0" dirty="0" err="1"/>
                        <a:t>LAr</a:t>
                      </a:r>
                      <a:r>
                        <a:rPr lang="en-US" sz="1000" b="0" dirty="0"/>
                        <a:t> TPC technology </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2907991434"/>
                  </a:ext>
                </a:extLst>
              </a:tr>
              <a:tr h="278153">
                <a:tc vMerge="1">
                  <a:txBody>
                    <a:bodyPr/>
                    <a:lstStyle/>
                    <a:p>
                      <a:endParaRPr lang="en-US" sz="1100" b="0" dirty="0"/>
                    </a:p>
                  </a:txBody>
                  <a:tcPr marL="68580" marR="68580" marT="34293" marB="34293" anchor="ctr" anchorCtr="1">
                    <a:solidFill>
                      <a:schemeClr val="accent3">
                        <a:lumMod val="20000"/>
                        <a:lumOff val="80000"/>
                      </a:schemeClr>
                    </a:solidFill>
                  </a:tcPr>
                </a:tc>
                <a:tc>
                  <a:txBody>
                    <a:bodyPr/>
                    <a:lstStyle/>
                    <a:p>
                      <a:r>
                        <a:rPr lang="en-US" sz="1100" b="0" dirty="0"/>
                        <a:t>SBND</a:t>
                      </a:r>
                    </a:p>
                  </a:txBody>
                  <a:tcPr marL="68580" marR="68580" marT="34293" marB="34293" anchor="ctr" anchorCtr="1">
                    <a:solidFill>
                      <a:schemeClr val="accent3">
                        <a:lumMod val="20000"/>
                        <a:lumOff val="80000"/>
                      </a:schemeClr>
                    </a:solidFill>
                  </a:tcPr>
                </a:tc>
                <a:tc>
                  <a:txBody>
                    <a:bodyPr/>
                    <a:lstStyle/>
                    <a:p>
                      <a:r>
                        <a:rPr lang="en-US" sz="1100" b="0" dirty="0"/>
                        <a:t>Expected Late 2023</a:t>
                      </a:r>
                    </a:p>
                  </a:txBody>
                  <a:tcPr marL="68580" marR="68580" marT="34293" marB="34293" anchor="ctr" anchorCtr="1">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Look for SBL </a:t>
                      </a:r>
                      <a:r>
                        <a:rPr lang="en-US" sz="1000" b="0" dirty="0">
                          <a:latin typeface="Symbol" pitchFamily="2" charset="2"/>
                        </a:rPr>
                        <a:t>n</a:t>
                      </a:r>
                      <a:r>
                        <a:rPr lang="en-US" sz="1000" b="0" baseline="-25000" dirty="0">
                          <a:latin typeface="+mn-lt"/>
                        </a:rPr>
                        <a:t>e</a:t>
                      </a:r>
                      <a:r>
                        <a:rPr lang="en-US" sz="1000" b="0" dirty="0"/>
                        <a:t> appearance, </a:t>
                      </a:r>
                      <a:r>
                        <a:rPr lang="en-US" sz="1000" b="0" dirty="0">
                          <a:latin typeface="Symbol" pitchFamily="2" charset="2"/>
                        </a:rPr>
                        <a:t>n</a:t>
                      </a:r>
                      <a:r>
                        <a:rPr lang="en-US" sz="1000" b="0" dirty="0">
                          <a:latin typeface="+mn-lt"/>
                        </a:rPr>
                        <a:t>-</a:t>
                      </a:r>
                      <a:r>
                        <a:rPr lang="en-US" sz="1000" b="0" dirty="0" err="1">
                          <a:latin typeface="+mn-lt"/>
                        </a:rPr>
                        <a:t>Ar</a:t>
                      </a:r>
                      <a:r>
                        <a:rPr lang="en-US" sz="1000" b="0" dirty="0"/>
                        <a:t> </a:t>
                      </a:r>
                      <a:r>
                        <a:rPr lang="en-US" sz="1000" b="0" dirty="0" err="1"/>
                        <a:t>xsecs</a:t>
                      </a:r>
                      <a:r>
                        <a:rPr lang="en-US" sz="1000" b="0" dirty="0"/>
                        <a:t>, </a:t>
                      </a:r>
                      <a:r>
                        <a:rPr lang="en-US" sz="1000" b="0" dirty="0" err="1"/>
                        <a:t>LAr</a:t>
                      </a:r>
                      <a:r>
                        <a:rPr lang="en-US" sz="1000" b="0" dirty="0"/>
                        <a:t> TPC technology </a:t>
                      </a:r>
                    </a:p>
                  </a:txBody>
                  <a:tcPr marL="73152" marR="68580" marT="34293" marB="34293" anchor="ctr" anchorCtr="1">
                    <a:solidFill>
                      <a:schemeClr val="accent3">
                        <a:lumMod val="20000"/>
                        <a:lumOff val="80000"/>
                      </a:schemeClr>
                    </a:solidFill>
                  </a:tcPr>
                </a:tc>
                <a:extLst>
                  <a:ext uri="{0D108BD9-81ED-4DB2-BD59-A6C34878D82A}">
                    <a16:rowId xmlns:a16="http://schemas.microsoft.com/office/drawing/2014/main" val="600561340"/>
                  </a:ext>
                </a:extLst>
              </a:tr>
              <a:tr h="278153">
                <a:tc>
                  <a:txBody>
                    <a:bodyPr/>
                    <a:lstStyle/>
                    <a:p>
                      <a:r>
                        <a:rPr lang="en-US" sz="1100" b="0" dirty="0"/>
                        <a:t>LBNF</a:t>
                      </a:r>
                    </a:p>
                  </a:txBody>
                  <a:tcPr marL="68580" marR="68580" marT="34293" marB="34293" anchor="ctr" anchorCtr="1">
                    <a:solidFill>
                      <a:schemeClr val="accent5">
                        <a:lumMod val="20000"/>
                        <a:lumOff val="80000"/>
                      </a:schemeClr>
                    </a:solidFill>
                  </a:tcPr>
                </a:tc>
                <a:tc>
                  <a:txBody>
                    <a:bodyPr/>
                    <a:lstStyle/>
                    <a:p>
                      <a:r>
                        <a:rPr lang="en-US" sz="1100" b="0" dirty="0"/>
                        <a:t>DUNE</a:t>
                      </a:r>
                    </a:p>
                  </a:txBody>
                  <a:tcPr marL="68580" marR="68580" marT="34293" marB="34293" anchor="ctr" anchorCtr="1">
                    <a:solidFill>
                      <a:schemeClr val="accent5">
                        <a:lumMod val="20000"/>
                        <a:lumOff val="80000"/>
                      </a:schemeClr>
                    </a:solidFill>
                  </a:tcPr>
                </a:tc>
                <a:tc>
                  <a:txBody>
                    <a:bodyPr/>
                    <a:lstStyle/>
                    <a:p>
                      <a:r>
                        <a:rPr lang="en-US" sz="1100" b="0" dirty="0"/>
                        <a:t>Seeking CD1RR 2022</a:t>
                      </a:r>
                    </a:p>
                  </a:txBody>
                  <a:tcPr marL="68580" marR="68580" marT="34293" marB="34293" anchor="ctr" anchorCtr="1">
                    <a:solidFill>
                      <a:schemeClr val="accent5">
                        <a:lumMod val="20000"/>
                        <a:lumOff val="80000"/>
                      </a:schemeClr>
                    </a:solidFill>
                  </a:tcPr>
                </a:tc>
                <a:tc>
                  <a:txBody>
                    <a:bodyPr/>
                    <a:lstStyle/>
                    <a:p>
                      <a:pPr algn="l"/>
                      <a:r>
                        <a:rPr lang="en-US" sz="1000" b="0" dirty="0"/>
                        <a:t>Search for CP violation, probe 3</a:t>
                      </a:r>
                      <a:r>
                        <a:rPr lang="en-US" sz="1000" b="0" dirty="0">
                          <a:latin typeface="Symbol" pitchFamily="2" charset="2"/>
                        </a:rPr>
                        <a:t>n</a:t>
                      </a:r>
                      <a:r>
                        <a:rPr lang="en-US" sz="1000" b="0" dirty="0"/>
                        <a:t> mixing, supernova </a:t>
                      </a:r>
                      <a:r>
                        <a:rPr lang="en-US" sz="1000" b="0" dirty="0">
                          <a:latin typeface="Symbol" pitchFamily="2" charset="2"/>
                        </a:rPr>
                        <a:t>n</a:t>
                      </a:r>
                      <a:r>
                        <a:rPr lang="en-US" sz="1000" b="0" dirty="0"/>
                        <a:t>s, proton decay</a:t>
                      </a:r>
                    </a:p>
                  </a:txBody>
                  <a:tcPr marL="73152" marR="68580" marT="34293" marB="34293" anchor="ctr" anchorCtr="1">
                    <a:solidFill>
                      <a:schemeClr val="accent5">
                        <a:lumMod val="20000"/>
                        <a:lumOff val="80000"/>
                      </a:schemeClr>
                    </a:solidFill>
                  </a:tcPr>
                </a:tc>
                <a:extLst>
                  <a:ext uri="{0D108BD9-81ED-4DB2-BD59-A6C34878D82A}">
                    <a16:rowId xmlns:a16="http://schemas.microsoft.com/office/drawing/2014/main" val="10009"/>
                  </a:ext>
                </a:extLst>
              </a:tr>
            </a:tbl>
          </a:graphicData>
        </a:graphic>
      </p:graphicFrame>
      <p:sp>
        <p:nvSpPr>
          <p:cNvPr id="3" name="Date Placeholder 2">
            <a:extLst>
              <a:ext uri="{FF2B5EF4-FFF2-40B4-BE49-F238E27FC236}">
                <a16:creationId xmlns:a16="http://schemas.microsoft.com/office/drawing/2014/main" id="{F5F87400-8354-16DE-B988-519DE31CB011}"/>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278624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Rough Neutrino Experiment Timeline</a:t>
            </a:r>
          </a:p>
        </p:txBody>
      </p:sp>
      <p:sp>
        <p:nvSpPr>
          <p:cNvPr id="33" name="Footer Placeholder 3">
            <a:extLst>
              <a:ext uri="{FF2B5EF4-FFF2-40B4-BE49-F238E27FC236}">
                <a16:creationId xmlns:a16="http://schemas.microsoft.com/office/drawing/2014/main" id="{291C80C9-D05D-3542-A665-AF14D40AE8F6}"/>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34" name="Slide Number Placeholder 4">
            <a:extLst>
              <a:ext uri="{FF2B5EF4-FFF2-40B4-BE49-F238E27FC236}">
                <a16:creationId xmlns:a16="http://schemas.microsoft.com/office/drawing/2014/main" id="{B7F4603C-E685-D041-ABAE-67BCAFCD3377}"/>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6" name="TextBox 15"/>
          <p:cNvSpPr txBox="1"/>
          <p:nvPr/>
        </p:nvSpPr>
        <p:spPr>
          <a:xfrm>
            <a:off x="992544" y="3796417"/>
            <a:ext cx="4977589" cy="646331"/>
          </a:xfrm>
          <a:prstGeom prst="rect">
            <a:avLst/>
          </a:prstGeom>
          <a:noFill/>
        </p:spPr>
        <p:txBody>
          <a:bodyPr wrap="square" rtlCol="0">
            <a:spAutoFit/>
          </a:bodyPr>
          <a:lstStyle/>
          <a:p>
            <a:pPr marL="214313" indent="-214313">
              <a:buFont typeface="Arial" panose="020B0604020202020204" pitchFamily="34" charset="0"/>
              <a:buChar char="•"/>
            </a:pPr>
            <a:r>
              <a:rPr lang="en-US" sz="1200" b="1" dirty="0" err="1">
                <a:solidFill>
                  <a:srgbClr val="50504E"/>
                </a:solidFill>
                <a:latin typeface="Helvetica"/>
                <a:cs typeface="Helvetica"/>
              </a:rPr>
              <a:t>Testbeam</a:t>
            </a:r>
            <a:r>
              <a:rPr lang="en-US" sz="1200" b="1" dirty="0">
                <a:solidFill>
                  <a:srgbClr val="50504E"/>
                </a:solidFill>
                <a:latin typeface="Helvetica"/>
                <a:cs typeface="Helvetica"/>
              </a:rPr>
              <a:t>, ICEBERG, PAB, ANNIE all folded into Detector R&amp;D</a:t>
            </a:r>
          </a:p>
          <a:p>
            <a:pPr marL="214313" indent="-214313">
              <a:buFont typeface="Arial"/>
              <a:buChar char="•"/>
            </a:pPr>
            <a:r>
              <a:rPr lang="en-US" sz="1200" b="1" dirty="0">
                <a:solidFill>
                  <a:srgbClr val="50504E"/>
                </a:solidFill>
                <a:latin typeface="Helvetica"/>
                <a:cs typeface="Helvetica"/>
              </a:rPr>
              <a:t>The beginning and termination times are deliberately vague</a:t>
            </a:r>
          </a:p>
          <a:p>
            <a:pPr marL="214313" indent="-214313">
              <a:buFont typeface="Arial"/>
              <a:buChar char="•"/>
            </a:pPr>
            <a:r>
              <a:rPr lang="en-US" sz="1200" b="1" dirty="0">
                <a:solidFill>
                  <a:srgbClr val="50504E"/>
                </a:solidFill>
                <a:latin typeface="Helvetica"/>
                <a:cs typeface="Helvetica"/>
              </a:rPr>
              <a:t>It all culminates in DUNE</a:t>
            </a:r>
          </a:p>
        </p:txBody>
      </p:sp>
      <p:graphicFrame>
        <p:nvGraphicFramePr>
          <p:cNvPr id="17" name="Table 16"/>
          <p:cNvGraphicFramePr>
            <a:graphicFrameLocks noGrp="1"/>
          </p:cNvGraphicFramePr>
          <p:nvPr>
            <p:extLst>
              <p:ext uri="{D42A27DB-BD31-4B8C-83A1-F6EECF244321}">
                <p14:modId xmlns:p14="http://schemas.microsoft.com/office/powerpoint/2010/main" val="2026771827"/>
              </p:ext>
            </p:extLst>
          </p:nvPr>
        </p:nvGraphicFramePr>
        <p:xfrm>
          <a:off x="1092052" y="1144151"/>
          <a:ext cx="6293500" cy="2537460"/>
        </p:xfrm>
        <a:graphic>
          <a:graphicData uri="http://schemas.openxmlformats.org/drawingml/2006/table">
            <a:tbl>
              <a:tblPr firstRow="1" bandRow="1">
                <a:tableStyleId>{2D5ABB26-0587-4C30-8999-92F81FD0307C}</a:tableStyleId>
              </a:tblPr>
              <a:tblGrid>
                <a:gridCol w="629350">
                  <a:extLst>
                    <a:ext uri="{9D8B030D-6E8A-4147-A177-3AD203B41FA5}">
                      <a16:colId xmlns:a16="http://schemas.microsoft.com/office/drawing/2014/main" val="20000"/>
                    </a:ext>
                  </a:extLst>
                </a:gridCol>
                <a:gridCol w="629350">
                  <a:extLst>
                    <a:ext uri="{9D8B030D-6E8A-4147-A177-3AD203B41FA5}">
                      <a16:colId xmlns:a16="http://schemas.microsoft.com/office/drawing/2014/main" val="20001"/>
                    </a:ext>
                  </a:extLst>
                </a:gridCol>
                <a:gridCol w="629350">
                  <a:extLst>
                    <a:ext uri="{9D8B030D-6E8A-4147-A177-3AD203B41FA5}">
                      <a16:colId xmlns:a16="http://schemas.microsoft.com/office/drawing/2014/main" val="20002"/>
                    </a:ext>
                  </a:extLst>
                </a:gridCol>
                <a:gridCol w="629350">
                  <a:extLst>
                    <a:ext uri="{9D8B030D-6E8A-4147-A177-3AD203B41FA5}">
                      <a16:colId xmlns:a16="http://schemas.microsoft.com/office/drawing/2014/main" val="20003"/>
                    </a:ext>
                  </a:extLst>
                </a:gridCol>
                <a:gridCol w="629350">
                  <a:extLst>
                    <a:ext uri="{9D8B030D-6E8A-4147-A177-3AD203B41FA5}">
                      <a16:colId xmlns:a16="http://schemas.microsoft.com/office/drawing/2014/main" val="20004"/>
                    </a:ext>
                  </a:extLst>
                </a:gridCol>
                <a:gridCol w="629350">
                  <a:extLst>
                    <a:ext uri="{9D8B030D-6E8A-4147-A177-3AD203B41FA5}">
                      <a16:colId xmlns:a16="http://schemas.microsoft.com/office/drawing/2014/main" val="20005"/>
                    </a:ext>
                  </a:extLst>
                </a:gridCol>
                <a:gridCol w="629350">
                  <a:extLst>
                    <a:ext uri="{9D8B030D-6E8A-4147-A177-3AD203B41FA5}">
                      <a16:colId xmlns:a16="http://schemas.microsoft.com/office/drawing/2014/main" val="20006"/>
                    </a:ext>
                  </a:extLst>
                </a:gridCol>
                <a:gridCol w="629350">
                  <a:extLst>
                    <a:ext uri="{9D8B030D-6E8A-4147-A177-3AD203B41FA5}">
                      <a16:colId xmlns:a16="http://schemas.microsoft.com/office/drawing/2014/main" val="20007"/>
                    </a:ext>
                  </a:extLst>
                </a:gridCol>
                <a:gridCol w="629350">
                  <a:extLst>
                    <a:ext uri="{9D8B030D-6E8A-4147-A177-3AD203B41FA5}">
                      <a16:colId xmlns:a16="http://schemas.microsoft.com/office/drawing/2014/main" val="20008"/>
                    </a:ext>
                  </a:extLst>
                </a:gridCol>
                <a:gridCol w="629350">
                  <a:extLst>
                    <a:ext uri="{9D8B030D-6E8A-4147-A177-3AD203B41FA5}">
                      <a16:colId xmlns:a16="http://schemas.microsoft.com/office/drawing/2014/main" val="20009"/>
                    </a:ext>
                  </a:extLst>
                </a:gridCol>
              </a:tblGrid>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376414427"/>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52984">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52984">
                <a:tc>
                  <a:txBody>
                    <a:bodyPr/>
                    <a:lstStyle/>
                    <a:p>
                      <a:r>
                        <a:rPr lang="en-US" sz="1400" dirty="0"/>
                        <a:t>FY20</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FY21</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FY22</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FY23</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FY24</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FY25</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FY26</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FY27</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FY28</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FY29</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8" name="Rectangle 17"/>
          <p:cNvSpPr/>
          <p:nvPr/>
        </p:nvSpPr>
        <p:spPr>
          <a:xfrm>
            <a:off x="1092052" y="2251978"/>
            <a:ext cx="5953237" cy="268622"/>
          </a:xfrm>
          <a:prstGeom prst="rect">
            <a:avLst/>
          </a:prstGeom>
          <a:gradFill flip="none" rotWithShape="1">
            <a:gsLst>
              <a:gs pos="0">
                <a:schemeClr val="accent4"/>
              </a:gs>
              <a:gs pos="100000">
                <a:schemeClr val="bg2"/>
              </a:gs>
              <a:gs pos="34000">
                <a:schemeClr val="accent4"/>
              </a:gs>
              <a:gs pos="43000">
                <a:schemeClr val="accent5"/>
              </a:gs>
              <a:gs pos="71000">
                <a:schemeClr val="accent5"/>
              </a:gs>
              <a:gs pos="78000">
                <a:schemeClr val="accent3"/>
              </a:gs>
              <a:gs pos="92000">
                <a:schemeClr val="accent3"/>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SBND</a:t>
            </a:r>
          </a:p>
        </p:txBody>
      </p:sp>
      <p:sp>
        <p:nvSpPr>
          <p:cNvPr id="19" name="Rectangle 18"/>
          <p:cNvSpPr/>
          <p:nvPr/>
        </p:nvSpPr>
        <p:spPr>
          <a:xfrm>
            <a:off x="1092053" y="1974049"/>
            <a:ext cx="5940660" cy="265069"/>
          </a:xfrm>
          <a:prstGeom prst="rect">
            <a:avLst/>
          </a:prstGeom>
          <a:gradFill flip="none" rotWithShape="1">
            <a:gsLst>
              <a:gs pos="13000">
                <a:schemeClr val="accent4"/>
              </a:gs>
              <a:gs pos="25000">
                <a:schemeClr val="accent5"/>
              </a:gs>
              <a:gs pos="76000">
                <a:schemeClr val="accent3"/>
              </a:gs>
              <a:gs pos="100000">
                <a:schemeClr val="bg1"/>
              </a:gs>
              <a:gs pos="71000">
                <a:schemeClr val="accent5"/>
              </a:gs>
              <a:gs pos="90000">
                <a:schemeClr val="accent3"/>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ICARUS</a:t>
            </a:r>
          </a:p>
        </p:txBody>
      </p:sp>
      <p:sp>
        <p:nvSpPr>
          <p:cNvPr id="20" name="Rectangle 19"/>
          <p:cNvSpPr/>
          <p:nvPr/>
        </p:nvSpPr>
        <p:spPr>
          <a:xfrm>
            <a:off x="1092052" y="2814372"/>
            <a:ext cx="6293498" cy="270156"/>
          </a:xfrm>
          <a:prstGeom prst="rect">
            <a:avLst/>
          </a:prstGeom>
          <a:gradFill flip="none" rotWithShape="1">
            <a:gsLst>
              <a:gs pos="0">
                <a:schemeClr val="bg1">
                  <a:alpha val="0"/>
                </a:schemeClr>
              </a:gs>
              <a:gs pos="0">
                <a:schemeClr val="accent4"/>
              </a:gs>
              <a:gs pos="94000">
                <a:schemeClr val="accent5"/>
              </a:gs>
              <a:gs pos="44000">
                <a:schemeClr val="accent4"/>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DUNE FD</a:t>
            </a:r>
          </a:p>
        </p:txBody>
      </p:sp>
      <p:sp>
        <p:nvSpPr>
          <p:cNvPr id="21" name="Rectangle 20"/>
          <p:cNvSpPr/>
          <p:nvPr/>
        </p:nvSpPr>
        <p:spPr>
          <a:xfrm>
            <a:off x="1092053" y="2532833"/>
            <a:ext cx="6293497" cy="272181"/>
          </a:xfrm>
          <a:prstGeom prst="rect">
            <a:avLst/>
          </a:prstGeom>
          <a:gradFill flip="none" rotWithShape="1">
            <a:gsLst>
              <a:gs pos="0">
                <a:schemeClr val="bg1"/>
              </a:gs>
              <a:gs pos="100000">
                <a:schemeClr val="accent5"/>
              </a:gs>
              <a:gs pos="0">
                <a:schemeClr val="accent4"/>
              </a:gs>
              <a:gs pos="97000">
                <a:schemeClr val="accent5"/>
              </a:gs>
              <a:gs pos="84000">
                <a:schemeClr val="accent4"/>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DUNE ND</a:t>
            </a:r>
          </a:p>
        </p:txBody>
      </p:sp>
      <p:sp>
        <p:nvSpPr>
          <p:cNvPr id="22" name="Rectangle 21"/>
          <p:cNvSpPr/>
          <p:nvPr/>
        </p:nvSpPr>
        <p:spPr>
          <a:xfrm>
            <a:off x="1104630" y="1425610"/>
            <a:ext cx="2467168" cy="265069"/>
          </a:xfrm>
          <a:prstGeom prst="rect">
            <a:avLst/>
          </a:prstGeom>
          <a:gradFill flip="none" rotWithShape="1">
            <a:gsLst>
              <a:gs pos="100000">
                <a:schemeClr val="bg1">
                  <a:alpha val="0"/>
                </a:schemeClr>
              </a:gs>
              <a:gs pos="7000">
                <a:schemeClr val="accent5"/>
              </a:gs>
              <a:gs pos="48000">
                <a:schemeClr val="accent3"/>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MicroBooNE</a:t>
            </a:r>
          </a:p>
        </p:txBody>
      </p:sp>
      <p:sp>
        <p:nvSpPr>
          <p:cNvPr id="23" name="Rectangle 22"/>
          <p:cNvSpPr/>
          <p:nvPr/>
        </p:nvSpPr>
        <p:spPr>
          <a:xfrm>
            <a:off x="5900477" y="3840285"/>
            <a:ext cx="212687" cy="175947"/>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TextBox 23"/>
          <p:cNvSpPr txBox="1"/>
          <p:nvPr/>
        </p:nvSpPr>
        <p:spPr>
          <a:xfrm>
            <a:off x="6076171" y="3803808"/>
            <a:ext cx="1418978" cy="253916"/>
          </a:xfrm>
          <a:prstGeom prst="rect">
            <a:avLst/>
          </a:prstGeom>
          <a:noFill/>
        </p:spPr>
        <p:txBody>
          <a:bodyPr wrap="none" rtlCol="0">
            <a:spAutoFit/>
          </a:bodyPr>
          <a:lstStyle/>
          <a:p>
            <a:r>
              <a:rPr lang="en-US" sz="1050" b="1" dirty="0">
                <a:solidFill>
                  <a:srgbClr val="0F2D62"/>
                </a:solidFill>
              </a:rPr>
              <a:t>Design &amp; construction</a:t>
            </a:r>
          </a:p>
        </p:txBody>
      </p:sp>
      <p:sp>
        <p:nvSpPr>
          <p:cNvPr id="25" name="Rectangle 24"/>
          <p:cNvSpPr/>
          <p:nvPr/>
        </p:nvSpPr>
        <p:spPr>
          <a:xfrm>
            <a:off x="5903807" y="4056299"/>
            <a:ext cx="212687" cy="17594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TextBox 25"/>
          <p:cNvSpPr txBox="1"/>
          <p:nvPr/>
        </p:nvSpPr>
        <p:spPr>
          <a:xfrm>
            <a:off x="6079501" y="4019823"/>
            <a:ext cx="1407758" cy="253916"/>
          </a:xfrm>
          <a:prstGeom prst="rect">
            <a:avLst/>
          </a:prstGeom>
          <a:noFill/>
        </p:spPr>
        <p:txBody>
          <a:bodyPr wrap="none" rtlCol="0">
            <a:spAutoFit/>
          </a:bodyPr>
          <a:lstStyle/>
          <a:p>
            <a:r>
              <a:rPr lang="en-US" sz="1050" b="1" dirty="0">
                <a:solidFill>
                  <a:srgbClr val="0F2D62"/>
                </a:solidFill>
              </a:rPr>
              <a:t>Operations &amp; analysis</a:t>
            </a:r>
          </a:p>
        </p:txBody>
      </p:sp>
      <p:sp>
        <p:nvSpPr>
          <p:cNvPr id="27" name="Rectangle 26"/>
          <p:cNvSpPr/>
          <p:nvPr/>
        </p:nvSpPr>
        <p:spPr>
          <a:xfrm>
            <a:off x="5907137" y="4272313"/>
            <a:ext cx="212687" cy="175947"/>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TextBox 27"/>
          <p:cNvSpPr txBox="1"/>
          <p:nvPr/>
        </p:nvSpPr>
        <p:spPr>
          <a:xfrm>
            <a:off x="6082831" y="4235837"/>
            <a:ext cx="644728" cy="253916"/>
          </a:xfrm>
          <a:prstGeom prst="rect">
            <a:avLst/>
          </a:prstGeom>
          <a:noFill/>
        </p:spPr>
        <p:txBody>
          <a:bodyPr wrap="none" rtlCol="0">
            <a:spAutoFit/>
          </a:bodyPr>
          <a:lstStyle/>
          <a:p>
            <a:r>
              <a:rPr lang="en-US" sz="1050" b="1" dirty="0">
                <a:solidFill>
                  <a:srgbClr val="0F2D62"/>
                </a:solidFill>
              </a:rPr>
              <a:t>Analysis</a:t>
            </a:r>
          </a:p>
        </p:txBody>
      </p:sp>
      <p:sp>
        <p:nvSpPr>
          <p:cNvPr id="29" name="Rectangle 28"/>
          <p:cNvSpPr/>
          <p:nvPr/>
        </p:nvSpPr>
        <p:spPr>
          <a:xfrm>
            <a:off x="1098713" y="1700215"/>
            <a:ext cx="1564821" cy="265069"/>
          </a:xfrm>
          <a:prstGeom prst="rect">
            <a:avLst/>
          </a:prstGeom>
          <a:gradFill flip="none" rotWithShape="1">
            <a:gsLst>
              <a:gs pos="100000">
                <a:schemeClr val="bg1">
                  <a:alpha val="0"/>
                </a:schemeClr>
              </a:gs>
              <a:gs pos="0">
                <a:schemeClr val="accent5"/>
              </a:gs>
              <a:gs pos="0">
                <a:schemeClr val="accent3"/>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MINERvA</a:t>
            </a:r>
          </a:p>
        </p:txBody>
      </p:sp>
      <p:sp>
        <p:nvSpPr>
          <p:cNvPr id="30" name="Rectangle 29"/>
          <p:cNvSpPr/>
          <p:nvPr/>
        </p:nvSpPr>
        <p:spPr>
          <a:xfrm>
            <a:off x="1104630" y="1144593"/>
            <a:ext cx="5940660" cy="265069"/>
          </a:xfrm>
          <a:prstGeom prst="rect">
            <a:avLst/>
          </a:prstGeom>
          <a:gradFill flip="none" rotWithShape="1">
            <a:gsLst>
              <a:gs pos="100000">
                <a:schemeClr val="bg1">
                  <a:alpha val="0"/>
                </a:schemeClr>
              </a:gs>
              <a:gs pos="25000">
                <a:schemeClr val="accent5"/>
              </a:gs>
              <a:gs pos="77000">
                <a:schemeClr val="accent3"/>
              </a:gs>
              <a:gs pos="71000">
                <a:schemeClr val="accent5"/>
              </a:gs>
            </a:gsLst>
            <a:path path="circle">
              <a:fillToRect r="100000" b="100000"/>
            </a:path>
            <a:tileRect l="-100000" t="-100000"/>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NOvA</a:t>
            </a:r>
          </a:p>
        </p:txBody>
      </p:sp>
      <p:sp>
        <p:nvSpPr>
          <p:cNvPr id="31" name="Rectangle 30"/>
          <p:cNvSpPr/>
          <p:nvPr/>
        </p:nvSpPr>
        <p:spPr>
          <a:xfrm>
            <a:off x="1103562" y="3092513"/>
            <a:ext cx="6293497" cy="272181"/>
          </a:xfrm>
          <a:prstGeom prst="rect">
            <a:avLst/>
          </a:prstGeom>
          <a:gradFill flip="none" rotWithShape="1">
            <a:gsLst>
              <a:gs pos="100000">
                <a:schemeClr val="accent5"/>
              </a:gs>
              <a:gs pos="7000">
                <a:schemeClr val="accent4"/>
              </a:gs>
              <a:gs pos="72000">
                <a:schemeClr val="accent5"/>
              </a:gs>
              <a:gs pos="30000">
                <a:schemeClr val="accent4"/>
              </a:gs>
            </a:gsLst>
            <a:lin ang="16200000" scaled="0"/>
            <a:tileRect/>
          </a:gra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Detector R&amp;D</a:t>
            </a:r>
          </a:p>
        </p:txBody>
      </p:sp>
      <p:sp>
        <p:nvSpPr>
          <p:cNvPr id="3" name="Date Placeholder 2">
            <a:extLst>
              <a:ext uri="{FF2B5EF4-FFF2-40B4-BE49-F238E27FC236}">
                <a16:creationId xmlns:a16="http://schemas.microsoft.com/office/drawing/2014/main" id="{48A1CA26-DF32-B783-C0AE-A9CA0DB44574}"/>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371102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B5078-68DA-EA2A-E70D-57B47DF8AF62}"/>
              </a:ext>
            </a:extLst>
          </p:cNvPr>
          <p:cNvSpPr>
            <a:spLocks noGrp="1"/>
          </p:cNvSpPr>
          <p:nvPr>
            <p:ph idx="1"/>
          </p:nvPr>
        </p:nvSpPr>
        <p:spPr>
          <a:xfrm>
            <a:off x="228604" y="693420"/>
            <a:ext cx="3853146" cy="3983238"/>
          </a:xfrm>
          <a:ln>
            <a:noFill/>
          </a:ln>
        </p:spPr>
        <p:txBody>
          <a:bodyPr/>
          <a:lstStyle/>
          <a:p>
            <a:r>
              <a:rPr lang="en-US" sz="1400" dirty="0">
                <a:solidFill>
                  <a:schemeClr val="bg2">
                    <a:lumMod val="85000"/>
                  </a:schemeClr>
                </a:solidFill>
              </a:rPr>
              <a:t>Neutrino Science</a:t>
            </a:r>
          </a:p>
          <a:p>
            <a:pPr lvl="1"/>
            <a:r>
              <a:rPr lang="en-US" sz="1200" dirty="0">
                <a:solidFill>
                  <a:schemeClr val="bg2">
                    <a:lumMod val="85000"/>
                  </a:schemeClr>
                </a:solidFill>
              </a:rPr>
              <a:t>Why are Neutrinos Important</a:t>
            </a:r>
          </a:p>
          <a:p>
            <a:pPr lvl="1"/>
            <a:r>
              <a:rPr lang="en-US" sz="1200" dirty="0">
                <a:solidFill>
                  <a:schemeClr val="bg2">
                    <a:lumMod val="85000"/>
                  </a:schemeClr>
                </a:solidFill>
              </a:rPr>
              <a:t>Neutrino Science in 2022</a:t>
            </a:r>
          </a:p>
          <a:p>
            <a:pPr lvl="1"/>
            <a:r>
              <a:rPr lang="en-US" sz="1200" dirty="0">
                <a:solidFill>
                  <a:schemeClr val="bg2">
                    <a:lumMod val="85000"/>
                  </a:schemeClr>
                </a:solidFill>
              </a:rPr>
              <a:t>The Big Neutrino Questions and Fermilab’s Role</a:t>
            </a:r>
          </a:p>
          <a:p>
            <a:pPr lvl="1"/>
            <a:endParaRPr lang="en-US" sz="1200" dirty="0"/>
          </a:p>
          <a:p>
            <a:r>
              <a:rPr lang="en-US" sz="1400" dirty="0"/>
              <a:t>Experiments: Operations Complete</a:t>
            </a:r>
            <a:endParaRPr lang="en-US" sz="1200" dirty="0"/>
          </a:p>
          <a:p>
            <a:pPr lvl="1"/>
            <a:r>
              <a:rPr lang="en-US" sz="1200" dirty="0" err="1"/>
              <a:t>MINERvA</a:t>
            </a:r>
            <a:endParaRPr lang="en-US" sz="1200" dirty="0"/>
          </a:p>
          <a:p>
            <a:pPr lvl="1"/>
            <a:r>
              <a:rPr lang="en-US" sz="1200" dirty="0"/>
              <a:t>MicroBooNE</a:t>
            </a:r>
          </a:p>
          <a:p>
            <a:pPr lvl="1"/>
            <a:endParaRPr lang="en-US" sz="1200" dirty="0">
              <a:solidFill>
                <a:schemeClr val="bg2">
                  <a:lumMod val="85000"/>
                </a:schemeClr>
              </a:solidFill>
            </a:endParaRPr>
          </a:p>
          <a:p>
            <a:r>
              <a:rPr lang="en-US" sz="1400" dirty="0">
                <a:solidFill>
                  <a:schemeClr val="bg2">
                    <a:lumMod val="85000"/>
                  </a:schemeClr>
                </a:solidFill>
              </a:rPr>
              <a:t>Experiments: Operating</a:t>
            </a:r>
          </a:p>
          <a:p>
            <a:pPr lvl="1"/>
            <a:r>
              <a:rPr lang="en-US" sz="1200" dirty="0" err="1">
                <a:solidFill>
                  <a:schemeClr val="bg2">
                    <a:lumMod val="85000"/>
                  </a:schemeClr>
                </a:solidFill>
              </a:rPr>
              <a:t>NOvA</a:t>
            </a:r>
            <a:endParaRPr lang="en-US" sz="1200" dirty="0">
              <a:solidFill>
                <a:schemeClr val="bg2">
                  <a:lumMod val="85000"/>
                </a:schemeClr>
              </a:solidFill>
            </a:endParaRPr>
          </a:p>
          <a:p>
            <a:pPr lvl="1"/>
            <a:r>
              <a:rPr lang="en-US" sz="1200" dirty="0">
                <a:solidFill>
                  <a:schemeClr val="bg2">
                    <a:lumMod val="85000"/>
                  </a:schemeClr>
                </a:solidFill>
              </a:rPr>
              <a:t>ANNIE</a:t>
            </a:r>
          </a:p>
          <a:p>
            <a:pPr lvl="1"/>
            <a:r>
              <a:rPr lang="en-US" sz="1200" dirty="0">
                <a:solidFill>
                  <a:schemeClr val="bg2">
                    <a:lumMod val="85000"/>
                  </a:schemeClr>
                </a:solidFill>
              </a:rPr>
              <a:t>ICARUS</a:t>
            </a:r>
          </a:p>
          <a:p>
            <a:pPr lvl="1"/>
            <a:endParaRPr lang="en-US" sz="1200" dirty="0">
              <a:solidFill>
                <a:schemeClr val="bg2">
                  <a:lumMod val="85000"/>
                </a:schemeClr>
              </a:solidFill>
            </a:endParaRPr>
          </a:p>
          <a:p>
            <a:r>
              <a:rPr lang="en-US" sz="1400" dirty="0">
                <a:solidFill>
                  <a:schemeClr val="bg2">
                    <a:lumMod val="85000"/>
                  </a:schemeClr>
                </a:solidFill>
              </a:rPr>
              <a:t>Experiments: Building</a:t>
            </a:r>
          </a:p>
          <a:p>
            <a:pPr lvl="1"/>
            <a:r>
              <a:rPr lang="en-US" sz="1200" dirty="0">
                <a:solidFill>
                  <a:schemeClr val="bg2">
                    <a:lumMod val="85000"/>
                  </a:schemeClr>
                </a:solidFill>
              </a:rPr>
              <a:t>SBND</a:t>
            </a:r>
          </a:p>
          <a:p>
            <a:pPr lvl="1"/>
            <a:r>
              <a:rPr lang="en-US" sz="1200" dirty="0">
                <a:solidFill>
                  <a:schemeClr val="bg2">
                    <a:lumMod val="85000"/>
                  </a:schemeClr>
                </a:solidFill>
              </a:rPr>
              <a:t>DUNE</a:t>
            </a:r>
          </a:p>
        </p:txBody>
      </p:sp>
      <p:sp>
        <p:nvSpPr>
          <p:cNvPr id="3" name="Title 2">
            <a:extLst>
              <a:ext uri="{FF2B5EF4-FFF2-40B4-BE49-F238E27FC236}">
                <a16:creationId xmlns:a16="http://schemas.microsoft.com/office/drawing/2014/main" id="{C84599C3-20E3-8F97-2B74-42B00AD61696}"/>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9A1458C3-33B0-A520-AB9C-394AC4DFF7CF}"/>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8B4F4942-39C4-D7EA-EB6E-90630A8441A1}"/>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1ACA0B60-0786-7926-133D-613E7287F88A}"/>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a:extLst>
              <a:ext uri="{FF2B5EF4-FFF2-40B4-BE49-F238E27FC236}">
                <a16:creationId xmlns:a16="http://schemas.microsoft.com/office/drawing/2014/main" id="{3BAF4EB4-8CD2-A6DB-4F04-DF9DBA5A5DEB}"/>
              </a:ext>
            </a:extLst>
          </p:cNvPr>
          <p:cNvSpPr txBox="1"/>
          <p:nvPr/>
        </p:nvSpPr>
        <p:spPr>
          <a:xfrm>
            <a:off x="5111827" y="2310140"/>
            <a:ext cx="2983189" cy="523220"/>
          </a:xfrm>
          <a:prstGeom prst="rect">
            <a:avLst/>
          </a:prstGeom>
          <a:noFill/>
          <a:ln>
            <a:solidFill>
              <a:schemeClr val="bg2">
                <a:lumMod val="85000"/>
              </a:schemeClr>
            </a:solidFill>
          </a:ln>
        </p:spPr>
        <p:txBody>
          <a:bodyPr wrap="none" rtlCol="0">
            <a:spAutoFit/>
          </a:bodyPr>
          <a:lstStyle/>
          <a:p>
            <a:r>
              <a:rPr lang="en-US" sz="2800" dirty="0">
                <a:solidFill>
                  <a:schemeClr val="bg2">
                    <a:lumMod val="85000"/>
                  </a:schemeClr>
                </a:solidFill>
              </a:rPr>
              <a:t>It all leads to DUNE</a:t>
            </a:r>
          </a:p>
        </p:txBody>
      </p:sp>
    </p:spTree>
    <p:extLst>
      <p:ext uri="{BB962C8B-B14F-4D97-AF65-F5344CB8AC3E}">
        <p14:creationId xmlns:p14="http://schemas.microsoft.com/office/powerpoint/2010/main" val="218342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572CBC-402C-4272-0A27-4D422A66A826}"/>
                  </a:ext>
                </a:extLst>
              </p:cNvPr>
              <p:cNvSpPr>
                <a:spLocks noGrp="1"/>
              </p:cNvSpPr>
              <p:nvPr>
                <p:ph idx="1"/>
              </p:nvPr>
            </p:nvSpPr>
            <p:spPr>
              <a:xfrm>
                <a:off x="228604" y="763386"/>
                <a:ext cx="4901450" cy="3794522"/>
              </a:xfrm>
            </p:spPr>
            <p:txBody>
              <a:bodyPr>
                <a:noAutofit/>
              </a:bodyPr>
              <a:lstStyle/>
              <a:p>
                <a:r>
                  <a:rPr lang="en-US" sz="1600" dirty="0"/>
                  <a:t>MINERvA is the only currently active experiment that has high statistics and controlled systematics, different nuclear targets, and access to the DIS/SIS region</a:t>
                </a:r>
              </a:p>
              <a:p>
                <a:endParaRPr lang="en-US" sz="1000" dirty="0"/>
              </a:p>
              <a:p>
                <a:r>
                  <a:rPr lang="en-US" sz="1600" dirty="0"/>
                  <a:t>Fine-grained tracking detector and targets of C, Fe, Pb (solid), H</a:t>
                </a:r>
                <a:r>
                  <a:rPr lang="en-US" sz="1600" baseline="-25000" dirty="0"/>
                  <a:t>2</a:t>
                </a:r>
                <a:r>
                  <a:rPr lang="en-US" sz="1600" dirty="0"/>
                  <a:t>O and He (liquid)</a:t>
                </a:r>
              </a:p>
              <a:p>
                <a:endParaRPr lang="en-US" sz="1000" dirty="0"/>
              </a:p>
              <a:p>
                <a:r>
                  <a:rPr lang="en-US" sz="1600" dirty="0"/>
                  <a:t>Ran from 2009-2019 on axis in </a:t>
                </a:r>
                <a:r>
                  <a:rPr lang="en-US" sz="1600" dirty="0" err="1"/>
                  <a:t>NuMI</a:t>
                </a:r>
                <a:r>
                  <a:rPr lang="en-US" sz="1600" dirty="0"/>
                  <a:t> beam, both 3GeV and 6GeV, neutrino and antineutrino beams</a:t>
                </a:r>
              </a:p>
              <a:p>
                <a:endParaRPr lang="en-US" sz="1000" dirty="0"/>
              </a:p>
              <a:p>
                <a:r>
                  <a:rPr lang="en-US" sz="1600" dirty="0"/>
                  <a:t>Crazy low flux uncertainties -- 3.3% in  </a:t>
                </a:r>
                <a14:m>
                  <m:oMath xmlns:m="http://schemas.openxmlformats.org/officeDocument/2006/math">
                    <m:r>
                      <a:rPr lang="en-US" sz="1600" i="1">
                        <a:latin typeface="Cambria Math" panose="02040503050406030204" pitchFamily="18" charset="0"/>
                        <a:ea typeface="Cambria Math" panose="02040503050406030204" pitchFamily="18" charset="0"/>
                      </a:rPr>
                      <m:t>𝝂</m:t>
                    </m:r>
                  </m:oMath>
                </a14:m>
                <a:r>
                  <a:rPr lang="en-US" sz="1600" dirty="0"/>
                  <a:t> mode, and 4.9% in </a:t>
                </a:r>
                <a14:m>
                  <m:oMath xmlns:m="http://schemas.openxmlformats.org/officeDocument/2006/math">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𝝂</m:t>
                        </m:r>
                      </m:e>
                    </m:acc>
                  </m:oMath>
                </a14:m>
                <a:r>
                  <a:rPr lang="en-US" sz="1600" dirty="0"/>
                  <a:t> mode thanks to </a:t>
                </a:r>
                <a14:m>
                  <m:oMath xmlns:m="http://schemas.openxmlformats.org/officeDocument/2006/math">
                    <m:r>
                      <a:rPr lang="en-US" sz="1600" i="1">
                        <a:latin typeface="Cambria Math" panose="02040503050406030204" pitchFamily="18" charset="0"/>
                        <a:ea typeface="Cambria Math" panose="02040503050406030204" pitchFamily="18" charset="0"/>
                      </a:rPr>
                      <m:t>𝝂</m:t>
                    </m:r>
                    <m:d>
                      <m:dPr>
                        <m:ctrlPr>
                          <a:rPr lang="en-US" sz="1600" b="0" i="1" smtClean="0">
                            <a:latin typeface="Cambria Math" panose="02040503050406030204" pitchFamily="18" charset="0"/>
                            <a:ea typeface="Cambria Math" panose="02040503050406030204" pitchFamily="18" charset="0"/>
                          </a:rPr>
                        </m:ctrlPr>
                      </m:d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𝝂</m:t>
                            </m:r>
                          </m:e>
                        </m:acc>
                      </m:e>
                    </m:d>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e</m:t>
                    </m:r>
                  </m:oMath>
                </a14:m>
                <a:r>
                  <a:rPr lang="en-US" sz="1600" dirty="0"/>
                  <a:t> scattering (to be used by DUNE)</a:t>
                </a:r>
              </a:p>
              <a:p>
                <a:endParaRPr lang="en-US" sz="1000" dirty="0"/>
              </a:p>
              <a:p>
                <a:r>
                  <a:rPr lang="en-US" sz="1600" dirty="0"/>
                  <a:t>36 Physics publications so far (1/3 PRL’s)</a:t>
                </a:r>
              </a:p>
            </p:txBody>
          </p:sp>
        </mc:Choice>
        <mc:Fallback xmlns="">
          <p:sp>
            <p:nvSpPr>
              <p:cNvPr id="3" name="Content Placeholder 2">
                <a:extLst>
                  <a:ext uri="{FF2B5EF4-FFF2-40B4-BE49-F238E27FC236}">
                    <a16:creationId xmlns:a16="http://schemas.microsoft.com/office/drawing/2014/main" id="{A6572CBC-402C-4272-0A27-4D422A66A826}"/>
                  </a:ext>
                </a:extLst>
              </p:cNvPr>
              <p:cNvSpPr>
                <a:spLocks noGrp="1" noRot="1" noChangeAspect="1" noMove="1" noResize="1" noEditPoints="1" noAdjustHandles="1" noChangeArrowheads="1" noChangeShapeType="1" noTextEdit="1"/>
              </p:cNvSpPr>
              <p:nvPr>
                <p:ph idx="1"/>
              </p:nvPr>
            </p:nvSpPr>
            <p:spPr>
              <a:xfrm>
                <a:off x="228604" y="763386"/>
                <a:ext cx="4901450" cy="3794522"/>
              </a:xfrm>
              <a:blipFill>
                <a:blip r:embed="rId2"/>
                <a:stretch>
                  <a:fillRect l="-2584" t="-1667" r="-3101" b="-433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204BC51-19DD-CDB1-078E-2D78773ADD95}"/>
              </a:ext>
            </a:extLst>
          </p:cNvPr>
          <p:cNvSpPr>
            <a:spLocks noGrp="1"/>
          </p:cNvSpPr>
          <p:nvPr>
            <p:ph type="title"/>
          </p:nvPr>
        </p:nvSpPr>
        <p:spPr/>
        <p:txBody>
          <a:bodyPr/>
          <a:lstStyle/>
          <a:p>
            <a:r>
              <a:rPr lang="en-US" dirty="0" err="1"/>
              <a:t>MINERvA</a:t>
            </a:r>
            <a:r>
              <a:rPr lang="en-US" dirty="0"/>
              <a:t> Overview</a:t>
            </a:r>
          </a:p>
        </p:txBody>
      </p:sp>
      <p:pic>
        <p:nvPicPr>
          <p:cNvPr id="6" name="Picture 5">
            <a:extLst>
              <a:ext uri="{FF2B5EF4-FFF2-40B4-BE49-F238E27FC236}">
                <a16:creationId xmlns:a16="http://schemas.microsoft.com/office/drawing/2014/main" id="{AF4FDA75-3D33-DAC0-13CE-F8A69EABE32E}"/>
              </a:ext>
            </a:extLst>
          </p:cNvPr>
          <p:cNvPicPr>
            <a:picLocks noChangeAspect="1"/>
          </p:cNvPicPr>
          <p:nvPr/>
        </p:nvPicPr>
        <p:blipFill>
          <a:blip r:embed="rId3"/>
          <a:stretch>
            <a:fillRect/>
          </a:stretch>
        </p:blipFill>
        <p:spPr>
          <a:xfrm>
            <a:off x="5072743" y="850862"/>
            <a:ext cx="3933825" cy="3810000"/>
          </a:xfrm>
          <a:prstGeom prst="rect">
            <a:avLst/>
          </a:prstGeom>
        </p:spPr>
      </p:pic>
      <p:cxnSp>
        <p:nvCxnSpPr>
          <p:cNvPr id="11" name="Straight Connector 10">
            <a:extLst>
              <a:ext uri="{FF2B5EF4-FFF2-40B4-BE49-F238E27FC236}">
                <a16:creationId xmlns:a16="http://schemas.microsoft.com/office/drawing/2014/main" id="{385A6DA9-2E87-2956-1489-9FEC403A47FB}"/>
              </a:ext>
            </a:extLst>
          </p:cNvPr>
          <p:cNvCxnSpPr>
            <a:cxnSpLocks/>
          </p:cNvCxnSpPr>
          <p:nvPr/>
        </p:nvCxnSpPr>
        <p:spPr>
          <a:xfrm>
            <a:off x="5956300" y="2428875"/>
            <a:ext cx="479425" cy="7778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25460A-4482-EAD8-B0BD-8216FC92CEBB}"/>
              </a:ext>
            </a:extLst>
          </p:cNvPr>
          <p:cNvCxnSpPr>
            <a:cxnSpLocks/>
          </p:cNvCxnSpPr>
          <p:nvPr/>
        </p:nvCxnSpPr>
        <p:spPr>
          <a:xfrm>
            <a:off x="6257925" y="2428875"/>
            <a:ext cx="2552700" cy="77787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75F901E-C3A9-A44E-F3F0-A1806353B484}"/>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91A735CF-D3A4-108D-F1F0-A972D9FEEBBE}"/>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7" name="Slide Number Placeholder 6">
            <a:extLst>
              <a:ext uri="{FF2B5EF4-FFF2-40B4-BE49-F238E27FC236}">
                <a16:creationId xmlns:a16="http://schemas.microsoft.com/office/drawing/2014/main" id="{382E2E53-0C70-739F-408C-131BADCA5B24}"/>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10" name="Google Shape;16;p1">
            <a:extLst>
              <a:ext uri="{FF2B5EF4-FFF2-40B4-BE49-F238E27FC236}">
                <a16:creationId xmlns:a16="http://schemas.microsoft.com/office/drawing/2014/main" id="{42F38318-DEF9-C43F-B6CD-A4EE2EBF0CC7}"/>
              </a:ext>
            </a:extLst>
          </p:cNvPr>
          <p:cNvPicPr preferRelativeResize="0"/>
          <p:nvPr/>
        </p:nvPicPr>
        <p:blipFill>
          <a:blip r:embed="rId4">
            <a:alphaModFix/>
          </a:blip>
          <a:stretch>
            <a:fillRect/>
          </a:stretch>
        </p:blipFill>
        <p:spPr>
          <a:xfrm>
            <a:off x="8290112" y="0"/>
            <a:ext cx="853889" cy="853889"/>
          </a:xfrm>
          <a:prstGeom prst="rect">
            <a:avLst/>
          </a:prstGeom>
          <a:noFill/>
          <a:ln>
            <a:noFill/>
          </a:ln>
        </p:spPr>
      </p:pic>
    </p:spTree>
    <p:extLst>
      <p:ext uri="{BB962C8B-B14F-4D97-AF65-F5344CB8AC3E}">
        <p14:creationId xmlns:p14="http://schemas.microsoft.com/office/powerpoint/2010/main" val="31769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20215-CB93-62CF-15AC-D368CC1ED407}"/>
              </a:ext>
            </a:extLst>
          </p:cNvPr>
          <p:cNvSpPr>
            <a:spLocks noGrp="1"/>
          </p:cNvSpPr>
          <p:nvPr>
            <p:ph idx="1"/>
          </p:nvPr>
        </p:nvSpPr>
        <p:spPr>
          <a:xfrm>
            <a:off x="228603" y="728664"/>
            <a:ext cx="4484911" cy="3794522"/>
          </a:xfrm>
        </p:spPr>
        <p:txBody>
          <a:bodyPr>
            <a:normAutofit fontScale="92500" lnSpcReduction="10000"/>
          </a:bodyPr>
          <a:lstStyle/>
          <a:p>
            <a:r>
              <a:rPr lang="en-US" sz="1700" dirty="0"/>
              <a:t>“solved” the coherent pion </a:t>
            </a:r>
            <a:r>
              <a:rPr lang="en-US" sz="1700" dirty="0" err="1"/>
              <a:t>SciBooNE</a:t>
            </a:r>
            <a:r>
              <a:rPr lang="en-US" sz="1700" dirty="0"/>
              <a:t> mystery and provided a model down-selection and tune </a:t>
            </a:r>
            <a:br>
              <a:rPr lang="en-US" sz="1700" dirty="0"/>
            </a:br>
            <a:r>
              <a:rPr lang="en-US" sz="1700" i="1" dirty="0"/>
              <a:t>Phys. Rev. Lett. 113, 261802 (2014)</a:t>
            </a:r>
          </a:p>
          <a:p>
            <a:endParaRPr lang="en-US" sz="1100" i="1" dirty="0"/>
          </a:p>
          <a:p>
            <a:r>
              <a:rPr lang="en-US" sz="1700" dirty="0"/>
              <a:t>showed experimental evidence for a strong multinucleon effect (presumably the reason for the </a:t>
            </a:r>
            <a:r>
              <a:rPr lang="en-US" sz="1700" dirty="0" err="1"/>
              <a:t>MiniBooNE</a:t>
            </a:r>
            <a:r>
              <a:rPr lang="en-US" sz="1700" dirty="0"/>
              <a:t> high axial mass result) </a:t>
            </a:r>
          </a:p>
          <a:p>
            <a:endParaRPr lang="en-US" sz="1100" dirty="0"/>
          </a:p>
          <a:p>
            <a:r>
              <a:rPr lang="en-US" sz="1700" dirty="0"/>
              <a:t>provided a way for experiments (</a:t>
            </a:r>
            <a:r>
              <a:rPr lang="en-US" sz="1700" dirty="0" err="1"/>
              <a:t>NOvA</a:t>
            </a:r>
            <a:r>
              <a:rPr lang="en-US" sz="1700" dirty="0"/>
              <a:t>) to constrain multinucleon its effect in oscillation measurements. </a:t>
            </a:r>
            <a:br>
              <a:rPr lang="en-US" sz="1700" dirty="0"/>
            </a:br>
            <a:r>
              <a:rPr lang="en-US" sz="1700" i="1" dirty="0"/>
              <a:t>Phys. Rev. Lett. 116, 071802 (2016)</a:t>
            </a:r>
          </a:p>
          <a:p>
            <a:endParaRPr lang="en-US" sz="1100" i="1" dirty="0"/>
          </a:p>
          <a:p>
            <a:r>
              <a:rPr lang="en-US" sz="1700" dirty="0"/>
              <a:t>Many exclusive channel measurements, neutrino and antineutrinos, quantifying several different effects of the nucleus on neutrino scattering.</a:t>
            </a:r>
          </a:p>
          <a:p>
            <a:pPr marL="0" indent="0">
              <a:buNone/>
            </a:pPr>
            <a:endParaRPr lang="en-US" dirty="0"/>
          </a:p>
        </p:txBody>
      </p:sp>
      <p:sp>
        <p:nvSpPr>
          <p:cNvPr id="2" name="Title 1">
            <a:extLst>
              <a:ext uri="{FF2B5EF4-FFF2-40B4-BE49-F238E27FC236}">
                <a16:creationId xmlns:a16="http://schemas.microsoft.com/office/drawing/2014/main" id="{63CCF067-3CE0-D10F-F517-E40F5969E86E}"/>
              </a:ext>
            </a:extLst>
          </p:cNvPr>
          <p:cNvSpPr>
            <a:spLocks noGrp="1"/>
          </p:cNvSpPr>
          <p:nvPr>
            <p:ph type="title"/>
          </p:nvPr>
        </p:nvSpPr>
        <p:spPr/>
        <p:txBody>
          <a:bodyPr/>
          <a:lstStyle/>
          <a:p>
            <a:r>
              <a:rPr lang="en-US" dirty="0"/>
              <a:t>Previous </a:t>
            </a:r>
            <a:r>
              <a:rPr lang="en-US" dirty="0" err="1"/>
              <a:t>MINERvA</a:t>
            </a:r>
            <a:r>
              <a:rPr lang="en-US" dirty="0"/>
              <a:t> Accomplishments</a:t>
            </a:r>
          </a:p>
        </p:txBody>
      </p:sp>
      <p:pic>
        <p:nvPicPr>
          <p:cNvPr id="5" name="Picture 4" descr="Chart, scatter chart&#10;&#10;Description automatically generated">
            <a:extLst>
              <a:ext uri="{FF2B5EF4-FFF2-40B4-BE49-F238E27FC236}">
                <a16:creationId xmlns:a16="http://schemas.microsoft.com/office/drawing/2014/main" id="{66579624-8EEC-156A-7119-30C6A98D7CCA}"/>
              </a:ext>
            </a:extLst>
          </p:cNvPr>
          <p:cNvPicPr>
            <a:picLocks noChangeAspect="1"/>
          </p:cNvPicPr>
          <p:nvPr/>
        </p:nvPicPr>
        <p:blipFill>
          <a:blip r:embed="rId3"/>
          <a:stretch>
            <a:fillRect/>
          </a:stretch>
        </p:blipFill>
        <p:spPr>
          <a:xfrm>
            <a:off x="5124541" y="2687259"/>
            <a:ext cx="3413957" cy="1974057"/>
          </a:xfrm>
          <a:prstGeom prst="rect">
            <a:avLst/>
          </a:prstGeom>
        </p:spPr>
      </p:pic>
      <p:pic>
        <p:nvPicPr>
          <p:cNvPr id="7" name="Picture 6" descr="Chart&#10;&#10;Description automatically generated">
            <a:extLst>
              <a:ext uri="{FF2B5EF4-FFF2-40B4-BE49-F238E27FC236}">
                <a16:creationId xmlns:a16="http://schemas.microsoft.com/office/drawing/2014/main" id="{EFEFD3D6-749E-23D3-7CAA-49EECBA39655}"/>
              </a:ext>
            </a:extLst>
          </p:cNvPr>
          <p:cNvPicPr>
            <a:picLocks noChangeAspect="1"/>
          </p:cNvPicPr>
          <p:nvPr/>
        </p:nvPicPr>
        <p:blipFill>
          <a:blip r:embed="rId4"/>
          <a:stretch>
            <a:fillRect/>
          </a:stretch>
        </p:blipFill>
        <p:spPr>
          <a:xfrm>
            <a:off x="4736662" y="1059677"/>
            <a:ext cx="4030436" cy="1710332"/>
          </a:xfrm>
          <a:prstGeom prst="rect">
            <a:avLst/>
          </a:prstGeom>
        </p:spPr>
      </p:pic>
      <p:pic>
        <p:nvPicPr>
          <p:cNvPr id="8" name="Google Shape;16;p1">
            <a:extLst>
              <a:ext uri="{FF2B5EF4-FFF2-40B4-BE49-F238E27FC236}">
                <a16:creationId xmlns:a16="http://schemas.microsoft.com/office/drawing/2014/main" id="{3ED42AF3-78CD-B64D-5ADA-2876E37798AB}"/>
              </a:ext>
            </a:extLst>
          </p:cNvPr>
          <p:cNvPicPr preferRelativeResize="0"/>
          <p:nvPr/>
        </p:nvPicPr>
        <p:blipFill>
          <a:blip r:embed="rId5">
            <a:alphaModFix/>
          </a:blip>
          <a:stretch>
            <a:fillRect/>
          </a:stretch>
        </p:blipFill>
        <p:spPr>
          <a:xfrm>
            <a:off x="8172450" y="25002"/>
            <a:ext cx="971551" cy="971551"/>
          </a:xfrm>
          <a:prstGeom prst="rect">
            <a:avLst/>
          </a:prstGeom>
          <a:noFill/>
          <a:ln>
            <a:noFill/>
          </a:ln>
        </p:spPr>
      </p:pic>
      <p:sp>
        <p:nvSpPr>
          <p:cNvPr id="4" name="Date Placeholder 3">
            <a:extLst>
              <a:ext uri="{FF2B5EF4-FFF2-40B4-BE49-F238E27FC236}">
                <a16:creationId xmlns:a16="http://schemas.microsoft.com/office/drawing/2014/main" id="{A5F51159-8EF7-B955-3B18-A205FACDEE41}"/>
              </a:ext>
            </a:extLst>
          </p:cNvPr>
          <p:cNvSpPr>
            <a:spLocks noGrp="1"/>
          </p:cNvSpPr>
          <p:nvPr>
            <p:ph type="dt" sz="half" idx="2"/>
          </p:nvPr>
        </p:nvSpPr>
        <p:spPr/>
        <p:txBody>
          <a:bodyPr/>
          <a:lstStyle/>
          <a:p>
            <a:pPr>
              <a:defRPr/>
            </a:pPr>
            <a:r>
              <a:rPr lang="en-US"/>
              <a:t>6/23/22</a:t>
            </a:r>
            <a:endParaRPr lang="en-US" dirty="0"/>
          </a:p>
        </p:txBody>
      </p:sp>
      <p:sp>
        <p:nvSpPr>
          <p:cNvPr id="6" name="Footer Placeholder 5">
            <a:extLst>
              <a:ext uri="{FF2B5EF4-FFF2-40B4-BE49-F238E27FC236}">
                <a16:creationId xmlns:a16="http://schemas.microsoft.com/office/drawing/2014/main" id="{BD409198-67D7-28C1-4478-FF373F2B2D3F}"/>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9" name="Slide Number Placeholder 8">
            <a:extLst>
              <a:ext uri="{FF2B5EF4-FFF2-40B4-BE49-F238E27FC236}">
                <a16:creationId xmlns:a16="http://schemas.microsoft.com/office/drawing/2014/main" id="{F180A495-4478-E857-D3DB-0C7BA57D8554}"/>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382118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83C956-8EE7-F99C-6C39-4B648ED487A0}"/>
                  </a:ext>
                </a:extLst>
              </p:cNvPr>
              <p:cNvSpPr>
                <a:spLocks noGrp="1"/>
              </p:cNvSpPr>
              <p:nvPr>
                <p:ph idx="1"/>
              </p:nvPr>
            </p:nvSpPr>
            <p:spPr>
              <a:xfrm>
                <a:off x="228604" y="728664"/>
                <a:ext cx="4256688" cy="3794522"/>
              </a:xfrm>
            </p:spPr>
            <p:txBody>
              <a:bodyPr>
                <a:normAutofit fontScale="85000" lnSpcReduction="20000"/>
              </a:bodyPr>
              <a:lstStyle/>
              <a:p>
                <a:r>
                  <a:rPr lang="en-US" sz="1600" dirty="0"/>
                  <a:t>2 exciting new results submitted:</a:t>
                </a:r>
              </a:p>
              <a:p>
                <a:pPr lvl="1"/>
                <a:endParaRPr lang="en-US" sz="1400" dirty="0"/>
              </a:p>
              <a:p>
                <a:pPr lvl="1"/>
                <a:r>
                  <a:rPr lang="en-US" sz="1400" dirty="0"/>
                  <a:t>Simultaneous muon &amp; hadron 3-dimensional cross sections for </a:t>
                </a:r>
                <a14:m>
                  <m:oMath xmlns:m="http://schemas.openxmlformats.org/officeDocument/2006/math">
                    <m:r>
                      <a:rPr lang="en-US" sz="1400" i="1">
                        <a:latin typeface="Cambria Math" panose="02040503050406030204" pitchFamily="18" charset="0"/>
                        <a:ea typeface="Cambria Math" panose="02040503050406030204" pitchFamily="18" charset="0"/>
                      </a:rPr>
                      <m:t>𝝂</m:t>
                    </m:r>
                  </m:oMath>
                </a14:m>
                <a:r>
                  <a:rPr lang="en-US" sz="1400" dirty="0"/>
                  <a:t>  </a:t>
                </a:r>
                <a:r>
                  <a:rPr lang="en-US" sz="1400" dirty="0" err="1"/>
                  <a:t>quasielastic</a:t>
                </a:r>
                <a:r>
                  <a:rPr lang="en-US" sz="1400" dirty="0"/>
                  <a:t>-like scattering on CH</a:t>
                </a:r>
              </a:p>
              <a:p>
                <a:pPr lvl="1"/>
                <a:endParaRPr lang="en-US" sz="1400" dirty="0"/>
              </a:p>
              <a:p>
                <a:pPr lvl="1"/>
                <a:endParaRPr lang="en-US" sz="1400" dirty="0"/>
              </a:p>
              <a:p>
                <a:pPr lvl="1"/>
                <a:endParaRPr lang="en-US" sz="1400" dirty="0"/>
              </a:p>
              <a:p>
                <a:pPr lvl="1"/>
                <a:r>
                  <a:rPr lang="en-US" sz="1400" dirty="0"/>
                  <a:t>Novel </a:t>
                </a:r>
                <a14:m>
                  <m:oMath xmlns:m="http://schemas.openxmlformats.org/officeDocument/2006/math">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𝝂</m:t>
                        </m:r>
                      </m:e>
                    </m:acc>
                  </m:oMath>
                </a14:m>
                <a:r>
                  <a:rPr lang="en-US" sz="1400" dirty="0"/>
                  <a:t> </a:t>
                </a:r>
                <a:br>
                  <a:rPr lang="en-US" sz="1400" dirty="0"/>
                </a:br>
                <a:r>
                  <a:rPr lang="en-US" sz="1400" dirty="0"/>
                  <a:t>quasielastic  </a:t>
                </a:r>
                <a:br>
                  <a:rPr lang="en-US" sz="1400" dirty="0"/>
                </a:br>
                <a:r>
                  <a:rPr lang="en-US" sz="1400" dirty="0"/>
                  <a:t>scattering </a:t>
                </a:r>
                <a:br>
                  <a:rPr lang="en-US" sz="1400" dirty="0"/>
                </a:br>
                <a:r>
                  <a:rPr lang="en-US" sz="1400" dirty="0"/>
                  <a:t>on H to </a:t>
                </a:r>
                <a:br>
                  <a:rPr lang="en-US" sz="1400" dirty="0"/>
                </a:br>
                <a:r>
                  <a:rPr lang="en-US" sz="1400" dirty="0"/>
                  <a:t>extract </a:t>
                </a:r>
                <a:br>
                  <a:rPr lang="en-US" sz="1400" dirty="0"/>
                </a:br>
                <a:r>
                  <a:rPr lang="en-US" sz="1400" dirty="0"/>
                  <a:t>nucleon </a:t>
                </a:r>
                <a:br>
                  <a:rPr lang="en-US" sz="1400" dirty="0"/>
                </a:br>
                <a:r>
                  <a:rPr lang="en-US" sz="1400" dirty="0"/>
                  <a:t>form factor F</a:t>
                </a:r>
                <a:r>
                  <a:rPr lang="en-US" sz="1400" baseline="-25000" dirty="0"/>
                  <a:t>A</a:t>
                </a:r>
                <a:endParaRPr lang="en-US" sz="1500" baseline="-25000" dirty="0"/>
              </a:p>
              <a:p>
                <a:endParaRPr lang="en-US" sz="1600" dirty="0"/>
              </a:p>
              <a:p>
                <a:endParaRPr lang="en-US" sz="1600" dirty="0"/>
              </a:p>
              <a:p>
                <a:endParaRPr lang="en-US" sz="1600" dirty="0"/>
              </a:p>
              <a:p>
                <a:endParaRPr lang="en-US" sz="1600" dirty="0"/>
              </a:p>
              <a:p>
                <a:endParaRPr lang="en-US" sz="1600" dirty="0"/>
              </a:p>
              <a:p>
                <a:r>
                  <a:rPr lang="en-US" sz="1600" dirty="0"/>
                  <a:t>Nuclear Target Suite of results:  QE-like, </a:t>
                </a:r>
                <a:r>
                  <a:rPr lang="en-US" sz="1600" dirty="0">
                    <a:latin typeface="Symbol" pitchFamily="2" charset="2"/>
                  </a:rPr>
                  <a:t>p</a:t>
                </a:r>
                <a:r>
                  <a:rPr lang="en-US" sz="1600" baseline="30000" dirty="0">
                    <a:latin typeface="Symbol" pitchFamily="2" charset="2"/>
                  </a:rPr>
                  <a:t>+</a:t>
                </a:r>
                <a:r>
                  <a:rPr lang="en-US" sz="1600" dirty="0">
                    <a:latin typeface="Symbol" pitchFamily="2" charset="2"/>
                  </a:rPr>
                  <a:t> </a:t>
                </a:r>
                <a:r>
                  <a:rPr lang="en-US" sz="1600" dirty="0"/>
                  <a:t>and </a:t>
                </a:r>
                <a:r>
                  <a:rPr lang="en-US" sz="1600" dirty="0">
                    <a:latin typeface="Symbol" pitchFamily="2" charset="2"/>
                  </a:rPr>
                  <a:t>p</a:t>
                </a:r>
                <a:r>
                  <a:rPr lang="en-US" sz="1600" baseline="30000" dirty="0">
                    <a:latin typeface="Symbol" pitchFamily="2" charset="2"/>
                  </a:rPr>
                  <a:t>0</a:t>
                </a:r>
                <a:r>
                  <a:rPr lang="en-US" sz="1600" dirty="0">
                    <a:latin typeface="Symbol" pitchFamily="2" charset="2"/>
                  </a:rPr>
                  <a:t> </a:t>
                </a:r>
                <a:r>
                  <a:rPr lang="en-US" sz="1600" dirty="0"/>
                  <a:t>Production paper drafts will hit the press this year!</a:t>
                </a:r>
              </a:p>
            </p:txBody>
          </p:sp>
        </mc:Choice>
        <mc:Fallback xmlns="">
          <p:sp>
            <p:nvSpPr>
              <p:cNvPr id="3" name="Content Placeholder 2">
                <a:extLst>
                  <a:ext uri="{FF2B5EF4-FFF2-40B4-BE49-F238E27FC236}">
                    <a16:creationId xmlns:a16="http://schemas.microsoft.com/office/drawing/2014/main" id="{3883C956-8EE7-F99C-6C39-4B648ED487A0}"/>
                  </a:ext>
                </a:extLst>
              </p:cNvPr>
              <p:cNvSpPr>
                <a:spLocks noGrp="1" noRot="1" noChangeAspect="1" noMove="1" noResize="1" noEditPoints="1" noAdjustHandles="1" noChangeArrowheads="1" noChangeShapeType="1" noTextEdit="1"/>
              </p:cNvSpPr>
              <p:nvPr>
                <p:ph idx="1"/>
              </p:nvPr>
            </p:nvSpPr>
            <p:spPr>
              <a:xfrm>
                <a:off x="228604" y="728664"/>
                <a:ext cx="4256688" cy="3794522"/>
              </a:xfrm>
              <a:blipFill>
                <a:blip r:embed="rId3"/>
                <a:stretch>
                  <a:fillRect l="-2679" t="-2667" b="-133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BBAD4E8-98BA-7E06-0EA2-F6C795FA3D69}"/>
              </a:ext>
            </a:extLst>
          </p:cNvPr>
          <p:cNvSpPr>
            <a:spLocks noGrp="1"/>
          </p:cNvSpPr>
          <p:nvPr>
            <p:ph type="title"/>
          </p:nvPr>
        </p:nvSpPr>
        <p:spPr/>
        <p:txBody>
          <a:bodyPr/>
          <a:lstStyle/>
          <a:p>
            <a:r>
              <a:rPr lang="en-US" dirty="0"/>
              <a:t>Future </a:t>
            </a:r>
            <a:r>
              <a:rPr lang="en-US" dirty="0" err="1"/>
              <a:t>MINERvA</a:t>
            </a:r>
            <a:r>
              <a:rPr lang="en-US" dirty="0"/>
              <a:t> Physics Program </a:t>
            </a:r>
          </a:p>
        </p:txBody>
      </p:sp>
      <p:pic>
        <p:nvPicPr>
          <p:cNvPr id="4" name="Google Shape;16;p1">
            <a:extLst>
              <a:ext uri="{FF2B5EF4-FFF2-40B4-BE49-F238E27FC236}">
                <a16:creationId xmlns:a16="http://schemas.microsoft.com/office/drawing/2014/main" id="{1D1F0E27-6C7B-E674-A9D1-90322AD76B47}"/>
              </a:ext>
            </a:extLst>
          </p:cNvPr>
          <p:cNvPicPr preferRelativeResize="0"/>
          <p:nvPr/>
        </p:nvPicPr>
        <p:blipFill>
          <a:blip r:embed="rId4">
            <a:alphaModFix/>
          </a:blip>
          <a:stretch>
            <a:fillRect/>
          </a:stretch>
        </p:blipFill>
        <p:spPr>
          <a:xfrm>
            <a:off x="8172450" y="25002"/>
            <a:ext cx="971551" cy="971551"/>
          </a:xfrm>
          <a:prstGeom prst="rect">
            <a:avLst/>
          </a:prstGeom>
          <a:noFill/>
          <a:ln>
            <a:noFill/>
          </a:ln>
        </p:spPr>
      </p:pic>
      <p:pic>
        <p:nvPicPr>
          <p:cNvPr id="5" name="Picture 4">
            <a:extLst>
              <a:ext uri="{FF2B5EF4-FFF2-40B4-BE49-F238E27FC236}">
                <a16:creationId xmlns:a16="http://schemas.microsoft.com/office/drawing/2014/main" id="{F02189A7-DFF8-0614-EF32-C9F96424E8D6}"/>
              </a:ext>
            </a:extLst>
          </p:cNvPr>
          <p:cNvPicPr>
            <a:picLocks noChangeAspect="1"/>
          </p:cNvPicPr>
          <p:nvPr/>
        </p:nvPicPr>
        <p:blipFill>
          <a:blip r:embed="rId5"/>
          <a:stretch>
            <a:fillRect/>
          </a:stretch>
        </p:blipFill>
        <p:spPr>
          <a:xfrm>
            <a:off x="4657437" y="1064943"/>
            <a:ext cx="3810961" cy="2261081"/>
          </a:xfrm>
          <a:prstGeom prst="rect">
            <a:avLst/>
          </a:prstGeom>
        </p:spPr>
      </p:pic>
      <p:pic>
        <p:nvPicPr>
          <p:cNvPr id="7" name="Picture 6">
            <a:extLst>
              <a:ext uri="{FF2B5EF4-FFF2-40B4-BE49-F238E27FC236}">
                <a16:creationId xmlns:a16="http://schemas.microsoft.com/office/drawing/2014/main" id="{DC879254-DC2D-15C0-B84D-C886CEEF5FB1}"/>
              </a:ext>
            </a:extLst>
          </p:cNvPr>
          <p:cNvPicPr>
            <a:picLocks noChangeAspect="1"/>
          </p:cNvPicPr>
          <p:nvPr/>
        </p:nvPicPr>
        <p:blipFill>
          <a:blip r:embed="rId6"/>
          <a:stretch>
            <a:fillRect/>
          </a:stretch>
        </p:blipFill>
        <p:spPr>
          <a:xfrm>
            <a:off x="2172990" y="1782057"/>
            <a:ext cx="2140169" cy="2124698"/>
          </a:xfrm>
          <a:prstGeom prst="rect">
            <a:avLst/>
          </a:prstGeom>
        </p:spPr>
      </p:pic>
      <p:sp>
        <p:nvSpPr>
          <p:cNvPr id="9" name="TextBox 8">
            <a:extLst>
              <a:ext uri="{FF2B5EF4-FFF2-40B4-BE49-F238E27FC236}">
                <a16:creationId xmlns:a16="http://schemas.microsoft.com/office/drawing/2014/main" id="{249B688E-D71C-EB2D-9718-BEBA0C4C87A8}"/>
              </a:ext>
            </a:extLst>
          </p:cNvPr>
          <p:cNvSpPr txBox="1"/>
          <p:nvPr/>
        </p:nvSpPr>
        <p:spPr>
          <a:xfrm>
            <a:off x="4657437" y="3680999"/>
            <a:ext cx="4143704" cy="861774"/>
          </a:xfrm>
          <a:prstGeom prst="rect">
            <a:avLst/>
          </a:prstGeom>
          <a:noFill/>
        </p:spPr>
        <p:txBody>
          <a:bodyPr wrap="square">
            <a:spAutoFit/>
          </a:bodyPr>
          <a:lstStyle/>
          <a:p>
            <a:r>
              <a:rPr lang="en-US" sz="1400" b="1" dirty="0">
                <a:latin typeface="Helvetica" pitchFamily="2" charset="0"/>
              </a:rPr>
              <a:t>Data Preservation product under construction: </a:t>
            </a:r>
          </a:p>
          <a:p>
            <a:r>
              <a:rPr lang="en-US" sz="1200" dirty="0">
                <a:latin typeface="Helvetica" pitchFamily="2" charset="0"/>
              </a:rPr>
              <a:t>To ensure the community can extract more physics from these data after collaboration stops operating (a la Astronomical Observatory Data Releases)</a:t>
            </a:r>
          </a:p>
        </p:txBody>
      </p:sp>
      <p:sp>
        <p:nvSpPr>
          <p:cNvPr id="10" name="TextBox 9">
            <a:extLst>
              <a:ext uri="{FF2B5EF4-FFF2-40B4-BE49-F238E27FC236}">
                <a16:creationId xmlns:a16="http://schemas.microsoft.com/office/drawing/2014/main" id="{38C34632-5724-7354-8AB7-A575A9EC75F3}"/>
              </a:ext>
            </a:extLst>
          </p:cNvPr>
          <p:cNvSpPr txBox="1"/>
          <p:nvPr/>
        </p:nvSpPr>
        <p:spPr>
          <a:xfrm>
            <a:off x="4657437" y="3271009"/>
            <a:ext cx="4332890" cy="646331"/>
          </a:xfrm>
          <a:prstGeom prst="rect">
            <a:avLst/>
          </a:prstGeom>
          <a:noFill/>
        </p:spPr>
        <p:txBody>
          <a:bodyPr wrap="square" rtlCol="0">
            <a:spAutoFit/>
          </a:bodyPr>
          <a:lstStyle/>
          <a:p>
            <a:r>
              <a:rPr lang="en-US" sz="1800" dirty="0">
                <a:latin typeface="Helvetica" pitchFamily="2" charset="0"/>
                <a:hlinkClick r:id="rId7"/>
              </a:rPr>
              <a:t>https://arxiv.org/abs/2203.08022</a:t>
            </a:r>
            <a:endParaRPr lang="en-US" sz="1800" dirty="0">
              <a:latin typeface="Helvetica" pitchFamily="2" charset="0"/>
            </a:endParaRPr>
          </a:p>
          <a:p>
            <a:endParaRPr lang="en-US" sz="1800" dirty="0"/>
          </a:p>
        </p:txBody>
      </p:sp>
      <p:cxnSp>
        <p:nvCxnSpPr>
          <p:cNvPr id="12" name="Straight Arrow Connector 11">
            <a:extLst>
              <a:ext uri="{FF2B5EF4-FFF2-40B4-BE49-F238E27FC236}">
                <a16:creationId xmlns:a16="http://schemas.microsoft.com/office/drawing/2014/main" id="{56A4FA85-5354-D7D4-A863-7678A5AD40A5}"/>
              </a:ext>
            </a:extLst>
          </p:cNvPr>
          <p:cNvCxnSpPr>
            <a:cxnSpLocks/>
          </p:cNvCxnSpPr>
          <p:nvPr/>
        </p:nvCxnSpPr>
        <p:spPr>
          <a:xfrm>
            <a:off x="3896642" y="1415073"/>
            <a:ext cx="760795" cy="366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A5DA6B7-1DD6-6D6C-8A8D-0146DD5BD049}"/>
              </a:ext>
            </a:extLst>
          </p:cNvPr>
          <p:cNvCxnSpPr>
            <a:cxnSpLocks/>
          </p:cNvCxnSpPr>
          <p:nvPr/>
        </p:nvCxnSpPr>
        <p:spPr>
          <a:xfrm>
            <a:off x="1348451" y="2625925"/>
            <a:ext cx="824539" cy="414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BD591AB0-58C1-8B2A-2534-5FC54F7D4722}"/>
              </a:ext>
            </a:extLst>
          </p:cNvPr>
          <p:cNvSpPr>
            <a:spLocks noGrp="1"/>
          </p:cNvSpPr>
          <p:nvPr>
            <p:ph type="dt" sz="half" idx="2"/>
          </p:nvPr>
        </p:nvSpPr>
        <p:spPr/>
        <p:txBody>
          <a:bodyPr/>
          <a:lstStyle/>
          <a:p>
            <a:pPr>
              <a:defRPr/>
            </a:pPr>
            <a:r>
              <a:rPr lang="en-US"/>
              <a:t>6/23/22</a:t>
            </a:r>
            <a:endParaRPr lang="en-US" dirty="0"/>
          </a:p>
        </p:txBody>
      </p:sp>
      <p:sp>
        <p:nvSpPr>
          <p:cNvPr id="8" name="Footer Placeholder 7">
            <a:extLst>
              <a:ext uri="{FF2B5EF4-FFF2-40B4-BE49-F238E27FC236}">
                <a16:creationId xmlns:a16="http://schemas.microsoft.com/office/drawing/2014/main" id="{E866A4BD-E2C4-E39E-0A84-D1469D6863AF}"/>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11" name="Slide Number Placeholder 10">
            <a:extLst>
              <a:ext uri="{FF2B5EF4-FFF2-40B4-BE49-F238E27FC236}">
                <a16:creationId xmlns:a16="http://schemas.microsoft.com/office/drawing/2014/main" id="{80EFA8C2-559F-EBDF-F563-F6EE5DE1C792}"/>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196146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g11cf61662a4_0_0"/>
          <p:cNvSpPr txBox="1">
            <a:spLocks noGrp="1"/>
          </p:cNvSpPr>
          <p:nvPr>
            <p:ph idx="1"/>
          </p:nvPr>
        </p:nvSpPr>
        <p:spPr>
          <a:xfrm>
            <a:off x="228603" y="728664"/>
            <a:ext cx="5089323" cy="3794522"/>
          </a:xfrm>
          <a:prstGeom prst="rect">
            <a:avLst/>
          </a:prstGeom>
          <a:noFill/>
          <a:ln>
            <a:noFill/>
          </a:ln>
        </p:spPr>
        <p:txBody>
          <a:bodyPr spcFirstLastPara="1" wrap="square" lIns="50800" tIns="50800" rIns="91425" bIns="50800" anchor="t" anchorCtr="0">
            <a:normAutofit fontScale="85000" lnSpcReduction="20000"/>
          </a:bodyPr>
          <a:lstStyle/>
          <a:p>
            <a:pPr marL="0" lvl="0" indent="0" algn="l" rtl="0">
              <a:lnSpc>
                <a:spcPct val="120000"/>
              </a:lnSpc>
              <a:spcBef>
                <a:spcPts val="0"/>
              </a:spcBef>
              <a:spcAft>
                <a:spcPts val="0"/>
              </a:spcAft>
              <a:buNone/>
            </a:pPr>
            <a:r>
              <a:rPr lang="en-US" dirty="0"/>
              <a:t>MicroBooNE is the longest running liquid argon neutrino detector to date</a:t>
            </a:r>
            <a:br>
              <a:rPr lang="en-US" dirty="0"/>
            </a:br>
            <a:endParaRPr dirty="0"/>
          </a:p>
          <a:p>
            <a:pPr marL="0" lvl="0" indent="0" algn="l" rtl="0">
              <a:lnSpc>
                <a:spcPct val="120000"/>
              </a:lnSpc>
              <a:spcBef>
                <a:spcPts val="0"/>
              </a:spcBef>
              <a:spcAft>
                <a:spcPts val="0"/>
              </a:spcAft>
              <a:buNone/>
            </a:pPr>
            <a:r>
              <a:rPr lang="en-US" dirty="0"/>
              <a:t>Significant body of pioneering work </a:t>
            </a:r>
            <a:endParaRPr dirty="0"/>
          </a:p>
          <a:p>
            <a:pPr marL="457200" lvl="0" indent="-309880" algn="l" rtl="0">
              <a:lnSpc>
                <a:spcPct val="120000"/>
              </a:lnSpc>
              <a:spcBef>
                <a:spcPts val="0"/>
              </a:spcBef>
              <a:spcAft>
                <a:spcPts val="0"/>
              </a:spcAft>
              <a:buSzPct val="100000"/>
              <a:buChar char="●"/>
            </a:pPr>
            <a:r>
              <a:rPr lang="en-US" dirty="0"/>
              <a:t>48 physics papers, 80 public notes</a:t>
            </a:r>
            <a:endParaRPr dirty="0"/>
          </a:p>
          <a:p>
            <a:pPr marL="914400" lvl="1" indent="-299719" algn="l" rtl="0">
              <a:spcBef>
                <a:spcPts val="0"/>
              </a:spcBef>
              <a:spcAft>
                <a:spcPts val="0"/>
              </a:spcAft>
              <a:buSzPct val="100000"/>
              <a:buChar char="○"/>
            </a:pPr>
            <a:r>
              <a:rPr lang="en-US" dirty="0"/>
              <a:t>Split 50/50 between technical &amp; physics results</a:t>
            </a:r>
            <a:endParaRPr dirty="0"/>
          </a:p>
          <a:p>
            <a:pPr marL="0" lvl="0" indent="0" algn="l" rtl="0">
              <a:spcBef>
                <a:spcPts val="0"/>
              </a:spcBef>
              <a:spcAft>
                <a:spcPts val="0"/>
              </a:spcAft>
              <a:buNone/>
            </a:pPr>
            <a:br>
              <a:rPr lang="en-US" dirty="0"/>
            </a:br>
            <a:r>
              <a:rPr lang="en-US" dirty="0"/>
              <a:t>Large team of students and postdocs looking at this one-of-a-kind data in MicroBooNE and asking:</a:t>
            </a:r>
            <a:endParaRPr dirty="0"/>
          </a:p>
          <a:p>
            <a:pPr marL="457200" lvl="0" indent="-309880" algn="l" rtl="0">
              <a:lnSpc>
                <a:spcPct val="120000"/>
              </a:lnSpc>
              <a:spcBef>
                <a:spcPts val="0"/>
              </a:spcBef>
              <a:spcAft>
                <a:spcPts val="0"/>
              </a:spcAft>
              <a:buSzPct val="100000"/>
              <a:buChar char="●"/>
            </a:pPr>
            <a:r>
              <a:rPr lang="en-US" i="1" dirty="0"/>
              <a:t>What can we learn about neutrinos with such high-definition detectors?</a:t>
            </a:r>
            <a:endParaRPr i="1" dirty="0"/>
          </a:p>
          <a:p>
            <a:pPr marL="457200" lvl="0" indent="-309880" algn="l" rtl="0">
              <a:lnSpc>
                <a:spcPct val="120000"/>
              </a:lnSpc>
              <a:spcBef>
                <a:spcPts val="0"/>
              </a:spcBef>
              <a:spcAft>
                <a:spcPts val="0"/>
              </a:spcAft>
              <a:buSzPct val="100000"/>
              <a:buChar char="●"/>
            </a:pPr>
            <a:r>
              <a:rPr lang="en-US" i="1" dirty="0"/>
              <a:t>What is the source of the </a:t>
            </a:r>
            <a:r>
              <a:rPr lang="en-US" i="1" dirty="0" err="1"/>
              <a:t>MiniBooNE</a:t>
            </a:r>
            <a:r>
              <a:rPr lang="en-US" i="1" dirty="0"/>
              <a:t> anomaly?</a:t>
            </a:r>
            <a:endParaRPr i="1" dirty="0"/>
          </a:p>
          <a:p>
            <a:pPr marL="457200" lvl="0" indent="-309880" algn="l" rtl="0">
              <a:lnSpc>
                <a:spcPct val="120000"/>
              </a:lnSpc>
              <a:spcBef>
                <a:spcPts val="0"/>
              </a:spcBef>
              <a:spcAft>
                <a:spcPts val="0"/>
              </a:spcAft>
              <a:buSzPct val="100000"/>
              <a:buChar char="●"/>
            </a:pPr>
            <a:r>
              <a:rPr lang="en-US" i="1" dirty="0"/>
              <a:t>Is there other new physics out there?</a:t>
            </a:r>
            <a:endParaRPr i="1" dirty="0"/>
          </a:p>
          <a:p>
            <a:pPr marL="0" lvl="0" indent="0" algn="l" rtl="0">
              <a:lnSpc>
                <a:spcPct val="120000"/>
              </a:lnSpc>
              <a:spcBef>
                <a:spcPts val="0"/>
              </a:spcBef>
              <a:spcAft>
                <a:spcPts val="0"/>
              </a:spcAft>
              <a:buNone/>
            </a:pPr>
            <a:br>
              <a:rPr lang="en-US" dirty="0"/>
            </a:br>
            <a:r>
              <a:rPr lang="en-US" dirty="0"/>
              <a:t>MicroBooNE is producing a lot of firsts &amp; critical work for SBN, DUNE → training the next generation</a:t>
            </a:r>
            <a:endParaRPr dirty="0"/>
          </a:p>
        </p:txBody>
      </p:sp>
      <p:sp>
        <p:nvSpPr>
          <p:cNvPr id="81" name="Google Shape;81;g11cf61662a4_0_0"/>
          <p:cNvSpPr txBox="1">
            <a:spLocks noGrp="1"/>
          </p:cNvSpPr>
          <p:nvPr>
            <p:ph type="title"/>
          </p:nvPr>
        </p:nvSpPr>
        <p:spPr>
          <a:prstGeom prst="rect">
            <a:avLst/>
          </a:prstGeom>
          <a:noFill/>
          <a:ln>
            <a:noFill/>
          </a:ln>
        </p:spPr>
        <p:txBody>
          <a:bodyPr spcFirstLastPara="1" wrap="square" lIns="50800" tIns="50800" rIns="91425" bIns="50800" anchor="ctr" anchorCtr="0">
            <a:noAutofit/>
          </a:bodyPr>
          <a:lstStyle/>
          <a:p>
            <a:pPr marL="39687" lvl="0" indent="-39687" algn="l" rtl="0">
              <a:lnSpc>
                <a:spcPct val="100000"/>
              </a:lnSpc>
              <a:spcBef>
                <a:spcPts val="0"/>
              </a:spcBef>
              <a:spcAft>
                <a:spcPts val="0"/>
              </a:spcAft>
              <a:buSzPts val="1400"/>
              <a:buNone/>
            </a:pPr>
            <a:r>
              <a:rPr lang="en-US" dirty="0"/>
              <a:t>MicroBooNE</a:t>
            </a:r>
            <a:endParaRPr dirty="0"/>
          </a:p>
        </p:txBody>
      </p:sp>
      <p:pic>
        <p:nvPicPr>
          <p:cNvPr id="84" name="Google Shape;84;g11cf61662a4_0_0" title="Chart"/>
          <p:cNvPicPr preferRelativeResize="0"/>
          <p:nvPr/>
        </p:nvPicPr>
        <p:blipFill>
          <a:blip r:embed="rId3">
            <a:alphaModFix/>
          </a:blip>
          <a:stretch>
            <a:fillRect/>
          </a:stretch>
        </p:blipFill>
        <p:spPr>
          <a:xfrm>
            <a:off x="5418763" y="2459750"/>
            <a:ext cx="3395826" cy="2099725"/>
          </a:xfrm>
          <a:prstGeom prst="rect">
            <a:avLst/>
          </a:prstGeom>
          <a:noFill/>
          <a:ln w="9525" cap="flat" cmpd="sng">
            <a:solidFill>
              <a:schemeClr val="dk2"/>
            </a:solidFill>
            <a:prstDash val="solid"/>
            <a:round/>
            <a:headEnd type="none" w="sm" len="sm"/>
            <a:tailEnd type="none" w="sm" len="sm"/>
          </a:ln>
        </p:spPr>
      </p:pic>
      <p:pic>
        <p:nvPicPr>
          <p:cNvPr id="85" name="Google Shape;85;g11cf61662a4_0_0"/>
          <p:cNvPicPr preferRelativeResize="0"/>
          <p:nvPr/>
        </p:nvPicPr>
        <p:blipFill>
          <a:blip r:embed="rId4">
            <a:alphaModFix/>
          </a:blip>
          <a:stretch>
            <a:fillRect/>
          </a:stretch>
        </p:blipFill>
        <p:spPr>
          <a:xfrm>
            <a:off x="5621563" y="122500"/>
            <a:ext cx="2990200" cy="2242650"/>
          </a:xfrm>
          <a:prstGeom prst="rect">
            <a:avLst/>
          </a:prstGeom>
          <a:noFill/>
          <a:ln>
            <a:noFill/>
          </a:ln>
        </p:spPr>
      </p:pic>
      <p:sp>
        <p:nvSpPr>
          <p:cNvPr id="2" name="Date Placeholder 1">
            <a:extLst>
              <a:ext uri="{FF2B5EF4-FFF2-40B4-BE49-F238E27FC236}">
                <a16:creationId xmlns:a16="http://schemas.microsoft.com/office/drawing/2014/main" id="{D4783AFE-AA3E-033B-0CB8-4129E384B9A5}"/>
              </a:ext>
            </a:extLst>
          </p:cNvPr>
          <p:cNvSpPr>
            <a:spLocks noGrp="1"/>
          </p:cNvSpPr>
          <p:nvPr>
            <p:ph type="dt" sz="half" idx="2"/>
          </p:nvPr>
        </p:nvSpPr>
        <p:spPr/>
        <p:txBody>
          <a:bodyPr/>
          <a:lstStyle/>
          <a:p>
            <a:pPr>
              <a:defRPr/>
            </a:pPr>
            <a:r>
              <a:rPr lang="en-US"/>
              <a:t>6/23/22</a:t>
            </a:r>
            <a:endParaRPr lang="en-US" dirty="0"/>
          </a:p>
        </p:txBody>
      </p:sp>
      <p:sp>
        <p:nvSpPr>
          <p:cNvPr id="3" name="Footer Placeholder 2">
            <a:extLst>
              <a:ext uri="{FF2B5EF4-FFF2-40B4-BE49-F238E27FC236}">
                <a16:creationId xmlns:a16="http://schemas.microsoft.com/office/drawing/2014/main" id="{BDF2E0D1-F925-38CB-312B-E27D118C8840}"/>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9" name="Slide Number Placeholder 5">
            <a:extLst>
              <a:ext uri="{FF2B5EF4-FFF2-40B4-BE49-F238E27FC236}">
                <a16:creationId xmlns:a16="http://schemas.microsoft.com/office/drawing/2014/main" id="{F260C29F-6141-4448-7628-CE5CC6363AF1}"/>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16</a:t>
            </a:fld>
            <a:endParaRPr lang="en-US" dirty="0"/>
          </a:p>
        </p:txBody>
      </p:sp>
      <p:sp>
        <p:nvSpPr>
          <p:cNvPr id="4" name="Slide Number Placeholder 3">
            <a:extLst>
              <a:ext uri="{FF2B5EF4-FFF2-40B4-BE49-F238E27FC236}">
                <a16:creationId xmlns:a16="http://schemas.microsoft.com/office/drawing/2014/main" id="{5F348F8C-B2D9-AEF6-2264-F7F6C6A237B4}"/>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g131c0191950_1_12"/>
          <p:cNvSpPr txBox="1">
            <a:spLocks noGrp="1"/>
          </p:cNvSpPr>
          <p:nvPr>
            <p:ph idx="1"/>
          </p:nvPr>
        </p:nvSpPr>
        <p:spPr>
          <a:xfrm>
            <a:off x="228603" y="728664"/>
            <a:ext cx="5289571" cy="3794522"/>
          </a:xfrm>
          <a:prstGeom prst="rect">
            <a:avLst/>
          </a:prstGeom>
          <a:noFill/>
          <a:ln>
            <a:noFill/>
          </a:ln>
        </p:spPr>
        <p:txBody>
          <a:bodyPr spcFirstLastPara="1" wrap="square" lIns="50800" tIns="50800" rIns="91425" bIns="50800" anchor="t" anchorCtr="0">
            <a:normAutofit fontScale="85000" lnSpcReduction="10000"/>
          </a:bodyPr>
          <a:lstStyle/>
          <a:p>
            <a:pPr marL="0" lvl="0" indent="0" algn="l" rtl="0">
              <a:lnSpc>
                <a:spcPct val="120000"/>
              </a:lnSpc>
              <a:spcBef>
                <a:spcPts val="0"/>
              </a:spcBef>
              <a:spcAft>
                <a:spcPts val="0"/>
              </a:spcAft>
              <a:buNone/>
            </a:pPr>
            <a:r>
              <a:rPr lang="en-US" dirty="0"/>
              <a:t>Extensive array of cross section measurements</a:t>
            </a:r>
            <a:endParaRPr dirty="0"/>
          </a:p>
          <a:p>
            <a:pPr marL="457200" lvl="0" indent="-309880" algn="l" rtl="0">
              <a:lnSpc>
                <a:spcPct val="120000"/>
              </a:lnSpc>
              <a:spcBef>
                <a:spcPts val="0"/>
              </a:spcBef>
              <a:spcAft>
                <a:spcPts val="0"/>
              </a:spcAft>
              <a:buSzPct val="100000"/>
              <a:buChar char="●"/>
            </a:pPr>
            <a:r>
              <a:rPr lang="en-US" dirty="0"/>
              <a:t>Including many first measurements on argon</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en-US" dirty="0"/>
              <a:t>Groundbreaking results probing the </a:t>
            </a:r>
            <a:r>
              <a:rPr lang="en-US" dirty="0" err="1"/>
              <a:t>MiniBooNE</a:t>
            </a:r>
            <a:r>
              <a:rPr lang="en-US" dirty="0"/>
              <a:t> anomaly</a:t>
            </a:r>
            <a:endParaRPr dirty="0"/>
          </a:p>
          <a:p>
            <a:pPr marL="457200" lvl="0" indent="-309880" algn="l" rtl="0">
              <a:lnSpc>
                <a:spcPct val="120000"/>
              </a:lnSpc>
              <a:spcBef>
                <a:spcPts val="0"/>
              </a:spcBef>
              <a:spcAft>
                <a:spcPts val="0"/>
              </a:spcAft>
              <a:buSzPct val="100000"/>
              <a:buChar char="●"/>
            </a:pPr>
            <a:r>
              <a:rPr lang="en-US" dirty="0"/>
              <a:t>No excess of </a:t>
            </a:r>
            <a:r>
              <a:rPr lang="en-US" dirty="0" err="1"/>
              <a:t>ν</a:t>
            </a:r>
            <a:r>
              <a:rPr lang="en-US" baseline="-25000" dirty="0" err="1"/>
              <a:t>e</a:t>
            </a:r>
            <a:r>
              <a:rPr lang="en-US" dirty="0"/>
              <a:t> or NC </a:t>
            </a:r>
            <a:r>
              <a:rPr lang="en-US" dirty="0" err="1"/>
              <a:t>Δ</a:t>
            </a:r>
            <a:r>
              <a:rPr lang="en-US" dirty="0"/>
              <a:t> → </a:t>
            </a:r>
            <a:r>
              <a:rPr lang="en-US" dirty="0" err="1"/>
              <a:t>Nγ</a:t>
            </a:r>
            <a:r>
              <a:rPr lang="en-US" dirty="0"/>
              <a:t> events observed</a:t>
            </a:r>
            <a:endParaRPr dirty="0"/>
          </a:p>
          <a:p>
            <a:pPr marL="457200" lvl="0" indent="-309880" algn="l" rtl="0">
              <a:lnSpc>
                <a:spcPct val="120000"/>
              </a:lnSpc>
              <a:spcBef>
                <a:spcPts val="0"/>
              </a:spcBef>
              <a:spcAft>
                <a:spcPts val="0"/>
              </a:spcAft>
              <a:buSzPct val="100000"/>
              <a:buChar char="●"/>
            </a:pPr>
            <a:r>
              <a:rPr lang="en-US" dirty="0"/>
              <a:t>Reject x3.18 enhancement of NC </a:t>
            </a:r>
            <a:r>
              <a:rPr lang="en-US" dirty="0" err="1"/>
              <a:t>Δ</a:t>
            </a:r>
            <a:r>
              <a:rPr lang="en-US" dirty="0"/>
              <a:t> → </a:t>
            </a:r>
            <a:r>
              <a:rPr lang="en-US" dirty="0" err="1"/>
              <a:t>Nγ</a:t>
            </a:r>
            <a:r>
              <a:rPr lang="en-US" dirty="0"/>
              <a:t> rate at 94.8% C.L.</a:t>
            </a:r>
            <a:endParaRPr dirty="0"/>
          </a:p>
          <a:p>
            <a:pPr marL="457200" lvl="0" indent="-309880" algn="l" rtl="0">
              <a:lnSpc>
                <a:spcPct val="120000"/>
              </a:lnSpc>
              <a:spcBef>
                <a:spcPts val="0"/>
              </a:spcBef>
              <a:spcAft>
                <a:spcPts val="0"/>
              </a:spcAft>
              <a:buSzPct val="100000"/>
              <a:buChar char="●"/>
            </a:pPr>
            <a:r>
              <a:rPr lang="en-US" dirty="0"/>
              <a:t>Reject hypothesis that </a:t>
            </a:r>
            <a:r>
              <a:rPr lang="en-US" dirty="0" err="1"/>
              <a:t>ν</a:t>
            </a:r>
            <a:r>
              <a:rPr lang="en-US" baseline="-25000" dirty="0" err="1"/>
              <a:t>e</a:t>
            </a:r>
            <a:r>
              <a:rPr lang="en-US" dirty="0"/>
              <a:t> CC interactions are fully responsible for the excess at &gt;97% CL</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en-US" dirty="0"/>
              <a:t>Pioneering BSM program</a:t>
            </a:r>
            <a:endParaRPr dirty="0"/>
          </a:p>
          <a:p>
            <a:pPr marL="457200" lvl="0" indent="-309880" algn="l" rtl="0">
              <a:lnSpc>
                <a:spcPct val="120000"/>
              </a:lnSpc>
              <a:spcBef>
                <a:spcPts val="0"/>
              </a:spcBef>
              <a:spcAft>
                <a:spcPts val="0"/>
              </a:spcAft>
              <a:buSzPct val="100000"/>
              <a:buChar char="●"/>
            </a:pPr>
            <a:r>
              <a:rPr lang="en-US" dirty="0"/>
              <a:t>First </a:t>
            </a:r>
            <a:r>
              <a:rPr lang="en-US" dirty="0" err="1"/>
              <a:t>LArTPC</a:t>
            </a:r>
            <a:r>
              <a:rPr lang="en-US" dirty="0"/>
              <a:t>  limits  on heavy neutral leptons</a:t>
            </a:r>
            <a:endParaRPr dirty="0"/>
          </a:p>
          <a:p>
            <a:pPr marL="457200" lvl="0" indent="-309880" algn="l" rtl="0">
              <a:lnSpc>
                <a:spcPct val="120000"/>
              </a:lnSpc>
              <a:spcBef>
                <a:spcPts val="0"/>
              </a:spcBef>
              <a:spcAft>
                <a:spcPts val="0"/>
              </a:spcAft>
              <a:buSzPct val="100000"/>
              <a:buChar char="●"/>
            </a:pPr>
            <a:r>
              <a:rPr lang="en-US" dirty="0"/>
              <a:t>First </a:t>
            </a:r>
            <a:r>
              <a:rPr lang="en-US" dirty="0" err="1"/>
              <a:t>LArTPC</a:t>
            </a:r>
            <a:r>
              <a:rPr lang="en-US" dirty="0"/>
              <a:t> dark sector search for  </a:t>
            </a:r>
            <a:r>
              <a:rPr lang="en-US" dirty="0" err="1"/>
              <a:t>e</a:t>
            </a:r>
            <a:r>
              <a:rPr lang="en-US" baseline="30000" dirty="0" err="1"/>
              <a:t>+</a:t>
            </a:r>
            <a:r>
              <a:rPr lang="en-US" dirty="0" err="1"/>
              <a:t>e</a:t>
            </a:r>
            <a:r>
              <a:rPr lang="en-US" baseline="30000" dirty="0"/>
              <a:t>-</a:t>
            </a:r>
            <a:r>
              <a:rPr lang="en-US" dirty="0"/>
              <a:t> final states</a:t>
            </a:r>
            <a:endParaRPr dirty="0"/>
          </a:p>
        </p:txBody>
      </p:sp>
      <p:sp>
        <p:nvSpPr>
          <p:cNvPr id="90" name="Google Shape;90;g131c0191950_1_12"/>
          <p:cNvSpPr txBox="1">
            <a:spLocks noGrp="1"/>
          </p:cNvSpPr>
          <p:nvPr>
            <p:ph type="title"/>
          </p:nvPr>
        </p:nvSpPr>
        <p:spPr>
          <a:prstGeom prst="rect">
            <a:avLst/>
          </a:prstGeom>
          <a:noFill/>
          <a:ln>
            <a:noFill/>
          </a:ln>
        </p:spPr>
        <p:txBody>
          <a:bodyPr spcFirstLastPara="1" wrap="square" lIns="50800" tIns="50800" rIns="91425" bIns="50800" anchor="ctr" anchorCtr="0">
            <a:noAutofit/>
          </a:bodyPr>
          <a:lstStyle/>
          <a:p>
            <a:pPr marL="39687" lvl="0" indent="-39687" algn="l" rtl="0">
              <a:lnSpc>
                <a:spcPct val="100000"/>
              </a:lnSpc>
              <a:spcBef>
                <a:spcPts val="0"/>
              </a:spcBef>
              <a:spcAft>
                <a:spcPts val="0"/>
              </a:spcAft>
              <a:buSzPts val="1400"/>
              <a:buNone/>
            </a:pPr>
            <a:r>
              <a:rPr lang="en-US" dirty="0"/>
              <a:t>Past MicroBooNE science accomplishments</a:t>
            </a:r>
            <a:endParaRPr dirty="0"/>
          </a:p>
        </p:txBody>
      </p:sp>
      <p:pic>
        <p:nvPicPr>
          <p:cNvPr id="93" name="Google Shape;93;g131c0191950_1_12"/>
          <p:cNvPicPr preferRelativeResize="0"/>
          <p:nvPr/>
        </p:nvPicPr>
        <p:blipFill>
          <a:blip r:embed="rId3">
            <a:alphaModFix/>
          </a:blip>
          <a:stretch>
            <a:fillRect/>
          </a:stretch>
        </p:blipFill>
        <p:spPr>
          <a:xfrm>
            <a:off x="5397015" y="2087824"/>
            <a:ext cx="1602995" cy="1006099"/>
          </a:xfrm>
          <a:prstGeom prst="rect">
            <a:avLst/>
          </a:prstGeom>
          <a:noFill/>
          <a:ln>
            <a:noFill/>
          </a:ln>
        </p:spPr>
      </p:pic>
      <p:pic>
        <p:nvPicPr>
          <p:cNvPr id="94" name="Google Shape;94;g131c0191950_1_12"/>
          <p:cNvPicPr preferRelativeResize="0"/>
          <p:nvPr/>
        </p:nvPicPr>
        <p:blipFill rotWithShape="1">
          <a:blip r:embed="rId4">
            <a:alphaModFix/>
          </a:blip>
          <a:srcRect t="7134" r="7749" b="1046"/>
          <a:stretch/>
        </p:blipFill>
        <p:spPr>
          <a:xfrm>
            <a:off x="7116274" y="2142600"/>
            <a:ext cx="1830961" cy="987837"/>
          </a:xfrm>
          <a:prstGeom prst="rect">
            <a:avLst/>
          </a:prstGeom>
          <a:noFill/>
          <a:ln>
            <a:noFill/>
          </a:ln>
        </p:spPr>
      </p:pic>
      <p:pic>
        <p:nvPicPr>
          <p:cNvPr id="95" name="Google Shape;95;g131c0191950_1_12"/>
          <p:cNvPicPr preferRelativeResize="0"/>
          <p:nvPr/>
        </p:nvPicPr>
        <p:blipFill>
          <a:blip r:embed="rId5">
            <a:alphaModFix/>
          </a:blip>
          <a:stretch>
            <a:fillRect/>
          </a:stretch>
        </p:blipFill>
        <p:spPr>
          <a:xfrm>
            <a:off x="7261308" y="542601"/>
            <a:ext cx="1567127" cy="1248650"/>
          </a:xfrm>
          <a:prstGeom prst="rect">
            <a:avLst/>
          </a:prstGeom>
          <a:noFill/>
          <a:ln>
            <a:noFill/>
          </a:ln>
        </p:spPr>
      </p:pic>
      <p:grpSp>
        <p:nvGrpSpPr>
          <p:cNvPr id="96" name="Google Shape;96;g131c0191950_1_12"/>
          <p:cNvGrpSpPr/>
          <p:nvPr/>
        </p:nvGrpSpPr>
        <p:grpSpPr>
          <a:xfrm>
            <a:off x="5416959" y="3521185"/>
            <a:ext cx="1559802" cy="1212861"/>
            <a:chOff x="4550726" y="2460750"/>
            <a:chExt cx="2952702" cy="2978425"/>
          </a:xfrm>
        </p:grpSpPr>
        <p:pic>
          <p:nvPicPr>
            <p:cNvPr id="97" name="Google Shape;97;g131c0191950_1_12"/>
            <p:cNvPicPr preferRelativeResize="0"/>
            <p:nvPr/>
          </p:nvPicPr>
          <p:blipFill rotWithShape="1">
            <a:blip r:embed="rId6">
              <a:alphaModFix/>
            </a:blip>
            <a:srcRect r="42233"/>
            <a:stretch/>
          </p:blipFill>
          <p:spPr>
            <a:xfrm>
              <a:off x="4550726" y="2460750"/>
              <a:ext cx="2952702" cy="2978425"/>
            </a:xfrm>
            <a:prstGeom prst="rect">
              <a:avLst/>
            </a:prstGeom>
            <a:noFill/>
            <a:ln>
              <a:noFill/>
            </a:ln>
          </p:spPr>
        </p:pic>
        <p:pic>
          <p:nvPicPr>
            <p:cNvPr id="98" name="Google Shape;98;g131c0191950_1_12"/>
            <p:cNvPicPr preferRelativeResize="0"/>
            <p:nvPr/>
          </p:nvPicPr>
          <p:blipFill rotWithShape="1">
            <a:blip r:embed="rId6">
              <a:alphaModFix/>
            </a:blip>
            <a:srcRect l="59466" t="49925" r="12418" b="18573"/>
            <a:stretch/>
          </p:blipFill>
          <p:spPr>
            <a:xfrm>
              <a:off x="6557300" y="2911675"/>
              <a:ext cx="885276" cy="577951"/>
            </a:xfrm>
            <a:prstGeom prst="rect">
              <a:avLst/>
            </a:prstGeom>
            <a:noFill/>
            <a:ln>
              <a:noFill/>
            </a:ln>
          </p:spPr>
        </p:pic>
      </p:grpSp>
      <p:pic>
        <p:nvPicPr>
          <p:cNvPr id="99" name="Google Shape;99;g131c0191950_1_12"/>
          <p:cNvPicPr preferRelativeResize="0"/>
          <p:nvPr/>
        </p:nvPicPr>
        <p:blipFill>
          <a:blip r:embed="rId7">
            <a:alphaModFix/>
          </a:blip>
          <a:stretch>
            <a:fillRect/>
          </a:stretch>
        </p:blipFill>
        <p:spPr>
          <a:xfrm>
            <a:off x="7108150" y="3607338"/>
            <a:ext cx="1724863" cy="1006099"/>
          </a:xfrm>
          <a:prstGeom prst="rect">
            <a:avLst/>
          </a:prstGeom>
          <a:noFill/>
          <a:ln>
            <a:noFill/>
          </a:ln>
        </p:spPr>
      </p:pic>
      <p:pic>
        <p:nvPicPr>
          <p:cNvPr id="100" name="Google Shape;100;g131c0191950_1_12"/>
          <p:cNvPicPr preferRelativeResize="0"/>
          <p:nvPr/>
        </p:nvPicPr>
        <p:blipFill>
          <a:blip r:embed="rId8">
            <a:alphaModFix/>
          </a:blip>
          <a:stretch>
            <a:fillRect/>
          </a:stretch>
        </p:blipFill>
        <p:spPr>
          <a:xfrm>
            <a:off x="5690585" y="565546"/>
            <a:ext cx="1451352" cy="1212832"/>
          </a:xfrm>
          <a:prstGeom prst="rect">
            <a:avLst/>
          </a:prstGeom>
          <a:noFill/>
          <a:ln>
            <a:noFill/>
          </a:ln>
        </p:spPr>
      </p:pic>
      <p:sp>
        <p:nvSpPr>
          <p:cNvPr id="101" name="Google Shape;101;g131c0191950_1_12"/>
          <p:cNvSpPr txBox="1"/>
          <p:nvPr/>
        </p:nvSpPr>
        <p:spPr>
          <a:xfrm>
            <a:off x="6048770" y="1383593"/>
            <a:ext cx="1117894"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PRL 128, 151801 (2022)</a:t>
            </a:r>
            <a:endParaRPr sz="600" dirty="0">
              <a:latin typeface="Merriweather Sans"/>
              <a:ea typeface="Merriweather Sans"/>
              <a:cs typeface="Merriweather Sans"/>
              <a:sym typeface="Merriweather Sans"/>
            </a:endParaRPr>
          </a:p>
        </p:txBody>
      </p:sp>
      <p:sp>
        <p:nvSpPr>
          <p:cNvPr id="102" name="Google Shape;102;g131c0191950_1_12"/>
          <p:cNvSpPr txBox="1"/>
          <p:nvPr/>
        </p:nvSpPr>
        <p:spPr>
          <a:xfrm>
            <a:off x="7774809" y="1138410"/>
            <a:ext cx="1103079"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PRD 105, L051102 (2022)</a:t>
            </a:r>
            <a:endParaRPr sz="600" dirty="0">
              <a:latin typeface="Merriweather Sans"/>
              <a:ea typeface="Merriweather Sans"/>
              <a:cs typeface="Merriweather Sans"/>
              <a:sym typeface="Merriweather Sans"/>
            </a:endParaRPr>
          </a:p>
        </p:txBody>
      </p:sp>
      <p:sp>
        <p:nvSpPr>
          <p:cNvPr id="103" name="Google Shape;103;g131c0191950_1_12"/>
          <p:cNvSpPr txBox="1"/>
          <p:nvPr/>
        </p:nvSpPr>
        <p:spPr>
          <a:xfrm>
            <a:off x="5869183" y="3072759"/>
            <a:ext cx="986555"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arXiv:2110.14054 (accepted by PRL)</a:t>
            </a:r>
            <a:endParaRPr sz="600" dirty="0">
              <a:latin typeface="Merriweather Sans"/>
              <a:ea typeface="Merriweather Sans"/>
              <a:cs typeface="Merriweather Sans"/>
              <a:sym typeface="Merriweather Sans"/>
            </a:endParaRPr>
          </a:p>
        </p:txBody>
      </p:sp>
      <p:sp>
        <p:nvSpPr>
          <p:cNvPr id="104" name="Google Shape;104;g131c0191950_1_12"/>
          <p:cNvSpPr txBox="1"/>
          <p:nvPr/>
        </p:nvSpPr>
        <p:spPr>
          <a:xfrm>
            <a:off x="7700144" y="3059218"/>
            <a:ext cx="101849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PRL 128, 111801 (2022)</a:t>
            </a:r>
            <a:endParaRPr sz="600" dirty="0">
              <a:latin typeface="Merriweather Sans"/>
              <a:ea typeface="Merriweather Sans"/>
              <a:cs typeface="Merriweather Sans"/>
              <a:sym typeface="Merriweather Sans"/>
            </a:endParaRPr>
          </a:p>
        </p:txBody>
      </p:sp>
      <p:sp>
        <p:nvSpPr>
          <p:cNvPr id="105" name="Google Shape;105;g131c0191950_1_12"/>
          <p:cNvSpPr txBox="1"/>
          <p:nvPr/>
        </p:nvSpPr>
        <p:spPr>
          <a:xfrm>
            <a:off x="7307960" y="4246217"/>
            <a:ext cx="1103079"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PRL 127, 151803 (2021)</a:t>
            </a:r>
            <a:endParaRPr sz="600" dirty="0">
              <a:latin typeface="Merriweather Sans"/>
              <a:ea typeface="Merriweather Sans"/>
              <a:cs typeface="Merriweather Sans"/>
              <a:sym typeface="Merriweather Sans"/>
            </a:endParaRPr>
          </a:p>
        </p:txBody>
      </p:sp>
      <p:sp>
        <p:nvSpPr>
          <p:cNvPr id="106" name="Google Shape;106;g131c0191950_1_12"/>
          <p:cNvSpPr txBox="1"/>
          <p:nvPr/>
        </p:nvSpPr>
        <p:spPr>
          <a:xfrm>
            <a:off x="5810920" y="4150027"/>
            <a:ext cx="1103079"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PRD 101, 052001 (2020)</a:t>
            </a:r>
            <a:endParaRPr sz="600" dirty="0">
              <a:latin typeface="Merriweather Sans"/>
              <a:ea typeface="Merriweather Sans"/>
              <a:cs typeface="Merriweather Sans"/>
              <a:sym typeface="Merriweather Sans"/>
            </a:endParaRPr>
          </a:p>
        </p:txBody>
      </p:sp>
      <p:sp>
        <p:nvSpPr>
          <p:cNvPr id="2" name="Date Placeholder 1">
            <a:extLst>
              <a:ext uri="{FF2B5EF4-FFF2-40B4-BE49-F238E27FC236}">
                <a16:creationId xmlns:a16="http://schemas.microsoft.com/office/drawing/2014/main" id="{C15C1A90-95B2-1556-5931-C8EE6E5C5A98}"/>
              </a:ext>
            </a:extLst>
          </p:cNvPr>
          <p:cNvSpPr>
            <a:spLocks noGrp="1"/>
          </p:cNvSpPr>
          <p:nvPr>
            <p:ph type="dt" sz="half" idx="2"/>
          </p:nvPr>
        </p:nvSpPr>
        <p:spPr/>
        <p:txBody>
          <a:bodyPr/>
          <a:lstStyle/>
          <a:p>
            <a:pPr>
              <a:defRPr/>
            </a:pPr>
            <a:r>
              <a:rPr lang="en-US"/>
              <a:t>6/23/22</a:t>
            </a:r>
            <a:endParaRPr lang="en-US" dirty="0"/>
          </a:p>
        </p:txBody>
      </p:sp>
      <p:sp>
        <p:nvSpPr>
          <p:cNvPr id="3" name="Footer Placeholder 2">
            <a:extLst>
              <a:ext uri="{FF2B5EF4-FFF2-40B4-BE49-F238E27FC236}">
                <a16:creationId xmlns:a16="http://schemas.microsoft.com/office/drawing/2014/main" id="{287C553B-76EE-3DEB-E904-4DB9CAC5A339}"/>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21" name="Slide Number Placeholder 5">
            <a:extLst>
              <a:ext uri="{FF2B5EF4-FFF2-40B4-BE49-F238E27FC236}">
                <a16:creationId xmlns:a16="http://schemas.microsoft.com/office/drawing/2014/main" id="{25355F0D-77D1-42A5-E118-771ADF6298BD}"/>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17</a:t>
            </a:fld>
            <a:endParaRPr lang="en-US" dirty="0"/>
          </a:p>
        </p:txBody>
      </p:sp>
      <p:sp>
        <p:nvSpPr>
          <p:cNvPr id="4" name="Slide Number Placeholder 3">
            <a:extLst>
              <a:ext uri="{FF2B5EF4-FFF2-40B4-BE49-F238E27FC236}">
                <a16:creationId xmlns:a16="http://schemas.microsoft.com/office/drawing/2014/main" id="{480DD1C6-F021-193A-2F21-F06AA2341542}"/>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g1329cca2d1b_0_0"/>
          <p:cNvSpPr txBox="1">
            <a:spLocks noGrp="1"/>
          </p:cNvSpPr>
          <p:nvPr>
            <p:ph idx="1"/>
          </p:nvPr>
        </p:nvSpPr>
        <p:spPr>
          <a:xfrm>
            <a:off x="228603" y="728664"/>
            <a:ext cx="5132269" cy="3794522"/>
          </a:xfrm>
          <a:prstGeom prst="rect">
            <a:avLst/>
          </a:prstGeom>
          <a:noFill/>
          <a:ln>
            <a:noFill/>
          </a:ln>
        </p:spPr>
        <p:txBody>
          <a:bodyPr spcFirstLastPara="1" wrap="square" lIns="50800" tIns="50800" rIns="91425" bIns="50800" anchor="t" anchorCtr="0">
            <a:normAutofit/>
          </a:bodyPr>
          <a:lstStyle/>
          <a:p>
            <a:pPr marL="0" lvl="0" indent="0" algn="l" rtl="0">
              <a:lnSpc>
                <a:spcPct val="120000"/>
              </a:lnSpc>
              <a:spcBef>
                <a:spcPts val="0"/>
              </a:spcBef>
              <a:spcAft>
                <a:spcPts val="0"/>
              </a:spcAft>
              <a:buSzPct val="250000"/>
              <a:buNone/>
            </a:pPr>
            <a:r>
              <a:rPr lang="en-US" dirty="0"/>
              <a:t>Sterile neutrino oscillation fits</a:t>
            </a:r>
            <a:endParaRPr dirty="0"/>
          </a:p>
          <a:p>
            <a:pPr marL="457200" lvl="0" indent="-340360" algn="l" rtl="0">
              <a:lnSpc>
                <a:spcPct val="120000"/>
              </a:lnSpc>
              <a:spcBef>
                <a:spcPts val="0"/>
              </a:spcBef>
              <a:spcAft>
                <a:spcPts val="0"/>
              </a:spcAft>
              <a:buSzPct val="100000"/>
              <a:buChar char="●"/>
            </a:pPr>
            <a:r>
              <a:rPr lang="en-US" dirty="0"/>
              <a:t>New results for Neutrino 2022</a:t>
            </a:r>
            <a:endParaRPr dirty="0"/>
          </a:p>
          <a:p>
            <a:pPr marL="457200" lvl="0" indent="-340360" algn="l" rtl="0">
              <a:lnSpc>
                <a:spcPct val="120000"/>
              </a:lnSpc>
              <a:spcBef>
                <a:spcPts val="0"/>
              </a:spcBef>
              <a:spcAft>
                <a:spcPts val="0"/>
              </a:spcAft>
              <a:buSzPct val="100000"/>
              <a:buChar char="●"/>
            </a:pPr>
            <a:r>
              <a:rPr lang="en-US" dirty="0"/>
              <a:t>Extend to full dataset, including off-axis </a:t>
            </a:r>
            <a:r>
              <a:rPr lang="en-US" dirty="0" err="1"/>
              <a:t>NuMI</a:t>
            </a:r>
            <a:r>
              <a:rPr lang="en-US" dirty="0"/>
              <a:t> beam data</a:t>
            </a:r>
            <a:br>
              <a:rPr lang="en-US" dirty="0"/>
            </a:br>
            <a:endParaRPr dirty="0"/>
          </a:p>
          <a:p>
            <a:pPr marL="0" lvl="0" indent="0" algn="l" rtl="0">
              <a:lnSpc>
                <a:spcPct val="120000"/>
              </a:lnSpc>
              <a:spcBef>
                <a:spcPts val="0"/>
              </a:spcBef>
              <a:spcAft>
                <a:spcPts val="0"/>
              </a:spcAft>
              <a:buNone/>
            </a:pPr>
            <a:r>
              <a:rPr lang="en-US" dirty="0"/>
              <a:t>Expanded BSM searches for the origin of the </a:t>
            </a:r>
            <a:r>
              <a:rPr lang="en-US" dirty="0" err="1"/>
              <a:t>MiniBooNE</a:t>
            </a:r>
            <a:r>
              <a:rPr lang="en-US" dirty="0"/>
              <a:t> anomaly, including single photon and </a:t>
            </a:r>
            <a:r>
              <a:rPr lang="en-US" dirty="0" err="1"/>
              <a:t>e</a:t>
            </a:r>
            <a:r>
              <a:rPr lang="en-US" baseline="30000" dirty="0" err="1"/>
              <a:t>+</a:t>
            </a:r>
            <a:r>
              <a:rPr lang="en-US" dirty="0" err="1"/>
              <a:t>e</a:t>
            </a:r>
            <a:r>
              <a:rPr lang="en-US" baseline="30000" dirty="0"/>
              <a:t>-</a:t>
            </a:r>
            <a:r>
              <a:rPr lang="en-US" dirty="0"/>
              <a:t> final states</a:t>
            </a:r>
            <a:br>
              <a:rPr lang="en-US" dirty="0"/>
            </a:br>
            <a:endParaRPr dirty="0"/>
          </a:p>
          <a:p>
            <a:pPr marL="0" lvl="0" indent="0" algn="l" rtl="0">
              <a:lnSpc>
                <a:spcPct val="120000"/>
              </a:lnSpc>
              <a:spcBef>
                <a:spcPts val="0"/>
              </a:spcBef>
              <a:spcAft>
                <a:spcPts val="0"/>
              </a:spcAft>
              <a:buNone/>
            </a:pPr>
            <a:r>
              <a:rPr lang="en-US" dirty="0"/>
              <a:t>Suite of legacy cross section results, including rare process and multi-differential measurements</a:t>
            </a:r>
            <a:endParaRPr dirty="0"/>
          </a:p>
        </p:txBody>
      </p:sp>
      <p:sp>
        <p:nvSpPr>
          <p:cNvPr id="111" name="Google Shape;111;g1329cca2d1b_0_0"/>
          <p:cNvSpPr txBox="1">
            <a:spLocks noGrp="1"/>
          </p:cNvSpPr>
          <p:nvPr>
            <p:ph type="title"/>
          </p:nvPr>
        </p:nvSpPr>
        <p:spPr>
          <a:prstGeom prst="rect">
            <a:avLst/>
          </a:prstGeom>
          <a:noFill/>
          <a:ln>
            <a:noFill/>
          </a:ln>
        </p:spPr>
        <p:txBody>
          <a:bodyPr spcFirstLastPara="1" wrap="square" lIns="50800" tIns="50800" rIns="91425" bIns="50800" anchor="ctr" anchorCtr="0">
            <a:noAutofit/>
          </a:bodyPr>
          <a:lstStyle/>
          <a:p>
            <a:pPr marL="39687" lvl="0" indent="-39687" algn="l" rtl="0">
              <a:lnSpc>
                <a:spcPct val="100000"/>
              </a:lnSpc>
              <a:spcBef>
                <a:spcPts val="0"/>
              </a:spcBef>
              <a:spcAft>
                <a:spcPts val="0"/>
              </a:spcAft>
              <a:buSzPts val="1400"/>
              <a:buNone/>
            </a:pPr>
            <a:r>
              <a:rPr lang="en-US" dirty="0"/>
              <a:t>Future MicroBooNE science accomplishments</a:t>
            </a:r>
            <a:endParaRPr dirty="0"/>
          </a:p>
        </p:txBody>
      </p:sp>
      <p:pic>
        <p:nvPicPr>
          <p:cNvPr id="114" name="Google Shape;114;g1329cca2d1b_0_0"/>
          <p:cNvPicPr preferRelativeResize="0"/>
          <p:nvPr/>
        </p:nvPicPr>
        <p:blipFill rotWithShape="1">
          <a:blip r:embed="rId3">
            <a:alphaModFix/>
          </a:blip>
          <a:srcRect l="41043" t="15108" r="40725" b="70754"/>
          <a:stretch/>
        </p:blipFill>
        <p:spPr>
          <a:xfrm>
            <a:off x="6064957" y="1927257"/>
            <a:ext cx="907654" cy="300011"/>
          </a:xfrm>
          <a:prstGeom prst="rect">
            <a:avLst/>
          </a:prstGeom>
          <a:noFill/>
          <a:ln>
            <a:noFill/>
          </a:ln>
        </p:spPr>
      </p:pic>
      <p:pic>
        <p:nvPicPr>
          <p:cNvPr id="115" name="Google Shape;115;g1329cca2d1b_0_0"/>
          <p:cNvPicPr preferRelativeResize="0"/>
          <p:nvPr/>
        </p:nvPicPr>
        <p:blipFill rotWithShape="1">
          <a:blip r:embed="rId4">
            <a:alphaModFix/>
          </a:blip>
          <a:srcRect/>
          <a:stretch/>
        </p:blipFill>
        <p:spPr>
          <a:xfrm>
            <a:off x="5687244" y="775345"/>
            <a:ext cx="1430668" cy="1188904"/>
          </a:xfrm>
          <a:prstGeom prst="rect">
            <a:avLst/>
          </a:prstGeom>
          <a:noFill/>
          <a:ln>
            <a:noFill/>
          </a:ln>
        </p:spPr>
      </p:pic>
      <p:pic>
        <p:nvPicPr>
          <p:cNvPr id="116" name="Google Shape;116;g1329cca2d1b_0_0"/>
          <p:cNvPicPr preferRelativeResize="0"/>
          <p:nvPr/>
        </p:nvPicPr>
        <p:blipFill rotWithShape="1">
          <a:blip r:embed="rId5">
            <a:alphaModFix/>
          </a:blip>
          <a:srcRect l="1130" t="-1730" r="-1130" b="1730"/>
          <a:stretch/>
        </p:blipFill>
        <p:spPr>
          <a:xfrm>
            <a:off x="7524070" y="773697"/>
            <a:ext cx="1343658" cy="1101160"/>
          </a:xfrm>
          <a:prstGeom prst="rect">
            <a:avLst/>
          </a:prstGeom>
          <a:noFill/>
          <a:ln>
            <a:noFill/>
          </a:ln>
        </p:spPr>
      </p:pic>
      <p:sp>
        <p:nvSpPr>
          <p:cNvPr id="117" name="Google Shape;117;g1329cca2d1b_0_0"/>
          <p:cNvSpPr txBox="1"/>
          <p:nvPr/>
        </p:nvSpPr>
        <p:spPr>
          <a:xfrm>
            <a:off x="7681069" y="410658"/>
            <a:ext cx="1222168"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rriweather Sans"/>
                <a:ea typeface="Merriweather Sans"/>
                <a:cs typeface="Merriweather Sans"/>
                <a:sym typeface="Merriweather Sans"/>
              </a:rPr>
              <a:t>Projected Sensitivity</a:t>
            </a:r>
            <a:endParaRPr sz="1000" b="0" i="0" u="none" strike="noStrike" cap="none">
              <a:solidFill>
                <a:srgbClr val="000000"/>
              </a:solidFill>
              <a:latin typeface="Merriweather Sans"/>
              <a:ea typeface="Merriweather Sans"/>
              <a:cs typeface="Merriweather Sans"/>
              <a:sym typeface="Merriweather Sans"/>
            </a:endParaRPr>
          </a:p>
        </p:txBody>
      </p:sp>
      <p:grpSp>
        <p:nvGrpSpPr>
          <p:cNvPr id="118" name="Google Shape;118;g1329cca2d1b_0_0"/>
          <p:cNvGrpSpPr/>
          <p:nvPr/>
        </p:nvGrpSpPr>
        <p:grpSpPr>
          <a:xfrm>
            <a:off x="7458936" y="1837602"/>
            <a:ext cx="1430595" cy="386723"/>
            <a:chOff x="6780275" y="2408625"/>
            <a:chExt cx="2363723" cy="640850"/>
          </a:xfrm>
        </p:grpSpPr>
        <p:pic>
          <p:nvPicPr>
            <p:cNvPr id="119" name="Google Shape;119;g1329cca2d1b_0_0"/>
            <p:cNvPicPr preferRelativeResize="0"/>
            <p:nvPr/>
          </p:nvPicPr>
          <p:blipFill rotWithShape="1">
            <a:blip r:embed="rId3">
              <a:alphaModFix/>
            </a:blip>
            <a:srcRect l="41043" t="33659" r="34509" b="61047"/>
            <a:stretch/>
          </p:blipFill>
          <p:spPr>
            <a:xfrm>
              <a:off x="6780275" y="2408625"/>
              <a:ext cx="2160824" cy="199400"/>
            </a:xfrm>
            <a:prstGeom prst="rect">
              <a:avLst/>
            </a:prstGeom>
            <a:noFill/>
            <a:ln>
              <a:noFill/>
            </a:ln>
          </p:spPr>
        </p:pic>
        <p:pic>
          <p:nvPicPr>
            <p:cNvPr id="120" name="Google Shape;120;g1329cca2d1b_0_0"/>
            <p:cNvPicPr preferRelativeResize="0"/>
            <p:nvPr/>
          </p:nvPicPr>
          <p:blipFill rotWithShape="1">
            <a:blip r:embed="rId6">
              <a:alphaModFix/>
            </a:blip>
            <a:srcRect/>
            <a:stretch/>
          </p:blipFill>
          <p:spPr>
            <a:xfrm>
              <a:off x="6780275" y="2608025"/>
              <a:ext cx="2160825" cy="242049"/>
            </a:xfrm>
            <a:prstGeom prst="rect">
              <a:avLst/>
            </a:prstGeom>
            <a:noFill/>
            <a:ln>
              <a:noFill/>
            </a:ln>
          </p:spPr>
        </p:pic>
        <p:pic>
          <p:nvPicPr>
            <p:cNvPr id="121" name="Google Shape;121;g1329cca2d1b_0_0"/>
            <p:cNvPicPr preferRelativeResize="0"/>
            <p:nvPr/>
          </p:nvPicPr>
          <p:blipFill rotWithShape="1">
            <a:blip r:embed="rId7">
              <a:alphaModFix/>
            </a:blip>
            <a:srcRect/>
            <a:stretch/>
          </p:blipFill>
          <p:spPr>
            <a:xfrm>
              <a:off x="6780275" y="2850075"/>
              <a:ext cx="2363723" cy="199400"/>
            </a:xfrm>
            <a:prstGeom prst="rect">
              <a:avLst/>
            </a:prstGeom>
            <a:noFill/>
            <a:ln>
              <a:noFill/>
            </a:ln>
          </p:spPr>
        </p:pic>
      </p:grpSp>
      <p:pic>
        <p:nvPicPr>
          <p:cNvPr id="122" name="Google Shape;122;g1329cca2d1b_0_0"/>
          <p:cNvPicPr preferRelativeResize="0"/>
          <p:nvPr/>
        </p:nvPicPr>
        <p:blipFill>
          <a:blip r:embed="rId8">
            <a:alphaModFix/>
          </a:blip>
          <a:stretch>
            <a:fillRect/>
          </a:stretch>
        </p:blipFill>
        <p:spPr>
          <a:xfrm>
            <a:off x="5622119" y="3614246"/>
            <a:ext cx="1430668" cy="1043285"/>
          </a:xfrm>
          <a:prstGeom prst="rect">
            <a:avLst/>
          </a:prstGeom>
          <a:noFill/>
          <a:ln>
            <a:noFill/>
          </a:ln>
        </p:spPr>
      </p:pic>
      <p:pic>
        <p:nvPicPr>
          <p:cNvPr id="123" name="Google Shape;123;g1329cca2d1b_0_0"/>
          <p:cNvPicPr preferRelativeResize="0"/>
          <p:nvPr/>
        </p:nvPicPr>
        <p:blipFill>
          <a:blip r:embed="rId9">
            <a:alphaModFix/>
          </a:blip>
          <a:stretch>
            <a:fillRect/>
          </a:stretch>
        </p:blipFill>
        <p:spPr>
          <a:xfrm>
            <a:off x="7421617" y="3614244"/>
            <a:ext cx="1490888" cy="1026428"/>
          </a:xfrm>
          <a:prstGeom prst="rect">
            <a:avLst/>
          </a:prstGeom>
          <a:noFill/>
          <a:ln>
            <a:noFill/>
          </a:ln>
        </p:spPr>
      </p:pic>
      <p:pic>
        <p:nvPicPr>
          <p:cNvPr id="124" name="Google Shape;124;g1329cca2d1b_0_0"/>
          <p:cNvPicPr preferRelativeResize="0"/>
          <p:nvPr/>
        </p:nvPicPr>
        <p:blipFill>
          <a:blip r:embed="rId10">
            <a:alphaModFix/>
          </a:blip>
          <a:stretch>
            <a:fillRect/>
          </a:stretch>
        </p:blipFill>
        <p:spPr>
          <a:xfrm>
            <a:off x="5794994" y="2316520"/>
            <a:ext cx="1343658" cy="884997"/>
          </a:xfrm>
          <a:prstGeom prst="rect">
            <a:avLst/>
          </a:prstGeom>
          <a:noFill/>
          <a:ln>
            <a:noFill/>
          </a:ln>
        </p:spPr>
      </p:pic>
      <p:pic>
        <p:nvPicPr>
          <p:cNvPr id="125" name="Google Shape;125;g1329cca2d1b_0_0"/>
          <p:cNvPicPr preferRelativeResize="0"/>
          <p:nvPr/>
        </p:nvPicPr>
        <p:blipFill>
          <a:blip r:embed="rId11">
            <a:alphaModFix/>
          </a:blip>
          <a:stretch>
            <a:fillRect/>
          </a:stretch>
        </p:blipFill>
        <p:spPr>
          <a:xfrm>
            <a:off x="7631825" y="2343357"/>
            <a:ext cx="1261934" cy="884993"/>
          </a:xfrm>
          <a:prstGeom prst="rect">
            <a:avLst/>
          </a:prstGeom>
          <a:noFill/>
          <a:ln>
            <a:noFill/>
          </a:ln>
        </p:spPr>
      </p:pic>
      <p:sp>
        <p:nvSpPr>
          <p:cNvPr id="126" name="Google Shape;126;g1329cca2d1b_0_0"/>
          <p:cNvSpPr txBox="1"/>
          <p:nvPr/>
        </p:nvSpPr>
        <p:spPr>
          <a:xfrm>
            <a:off x="5972994" y="600695"/>
            <a:ext cx="1095954" cy="3385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rriweather Sans"/>
                <a:ea typeface="Merriweather Sans"/>
                <a:cs typeface="Merriweather Sans"/>
                <a:sym typeface="Merriweather Sans"/>
              </a:rPr>
              <a:t>Oscillation fits</a:t>
            </a:r>
            <a:endParaRPr sz="1000" b="0" i="0" u="none" strike="noStrike" cap="none">
              <a:solidFill>
                <a:srgbClr val="000000"/>
              </a:solidFill>
              <a:latin typeface="Merriweather Sans"/>
              <a:ea typeface="Merriweather Sans"/>
              <a:cs typeface="Merriweather Sans"/>
              <a:sym typeface="Merriweather Sans"/>
            </a:endParaRPr>
          </a:p>
        </p:txBody>
      </p:sp>
      <p:sp>
        <p:nvSpPr>
          <p:cNvPr id="127" name="Google Shape;127;g1329cca2d1b_0_0"/>
          <p:cNvSpPr txBox="1"/>
          <p:nvPr/>
        </p:nvSpPr>
        <p:spPr>
          <a:xfrm>
            <a:off x="6629638" y="1041418"/>
            <a:ext cx="942867"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MICROBOONE-NOTE-1116-PUB</a:t>
            </a:r>
            <a:endParaRPr sz="600" dirty="0">
              <a:latin typeface="Merriweather Sans"/>
              <a:ea typeface="Merriweather Sans"/>
              <a:cs typeface="Merriweather Sans"/>
              <a:sym typeface="Merriweather Sans"/>
            </a:endParaRPr>
          </a:p>
        </p:txBody>
      </p:sp>
      <p:sp>
        <p:nvSpPr>
          <p:cNvPr id="128" name="Google Shape;128;g1329cca2d1b_0_0"/>
          <p:cNvSpPr txBox="1"/>
          <p:nvPr/>
        </p:nvSpPr>
        <p:spPr>
          <a:xfrm>
            <a:off x="7631825" y="2365331"/>
            <a:ext cx="1172506"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solidFill>
                  <a:srgbClr val="FFFFFF"/>
                </a:solidFill>
                <a:latin typeface="Merriweather Sans"/>
                <a:ea typeface="Merriweather Sans"/>
                <a:cs typeface="Merriweather Sans"/>
                <a:sym typeface="Merriweather Sans"/>
              </a:rPr>
              <a:t>MICROBOONE-NOTE-1103-PUB</a:t>
            </a:r>
            <a:endParaRPr sz="600" dirty="0">
              <a:solidFill>
                <a:srgbClr val="FFFFFF"/>
              </a:solidFill>
              <a:latin typeface="Merriweather Sans"/>
              <a:ea typeface="Merriweather Sans"/>
              <a:cs typeface="Merriweather Sans"/>
              <a:sym typeface="Merriweather Sans"/>
            </a:endParaRPr>
          </a:p>
        </p:txBody>
      </p:sp>
      <p:sp>
        <p:nvSpPr>
          <p:cNvPr id="129" name="Google Shape;129;g1329cca2d1b_0_0"/>
          <p:cNvSpPr txBox="1"/>
          <p:nvPr/>
        </p:nvSpPr>
        <p:spPr>
          <a:xfrm>
            <a:off x="5686703" y="3403129"/>
            <a:ext cx="1430594"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MICROBOONE-NOTE-1108-PUB</a:t>
            </a:r>
            <a:endParaRPr sz="600" dirty="0">
              <a:latin typeface="Merriweather Sans"/>
              <a:ea typeface="Merriweather Sans"/>
              <a:cs typeface="Merriweather Sans"/>
              <a:sym typeface="Merriweather Sans"/>
            </a:endParaRPr>
          </a:p>
        </p:txBody>
      </p:sp>
      <p:sp>
        <p:nvSpPr>
          <p:cNvPr id="130" name="Google Shape;130;g1329cca2d1b_0_0"/>
          <p:cNvSpPr txBox="1"/>
          <p:nvPr/>
        </p:nvSpPr>
        <p:spPr>
          <a:xfrm>
            <a:off x="7572505" y="3425251"/>
            <a:ext cx="1430595"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Merriweather Sans"/>
                <a:ea typeface="Merriweather Sans"/>
                <a:cs typeface="Merriweather Sans"/>
                <a:sym typeface="Merriweather Sans"/>
              </a:rPr>
              <a:t>MICROBOONE-NOTE-1110-PUB</a:t>
            </a:r>
            <a:endParaRPr sz="600" dirty="0">
              <a:latin typeface="Merriweather Sans"/>
              <a:ea typeface="Merriweather Sans"/>
              <a:cs typeface="Merriweather Sans"/>
              <a:sym typeface="Merriweather Sans"/>
            </a:endParaRPr>
          </a:p>
        </p:txBody>
      </p:sp>
      <p:sp>
        <p:nvSpPr>
          <p:cNvPr id="2" name="Date Placeholder 1">
            <a:extLst>
              <a:ext uri="{FF2B5EF4-FFF2-40B4-BE49-F238E27FC236}">
                <a16:creationId xmlns:a16="http://schemas.microsoft.com/office/drawing/2014/main" id="{CF85C856-6CA4-844D-72A5-9961EA6F8953}"/>
              </a:ext>
            </a:extLst>
          </p:cNvPr>
          <p:cNvSpPr>
            <a:spLocks noGrp="1"/>
          </p:cNvSpPr>
          <p:nvPr>
            <p:ph type="dt" sz="half" idx="2"/>
          </p:nvPr>
        </p:nvSpPr>
        <p:spPr/>
        <p:txBody>
          <a:bodyPr/>
          <a:lstStyle/>
          <a:p>
            <a:pPr>
              <a:defRPr/>
            </a:pPr>
            <a:r>
              <a:rPr lang="en-US"/>
              <a:t>6/23/22</a:t>
            </a:r>
            <a:endParaRPr lang="en-US" dirty="0"/>
          </a:p>
        </p:txBody>
      </p:sp>
      <p:sp>
        <p:nvSpPr>
          <p:cNvPr id="3" name="Footer Placeholder 2">
            <a:extLst>
              <a:ext uri="{FF2B5EF4-FFF2-40B4-BE49-F238E27FC236}">
                <a16:creationId xmlns:a16="http://schemas.microsoft.com/office/drawing/2014/main" id="{77781329-75DC-323A-D223-AA496903FEA8}"/>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24" name="Slide Number Placeholder 5">
            <a:extLst>
              <a:ext uri="{FF2B5EF4-FFF2-40B4-BE49-F238E27FC236}">
                <a16:creationId xmlns:a16="http://schemas.microsoft.com/office/drawing/2014/main" id="{A7E91096-43D7-1A74-2507-C23331446520}"/>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18</a:t>
            </a:fld>
            <a:endParaRPr lang="en-US" dirty="0"/>
          </a:p>
        </p:txBody>
      </p:sp>
      <p:sp>
        <p:nvSpPr>
          <p:cNvPr id="4" name="Slide Number Placeholder 3">
            <a:extLst>
              <a:ext uri="{FF2B5EF4-FFF2-40B4-BE49-F238E27FC236}">
                <a16:creationId xmlns:a16="http://schemas.microsoft.com/office/drawing/2014/main" id="{F4F0A3FE-734A-59E3-1EF3-F3AFD5B21749}"/>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B5078-68DA-EA2A-E70D-57B47DF8AF62}"/>
              </a:ext>
            </a:extLst>
          </p:cNvPr>
          <p:cNvSpPr>
            <a:spLocks noGrp="1"/>
          </p:cNvSpPr>
          <p:nvPr>
            <p:ph idx="1"/>
          </p:nvPr>
        </p:nvSpPr>
        <p:spPr>
          <a:xfrm>
            <a:off x="228604" y="693420"/>
            <a:ext cx="3853146" cy="3983238"/>
          </a:xfrm>
          <a:ln>
            <a:noFill/>
          </a:ln>
        </p:spPr>
        <p:txBody>
          <a:bodyPr/>
          <a:lstStyle/>
          <a:p>
            <a:r>
              <a:rPr lang="en-US" sz="1400" dirty="0">
                <a:solidFill>
                  <a:schemeClr val="bg2">
                    <a:lumMod val="85000"/>
                  </a:schemeClr>
                </a:solidFill>
              </a:rPr>
              <a:t>Neutrino Science</a:t>
            </a:r>
          </a:p>
          <a:p>
            <a:pPr lvl="1"/>
            <a:r>
              <a:rPr lang="en-US" sz="1200" dirty="0">
                <a:solidFill>
                  <a:schemeClr val="bg2">
                    <a:lumMod val="85000"/>
                  </a:schemeClr>
                </a:solidFill>
              </a:rPr>
              <a:t>Why are Neutrinos Important</a:t>
            </a:r>
          </a:p>
          <a:p>
            <a:pPr lvl="1"/>
            <a:r>
              <a:rPr lang="en-US" sz="1200" dirty="0">
                <a:solidFill>
                  <a:schemeClr val="bg2">
                    <a:lumMod val="85000"/>
                  </a:schemeClr>
                </a:solidFill>
              </a:rPr>
              <a:t>Neutrino Science in 2022</a:t>
            </a:r>
          </a:p>
          <a:p>
            <a:pPr lvl="1"/>
            <a:r>
              <a:rPr lang="en-US" sz="1200" dirty="0">
                <a:solidFill>
                  <a:schemeClr val="bg2">
                    <a:lumMod val="85000"/>
                  </a:schemeClr>
                </a:solidFill>
              </a:rPr>
              <a:t>The Big Neutrino Questions and Fermilab’s Role</a:t>
            </a:r>
          </a:p>
          <a:p>
            <a:pPr lvl="1"/>
            <a:endParaRPr lang="en-US" sz="1200" dirty="0">
              <a:solidFill>
                <a:schemeClr val="bg2">
                  <a:lumMod val="85000"/>
                </a:schemeClr>
              </a:solidFill>
            </a:endParaRPr>
          </a:p>
          <a:p>
            <a:r>
              <a:rPr lang="en-US" sz="1400" dirty="0">
                <a:solidFill>
                  <a:schemeClr val="bg2">
                    <a:lumMod val="85000"/>
                  </a:schemeClr>
                </a:solidFill>
              </a:rPr>
              <a:t>Experiments: Operations Complete</a:t>
            </a:r>
            <a:endParaRPr lang="en-US" sz="1200" dirty="0">
              <a:solidFill>
                <a:schemeClr val="bg2">
                  <a:lumMod val="85000"/>
                </a:schemeClr>
              </a:solidFill>
            </a:endParaRPr>
          </a:p>
          <a:p>
            <a:pPr lvl="1"/>
            <a:r>
              <a:rPr lang="en-US" sz="1200" dirty="0" err="1">
                <a:solidFill>
                  <a:schemeClr val="bg2">
                    <a:lumMod val="85000"/>
                  </a:schemeClr>
                </a:solidFill>
              </a:rPr>
              <a:t>MINERvA</a:t>
            </a:r>
            <a:endParaRPr lang="en-US" sz="1200" dirty="0">
              <a:solidFill>
                <a:schemeClr val="bg2">
                  <a:lumMod val="85000"/>
                </a:schemeClr>
              </a:solidFill>
            </a:endParaRPr>
          </a:p>
          <a:p>
            <a:pPr lvl="1"/>
            <a:r>
              <a:rPr lang="en-US" sz="1200" dirty="0">
                <a:solidFill>
                  <a:schemeClr val="bg2">
                    <a:lumMod val="85000"/>
                  </a:schemeClr>
                </a:solidFill>
              </a:rPr>
              <a:t>MicroBooNE</a:t>
            </a:r>
          </a:p>
          <a:p>
            <a:pPr lvl="1"/>
            <a:endParaRPr lang="en-US" sz="1200" dirty="0"/>
          </a:p>
          <a:p>
            <a:r>
              <a:rPr lang="en-US" sz="1400" dirty="0"/>
              <a:t>Experiments: Operating</a:t>
            </a:r>
          </a:p>
          <a:p>
            <a:pPr lvl="1"/>
            <a:r>
              <a:rPr lang="en-US" sz="1200" dirty="0" err="1"/>
              <a:t>NOvA</a:t>
            </a:r>
            <a:endParaRPr lang="en-US" sz="1200" dirty="0"/>
          </a:p>
          <a:p>
            <a:pPr lvl="1"/>
            <a:r>
              <a:rPr lang="en-US" sz="1200" dirty="0"/>
              <a:t>ANNIE</a:t>
            </a:r>
          </a:p>
          <a:p>
            <a:pPr lvl="1"/>
            <a:r>
              <a:rPr lang="en-US" sz="1200" dirty="0"/>
              <a:t>ICARUS</a:t>
            </a:r>
          </a:p>
          <a:p>
            <a:pPr lvl="1"/>
            <a:endParaRPr lang="en-US" sz="1200" dirty="0"/>
          </a:p>
          <a:p>
            <a:r>
              <a:rPr lang="en-US" sz="1400" dirty="0">
                <a:solidFill>
                  <a:schemeClr val="bg2">
                    <a:lumMod val="85000"/>
                  </a:schemeClr>
                </a:solidFill>
              </a:rPr>
              <a:t>Experiments: Building</a:t>
            </a:r>
          </a:p>
          <a:p>
            <a:pPr lvl="1"/>
            <a:r>
              <a:rPr lang="en-US" sz="1200" dirty="0">
                <a:solidFill>
                  <a:schemeClr val="bg2">
                    <a:lumMod val="85000"/>
                  </a:schemeClr>
                </a:solidFill>
              </a:rPr>
              <a:t>SBND</a:t>
            </a:r>
          </a:p>
          <a:p>
            <a:pPr lvl="1"/>
            <a:r>
              <a:rPr lang="en-US" sz="1200" dirty="0">
                <a:solidFill>
                  <a:schemeClr val="bg2">
                    <a:lumMod val="85000"/>
                  </a:schemeClr>
                </a:solidFill>
              </a:rPr>
              <a:t>DUNE</a:t>
            </a:r>
          </a:p>
        </p:txBody>
      </p:sp>
      <p:sp>
        <p:nvSpPr>
          <p:cNvPr id="3" name="Title 2">
            <a:extLst>
              <a:ext uri="{FF2B5EF4-FFF2-40B4-BE49-F238E27FC236}">
                <a16:creationId xmlns:a16="http://schemas.microsoft.com/office/drawing/2014/main" id="{C84599C3-20E3-8F97-2B74-42B00AD61696}"/>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9A1458C3-33B0-A520-AB9C-394AC4DFF7CF}"/>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8B4F4942-39C4-D7EA-EB6E-90630A8441A1}"/>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1ACA0B60-0786-7926-133D-613E7287F88A}"/>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a:extLst>
              <a:ext uri="{FF2B5EF4-FFF2-40B4-BE49-F238E27FC236}">
                <a16:creationId xmlns:a16="http://schemas.microsoft.com/office/drawing/2014/main" id="{3BAF4EB4-8CD2-A6DB-4F04-DF9DBA5A5DEB}"/>
              </a:ext>
            </a:extLst>
          </p:cNvPr>
          <p:cNvSpPr txBox="1"/>
          <p:nvPr/>
        </p:nvSpPr>
        <p:spPr>
          <a:xfrm>
            <a:off x="5111827" y="2310140"/>
            <a:ext cx="2983189" cy="523220"/>
          </a:xfrm>
          <a:prstGeom prst="rect">
            <a:avLst/>
          </a:prstGeom>
          <a:noFill/>
          <a:ln>
            <a:solidFill>
              <a:schemeClr val="bg2">
                <a:lumMod val="85000"/>
              </a:schemeClr>
            </a:solidFill>
          </a:ln>
        </p:spPr>
        <p:txBody>
          <a:bodyPr wrap="none" rtlCol="0">
            <a:spAutoFit/>
          </a:bodyPr>
          <a:lstStyle/>
          <a:p>
            <a:r>
              <a:rPr lang="en-US" sz="2800" dirty="0">
                <a:solidFill>
                  <a:schemeClr val="bg2">
                    <a:lumMod val="85000"/>
                  </a:schemeClr>
                </a:solidFill>
              </a:rPr>
              <a:t>It all leads to DUNE</a:t>
            </a:r>
          </a:p>
        </p:txBody>
      </p:sp>
    </p:spTree>
    <p:extLst>
      <p:ext uri="{BB962C8B-B14F-4D97-AF65-F5344CB8AC3E}">
        <p14:creationId xmlns:p14="http://schemas.microsoft.com/office/powerpoint/2010/main" val="239392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B5078-68DA-EA2A-E70D-57B47DF8AF62}"/>
              </a:ext>
            </a:extLst>
          </p:cNvPr>
          <p:cNvSpPr>
            <a:spLocks noGrp="1"/>
          </p:cNvSpPr>
          <p:nvPr>
            <p:ph idx="1"/>
          </p:nvPr>
        </p:nvSpPr>
        <p:spPr>
          <a:xfrm>
            <a:off x="228604" y="693420"/>
            <a:ext cx="3853146" cy="3983238"/>
          </a:xfrm>
          <a:ln>
            <a:noFill/>
          </a:ln>
        </p:spPr>
        <p:txBody>
          <a:bodyPr/>
          <a:lstStyle/>
          <a:p>
            <a:r>
              <a:rPr lang="en-US" sz="1400" dirty="0"/>
              <a:t>Neutrino Science</a:t>
            </a:r>
          </a:p>
          <a:p>
            <a:pPr lvl="1"/>
            <a:r>
              <a:rPr lang="en-US" sz="1200" dirty="0"/>
              <a:t>Why are Neutrinos Important</a:t>
            </a:r>
          </a:p>
          <a:p>
            <a:pPr lvl="1"/>
            <a:r>
              <a:rPr lang="en-US" sz="1200" dirty="0"/>
              <a:t>Neutrino Science in 2022</a:t>
            </a:r>
          </a:p>
          <a:p>
            <a:pPr lvl="1"/>
            <a:r>
              <a:rPr lang="en-US" sz="1200" dirty="0"/>
              <a:t>The Big Neutrino Questions and Fermilab’s Role</a:t>
            </a:r>
          </a:p>
          <a:p>
            <a:pPr lvl="1"/>
            <a:endParaRPr lang="en-US" sz="1200" dirty="0"/>
          </a:p>
          <a:p>
            <a:r>
              <a:rPr lang="en-US" sz="1400" dirty="0"/>
              <a:t>Experiments: Operations Complete</a:t>
            </a:r>
            <a:endParaRPr lang="en-US" sz="1200" dirty="0"/>
          </a:p>
          <a:p>
            <a:pPr lvl="1"/>
            <a:r>
              <a:rPr lang="en-US" sz="1200" dirty="0" err="1"/>
              <a:t>MINERvA</a:t>
            </a:r>
            <a:endParaRPr lang="en-US" sz="1200" dirty="0"/>
          </a:p>
          <a:p>
            <a:pPr lvl="1"/>
            <a:r>
              <a:rPr lang="en-US" sz="1200" dirty="0"/>
              <a:t>MicroBooNE</a:t>
            </a:r>
          </a:p>
          <a:p>
            <a:pPr lvl="1"/>
            <a:endParaRPr lang="en-US" sz="1200" dirty="0"/>
          </a:p>
          <a:p>
            <a:r>
              <a:rPr lang="en-US" sz="1400" dirty="0"/>
              <a:t>Experiments: Operating</a:t>
            </a:r>
          </a:p>
          <a:p>
            <a:pPr lvl="1"/>
            <a:r>
              <a:rPr lang="en-US" sz="1200" dirty="0" err="1"/>
              <a:t>NOvA</a:t>
            </a:r>
            <a:endParaRPr lang="en-US" sz="1200" dirty="0"/>
          </a:p>
          <a:p>
            <a:pPr lvl="1"/>
            <a:r>
              <a:rPr lang="en-US" sz="1200" dirty="0"/>
              <a:t>ANNIE</a:t>
            </a:r>
          </a:p>
          <a:p>
            <a:pPr lvl="1"/>
            <a:r>
              <a:rPr lang="en-US" sz="1200" dirty="0"/>
              <a:t>ICARUS</a:t>
            </a:r>
          </a:p>
          <a:p>
            <a:pPr lvl="1"/>
            <a:endParaRPr lang="en-US" sz="1200" dirty="0"/>
          </a:p>
          <a:p>
            <a:r>
              <a:rPr lang="en-US" sz="1400" dirty="0"/>
              <a:t>Experiments: Building</a:t>
            </a:r>
          </a:p>
          <a:p>
            <a:pPr lvl="1"/>
            <a:r>
              <a:rPr lang="en-US" sz="1200" dirty="0"/>
              <a:t>SBND</a:t>
            </a:r>
          </a:p>
          <a:p>
            <a:pPr lvl="1"/>
            <a:r>
              <a:rPr lang="en-US" sz="1200" dirty="0"/>
              <a:t>DUNE</a:t>
            </a:r>
          </a:p>
        </p:txBody>
      </p:sp>
      <p:sp>
        <p:nvSpPr>
          <p:cNvPr id="3" name="Title 2">
            <a:extLst>
              <a:ext uri="{FF2B5EF4-FFF2-40B4-BE49-F238E27FC236}">
                <a16:creationId xmlns:a16="http://schemas.microsoft.com/office/drawing/2014/main" id="{C84599C3-20E3-8F97-2B74-42B00AD61696}"/>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9A1458C3-33B0-A520-AB9C-394AC4DFF7CF}"/>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8B4F4942-39C4-D7EA-EB6E-90630A8441A1}"/>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1ACA0B60-0786-7926-133D-613E7287F88A}"/>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TextBox 6">
            <a:extLst>
              <a:ext uri="{FF2B5EF4-FFF2-40B4-BE49-F238E27FC236}">
                <a16:creationId xmlns:a16="http://schemas.microsoft.com/office/drawing/2014/main" id="{3BAF4EB4-8CD2-A6DB-4F04-DF9DBA5A5DEB}"/>
              </a:ext>
            </a:extLst>
          </p:cNvPr>
          <p:cNvSpPr txBox="1"/>
          <p:nvPr/>
        </p:nvSpPr>
        <p:spPr>
          <a:xfrm>
            <a:off x="5111827" y="2310140"/>
            <a:ext cx="2983189" cy="523220"/>
          </a:xfrm>
          <a:prstGeom prst="rect">
            <a:avLst/>
          </a:prstGeom>
          <a:noFill/>
          <a:ln>
            <a:solidFill>
              <a:srgbClr val="003087"/>
            </a:solidFill>
          </a:ln>
        </p:spPr>
        <p:txBody>
          <a:bodyPr wrap="none" rtlCol="0">
            <a:spAutoFit/>
          </a:bodyPr>
          <a:lstStyle/>
          <a:p>
            <a:r>
              <a:rPr lang="en-US" sz="2800" dirty="0"/>
              <a:t>It all leads to DUNE</a:t>
            </a:r>
          </a:p>
        </p:txBody>
      </p:sp>
    </p:spTree>
    <p:extLst>
      <p:ext uri="{BB962C8B-B14F-4D97-AF65-F5344CB8AC3E}">
        <p14:creationId xmlns:p14="http://schemas.microsoft.com/office/powerpoint/2010/main" val="287922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1">
            <a:extLst>
              <a:ext uri="{FF2B5EF4-FFF2-40B4-BE49-F238E27FC236}">
                <a16:creationId xmlns:a16="http://schemas.microsoft.com/office/drawing/2014/main" id="{3DCC117C-710A-9F45-81CF-31366E218607}"/>
              </a:ext>
            </a:extLst>
          </p:cNvPr>
          <p:cNvSpPr>
            <a:spLocks noGrp="1"/>
          </p:cNvSpPr>
          <p:nvPr>
            <p:ph idx="1"/>
          </p:nvPr>
        </p:nvSpPr>
        <p:spPr>
          <a:xfrm>
            <a:off x="4861249" y="728664"/>
            <a:ext cx="4039868" cy="3794522"/>
          </a:xfrm>
        </p:spPr>
        <p:txBody>
          <a:bodyPr>
            <a:normAutofit fontScale="77500" lnSpcReduction="20000"/>
          </a:bodyPr>
          <a:lstStyle/>
          <a:p>
            <a:pPr>
              <a:lnSpc>
                <a:spcPct val="120000"/>
              </a:lnSpc>
            </a:pPr>
            <a:r>
              <a:rPr lang="en-US" sz="1900" dirty="0"/>
              <a:t>Long-baseline neutrino oscillation experiment</a:t>
            </a:r>
          </a:p>
          <a:p>
            <a:pPr lvl="1">
              <a:lnSpc>
                <a:spcPct val="120000"/>
              </a:lnSpc>
            </a:pPr>
            <a:r>
              <a:rPr lang="en-US" dirty="0"/>
              <a:t>2 functionally identical, tracking calorimeter detectors</a:t>
            </a:r>
          </a:p>
          <a:p>
            <a:pPr lvl="1">
              <a:lnSpc>
                <a:spcPct val="120000"/>
              </a:lnSpc>
            </a:pPr>
            <a:r>
              <a:rPr lang="en-US" dirty="0" err="1"/>
              <a:t>NuMI</a:t>
            </a:r>
            <a:r>
              <a:rPr lang="en-US" dirty="0"/>
              <a:t> beam: </a:t>
            </a:r>
            <a:r>
              <a:rPr lang="en-US" i="1" dirty="0" err="1">
                <a:latin typeface="Cambria" panose="02040503050406030204" pitchFamily="18" charset="0"/>
                <a:ea typeface="Georgia" charset="0"/>
                <a:cs typeface="Georgia" charset="0"/>
              </a:rPr>
              <a:t>ν</a:t>
            </a:r>
            <a:r>
              <a:rPr lang="en-US" i="1" baseline="-25000" dirty="0" err="1">
                <a:latin typeface="Cambria" panose="02040503050406030204" pitchFamily="18" charset="0"/>
                <a:ea typeface="Georgia" charset="0"/>
                <a:cs typeface="Georgia" charset="0"/>
              </a:rPr>
              <a:t>μ</a:t>
            </a:r>
            <a:r>
              <a:rPr lang="en-GB" dirty="0">
                <a:latin typeface="Cambria" panose="02040503050406030204" pitchFamily="18" charset="0"/>
                <a:ea typeface="Georgia" charset="0"/>
                <a:cs typeface="Georgia" charset="0"/>
              </a:rPr>
              <a:t> or </a:t>
            </a:r>
            <a:r>
              <a:rPr lang="el-GR" i="1" dirty="0">
                <a:latin typeface="Cambria" panose="02040503050406030204" pitchFamily="18" charset="0"/>
                <a:ea typeface="Georgia" charset="0"/>
                <a:cs typeface="Georgia" charset="0"/>
              </a:rPr>
              <a:t>ν̅</a:t>
            </a:r>
            <a:r>
              <a:rPr lang="en-GB" i="1" baseline="-25000" dirty="0" err="1">
                <a:latin typeface="Cambria" panose="02040503050406030204" pitchFamily="18" charset="0"/>
                <a:ea typeface="Georgia" charset="0"/>
                <a:cs typeface="Georgia" charset="0"/>
              </a:rPr>
              <a:t>μ</a:t>
            </a:r>
            <a:endParaRPr lang="en-US" dirty="0"/>
          </a:p>
          <a:p>
            <a:pPr lvl="1">
              <a:lnSpc>
                <a:spcPct val="120000"/>
              </a:lnSpc>
            </a:pPr>
            <a:r>
              <a:rPr lang="en-US" dirty="0"/>
              <a:t>Off-axis, narrow beam</a:t>
            </a:r>
          </a:p>
          <a:p>
            <a:pPr lvl="1">
              <a:lnSpc>
                <a:spcPct val="120000"/>
              </a:lnSpc>
            </a:pPr>
            <a:endParaRPr lang="en-US" dirty="0"/>
          </a:p>
          <a:p>
            <a:pPr>
              <a:lnSpc>
                <a:spcPct val="120000"/>
              </a:lnSpc>
            </a:pPr>
            <a:r>
              <a:rPr lang="en-US" sz="1900" dirty="0"/>
              <a:t>Broad physics program:</a:t>
            </a:r>
          </a:p>
          <a:p>
            <a:pPr lvl="1">
              <a:lnSpc>
                <a:spcPct val="120000"/>
              </a:lnSpc>
            </a:pPr>
            <a:r>
              <a:rPr lang="en-US" dirty="0"/>
              <a:t>3-flavor oscillations</a:t>
            </a:r>
          </a:p>
          <a:p>
            <a:pPr lvl="1">
              <a:lnSpc>
                <a:spcPct val="120000"/>
              </a:lnSpc>
            </a:pPr>
            <a:r>
              <a:rPr lang="en-US" dirty="0"/>
              <a:t>Exotic oscillations</a:t>
            </a:r>
          </a:p>
          <a:p>
            <a:pPr lvl="1">
              <a:lnSpc>
                <a:spcPct val="120000"/>
              </a:lnSpc>
            </a:pPr>
            <a:r>
              <a:rPr lang="en-US" dirty="0"/>
              <a:t>Neutrino scattering</a:t>
            </a:r>
          </a:p>
          <a:p>
            <a:pPr lvl="1">
              <a:lnSpc>
                <a:spcPct val="120000"/>
              </a:lnSpc>
            </a:pPr>
            <a:r>
              <a:rPr lang="en-US" dirty="0"/>
              <a:t>Astrophysics</a:t>
            </a:r>
          </a:p>
          <a:p>
            <a:pPr lvl="1">
              <a:lnSpc>
                <a:spcPct val="120000"/>
              </a:lnSpc>
            </a:pPr>
            <a:r>
              <a:rPr lang="en-US" dirty="0"/>
              <a:t>BSM physics</a:t>
            </a:r>
          </a:p>
          <a:p>
            <a:pPr lvl="1">
              <a:lnSpc>
                <a:spcPct val="120000"/>
              </a:lnSpc>
            </a:pPr>
            <a:endParaRPr lang="en-US" dirty="0"/>
          </a:p>
          <a:p>
            <a:pPr>
              <a:lnSpc>
                <a:spcPct val="120000"/>
              </a:lnSpc>
            </a:pPr>
            <a:r>
              <a:rPr lang="en-US" sz="1900" dirty="0"/>
              <a:t>266 collaborators from 49 institutions in 8 countries</a:t>
            </a:r>
          </a:p>
        </p:txBody>
      </p:sp>
      <p:sp>
        <p:nvSpPr>
          <p:cNvPr id="2" name="Title 1"/>
          <p:cNvSpPr>
            <a:spLocks noGrp="1"/>
          </p:cNvSpPr>
          <p:nvPr>
            <p:ph type="title"/>
          </p:nvPr>
        </p:nvSpPr>
        <p:spPr>
          <a:xfrm>
            <a:off x="4375230" y="188814"/>
            <a:ext cx="4540170" cy="320908"/>
          </a:xfrm>
          <a:solidFill>
            <a:schemeClr val="bg1">
              <a:alpha val="87000"/>
            </a:schemeClr>
          </a:solidFill>
        </p:spPr>
        <p:txBody>
          <a:bodyPr>
            <a:noAutofit/>
          </a:bodyPr>
          <a:lstStyle/>
          <a:p>
            <a:pPr algn="ctr"/>
            <a:r>
              <a:rPr lang="en-US" dirty="0"/>
              <a:t>The NOvA Experiment</a:t>
            </a:r>
          </a:p>
        </p:txBody>
      </p:sp>
      <p:grpSp>
        <p:nvGrpSpPr>
          <p:cNvPr id="4" name="Group 3">
            <a:extLst>
              <a:ext uri="{FF2B5EF4-FFF2-40B4-BE49-F238E27FC236}">
                <a16:creationId xmlns:a16="http://schemas.microsoft.com/office/drawing/2014/main" id="{DF831F73-25DE-6C4B-9E90-2622CB17F460}"/>
              </a:ext>
            </a:extLst>
          </p:cNvPr>
          <p:cNvGrpSpPr/>
          <p:nvPr/>
        </p:nvGrpSpPr>
        <p:grpSpPr>
          <a:xfrm>
            <a:off x="241409" y="154092"/>
            <a:ext cx="4345729" cy="4539244"/>
            <a:chOff x="-195612" y="1134280"/>
            <a:chExt cx="5507353" cy="5752595"/>
          </a:xfrm>
        </p:grpSpPr>
        <p:pic>
          <p:nvPicPr>
            <p:cNvPr id="8" name="Picture 7"/>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0" y="1134280"/>
              <a:ext cx="4479563" cy="2237084"/>
            </a:xfrm>
            <a:prstGeom prst="rect">
              <a:avLst/>
            </a:prstGeom>
          </p:spPr>
        </p:pic>
        <p:sp>
          <p:nvSpPr>
            <p:cNvPr id="9" name="Oval 8"/>
            <p:cNvSpPr/>
            <p:nvPr/>
          </p:nvSpPr>
          <p:spPr>
            <a:xfrm>
              <a:off x="3035774" y="2560320"/>
              <a:ext cx="1453414" cy="1453414"/>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5612" y="2406317"/>
              <a:ext cx="5507353" cy="4480558"/>
            </a:xfrm>
            <a:prstGeom prst="rect">
              <a:avLst/>
            </a:prstGeom>
          </p:spPr>
        </p:pic>
        <p:pic>
          <p:nvPicPr>
            <p:cNvPr id="7" name="Picture 6" descr="14-0218-16D.lr.jp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51262" y="5485276"/>
              <a:ext cx="1617289" cy="1379453"/>
            </a:xfrm>
            <a:prstGeom prst="rect">
              <a:avLst/>
            </a:prstGeom>
          </p:spPr>
        </p:pic>
      </p:grpSp>
      <p:pic>
        <p:nvPicPr>
          <p:cNvPr id="11" name="Picture 10">
            <a:extLst>
              <a:ext uri="{FF2B5EF4-FFF2-40B4-BE49-F238E27FC236}">
                <a16:creationId xmlns:a16="http://schemas.microsoft.com/office/drawing/2014/main" id="{91CB2C30-AED4-3D42-B810-218F5D48E04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28198" y="1303337"/>
            <a:ext cx="1228105" cy="1146857"/>
          </a:xfrm>
          <a:prstGeom prst="ellipse">
            <a:avLst/>
          </a:prstGeom>
          <a:ln w="19050">
            <a:solidFill>
              <a:schemeClr val="tx1"/>
            </a:solidFill>
          </a:ln>
        </p:spPr>
      </p:pic>
      <p:pic>
        <p:nvPicPr>
          <p:cNvPr id="3" name="Picture 2">
            <a:extLst>
              <a:ext uri="{FF2B5EF4-FFF2-40B4-BE49-F238E27FC236}">
                <a16:creationId xmlns:a16="http://schemas.microsoft.com/office/drawing/2014/main" id="{B208C1EC-8F82-0F4C-8AB3-F13DB066496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406518" y="3521226"/>
            <a:ext cx="1146858" cy="1153149"/>
          </a:xfrm>
          <a:prstGeom prst="ellipse">
            <a:avLst/>
          </a:prstGeom>
          <a:ln w="19050">
            <a:solidFill>
              <a:schemeClr val="tx1"/>
            </a:solidFill>
          </a:ln>
        </p:spPr>
      </p:pic>
      <p:sp>
        <p:nvSpPr>
          <p:cNvPr id="5" name="TextBox 4">
            <a:extLst>
              <a:ext uri="{FF2B5EF4-FFF2-40B4-BE49-F238E27FC236}">
                <a16:creationId xmlns:a16="http://schemas.microsoft.com/office/drawing/2014/main" id="{1B005AAD-621C-9F45-AC30-A62B37648CDD}"/>
              </a:ext>
            </a:extLst>
          </p:cNvPr>
          <p:cNvSpPr txBox="1"/>
          <p:nvPr/>
        </p:nvSpPr>
        <p:spPr>
          <a:xfrm>
            <a:off x="2728198" y="3765414"/>
            <a:ext cx="1454731" cy="372348"/>
          </a:xfrm>
          <a:prstGeom prst="rect">
            <a:avLst/>
          </a:prstGeom>
          <a:solidFill>
            <a:schemeClr val="tx1">
              <a:alpha val="52000"/>
            </a:schemeClr>
          </a:solidFill>
          <a:ln>
            <a:noFill/>
          </a:ln>
        </p:spPr>
        <p:txBody>
          <a:bodyPr wrap="square" rtlCol="0">
            <a:normAutofit fontScale="62500" lnSpcReduction="20000"/>
          </a:bodyPr>
          <a:lstStyle/>
          <a:p>
            <a:pPr>
              <a:spcBef>
                <a:spcPts val="900"/>
              </a:spcBef>
            </a:pPr>
            <a:r>
              <a:rPr lang="en-US" sz="1800" dirty="0">
                <a:solidFill>
                  <a:schemeClr val="bg1"/>
                </a:solidFill>
                <a:latin typeface="+mj-lt"/>
              </a:rPr>
              <a:t>Near Detector:</a:t>
            </a:r>
            <a:br>
              <a:rPr lang="en-US" sz="1800" dirty="0">
                <a:solidFill>
                  <a:schemeClr val="bg1"/>
                </a:solidFill>
                <a:latin typeface="+mj-lt"/>
              </a:rPr>
            </a:br>
            <a:r>
              <a:rPr lang="en-US" sz="1800" dirty="0">
                <a:solidFill>
                  <a:schemeClr val="bg1"/>
                </a:solidFill>
                <a:latin typeface="+mj-lt"/>
              </a:rPr>
              <a:t>300 T, underground</a:t>
            </a:r>
          </a:p>
        </p:txBody>
      </p:sp>
      <p:sp>
        <p:nvSpPr>
          <p:cNvPr id="12" name="TextBox 11">
            <a:extLst>
              <a:ext uri="{FF2B5EF4-FFF2-40B4-BE49-F238E27FC236}">
                <a16:creationId xmlns:a16="http://schemas.microsoft.com/office/drawing/2014/main" id="{828E7FDF-82C8-374F-985D-BC7F90640575}"/>
              </a:ext>
            </a:extLst>
          </p:cNvPr>
          <p:cNvSpPr txBox="1"/>
          <p:nvPr/>
        </p:nvSpPr>
        <p:spPr>
          <a:xfrm>
            <a:off x="1722410" y="1506166"/>
            <a:ext cx="1080813" cy="372348"/>
          </a:xfrm>
          <a:prstGeom prst="rect">
            <a:avLst/>
          </a:prstGeom>
          <a:solidFill>
            <a:schemeClr val="tx1">
              <a:alpha val="52000"/>
            </a:schemeClr>
          </a:solidFill>
          <a:ln>
            <a:noFill/>
          </a:ln>
        </p:spPr>
        <p:txBody>
          <a:bodyPr wrap="square" rtlCol="0">
            <a:normAutofit fontScale="62500" lnSpcReduction="20000"/>
          </a:bodyPr>
          <a:lstStyle/>
          <a:p>
            <a:pPr>
              <a:spcBef>
                <a:spcPts val="900"/>
              </a:spcBef>
            </a:pPr>
            <a:r>
              <a:rPr lang="en-US" sz="1800" dirty="0">
                <a:solidFill>
                  <a:schemeClr val="bg1"/>
                </a:solidFill>
                <a:latin typeface="+mj-lt"/>
              </a:rPr>
              <a:t>Far Detector:</a:t>
            </a:r>
            <a:br>
              <a:rPr lang="en-US" sz="1800" dirty="0">
                <a:solidFill>
                  <a:schemeClr val="bg1"/>
                </a:solidFill>
                <a:latin typeface="+mj-lt"/>
              </a:rPr>
            </a:br>
            <a:r>
              <a:rPr lang="en-US" sz="1800" dirty="0">
                <a:solidFill>
                  <a:schemeClr val="bg1"/>
                </a:solidFill>
                <a:latin typeface="+mj-lt"/>
              </a:rPr>
              <a:t>14 </a:t>
            </a:r>
            <a:r>
              <a:rPr lang="en-US" sz="1800" dirty="0" err="1">
                <a:solidFill>
                  <a:schemeClr val="bg1"/>
                </a:solidFill>
                <a:latin typeface="+mj-lt"/>
              </a:rPr>
              <a:t>kT</a:t>
            </a:r>
            <a:r>
              <a:rPr lang="en-US" sz="1800" dirty="0">
                <a:solidFill>
                  <a:schemeClr val="bg1"/>
                </a:solidFill>
                <a:latin typeface="+mj-lt"/>
              </a:rPr>
              <a:t>, surface</a:t>
            </a:r>
          </a:p>
        </p:txBody>
      </p:sp>
      <p:sp>
        <p:nvSpPr>
          <p:cNvPr id="6" name="Date Placeholder 5">
            <a:extLst>
              <a:ext uri="{FF2B5EF4-FFF2-40B4-BE49-F238E27FC236}">
                <a16:creationId xmlns:a16="http://schemas.microsoft.com/office/drawing/2014/main" id="{A26BB63E-AEAD-0D79-00EF-A02E489804AB}"/>
              </a:ext>
            </a:extLst>
          </p:cNvPr>
          <p:cNvSpPr>
            <a:spLocks noGrp="1"/>
          </p:cNvSpPr>
          <p:nvPr>
            <p:ph type="dt" sz="half" idx="2"/>
          </p:nvPr>
        </p:nvSpPr>
        <p:spPr/>
        <p:txBody>
          <a:bodyPr/>
          <a:lstStyle/>
          <a:p>
            <a:pPr>
              <a:defRPr/>
            </a:pPr>
            <a:r>
              <a:rPr lang="en-US"/>
              <a:t>6/23/22</a:t>
            </a:r>
            <a:endParaRPr lang="en-US" dirty="0"/>
          </a:p>
        </p:txBody>
      </p:sp>
      <p:sp>
        <p:nvSpPr>
          <p:cNvPr id="15" name="Footer Placeholder 14">
            <a:extLst>
              <a:ext uri="{FF2B5EF4-FFF2-40B4-BE49-F238E27FC236}">
                <a16:creationId xmlns:a16="http://schemas.microsoft.com/office/drawing/2014/main" id="{6F436388-3DE6-486E-2BA2-4A9F437E2E55}"/>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16" name="Slide Number Placeholder 5">
            <a:extLst>
              <a:ext uri="{FF2B5EF4-FFF2-40B4-BE49-F238E27FC236}">
                <a16:creationId xmlns:a16="http://schemas.microsoft.com/office/drawing/2014/main" id="{275738D8-50E2-D158-887B-12F23473D3C5}"/>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20</a:t>
            </a:fld>
            <a:endParaRPr lang="en-US" dirty="0"/>
          </a:p>
        </p:txBody>
      </p:sp>
      <p:sp>
        <p:nvSpPr>
          <p:cNvPr id="17" name="Slide Number Placeholder 16">
            <a:extLst>
              <a:ext uri="{FF2B5EF4-FFF2-40B4-BE49-F238E27FC236}">
                <a16:creationId xmlns:a16="http://schemas.microsoft.com/office/drawing/2014/main" id="{AAD27CDB-512F-1A78-7F06-D593D15953EA}"/>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260360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807D6-D913-B3D1-6DD2-274B83D6546B}"/>
              </a:ext>
            </a:extLst>
          </p:cNvPr>
          <p:cNvPicPr>
            <a:picLocks noChangeAspect="1"/>
          </p:cNvPicPr>
          <p:nvPr/>
        </p:nvPicPr>
        <p:blipFill rotWithShape="1">
          <a:blip r:embed="rId2"/>
          <a:srcRect t="4005" r="8782"/>
          <a:stretch/>
        </p:blipFill>
        <p:spPr>
          <a:xfrm>
            <a:off x="5720360" y="442854"/>
            <a:ext cx="3195037" cy="4257792"/>
          </a:xfrm>
          <a:prstGeom prst="rect">
            <a:avLst/>
          </a:prstGeom>
        </p:spPr>
      </p:pic>
      <p:sp>
        <p:nvSpPr>
          <p:cNvPr id="3" name="Content Placeholder 2">
            <a:extLst>
              <a:ext uri="{FF2B5EF4-FFF2-40B4-BE49-F238E27FC236}">
                <a16:creationId xmlns:a16="http://schemas.microsoft.com/office/drawing/2014/main" id="{57409F6D-DB48-30D0-132A-5F1ECB93011F}"/>
              </a:ext>
            </a:extLst>
          </p:cNvPr>
          <p:cNvSpPr>
            <a:spLocks noGrp="1"/>
          </p:cNvSpPr>
          <p:nvPr>
            <p:ph idx="1"/>
          </p:nvPr>
        </p:nvSpPr>
        <p:spPr>
          <a:xfrm>
            <a:off x="228603" y="728664"/>
            <a:ext cx="5564525" cy="3794522"/>
          </a:xfrm>
        </p:spPr>
        <p:txBody>
          <a:bodyPr>
            <a:normAutofit/>
          </a:bodyPr>
          <a:lstStyle/>
          <a:p>
            <a:pPr>
              <a:lnSpc>
                <a:spcPct val="110000"/>
              </a:lnSpc>
            </a:pPr>
            <a:r>
              <a:rPr lang="en-US" sz="1600" dirty="0"/>
              <a:t>High-impact measurements of 3-flavor neutrino oscillations</a:t>
            </a:r>
          </a:p>
          <a:p>
            <a:pPr>
              <a:lnSpc>
                <a:spcPct val="110000"/>
              </a:lnSpc>
            </a:pPr>
            <a:endParaRPr lang="en-US" sz="1600" dirty="0"/>
          </a:p>
          <a:p>
            <a:pPr>
              <a:lnSpc>
                <a:spcPct val="110000"/>
              </a:lnSpc>
            </a:pPr>
            <a:r>
              <a:rPr lang="en-US" sz="1600" dirty="0"/>
              <a:t>16 full collaboration publications (5 PRL, 9 PRD)</a:t>
            </a:r>
          </a:p>
          <a:p>
            <a:pPr lvl="1">
              <a:lnSpc>
                <a:spcPct val="110000"/>
              </a:lnSpc>
            </a:pPr>
            <a:r>
              <a:rPr lang="en-US" sz="1400" dirty="0"/>
              <a:t>Plus 1 more accepted, and 2 more in review</a:t>
            </a:r>
          </a:p>
          <a:p>
            <a:pPr lvl="1">
              <a:lnSpc>
                <a:spcPct val="110000"/>
              </a:lnSpc>
            </a:pPr>
            <a:r>
              <a:rPr lang="en-US" sz="1400" dirty="0"/>
              <a:t>Most cited: 280, 5 more &gt;100</a:t>
            </a:r>
          </a:p>
          <a:p>
            <a:pPr lvl="1">
              <a:lnSpc>
                <a:spcPct val="110000"/>
              </a:lnSpc>
            </a:pPr>
            <a:endParaRPr lang="en-US" sz="1400" dirty="0"/>
          </a:p>
          <a:p>
            <a:pPr>
              <a:lnSpc>
                <a:spcPct val="110000"/>
              </a:lnSpc>
            </a:pPr>
            <a:r>
              <a:rPr lang="en-US" sz="1600" dirty="0"/>
              <a:t>53 PhD and 12 Master’s theses</a:t>
            </a:r>
          </a:p>
          <a:p>
            <a:pPr>
              <a:lnSpc>
                <a:spcPct val="110000"/>
              </a:lnSpc>
            </a:pPr>
            <a:endParaRPr lang="en-US" sz="1600" dirty="0"/>
          </a:p>
          <a:p>
            <a:pPr>
              <a:lnSpc>
                <a:spcPct val="110000"/>
              </a:lnSpc>
            </a:pPr>
            <a:r>
              <a:rPr lang="en-US" sz="1600" dirty="0"/>
              <a:t>Groundwork for the future:</a:t>
            </a:r>
          </a:p>
          <a:p>
            <a:pPr lvl="1">
              <a:lnSpc>
                <a:spcPct val="110000"/>
              </a:lnSpc>
            </a:pPr>
            <a:r>
              <a:rPr lang="en-US" sz="1400" dirty="0"/>
              <a:t>First HEP experiment to use deep learning in a measurement</a:t>
            </a:r>
          </a:p>
          <a:p>
            <a:pPr lvl="1">
              <a:lnSpc>
                <a:spcPct val="110000"/>
              </a:lnSpc>
            </a:pPr>
            <a:r>
              <a:rPr lang="en-US" sz="1400" dirty="0"/>
              <a:t>Developed analysis framework now in common use</a:t>
            </a:r>
          </a:p>
          <a:p>
            <a:pPr lvl="1">
              <a:lnSpc>
                <a:spcPct val="110000"/>
              </a:lnSpc>
            </a:pPr>
            <a:r>
              <a:rPr lang="en-US" sz="1400" dirty="0"/>
              <a:t>HPC-enabled statistical analysis</a:t>
            </a:r>
          </a:p>
          <a:p>
            <a:pPr lvl="1">
              <a:lnSpc>
                <a:spcPct val="110000"/>
              </a:lnSpc>
            </a:pPr>
            <a:r>
              <a:rPr lang="en-US" sz="1400" dirty="0"/>
              <a:t>Experience operating high-power neutrino beams</a:t>
            </a:r>
          </a:p>
        </p:txBody>
      </p:sp>
      <p:sp>
        <p:nvSpPr>
          <p:cNvPr id="2" name="Title 1">
            <a:extLst>
              <a:ext uri="{FF2B5EF4-FFF2-40B4-BE49-F238E27FC236}">
                <a16:creationId xmlns:a16="http://schemas.microsoft.com/office/drawing/2014/main" id="{6225D029-8A0D-B37E-3F80-B1AADEFD0271}"/>
              </a:ext>
            </a:extLst>
          </p:cNvPr>
          <p:cNvSpPr>
            <a:spLocks noGrp="1"/>
          </p:cNvSpPr>
          <p:nvPr>
            <p:ph type="title"/>
          </p:nvPr>
        </p:nvSpPr>
        <p:spPr/>
        <p:txBody>
          <a:bodyPr>
            <a:noAutofit/>
          </a:bodyPr>
          <a:lstStyle/>
          <a:p>
            <a:r>
              <a:rPr lang="en-US" dirty="0"/>
              <a:t>Past NOvA Accomplishments</a:t>
            </a:r>
          </a:p>
        </p:txBody>
      </p:sp>
      <p:sp>
        <p:nvSpPr>
          <p:cNvPr id="4" name="Date Placeholder 3">
            <a:extLst>
              <a:ext uri="{FF2B5EF4-FFF2-40B4-BE49-F238E27FC236}">
                <a16:creationId xmlns:a16="http://schemas.microsoft.com/office/drawing/2014/main" id="{AB7D660F-9EF8-4A38-3E53-326579BE8531}"/>
              </a:ext>
            </a:extLst>
          </p:cNvPr>
          <p:cNvSpPr>
            <a:spLocks noGrp="1"/>
          </p:cNvSpPr>
          <p:nvPr>
            <p:ph type="dt" sz="half" idx="2"/>
          </p:nvPr>
        </p:nvSpPr>
        <p:spPr/>
        <p:txBody>
          <a:bodyPr/>
          <a:lstStyle/>
          <a:p>
            <a:pPr>
              <a:defRPr/>
            </a:pPr>
            <a:r>
              <a:rPr lang="en-US"/>
              <a:t>6/23/22</a:t>
            </a:r>
            <a:endParaRPr lang="en-US" dirty="0"/>
          </a:p>
        </p:txBody>
      </p:sp>
      <p:sp>
        <p:nvSpPr>
          <p:cNvPr id="7" name="Footer Placeholder 6">
            <a:extLst>
              <a:ext uri="{FF2B5EF4-FFF2-40B4-BE49-F238E27FC236}">
                <a16:creationId xmlns:a16="http://schemas.microsoft.com/office/drawing/2014/main" id="{844845E5-6547-9471-AC98-F300F9BFB5BE}"/>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8" name="Slide Number Placeholder 5">
            <a:extLst>
              <a:ext uri="{FF2B5EF4-FFF2-40B4-BE49-F238E27FC236}">
                <a16:creationId xmlns:a16="http://schemas.microsoft.com/office/drawing/2014/main" id="{DCDC8E9C-5B04-04C8-97A2-A8E7B81DF00A}"/>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21</a:t>
            </a:fld>
            <a:endParaRPr lang="en-US" dirty="0"/>
          </a:p>
        </p:txBody>
      </p:sp>
      <p:sp>
        <p:nvSpPr>
          <p:cNvPr id="9" name="Slide Number Placeholder 8">
            <a:extLst>
              <a:ext uri="{FF2B5EF4-FFF2-40B4-BE49-F238E27FC236}">
                <a16:creationId xmlns:a16="http://schemas.microsoft.com/office/drawing/2014/main" id="{F9826725-CC77-25C0-6A42-D5110B1654C9}"/>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39330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E070F6-194E-581B-6033-86A3996CD903}"/>
              </a:ext>
            </a:extLst>
          </p:cNvPr>
          <p:cNvSpPr>
            <a:spLocks noGrp="1"/>
          </p:cNvSpPr>
          <p:nvPr>
            <p:ph idx="1"/>
          </p:nvPr>
        </p:nvSpPr>
        <p:spPr>
          <a:xfrm>
            <a:off x="225380" y="824911"/>
            <a:ext cx="3224871" cy="3619758"/>
          </a:xfrm>
        </p:spPr>
        <p:txBody>
          <a:bodyPr>
            <a:normAutofit/>
          </a:bodyPr>
          <a:lstStyle/>
          <a:p>
            <a:r>
              <a:rPr lang="en-US" sz="1600" dirty="0"/>
              <a:t>Expect to accumulate ~7×10</a:t>
            </a:r>
            <a:r>
              <a:rPr lang="en-US" sz="1600" baseline="30000" dirty="0"/>
              <a:t>21</a:t>
            </a:r>
            <a:r>
              <a:rPr lang="en-US" sz="1600" dirty="0"/>
              <a:t> POT by the long shutdown for LBNF.</a:t>
            </a:r>
          </a:p>
          <a:p>
            <a:pPr lvl="1"/>
            <a:r>
              <a:rPr lang="en-US" sz="1200" dirty="0"/>
              <a:t>~2.5 time more data than our last oscillation results.</a:t>
            </a:r>
          </a:p>
          <a:p>
            <a:pPr lvl="1"/>
            <a:endParaRPr lang="en-US" sz="1400" dirty="0"/>
          </a:p>
          <a:p>
            <a:r>
              <a:rPr lang="en-US" sz="1600" dirty="0"/>
              <a:t>Full exposure may allow a &gt;3</a:t>
            </a:r>
            <a:r>
              <a:rPr lang="el-GR" sz="1600" dirty="0"/>
              <a:t>σ</a:t>
            </a:r>
            <a:r>
              <a:rPr lang="en-US" sz="1600" dirty="0"/>
              <a:t> determination of the mass ordering.</a:t>
            </a:r>
          </a:p>
          <a:p>
            <a:pPr lvl="1"/>
            <a:r>
              <a:rPr lang="en-US" sz="1200" dirty="0"/>
              <a:t>Precision on </a:t>
            </a:r>
            <a:r>
              <a:rPr lang="el-GR" sz="1200" dirty="0"/>
              <a:t>ν</a:t>
            </a:r>
            <a:r>
              <a:rPr lang="en-US" sz="1200" baseline="-25000" dirty="0"/>
              <a:t>e</a:t>
            </a:r>
            <a:r>
              <a:rPr lang="en-US" sz="1200" dirty="0"/>
              <a:t>/anti-</a:t>
            </a:r>
            <a:r>
              <a:rPr lang="el-GR" sz="1200" dirty="0"/>
              <a:t>ν</a:t>
            </a:r>
            <a:r>
              <a:rPr lang="en-US" sz="1200" baseline="-25000" dirty="0"/>
              <a:t>e</a:t>
            </a:r>
            <a:r>
              <a:rPr lang="en-US" sz="1200" dirty="0"/>
              <a:t> appearance asymmetry will improve from 21% to 14%.</a:t>
            </a:r>
          </a:p>
          <a:p>
            <a:pPr lvl="1"/>
            <a:r>
              <a:rPr lang="en-US" sz="1200" dirty="0"/>
              <a:t>Mass ordering determination depends on true parameters in nature. </a:t>
            </a:r>
          </a:p>
          <a:p>
            <a:pPr lvl="1"/>
            <a:r>
              <a:rPr lang="en-US" sz="1200" dirty="0"/>
              <a:t>Statistical errors will still dominate over systematics at the end of the run.</a:t>
            </a:r>
          </a:p>
        </p:txBody>
      </p:sp>
      <p:sp>
        <p:nvSpPr>
          <p:cNvPr id="2" name="Title 1">
            <a:extLst>
              <a:ext uri="{FF2B5EF4-FFF2-40B4-BE49-F238E27FC236}">
                <a16:creationId xmlns:a16="http://schemas.microsoft.com/office/drawing/2014/main" id="{4B9A6F14-35EA-2528-D2F4-E2B7A74E6502}"/>
              </a:ext>
            </a:extLst>
          </p:cNvPr>
          <p:cNvSpPr>
            <a:spLocks noGrp="1"/>
          </p:cNvSpPr>
          <p:nvPr>
            <p:ph type="title"/>
          </p:nvPr>
        </p:nvSpPr>
        <p:spPr/>
        <p:txBody>
          <a:bodyPr>
            <a:normAutofit fontScale="90000"/>
          </a:bodyPr>
          <a:lstStyle/>
          <a:p>
            <a:r>
              <a:rPr lang="en-US" dirty="0"/>
              <a:t>Future </a:t>
            </a:r>
            <a:r>
              <a:rPr lang="en-US" sz="2400" dirty="0"/>
              <a:t>NOvA</a:t>
            </a:r>
            <a:r>
              <a:rPr lang="en-US" dirty="0"/>
              <a:t> Goals: 3 Flavor</a:t>
            </a:r>
          </a:p>
        </p:txBody>
      </p:sp>
      <p:pic>
        <p:nvPicPr>
          <p:cNvPr id="6" name="Picture 5">
            <a:extLst>
              <a:ext uri="{FF2B5EF4-FFF2-40B4-BE49-F238E27FC236}">
                <a16:creationId xmlns:a16="http://schemas.microsoft.com/office/drawing/2014/main" id="{B13D915C-65F2-A48B-A758-9C30DE6E3560}"/>
              </a:ext>
            </a:extLst>
          </p:cNvPr>
          <p:cNvPicPr>
            <a:picLocks noChangeAspect="1"/>
          </p:cNvPicPr>
          <p:nvPr/>
        </p:nvPicPr>
        <p:blipFill>
          <a:blip r:embed="rId2"/>
          <a:srcRect/>
          <a:stretch/>
        </p:blipFill>
        <p:spPr>
          <a:xfrm>
            <a:off x="3450251" y="504003"/>
            <a:ext cx="5468369" cy="3940666"/>
          </a:xfrm>
          <a:prstGeom prst="rect">
            <a:avLst/>
          </a:prstGeom>
        </p:spPr>
      </p:pic>
      <p:sp>
        <p:nvSpPr>
          <p:cNvPr id="4" name="Date Placeholder 3">
            <a:extLst>
              <a:ext uri="{FF2B5EF4-FFF2-40B4-BE49-F238E27FC236}">
                <a16:creationId xmlns:a16="http://schemas.microsoft.com/office/drawing/2014/main" id="{238D92BF-A05F-F269-DDC5-B0B3AE4E7592}"/>
              </a:ext>
            </a:extLst>
          </p:cNvPr>
          <p:cNvSpPr>
            <a:spLocks noGrp="1"/>
          </p:cNvSpPr>
          <p:nvPr>
            <p:ph type="dt" sz="half" idx="2"/>
          </p:nvPr>
        </p:nvSpPr>
        <p:spPr/>
        <p:txBody>
          <a:bodyPr/>
          <a:lstStyle/>
          <a:p>
            <a:pPr>
              <a:defRPr/>
            </a:pPr>
            <a:r>
              <a:rPr lang="en-US"/>
              <a:t>6/23/22</a:t>
            </a:r>
            <a:endParaRPr lang="en-US" dirty="0"/>
          </a:p>
        </p:txBody>
      </p:sp>
      <p:sp>
        <p:nvSpPr>
          <p:cNvPr id="7" name="Footer Placeholder 6">
            <a:extLst>
              <a:ext uri="{FF2B5EF4-FFF2-40B4-BE49-F238E27FC236}">
                <a16:creationId xmlns:a16="http://schemas.microsoft.com/office/drawing/2014/main" id="{A24BDFE8-44B2-33C1-5006-6D57FD24CDDC}"/>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8" name="Slide Number Placeholder 5">
            <a:extLst>
              <a:ext uri="{FF2B5EF4-FFF2-40B4-BE49-F238E27FC236}">
                <a16:creationId xmlns:a16="http://schemas.microsoft.com/office/drawing/2014/main" id="{0A58752A-47CB-6DB6-FDF2-466356158BCE}"/>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22</a:t>
            </a:fld>
            <a:endParaRPr lang="en-US" dirty="0"/>
          </a:p>
        </p:txBody>
      </p:sp>
      <p:sp>
        <p:nvSpPr>
          <p:cNvPr id="9" name="Slide Number Placeholder 8">
            <a:extLst>
              <a:ext uri="{FF2B5EF4-FFF2-40B4-BE49-F238E27FC236}">
                <a16:creationId xmlns:a16="http://schemas.microsoft.com/office/drawing/2014/main" id="{E8D2FEDE-CF65-BE3E-493C-A60234816A62}"/>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140323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F151271-E27C-00E8-FFC4-B89456340F19}"/>
              </a:ext>
            </a:extLst>
          </p:cNvPr>
          <p:cNvPicPr>
            <a:picLocks noChangeAspect="1"/>
          </p:cNvPicPr>
          <p:nvPr/>
        </p:nvPicPr>
        <p:blipFill rotWithShape="1">
          <a:blip r:embed="rId2"/>
          <a:srcRect t="7748"/>
          <a:stretch/>
        </p:blipFill>
        <p:spPr>
          <a:xfrm>
            <a:off x="3156252" y="2864667"/>
            <a:ext cx="2831495" cy="1656041"/>
          </a:xfrm>
          <a:prstGeom prst="rect">
            <a:avLst/>
          </a:prstGeom>
        </p:spPr>
      </p:pic>
      <p:sp>
        <p:nvSpPr>
          <p:cNvPr id="2" name="Titel 1"/>
          <p:cNvSpPr>
            <a:spLocks noGrp="1"/>
          </p:cNvSpPr>
          <p:nvPr>
            <p:ph type="title"/>
          </p:nvPr>
        </p:nvSpPr>
        <p:spPr/>
        <p:txBody>
          <a:bodyPr anchor="t">
            <a:noAutofit/>
          </a:bodyPr>
          <a:lstStyle/>
          <a:p>
            <a:r>
              <a:rPr lang="de-DE" dirty="0"/>
              <a:t>ANNIE Experiment</a:t>
            </a:r>
            <a:endParaRPr lang="de-DE" baseline="-25000" dirty="0"/>
          </a:p>
        </p:txBody>
      </p:sp>
      <p:sp>
        <p:nvSpPr>
          <p:cNvPr id="29" name="Datumsplatzhalter 3">
            <a:extLst>
              <a:ext uri="{FF2B5EF4-FFF2-40B4-BE49-F238E27FC236}">
                <a16:creationId xmlns:a16="http://schemas.microsoft.com/office/drawing/2014/main" id="{3AF9771A-575A-D649-4B1D-B76714BA554E}"/>
              </a:ext>
            </a:extLst>
          </p:cNvPr>
          <p:cNvSpPr>
            <a:spLocks noGrp="1"/>
          </p:cNvSpPr>
          <p:nvPr>
            <p:ph type="dt" sz="half" idx="2"/>
          </p:nvPr>
        </p:nvSpPr>
        <p:spPr>
          <a:xfrm>
            <a:off x="731319" y="4889177"/>
            <a:ext cx="675368" cy="180975"/>
          </a:xfrm>
          <a:prstGeom prst="rect">
            <a:avLst/>
          </a:prstGeom>
        </p:spPr>
        <p:txBody>
          <a:bodyPr vert="horz" lIns="91440" tIns="45720" rIns="91440" bIns="45720" rtlCol="0" anchor="ctr"/>
          <a:lstStyle>
            <a:defPPr>
              <a:defRPr lang="de-DE"/>
            </a:defPPr>
            <a:lvl1pPr marL="0" algn="l"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defRPr/>
            </a:pPr>
            <a:r>
              <a:rPr lang="en-US" sz="825">
                <a:cs typeface="Calibri" charset="0"/>
              </a:rPr>
              <a:t>6/23/22</a:t>
            </a:r>
            <a:endParaRPr lang="de-DE" sz="825" dirty="0">
              <a:cs typeface="Calibri" charset="0"/>
            </a:endParaRPr>
          </a:p>
        </p:txBody>
      </p:sp>
      <p:sp>
        <p:nvSpPr>
          <p:cNvPr id="35" name="Foliennummernplatzhalter 5">
            <a:extLst>
              <a:ext uri="{FF2B5EF4-FFF2-40B4-BE49-F238E27FC236}">
                <a16:creationId xmlns:a16="http://schemas.microsoft.com/office/drawing/2014/main" id="{0A8582DD-EF01-5E7D-0D6F-00868C3882AB}"/>
              </a:ext>
            </a:extLst>
          </p:cNvPr>
          <p:cNvSpPr>
            <a:spLocks noGrp="1"/>
          </p:cNvSpPr>
          <p:nvPr>
            <p:ph type="sldNum" sz="quarter" idx="4"/>
          </p:nvPr>
        </p:nvSpPr>
        <p:spPr>
          <a:xfrm>
            <a:off x="216742" y="4889177"/>
            <a:ext cx="414338" cy="177964"/>
          </a:xfrm>
          <a:prstGeom prst="rect">
            <a:avLst/>
          </a:prstGeom>
        </p:spPr>
        <p:txBody>
          <a:bodyPr vert="horz" lIns="91440" tIns="45720" rIns="91440" bIns="45720" rtlCol="0" anchor="ctr"/>
          <a:lstStyle>
            <a:defPPr>
              <a:defRPr lang="de-DE"/>
            </a:defPPr>
            <a:lvl1pPr marL="0" algn="r"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fontAlgn="auto">
              <a:spcBef>
                <a:spcPts val="0"/>
              </a:spcBef>
              <a:spcAft>
                <a:spcPts val="0"/>
              </a:spcAft>
              <a:defRPr/>
            </a:pPr>
            <a:fld id="{4C748BA0-2CB7-6F44-A8B3-B6EED5D10902}" type="slidenum">
              <a:rPr lang="de-DE" smtClean="0"/>
              <a:pPr algn="r" defTabSz="342900" fontAlgn="auto">
                <a:spcBef>
                  <a:spcPts val="0"/>
                </a:spcBef>
                <a:spcAft>
                  <a:spcPts val="0"/>
                </a:spcAft>
                <a:defRPr/>
              </a:pPr>
              <a:t>23</a:t>
            </a:fld>
            <a:endParaRPr lang="de-DE" sz="825">
              <a:cs typeface="Calibri" charset="0"/>
            </a:endParaRPr>
          </a:p>
        </p:txBody>
      </p:sp>
      <p:pic>
        <p:nvPicPr>
          <p:cNvPr id="30" name="Grafik 29">
            <a:extLst>
              <a:ext uri="{FF2B5EF4-FFF2-40B4-BE49-F238E27FC236}">
                <a16:creationId xmlns:a16="http://schemas.microsoft.com/office/drawing/2014/main" id="{F90382B4-2828-430A-A6AB-14258E2EF068}"/>
              </a:ext>
            </a:extLst>
          </p:cNvPr>
          <p:cNvPicPr>
            <a:picLocks noChangeAspect="1"/>
          </p:cNvPicPr>
          <p:nvPr/>
        </p:nvPicPr>
        <p:blipFill rotWithShape="1">
          <a:blip r:embed="rId3">
            <a:clrChange>
              <a:clrFrom>
                <a:srgbClr val="FCFDFF"/>
              </a:clrFrom>
              <a:clrTo>
                <a:srgbClr val="FCFDFF">
                  <a:alpha val="0"/>
                </a:srgbClr>
              </a:clrTo>
            </a:clrChange>
          </a:blip>
          <a:srcRect l="6208" t="2092" b="2323"/>
          <a:stretch/>
        </p:blipFill>
        <p:spPr>
          <a:xfrm>
            <a:off x="6452550" y="2643661"/>
            <a:ext cx="2417912" cy="1993256"/>
          </a:xfrm>
          <a:prstGeom prst="rect">
            <a:avLst/>
          </a:prstGeom>
        </p:spPr>
      </p:pic>
      <p:pic>
        <p:nvPicPr>
          <p:cNvPr id="8" name="Grafik 7" descr="Ein Bild, das drinnen, gefliest enthält.&#10;&#10;Automatisch generierte Beschreibung">
            <a:extLst>
              <a:ext uri="{FF2B5EF4-FFF2-40B4-BE49-F238E27FC236}">
                <a16:creationId xmlns:a16="http://schemas.microsoft.com/office/drawing/2014/main" id="{80FDBB08-20DD-F86F-1BC3-5681181CC987}"/>
              </a:ext>
            </a:extLst>
          </p:cNvPr>
          <p:cNvPicPr>
            <a:picLocks noChangeAspect="1"/>
          </p:cNvPicPr>
          <p:nvPr/>
        </p:nvPicPr>
        <p:blipFill>
          <a:blip r:embed="rId4"/>
          <a:stretch>
            <a:fillRect/>
          </a:stretch>
        </p:blipFill>
        <p:spPr>
          <a:xfrm>
            <a:off x="7234176" y="84551"/>
            <a:ext cx="1681223" cy="2521835"/>
          </a:xfrm>
          <a:prstGeom prst="rect">
            <a:avLst/>
          </a:prstGeom>
        </p:spPr>
      </p:pic>
      <p:sp>
        <p:nvSpPr>
          <p:cNvPr id="48" name="Textfeld 47">
            <a:extLst>
              <a:ext uri="{FF2B5EF4-FFF2-40B4-BE49-F238E27FC236}">
                <a16:creationId xmlns:a16="http://schemas.microsoft.com/office/drawing/2014/main" id="{86A6C4D3-A0D0-79D0-9013-6AB9CE46C219}"/>
              </a:ext>
            </a:extLst>
          </p:cNvPr>
          <p:cNvSpPr txBox="1"/>
          <p:nvPr/>
        </p:nvSpPr>
        <p:spPr>
          <a:xfrm>
            <a:off x="121745" y="606670"/>
            <a:ext cx="6695743" cy="2289688"/>
          </a:xfrm>
          <a:prstGeom prst="rect">
            <a:avLst/>
          </a:prstGeom>
          <a:noFill/>
        </p:spPr>
        <p:txBody>
          <a:bodyPr wrap="square" rtlCol="0">
            <a:noAutofit/>
          </a:bodyPr>
          <a:lstStyle/>
          <a:p>
            <a:pPr defTabSz="342900" fontAlgn="auto">
              <a:lnSpc>
                <a:spcPct val="90000"/>
              </a:lnSpc>
              <a:spcBef>
                <a:spcPts val="300"/>
              </a:spcBef>
              <a:spcAft>
                <a:spcPts val="0"/>
              </a:spcAft>
              <a:defRPr/>
            </a:pPr>
            <a:r>
              <a:rPr lang="de-DE" sz="1600" b="1" dirty="0" err="1">
                <a:latin typeface="Helvetica" pitchFamily="2" charset="0"/>
                <a:ea typeface="+mn-ea"/>
                <a:cs typeface="+mn-cs"/>
                <a:sym typeface="Wingdings" pitchFamily="2" charset="2"/>
              </a:rPr>
              <a:t>Accelerator</a:t>
            </a:r>
            <a:r>
              <a:rPr lang="de-DE" sz="1600" b="1" dirty="0">
                <a:latin typeface="Helvetica" pitchFamily="2" charset="0"/>
                <a:ea typeface="+mn-ea"/>
                <a:cs typeface="+mn-cs"/>
                <a:sym typeface="Wingdings" pitchFamily="2" charset="2"/>
              </a:rPr>
              <a:t> Neutrino Nucleus Interaction Experiment</a:t>
            </a:r>
            <a:endParaRPr lang="de-DE" sz="1600" b="1" dirty="0">
              <a:solidFill>
                <a:schemeClr val="tx1">
                  <a:lumMod val="50000"/>
                  <a:lumOff val="50000"/>
                </a:schemeClr>
              </a:solidFill>
              <a:latin typeface="Helvetica" pitchFamily="2" charset="0"/>
              <a:sym typeface="Wingdings" pitchFamily="2" charset="2"/>
            </a:endParaRPr>
          </a:p>
          <a:p>
            <a:pPr>
              <a:lnSpc>
                <a:spcPct val="90000"/>
              </a:lnSpc>
              <a:spcBef>
                <a:spcPts val="300"/>
              </a:spcBef>
              <a:defRPr/>
            </a:pPr>
            <a:r>
              <a:rPr lang="de-DE" sz="1400" dirty="0">
                <a:latin typeface="Helvetica" pitchFamily="2" charset="0"/>
                <a:ea typeface="+mn-ea"/>
                <a:cs typeface="+mn-cs"/>
                <a:sym typeface="Wingdings" pitchFamily="2" charset="2"/>
              </a:rPr>
              <a:t>27-ton (</a:t>
            </a:r>
            <a:r>
              <a:rPr lang="de-DE" sz="1400" dirty="0" err="1">
                <a:latin typeface="Helvetica" pitchFamily="2" charset="0"/>
                <a:ea typeface="+mn-ea"/>
                <a:cs typeface="+mn-cs"/>
                <a:sym typeface="Wingdings" pitchFamily="2" charset="2"/>
              </a:rPr>
              <a:t>Gd-loaded</a:t>
            </a:r>
            <a:r>
              <a:rPr lang="de-DE" sz="1400" dirty="0">
                <a:latin typeface="Helvetica" pitchFamily="2" charset="0"/>
                <a:ea typeface="+mn-ea"/>
                <a:cs typeface="+mn-cs"/>
                <a:sym typeface="Wingdings" pitchFamily="2" charset="2"/>
              </a:rPr>
              <a:t>) </a:t>
            </a:r>
            <a:r>
              <a:rPr lang="de-DE" sz="1400" dirty="0" err="1">
                <a:latin typeface="Helvetica" pitchFamily="2" charset="0"/>
                <a:ea typeface="+mn-ea"/>
                <a:cs typeface="+mn-cs"/>
                <a:sym typeface="Wingdings" pitchFamily="2" charset="2"/>
              </a:rPr>
              <a:t>Water</a:t>
            </a:r>
            <a:r>
              <a:rPr lang="de-DE" sz="1400" dirty="0">
                <a:latin typeface="Helvetica" pitchFamily="2" charset="0"/>
                <a:ea typeface="+mn-ea"/>
                <a:cs typeface="+mn-cs"/>
                <a:sym typeface="Wingdings" pitchFamily="2" charset="2"/>
              </a:rPr>
              <a:t> Cherenkov </a:t>
            </a:r>
            <a:r>
              <a:rPr lang="de-DE" sz="1400" dirty="0" err="1">
                <a:latin typeface="Helvetica" pitchFamily="2" charset="0"/>
                <a:ea typeface="+mn-ea"/>
                <a:cs typeface="+mn-cs"/>
                <a:sym typeface="Wingdings" pitchFamily="2" charset="2"/>
              </a:rPr>
              <a:t>Detector</a:t>
            </a:r>
            <a:r>
              <a:rPr lang="de-DE" sz="1400" dirty="0">
                <a:latin typeface="Helvetica" pitchFamily="2" charset="0"/>
                <a:ea typeface="+mn-ea"/>
                <a:cs typeface="+mn-cs"/>
                <a:sym typeface="Wingdings" pitchFamily="2" charset="2"/>
              </a:rPr>
              <a:t> </a:t>
            </a:r>
            <a:r>
              <a:rPr lang="de-DE" sz="1400" dirty="0" err="1">
                <a:latin typeface="Helvetica" pitchFamily="2" charset="0"/>
                <a:sym typeface="Wingdings" pitchFamily="2" charset="2"/>
              </a:rPr>
              <a:t>running</a:t>
            </a:r>
            <a:r>
              <a:rPr lang="de-DE" sz="1400" dirty="0">
                <a:latin typeface="Helvetica" pitchFamily="2" charset="0"/>
                <a:ea typeface="+mn-ea"/>
                <a:cs typeface="+mn-cs"/>
                <a:sym typeface="Wingdings" pitchFamily="2" charset="2"/>
              </a:rPr>
              <a:t> in </a:t>
            </a:r>
            <a:r>
              <a:rPr lang="de-DE" sz="1400" dirty="0" err="1">
                <a:latin typeface="Helvetica" pitchFamily="2" charset="0"/>
                <a:ea typeface="+mn-ea"/>
                <a:cs typeface="+mn-cs"/>
                <a:sym typeface="Wingdings" pitchFamily="2" charset="2"/>
              </a:rPr>
              <a:t>the</a:t>
            </a:r>
            <a:r>
              <a:rPr lang="de-DE" sz="1400" b="1" dirty="0">
                <a:latin typeface="Helvetica" pitchFamily="2" charset="0"/>
                <a:ea typeface="+mn-ea"/>
                <a:cs typeface="+mn-cs"/>
                <a:sym typeface="Wingdings" pitchFamily="2" charset="2"/>
              </a:rPr>
              <a:t> BNB </a:t>
            </a:r>
            <a:r>
              <a:rPr lang="de-DE" sz="1400" b="1" dirty="0" err="1">
                <a:latin typeface="Helvetica" pitchFamily="2" charset="0"/>
                <a:ea typeface="+mn-ea"/>
                <a:cs typeface="+mn-cs"/>
                <a:sym typeface="Wingdings" pitchFamily="2" charset="2"/>
              </a:rPr>
              <a:t>neutrino</a:t>
            </a:r>
            <a:r>
              <a:rPr lang="de-DE" sz="1400" b="1" dirty="0">
                <a:latin typeface="Helvetica" pitchFamily="2" charset="0"/>
                <a:ea typeface="+mn-ea"/>
                <a:cs typeface="+mn-cs"/>
                <a:sym typeface="Wingdings" pitchFamily="2" charset="2"/>
              </a:rPr>
              <a:t> beam</a:t>
            </a:r>
          </a:p>
          <a:p>
            <a:pPr>
              <a:lnSpc>
                <a:spcPct val="90000"/>
              </a:lnSpc>
              <a:spcBef>
                <a:spcPts val="300"/>
              </a:spcBef>
              <a:defRPr/>
            </a:pPr>
            <a:endParaRPr lang="de-DE" sz="1400" b="1" dirty="0">
              <a:latin typeface="Helvetica" pitchFamily="2" charset="0"/>
              <a:ea typeface="+mn-ea"/>
              <a:cs typeface="+mn-cs"/>
              <a:sym typeface="Wingdings" pitchFamily="2" charset="2"/>
            </a:endParaRPr>
          </a:p>
          <a:p>
            <a:pPr marL="169069" indent="-169069" defTabSz="342900" fontAlgn="auto">
              <a:lnSpc>
                <a:spcPct val="90000"/>
              </a:lnSpc>
              <a:spcBef>
                <a:spcPts val="300"/>
              </a:spcBef>
              <a:spcAft>
                <a:spcPts val="0"/>
              </a:spcAft>
              <a:buFont typeface="Wingdings" pitchFamily="2" charset="2"/>
              <a:buChar char="§"/>
              <a:defRPr/>
            </a:pPr>
            <a:r>
              <a:rPr lang="de-DE" sz="1400" dirty="0">
                <a:solidFill>
                  <a:srgbClr val="C00000"/>
                </a:solidFill>
                <a:latin typeface="Helvetica" pitchFamily="2" charset="0"/>
                <a:sym typeface="Wingdings" pitchFamily="2" charset="2"/>
              </a:rPr>
              <a:t>Measurement </a:t>
            </a:r>
            <a:r>
              <a:rPr lang="de-DE" sz="1400" dirty="0" err="1">
                <a:solidFill>
                  <a:srgbClr val="C00000"/>
                </a:solidFill>
                <a:latin typeface="Helvetica" pitchFamily="2" charset="0"/>
                <a:sym typeface="Wingdings" pitchFamily="2" charset="2"/>
              </a:rPr>
              <a:t>of</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neutron</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mutiplicity</a:t>
            </a:r>
            <a:r>
              <a:rPr lang="de-DE" sz="1400" dirty="0">
                <a:solidFill>
                  <a:srgbClr val="C00000"/>
                </a:solidFill>
                <a:latin typeface="Helvetica" pitchFamily="2" charset="0"/>
                <a:sym typeface="Wingdings" pitchFamily="2" charset="2"/>
              </a:rPr>
              <a:t> and </a:t>
            </a:r>
            <a:r>
              <a:rPr lang="de-DE" sz="1400" dirty="0" err="1">
                <a:solidFill>
                  <a:srgbClr val="C00000"/>
                </a:solidFill>
                <a:latin typeface="Helvetica" pitchFamily="2" charset="0"/>
                <a:sym typeface="Wingdings" pitchFamily="2" charset="2"/>
              </a:rPr>
              <a:t>GeV</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neutrino</a:t>
            </a:r>
            <a:r>
              <a:rPr lang="de-DE" sz="1400" dirty="0">
                <a:solidFill>
                  <a:srgbClr val="C00000"/>
                </a:solidFill>
                <a:latin typeface="Helvetica" pitchFamily="2" charset="0"/>
                <a:sym typeface="Wingdings" pitchFamily="2" charset="2"/>
              </a:rPr>
              <a:t> differential </a:t>
            </a:r>
            <a:r>
              <a:rPr lang="de-DE" sz="1400" dirty="0" err="1">
                <a:solidFill>
                  <a:srgbClr val="C00000"/>
                </a:solidFill>
                <a:latin typeface="Helvetica" pitchFamily="2" charset="0"/>
                <a:sym typeface="Wingdings" pitchFamily="2" charset="2"/>
              </a:rPr>
              <a:t>cross-sections</a:t>
            </a:r>
            <a:endParaRPr lang="de-DE" sz="1400" dirty="0">
              <a:solidFill>
                <a:srgbClr val="C00000"/>
              </a:solidFill>
              <a:latin typeface="Helvetica" pitchFamily="2" charset="0"/>
              <a:sym typeface="Wingdings" pitchFamily="2" charset="2"/>
            </a:endParaRPr>
          </a:p>
          <a:p>
            <a:pPr marL="169069" indent="-169069" defTabSz="342900" fontAlgn="auto">
              <a:lnSpc>
                <a:spcPct val="90000"/>
              </a:lnSpc>
              <a:spcBef>
                <a:spcPts val="300"/>
              </a:spcBef>
              <a:spcAft>
                <a:spcPts val="0"/>
              </a:spcAft>
              <a:buFont typeface="Wingdings" pitchFamily="2" charset="2"/>
              <a:buChar char="§"/>
              <a:defRPr/>
            </a:pPr>
            <a:endParaRPr lang="de-DE" sz="1400" dirty="0">
              <a:solidFill>
                <a:srgbClr val="C00000"/>
              </a:solidFill>
              <a:latin typeface="Helvetica" pitchFamily="2" charset="0"/>
              <a:sym typeface="Wingdings" pitchFamily="2" charset="2"/>
            </a:endParaRPr>
          </a:p>
          <a:p>
            <a:pPr marL="169069" indent="-16906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Physics </a:t>
            </a:r>
            <a:r>
              <a:rPr lang="de-DE" sz="1400" dirty="0" err="1">
                <a:latin typeface="Helvetica" pitchFamily="2" charset="0"/>
                <a:sym typeface="Wingdings" pitchFamily="2" charset="2"/>
              </a:rPr>
              <a:t>data</a:t>
            </a:r>
            <a:r>
              <a:rPr lang="de-DE" sz="1400" dirty="0">
                <a:latin typeface="Helvetica" pitchFamily="2" charset="0"/>
                <a:sym typeface="Wingdings" pitchFamily="2" charset="2"/>
              </a:rPr>
              <a:t> </a:t>
            </a:r>
            <a:r>
              <a:rPr lang="de-DE" sz="1400" dirty="0" err="1">
                <a:latin typeface="Helvetica" pitchFamily="2" charset="0"/>
                <a:sym typeface="Wingdings" pitchFamily="2" charset="2"/>
              </a:rPr>
              <a:t>taking</a:t>
            </a:r>
            <a:r>
              <a:rPr lang="de-DE" sz="1400" dirty="0">
                <a:latin typeface="Helvetica" pitchFamily="2" charset="0"/>
                <a:sym typeface="Wingdings" pitchFamily="2" charset="2"/>
              </a:rPr>
              <a:t> </a:t>
            </a:r>
            <a:r>
              <a:rPr lang="de-DE" sz="1400" dirty="0" err="1">
                <a:latin typeface="Helvetica" pitchFamily="2" charset="0"/>
                <a:sym typeface="Wingdings" pitchFamily="2" charset="2"/>
              </a:rPr>
              <a:t>started</a:t>
            </a:r>
            <a:r>
              <a:rPr lang="de-DE" sz="1400" dirty="0">
                <a:latin typeface="Helvetica" pitchFamily="2" charset="0"/>
                <a:sym typeface="Wingdings" pitchFamily="2" charset="2"/>
              </a:rPr>
              <a:t> in </a:t>
            </a:r>
            <a:r>
              <a:rPr lang="de-DE" sz="1400" dirty="0" err="1">
                <a:latin typeface="Helvetica" pitchFamily="2" charset="0"/>
                <a:sym typeface="Wingdings" pitchFamily="2" charset="2"/>
              </a:rPr>
              <a:t>early</a:t>
            </a:r>
            <a:r>
              <a:rPr lang="de-DE" sz="1400" dirty="0">
                <a:latin typeface="Helvetica" pitchFamily="2" charset="0"/>
                <a:sym typeface="Wingdings" pitchFamily="2" charset="2"/>
              </a:rPr>
              <a:t> 2021</a:t>
            </a:r>
          </a:p>
          <a:p>
            <a:pPr marL="169069" indent="-169069" defTabSz="342900" fontAlgn="auto">
              <a:lnSpc>
                <a:spcPct val="90000"/>
              </a:lnSpc>
              <a:spcBef>
                <a:spcPts val="300"/>
              </a:spcBef>
              <a:spcAft>
                <a:spcPts val="0"/>
              </a:spcAft>
              <a:buFont typeface="Wingdings" pitchFamily="2" charset="2"/>
              <a:buChar char="§"/>
              <a:defRPr/>
            </a:pPr>
            <a:endParaRPr lang="de-DE" sz="1400" dirty="0">
              <a:latin typeface="Helvetica" pitchFamily="2" charset="0"/>
              <a:sym typeface="Wingdings" pitchFamily="2" charset="2"/>
            </a:endParaRPr>
          </a:p>
          <a:p>
            <a:pPr marL="169069" indent="-16906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R&amp;D </a:t>
            </a:r>
            <a:r>
              <a:rPr lang="de-DE" sz="1400" dirty="0" err="1">
                <a:latin typeface="Helvetica" pitchFamily="2" charset="0"/>
                <a:sym typeface="Wingdings" pitchFamily="2" charset="2"/>
              </a:rPr>
              <a:t>program</a:t>
            </a:r>
            <a:r>
              <a:rPr lang="de-DE" sz="1400" dirty="0">
                <a:latin typeface="Helvetica" pitchFamily="2" charset="0"/>
                <a:sym typeface="Wingdings" pitchFamily="2" charset="2"/>
              </a:rPr>
              <a:t> </a:t>
            </a:r>
            <a:r>
              <a:rPr lang="de-DE" sz="1400" dirty="0" err="1">
                <a:latin typeface="Helvetica" pitchFamily="2" charset="0"/>
                <a:sym typeface="Wingdings" pitchFamily="2" charset="2"/>
              </a:rPr>
              <a:t>for</a:t>
            </a:r>
            <a:r>
              <a:rPr lang="de-DE" sz="1400" dirty="0">
                <a:latin typeface="Helvetica" pitchFamily="2" charset="0"/>
                <a:sym typeface="Wingdings" pitchFamily="2" charset="2"/>
              </a:rPr>
              <a:t> </a:t>
            </a:r>
            <a:r>
              <a:rPr lang="de-DE" sz="1400" dirty="0" err="1">
                <a:latin typeface="Helvetica" pitchFamily="2" charset="0"/>
                <a:sym typeface="Wingdings" pitchFamily="2" charset="2"/>
              </a:rPr>
              <a:t>new</a:t>
            </a:r>
            <a:r>
              <a:rPr lang="de-DE" sz="1400" dirty="0">
                <a:latin typeface="Helvetica" pitchFamily="2" charset="0"/>
                <a:sym typeface="Wingdings" pitchFamily="2" charset="2"/>
              </a:rPr>
              <a:t> </a:t>
            </a:r>
            <a:r>
              <a:rPr lang="de-DE" sz="1400" dirty="0" err="1">
                <a:latin typeface="Helvetica" pitchFamily="2" charset="0"/>
                <a:sym typeface="Wingdings" pitchFamily="2" charset="2"/>
              </a:rPr>
              <a:t>technologies</a:t>
            </a:r>
            <a:br>
              <a:rPr lang="de-DE" sz="1400" dirty="0">
                <a:latin typeface="Helvetica" pitchFamily="2" charset="0"/>
                <a:sym typeface="Wingdings" pitchFamily="2" charset="2"/>
              </a:rPr>
            </a:br>
            <a:r>
              <a:rPr lang="de-DE" sz="1400" dirty="0">
                <a:latin typeface="Helvetica" pitchFamily="2" charset="0"/>
                <a:sym typeface="Wingdings" pitchFamily="2" charset="2"/>
              </a:rPr>
              <a:t> </a:t>
            </a:r>
            <a:r>
              <a:rPr lang="de-DE" sz="1400" dirty="0" err="1">
                <a:latin typeface="Helvetica" pitchFamily="2" charset="0"/>
                <a:sym typeface="Wingdings" pitchFamily="2" charset="2"/>
              </a:rPr>
              <a:t>Gd-water</a:t>
            </a:r>
            <a:r>
              <a:rPr lang="de-DE" sz="1400" dirty="0">
                <a:latin typeface="Helvetica" pitchFamily="2" charset="0"/>
                <a:sym typeface="Wingdings" pitchFamily="2" charset="2"/>
              </a:rPr>
              <a:t>  LAPPDs  WbLS</a:t>
            </a:r>
          </a:p>
        </p:txBody>
      </p:sp>
      <p:sp>
        <p:nvSpPr>
          <p:cNvPr id="7" name="Rechteck 6">
            <a:extLst>
              <a:ext uri="{FF2B5EF4-FFF2-40B4-BE49-F238E27FC236}">
                <a16:creationId xmlns:a16="http://schemas.microsoft.com/office/drawing/2014/main" id="{C64A9F31-0D74-7745-464C-D516B77F0423}"/>
              </a:ext>
            </a:extLst>
          </p:cNvPr>
          <p:cNvSpPr/>
          <p:nvPr/>
        </p:nvSpPr>
        <p:spPr>
          <a:xfrm>
            <a:off x="6379282" y="2660190"/>
            <a:ext cx="2536118" cy="1993256"/>
          </a:xfrm>
          <a:prstGeom prst="rect">
            <a:avLst/>
          </a:prstGeom>
          <a:noFill/>
          <a:ln w="28575">
            <a:solidFill>
              <a:srgbClr val="C00000"/>
            </a:solidFill>
            <a:extLst>
              <a:ext uri="{C807C97D-BFC1-408E-A445-0C87EB9F89A2}">
                <ask:lineSketchStyleProps xmlns:ask="http://schemas.microsoft.com/office/drawing/2018/sketchyshapes" sd="1219033472">
                  <a:custGeom>
                    <a:avLst/>
                    <a:gdLst>
                      <a:gd name="connsiteX0" fmla="*/ 0 w 3381491"/>
                      <a:gd name="connsiteY0" fmla="*/ 0 h 2657675"/>
                      <a:gd name="connsiteX1" fmla="*/ 608668 w 3381491"/>
                      <a:gd name="connsiteY1" fmla="*/ 0 h 2657675"/>
                      <a:gd name="connsiteX2" fmla="*/ 1318781 w 3381491"/>
                      <a:gd name="connsiteY2" fmla="*/ 0 h 2657675"/>
                      <a:gd name="connsiteX3" fmla="*/ 1961265 w 3381491"/>
                      <a:gd name="connsiteY3" fmla="*/ 0 h 2657675"/>
                      <a:gd name="connsiteX4" fmla="*/ 2569933 w 3381491"/>
                      <a:gd name="connsiteY4" fmla="*/ 0 h 2657675"/>
                      <a:gd name="connsiteX5" fmla="*/ 3381491 w 3381491"/>
                      <a:gd name="connsiteY5" fmla="*/ 0 h 2657675"/>
                      <a:gd name="connsiteX6" fmla="*/ 3381491 w 3381491"/>
                      <a:gd name="connsiteY6" fmla="*/ 664419 h 2657675"/>
                      <a:gd name="connsiteX7" fmla="*/ 3381491 w 3381491"/>
                      <a:gd name="connsiteY7" fmla="*/ 1328838 h 2657675"/>
                      <a:gd name="connsiteX8" fmla="*/ 3381491 w 3381491"/>
                      <a:gd name="connsiteY8" fmla="*/ 1940103 h 2657675"/>
                      <a:gd name="connsiteX9" fmla="*/ 3381491 w 3381491"/>
                      <a:gd name="connsiteY9" fmla="*/ 2657675 h 2657675"/>
                      <a:gd name="connsiteX10" fmla="*/ 2772823 w 3381491"/>
                      <a:gd name="connsiteY10" fmla="*/ 2657675 h 2657675"/>
                      <a:gd name="connsiteX11" fmla="*/ 2197969 w 3381491"/>
                      <a:gd name="connsiteY11" fmla="*/ 2657675 h 2657675"/>
                      <a:gd name="connsiteX12" fmla="*/ 1487856 w 3381491"/>
                      <a:gd name="connsiteY12" fmla="*/ 2657675 h 2657675"/>
                      <a:gd name="connsiteX13" fmla="*/ 879188 w 3381491"/>
                      <a:gd name="connsiteY13" fmla="*/ 2657675 h 2657675"/>
                      <a:gd name="connsiteX14" fmla="*/ 0 w 3381491"/>
                      <a:gd name="connsiteY14" fmla="*/ 2657675 h 2657675"/>
                      <a:gd name="connsiteX15" fmla="*/ 0 w 3381491"/>
                      <a:gd name="connsiteY15" fmla="*/ 1940103 h 2657675"/>
                      <a:gd name="connsiteX16" fmla="*/ 0 w 3381491"/>
                      <a:gd name="connsiteY16" fmla="*/ 1328838 h 2657675"/>
                      <a:gd name="connsiteX17" fmla="*/ 0 w 3381491"/>
                      <a:gd name="connsiteY17" fmla="*/ 637842 h 2657675"/>
                      <a:gd name="connsiteX18" fmla="*/ 0 w 3381491"/>
                      <a:gd name="connsiteY18" fmla="*/ 0 h 26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1491" h="2657675" fill="none" extrusionOk="0">
                        <a:moveTo>
                          <a:pt x="0" y="0"/>
                        </a:moveTo>
                        <a:cubicBezTo>
                          <a:pt x="211631" y="19521"/>
                          <a:pt x="357874" y="22702"/>
                          <a:pt x="608668" y="0"/>
                        </a:cubicBezTo>
                        <a:cubicBezTo>
                          <a:pt x="859462" y="-22702"/>
                          <a:pt x="1155776" y="-35393"/>
                          <a:pt x="1318781" y="0"/>
                        </a:cubicBezTo>
                        <a:cubicBezTo>
                          <a:pt x="1481786" y="35393"/>
                          <a:pt x="1813960" y="-28884"/>
                          <a:pt x="1961265" y="0"/>
                        </a:cubicBezTo>
                        <a:cubicBezTo>
                          <a:pt x="2108570" y="28884"/>
                          <a:pt x="2296776" y="-14710"/>
                          <a:pt x="2569933" y="0"/>
                        </a:cubicBezTo>
                        <a:cubicBezTo>
                          <a:pt x="2843090" y="14710"/>
                          <a:pt x="2987102" y="-26945"/>
                          <a:pt x="3381491" y="0"/>
                        </a:cubicBezTo>
                        <a:cubicBezTo>
                          <a:pt x="3412187" y="322708"/>
                          <a:pt x="3389934" y="334462"/>
                          <a:pt x="3381491" y="664419"/>
                        </a:cubicBezTo>
                        <a:cubicBezTo>
                          <a:pt x="3373048" y="994376"/>
                          <a:pt x="3382735" y="1040400"/>
                          <a:pt x="3381491" y="1328838"/>
                        </a:cubicBezTo>
                        <a:cubicBezTo>
                          <a:pt x="3380247" y="1617276"/>
                          <a:pt x="3399869" y="1691646"/>
                          <a:pt x="3381491" y="1940103"/>
                        </a:cubicBezTo>
                        <a:cubicBezTo>
                          <a:pt x="3363113" y="2188561"/>
                          <a:pt x="3405321" y="2407937"/>
                          <a:pt x="3381491" y="2657675"/>
                        </a:cubicBezTo>
                        <a:cubicBezTo>
                          <a:pt x="3150209" y="2669055"/>
                          <a:pt x="2938567" y="2671523"/>
                          <a:pt x="2772823" y="2657675"/>
                        </a:cubicBezTo>
                        <a:cubicBezTo>
                          <a:pt x="2607079" y="2643827"/>
                          <a:pt x="2479108" y="2631223"/>
                          <a:pt x="2197969" y="2657675"/>
                        </a:cubicBezTo>
                        <a:cubicBezTo>
                          <a:pt x="1916830" y="2684127"/>
                          <a:pt x="1756810" y="2649346"/>
                          <a:pt x="1487856" y="2657675"/>
                        </a:cubicBezTo>
                        <a:cubicBezTo>
                          <a:pt x="1218902" y="2666004"/>
                          <a:pt x="1054998" y="2631905"/>
                          <a:pt x="879188" y="2657675"/>
                        </a:cubicBezTo>
                        <a:cubicBezTo>
                          <a:pt x="703378" y="2683445"/>
                          <a:pt x="271527" y="2645148"/>
                          <a:pt x="0" y="2657675"/>
                        </a:cubicBezTo>
                        <a:cubicBezTo>
                          <a:pt x="-17755" y="2303306"/>
                          <a:pt x="-29117" y="2140333"/>
                          <a:pt x="0" y="1940103"/>
                        </a:cubicBezTo>
                        <a:cubicBezTo>
                          <a:pt x="29117" y="1739873"/>
                          <a:pt x="13811" y="1540911"/>
                          <a:pt x="0" y="1328838"/>
                        </a:cubicBezTo>
                        <a:cubicBezTo>
                          <a:pt x="-13811" y="1116765"/>
                          <a:pt x="-28406" y="949529"/>
                          <a:pt x="0" y="637842"/>
                        </a:cubicBezTo>
                        <a:cubicBezTo>
                          <a:pt x="28406" y="326155"/>
                          <a:pt x="-20525" y="260247"/>
                          <a:pt x="0" y="0"/>
                        </a:cubicBezTo>
                        <a:close/>
                      </a:path>
                      <a:path w="3381491" h="2657675" stroke="0" extrusionOk="0">
                        <a:moveTo>
                          <a:pt x="0" y="0"/>
                        </a:moveTo>
                        <a:cubicBezTo>
                          <a:pt x="232931" y="-30307"/>
                          <a:pt x="372677" y="22946"/>
                          <a:pt x="642483" y="0"/>
                        </a:cubicBezTo>
                        <a:cubicBezTo>
                          <a:pt x="912289" y="-22946"/>
                          <a:pt x="987821" y="-23120"/>
                          <a:pt x="1217337" y="0"/>
                        </a:cubicBezTo>
                        <a:cubicBezTo>
                          <a:pt x="1446853" y="23120"/>
                          <a:pt x="1740376" y="7797"/>
                          <a:pt x="1961265" y="0"/>
                        </a:cubicBezTo>
                        <a:cubicBezTo>
                          <a:pt x="2182154" y="-7797"/>
                          <a:pt x="2394044" y="-7529"/>
                          <a:pt x="2603748" y="0"/>
                        </a:cubicBezTo>
                        <a:cubicBezTo>
                          <a:pt x="2813452" y="7529"/>
                          <a:pt x="3111429" y="18833"/>
                          <a:pt x="3381491" y="0"/>
                        </a:cubicBezTo>
                        <a:cubicBezTo>
                          <a:pt x="3412424" y="306287"/>
                          <a:pt x="3381717" y="481659"/>
                          <a:pt x="3381491" y="717572"/>
                        </a:cubicBezTo>
                        <a:cubicBezTo>
                          <a:pt x="3381265" y="953485"/>
                          <a:pt x="3384155" y="1050093"/>
                          <a:pt x="3381491" y="1381991"/>
                        </a:cubicBezTo>
                        <a:cubicBezTo>
                          <a:pt x="3378827" y="1713889"/>
                          <a:pt x="3352345" y="1762020"/>
                          <a:pt x="3381491" y="2046410"/>
                        </a:cubicBezTo>
                        <a:cubicBezTo>
                          <a:pt x="3410637" y="2330800"/>
                          <a:pt x="3358140" y="2484362"/>
                          <a:pt x="3381491" y="2657675"/>
                        </a:cubicBezTo>
                        <a:cubicBezTo>
                          <a:pt x="3159177" y="2655798"/>
                          <a:pt x="2988931" y="2670619"/>
                          <a:pt x="2772823" y="2657675"/>
                        </a:cubicBezTo>
                        <a:cubicBezTo>
                          <a:pt x="2556715" y="2644731"/>
                          <a:pt x="2384084" y="2628544"/>
                          <a:pt x="2096524" y="2657675"/>
                        </a:cubicBezTo>
                        <a:cubicBezTo>
                          <a:pt x="1808964" y="2686806"/>
                          <a:pt x="1708714" y="2672620"/>
                          <a:pt x="1454041" y="2657675"/>
                        </a:cubicBezTo>
                        <a:cubicBezTo>
                          <a:pt x="1199368" y="2642730"/>
                          <a:pt x="933152" y="2652386"/>
                          <a:pt x="710113" y="2657675"/>
                        </a:cubicBezTo>
                        <a:cubicBezTo>
                          <a:pt x="487074" y="2662964"/>
                          <a:pt x="343360" y="2645313"/>
                          <a:pt x="0" y="2657675"/>
                        </a:cubicBezTo>
                        <a:cubicBezTo>
                          <a:pt x="25698" y="2377738"/>
                          <a:pt x="-29821" y="2283990"/>
                          <a:pt x="0" y="2046410"/>
                        </a:cubicBezTo>
                        <a:cubicBezTo>
                          <a:pt x="29821" y="1808831"/>
                          <a:pt x="-15360" y="1559047"/>
                          <a:pt x="0" y="1381991"/>
                        </a:cubicBezTo>
                        <a:cubicBezTo>
                          <a:pt x="15360" y="1204935"/>
                          <a:pt x="-18947" y="927625"/>
                          <a:pt x="0" y="744149"/>
                        </a:cubicBezTo>
                        <a:cubicBezTo>
                          <a:pt x="18947" y="560673"/>
                          <a:pt x="-1001" y="150524"/>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noFill/>
            </a:endParaRPr>
          </a:p>
        </p:txBody>
      </p:sp>
      <p:sp>
        <p:nvSpPr>
          <p:cNvPr id="23" name="Textfeld 22">
            <a:extLst>
              <a:ext uri="{FF2B5EF4-FFF2-40B4-BE49-F238E27FC236}">
                <a16:creationId xmlns:a16="http://schemas.microsoft.com/office/drawing/2014/main" id="{E7A9F764-8D07-C6FA-CC12-0D8AF6BF909B}"/>
              </a:ext>
            </a:extLst>
          </p:cNvPr>
          <p:cNvSpPr txBox="1"/>
          <p:nvPr/>
        </p:nvSpPr>
        <p:spPr>
          <a:xfrm>
            <a:off x="6551288" y="2172539"/>
            <a:ext cx="482504" cy="436273"/>
          </a:xfrm>
          <a:prstGeom prst="rect">
            <a:avLst/>
          </a:prstGeom>
          <a:noFill/>
        </p:spPr>
        <p:txBody>
          <a:bodyPr wrap="none" lIns="0" tIns="0" rIns="0" bIns="0" rtlCol="0">
            <a:spAutoFit/>
          </a:bodyPr>
          <a:lstStyle/>
          <a:p>
            <a:pPr defTabSz="342900" fontAlgn="auto">
              <a:lnSpc>
                <a:spcPct val="90000"/>
              </a:lnSpc>
              <a:spcBef>
                <a:spcPts val="0"/>
              </a:spcBef>
              <a:spcAft>
                <a:spcPts val="0"/>
              </a:spcAft>
              <a:defRPr/>
            </a:pPr>
            <a:r>
              <a:rPr lang="de-DE" sz="1050" dirty="0">
                <a:solidFill>
                  <a:srgbClr val="C00000"/>
                </a:solidFill>
                <a:latin typeface="Calibri"/>
                <a:ea typeface="+mn-ea"/>
                <a:cs typeface="+mn-cs"/>
              </a:rPr>
              <a:t>ANNIE </a:t>
            </a:r>
            <a:br>
              <a:rPr lang="de-DE" sz="1050" dirty="0">
                <a:solidFill>
                  <a:srgbClr val="C00000"/>
                </a:solidFill>
                <a:latin typeface="Calibri"/>
                <a:ea typeface="+mn-ea"/>
                <a:cs typeface="+mn-cs"/>
              </a:rPr>
            </a:br>
            <a:r>
              <a:rPr lang="de-DE" sz="1050" dirty="0" err="1">
                <a:solidFill>
                  <a:srgbClr val="C00000"/>
                </a:solidFill>
                <a:latin typeface="Calibri"/>
                <a:ea typeface="+mn-ea"/>
                <a:cs typeface="+mn-cs"/>
              </a:rPr>
              <a:t>Detector</a:t>
            </a:r>
            <a:br>
              <a:rPr lang="de-DE" sz="1050" dirty="0">
                <a:solidFill>
                  <a:srgbClr val="C00000"/>
                </a:solidFill>
                <a:latin typeface="Calibri"/>
                <a:ea typeface="+mn-ea"/>
                <a:cs typeface="+mn-cs"/>
              </a:rPr>
            </a:br>
            <a:r>
              <a:rPr lang="de-DE" sz="1050" dirty="0">
                <a:solidFill>
                  <a:srgbClr val="C00000"/>
                </a:solidFill>
                <a:latin typeface="Calibri"/>
                <a:ea typeface="+mn-ea"/>
                <a:cs typeface="+mn-cs"/>
              </a:rPr>
              <a:t>Layout</a:t>
            </a:r>
          </a:p>
        </p:txBody>
      </p:sp>
      <p:grpSp>
        <p:nvGrpSpPr>
          <p:cNvPr id="5" name="Gruppieren 4">
            <a:extLst>
              <a:ext uri="{FF2B5EF4-FFF2-40B4-BE49-F238E27FC236}">
                <a16:creationId xmlns:a16="http://schemas.microsoft.com/office/drawing/2014/main" id="{4A82A1A4-7900-0ABF-7A32-92AA4E60E597}"/>
              </a:ext>
            </a:extLst>
          </p:cNvPr>
          <p:cNvGrpSpPr/>
          <p:nvPr/>
        </p:nvGrpSpPr>
        <p:grpSpPr>
          <a:xfrm>
            <a:off x="214997" y="2775191"/>
            <a:ext cx="3020822" cy="2280269"/>
            <a:chOff x="367208" y="3215166"/>
            <a:chExt cx="4850173" cy="3642834"/>
          </a:xfrm>
        </p:grpSpPr>
        <p:pic>
          <p:nvPicPr>
            <p:cNvPr id="11" name="Grafik 10">
              <a:extLst>
                <a:ext uri="{FF2B5EF4-FFF2-40B4-BE49-F238E27FC236}">
                  <a16:creationId xmlns:a16="http://schemas.microsoft.com/office/drawing/2014/main" id="{A86F1AA0-C42A-515B-5878-61EDBD924C2B}"/>
                </a:ext>
              </a:extLst>
            </p:cNvPr>
            <p:cNvPicPr>
              <a:picLocks noChangeAspect="1"/>
            </p:cNvPicPr>
            <p:nvPr/>
          </p:nvPicPr>
          <p:blipFill>
            <a:blip r:embed="rId5"/>
            <a:stretch>
              <a:fillRect/>
            </a:stretch>
          </p:blipFill>
          <p:spPr>
            <a:xfrm>
              <a:off x="367208" y="3215166"/>
              <a:ext cx="4850173" cy="3642834"/>
            </a:xfrm>
            <a:prstGeom prst="rect">
              <a:avLst/>
            </a:prstGeom>
          </p:spPr>
        </p:pic>
        <p:sp>
          <p:nvSpPr>
            <p:cNvPr id="3" name="Textfeld 2">
              <a:extLst>
                <a:ext uri="{FF2B5EF4-FFF2-40B4-BE49-F238E27FC236}">
                  <a16:creationId xmlns:a16="http://schemas.microsoft.com/office/drawing/2014/main" id="{FFA6FE26-BE1F-EEC4-F8CA-0477C6F790EA}"/>
                </a:ext>
              </a:extLst>
            </p:cNvPr>
            <p:cNvSpPr txBox="1"/>
            <p:nvPr/>
          </p:nvSpPr>
          <p:spPr>
            <a:xfrm>
              <a:off x="2523063" y="6027228"/>
              <a:ext cx="1031899" cy="405642"/>
            </a:xfrm>
            <a:prstGeom prst="rect">
              <a:avLst/>
            </a:prstGeom>
            <a:noFill/>
          </p:spPr>
          <p:txBody>
            <a:bodyPr wrap="square" rtlCol="0">
              <a:spAutoFit/>
            </a:bodyPr>
            <a:lstStyle/>
            <a:p>
              <a:r>
                <a:rPr lang="de-DE" sz="1000" dirty="0" err="1">
                  <a:latin typeface="Arial" panose="020B0604020202020204" pitchFamily="34" charset="0"/>
                  <a:cs typeface="Arial" panose="020B0604020202020204" pitchFamily="34" charset="0"/>
                </a:rPr>
                <a:t>neutron</a:t>
              </a:r>
              <a:endParaRPr lang="de-DE" sz="10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2D68EF6-60C4-5260-D1E9-55BE027799B6}"/>
                </a:ext>
              </a:extLst>
            </p:cNvPr>
            <p:cNvSpPr txBox="1"/>
            <p:nvPr/>
          </p:nvSpPr>
          <p:spPr>
            <a:xfrm>
              <a:off x="3979535" y="5951636"/>
              <a:ext cx="584756" cy="405642"/>
            </a:xfrm>
            <a:prstGeom prst="rect">
              <a:avLst/>
            </a:prstGeom>
            <a:noFill/>
          </p:spPr>
          <p:txBody>
            <a:bodyPr wrap="none" rtlCol="0">
              <a:spAutoFit/>
            </a:bodyPr>
            <a:lstStyle/>
            <a:p>
              <a:r>
                <a:rPr lang="de-DE" sz="1000" dirty="0" err="1">
                  <a:latin typeface="Arial" panose="020B0604020202020204" pitchFamily="34" charset="0"/>
                  <a:cs typeface="Arial" panose="020B0604020202020204" pitchFamily="34" charset="0"/>
                </a:rPr>
                <a:t>Gd</a:t>
              </a:r>
              <a:endParaRPr lang="de-DE" sz="1000"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30364AED-EBAB-1DD4-1F32-E8AAB1C4508B}"/>
                </a:ext>
              </a:extLst>
            </p:cNvPr>
            <p:cNvSpPr/>
            <p:nvPr/>
          </p:nvSpPr>
          <p:spPr>
            <a:xfrm>
              <a:off x="4587999" y="5167576"/>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9" name="Rechteck 18">
              <a:extLst>
                <a:ext uri="{FF2B5EF4-FFF2-40B4-BE49-F238E27FC236}">
                  <a16:creationId xmlns:a16="http://schemas.microsoft.com/office/drawing/2014/main" id="{69115D65-D803-06A4-CA30-447E236A36D7}"/>
                </a:ext>
              </a:extLst>
            </p:cNvPr>
            <p:cNvSpPr/>
            <p:nvPr/>
          </p:nvSpPr>
          <p:spPr>
            <a:xfrm>
              <a:off x="3554963" y="6052503"/>
              <a:ext cx="193071" cy="243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0" name="Rechteck 19">
              <a:extLst>
                <a:ext uri="{FF2B5EF4-FFF2-40B4-BE49-F238E27FC236}">
                  <a16:creationId xmlns:a16="http://schemas.microsoft.com/office/drawing/2014/main" id="{8EA487C8-6C63-9556-6833-95A6920026E1}"/>
                </a:ext>
              </a:extLst>
            </p:cNvPr>
            <p:cNvSpPr/>
            <p:nvPr/>
          </p:nvSpPr>
          <p:spPr>
            <a:xfrm>
              <a:off x="3027664" y="5074418"/>
              <a:ext cx="286002" cy="6257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6" name="Textfeld 15">
              <a:extLst>
                <a:ext uri="{FF2B5EF4-FFF2-40B4-BE49-F238E27FC236}">
                  <a16:creationId xmlns:a16="http://schemas.microsoft.com/office/drawing/2014/main" id="{28E39094-F78F-BB72-7542-F58DC5177A13}"/>
                </a:ext>
              </a:extLst>
            </p:cNvPr>
            <p:cNvSpPr txBox="1"/>
            <p:nvPr/>
          </p:nvSpPr>
          <p:spPr>
            <a:xfrm>
              <a:off x="4539627" y="5058425"/>
              <a:ext cx="494676" cy="442519"/>
            </a:xfrm>
            <a:prstGeom prst="rect">
              <a:avLst/>
            </a:prstGeom>
            <a:noFill/>
          </p:spPr>
          <p:txBody>
            <a:bodyPr wrap="none" rtlCol="0">
              <a:spAutoFit/>
            </a:bodyPr>
            <a:lstStyle/>
            <a:p>
              <a:r>
                <a:rPr lang="el-GR" sz="1200" b="1" dirty="0">
                  <a:solidFill>
                    <a:srgbClr val="FF0000"/>
                  </a:solidFill>
                  <a:latin typeface="Times" pitchFamily="2" charset="0"/>
                  <a:cs typeface="Arial" panose="020B0604020202020204" pitchFamily="34" charset="0"/>
                </a:rPr>
                <a:t>γ</a:t>
              </a:r>
              <a:r>
                <a:rPr lang="de-DE" sz="1200" b="1" dirty="0">
                  <a:solidFill>
                    <a:srgbClr val="FF0000"/>
                  </a:solidFill>
                  <a:latin typeface="Times" pitchFamily="2" charset="0"/>
                  <a:cs typeface="Arial" panose="020B0604020202020204" pitchFamily="34" charset="0"/>
                </a:rPr>
                <a:t> </a:t>
              </a:r>
            </a:p>
          </p:txBody>
        </p:sp>
      </p:grpSp>
      <p:sp>
        <p:nvSpPr>
          <p:cNvPr id="33" name="Textfeld 32">
            <a:extLst>
              <a:ext uri="{FF2B5EF4-FFF2-40B4-BE49-F238E27FC236}">
                <a16:creationId xmlns:a16="http://schemas.microsoft.com/office/drawing/2014/main" id="{145CC130-2E6D-719D-C87B-E37C10370188}"/>
              </a:ext>
            </a:extLst>
          </p:cNvPr>
          <p:cNvSpPr txBox="1"/>
          <p:nvPr/>
        </p:nvSpPr>
        <p:spPr>
          <a:xfrm>
            <a:off x="3450213" y="2734894"/>
            <a:ext cx="2430152" cy="145424"/>
          </a:xfrm>
          <a:prstGeom prst="rect">
            <a:avLst/>
          </a:prstGeom>
          <a:noFill/>
        </p:spPr>
        <p:txBody>
          <a:bodyPr wrap="none" lIns="0" tIns="0" rIns="0" bIns="0" rtlCol="0">
            <a:spAutoFit/>
          </a:bodyPr>
          <a:lstStyle/>
          <a:p>
            <a:pPr defTabSz="342900" fontAlgn="auto">
              <a:lnSpc>
                <a:spcPct val="90000"/>
              </a:lnSpc>
              <a:spcBef>
                <a:spcPts val="0"/>
              </a:spcBef>
              <a:spcAft>
                <a:spcPts val="0"/>
              </a:spcAft>
              <a:defRPr/>
            </a:pPr>
            <a:r>
              <a:rPr lang="de-DE" sz="1050" dirty="0" err="1">
                <a:solidFill>
                  <a:srgbClr val="C00000"/>
                </a:solidFill>
                <a:latin typeface="Calibri"/>
                <a:ea typeface="+mn-ea"/>
                <a:cs typeface="+mn-cs"/>
              </a:rPr>
              <a:t>neutron</a:t>
            </a:r>
            <a:r>
              <a:rPr lang="de-DE" sz="1050" dirty="0">
                <a:solidFill>
                  <a:srgbClr val="C00000"/>
                </a:solidFill>
                <a:latin typeface="Calibri"/>
                <a:ea typeface="+mn-ea"/>
                <a:cs typeface="+mn-cs"/>
              </a:rPr>
              <a:t> </a:t>
            </a:r>
            <a:r>
              <a:rPr lang="de-DE" sz="1050" dirty="0" err="1">
                <a:solidFill>
                  <a:srgbClr val="C00000"/>
                </a:solidFill>
                <a:latin typeface="Calibri"/>
                <a:ea typeface="+mn-ea"/>
                <a:cs typeface="+mn-cs"/>
              </a:rPr>
              <a:t>capture</a:t>
            </a:r>
            <a:r>
              <a:rPr lang="de-DE" sz="1050" dirty="0">
                <a:solidFill>
                  <a:srgbClr val="C00000"/>
                </a:solidFill>
                <a:latin typeface="Calibri"/>
                <a:ea typeface="+mn-ea"/>
                <a:cs typeface="+mn-cs"/>
              </a:rPr>
              <a:t> time </a:t>
            </a:r>
            <a:r>
              <a:rPr lang="de-DE" sz="1050" dirty="0" err="1">
                <a:solidFill>
                  <a:srgbClr val="C00000"/>
                </a:solidFill>
                <a:latin typeface="Calibri"/>
                <a:ea typeface="+mn-ea"/>
                <a:cs typeface="+mn-cs"/>
              </a:rPr>
              <a:t>following</a:t>
            </a:r>
            <a:r>
              <a:rPr lang="de-DE" sz="1050" dirty="0">
                <a:solidFill>
                  <a:srgbClr val="C00000"/>
                </a:solidFill>
                <a:latin typeface="Calibri"/>
                <a:ea typeface="+mn-ea"/>
                <a:cs typeface="+mn-cs"/>
              </a:rPr>
              <a:t> beam </a:t>
            </a:r>
            <a:r>
              <a:rPr lang="de-DE" sz="1050" dirty="0" err="1">
                <a:solidFill>
                  <a:srgbClr val="C00000"/>
                </a:solidFill>
                <a:latin typeface="Calibri"/>
                <a:ea typeface="+mn-ea"/>
                <a:cs typeface="+mn-cs"/>
              </a:rPr>
              <a:t>events</a:t>
            </a:r>
            <a:endParaRPr lang="de-DE" sz="1050" dirty="0">
              <a:solidFill>
                <a:srgbClr val="C00000"/>
              </a:solidFill>
              <a:latin typeface="Calibri"/>
              <a:ea typeface="+mn-ea"/>
              <a:cs typeface="+mn-cs"/>
            </a:endParaRPr>
          </a:p>
        </p:txBody>
      </p:sp>
      <p:sp>
        <p:nvSpPr>
          <p:cNvPr id="34" name="Textfeld 33">
            <a:extLst>
              <a:ext uri="{FF2B5EF4-FFF2-40B4-BE49-F238E27FC236}">
                <a16:creationId xmlns:a16="http://schemas.microsoft.com/office/drawing/2014/main" id="{E421A9EE-30E4-6CEE-9C8E-8263A21ECB4E}"/>
              </a:ext>
            </a:extLst>
          </p:cNvPr>
          <p:cNvSpPr txBox="1"/>
          <p:nvPr/>
        </p:nvSpPr>
        <p:spPr>
          <a:xfrm>
            <a:off x="3563015" y="3692687"/>
            <a:ext cx="655629" cy="145424"/>
          </a:xfrm>
          <a:prstGeom prst="rect">
            <a:avLst/>
          </a:prstGeom>
          <a:noFill/>
        </p:spPr>
        <p:txBody>
          <a:bodyPr wrap="none" lIns="0" tIns="0" rIns="0" bIns="0" rtlCol="0">
            <a:spAutoFit/>
          </a:bodyPr>
          <a:lstStyle/>
          <a:p>
            <a:pPr defTabSz="342900" fontAlgn="auto">
              <a:lnSpc>
                <a:spcPct val="90000"/>
              </a:lnSpc>
              <a:spcBef>
                <a:spcPts val="0"/>
              </a:spcBef>
              <a:spcAft>
                <a:spcPts val="0"/>
              </a:spcAft>
              <a:defRPr/>
            </a:pPr>
            <a:r>
              <a:rPr lang="el-GR" sz="1050" dirty="0">
                <a:solidFill>
                  <a:srgbClr val="FF0000"/>
                </a:solidFill>
                <a:latin typeface="Cambria Math" panose="02040503050406030204" pitchFamily="18" charset="0"/>
                <a:ea typeface="Cambria Math" panose="02040503050406030204" pitchFamily="18" charset="0"/>
              </a:rPr>
              <a:t>τ</a:t>
            </a:r>
            <a:r>
              <a:rPr lang="de-DE" sz="1050" dirty="0">
                <a:solidFill>
                  <a:srgbClr val="FF0000"/>
                </a:solidFill>
                <a:latin typeface="Cambria Math" panose="02040503050406030204" pitchFamily="18" charset="0"/>
                <a:ea typeface="Cambria Math" panose="02040503050406030204" pitchFamily="18" charset="0"/>
              </a:rPr>
              <a:t> </a:t>
            </a:r>
            <a:r>
              <a:rPr lang="de-DE" sz="1050" dirty="0">
                <a:solidFill>
                  <a:srgbClr val="FF0000"/>
                </a:solidFill>
                <a:latin typeface="Calibri"/>
              </a:rPr>
              <a:t>= 29</a:t>
            </a:r>
            <a:r>
              <a:rPr lang="de-DE" sz="1050" dirty="0">
                <a:solidFill>
                  <a:srgbClr val="FF0000"/>
                </a:solidFill>
                <a:latin typeface="Cambria Math" panose="02040503050406030204" pitchFamily="18" charset="0"/>
                <a:ea typeface="Cambria Math" panose="02040503050406030204" pitchFamily="18" charset="0"/>
              </a:rPr>
              <a:t>±</a:t>
            </a:r>
            <a:r>
              <a:rPr lang="de-DE" sz="1050" dirty="0">
                <a:solidFill>
                  <a:srgbClr val="FF0000"/>
                </a:solidFill>
                <a:latin typeface="Calibri"/>
              </a:rPr>
              <a:t>7 µs</a:t>
            </a:r>
            <a:endParaRPr lang="de-DE" sz="1050" dirty="0">
              <a:solidFill>
                <a:srgbClr val="FF0000"/>
              </a:solidFill>
              <a:latin typeface="Calibri"/>
              <a:ea typeface="+mn-ea"/>
              <a:cs typeface="+mn-cs"/>
            </a:endParaRPr>
          </a:p>
        </p:txBody>
      </p:sp>
      <p:sp>
        <p:nvSpPr>
          <p:cNvPr id="24" name="Date Placeholder 3">
            <a:extLst>
              <a:ext uri="{FF2B5EF4-FFF2-40B4-BE49-F238E27FC236}">
                <a16:creationId xmlns:a16="http://schemas.microsoft.com/office/drawing/2014/main" id="{B0784BA2-E0D1-7F41-CB9E-D246449313C1}"/>
              </a:ext>
            </a:extLst>
          </p:cNvPr>
          <p:cNvSpPr txBox="1">
            <a:spLocks/>
          </p:cNvSpPr>
          <p:nvPr/>
        </p:nvSpPr>
        <p:spPr>
          <a:xfrm>
            <a:off x="731319" y="488181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7DB46E23-F848-5445-888B-0530CF45F82B}" type="datetime1">
              <a:rPr lang="en-US" smtClean="0"/>
              <a:pPr>
                <a:defRPr/>
              </a:pPr>
              <a:t>6/22/22</a:t>
            </a:fld>
            <a:endParaRPr lang="en-US" dirty="0"/>
          </a:p>
        </p:txBody>
      </p:sp>
      <p:sp>
        <p:nvSpPr>
          <p:cNvPr id="25" name="Footer Placeholder 4">
            <a:extLst>
              <a:ext uri="{FF2B5EF4-FFF2-40B4-BE49-F238E27FC236}">
                <a16:creationId xmlns:a16="http://schemas.microsoft.com/office/drawing/2014/main" id="{62904A2C-8F42-EFEE-6244-F1E2523F73D1}"/>
              </a:ext>
            </a:extLst>
          </p:cNvPr>
          <p:cNvSpPr>
            <a:spLocks noGrp="1"/>
          </p:cNvSpPr>
          <p:nvPr>
            <p:ph type="ftr" sz="quarter" idx="3"/>
          </p:nvPr>
        </p:nvSpPr>
        <p:spPr>
          <a:xfrm>
            <a:off x="1525095" y="4881814"/>
            <a:ext cx="6262118" cy="182155"/>
          </a:xfrm>
        </p:spPr>
        <p:txBody>
          <a:bodyPr/>
          <a:lstStyle/>
          <a:p>
            <a:pPr>
              <a:defRPr/>
            </a:pPr>
            <a:r>
              <a:rPr lang="en-US"/>
              <a:t>Steve Brice   |   Fermilab’s Neutrino Experiment Program   |   Neutrino Theory Network (NTN) Workshop</a:t>
            </a:r>
            <a:endParaRPr lang="en-US" b="1" dirty="0"/>
          </a:p>
        </p:txBody>
      </p:sp>
      <p:sp>
        <p:nvSpPr>
          <p:cNvPr id="26" name="Slide Number Placeholder 5">
            <a:extLst>
              <a:ext uri="{FF2B5EF4-FFF2-40B4-BE49-F238E27FC236}">
                <a16:creationId xmlns:a16="http://schemas.microsoft.com/office/drawing/2014/main" id="{F2D3B6F5-A4F5-60C7-3811-2EFD070D1982}"/>
              </a:ext>
            </a:extLst>
          </p:cNvPr>
          <p:cNvSpPr txBox="1">
            <a:spLocks/>
          </p:cNvSpPr>
          <p:nvPr/>
        </p:nvSpPr>
        <p:spPr>
          <a:xfrm>
            <a:off x="216742" y="488181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61192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7" descr="Ein Bild, das drinnen, gefliest enthält.&#10;&#10;Automatisch generierte Beschreibung">
            <a:extLst>
              <a:ext uri="{FF2B5EF4-FFF2-40B4-BE49-F238E27FC236}">
                <a16:creationId xmlns:a16="http://schemas.microsoft.com/office/drawing/2014/main" id="{4E87E54A-DE0B-BE0F-BFDE-755DD37AEB57}"/>
              </a:ext>
            </a:extLst>
          </p:cNvPr>
          <p:cNvPicPr>
            <a:picLocks noChangeAspect="1"/>
          </p:cNvPicPr>
          <p:nvPr/>
        </p:nvPicPr>
        <p:blipFill>
          <a:blip r:embed="rId2"/>
          <a:stretch>
            <a:fillRect/>
          </a:stretch>
        </p:blipFill>
        <p:spPr>
          <a:xfrm>
            <a:off x="7234176" y="84551"/>
            <a:ext cx="1681223" cy="2521835"/>
          </a:xfrm>
          <a:prstGeom prst="rect">
            <a:avLst/>
          </a:prstGeom>
        </p:spPr>
      </p:pic>
      <p:pic>
        <p:nvPicPr>
          <p:cNvPr id="5" name="Grafik 4">
            <a:extLst>
              <a:ext uri="{FF2B5EF4-FFF2-40B4-BE49-F238E27FC236}">
                <a16:creationId xmlns:a16="http://schemas.microsoft.com/office/drawing/2014/main" id="{08ABD1FB-FEAA-6828-E08D-DA86B98497A1}"/>
              </a:ext>
            </a:extLst>
          </p:cNvPr>
          <p:cNvPicPr>
            <a:picLocks noChangeAspect="1"/>
          </p:cNvPicPr>
          <p:nvPr/>
        </p:nvPicPr>
        <p:blipFill rotWithShape="1">
          <a:blip r:embed="rId3"/>
          <a:srcRect b="15459"/>
          <a:stretch/>
        </p:blipFill>
        <p:spPr>
          <a:xfrm>
            <a:off x="2168488" y="1508864"/>
            <a:ext cx="3233655" cy="1496163"/>
          </a:xfrm>
          <a:prstGeom prst="rect">
            <a:avLst/>
          </a:prstGeom>
        </p:spPr>
      </p:pic>
      <p:sp>
        <p:nvSpPr>
          <p:cNvPr id="2" name="Titel 1"/>
          <p:cNvSpPr>
            <a:spLocks noGrp="1"/>
          </p:cNvSpPr>
          <p:nvPr>
            <p:ph type="title"/>
          </p:nvPr>
        </p:nvSpPr>
        <p:spPr/>
        <p:txBody>
          <a:bodyPr anchor="t">
            <a:noAutofit/>
          </a:bodyPr>
          <a:lstStyle/>
          <a:p>
            <a:r>
              <a:rPr lang="de-DE" dirty="0"/>
              <a:t>ANNIE: First LAPPD </a:t>
            </a:r>
            <a:r>
              <a:rPr lang="de-DE" dirty="0" err="1"/>
              <a:t>installed</a:t>
            </a:r>
            <a:endParaRPr lang="de-DE" baseline="-25000" dirty="0"/>
          </a:p>
        </p:txBody>
      </p:sp>
      <p:sp>
        <p:nvSpPr>
          <p:cNvPr id="28" name="Datumsplatzhalter 3">
            <a:extLst>
              <a:ext uri="{FF2B5EF4-FFF2-40B4-BE49-F238E27FC236}">
                <a16:creationId xmlns:a16="http://schemas.microsoft.com/office/drawing/2014/main" id="{1BE731E3-AD5F-34FC-59B6-F63075ABD6C1}"/>
              </a:ext>
            </a:extLst>
          </p:cNvPr>
          <p:cNvSpPr>
            <a:spLocks noGrp="1"/>
          </p:cNvSpPr>
          <p:nvPr>
            <p:ph type="dt" sz="half" idx="2"/>
          </p:nvPr>
        </p:nvSpPr>
        <p:spPr>
          <a:xfrm>
            <a:off x="725811" y="4850621"/>
            <a:ext cx="675368" cy="180975"/>
          </a:xfrm>
          <a:prstGeom prst="rect">
            <a:avLst/>
          </a:prstGeom>
        </p:spPr>
        <p:txBody>
          <a:bodyPr vert="horz" lIns="91440" tIns="45720" rIns="91440" bIns="45720" rtlCol="0" anchor="ctr"/>
          <a:lstStyle>
            <a:defPPr>
              <a:defRPr lang="de-DE"/>
            </a:defPPr>
            <a:lvl1pPr marL="0" algn="l"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defRPr/>
            </a:pPr>
            <a:r>
              <a:rPr lang="en-US" sz="825">
                <a:cs typeface="Calibri" charset="0"/>
              </a:rPr>
              <a:t>6/23/22</a:t>
            </a:r>
            <a:endParaRPr lang="de-DE" sz="825" dirty="0">
              <a:cs typeface="Calibri" charset="0"/>
            </a:endParaRPr>
          </a:p>
        </p:txBody>
      </p:sp>
      <p:sp>
        <p:nvSpPr>
          <p:cNvPr id="40" name="Foliennummernplatzhalter 5">
            <a:extLst>
              <a:ext uri="{FF2B5EF4-FFF2-40B4-BE49-F238E27FC236}">
                <a16:creationId xmlns:a16="http://schemas.microsoft.com/office/drawing/2014/main" id="{9D5747EC-A2E5-4981-DB6D-7688F793413E}"/>
              </a:ext>
            </a:extLst>
          </p:cNvPr>
          <p:cNvSpPr>
            <a:spLocks noGrp="1"/>
          </p:cNvSpPr>
          <p:nvPr>
            <p:ph type="sldNum" sz="quarter" idx="4"/>
          </p:nvPr>
        </p:nvSpPr>
        <p:spPr>
          <a:xfrm>
            <a:off x="211234" y="4850621"/>
            <a:ext cx="414338" cy="177964"/>
          </a:xfrm>
          <a:prstGeom prst="rect">
            <a:avLst/>
          </a:prstGeom>
        </p:spPr>
        <p:txBody>
          <a:bodyPr vert="horz" lIns="91440" tIns="45720" rIns="91440" bIns="45720" rtlCol="0" anchor="ctr"/>
          <a:lstStyle>
            <a:defPPr>
              <a:defRPr lang="de-DE"/>
            </a:defPPr>
            <a:lvl1pPr marL="0" algn="r"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fontAlgn="auto">
              <a:spcBef>
                <a:spcPts val="0"/>
              </a:spcBef>
              <a:spcAft>
                <a:spcPts val="0"/>
              </a:spcAft>
              <a:defRPr/>
            </a:pPr>
            <a:fld id="{4C748BA0-2CB7-6F44-A8B3-B6EED5D10902}" type="slidenum">
              <a:rPr lang="de-DE" smtClean="0"/>
              <a:pPr algn="r" defTabSz="342900" fontAlgn="auto">
                <a:spcBef>
                  <a:spcPts val="0"/>
                </a:spcBef>
                <a:spcAft>
                  <a:spcPts val="0"/>
                </a:spcAft>
                <a:defRPr/>
              </a:pPr>
              <a:t>24</a:t>
            </a:fld>
            <a:endParaRPr lang="de-DE" sz="825">
              <a:cs typeface="Calibri" charset="0"/>
            </a:endParaRPr>
          </a:p>
        </p:txBody>
      </p:sp>
      <p:cxnSp>
        <p:nvCxnSpPr>
          <p:cNvPr id="37" name="Gerade Verbindung mit Pfeil 36">
            <a:extLst>
              <a:ext uri="{FF2B5EF4-FFF2-40B4-BE49-F238E27FC236}">
                <a16:creationId xmlns:a16="http://schemas.microsoft.com/office/drawing/2014/main" id="{552790EC-1BA6-F3EB-DBB7-E19938924C14}"/>
              </a:ext>
            </a:extLst>
          </p:cNvPr>
          <p:cNvCxnSpPr>
            <a:cxnSpLocks/>
            <a:endCxn id="41" idx="1"/>
          </p:cNvCxnSpPr>
          <p:nvPr/>
        </p:nvCxnSpPr>
        <p:spPr>
          <a:xfrm>
            <a:off x="7832387" y="1130356"/>
            <a:ext cx="363041" cy="349293"/>
          </a:xfrm>
          <a:prstGeom prst="straightConnector1">
            <a:avLst/>
          </a:prstGeom>
          <a:ln w="25400">
            <a:solidFill>
              <a:srgbClr val="FFC000"/>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41" name="Rechteck 40">
            <a:extLst>
              <a:ext uri="{FF2B5EF4-FFF2-40B4-BE49-F238E27FC236}">
                <a16:creationId xmlns:a16="http://schemas.microsoft.com/office/drawing/2014/main" id="{432DDF90-2686-A474-6036-1396B44A62FE}"/>
              </a:ext>
            </a:extLst>
          </p:cNvPr>
          <p:cNvSpPr/>
          <p:nvPr/>
        </p:nvSpPr>
        <p:spPr>
          <a:xfrm>
            <a:off x="8195428" y="1425649"/>
            <a:ext cx="108000" cy="108000"/>
          </a:xfrm>
          <a:prstGeom prst="rect">
            <a:avLst/>
          </a:prstGeom>
          <a:solidFill>
            <a:schemeClr val="tx1"/>
          </a:solid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48" name="Textfeld 47">
            <a:extLst>
              <a:ext uri="{FF2B5EF4-FFF2-40B4-BE49-F238E27FC236}">
                <a16:creationId xmlns:a16="http://schemas.microsoft.com/office/drawing/2014/main" id="{86A6C4D3-A0D0-79D0-9013-6AB9CE46C219}"/>
              </a:ext>
            </a:extLst>
          </p:cNvPr>
          <p:cNvSpPr txBox="1"/>
          <p:nvPr/>
        </p:nvSpPr>
        <p:spPr>
          <a:xfrm>
            <a:off x="129628" y="527530"/>
            <a:ext cx="4262963" cy="954851"/>
          </a:xfrm>
          <a:prstGeom prst="rect">
            <a:avLst/>
          </a:prstGeom>
          <a:noFill/>
        </p:spPr>
        <p:txBody>
          <a:bodyPr wrap="square" rtlCol="0">
            <a:noAutofit/>
          </a:bodyPr>
          <a:lstStyle/>
          <a:p>
            <a:pPr marL="107156" indent="-107156">
              <a:lnSpc>
                <a:spcPct val="90000"/>
              </a:lnSpc>
              <a:spcBef>
                <a:spcPts val="300"/>
              </a:spcBef>
              <a:buFont typeface="Wingdings" pitchFamily="2" charset="2"/>
              <a:buChar char="§"/>
              <a:defRPr/>
            </a:pPr>
            <a:r>
              <a:rPr lang="de-DE" sz="1400" dirty="0">
                <a:solidFill>
                  <a:schemeClr val="accent6">
                    <a:lumMod val="75000"/>
                  </a:schemeClr>
                </a:solidFill>
                <a:latin typeface="Helvetica" pitchFamily="2" charset="0"/>
                <a:ea typeface="+mn-ea"/>
                <a:cs typeface="+mn-cs"/>
                <a:sym typeface="Wingdings" pitchFamily="2" charset="2"/>
              </a:rPr>
              <a:t>Major Milestone: </a:t>
            </a:r>
            <a:r>
              <a:rPr lang="de-DE" sz="1400" dirty="0" err="1">
                <a:solidFill>
                  <a:schemeClr val="accent6">
                    <a:lumMod val="75000"/>
                  </a:schemeClr>
                </a:solidFill>
                <a:latin typeface="Helvetica" pitchFamily="2" charset="0"/>
                <a:ea typeface="+mn-ea"/>
                <a:cs typeface="+mn-cs"/>
                <a:sym typeface="Wingdings" pitchFamily="2" charset="2"/>
              </a:rPr>
              <a:t>World‘s</a:t>
            </a:r>
            <a:r>
              <a:rPr lang="de-DE" sz="1400" dirty="0">
                <a:solidFill>
                  <a:schemeClr val="accent6">
                    <a:lumMod val="75000"/>
                  </a:schemeClr>
                </a:solidFill>
                <a:latin typeface="Helvetica" pitchFamily="2" charset="0"/>
                <a:ea typeface="+mn-ea"/>
                <a:cs typeface="+mn-cs"/>
                <a:sym typeface="Wingdings" pitchFamily="2" charset="2"/>
              </a:rPr>
              <a:t> </a:t>
            </a:r>
            <a:r>
              <a:rPr lang="de-DE" sz="1400" dirty="0" err="1">
                <a:solidFill>
                  <a:schemeClr val="accent6">
                    <a:lumMod val="75000"/>
                  </a:schemeClr>
                </a:solidFill>
                <a:latin typeface="Helvetica" pitchFamily="2" charset="0"/>
                <a:ea typeface="+mn-ea"/>
                <a:cs typeface="+mn-cs"/>
                <a:sym typeface="Wingdings" pitchFamily="2" charset="2"/>
              </a:rPr>
              <a:t>first</a:t>
            </a:r>
            <a:r>
              <a:rPr lang="de-DE" sz="1400" dirty="0">
                <a:solidFill>
                  <a:schemeClr val="accent6">
                    <a:lumMod val="75000"/>
                  </a:schemeClr>
                </a:solidFill>
                <a:latin typeface="Helvetica" pitchFamily="2" charset="0"/>
                <a:ea typeface="+mn-ea"/>
                <a:cs typeface="+mn-cs"/>
                <a:sym typeface="Wingdings" pitchFamily="2" charset="2"/>
              </a:rPr>
              <a:t> LAPPD </a:t>
            </a:r>
            <a:r>
              <a:rPr lang="de-DE" sz="1400" dirty="0" err="1">
                <a:solidFill>
                  <a:schemeClr val="accent6">
                    <a:lumMod val="75000"/>
                  </a:schemeClr>
                </a:solidFill>
                <a:latin typeface="Helvetica" pitchFamily="2" charset="0"/>
                <a:ea typeface="+mn-ea"/>
                <a:cs typeface="+mn-cs"/>
                <a:sym typeface="Wingdings" pitchFamily="2" charset="2"/>
              </a:rPr>
              <a:t>installed</a:t>
            </a:r>
            <a:r>
              <a:rPr lang="de-DE" sz="1400" dirty="0">
                <a:solidFill>
                  <a:schemeClr val="accent6">
                    <a:lumMod val="75000"/>
                  </a:schemeClr>
                </a:solidFill>
                <a:latin typeface="Helvetica" pitchFamily="2" charset="0"/>
                <a:ea typeface="+mn-ea"/>
                <a:cs typeface="+mn-cs"/>
                <a:sym typeface="Wingdings" pitchFamily="2" charset="2"/>
              </a:rPr>
              <a:t> in </a:t>
            </a:r>
            <a:br>
              <a:rPr lang="de-DE" sz="1400" dirty="0">
                <a:solidFill>
                  <a:schemeClr val="accent6">
                    <a:lumMod val="75000"/>
                  </a:schemeClr>
                </a:solidFill>
                <a:latin typeface="Helvetica" pitchFamily="2" charset="0"/>
                <a:ea typeface="+mn-ea"/>
                <a:cs typeface="+mn-cs"/>
                <a:sym typeface="Wingdings" pitchFamily="2" charset="2"/>
              </a:rPr>
            </a:br>
            <a:r>
              <a:rPr lang="de-DE" sz="1400" dirty="0">
                <a:solidFill>
                  <a:schemeClr val="accent6">
                    <a:lumMod val="75000"/>
                  </a:schemeClr>
                </a:solidFill>
                <a:latin typeface="Helvetica" pitchFamily="2" charset="0"/>
                <a:ea typeface="+mn-ea"/>
                <a:cs typeface="+mn-cs"/>
                <a:sym typeface="Wingdings" pitchFamily="2" charset="2"/>
              </a:rPr>
              <a:t>March 2022, </a:t>
            </a:r>
            <a:r>
              <a:rPr lang="de-DE" sz="1400" dirty="0" err="1">
                <a:solidFill>
                  <a:schemeClr val="accent6">
                    <a:lumMod val="75000"/>
                  </a:schemeClr>
                </a:solidFill>
                <a:latin typeface="Helvetica" pitchFamily="2" charset="0"/>
                <a:ea typeface="+mn-ea"/>
                <a:cs typeface="+mn-cs"/>
                <a:sym typeface="Wingdings" pitchFamily="2" charset="2"/>
              </a:rPr>
              <a:t>detected</a:t>
            </a:r>
            <a:r>
              <a:rPr lang="de-DE" sz="1400" dirty="0">
                <a:solidFill>
                  <a:schemeClr val="accent6">
                    <a:lumMod val="75000"/>
                  </a:schemeClr>
                </a:solidFill>
                <a:latin typeface="Helvetica" pitchFamily="2" charset="0"/>
                <a:ea typeface="+mn-ea"/>
                <a:cs typeface="+mn-cs"/>
                <a:sym typeface="Wingdings" pitchFamily="2" charset="2"/>
              </a:rPr>
              <a:t> </a:t>
            </a:r>
            <a:r>
              <a:rPr lang="de-DE" sz="1400" dirty="0" err="1">
                <a:solidFill>
                  <a:schemeClr val="accent6">
                    <a:lumMod val="75000"/>
                  </a:schemeClr>
                </a:solidFill>
                <a:latin typeface="Helvetica" pitchFamily="2" charset="0"/>
                <a:ea typeface="+mn-ea"/>
                <a:cs typeface="+mn-cs"/>
                <a:sym typeface="Wingdings" pitchFamily="2" charset="2"/>
              </a:rPr>
              <a:t>first</a:t>
            </a:r>
            <a:r>
              <a:rPr lang="de-DE" sz="1400" dirty="0">
                <a:solidFill>
                  <a:schemeClr val="accent6">
                    <a:lumMod val="75000"/>
                  </a:schemeClr>
                </a:solidFill>
                <a:latin typeface="Helvetica" pitchFamily="2" charset="0"/>
                <a:ea typeface="+mn-ea"/>
                <a:cs typeface="+mn-cs"/>
                <a:sym typeface="Wingdings" pitchFamily="2" charset="2"/>
              </a:rPr>
              <a:t> light </a:t>
            </a:r>
            <a:r>
              <a:rPr lang="de-DE" sz="1400" dirty="0" err="1">
                <a:solidFill>
                  <a:schemeClr val="accent6">
                    <a:lumMod val="75000"/>
                  </a:schemeClr>
                </a:solidFill>
                <a:latin typeface="Helvetica" pitchFamily="2" charset="0"/>
                <a:ea typeface="+mn-ea"/>
                <a:cs typeface="+mn-cs"/>
                <a:sym typeface="Wingdings" pitchFamily="2" charset="2"/>
              </a:rPr>
              <a:t>from</a:t>
            </a:r>
            <a:r>
              <a:rPr lang="de-DE" sz="1400" dirty="0">
                <a:solidFill>
                  <a:schemeClr val="accent6">
                    <a:lumMod val="75000"/>
                  </a:schemeClr>
                </a:solidFill>
                <a:latin typeface="Helvetica" pitchFamily="2" charset="0"/>
                <a:ea typeface="+mn-ea"/>
                <a:cs typeface="+mn-cs"/>
                <a:sym typeface="Wingdings" pitchFamily="2" charset="2"/>
              </a:rPr>
              <a:t> </a:t>
            </a:r>
            <a:r>
              <a:rPr lang="de-DE" sz="1400" dirty="0" err="1">
                <a:solidFill>
                  <a:schemeClr val="accent6">
                    <a:lumMod val="75000"/>
                  </a:schemeClr>
                </a:solidFill>
                <a:latin typeface="Helvetica" pitchFamily="2" charset="0"/>
                <a:ea typeface="+mn-ea"/>
                <a:cs typeface="+mn-cs"/>
                <a:sym typeface="Wingdings" pitchFamily="2" charset="2"/>
              </a:rPr>
              <a:t>neutrinos</a:t>
            </a:r>
            <a:endParaRPr lang="de-DE" sz="1400" dirty="0">
              <a:solidFill>
                <a:schemeClr val="accent6">
                  <a:lumMod val="75000"/>
                </a:schemeClr>
              </a:solidFill>
              <a:latin typeface="Helvetica" pitchFamily="2" charset="0"/>
              <a:sym typeface="Wingdings" pitchFamily="2" charset="2"/>
            </a:endParaRPr>
          </a:p>
          <a:p>
            <a:pPr marL="107156" indent="-107156">
              <a:lnSpc>
                <a:spcPct val="90000"/>
              </a:lnSpc>
              <a:spcBef>
                <a:spcPts val="300"/>
              </a:spcBef>
              <a:buFont typeface="Wingdings" pitchFamily="2" charset="2"/>
              <a:buChar char="§"/>
              <a:defRPr/>
            </a:pPr>
            <a:r>
              <a:rPr lang="de-DE" sz="1400" dirty="0">
                <a:latin typeface="Helvetica" pitchFamily="2" charset="0"/>
                <a:sym typeface="Wingdings" pitchFamily="2" charset="2"/>
              </a:rPr>
              <a:t>In </a:t>
            </a:r>
            <a:r>
              <a:rPr lang="de-DE" sz="1400" dirty="0" err="1">
                <a:latin typeface="Helvetica" pitchFamily="2" charset="0"/>
                <a:sym typeface="Wingdings" pitchFamily="2" charset="2"/>
              </a:rPr>
              <a:t>progress</a:t>
            </a:r>
            <a:r>
              <a:rPr lang="de-DE" sz="1400" dirty="0">
                <a:latin typeface="Helvetica" pitchFamily="2" charset="0"/>
                <a:sym typeface="Wingdings" pitchFamily="2" charset="2"/>
              </a:rPr>
              <a:t>: </a:t>
            </a:r>
            <a:r>
              <a:rPr lang="de-DE" sz="1400" i="1" dirty="0">
                <a:latin typeface="Helvetica" pitchFamily="2" charset="0"/>
                <a:sym typeface="Wingdings" pitchFamily="2" charset="2"/>
              </a:rPr>
              <a:t>in-situ</a:t>
            </a:r>
            <a:r>
              <a:rPr lang="de-DE" sz="1400" dirty="0">
                <a:latin typeface="Helvetica" pitchFamily="2" charset="0"/>
                <a:sym typeface="Wingdings" pitchFamily="2" charset="2"/>
              </a:rPr>
              <a:t> </a:t>
            </a:r>
            <a:r>
              <a:rPr lang="de-DE" sz="1400" dirty="0" err="1">
                <a:latin typeface="Helvetica" pitchFamily="2" charset="0"/>
                <a:sym typeface="Wingdings" pitchFamily="2" charset="2"/>
              </a:rPr>
              <a:t>timing</a:t>
            </a:r>
            <a:r>
              <a:rPr lang="de-DE" sz="1400" dirty="0">
                <a:latin typeface="Helvetica" pitchFamily="2" charset="0"/>
                <a:sym typeface="Wingdings" pitchFamily="2" charset="2"/>
              </a:rPr>
              <a:t> </a:t>
            </a:r>
            <a:r>
              <a:rPr lang="de-DE" sz="1400" dirty="0" err="1">
                <a:latin typeface="Helvetica" pitchFamily="2" charset="0"/>
                <a:sym typeface="Wingdings" pitchFamily="2" charset="2"/>
              </a:rPr>
              <a:t>calibration</a:t>
            </a:r>
            <a:endParaRPr lang="de-DE" sz="1400" dirty="0">
              <a:latin typeface="Helvetica" pitchFamily="2" charset="0"/>
              <a:sym typeface="Wingdings" pitchFamily="2" charset="2"/>
            </a:endParaRPr>
          </a:p>
          <a:p>
            <a:pPr marL="107156" indent="-107156">
              <a:lnSpc>
                <a:spcPct val="90000"/>
              </a:lnSpc>
              <a:spcBef>
                <a:spcPts val="300"/>
              </a:spcBef>
              <a:buFont typeface="Wingdings" pitchFamily="2" charset="2"/>
              <a:buChar char="§"/>
              <a:defRPr/>
            </a:pPr>
            <a:r>
              <a:rPr lang="de-DE" sz="1400" dirty="0">
                <a:latin typeface="Helvetica" pitchFamily="2" charset="0"/>
                <a:sym typeface="Wingdings" pitchFamily="2" charset="2"/>
              </a:rPr>
              <a:t>Additional 4+ LAPPDs </a:t>
            </a:r>
            <a:r>
              <a:rPr lang="de-DE" sz="1400" dirty="0" err="1">
                <a:latin typeface="Helvetica" pitchFamily="2" charset="0"/>
                <a:sym typeface="Wingdings" pitchFamily="2" charset="2"/>
              </a:rPr>
              <a:t>to</a:t>
            </a:r>
            <a:r>
              <a:rPr lang="de-DE" sz="1400" dirty="0">
                <a:latin typeface="Helvetica" pitchFamily="2" charset="0"/>
                <a:sym typeface="Wingdings" pitchFamily="2" charset="2"/>
              </a:rPr>
              <a:t> </a:t>
            </a:r>
            <a:r>
              <a:rPr lang="de-DE" sz="1400" dirty="0" err="1">
                <a:latin typeface="Helvetica" pitchFamily="2" charset="0"/>
                <a:sym typeface="Wingdings" pitchFamily="2" charset="2"/>
              </a:rPr>
              <a:t>be</a:t>
            </a:r>
            <a:r>
              <a:rPr lang="de-DE" sz="1400" dirty="0">
                <a:latin typeface="Helvetica" pitchFamily="2" charset="0"/>
                <a:sym typeface="Wingdings" pitchFamily="2" charset="2"/>
              </a:rPr>
              <a:t> </a:t>
            </a:r>
            <a:r>
              <a:rPr lang="de-DE" sz="1400" dirty="0" err="1">
                <a:latin typeface="Helvetica" pitchFamily="2" charset="0"/>
                <a:sym typeface="Wingdings" pitchFamily="2" charset="2"/>
              </a:rPr>
              <a:t>installed</a:t>
            </a:r>
            <a:r>
              <a:rPr lang="de-DE" sz="1400" dirty="0">
                <a:latin typeface="Helvetica" pitchFamily="2" charset="0"/>
                <a:sym typeface="Wingdings" pitchFamily="2" charset="2"/>
              </a:rPr>
              <a:t> </a:t>
            </a:r>
            <a:r>
              <a:rPr lang="de-DE" sz="1400" dirty="0" err="1">
                <a:latin typeface="Helvetica" pitchFamily="2" charset="0"/>
                <a:sym typeface="Wingdings" pitchFamily="2" charset="2"/>
              </a:rPr>
              <a:t>this</a:t>
            </a:r>
            <a:r>
              <a:rPr lang="de-DE" sz="1400" dirty="0">
                <a:latin typeface="Helvetica" pitchFamily="2" charset="0"/>
                <a:sym typeface="Wingdings" pitchFamily="2" charset="2"/>
              </a:rPr>
              <a:t> </a:t>
            </a:r>
            <a:r>
              <a:rPr lang="de-DE" sz="1400" dirty="0" err="1">
                <a:latin typeface="Helvetica" pitchFamily="2" charset="0"/>
                <a:sym typeface="Wingdings" pitchFamily="2" charset="2"/>
              </a:rPr>
              <a:t>summer</a:t>
            </a:r>
            <a:endParaRPr lang="de-DE" sz="1400" dirty="0">
              <a:latin typeface="Helvetica" pitchFamily="2" charset="0"/>
              <a:sym typeface="Wingdings" pitchFamily="2" charset="2"/>
            </a:endParaRPr>
          </a:p>
        </p:txBody>
      </p:sp>
      <p:pic>
        <p:nvPicPr>
          <p:cNvPr id="8" name="Grafik 7">
            <a:extLst>
              <a:ext uri="{FF2B5EF4-FFF2-40B4-BE49-F238E27FC236}">
                <a16:creationId xmlns:a16="http://schemas.microsoft.com/office/drawing/2014/main" id="{E8697AF5-70F6-F38F-4546-C070C2825FCB}"/>
              </a:ext>
            </a:extLst>
          </p:cNvPr>
          <p:cNvPicPr>
            <a:picLocks noChangeAspect="1"/>
          </p:cNvPicPr>
          <p:nvPr/>
        </p:nvPicPr>
        <p:blipFill>
          <a:blip r:embed="rId4"/>
          <a:stretch>
            <a:fillRect/>
          </a:stretch>
        </p:blipFill>
        <p:spPr>
          <a:xfrm>
            <a:off x="159155" y="3064307"/>
            <a:ext cx="2678655" cy="1652228"/>
          </a:xfrm>
          <a:prstGeom prst="rect">
            <a:avLst/>
          </a:prstGeom>
        </p:spPr>
      </p:pic>
      <p:sp>
        <p:nvSpPr>
          <p:cNvPr id="27" name="Textfeld 26">
            <a:extLst>
              <a:ext uri="{FF2B5EF4-FFF2-40B4-BE49-F238E27FC236}">
                <a16:creationId xmlns:a16="http://schemas.microsoft.com/office/drawing/2014/main" id="{C225D23F-37E1-22BA-B914-ACA55F1B3E2F}"/>
              </a:ext>
            </a:extLst>
          </p:cNvPr>
          <p:cNvSpPr txBox="1"/>
          <p:nvPr/>
        </p:nvSpPr>
        <p:spPr>
          <a:xfrm>
            <a:off x="4597034" y="3028107"/>
            <a:ext cx="1453924" cy="413255"/>
          </a:xfrm>
          <a:prstGeom prst="rect">
            <a:avLst/>
          </a:prstGeom>
          <a:noFill/>
        </p:spPr>
        <p:txBody>
          <a:bodyPr wrap="none" lIns="0" tIns="0" rIns="0" bIns="0" rtlCol="0">
            <a:spAutoFit/>
          </a:bodyPr>
          <a:lstStyle/>
          <a:p>
            <a:pPr defTabSz="342900" fontAlgn="auto">
              <a:lnSpc>
                <a:spcPct val="85000"/>
              </a:lnSpc>
              <a:spcBef>
                <a:spcPts val="0"/>
              </a:spcBef>
              <a:spcAft>
                <a:spcPts val="0"/>
              </a:spcAft>
              <a:defRPr/>
            </a:pPr>
            <a:r>
              <a:rPr lang="de-DE" sz="1050" dirty="0" err="1">
                <a:solidFill>
                  <a:srgbClr val="7030A0"/>
                </a:solidFill>
                <a:latin typeface="Calibri"/>
                <a:ea typeface="+mn-ea"/>
                <a:cs typeface="+mn-cs"/>
              </a:rPr>
              <a:t>event</a:t>
            </a:r>
            <a:r>
              <a:rPr lang="de-DE" sz="1050" dirty="0">
                <a:solidFill>
                  <a:srgbClr val="7030A0"/>
                </a:solidFill>
                <a:latin typeface="Calibri"/>
                <a:ea typeface="+mn-ea"/>
                <a:cs typeface="+mn-cs"/>
              </a:rPr>
              <a:t> time </a:t>
            </a:r>
            <a:r>
              <a:rPr lang="de-DE" sz="1050" dirty="0" err="1">
                <a:solidFill>
                  <a:srgbClr val="7030A0"/>
                </a:solidFill>
                <a:latin typeface="Calibri"/>
                <a:ea typeface="+mn-ea"/>
                <a:cs typeface="+mn-cs"/>
              </a:rPr>
              <a:t>distribution</a:t>
            </a:r>
            <a:br>
              <a:rPr lang="de-DE" sz="1050" dirty="0">
                <a:solidFill>
                  <a:srgbClr val="7030A0"/>
                </a:solidFill>
                <a:latin typeface="Calibri"/>
                <a:ea typeface="+mn-ea"/>
                <a:cs typeface="+mn-cs"/>
              </a:rPr>
            </a:br>
            <a:r>
              <a:rPr lang="de-DE" sz="1050" dirty="0" err="1">
                <a:solidFill>
                  <a:srgbClr val="7030A0"/>
                </a:solidFill>
                <a:latin typeface="Calibri"/>
                <a:ea typeface="+mn-ea"/>
                <a:cs typeface="+mn-cs"/>
              </a:rPr>
              <a:t>around</a:t>
            </a:r>
            <a:r>
              <a:rPr lang="de-DE" sz="1050" dirty="0">
                <a:solidFill>
                  <a:srgbClr val="7030A0"/>
                </a:solidFill>
                <a:latin typeface="Calibri"/>
                <a:ea typeface="+mn-ea"/>
                <a:cs typeface="+mn-cs"/>
              </a:rPr>
              <a:t> </a:t>
            </a:r>
            <a:r>
              <a:rPr lang="de-DE" sz="1050" dirty="0" err="1">
                <a:solidFill>
                  <a:srgbClr val="7030A0"/>
                </a:solidFill>
                <a:latin typeface="Calibri"/>
                <a:ea typeface="+mn-ea"/>
                <a:cs typeface="+mn-cs"/>
              </a:rPr>
              <a:t>the</a:t>
            </a:r>
            <a:r>
              <a:rPr lang="de-DE" sz="1050" dirty="0">
                <a:solidFill>
                  <a:srgbClr val="7030A0"/>
                </a:solidFill>
                <a:latin typeface="Calibri"/>
                <a:ea typeface="+mn-ea"/>
                <a:cs typeface="+mn-cs"/>
              </a:rPr>
              <a:t> BNB beam </a:t>
            </a:r>
            <a:r>
              <a:rPr lang="de-DE" sz="1050" dirty="0" err="1">
                <a:solidFill>
                  <a:srgbClr val="7030A0"/>
                </a:solidFill>
                <a:latin typeface="Calibri"/>
                <a:ea typeface="+mn-ea"/>
                <a:cs typeface="+mn-cs"/>
              </a:rPr>
              <a:t>spill</a:t>
            </a:r>
            <a:br>
              <a:rPr lang="de-DE" sz="1050" dirty="0">
                <a:solidFill>
                  <a:srgbClr val="7030A0"/>
                </a:solidFill>
                <a:latin typeface="Calibri"/>
                <a:ea typeface="+mn-ea"/>
                <a:cs typeface="+mn-cs"/>
              </a:rPr>
            </a:br>
            <a:r>
              <a:rPr lang="de-DE" sz="1050" dirty="0" err="1">
                <a:solidFill>
                  <a:srgbClr val="7030A0"/>
                </a:solidFill>
                <a:latin typeface="Calibri"/>
                <a:ea typeface="+mn-ea"/>
                <a:cs typeface="+mn-cs"/>
              </a:rPr>
              <a:t>as</a:t>
            </a:r>
            <a:r>
              <a:rPr lang="de-DE" sz="1050" dirty="0">
                <a:solidFill>
                  <a:srgbClr val="7030A0"/>
                </a:solidFill>
                <a:latin typeface="Calibri"/>
                <a:ea typeface="+mn-ea"/>
                <a:cs typeface="+mn-cs"/>
              </a:rPr>
              <a:t> </a:t>
            </a:r>
            <a:r>
              <a:rPr lang="de-DE" sz="1050" dirty="0" err="1">
                <a:solidFill>
                  <a:srgbClr val="7030A0"/>
                </a:solidFill>
                <a:latin typeface="Calibri"/>
                <a:ea typeface="+mn-ea"/>
                <a:cs typeface="+mn-cs"/>
              </a:rPr>
              <a:t>observed</a:t>
            </a:r>
            <a:r>
              <a:rPr lang="de-DE" sz="1050" dirty="0">
                <a:solidFill>
                  <a:srgbClr val="7030A0"/>
                </a:solidFill>
                <a:latin typeface="Calibri"/>
                <a:ea typeface="+mn-ea"/>
                <a:cs typeface="+mn-cs"/>
              </a:rPr>
              <a:t> </a:t>
            </a:r>
            <a:r>
              <a:rPr lang="de-DE" sz="1050" dirty="0" err="1">
                <a:solidFill>
                  <a:srgbClr val="7030A0"/>
                </a:solidFill>
                <a:latin typeface="Calibri"/>
                <a:ea typeface="+mn-ea"/>
                <a:cs typeface="+mn-cs"/>
              </a:rPr>
              <a:t>by</a:t>
            </a:r>
            <a:r>
              <a:rPr lang="de-DE" sz="1050" dirty="0">
                <a:solidFill>
                  <a:srgbClr val="7030A0"/>
                </a:solidFill>
                <a:latin typeface="Calibri"/>
                <a:ea typeface="+mn-ea"/>
                <a:cs typeface="+mn-cs"/>
              </a:rPr>
              <a:t> </a:t>
            </a:r>
            <a:r>
              <a:rPr lang="de-DE" sz="1050" dirty="0" err="1">
                <a:solidFill>
                  <a:srgbClr val="7030A0"/>
                </a:solidFill>
                <a:latin typeface="Calibri"/>
                <a:ea typeface="+mn-ea"/>
                <a:cs typeface="+mn-cs"/>
              </a:rPr>
              <a:t>the</a:t>
            </a:r>
            <a:r>
              <a:rPr lang="de-DE" sz="1050" dirty="0">
                <a:solidFill>
                  <a:srgbClr val="7030A0"/>
                </a:solidFill>
                <a:latin typeface="Calibri"/>
                <a:ea typeface="+mn-ea"/>
                <a:cs typeface="+mn-cs"/>
              </a:rPr>
              <a:t> LAPPD</a:t>
            </a:r>
          </a:p>
        </p:txBody>
      </p:sp>
      <p:cxnSp>
        <p:nvCxnSpPr>
          <p:cNvPr id="31" name="Gekrümmte Verbindung 30">
            <a:extLst>
              <a:ext uri="{FF2B5EF4-FFF2-40B4-BE49-F238E27FC236}">
                <a16:creationId xmlns:a16="http://schemas.microsoft.com/office/drawing/2014/main" id="{ACBAFD82-2795-7197-3F83-4683FBAA1E03}"/>
              </a:ext>
            </a:extLst>
          </p:cNvPr>
          <p:cNvCxnSpPr>
            <a:cxnSpLocks/>
          </p:cNvCxnSpPr>
          <p:nvPr/>
        </p:nvCxnSpPr>
        <p:spPr>
          <a:xfrm rot="10800000">
            <a:off x="3645120" y="2582844"/>
            <a:ext cx="923786" cy="651881"/>
          </a:xfrm>
          <a:prstGeom prst="curvedConnector3">
            <a:avLst>
              <a:gd name="adj1" fmla="val 99038"/>
            </a:avLst>
          </a:prstGeom>
          <a:ln w="3175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35" name="Textfeld 34">
            <a:extLst>
              <a:ext uri="{FF2B5EF4-FFF2-40B4-BE49-F238E27FC236}">
                <a16:creationId xmlns:a16="http://schemas.microsoft.com/office/drawing/2014/main" id="{0884E191-D266-A98F-9955-6B7EE88CEA24}"/>
              </a:ext>
            </a:extLst>
          </p:cNvPr>
          <p:cNvSpPr txBox="1"/>
          <p:nvPr/>
        </p:nvSpPr>
        <p:spPr>
          <a:xfrm>
            <a:off x="2751259" y="4037456"/>
            <a:ext cx="1096454" cy="550600"/>
          </a:xfrm>
          <a:prstGeom prst="rect">
            <a:avLst/>
          </a:prstGeom>
          <a:noFill/>
        </p:spPr>
        <p:txBody>
          <a:bodyPr wrap="none" lIns="0" tIns="0" rIns="0" bIns="0" rtlCol="0">
            <a:spAutoFit/>
          </a:bodyPr>
          <a:lstStyle/>
          <a:p>
            <a:pPr defTabSz="342900" fontAlgn="auto">
              <a:lnSpc>
                <a:spcPct val="85000"/>
              </a:lnSpc>
              <a:spcBef>
                <a:spcPts val="0"/>
              </a:spcBef>
              <a:spcAft>
                <a:spcPts val="0"/>
              </a:spcAft>
              <a:defRPr/>
            </a:pPr>
            <a:r>
              <a:rPr lang="de-DE" sz="1050" dirty="0" err="1">
                <a:latin typeface="Calibri"/>
                <a:ea typeface="+mn-ea"/>
                <a:cs typeface="+mn-cs"/>
              </a:rPr>
              <a:t>hit</a:t>
            </a:r>
            <a:r>
              <a:rPr lang="de-DE" sz="1050" dirty="0">
                <a:latin typeface="Calibri"/>
                <a:ea typeface="+mn-ea"/>
                <a:cs typeface="+mn-cs"/>
              </a:rPr>
              <a:t> </a:t>
            </a:r>
            <a:r>
              <a:rPr lang="de-DE" sz="1050" dirty="0" err="1">
                <a:latin typeface="Calibri"/>
                <a:ea typeface="+mn-ea"/>
                <a:cs typeface="+mn-cs"/>
              </a:rPr>
              <a:t>multiplicity</a:t>
            </a:r>
            <a:r>
              <a:rPr lang="de-DE" sz="1050" dirty="0">
                <a:latin typeface="Calibri"/>
                <a:ea typeface="+mn-ea"/>
                <a:cs typeface="+mn-cs"/>
              </a:rPr>
              <a:t> on</a:t>
            </a:r>
            <a:br>
              <a:rPr lang="de-DE" sz="1050" dirty="0">
                <a:latin typeface="Calibri"/>
                <a:ea typeface="+mn-ea"/>
                <a:cs typeface="+mn-cs"/>
              </a:rPr>
            </a:br>
            <a:r>
              <a:rPr lang="de-DE" sz="1050" dirty="0">
                <a:latin typeface="Calibri"/>
                <a:ea typeface="+mn-ea"/>
                <a:cs typeface="+mn-cs"/>
              </a:rPr>
              <a:t>LAPPD </a:t>
            </a:r>
            <a:r>
              <a:rPr lang="de-DE" sz="1050" dirty="0" err="1">
                <a:latin typeface="Calibri"/>
                <a:ea typeface="+mn-ea"/>
                <a:cs typeface="+mn-cs"/>
              </a:rPr>
              <a:t>strip</a:t>
            </a:r>
            <a:r>
              <a:rPr lang="de-DE" sz="1050" dirty="0">
                <a:latin typeface="Calibri"/>
                <a:ea typeface="+mn-ea"/>
                <a:cs typeface="+mn-cs"/>
              </a:rPr>
              <a:t> </a:t>
            </a:r>
            <a:r>
              <a:rPr lang="de-DE" sz="1050" dirty="0" err="1">
                <a:latin typeface="Calibri"/>
                <a:ea typeface="+mn-ea"/>
                <a:cs typeface="+mn-cs"/>
              </a:rPr>
              <a:t>readout</a:t>
            </a:r>
            <a:br>
              <a:rPr lang="de-DE" sz="1050" dirty="0">
                <a:latin typeface="Calibri"/>
              </a:rPr>
            </a:br>
            <a:r>
              <a:rPr lang="de-DE" sz="1050" dirty="0" err="1">
                <a:latin typeface="Calibri"/>
              </a:rPr>
              <a:t>for</a:t>
            </a:r>
            <a:r>
              <a:rPr lang="de-DE" sz="1050" dirty="0">
                <a:latin typeface="Calibri"/>
              </a:rPr>
              <a:t> </a:t>
            </a:r>
            <a:r>
              <a:rPr lang="de-DE" sz="1050" dirty="0">
                <a:solidFill>
                  <a:srgbClr val="FF0000"/>
                </a:solidFill>
                <a:latin typeface="Calibri"/>
              </a:rPr>
              <a:t>on-beam</a:t>
            </a:r>
            <a:r>
              <a:rPr lang="de-DE" sz="1050" dirty="0">
                <a:latin typeface="Calibri"/>
              </a:rPr>
              <a:t> and</a:t>
            </a:r>
            <a:br>
              <a:rPr lang="de-DE" sz="1050" dirty="0">
                <a:latin typeface="Calibri"/>
              </a:rPr>
            </a:br>
            <a:r>
              <a:rPr lang="de-DE" sz="1050" dirty="0">
                <a:solidFill>
                  <a:srgbClr val="495FFF"/>
                </a:solidFill>
                <a:latin typeface="Calibri"/>
              </a:rPr>
              <a:t>off-beam</a:t>
            </a:r>
            <a:r>
              <a:rPr lang="de-DE" sz="1050" dirty="0">
                <a:latin typeface="Calibri"/>
              </a:rPr>
              <a:t> </a:t>
            </a:r>
            <a:r>
              <a:rPr lang="de-DE" sz="1050" dirty="0" err="1">
                <a:latin typeface="Calibri"/>
              </a:rPr>
              <a:t>events</a:t>
            </a:r>
            <a:endParaRPr lang="de-DE" sz="1050" dirty="0">
              <a:latin typeface="Calibri"/>
              <a:ea typeface="+mn-ea"/>
              <a:cs typeface="+mn-cs"/>
            </a:endParaRPr>
          </a:p>
        </p:txBody>
      </p:sp>
      <p:sp>
        <p:nvSpPr>
          <p:cNvPr id="39" name="Textfeld 38">
            <a:extLst>
              <a:ext uri="{FF2B5EF4-FFF2-40B4-BE49-F238E27FC236}">
                <a16:creationId xmlns:a16="http://schemas.microsoft.com/office/drawing/2014/main" id="{5B447DFA-B28D-F95A-8A63-5B617C6E511E}"/>
              </a:ext>
            </a:extLst>
          </p:cNvPr>
          <p:cNvSpPr txBox="1"/>
          <p:nvPr/>
        </p:nvSpPr>
        <p:spPr>
          <a:xfrm>
            <a:off x="6450185" y="214808"/>
            <a:ext cx="1367362" cy="118750"/>
          </a:xfrm>
          <a:prstGeom prst="rect">
            <a:avLst/>
          </a:prstGeom>
          <a:noFill/>
        </p:spPr>
        <p:txBody>
          <a:bodyPr wrap="none" lIns="0" tIns="0" rIns="0" bIns="0" rtlCol="0">
            <a:spAutoFit/>
          </a:bodyPr>
          <a:lstStyle/>
          <a:p>
            <a:pPr defTabSz="342900" fontAlgn="auto">
              <a:lnSpc>
                <a:spcPct val="85000"/>
              </a:lnSpc>
              <a:spcBef>
                <a:spcPts val="0"/>
              </a:spcBef>
              <a:spcAft>
                <a:spcPts val="0"/>
              </a:spcAft>
              <a:defRPr/>
            </a:pPr>
            <a:r>
              <a:rPr lang="de-DE" sz="900" dirty="0">
                <a:solidFill>
                  <a:schemeClr val="accent6"/>
                </a:solidFill>
                <a:latin typeface="Calibri"/>
                <a:ea typeface="+mn-ea"/>
                <a:cs typeface="+mn-cs"/>
              </a:rPr>
              <a:t>LAPPD in waterproof </a:t>
            </a:r>
            <a:r>
              <a:rPr lang="de-DE" sz="900" dirty="0" err="1">
                <a:solidFill>
                  <a:schemeClr val="accent6"/>
                </a:solidFill>
                <a:latin typeface="Calibri"/>
                <a:ea typeface="+mn-ea"/>
                <a:cs typeface="+mn-cs"/>
              </a:rPr>
              <a:t>housing</a:t>
            </a:r>
            <a:endParaRPr lang="de-DE" sz="900" dirty="0">
              <a:solidFill>
                <a:schemeClr val="accent6"/>
              </a:solidFill>
              <a:latin typeface="Calibri"/>
              <a:ea typeface="+mn-ea"/>
              <a:cs typeface="+mn-cs"/>
            </a:endParaRPr>
          </a:p>
        </p:txBody>
      </p:sp>
      <p:sp>
        <p:nvSpPr>
          <p:cNvPr id="42" name="Date Placeholder 3">
            <a:extLst>
              <a:ext uri="{FF2B5EF4-FFF2-40B4-BE49-F238E27FC236}">
                <a16:creationId xmlns:a16="http://schemas.microsoft.com/office/drawing/2014/main" id="{C4685711-C531-B6D4-C261-6E0BB5BF8FC2}"/>
              </a:ext>
            </a:extLst>
          </p:cNvPr>
          <p:cNvSpPr txBox="1">
            <a:spLocks/>
          </p:cNvSpPr>
          <p:nvPr/>
        </p:nvSpPr>
        <p:spPr>
          <a:xfrm>
            <a:off x="732161" y="4881526"/>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7DB46E23-F848-5445-888B-0530CF45F82B}" type="datetime1">
              <a:rPr lang="en-US" smtClean="0"/>
              <a:pPr>
                <a:defRPr/>
              </a:pPr>
              <a:t>6/22/22</a:t>
            </a:fld>
            <a:endParaRPr lang="en-US" dirty="0"/>
          </a:p>
        </p:txBody>
      </p:sp>
      <p:sp>
        <p:nvSpPr>
          <p:cNvPr id="44" name="Footer Placeholder 4">
            <a:extLst>
              <a:ext uri="{FF2B5EF4-FFF2-40B4-BE49-F238E27FC236}">
                <a16:creationId xmlns:a16="http://schemas.microsoft.com/office/drawing/2014/main" id="{FDCC2926-625C-741B-95D3-3A600705ACA0}"/>
              </a:ext>
            </a:extLst>
          </p:cNvPr>
          <p:cNvSpPr>
            <a:spLocks noGrp="1"/>
          </p:cNvSpPr>
          <p:nvPr>
            <p:ph type="ftr" sz="quarter" idx="3"/>
          </p:nvPr>
        </p:nvSpPr>
        <p:spPr>
          <a:xfrm>
            <a:off x="1525937" y="4881526"/>
            <a:ext cx="6262118" cy="182155"/>
          </a:xfrm>
        </p:spPr>
        <p:txBody>
          <a:bodyPr/>
          <a:lstStyle/>
          <a:p>
            <a:pPr>
              <a:defRPr/>
            </a:pPr>
            <a:r>
              <a:rPr lang="en-US"/>
              <a:t>Steve Brice   |   Fermilab’s Neutrino Experiment Program   |   Neutrino Theory Network (NTN) Workshop</a:t>
            </a:r>
            <a:endParaRPr lang="en-US" b="1" dirty="0"/>
          </a:p>
        </p:txBody>
      </p:sp>
      <p:sp>
        <p:nvSpPr>
          <p:cNvPr id="45" name="Slide Number Placeholder 5">
            <a:extLst>
              <a:ext uri="{FF2B5EF4-FFF2-40B4-BE49-F238E27FC236}">
                <a16:creationId xmlns:a16="http://schemas.microsoft.com/office/drawing/2014/main" id="{0CA72816-5479-FC2E-CB04-FD3F35C35344}"/>
              </a:ext>
            </a:extLst>
          </p:cNvPr>
          <p:cNvSpPr txBox="1">
            <a:spLocks/>
          </p:cNvSpPr>
          <p:nvPr/>
        </p:nvSpPr>
        <p:spPr>
          <a:xfrm>
            <a:off x="217584" y="4881526"/>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24</a:t>
            </a:fld>
            <a:endParaRPr lang="en-US" dirty="0"/>
          </a:p>
        </p:txBody>
      </p:sp>
      <p:pic>
        <p:nvPicPr>
          <p:cNvPr id="46" name="Grafik 29">
            <a:extLst>
              <a:ext uri="{FF2B5EF4-FFF2-40B4-BE49-F238E27FC236}">
                <a16:creationId xmlns:a16="http://schemas.microsoft.com/office/drawing/2014/main" id="{BEF83800-7B16-259D-520F-007850DC0B57}"/>
              </a:ext>
            </a:extLst>
          </p:cNvPr>
          <p:cNvPicPr>
            <a:picLocks noChangeAspect="1"/>
          </p:cNvPicPr>
          <p:nvPr/>
        </p:nvPicPr>
        <p:blipFill rotWithShape="1">
          <a:blip r:embed="rId5">
            <a:clrChange>
              <a:clrFrom>
                <a:srgbClr val="FCFDFF"/>
              </a:clrFrom>
              <a:clrTo>
                <a:srgbClr val="FCFDFF">
                  <a:alpha val="0"/>
                </a:srgbClr>
              </a:clrTo>
            </a:clrChange>
          </a:blip>
          <a:srcRect l="6208" t="2092" b="2323"/>
          <a:stretch/>
        </p:blipFill>
        <p:spPr>
          <a:xfrm>
            <a:off x="6452550" y="2643661"/>
            <a:ext cx="2417912" cy="1993256"/>
          </a:xfrm>
          <a:prstGeom prst="rect">
            <a:avLst/>
          </a:prstGeom>
        </p:spPr>
      </p:pic>
      <p:sp>
        <p:nvSpPr>
          <p:cNvPr id="49" name="Rechteck 6">
            <a:extLst>
              <a:ext uri="{FF2B5EF4-FFF2-40B4-BE49-F238E27FC236}">
                <a16:creationId xmlns:a16="http://schemas.microsoft.com/office/drawing/2014/main" id="{DC1C6697-E3F9-3BB2-B681-48141B08F0EE}"/>
              </a:ext>
            </a:extLst>
          </p:cNvPr>
          <p:cNvSpPr/>
          <p:nvPr/>
        </p:nvSpPr>
        <p:spPr>
          <a:xfrm>
            <a:off x="6379282" y="2660190"/>
            <a:ext cx="2536118" cy="1993256"/>
          </a:xfrm>
          <a:prstGeom prst="rect">
            <a:avLst/>
          </a:prstGeom>
          <a:noFill/>
          <a:ln w="28575">
            <a:solidFill>
              <a:srgbClr val="C00000"/>
            </a:solidFill>
            <a:extLst>
              <a:ext uri="{C807C97D-BFC1-408E-A445-0C87EB9F89A2}">
                <ask:lineSketchStyleProps xmlns:ask="http://schemas.microsoft.com/office/drawing/2018/sketchyshapes" sd="1219033472">
                  <a:custGeom>
                    <a:avLst/>
                    <a:gdLst>
                      <a:gd name="connsiteX0" fmla="*/ 0 w 3381491"/>
                      <a:gd name="connsiteY0" fmla="*/ 0 h 2657675"/>
                      <a:gd name="connsiteX1" fmla="*/ 608668 w 3381491"/>
                      <a:gd name="connsiteY1" fmla="*/ 0 h 2657675"/>
                      <a:gd name="connsiteX2" fmla="*/ 1318781 w 3381491"/>
                      <a:gd name="connsiteY2" fmla="*/ 0 h 2657675"/>
                      <a:gd name="connsiteX3" fmla="*/ 1961265 w 3381491"/>
                      <a:gd name="connsiteY3" fmla="*/ 0 h 2657675"/>
                      <a:gd name="connsiteX4" fmla="*/ 2569933 w 3381491"/>
                      <a:gd name="connsiteY4" fmla="*/ 0 h 2657675"/>
                      <a:gd name="connsiteX5" fmla="*/ 3381491 w 3381491"/>
                      <a:gd name="connsiteY5" fmla="*/ 0 h 2657675"/>
                      <a:gd name="connsiteX6" fmla="*/ 3381491 w 3381491"/>
                      <a:gd name="connsiteY6" fmla="*/ 664419 h 2657675"/>
                      <a:gd name="connsiteX7" fmla="*/ 3381491 w 3381491"/>
                      <a:gd name="connsiteY7" fmla="*/ 1328838 h 2657675"/>
                      <a:gd name="connsiteX8" fmla="*/ 3381491 w 3381491"/>
                      <a:gd name="connsiteY8" fmla="*/ 1940103 h 2657675"/>
                      <a:gd name="connsiteX9" fmla="*/ 3381491 w 3381491"/>
                      <a:gd name="connsiteY9" fmla="*/ 2657675 h 2657675"/>
                      <a:gd name="connsiteX10" fmla="*/ 2772823 w 3381491"/>
                      <a:gd name="connsiteY10" fmla="*/ 2657675 h 2657675"/>
                      <a:gd name="connsiteX11" fmla="*/ 2197969 w 3381491"/>
                      <a:gd name="connsiteY11" fmla="*/ 2657675 h 2657675"/>
                      <a:gd name="connsiteX12" fmla="*/ 1487856 w 3381491"/>
                      <a:gd name="connsiteY12" fmla="*/ 2657675 h 2657675"/>
                      <a:gd name="connsiteX13" fmla="*/ 879188 w 3381491"/>
                      <a:gd name="connsiteY13" fmla="*/ 2657675 h 2657675"/>
                      <a:gd name="connsiteX14" fmla="*/ 0 w 3381491"/>
                      <a:gd name="connsiteY14" fmla="*/ 2657675 h 2657675"/>
                      <a:gd name="connsiteX15" fmla="*/ 0 w 3381491"/>
                      <a:gd name="connsiteY15" fmla="*/ 1940103 h 2657675"/>
                      <a:gd name="connsiteX16" fmla="*/ 0 w 3381491"/>
                      <a:gd name="connsiteY16" fmla="*/ 1328838 h 2657675"/>
                      <a:gd name="connsiteX17" fmla="*/ 0 w 3381491"/>
                      <a:gd name="connsiteY17" fmla="*/ 637842 h 2657675"/>
                      <a:gd name="connsiteX18" fmla="*/ 0 w 3381491"/>
                      <a:gd name="connsiteY18" fmla="*/ 0 h 26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1491" h="2657675" fill="none" extrusionOk="0">
                        <a:moveTo>
                          <a:pt x="0" y="0"/>
                        </a:moveTo>
                        <a:cubicBezTo>
                          <a:pt x="211631" y="19521"/>
                          <a:pt x="357874" y="22702"/>
                          <a:pt x="608668" y="0"/>
                        </a:cubicBezTo>
                        <a:cubicBezTo>
                          <a:pt x="859462" y="-22702"/>
                          <a:pt x="1155776" y="-35393"/>
                          <a:pt x="1318781" y="0"/>
                        </a:cubicBezTo>
                        <a:cubicBezTo>
                          <a:pt x="1481786" y="35393"/>
                          <a:pt x="1813960" y="-28884"/>
                          <a:pt x="1961265" y="0"/>
                        </a:cubicBezTo>
                        <a:cubicBezTo>
                          <a:pt x="2108570" y="28884"/>
                          <a:pt x="2296776" y="-14710"/>
                          <a:pt x="2569933" y="0"/>
                        </a:cubicBezTo>
                        <a:cubicBezTo>
                          <a:pt x="2843090" y="14710"/>
                          <a:pt x="2987102" y="-26945"/>
                          <a:pt x="3381491" y="0"/>
                        </a:cubicBezTo>
                        <a:cubicBezTo>
                          <a:pt x="3412187" y="322708"/>
                          <a:pt x="3389934" y="334462"/>
                          <a:pt x="3381491" y="664419"/>
                        </a:cubicBezTo>
                        <a:cubicBezTo>
                          <a:pt x="3373048" y="994376"/>
                          <a:pt x="3382735" y="1040400"/>
                          <a:pt x="3381491" y="1328838"/>
                        </a:cubicBezTo>
                        <a:cubicBezTo>
                          <a:pt x="3380247" y="1617276"/>
                          <a:pt x="3399869" y="1691646"/>
                          <a:pt x="3381491" y="1940103"/>
                        </a:cubicBezTo>
                        <a:cubicBezTo>
                          <a:pt x="3363113" y="2188561"/>
                          <a:pt x="3405321" y="2407937"/>
                          <a:pt x="3381491" y="2657675"/>
                        </a:cubicBezTo>
                        <a:cubicBezTo>
                          <a:pt x="3150209" y="2669055"/>
                          <a:pt x="2938567" y="2671523"/>
                          <a:pt x="2772823" y="2657675"/>
                        </a:cubicBezTo>
                        <a:cubicBezTo>
                          <a:pt x="2607079" y="2643827"/>
                          <a:pt x="2479108" y="2631223"/>
                          <a:pt x="2197969" y="2657675"/>
                        </a:cubicBezTo>
                        <a:cubicBezTo>
                          <a:pt x="1916830" y="2684127"/>
                          <a:pt x="1756810" y="2649346"/>
                          <a:pt x="1487856" y="2657675"/>
                        </a:cubicBezTo>
                        <a:cubicBezTo>
                          <a:pt x="1218902" y="2666004"/>
                          <a:pt x="1054998" y="2631905"/>
                          <a:pt x="879188" y="2657675"/>
                        </a:cubicBezTo>
                        <a:cubicBezTo>
                          <a:pt x="703378" y="2683445"/>
                          <a:pt x="271527" y="2645148"/>
                          <a:pt x="0" y="2657675"/>
                        </a:cubicBezTo>
                        <a:cubicBezTo>
                          <a:pt x="-17755" y="2303306"/>
                          <a:pt x="-29117" y="2140333"/>
                          <a:pt x="0" y="1940103"/>
                        </a:cubicBezTo>
                        <a:cubicBezTo>
                          <a:pt x="29117" y="1739873"/>
                          <a:pt x="13811" y="1540911"/>
                          <a:pt x="0" y="1328838"/>
                        </a:cubicBezTo>
                        <a:cubicBezTo>
                          <a:pt x="-13811" y="1116765"/>
                          <a:pt x="-28406" y="949529"/>
                          <a:pt x="0" y="637842"/>
                        </a:cubicBezTo>
                        <a:cubicBezTo>
                          <a:pt x="28406" y="326155"/>
                          <a:pt x="-20525" y="260247"/>
                          <a:pt x="0" y="0"/>
                        </a:cubicBezTo>
                        <a:close/>
                      </a:path>
                      <a:path w="3381491" h="2657675" stroke="0" extrusionOk="0">
                        <a:moveTo>
                          <a:pt x="0" y="0"/>
                        </a:moveTo>
                        <a:cubicBezTo>
                          <a:pt x="232931" y="-30307"/>
                          <a:pt x="372677" y="22946"/>
                          <a:pt x="642483" y="0"/>
                        </a:cubicBezTo>
                        <a:cubicBezTo>
                          <a:pt x="912289" y="-22946"/>
                          <a:pt x="987821" y="-23120"/>
                          <a:pt x="1217337" y="0"/>
                        </a:cubicBezTo>
                        <a:cubicBezTo>
                          <a:pt x="1446853" y="23120"/>
                          <a:pt x="1740376" y="7797"/>
                          <a:pt x="1961265" y="0"/>
                        </a:cubicBezTo>
                        <a:cubicBezTo>
                          <a:pt x="2182154" y="-7797"/>
                          <a:pt x="2394044" y="-7529"/>
                          <a:pt x="2603748" y="0"/>
                        </a:cubicBezTo>
                        <a:cubicBezTo>
                          <a:pt x="2813452" y="7529"/>
                          <a:pt x="3111429" y="18833"/>
                          <a:pt x="3381491" y="0"/>
                        </a:cubicBezTo>
                        <a:cubicBezTo>
                          <a:pt x="3412424" y="306287"/>
                          <a:pt x="3381717" y="481659"/>
                          <a:pt x="3381491" y="717572"/>
                        </a:cubicBezTo>
                        <a:cubicBezTo>
                          <a:pt x="3381265" y="953485"/>
                          <a:pt x="3384155" y="1050093"/>
                          <a:pt x="3381491" y="1381991"/>
                        </a:cubicBezTo>
                        <a:cubicBezTo>
                          <a:pt x="3378827" y="1713889"/>
                          <a:pt x="3352345" y="1762020"/>
                          <a:pt x="3381491" y="2046410"/>
                        </a:cubicBezTo>
                        <a:cubicBezTo>
                          <a:pt x="3410637" y="2330800"/>
                          <a:pt x="3358140" y="2484362"/>
                          <a:pt x="3381491" y="2657675"/>
                        </a:cubicBezTo>
                        <a:cubicBezTo>
                          <a:pt x="3159177" y="2655798"/>
                          <a:pt x="2988931" y="2670619"/>
                          <a:pt x="2772823" y="2657675"/>
                        </a:cubicBezTo>
                        <a:cubicBezTo>
                          <a:pt x="2556715" y="2644731"/>
                          <a:pt x="2384084" y="2628544"/>
                          <a:pt x="2096524" y="2657675"/>
                        </a:cubicBezTo>
                        <a:cubicBezTo>
                          <a:pt x="1808964" y="2686806"/>
                          <a:pt x="1708714" y="2672620"/>
                          <a:pt x="1454041" y="2657675"/>
                        </a:cubicBezTo>
                        <a:cubicBezTo>
                          <a:pt x="1199368" y="2642730"/>
                          <a:pt x="933152" y="2652386"/>
                          <a:pt x="710113" y="2657675"/>
                        </a:cubicBezTo>
                        <a:cubicBezTo>
                          <a:pt x="487074" y="2662964"/>
                          <a:pt x="343360" y="2645313"/>
                          <a:pt x="0" y="2657675"/>
                        </a:cubicBezTo>
                        <a:cubicBezTo>
                          <a:pt x="25698" y="2377738"/>
                          <a:pt x="-29821" y="2283990"/>
                          <a:pt x="0" y="2046410"/>
                        </a:cubicBezTo>
                        <a:cubicBezTo>
                          <a:pt x="29821" y="1808831"/>
                          <a:pt x="-15360" y="1559047"/>
                          <a:pt x="0" y="1381991"/>
                        </a:cubicBezTo>
                        <a:cubicBezTo>
                          <a:pt x="15360" y="1204935"/>
                          <a:pt x="-18947" y="927625"/>
                          <a:pt x="0" y="744149"/>
                        </a:cubicBezTo>
                        <a:cubicBezTo>
                          <a:pt x="18947" y="560673"/>
                          <a:pt x="-1001" y="150524"/>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noFill/>
            </a:endParaRPr>
          </a:p>
        </p:txBody>
      </p:sp>
      <p:cxnSp>
        <p:nvCxnSpPr>
          <p:cNvPr id="51" name="Gerade Verbindung mit Pfeil 32">
            <a:extLst>
              <a:ext uri="{FF2B5EF4-FFF2-40B4-BE49-F238E27FC236}">
                <a16:creationId xmlns:a16="http://schemas.microsoft.com/office/drawing/2014/main" id="{70347552-3B2E-E000-3606-2C197401CA83}"/>
              </a:ext>
            </a:extLst>
          </p:cNvPr>
          <p:cNvCxnSpPr>
            <a:cxnSpLocks/>
          </p:cNvCxnSpPr>
          <p:nvPr/>
        </p:nvCxnSpPr>
        <p:spPr>
          <a:xfrm flipH="1" flipV="1">
            <a:off x="7826331" y="3875822"/>
            <a:ext cx="628975" cy="262127"/>
          </a:xfrm>
          <a:prstGeom prst="straightConnector1">
            <a:avLst/>
          </a:prstGeom>
          <a:ln w="25400">
            <a:solidFill>
              <a:srgbClr val="FFC000"/>
            </a:solidFill>
            <a:tailEnd type="triangle"/>
          </a:ln>
        </p:spPr>
        <p:style>
          <a:lnRef idx="1">
            <a:schemeClr val="accent6"/>
          </a:lnRef>
          <a:fillRef idx="0">
            <a:schemeClr val="accent6"/>
          </a:fillRef>
          <a:effectRef idx="0">
            <a:schemeClr val="accent6"/>
          </a:effectRef>
          <a:fontRef idx="minor">
            <a:schemeClr val="tx1"/>
          </a:fontRef>
        </p:style>
      </p:cxnSp>
      <p:sp>
        <p:nvSpPr>
          <p:cNvPr id="52" name="Textfeld 33">
            <a:extLst>
              <a:ext uri="{FF2B5EF4-FFF2-40B4-BE49-F238E27FC236}">
                <a16:creationId xmlns:a16="http://schemas.microsoft.com/office/drawing/2014/main" id="{A3466E56-596F-B0F8-EDDC-BE6340EAB4E1}"/>
              </a:ext>
            </a:extLst>
          </p:cNvPr>
          <p:cNvSpPr txBox="1"/>
          <p:nvPr/>
        </p:nvSpPr>
        <p:spPr>
          <a:xfrm>
            <a:off x="8430673" y="4137949"/>
            <a:ext cx="473152" cy="302583"/>
          </a:xfrm>
          <a:prstGeom prst="rect">
            <a:avLst/>
          </a:prstGeom>
          <a:noFill/>
          <a:ln>
            <a:solidFill>
              <a:srgbClr val="FFC000"/>
            </a:solidFill>
          </a:ln>
        </p:spPr>
        <p:txBody>
          <a:bodyPr wrap="square"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de-DE" sz="800" b="1" i="0" u="none" strike="noStrike" kern="1200" cap="none" spc="0" normalizeH="0" baseline="0" noProof="0" dirty="0" err="1">
                <a:ln>
                  <a:noFill/>
                </a:ln>
                <a:solidFill>
                  <a:srgbClr val="FFC000"/>
                </a:solidFill>
                <a:effectLst/>
                <a:uLnTx/>
                <a:uFillTx/>
                <a:latin typeface="Calibri"/>
                <a:ea typeface="+mn-ea"/>
                <a:cs typeface="+mn-cs"/>
              </a:rPr>
              <a:t>first</a:t>
            </a:r>
            <a:br>
              <a:rPr kumimoji="0" lang="de-DE" sz="800" b="1" i="0" u="none" strike="noStrike" kern="1200" cap="none" spc="0" normalizeH="0" baseline="0" noProof="0" dirty="0">
                <a:ln>
                  <a:noFill/>
                </a:ln>
                <a:solidFill>
                  <a:srgbClr val="FFC000"/>
                </a:solidFill>
                <a:effectLst/>
                <a:uLnTx/>
                <a:uFillTx/>
                <a:latin typeface="Calibri"/>
                <a:ea typeface="+mn-ea"/>
                <a:cs typeface="+mn-cs"/>
              </a:rPr>
            </a:br>
            <a:r>
              <a:rPr kumimoji="0" lang="de-DE" sz="800" b="1" i="0" u="none" strike="noStrike" kern="1200" cap="none" spc="0" normalizeH="0" baseline="0" noProof="0" dirty="0">
                <a:ln>
                  <a:noFill/>
                </a:ln>
                <a:solidFill>
                  <a:srgbClr val="FFC000"/>
                </a:solidFill>
                <a:effectLst/>
                <a:uLnTx/>
                <a:uFillTx/>
                <a:latin typeface="Calibri"/>
                <a:ea typeface="+mn-ea"/>
                <a:cs typeface="+mn-cs"/>
              </a:rPr>
              <a:t>LAPPD</a:t>
            </a:r>
          </a:p>
        </p:txBody>
      </p:sp>
      <p:pic>
        <p:nvPicPr>
          <p:cNvPr id="10" name="Grafik 9" descr="Ein Bild, das Automat enthält.&#10;&#10;Automatisch generierte Beschreibung">
            <a:extLst>
              <a:ext uri="{FF2B5EF4-FFF2-40B4-BE49-F238E27FC236}">
                <a16:creationId xmlns:a16="http://schemas.microsoft.com/office/drawing/2014/main" id="{5E829B9C-A2B4-B05B-8637-AE4C8663738C}"/>
              </a:ext>
            </a:extLst>
          </p:cNvPr>
          <p:cNvPicPr>
            <a:picLocks noChangeAspect="1"/>
          </p:cNvPicPr>
          <p:nvPr/>
        </p:nvPicPr>
        <p:blipFill rotWithShape="1">
          <a:blip r:embed="rId6"/>
          <a:srcRect l="29641" r="14375"/>
          <a:stretch/>
        </p:blipFill>
        <p:spPr>
          <a:xfrm>
            <a:off x="6190041" y="1617934"/>
            <a:ext cx="1269589" cy="1700832"/>
          </a:xfrm>
          <a:prstGeom prst="rect">
            <a:avLst/>
          </a:prstGeom>
          <a:ln w="22225">
            <a:solidFill>
              <a:srgbClr val="FFC000"/>
            </a:solidFill>
          </a:ln>
          <a:effectLst>
            <a:outerShdw blurRad="50800" dist="38100" dir="2700000" algn="tl" rotWithShape="0">
              <a:prstClr val="black">
                <a:alpha val="40000"/>
              </a:prstClr>
            </a:outerShdw>
          </a:effectLst>
        </p:spPr>
      </p:pic>
      <p:cxnSp>
        <p:nvCxnSpPr>
          <p:cNvPr id="38" name="Gerade Verbindung mit Pfeil 37">
            <a:extLst>
              <a:ext uri="{FF2B5EF4-FFF2-40B4-BE49-F238E27FC236}">
                <a16:creationId xmlns:a16="http://schemas.microsoft.com/office/drawing/2014/main" id="{4E7E6104-6E2A-3696-6403-36DFB9798B3D}"/>
              </a:ext>
            </a:extLst>
          </p:cNvPr>
          <p:cNvCxnSpPr>
            <a:cxnSpLocks/>
          </p:cNvCxnSpPr>
          <p:nvPr/>
        </p:nvCxnSpPr>
        <p:spPr>
          <a:xfrm flipH="1">
            <a:off x="6902136" y="1446871"/>
            <a:ext cx="231193" cy="986243"/>
          </a:xfrm>
          <a:prstGeom prst="straightConnector1">
            <a:avLst/>
          </a:prstGeom>
          <a:ln w="25400">
            <a:solidFill>
              <a:srgbClr val="FFC000"/>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43" name="Grafik 42">
            <a:extLst>
              <a:ext uri="{FF2B5EF4-FFF2-40B4-BE49-F238E27FC236}">
                <a16:creationId xmlns:a16="http://schemas.microsoft.com/office/drawing/2014/main" id="{A4CA88DA-CCF9-BA3E-9AD9-005D54F94D6B}"/>
              </a:ext>
            </a:extLst>
          </p:cNvPr>
          <p:cNvPicPr>
            <a:picLocks noChangeAspect="1"/>
          </p:cNvPicPr>
          <p:nvPr/>
        </p:nvPicPr>
        <p:blipFill rotWithShape="1">
          <a:blip r:embed="rId7"/>
          <a:srcRect l="14448" r="6195" b="9374"/>
          <a:stretch/>
        </p:blipFill>
        <p:spPr>
          <a:xfrm>
            <a:off x="6395720" y="201234"/>
            <a:ext cx="1436667" cy="1230490"/>
          </a:xfrm>
          <a:prstGeom prst="rect">
            <a:avLst/>
          </a:prstGeom>
          <a:ln w="22225">
            <a:solidFill>
              <a:srgbClr val="FFC000"/>
            </a:solidFill>
          </a:ln>
        </p:spPr>
      </p:pic>
    </p:spTree>
    <p:extLst>
      <p:ext uri="{BB962C8B-B14F-4D97-AF65-F5344CB8AC3E}">
        <p14:creationId xmlns:p14="http://schemas.microsoft.com/office/powerpoint/2010/main" val="350742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a:extLst>
              <a:ext uri="{FF2B5EF4-FFF2-40B4-BE49-F238E27FC236}">
                <a16:creationId xmlns:a16="http://schemas.microsoft.com/office/drawing/2014/main" id="{57207797-55E7-E54F-003D-62E5CE6BE611}"/>
              </a:ext>
            </a:extLst>
          </p:cNvPr>
          <p:cNvPicPr>
            <a:picLocks noChangeAspect="1"/>
          </p:cNvPicPr>
          <p:nvPr/>
        </p:nvPicPr>
        <p:blipFill rotWithShape="1">
          <a:blip r:embed="rId2"/>
          <a:srcRect l="5507" b="10146"/>
          <a:stretch/>
        </p:blipFill>
        <p:spPr>
          <a:xfrm>
            <a:off x="6392645" y="2715173"/>
            <a:ext cx="2479640" cy="1929657"/>
          </a:xfrm>
          <a:prstGeom prst="rect">
            <a:avLst/>
          </a:prstGeom>
          <a:noFill/>
        </p:spPr>
      </p:pic>
      <p:sp>
        <p:nvSpPr>
          <p:cNvPr id="2" name="Titel 1"/>
          <p:cNvSpPr>
            <a:spLocks noGrp="1"/>
          </p:cNvSpPr>
          <p:nvPr>
            <p:ph type="title"/>
          </p:nvPr>
        </p:nvSpPr>
        <p:spPr/>
        <p:txBody>
          <a:bodyPr anchor="t">
            <a:noAutofit/>
          </a:bodyPr>
          <a:lstStyle/>
          <a:p>
            <a:r>
              <a:rPr lang="de-DE" dirty="0"/>
              <a:t>ANNIE+SANDI: WbLS </a:t>
            </a:r>
            <a:r>
              <a:rPr lang="de-DE" dirty="0" err="1"/>
              <a:t>test</a:t>
            </a:r>
            <a:r>
              <a:rPr lang="de-DE" dirty="0"/>
              <a:t> </a:t>
            </a:r>
            <a:r>
              <a:rPr lang="de-DE" dirty="0" err="1"/>
              <a:t>deployment</a:t>
            </a:r>
            <a:endParaRPr lang="de-DE" baseline="-25000" dirty="0"/>
          </a:p>
        </p:txBody>
      </p:sp>
      <p:sp>
        <p:nvSpPr>
          <p:cNvPr id="43" name="Datumsplatzhalter 3">
            <a:extLst>
              <a:ext uri="{FF2B5EF4-FFF2-40B4-BE49-F238E27FC236}">
                <a16:creationId xmlns:a16="http://schemas.microsoft.com/office/drawing/2014/main" id="{DDCB2252-21D2-BDE6-F20C-F4907F4E80D9}"/>
              </a:ext>
            </a:extLst>
          </p:cNvPr>
          <p:cNvSpPr>
            <a:spLocks noGrp="1"/>
          </p:cNvSpPr>
          <p:nvPr>
            <p:ph type="dt" sz="half" idx="2"/>
          </p:nvPr>
        </p:nvSpPr>
        <p:spPr>
          <a:xfrm>
            <a:off x="736827" y="4911209"/>
            <a:ext cx="675368" cy="180975"/>
          </a:xfrm>
          <a:prstGeom prst="rect">
            <a:avLst/>
          </a:prstGeom>
        </p:spPr>
        <p:txBody>
          <a:bodyPr vert="horz" lIns="91440" tIns="45720" rIns="91440" bIns="45720" rtlCol="0" anchor="ctr"/>
          <a:lstStyle>
            <a:defPPr>
              <a:defRPr lang="de-DE"/>
            </a:defPPr>
            <a:lvl1pPr marL="0" algn="l"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defRPr/>
            </a:pPr>
            <a:r>
              <a:rPr lang="en-US" sz="825">
                <a:cs typeface="Calibri" charset="0"/>
              </a:rPr>
              <a:t>6/23/22</a:t>
            </a:r>
            <a:endParaRPr lang="de-DE" sz="825" dirty="0">
              <a:cs typeface="Calibri" charset="0"/>
            </a:endParaRPr>
          </a:p>
        </p:txBody>
      </p:sp>
      <p:sp>
        <p:nvSpPr>
          <p:cNvPr id="47" name="Foliennummernplatzhalter 5">
            <a:extLst>
              <a:ext uri="{FF2B5EF4-FFF2-40B4-BE49-F238E27FC236}">
                <a16:creationId xmlns:a16="http://schemas.microsoft.com/office/drawing/2014/main" id="{DB5F9832-4329-26E2-908E-76D02F6070C4}"/>
              </a:ext>
            </a:extLst>
          </p:cNvPr>
          <p:cNvSpPr>
            <a:spLocks noGrp="1"/>
          </p:cNvSpPr>
          <p:nvPr>
            <p:ph type="sldNum" sz="quarter" idx="4"/>
          </p:nvPr>
        </p:nvSpPr>
        <p:spPr>
          <a:xfrm>
            <a:off x="222250" y="4911209"/>
            <a:ext cx="414338" cy="177964"/>
          </a:xfrm>
          <a:prstGeom prst="rect">
            <a:avLst/>
          </a:prstGeom>
        </p:spPr>
        <p:txBody>
          <a:bodyPr vert="horz" lIns="91440" tIns="45720" rIns="91440" bIns="45720" rtlCol="0" anchor="ctr"/>
          <a:lstStyle>
            <a:defPPr>
              <a:defRPr lang="de-DE"/>
            </a:defPPr>
            <a:lvl1pPr marL="0" algn="r" defTabSz="457200" rtl="0" eaLnBrk="1" latinLnBrk="0" hangingPunct="1">
              <a:defRPr sz="1100" kern="1200">
                <a:solidFill>
                  <a:schemeClr val="bg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fontAlgn="auto">
              <a:spcBef>
                <a:spcPts val="0"/>
              </a:spcBef>
              <a:spcAft>
                <a:spcPts val="0"/>
              </a:spcAft>
              <a:defRPr/>
            </a:pPr>
            <a:fld id="{4C748BA0-2CB7-6F44-A8B3-B6EED5D10902}" type="slidenum">
              <a:rPr lang="de-DE" smtClean="0"/>
              <a:pPr algn="r" defTabSz="342900" fontAlgn="auto">
                <a:spcBef>
                  <a:spcPts val="0"/>
                </a:spcBef>
                <a:spcAft>
                  <a:spcPts val="0"/>
                </a:spcAft>
                <a:defRPr/>
              </a:pPr>
              <a:t>25</a:t>
            </a:fld>
            <a:endParaRPr lang="de-DE" sz="825">
              <a:cs typeface="Calibri" charset="0"/>
            </a:endParaRPr>
          </a:p>
        </p:txBody>
      </p:sp>
      <p:pic>
        <p:nvPicPr>
          <p:cNvPr id="3" name="Grafik 2">
            <a:extLst>
              <a:ext uri="{FF2B5EF4-FFF2-40B4-BE49-F238E27FC236}">
                <a16:creationId xmlns:a16="http://schemas.microsoft.com/office/drawing/2014/main" id="{31FA2137-911F-946C-ADBA-0AF4803B0D95}"/>
              </a:ext>
            </a:extLst>
          </p:cNvPr>
          <p:cNvPicPr>
            <a:picLocks noChangeAspect="1"/>
          </p:cNvPicPr>
          <p:nvPr/>
        </p:nvPicPr>
        <p:blipFill>
          <a:blip r:embed="rId3"/>
          <a:stretch>
            <a:fillRect/>
          </a:stretch>
        </p:blipFill>
        <p:spPr>
          <a:xfrm>
            <a:off x="3662768" y="3006113"/>
            <a:ext cx="2458711" cy="1807258"/>
          </a:xfrm>
          <a:prstGeom prst="rect">
            <a:avLst/>
          </a:prstGeom>
        </p:spPr>
      </p:pic>
      <p:pic>
        <p:nvPicPr>
          <p:cNvPr id="5" name="Grafik 4">
            <a:extLst>
              <a:ext uri="{FF2B5EF4-FFF2-40B4-BE49-F238E27FC236}">
                <a16:creationId xmlns:a16="http://schemas.microsoft.com/office/drawing/2014/main" id="{38673B82-A3CE-1DC5-856F-695D4515A6F1}"/>
              </a:ext>
            </a:extLst>
          </p:cNvPr>
          <p:cNvPicPr>
            <a:picLocks noChangeAspect="1"/>
          </p:cNvPicPr>
          <p:nvPr/>
        </p:nvPicPr>
        <p:blipFill>
          <a:blip r:embed="rId4"/>
          <a:stretch>
            <a:fillRect/>
          </a:stretch>
        </p:blipFill>
        <p:spPr>
          <a:xfrm>
            <a:off x="7094582" y="254955"/>
            <a:ext cx="1793840" cy="2180075"/>
          </a:xfrm>
          <a:prstGeom prst="rect">
            <a:avLst/>
          </a:prstGeom>
        </p:spPr>
      </p:pic>
      <p:sp>
        <p:nvSpPr>
          <p:cNvPr id="38" name="Textfeld 37">
            <a:extLst>
              <a:ext uri="{FF2B5EF4-FFF2-40B4-BE49-F238E27FC236}">
                <a16:creationId xmlns:a16="http://schemas.microsoft.com/office/drawing/2014/main" id="{D2E8398B-8E0D-4173-E339-C394DF273325}"/>
              </a:ext>
            </a:extLst>
          </p:cNvPr>
          <p:cNvSpPr txBox="1"/>
          <p:nvPr/>
        </p:nvSpPr>
        <p:spPr>
          <a:xfrm>
            <a:off x="4382603" y="3838647"/>
            <a:ext cx="318998" cy="161583"/>
          </a:xfrm>
          <a:prstGeom prst="rect">
            <a:avLst/>
          </a:prstGeom>
          <a:noFill/>
        </p:spPr>
        <p:txBody>
          <a:bodyPr wrap="none" lIns="0" tIns="0" rIns="0" bIns="0" rtlCol="0">
            <a:spAutoFit/>
          </a:bodyPr>
          <a:lstStyle/>
          <a:p>
            <a:pPr algn="ctr" defTabSz="342900" fontAlgn="auto">
              <a:spcBef>
                <a:spcPts val="0"/>
              </a:spcBef>
              <a:spcAft>
                <a:spcPts val="0"/>
              </a:spcAft>
              <a:defRPr/>
            </a:pPr>
            <a:r>
              <a:rPr lang="de-DE" sz="1050" i="1" dirty="0" err="1">
                <a:solidFill>
                  <a:schemeClr val="accent6">
                    <a:lumMod val="75000"/>
                  </a:schemeClr>
                </a:solidFill>
                <a:latin typeface="Calibri"/>
                <a:ea typeface="+mn-ea"/>
                <a:cs typeface="+mn-cs"/>
              </a:rPr>
              <a:t>water</a:t>
            </a:r>
            <a:endParaRPr lang="de-DE" sz="1050" i="1" dirty="0">
              <a:solidFill>
                <a:schemeClr val="accent6">
                  <a:lumMod val="75000"/>
                </a:schemeClr>
              </a:solidFill>
              <a:latin typeface="Calibri"/>
              <a:ea typeface="+mn-ea"/>
              <a:cs typeface="+mn-cs"/>
            </a:endParaRPr>
          </a:p>
        </p:txBody>
      </p:sp>
      <p:sp>
        <p:nvSpPr>
          <p:cNvPr id="39" name="Textfeld 38">
            <a:extLst>
              <a:ext uri="{FF2B5EF4-FFF2-40B4-BE49-F238E27FC236}">
                <a16:creationId xmlns:a16="http://schemas.microsoft.com/office/drawing/2014/main" id="{A8D19539-7461-4AD0-06FA-9DC2E78AD10B}"/>
              </a:ext>
            </a:extLst>
          </p:cNvPr>
          <p:cNvSpPr txBox="1"/>
          <p:nvPr/>
        </p:nvSpPr>
        <p:spPr>
          <a:xfrm>
            <a:off x="5037306" y="3103382"/>
            <a:ext cx="306174" cy="161583"/>
          </a:xfrm>
          <a:prstGeom prst="rect">
            <a:avLst/>
          </a:prstGeom>
          <a:noFill/>
        </p:spPr>
        <p:txBody>
          <a:bodyPr wrap="none" lIns="0" tIns="0" rIns="0" bIns="0" rtlCol="0">
            <a:spAutoFit/>
          </a:bodyPr>
          <a:lstStyle/>
          <a:p>
            <a:pPr algn="ctr" defTabSz="342900" fontAlgn="auto">
              <a:spcBef>
                <a:spcPts val="0"/>
              </a:spcBef>
              <a:spcAft>
                <a:spcPts val="0"/>
              </a:spcAft>
              <a:defRPr/>
            </a:pPr>
            <a:r>
              <a:rPr lang="de-DE" sz="1050" i="1" dirty="0">
                <a:solidFill>
                  <a:srgbClr val="495FFF"/>
                </a:solidFill>
                <a:latin typeface="Calibri"/>
                <a:ea typeface="+mn-ea"/>
                <a:cs typeface="+mn-cs"/>
              </a:rPr>
              <a:t>WbLS</a:t>
            </a:r>
          </a:p>
        </p:txBody>
      </p:sp>
      <p:sp>
        <p:nvSpPr>
          <p:cNvPr id="40" name="Textfeld 39">
            <a:extLst>
              <a:ext uri="{FF2B5EF4-FFF2-40B4-BE49-F238E27FC236}">
                <a16:creationId xmlns:a16="http://schemas.microsoft.com/office/drawing/2014/main" id="{138294AE-510C-6FF3-E279-7EA76B67B88F}"/>
              </a:ext>
            </a:extLst>
          </p:cNvPr>
          <p:cNvSpPr txBox="1"/>
          <p:nvPr/>
        </p:nvSpPr>
        <p:spPr>
          <a:xfrm>
            <a:off x="3261436" y="3616375"/>
            <a:ext cx="670503" cy="872547"/>
          </a:xfrm>
          <a:prstGeom prst="rect">
            <a:avLst/>
          </a:prstGeom>
          <a:noFill/>
        </p:spPr>
        <p:txBody>
          <a:bodyPr wrap="square" lIns="0" tIns="0" rIns="0" bIns="0" rtlCol="0">
            <a:spAutoFit/>
          </a:bodyPr>
          <a:lstStyle/>
          <a:p>
            <a:pPr defTabSz="342900" fontAlgn="auto">
              <a:lnSpc>
                <a:spcPct val="90000"/>
              </a:lnSpc>
              <a:spcBef>
                <a:spcPts val="0"/>
              </a:spcBef>
              <a:spcAft>
                <a:spcPts val="0"/>
              </a:spcAft>
              <a:defRPr/>
            </a:pPr>
            <a:r>
              <a:rPr lang="de-DE" sz="1050" dirty="0">
                <a:solidFill>
                  <a:schemeClr val="tx1">
                    <a:lumMod val="50000"/>
                    <a:lumOff val="50000"/>
                  </a:schemeClr>
                </a:solidFill>
                <a:latin typeface="Calibri"/>
                <a:ea typeface="+mn-ea"/>
                <a:cs typeface="+mn-cs"/>
              </a:rPr>
              <a:t>MC </a:t>
            </a:r>
            <a:r>
              <a:rPr lang="de-DE" sz="1050" dirty="0" err="1">
                <a:solidFill>
                  <a:schemeClr val="tx1">
                    <a:lumMod val="50000"/>
                    <a:lumOff val="50000"/>
                  </a:schemeClr>
                </a:solidFill>
                <a:latin typeface="Calibri"/>
                <a:ea typeface="+mn-ea"/>
                <a:cs typeface="+mn-cs"/>
              </a:rPr>
              <a:t>with</a:t>
            </a:r>
            <a:r>
              <a:rPr lang="de-DE" sz="1050" dirty="0">
                <a:solidFill>
                  <a:schemeClr val="tx1">
                    <a:lumMod val="50000"/>
                    <a:lumOff val="50000"/>
                  </a:schemeClr>
                </a:solidFill>
                <a:latin typeface="Calibri"/>
                <a:ea typeface="+mn-ea"/>
                <a:cs typeface="+mn-cs"/>
              </a:rPr>
              <a:t> </a:t>
            </a:r>
            <a:r>
              <a:rPr lang="de-DE" sz="1050" dirty="0" err="1">
                <a:solidFill>
                  <a:schemeClr val="tx1">
                    <a:lumMod val="50000"/>
                    <a:lumOff val="50000"/>
                  </a:schemeClr>
                </a:solidFill>
                <a:latin typeface="Calibri"/>
                <a:ea typeface="+mn-ea"/>
                <a:cs typeface="+mn-cs"/>
              </a:rPr>
              <a:t>idealized</a:t>
            </a:r>
            <a:r>
              <a:rPr lang="de-DE" sz="1050" dirty="0">
                <a:solidFill>
                  <a:schemeClr val="tx1">
                    <a:lumMod val="50000"/>
                    <a:lumOff val="50000"/>
                  </a:schemeClr>
                </a:solidFill>
                <a:latin typeface="Calibri"/>
                <a:ea typeface="+mn-ea"/>
                <a:cs typeface="+mn-cs"/>
              </a:rPr>
              <a:t> </a:t>
            </a:r>
            <a:r>
              <a:rPr lang="de-DE" sz="1050" dirty="0" err="1">
                <a:solidFill>
                  <a:schemeClr val="tx1">
                    <a:lumMod val="50000"/>
                    <a:lumOff val="50000"/>
                  </a:schemeClr>
                </a:solidFill>
                <a:latin typeface="Calibri"/>
                <a:ea typeface="+mn-ea"/>
                <a:cs typeface="+mn-cs"/>
              </a:rPr>
              <a:t>reco</a:t>
            </a:r>
            <a:br>
              <a:rPr lang="de-DE" sz="1050" dirty="0">
                <a:solidFill>
                  <a:schemeClr val="tx1">
                    <a:lumMod val="50000"/>
                    <a:lumOff val="50000"/>
                  </a:schemeClr>
                </a:solidFill>
                <a:latin typeface="Calibri"/>
                <a:ea typeface="+mn-ea"/>
                <a:cs typeface="+mn-cs"/>
              </a:rPr>
            </a:br>
            <a:r>
              <a:rPr lang="de-DE" sz="1050" dirty="0">
                <a:solidFill>
                  <a:schemeClr val="tx1">
                    <a:lumMod val="50000"/>
                    <a:lumOff val="50000"/>
                  </a:schemeClr>
                </a:solidFill>
                <a:latin typeface="Calibri"/>
                <a:ea typeface="+mn-ea"/>
                <a:cs typeface="+mn-cs"/>
              </a:rPr>
              <a:t>and </a:t>
            </a:r>
            <a:r>
              <a:rPr lang="de-DE" sz="1050" dirty="0" err="1">
                <a:solidFill>
                  <a:schemeClr val="tx1">
                    <a:lumMod val="50000"/>
                    <a:lumOff val="50000"/>
                  </a:schemeClr>
                </a:solidFill>
                <a:latin typeface="Calibri"/>
                <a:ea typeface="+mn-ea"/>
                <a:cs typeface="+mn-cs"/>
              </a:rPr>
              <a:t>machine</a:t>
            </a:r>
            <a:r>
              <a:rPr lang="de-DE" sz="1050" dirty="0">
                <a:solidFill>
                  <a:schemeClr val="tx1">
                    <a:lumMod val="50000"/>
                    <a:lumOff val="50000"/>
                  </a:schemeClr>
                </a:solidFill>
                <a:latin typeface="Calibri"/>
                <a:ea typeface="+mn-ea"/>
                <a:cs typeface="+mn-cs"/>
              </a:rPr>
              <a:t> </a:t>
            </a:r>
            <a:r>
              <a:rPr lang="de-DE" sz="1050" dirty="0" err="1">
                <a:solidFill>
                  <a:schemeClr val="tx1">
                    <a:lumMod val="50000"/>
                    <a:lumOff val="50000"/>
                  </a:schemeClr>
                </a:solidFill>
                <a:latin typeface="Calibri"/>
                <a:ea typeface="+mn-ea"/>
                <a:cs typeface="+mn-cs"/>
              </a:rPr>
              <a:t>learning</a:t>
            </a:r>
            <a:endParaRPr lang="de-DE" sz="1050" dirty="0">
              <a:solidFill>
                <a:schemeClr val="tx1">
                  <a:lumMod val="50000"/>
                  <a:lumOff val="50000"/>
                </a:schemeClr>
              </a:solidFill>
              <a:latin typeface="Calibri"/>
              <a:ea typeface="+mn-ea"/>
              <a:cs typeface="+mn-cs"/>
            </a:endParaRPr>
          </a:p>
        </p:txBody>
      </p:sp>
      <p:sp>
        <p:nvSpPr>
          <p:cNvPr id="41" name="Textfeld 40">
            <a:extLst>
              <a:ext uri="{FF2B5EF4-FFF2-40B4-BE49-F238E27FC236}">
                <a16:creationId xmlns:a16="http://schemas.microsoft.com/office/drawing/2014/main" id="{99F281A4-EFDA-4A31-58A5-44D6B6EC2516}"/>
              </a:ext>
            </a:extLst>
          </p:cNvPr>
          <p:cNvSpPr txBox="1"/>
          <p:nvPr/>
        </p:nvSpPr>
        <p:spPr>
          <a:xfrm>
            <a:off x="7320773" y="2505446"/>
            <a:ext cx="1606209" cy="145424"/>
          </a:xfrm>
          <a:prstGeom prst="rect">
            <a:avLst/>
          </a:prstGeom>
          <a:noFill/>
        </p:spPr>
        <p:txBody>
          <a:bodyPr wrap="none" lIns="0" tIns="0" rIns="0" bIns="0" rtlCol="0">
            <a:spAutoFit/>
          </a:bodyPr>
          <a:lstStyle/>
          <a:p>
            <a:pPr defTabSz="342900" fontAlgn="auto">
              <a:lnSpc>
                <a:spcPct val="90000"/>
              </a:lnSpc>
              <a:spcBef>
                <a:spcPts val="0"/>
              </a:spcBef>
              <a:spcAft>
                <a:spcPts val="0"/>
              </a:spcAft>
              <a:defRPr/>
            </a:pPr>
            <a:r>
              <a:rPr lang="de-DE" sz="1050" dirty="0">
                <a:solidFill>
                  <a:srgbClr val="C00000"/>
                </a:solidFill>
                <a:latin typeface="Calibri"/>
                <a:ea typeface="+mn-ea"/>
                <a:cs typeface="+mn-cs"/>
              </a:rPr>
              <a:t>ANNIE vs. SANDI WbLS </a:t>
            </a:r>
            <a:r>
              <a:rPr lang="de-DE" sz="1050" dirty="0" err="1">
                <a:solidFill>
                  <a:srgbClr val="C00000"/>
                </a:solidFill>
                <a:latin typeface="Calibri"/>
                <a:ea typeface="+mn-ea"/>
                <a:cs typeface="+mn-cs"/>
              </a:rPr>
              <a:t>vessel</a:t>
            </a:r>
            <a:endParaRPr lang="de-DE" sz="1050" dirty="0">
              <a:solidFill>
                <a:srgbClr val="C00000"/>
              </a:solidFill>
              <a:latin typeface="Calibri"/>
              <a:ea typeface="+mn-ea"/>
              <a:cs typeface="+mn-cs"/>
            </a:endParaRPr>
          </a:p>
        </p:txBody>
      </p:sp>
      <p:sp>
        <p:nvSpPr>
          <p:cNvPr id="42" name="Textfeld 41">
            <a:extLst>
              <a:ext uri="{FF2B5EF4-FFF2-40B4-BE49-F238E27FC236}">
                <a16:creationId xmlns:a16="http://schemas.microsoft.com/office/drawing/2014/main" id="{9053A4D9-F656-E00D-3F1A-33C7C1F7083F}"/>
              </a:ext>
            </a:extLst>
          </p:cNvPr>
          <p:cNvSpPr txBox="1"/>
          <p:nvPr/>
        </p:nvSpPr>
        <p:spPr>
          <a:xfrm>
            <a:off x="160728" y="509344"/>
            <a:ext cx="6731996" cy="2619920"/>
          </a:xfrm>
          <a:prstGeom prst="rect">
            <a:avLst/>
          </a:prstGeom>
          <a:noFill/>
        </p:spPr>
        <p:txBody>
          <a:bodyPr wrap="square" rtlCol="0">
            <a:noAutofit/>
          </a:bodyPr>
          <a:lstStyle/>
          <a:p>
            <a:pPr marL="285750" indent="-285750" defTabSz="342900" fontAlgn="auto">
              <a:lnSpc>
                <a:spcPct val="90000"/>
              </a:lnSpc>
              <a:spcBef>
                <a:spcPts val="300"/>
              </a:spcBef>
              <a:spcAft>
                <a:spcPts val="0"/>
              </a:spcAft>
              <a:buFont typeface="Wingdings" pitchFamily="2" charset="2"/>
              <a:buChar char="à"/>
              <a:defRPr/>
            </a:pPr>
            <a:r>
              <a:rPr lang="de-DE" sz="1400" b="1" dirty="0">
                <a:latin typeface="Helvetica" pitchFamily="2" charset="0"/>
                <a:sym typeface="Wingdings" pitchFamily="2" charset="2"/>
              </a:rPr>
              <a:t>N</a:t>
            </a:r>
            <a:r>
              <a:rPr lang="de-DE" sz="1400" b="1" dirty="0">
                <a:latin typeface="Helvetica" pitchFamily="2" charset="0"/>
                <a:ea typeface="+mn-ea"/>
                <a:cs typeface="+mn-cs"/>
                <a:sym typeface="Wingdings" pitchFamily="2" charset="2"/>
              </a:rPr>
              <a:t>ext </a:t>
            </a:r>
            <a:r>
              <a:rPr lang="de-DE" sz="1400" b="1" dirty="0" err="1">
                <a:latin typeface="Helvetica" pitchFamily="2" charset="0"/>
                <a:ea typeface="+mn-ea"/>
                <a:cs typeface="+mn-cs"/>
                <a:sym typeface="Wingdings" pitchFamily="2" charset="2"/>
              </a:rPr>
              <a:t>step</a:t>
            </a:r>
            <a:r>
              <a:rPr lang="de-DE" sz="1400" b="1" dirty="0">
                <a:latin typeface="Helvetica" pitchFamily="2" charset="0"/>
                <a:ea typeface="+mn-ea"/>
                <a:cs typeface="+mn-cs"/>
                <a:sym typeface="Wingdings" pitchFamily="2" charset="2"/>
              </a:rPr>
              <a:t>: SANDI </a:t>
            </a:r>
            <a:br>
              <a:rPr lang="de-DE" sz="1400" b="1" dirty="0">
                <a:latin typeface="Helvetica" pitchFamily="2" charset="0"/>
                <a:ea typeface="+mn-ea"/>
                <a:cs typeface="+mn-cs"/>
                <a:sym typeface="Wingdings" pitchFamily="2" charset="2"/>
              </a:rPr>
            </a:br>
            <a:r>
              <a:rPr lang="de-DE" sz="1400" dirty="0" err="1">
                <a:latin typeface="Helvetica" pitchFamily="2" charset="0"/>
                <a:ea typeface="+mn-ea"/>
                <a:cs typeface="+mn-cs"/>
                <a:sym typeface="Wingdings" pitchFamily="2" charset="2"/>
              </a:rPr>
              <a:t>acrylic</a:t>
            </a:r>
            <a:r>
              <a:rPr lang="de-DE" sz="1400" dirty="0">
                <a:latin typeface="Helvetica" pitchFamily="2" charset="0"/>
                <a:ea typeface="+mn-ea"/>
                <a:cs typeface="+mn-cs"/>
                <a:sym typeface="Wingdings" pitchFamily="2" charset="2"/>
              </a:rPr>
              <a:t> </a:t>
            </a:r>
            <a:r>
              <a:rPr lang="de-DE" sz="1400" dirty="0" err="1">
                <a:latin typeface="Helvetica" pitchFamily="2" charset="0"/>
                <a:ea typeface="+mn-ea"/>
                <a:cs typeface="+mn-cs"/>
                <a:sym typeface="Wingdings" pitchFamily="2" charset="2"/>
              </a:rPr>
              <a:t>vessel</a:t>
            </a:r>
            <a:r>
              <a:rPr lang="de-DE" sz="1400" dirty="0">
                <a:latin typeface="Helvetica" pitchFamily="2" charset="0"/>
                <a:ea typeface="+mn-ea"/>
                <a:cs typeface="+mn-cs"/>
                <a:sym typeface="Wingdings" pitchFamily="2" charset="2"/>
              </a:rPr>
              <a:t> </a:t>
            </a:r>
            <a:r>
              <a:rPr lang="de-DE" sz="1400" dirty="0" err="1">
                <a:latin typeface="Helvetica" pitchFamily="2" charset="0"/>
                <a:ea typeface="+mn-ea"/>
                <a:cs typeface="+mn-cs"/>
                <a:sym typeface="Wingdings" pitchFamily="2" charset="2"/>
              </a:rPr>
              <a:t>with</a:t>
            </a:r>
            <a:r>
              <a:rPr lang="de-DE" sz="1400" dirty="0">
                <a:latin typeface="Helvetica" pitchFamily="2" charset="0"/>
                <a:sym typeface="Wingdings" pitchFamily="2" charset="2"/>
              </a:rPr>
              <a:t> </a:t>
            </a:r>
            <a:r>
              <a:rPr lang="de-DE" sz="1400" dirty="0">
                <a:latin typeface="Helvetica" pitchFamily="2" charset="0"/>
                <a:ea typeface="+mn-ea"/>
                <a:cs typeface="+mn-cs"/>
                <a:sym typeface="Wingdings" pitchFamily="2" charset="2"/>
              </a:rPr>
              <a:t>365 kg </a:t>
            </a:r>
            <a:r>
              <a:rPr lang="de-DE" sz="1400" dirty="0" err="1">
                <a:latin typeface="Helvetica" pitchFamily="2" charset="0"/>
                <a:ea typeface="+mn-ea"/>
                <a:cs typeface="+mn-cs"/>
                <a:sym typeface="Wingdings" pitchFamily="2" charset="2"/>
              </a:rPr>
              <a:t>of</a:t>
            </a:r>
            <a:r>
              <a:rPr lang="de-DE" sz="1400" dirty="0">
                <a:latin typeface="Helvetica" pitchFamily="2" charset="0"/>
                <a:ea typeface="+mn-ea"/>
                <a:cs typeface="+mn-cs"/>
                <a:sym typeface="Wingdings" pitchFamily="2" charset="2"/>
              </a:rPr>
              <a:t> WbLS </a:t>
            </a:r>
            <a:r>
              <a:rPr lang="de-DE" sz="1400" dirty="0" err="1">
                <a:latin typeface="Helvetica" pitchFamily="2" charset="0"/>
                <a:ea typeface="+mn-ea"/>
                <a:cs typeface="+mn-cs"/>
                <a:sym typeface="Wingdings" pitchFamily="2" charset="2"/>
              </a:rPr>
              <a:t>submerged</a:t>
            </a:r>
            <a:r>
              <a:rPr lang="de-DE" sz="1400" dirty="0">
                <a:latin typeface="Helvetica" pitchFamily="2" charset="0"/>
                <a:ea typeface="+mn-ea"/>
                <a:cs typeface="+mn-cs"/>
                <a:sym typeface="Wingdings" pitchFamily="2" charset="2"/>
              </a:rPr>
              <a:t> in ANNIE</a:t>
            </a:r>
          </a:p>
          <a:p>
            <a:pPr marL="285750" indent="-285750" defTabSz="342900" fontAlgn="auto">
              <a:lnSpc>
                <a:spcPct val="90000"/>
              </a:lnSpc>
              <a:spcBef>
                <a:spcPts val="300"/>
              </a:spcBef>
              <a:spcAft>
                <a:spcPts val="0"/>
              </a:spcAft>
              <a:buFont typeface="Wingdings" pitchFamily="2" charset="2"/>
              <a:buChar char="à"/>
              <a:defRPr/>
            </a:pPr>
            <a:endParaRPr lang="de-DE" sz="1400" dirty="0">
              <a:latin typeface="Helvetica" pitchFamily="2" charset="0"/>
              <a:ea typeface="+mn-ea"/>
              <a:cs typeface="+mn-cs"/>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Resolve </a:t>
            </a:r>
            <a:r>
              <a:rPr lang="de-DE" sz="1400" dirty="0" err="1">
                <a:solidFill>
                  <a:srgbClr val="C00000"/>
                </a:solidFill>
                <a:latin typeface="Helvetica" pitchFamily="2" charset="0"/>
                <a:sym typeface="Wingdings" pitchFamily="2" charset="2"/>
              </a:rPr>
              <a:t>scintillation</a:t>
            </a:r>
            <a:r>
              <a:rPr lang="de-DE" sz="1400" dirty="0">
                <a:solidFill>
                  <a:srgbClr val="C00000"/>
                </a:solidFill>
                <a:latin typeface="Helvetica" pitchFamily="2" charset="0"/>
                <a:sym typeface="Wingdings" pitchFamily="2" charset="2"/>
              </a:rPr>
              <a:t> light </a:t>
            </a:r>
            <a:r>
              <a:rPr lang="de-DE" sz="1400" dirty="0" err="1">
                <a:solidFill>
                  <a:srgbClr val="C00000"/>
                </a:solidFill>
                <a:latin typeface="Helvetica" pitchFamily="2" charset="0"/>
                <a:sym typeface="Wingdings" pitchFamily="2" charset="2"/>
              </a:rPr>
              <a:t>from</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hadronic</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recoils</a:t>
            </a:r>
            <a:r>
              <a:rPr lang="de-DE" sz="1400" dirty="0">
                <a:latin typeface="Helvetica" pitchFamily="2" charset="0"/>
                <a:sym typeface="Wingdings" pitchFamily="2" charset="2"/>
              </a:rPr>
              <a:t>, </a:t>
            </a:r>
            <a:br>
              <a:rPr lang="de-DE" sz="1400" dirty="0">
                <a:latin typeface="Helvetica" pitchFamily="2" charset="0"/>
                <a:sym typeface="Wingdings" pitchFamily="2" charset="2"/>
              </a:rPr>
            </a:br>
            <a:r>
              <a:rPr lang="de-DE" sz="1400" dirty="0" err="1">
                <a:latin typeface="Helvetica" pitchFamily="2" charset="0"/>
                <a:sym typeface="Wingdings" pitchFamily="2" charset="2"/>
              </a:rPr>
              <a:t>improve</a:t>
            </a:r>
            <a:r>
              <a:rPr lang="de-DE" sz="1400" dirty="0">
                <a:latin typeface="Helvetica" pitchFamily="2" charset="0"/>
                <a:sym typeface="Wingdings" pitchFamily="2" charset="2"/>
              </a:rPr>
              <a:t> </a:t>
            </a:r>
            <a:r>
              <a:rPr lang="de-DE" sz="1400" dirty="0" err="1">
                <a:latin typeface="Helvetica" pitchFamily="2" charset="0"/>
                <a:sym typeface="Wingdings" pitchFamily="2" charset="2"/>
              </a:rPr>
              <a:t>neutrino</a:t>
            </a:r>
            <a:r>
              <a:rPr lang="de-DE" sz="1400" dirty="0">
                <a:latin typeface="Helvetica" pitchFamily="2" charset="0"/>
                <a:sym typeface="Wingdings" pitchFamily="2" charset="2"/>
              </a:rPr>
              <a:t> </a:t>
            </a:r>
            <a:r>
              <a:rPr lang="de-DE" sz="1400" dirty="0" err="1">
                <a:latin typeface="Helvetica" pitchFamily="2" charset="0"/>
                <a:sym typeface="Wingdings" pitchFamily="2" charset="2"/>
              </a:rPr>
              <a:t>energy</a:t>
            </a:r>
            <a:r>
              <a:rPr lang="de-DE" sz="1400" dirty="0">
                <a:latin typeface="Helvetica" pitchFamily="2" charset="0"/>
                <a:sym typeface="Wingdings" pitchFamily="2" charset="2"/>
              </a:rPr>
              <a:t> </a:t>
            </a:r>
            <a:r>
              <a:rPr lang="de-DE" sz="1400" dirty="0" err="1">
                <a:latin typeface="Helvetica" pitchFamily="2" charset="0"/>
                <a:sym typeface="Wingdings" pitchFamily="2" charset="2"/>
              </a:rPr>
              <a:t>determination</a:t>
            </a:r>
            <a:endParaRPr lang="de-DE" sz="1400"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endParaRPr lang="de-DE" sz="1400"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r>
              <a:rPr lang="de-DE" sz="1400" dirty="0">
                <a:solidFill>
                  <a:srgbClr val="C00000"/>
                </a:solidFill>
                <a:latin typeface="Helvetica" pitchFamily="2" charset="0"/>
                <a:sym typeface="Wingdings" pitchFamily="2" charset="2"/>
              </a:rPr>
              <a:t>Higher light </a:t>
            </a:r>
            <a:r>
              <a:rPr lang="de-DE" sz="1400" dirty="0" err="1">
                <a:solidFill>
                  <a:srgbClr val="C00000"/>
                </a:solidFill>
                <a:latin typeface="Helvetica" pitchFamily="2" charset="0"/>
                <a:sym typeface="Wingdings" pitchFamily="2" charset="2"/>
              </a:rPr>
              <a:t>output</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for</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neutron</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captures</a:t>
            </a:r>
            <a:r>
              <a:rPr lang="de-DE" sz="1400" dirty="0">
                <a:solidFill>
                  <a:srgbClr val="C00000"/>
                </a:solidFill>
                <a:latin typeface="Helvetica" pitchFamily="2" charset="0"/>
                <a:sym typeface="Wingdings" pitchFamily="2" charset="2"/>
              </a:rPr>
              <a:t> </a:t>
            </a:r>
            <a:r>
              <a:rPr lang="de-DE" sz="1400" dirty="0">
                <a:latin typeface="Helvetica" pitchFamily="2" charset="0"/>
                <a:sym typeface="Wingdings" pitchFamily="2" charset="2"/>
              </a:rPr>
              <a:t>on </a:t>
            </a:r>
            <a:r>
              <a:rPr lang="de-DE" sz="1400" dirty="0" err="1">
                <a:latin typeface="Helvetica" pitchFamily="2" charset="0"/>
                <a:sym typeface="Wingdings" pitchFamily="2" charset="2"/>
              </a:rPr>
              <a:t>gadolinium</a:t>
            </a:r>
            <a:r>
              <a:rPr lang="de-DE" sz="1400" dirty="0">
                <a:latin typeface="Helvetica" pitchFamily="2" charset="0"/>
                <a:sym typeface="Wingdings" pitchFamily="2" charset="2"/>
              </a:rPr>
              <a:t> </a:t>
            </a:r>
            <a:br>
              <a:rPr lang="de-DE" sz="1400" dirty="0">
                <a:latin typeface="Helvetica" pitchFamily="2" charset="0"/>
                <a:sym typeface="Wingdings" pitchFamily="2" charset="2"/>
              </a:rPr>
            </a:br>
            <a:r>
              <a:rPr lang="de-DE" sz="1400" dirty="0">
                <a:latin typeface="Helvetica" pitchFamily="2" charset="0"/>
                <a:sym typeface="Wingdings" pitchFamily="2" charset="2"/>
              </a:rPr>
              <a:t> </a:t>
            </a:r>
            <a:r>
              <a:rPr lang="de-DE" sz="1400" dirty="0" err="1">
                <a:latin typeface="Helvetica" pitchFamily="2" charset="0"/>
                <a:sym typeface="Wingdings" pitchFamily="2" charset="2"/>
              </a:rPr>
              <a:t>improved</a:t>
            </a:r>
            <a:r>
              <a:rPr lang="de-DE" sz="1400" dirty="0">
                <a:latin typeface="Helvetica" pitchFamily="2" charset="0"/>
                <a:sym typeface="Wingdings" pitchFamily="2" charset="2"/>
              </a:rPr>
              <a:t> </a:t>
            </a:r>
            <a:r>
              <a:rPr lang="de-DE" sz="1400" dirty="0" err="1">
                <a:latin typeface="Helvetica" pitchFamily="2" charset="0"/>
                <a:sym typeface="Wingdings" pitchFamily="2" charset="2"/>
              </a:rPr>
              <a:t>neutron</a:t>
            </a:r>
            <a:r>
              <a:rPr lang="de-DE" sz="1400" dirty="0">
                <a:latin typeface="Helvetica" pitchFamily="2" charset="0"/>
                <a:sym typeface="Wingdings" pitchFamily="2" charset="2"/>
              </a:rPr>
              <a:t> </a:t>
            </a:r>
            <a:r>
              <a:rPr lang="de-DE" sz="1400" dirty="0" err="1">
                <a:latin typeface="Helvetica" pitchFamily="2" charset="0"/>
                <a:sym typeface="Wingdings" pitchFamily="2" charset="2"/>
              </a:rPr>
              <a:t>detection</a:t>
            </a:r>
            <a:r>
              <a:rPr lang="de-DE" sz="1400" dirty="0">
                <a:latin typeface="Helvetica" pitchFamily="2" charset="0"/>
                <a:sym typeface="Wingdings" pitchFamily="2" charset="2"/>
              </a:rPr>
              <a:t> </a:t>
            </a:r>
            <a:r>
              <a:rPr lang="de-DE" sz="1400" dirty="0" err="1">
                <a:latin typeface="Helvetica" pitchFamily="2" charset="0"/>
                <a:sym typeface="Wingdings" pitchFamily="2" charset="2"/>
              </a:rPr>
              <a:t>efficiency</a:t>
            </a:r>
            <a:r>
              <a:rPr lang="de-DE" sz="1400" dirty="0">
                <a:latin typeface="Helvetica" pitchFamily="2" charset="0"/>
                <a:sym typeface="Wingdings" pitchFamily="2" charset="2"/>
              </a:rPr>
              <a:t> &amp; </a:t>
            </a:r>
            <a:r>
              <a:rPr lang="de-DE" sz="1400" dirty="0" err="1">
                <a:latin typeface="Helvetica" pitchFamily="2" charset="0"/>
                <a:sym typeface="Wingdings" pitchFamily="2" charset="2"/>
              </a:rPr>
              <a:t>vertex</a:t>
            </a:r>
            <a:r>
              <a:rPr lang="de-DE" sz="1400" dirty="0">
                <a:latin typeface="Helvetica" pitchFamily="2" charset="0"/>
                <a:sym typeface="Wingdings" pitchFamily="2" charset="2"/>
              </a:rPr>
              <a:t> </a:t>
            </a:r>
            <a:r>
              <a:rPr lang="de-DE" sz="1400" dirty="0" err="1">
                <a:latin typeface="Helvetica" pitchFamily="2" charset="0"/>
                <a:sym typeface="Wingdings" pitchFamily="2" charset="2"/>
              </a:rPr>
              <a:t>reco</a:t>
            </a:r>
            <a:endParaRPr lang="de-DE" sz="1400"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endParaRPr lang="de-DE" sz="1400"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Study C/S </a:t>
            </a:r>
            <a:r>
              <a:rPr lang="de-DE" sz="1400" dirty="0" err="1">
                <a:latin typeface="Helvetica" pitchFamily="2" charset="0"/>
                <a:sym typeface="Wingdings" pitchFamily="2" charset="2"/>
              </a:rPr>
              <a:t>separation</a:t>
            </a:r>
            <a:r>
              <a:rPr lang="de-DE" sz="1400" dirty="0">
                <a:latin typeface="Helvetica" pitchFamily="2" charset="0"/>
                <a:sym typeface="Wingdings" pitchFamily="2" charset="2"/>
              </a:rPr>
              <a:t> </a:t>
            </a:r>
            <a:r>
              <a:rPr lang="de-DE" sz="1400" dirty="0" err="1">
                <a:latin typeface="Helvetica" pitchFamily="2" charset="0"/>
                <a:sym typeface="Wingdings" pitchFamily="2" charset="2"/>
              </a:rPr>
              <a:t>for</a:t>
            </a:r>
            <a:r>
              <a:rPr lang="de-DE" sz="1400" dirty="0">
                <a:latin typeface="Helvetica" pitchFamily="2" charset="0"/>
                <a:sym typeface="Wingdings" pitchFamily="2" charset="2"/>
              </a:rPr>
              <a:t> </a:t>
            </a:r>
            <a:r>
              <a:rPr lang="de-DE" sz="1400" dirty="0" err="1">
                <a:latin typeface="Helvetica" pitchFamily="2" charset="0"/>
                <a:sym typeface="Wingdings" pitchFamily="2" charset="2"/>
              </a:rPr>
              <a:t>neutrinos</a:t>
            </a:r>
            <a:r>
              <a:rPr lang="de-DE" sz="1400" dirty="0">
                <a:latin typeface="Helvetica" pitchFamily="2" charset="0"/>
                <a:sym typeface="Wingdings" pitchFamily="2" charset="2"/>
              </a:rPr>
              <a:t> </a:t>
            </a:r>
            <a:r>
              <a:rPr lang="de-DE" sz="1400" dirty="0" err="1">
                <a:latin typeface="Helvetica" pitchFamily="2" charset="0"/>
                <a:sym typeface="Wingdings" pitchFamily="2" charset="2"/>
              </a:rPr>
              <a:t>with</a:t>
            </a:r>
            <a:r>
              <a:rPr lang="de-DE" sz="1400" dirty="0">
                <a:latin typeface="Helvetica" pitchFamily="2" charset="0"/>
                <a:sym typeface="Wingdings" pitchFamily="2" charset="2"/>
              </a:rPr>
              <a:t> LAPPDs</a:t>
            </a:r>
          </a:p>
          <a:p>
            <a:pPr defTabSz="342900" fontAlgn="auto">
              <a:lnSpc>
                <a:spcPct val="90000"/>
              </a:lnSpc>
              <a:spcBef>
                <a:spcPts val="300"/>
              </a:spcBef>
              <a:spcAft>
                <a:spcPts val="0"/>
              </a:spcAft>
              <a:defRPr/>
            </a:pP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test</a:t>
            </a:r>
            <a:r>
              <a:rPr lang="de-DE" sz="1400" dirty="0">
                <a:solidFill>
                  <a:srgbClr val="C00000"/>
                </a:solidFill>
                <a:latin typeface="Helvetica" pitchFamily="2" charset="0"/>
                <a:sym typeface="Wingdings" pitchFamily="2" charset="2"/>
              </a:rPr>
              <a:t> WbLS </a:t>
            </a:r>
            <a:r>
              <a:rPr lang="de-DE" sz="1400" dirty="0" err="1">
                <a:solidFill>
                  <a:srgbClr val="C00000"/>
                </a:solidFill>
                <a:latin typeface="Helvetica" pitchFamily="2" charset="0"/>
                <a:sym typeface="Wingdings" pitchFamily="2" charset="2"/>
              </a:rPr>
              <a:t>performance</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for</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future</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use</a:t>
            </a:r>
            <a:r>
              <a:rPr lang="de-DE" sz="1400" dirty="0">
                <a:solidFill>
                  <a:srgbClr val="C00000"/>
                </a:solidFill>
                <a:latin typeface="Helvetica" pitchFamily="2" charset="0"/>
                <a:sym typeface="Wingdings" pitchFamily="2" charset="2"/>
              </a:rPr>
              <a:t> in </a:t>
            </a:r>
            <a:r>
              <a:rPr lang="de-DE" sz="1400" dirty="0" err="1">
                <a:solidFill>
                  <a:srgbClr val="C00000"/>
                </a:solidFill>
                <a:latin typeface="Helvetica" pitchFamily="2" charset="0"/>
                <a:sym typeface="Wingdings" pitchFamily="2" charset="2"/>
              </a:rPr>
              <a:t>long-baseline</a:t>
            </a:r>
            <a:r>
              <a:rPr lang="de-DE" sz="1400" dirty="0">
                <a:solidFill>
                  <a:srgbClr val="C00000"/>
                </a:solidFill>
                <a:latin typeface="Helvetica" pitchFamily="2" charset="0"/>
                <a:sym typeface="Wingdings" pitchFamily="2" charset="2"/>
              </a:rPr>
              <a:t> </a:t>
            </a:r>
            <a:r>
              <a:rPr lang="de-DE" sz="1400" dirty="0" err="1">
                <a:solidFill>
                  <a:srgbClr val="C00000"/>
                </a:solidFill>
                <a:latin typeface="Helvetica" pitchFamily="2" charset="0"/>
                <a:sym typeface="Wingdings" pitchFamily="2" charset="2"/>
              </a:rPr>
              <a:t>exp.s</a:t>
            </a:r>
            <a:r>
              <a:rPr lang="de-DE" sz="1400" dirty="0">
                <a:solidFill>
                  <a:srgbClr val="C00000"/>
                </a:solidFill>
                <a:latin typeface="Helvetica" pitchFamily="2" charset="0"/>
                <a:sym typeface="Wingdings" pitchFamily="2" charset="2"/>
              </a:rPr>
              <a:t>!</a:t>
            </a:r>
            <a:endParaRPr lang="de-DE" sz="1400" dirty="0">
              <a:latin typeface="Helvetica" pitchFamily="2" charset="0"/>
              <a:sym typeface="Wingdings" pitchFamily="2" charset="2"/>
            </a:endParaRPr>
          </a:p>
        </p:txBody>
      </p:sp>
      <p:sp>
        <p:nvSpPr>
          <p:cNvPr id="36" name="Rechteck 35">
            <a:extLst>
              <a:ext uri="{FF2B5EF4-FFF2-40B4-BE49-F238E27FC236}">
                <a16:creationId xmlns:a16="http://schemas.microsoft.com/office/drawing/2014/main" id="{E1E2617B-875E-128E-B6AF-7AE65CABD2C0}"/>
              </a:ext>
            </a:extLst>
          </p:cNvPr>
          <p:cNvSpPr/>
          <p:nvPr/>
        </p:nvSpPr>
        <p:spPr>
          <a:xfrm>
            <a:off x="6352304" y="2659642"/>
            <a:ext cx="2536118" cy="1993256"/>
          </a:xfrm>
          <a:prstGeom prst="rect">
            <a:avLst/>
          </a:prstGeom>
          <a:noFill/>
          <a:ln w="28575">
            <a:solidFill>
              <a:srgbClr val="C00000"/>
            </a:solidFill>
            <a:extLst>
              <a:ext uri="{C807C97D-BFC1-408E-A445-0C87EB9F89A2}">
                <ask:lineSketchStyleProps xmlns:ask="http://schemas.microsoft.com/office/drawing/2018/sketchyshapes" sd="1219033472">
                  <a:custGeom>
                    <a:avLst/>
                    <a:gdLst>
                      <a:gd name="connsiteX0" fmla="*/ 0 w 3381491"/>
                      <a:gd name="connsiteY0" fmla="*/ 0 h 2657675"/>
                      <a:gd name="connsiteX1" fmla="*/ 642483 w 3381491"/>
                      <a:gd name="connsiteY1" fmla="*/ 0 h 2657675"/>
                      <a:gd name="connsiteX2" fmla="*/ 1217337 w 3381491"/>
                      <a:gd name="connsiteY2" fmla="*/ 0 h 2657675"/>
                      <a:gd name="connsiteX3" fmla="*/ 1961265 w 3381491"/>
                      <a:gd name="connsiteY3" fmla="*/ 0 h 2657675"/>
                      <a:gd name="connsiteX4" fmla="*/ 2603748 w 3381491"/>
                      <a:gd name="connsiteY4" fmla="*/ 0 h 2657675"/>
                      <a:gd name="connsiteX5" fmla="*/ 3381491 w 3381491"/>
                      <a:gd name="connsiteY5" fmla="*/ 0 h 2657675"/>
                      <a:gd name="connsiteX6" fmla="*/ 3381491 w 3381491"/>
                      <a:gd name="connsiteY6" fmla="*/ 717572 h 2657675"/>
                      <a:gd name="connsiteX7" fmla="*/ 3381491 w 3381491"/>
                      <a:gd name="connsiteY7" fmla="*/ 1381991 h 2657675"/>
                      <a:gd name="connsiteX8" fmla="*/ 3381491 w 3381491"/>
                      <a:gd name="connsiteY8" fmla="*/ 2046410 h 2657675"/>
                      <a:gd name="connsiteX9" fmla="*/ 3381491 w 3381491"/>
                      <a:gd name="connsiteY9" fmla="*/ 2657675 h 2657675"/>
                      <a:gd name="connsiteX10" fmla="*/ 2772823 w 3381491"/>
                      <a:gd name="connsiteY10" fmla="*/ 2657675 h 2657675"/>
                      <a:gd name="connsiteX11" fmla="*/ 2096524 w 3381491"/>
                      <a:gd name="connsiteY11" fmla="*/ 2657675 h 2657675"/>
                      <a:gd name="connsiteX12" fmla="*/ 1454041 w 3381491"/>
                      <a:gd name="connsiteY12" fmla="*/ 2657675 h 2657675"/>
                      <a:gd name="connsiteX13" fmla="*/ 710113 w 3381491"/>
                      <a:gd name="connsiteY13" fmla="*/ 2657675 h 2657675"/>
                      <a:gd name="connsiteX14" fmla="*/ 0 w 3381491"/>
                      <a:gd name="connsiteY14" fmla="*/ 2657675 h 2657675"/>
                      <a:gd name="connsiteX15" fmla="*/ 0 w 3381491"/>
                      <a:gd name="connsiteY15" fmla="*/ 2046410 h 2657675"/>
                      <a:gd name="connsiteX16" fmla="*/ 0 w 3381491"/>
                      <a:gd name="connsiteY16" fmla="*/ 1381991 h 2657675"/>
                      <a:gd name="connsiteX17" fmla="*/ 0 w 3381491"/>
                      <a:gd name="connsiteY17" fmla="*/ 744149 h 2657675"/>
                      <a:gd name="connsiteX18" fmla="*/ 0 w 3381491"/>
                      <a:gd name="connsiteY18" fmla="*/ 0 h 26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1491" h="2657675" extrusionOk="0">
                        <a:moveTo>
                          <a:pt x="0" y="0"/>
                        </a:moveTo>
                        <a:cubicBezTo>
                          <a:pt x="232931" y="-30307"/>
                          <a:pt x="372677" y="22946"/>
                          <a:pt x="642483" y="0"/>
                        </a:cubicBezTo>
                        <a:cubicBezTo>
                          <a:pt x="912289" y="-22946"/>
                          <a:pt x="987821" y="-23120"/>
                          <a:pt x="1217337" y="0"/>
                        </a:cubicBezTo>
                        <a:cubicBezTo>
                          <a:pt x="1446853" y="23120"/>
                          <a:pt x="1740376" y="7797"/>
                          <a:pt x="1961265" y="0"/>
                        </a:cubicBezTo>
                        <a:cubicBezTo>
                          <a:pt x="2182154" y="-7797"/>
                          <a:pt x="2394044" y="-7529"/>
                          <a:pt x="2603748" y="0"/>
                        </a:cubicBezTo>
                        <a:cubicBezTo>
                          <a:pt x="2813452" y="7529"/>
                          <a:pt x="3111429" y="18833"/>
                          <a:pt x="3381491" y="0"/>
                        </a:cubicBezTo>
                        <a:cubicBezTo>
                          <a:pt x="3412424" y="306287"/>
                          <a:pt x="3381717" y="481659"/>
                          <a:pt x="3381491" y="717572"/>
                        </a:cubicBezTo>
                        <a:cubicBezTo>
                          <a:pt x="3381265" y="953485"/>
                          <a:pt x="3384155" y="1050093"/>
                          <a:pt x="3381491" y="1381991"/>
                        </a:cubicBezTo>
                        <a:cubicBezTo>
                          <a:pt x="3378827" y="1713889"/>
                          <a:pt x="3352345" y="1762020"/>
                          <a:pt x="3381491" y="2046410"/>
                        </a:cubicBezTo>
                        <a:cubicBezTo>
                          <a:pt x="3410637" y="2330800"/>
                          <a:pt x="3358140" y="2484362"/>
                          <a:pt x="3381491" y="2657675"/>
                        </a:cubicBezTo>
                        <a:cubicBezTo>
                          <a:pt x="3159177" y="2655798"/>
                          <a:pt x="2988931" y="2670619"/>
                          <a:pt x="2772823" y="2657675"/>
                        </a:cubicBezTo>
                        <a:cubicBezTo>
                          <a:pt x="2556715" y="2644731"/>
                          <a:pt x="2384084" y="2628544"/>
                          <a:pt x="2096524" y="2657675"/>
                        </a:cubicBezTo>
                        <a:cubicBezTo>
                          <a:pt x="1808964" y="2686806"/>
                          <a:pt x="1708714" y="2672620"/>
                          <a:pt x="1454041" y="2657675"/>
                        </a:cubicBezTo>
                        <a:cubicBezTo>
                          <a:pt x="1199368" y="2642730"/>
                          <a:pt x="933152" y="2652386"/>
                          <a:pt x="710113" y="2657675"/>
                        </a:cubicBezTo>
                        <a:cubicBezTo>
                          <a:pt x="487074" y="2662964"/>
                          <a:pt x="343360" y="2645313"/>
                          <a:pt x="0" y="2657675"/>
                        </a:cubicBezTo>
                        <a:cubicBezTo>
                          <a:pt x="25698" y="2377738"/>
                          <a:pt x="-29821" y="2283990"/>
                          <a:pt x="0" y="2046410"/>
                        </a:cubicBezTo>
                        <a:cubicBezTo>
                          <a:pt x="29821" y="1808831"/>
                          <a:pt x="-15360" y="1559047"/>
                          <a:pt x="0" y="1381991"/>
                        </a:cubicBezTo>
                        <a:cubicBezTo>
                          <a:pt x="15360" y="1204935"/>
                          <a:pt x="-18947" y="927625"/>
                          <a:pt x="0" y="744149"/>
                        </a:cubicBezTo>
                        <a:cubicBezTo>
                          <a:pt x="18947" y="560673"/>
                          <a:pt x="-1001" y="150524"/>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rgbClr val="C00000"/>
              </a:solidFill>
            </a:endParaRPr>
          </a:p>
        </p:txBody>
      </p:sp>
      <p:sp>
        <p:nvSpPr>
          <p:cNvPr id="17" name="Date Placeholder 3">
            <a:extLst>
              <a:ext uri="{FF2B5EF4-FFF2-40B4-BE49-F238E27FC236}">
                <a16:creationId xmlns:a16="http://schemas.microsoft.com/office/drawing/2014/main" id="{723DB3FF-4E52-0248-10EA-EB859AE03CA4}"/>
              </a:ext>
            </a:extLst>
          </p:cNvPr>
          <p:cNvSpPr txBox="1">
            <a:spLocks/>
          </p:cNvSpPr>
          <p:nvPr/>
        </p:nvSpPr>
        <p:spPr>
          <a:xfrm>
            <a:off x="736827" y="487876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7DB46E23-F848-5445-888B-0530CF45F82B}" type="datetime1">
              <a:rPr lang="en-US" smtClean="0"/>
              <a:pPr>
                <a:defRPr/>
              </a:pPr>
              <a:t>6/22/22</a:t>
            </a:fld>
            <a:endParaRPr lang="en-US" dirty="0"/>
          </a:p>
        </p:txBody>
      </p:sp>
      <p:sp>
        <p:nvSpPr>
          <p:cNvPr id="18" name="Footer Placeholder 4">
            <a:extLst>
              <a:ext uri="{FF2B5EF4-FFF2-40B4-BE49-F238E27FC236}">
                <a16:creationId xmlns:a16="http://schemas.microsoft.com/office/drawing/2014/main" id="{D6CEAF3E-1CBB-43CE-0851-6F381C11957C}"/>
              </a:ext>
            </a:extLst>
          </p:cNvPr>
          <p:cNvSpPr>
            <a:spLocks noGrp="1"/>
          </p:cNvSpPr>
          <p:nvPr>
            <p:ph type="ftr" sz="quarter" idx="3"/>
          </p:nvPr>
        </p:nvSpPr>
        <p:spPr>
          <a:xfrm>
            <a:off x="1530603" y="4878764"/>
            <a:ext cx="6262118" cy="182155"/>
          </a:xfrm>
        </p:spPr>
        <p:txBody>
          <a:bodyPr/>
          <a:lstStyle/>
          <a:p>
            <a:pPr>
              <a:defRPr/>
            </a:pPr>
            <a:r>
              <a:rPr lang="en-US"/>
              <a:t>Steve Brice   |   Fermilab’s Neutrino Experiment Program   |   Neutrino Theory Network (NTN) Workshop</a:t>
            </a:r>
            <a:endParaRPr lang="en-US" b="1" dirty="0"/>
          </a:p>
        </p:txBody>
      </p:sp>
      <p:sp>
        <p:nvSpPr>
          <p:cNvPr id="19" name="Slide Number Placeholder 5">
            <a:extLst>
              <a:ext uri="{FF2B5EF4-FFF2-40B4-BE49-F238E27FC236}">
                <a16:creationId xmlns:a16="http://schemas.microsoft.com/office/drawing/2014/main" id="{72159D28-312D-96CB-6261-EAB46D7C5BEA}"/>
              </a:ext>
            </a:extLst>
          </p:cNvPr>
          <p:cNvSpPr txBox="1">
            <a:spLocks/>
          </p:cNvSpPr>
          <p:nvPr/>
        </p:nvSpPr>
        <p:spPr>
          <a:xfrm>
            <a:off x="222250" y="487876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25</a:t>
            </a:fld>
            <a:endParaRPr lang="en-US" dirty="0"/>
          </a:p>
        </p:txBody>
      </p:sp>
      <p:sp>
        <p:nvSpPr>
          <p:cNvPr id="20" name="Textfeld 41">
            <a:extLst>
              <a:ext uri="{FF2B5EF4-FFF2-40B4-BE49-F238E27FC236}">
                <a16:creationId xmlns:a16="http://schemas.microsoft.com/office/drawing/2014/main" id="{843E78E2-3AF9-DE5E-B3EA-4D7DCA5CDC84}"/>
              </a:ext>
            </a:extLst>
          </p:cNvPr>
          <p:cNvSpPr txBox="1"/>
          <p:nvPr/>
        </p:nvSpPr>
        <p:spPr>
          <a:xfrm>
            <a:off x="222250" y="3226533"/>
            <a:ext cx="3117046" cy="2619920"/>
          </a:xfrm>
          <a:prstGeom prst="rect">
            <a:avLst/>
          </a:prstGeom>
          <a:noFill/>
        </p:spPr>
        <p:txBody>
          <a:bodyPr wrap="square" rtlCol="0">
            <a:noAutofit/>
          </a:bodyPr>
          <a:lstStyle/>
          <a:p>
            <a:pPr defTabSz="342900" fontAlgn="auto">
              <a:lnSpc>
                <a:spcPct val="90000"/>
              </a:lnSpc>
              <a:spcBef>
                <a:spcPts val="1125"/>
              </a:spcBef>
              <a:spcAft>
                <a:spcPts val="0"/>
              </a:spcAft>
              <a:defRPr/>
            </a:pPr>
            <a:r>
              <a:rPr lang="de-DE" sz="1400" b="1" dirty="0" err="1">
                <a:latin typeface="Helvetica" pitchFamily="2" charset="0"/>
                <a:sym typeface="Wingdings" pitchFamily="2" charset="2"/>
              </a:rPr>
              <a:t>Preparations</a:t>
            </a:r>
            <a:r>
              <a:rPr lang="de-DE" sz="1400" b="1" dirty="0">
                <a:latin typeface="Helvetica" pitchFamily="2" charset="0"/>
                <a:sym typeface="Wingdings" pitchFamily="2" charset="2"/>
              </a:rPr>
              <a:t> </a:t>
            </a:r>
            <a:r>
              <a:rPr lang="de-DE" sz="1400" b="1" dirty="0" err="1">
                <a:latin typeface="Helvetica" pitchFamily="2" charset="0"/>
                <a:sym typeface="Wingdings" pitchFamily="2" charset="2"/>
              </a:rPr>
              <a:t>are</a:t>
            </a:r>
            <a:r>
              <a:rPr lang="de-DE" sz="1400" b="1" dirty="0">
                <a:latin typeface="Helvetica" pitchFamily="2" charset="0"/>
                <a:sym typeface="Wingdings" pitchFamily="2" charset="2"/>
              </a:rPr>
              <a:t> on-</a:t>
            </a:r>
            <a:r>
              <a:rPr lang="de-DE" sz="1400" b="1" dirty="0" err="1">
                <a:latin typeface="Helvetica" pitchFamily="2" charset="0"/>
                <a:sym typeface="Wingdings" pitchFamily="2" charset="2"/>
              </a:rPr>
              <a:t>going</a:t>
            </a:r>
            <a:endParaRPr lang="de-DE" sz="1400" b="1"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3‘ x 3‘ </a:t>
            </a:r>
            <a:r>
              <a:rPr lang="de-DE" sz="1400" dirty="0" err="1">
                <a:latin typeface="Helvetica" pitchFamily="2" charset="0"/>
                <a:sym typeface="Wingdings" pitchFamily="2" charset="2"/>
              </a:rPr>
              <a:t>vessel</a:t>
            </a:r>
            <a:r>
              <a:rPr lang="de-DE" sz="1400" dirty="0">
                <a:latin typeface="Helvetica" pitchFamily="2" charset="0"/>
                <a:sym typeface="Wingdings" pitchFamily="2" charset="2"/>
              </a:rPr>
              <a:t> </a:t>
            </a:r>
            <a:r>
              <a:rPr lang="de-DE" sz="1400" dirty="0" err="1">
                <a:latin typeface="Helvetica" pitchFamily="2" charset="0"/>
                <a:sym typeface="Wingdings" pitchFamily="2" charset="2"/>
              </a:rPr>
              <a:t>already</a:t>
            </a:r>
            <a:r>
              <a:rPr lang="de-DE" sz="1400" dirty="0">
                <a:latin typeface="Helvetica" pitchFamily="2" charset="0"/>
                <a:sym typeface="Wingdings" pitchFamily="2" charset="2"/>
              </a:rPr>
              <a:t> on-site at </a:t>
            </a:r>
            <a:r>
              <a:rPr lang="de-DE" sz="1400" dirty="0" err="1">
                <a:latin typeface="Helvetica" pitchFamily="2" charset="0"/>
                <a:sym typeface="Wingdings" pitchFamily="2" charset="2"/>
              </a:rPr>
              <a:t>Fermilab</a:t>
            </a:r>
            <a:endParaRPr lang="de-DE" sz="1400" dirty="0">
              <a:latin typeface="Helvetica" pitchFamily="2" charset="0"/>
              <a:sym typeface="Wingdings" pitchFamily="2" charset="2"/>
            </a:endParaRPr>
          </a:p>
          <a:p>
            <a:pPr marL="167879" indent="-167879" defTabSz="342900" fontAlgn="auto">
              <a:lnSpc>
                <a:spcPct val="90000"/>
              </a:lnSpc>
              <a:spcBef>
                <a:spcPts val="300"/>
              </a:spcBef>
              <a:spcAft>
                <a:spcPts val="0"/>
              </a:spcAft>
              <a:buFont typeface="Wingdings" pitchFamily="2" charset="2"/>
              <a:buChar char="§"/>
              <a:defRPr/>
            </a:pPr>
            <a:r>
              <a:rPr lang="de-DE" sz="1400" dirty="0">
                <a:latin typeface="Helvetica" pitchFamily="2" charset="0"/>
                <a:sym typeface="Wingdings" pitchFamily="2" charset="2"/>
              </a:rPr>
              <a:t>(</a:t>
            </a:r>
            <a:r>
              <a:rPr lang="de-DE" sz="1400" dirty="0" err="1">
                <a:latin typeface="Helvetica" pitchFamily="2" charset="0"/>
                <a:sym typeface="Wingdings" pitchFamily="2" charset="2"/>
              </a:rPr>
              <a:t>Gd-loaded</a:t>
            </a:r>
            <a:r>
              <a:rPr lang="de-DE" sz="1400" dirty="0">
                <a:latin typeface="Helvetica" pitchFamily="2" charset="0"/>
                <a:sym typeface="Wingdings" pitchFamily="2" charset="2"/>
              </a:rPr>
              <a:t>) WbLS </a:t>
            </a:r>
            <a:r>
              <a:rPr lang="de-DE" sz="1400" dirty="0" err="1">
                <a:latin typeface="Helvetica" pitchFamily="2" charset="0"/>
                <a:sym typeface="Wingdings" pitchFamily="2" charset="2"/>
              </a:rPr>
              <a:t>to</a:t>
            </a:r>
            <a:r>
              <a:rPr lang="de-DE" sz="1400" dirty="0">
                <a:latin typeface="Helvetica" pitchFamily="2" charset="0"/>
                <a:sym typeface="Wingdings" pitchFamily="2" charset="2"/>
              </a:rPr>
              <a:t> </a:t>
            </a:r>
            <a:r>
              <a:rPr lang="de-DE" sz="1400" dirty="0" err="1">
                <a:latin typeface="Helvetica" pitchFamily="2" charset="0"/>
                <a:sym typeface="Wingdings" pitchFamily="2" charset="2"/>
              </a:rPr>
              <a:t>be</a:t>
            </a:r>
            <a:r>
              <a:rPr lang="de-DE" sz="1400" dirty="0">
                <a:latin typeface="Helvetica" pitchFamily="2" charset="0"/>
                <a:sym typeface="Wingdings" pitchFamily="2" charset="2"/>
              </a:rPr>
              <a:t> </a:t>
            </a:r>
            <a:r>
              <a:rPr lang="de-DE" sz="1400" dirty="0" err="1">
                <a:latin typeface="Helvetica" pitchFamily="2" charset="0"/>
                <a:sym typeface="Wingdings" pitchFamily="2" charset="2"/>
              </a:rPr>
              <a:t>produced</a:t>
            </a:r>
            <a:r>
              <a:rPr lang="de-DE" sz="1400" dirty="0">
                <a:latin typeface="Helvetica" pitchFamily="2" charset="0"/>
                <a:sym typeface="Wingdings" pitchFamily="2" charset="2"/>
              </a:rPr>
              <a:t> at BNL (M. Yeh)</a:t>
            </a:r>
          </a:p>
        </p:txBody>
      </p:sp>
    </p:spTree>
    <p:extLst>
      <p:ext uri="{BB962C8B-B14F-4D97-AF65-F5344CB8AC3E}">
        <p14:creationId xmlns:p14="http://schemas.microsoft.com/office/powerpoint/2010/main" val="147992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ICARUS </a:t>
            </a:r>
            <a:r>
              <a:rPr lang="en-US" dirty="0"/>
              <a:t>Installation </a:t>
            </a:r>
            <a:r>
              <a:rPr lang="it-IT" dirty="0"/>
              <a:t>and </a:t>
            </a:r>
            <a:r>
              <a:rPr lang="en-US" dirty="0"/>
              <a:t>Commissioning</a:t>
            </a:r>
          </a:p>
        </p:txBody>
      </p:sp>
      <p:grpSp>
        <p:nvGrpSpPr>
          <p:cNvPr id="12" name="Gruppo 11"/>
          <p:cNvGrpSpPr/>
          <p:nvPr/>
        </p:nvGrpSpPr>
        <p:grpSpPr>
          <a:xfrm>
            <a:off x="228600" y="499035"/>
            <a:ext cx="8971614" cy="2026820"/>
            <a:chOff x="234155" y="401853"/>
            <a:chExt cx="9111938" cy="2198512"/>
          </a:xfrm>
        </p:grpSpPr>
        <p:pic>
          <p:nvPicPr>
            <p:cNvPr id="6" name="Picture 6" descr="&#10;Description automatically generated">
              <a:extLst>
                <a:ext uri="{FF2B5EF4-FFF2-40B4-BE49-F238E27FC236}">
                  <a16:creationId xmlns:a16="http://schemas.microsoft.com/office/drawing/2014/main" id="{132130AA-5A69-3F47-8857-9067240E7F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155" y="933765"/>
              <a:ext cx="2718511" cy="1666599"/>
            </a:xfrm>
            <a:prstGeom prst="rect">
              <a:avLst/>
            </a:prstGeom>
          </p:spPr>
        </p:pic>
        <p:pic>
          <p:nvPicPr>
            <p:cNvPr id="7" name="Picture 8" descr="A picture containing indoor&#10;&#10;Description automatically generated">
              <a:extLst>
                <a:ext uri="{FF2B5EF4-FFF2-40B4-BE49-F238E27FC236}">
                  <a16:creationId xmlns:a16="http://schemas.microsoft.com/office/drawing/2014/main" id="{9A042F3F-BBF7-CC40-AF1D-47DC100E46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8963" y="924225"/>
              <a:ext cx="2732637" cy="1676139"/>
            </a:xfrm>
            <a:prstGeom prst="rect">
              <a:avLst/>
            </a:prstGeom>
          </p:spPr>
        </p:pic>
        <p:pic>
          <p:nvPicPr>
            <p:cNvPr id="8" name="Picture 11">
              <a:extLst>
                <a:ext uri="{FF2B5EF4-FFF2-40B4-BE49-F238E27FC236}">
                  <a16:creationId xmlns:a16="http://schemas.microsoft.com/office/drawing/2014/main" id="{00F534F2-1F21-1C47-BA6A-A7B993BD7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3086" y="924225"/>
              <a:ext cx="2791983" cy="1676140"/>
            </a:xfrm>
            <a:prstGeom prst="rect">
              <a:avLst/>
            </a:prstGeom>
          </p:spPr>
        </p:pic>
        <p:sp>
          <p:nvSpPr>
            <p:cNvPr id="9" name="Modules at the warehouse">
              <a:extLst>
                <a:ext uri="{FF2B5EF4-FFF2-40B4-BE49-F238E27FC236}">
                  <a16:creationId xmlns:a16="http://schemas.microsoft.com/office/drawing/2014/main" id="{D38E5B82-6341-8C42-8D46-2D7C93CCD67D}"/>
                </a:ext>
              </a:extLst>
            </p:cNvPr>
            <p:cNvSpPr txBox="1"/>
            <p:nvPr/>
          </p:nvSpPr>
          <p:spPr>
            <a:xfrm>
              <a:off x="420296" y="423814"/>
              <a:ext cx="2449333" cy="484080"/>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algn="ctr" defTabSz="685800" fontAlgn="auto">
                <a:spcBef>
                  <a:spcPts val="0"/>
                </a:spcBef>
                <a:spcAft>
                  <a:spcPts val="0"/>
                </a:spcAft>
              </a:pPr>
              <a:r>
                <a:rPr lang="en-US" sz="1200" b="1" dirty="0">
                  <a:solidFill>
                    <a:prstClr val="black"/>
                  </a:solidFill>
                  <a:latin typeface="Calibri" panose="020F0502020204030204"/>
                  <a:ea typeface="+mn-ea"/>
                  <a:cs typeface="+mn-cs"/>
                </a:rPr>
                <a:t>Aug. 28</a:t>
              </a:r>
              <a:r>
                <a:rPr lang="en-US" sz="1200" b="1" baseline="30000" dirty="0">
                  <a:solidFill>
                    <a:prstClr val="black"/>
                  </a:solidFill>
                  <a:latin typeface="Calibri" panose="020F0502020204030204"/>
                  <a:ea typeface="+mn-ea"/>
                  <a:cs typeface="+mn-cs"/>
                </a:rPr>
                <a:t>th</a:t>
              </a:r>
              <a:r>
                <a:rPr lang="en-US" sz="1200" b="1" dirty="0">
                  <a:solidFill>
                    <a:prstClr val="black"/>
                  </a:solidFill>
                  <a:latin typeface="Calibri" panose="020F0502020204030204"/>
                  <a:ea typeface="+mn-ea"/>
                  <a:cs typeface="+mn-cs"/>
                </a:rPr>
                <a:t> 2020:</a:t>
              </a:r>
            </a:p>
            <a:p>
              <a:pPr algn="ctr" defTabSz="685800" fontAlgn="auto">
                <a:spcBef>
                  <a:spcPts val="0"/>
                </a:spcBef>
                <a:spcAft>
                  <a:spcPts val="0"/>
                </a:spcAft>
              </a:pPr>
              <a:r>
                <a:rPr lang="en-US" sz="1200" b="1" dirty="0">
                  <a:solidFill>
                    <a:prstClr val="black"/>
                  </a:solidFill>
                  <a:latin typeface="Calibri" panose="020F0502020204030204"/>
                  <a:ea typeface="+mn-ea"/>
                  <a:cs typeface="+mn-cs"/>
                </a:rPr>
                <a:t>start of TPC/PMT operation</a:t>
              </a:r>
              <a:endParaRPr sz="1200" b="1" dirty="0">
                <a:solidFill>
                  <a:prstClr val="black"/>
                </a:solidFill>
                <a:latin typeface="Calibri" panose="020F0502020204030204"/>
                <a:ea typeface="+mn-ea"/>
                <a:cs typeface="+mn-cs"/>
              </a:endParaRPr>
            </a:p>
          </p:txBody>
        </p:sp>
        <p:sp>
          <p:nvSpPr>
            <p:cNvPr id="10" name="Modules at the warehouse">
              <a:extLst>
                <a:ext uri="{FF2B5EF4-FFF2-40B4-BE49-F238E27FC236}">
                  <a16:creationId xmlns:a16="http://schemas.microsoft.com/office/drawing/2014/main" id="{1F4127D4-0F9A-0D48-AFD3-C9887BD86D83}"/>
                </a:ext>
              </a:extLst>
            </p:cNvPr>
            <p:cNvSpPr txBox="1"/>
            <p:nvPr/>
          </p:nvSpPr>
          <p:spPr>
            <a:xfrm>
              <a:off x="3200400" y="405789"/>
              <a:ext cx="2697963" cy="484080"/>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algn="ctr" defTabSz="685800" fontAlgn="auto">
                <a:spcBef>
                  <a:spcPts val="0"/>
                </a:spcBef>
                <a:spcAft>
                  <a:spcPts val="0"/>
                </a:spcAft>
              </a:pPr>
              <a:r>
                <a:rPr lang="en-US" sz="1200" b="1" dirty="0">
                  <a:solidFill>
                    <a:prstClr val="black"/>
                  </a:solidFill>
                  <a:latin typeface="Calibri" panose="020F0502020204030204"/>
                  <a:ea typeface="+mn-ea"/>
                  <a:cs typeface="+mn-cs"/>
                </a:rPr>
                <a:t>         Dec. 2021:</a:t>
              </a:r>
            </a:p>
            <a:p>
              <a:pPr algn="ctr" defTabSz="685800" fontAlgn="auto">
                <a:spcBef>
                  <a:spcPts val="0"/>
                </a:spcBef>
                <a:spcAft>
                  <a:spcPts val="0"/>
                </a:spcAft>
              </a:pPr>
              <a:r>
                <a:rPr lang="en-US" sz="1200" b="1" dirty="0">
                  <a:solidFill>
                    <a:prstClr val="black"/>
                  </a:solidFill>
                  <a:latin typeface="Calibri" panose="020F0502020204030204"/>
                  <a:ea typeface="+mn-ea"/>
                  <a:cs typeface="+mn-cs"/>
                </a:rPr>
                <a:t>completion of CRT installation</a:t>
              </a:r>
              <a:endParaRPr sz="1200" b="1" dirty="0">
                <a:solidFill>
                  <a:prstClr val="black"/>
                </a:solidFill>
                <a:latin typeface="Calibri" panose="020F0502020204030204"/>
                <a:ea typeface="+mn-ea"/>
                <a:cs typeface="+mn-cs"/>
              </a:endParaRPr>
            </a:p>
          </p:txBody>
        </p:sp>
        <p:sp>
          <p:nvSpPr>
            <p:cNvPr id="11" name="Modules at the warehouse">
              <a:extLst>
                <a:ext uri="{FF2B5EF4-FFF2-40B4-BE49-F238E27FC236}">
                  <a16:creationId xmlns:a16="http://schemas.microsoft.com/office/drawing/2014/main" id="{C8B058FE-8892-2F47-A689-9A4C670EFA62}"/>
                </a:ext>
              </a:extLst>
            </p:cNvPr>
            <p:cNvSpPr txBox="1"/>
            <p:nvPr/>
          </p:nvSpPr>
          <p:spPr>
            <a:xfrm>
              <a:off x="5947581" y="401853"/>
              <a:ext cx="3398512" cy="484080"/>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algn="ctr" defTabSz="685800" fontAlgn="auto">
                <a:spcBef>
                  <a:spcPts val="0"/>
                </a:spcBef>
                <a:spcAft>
                  <a:spcPts val="0"/>
                </a:spcAft>
              </a:pPr>
              <a:r>
                <a:rPr lang="en-US" sz="1200" b="1" dirty="0">
                  <a:solidFill>
                    <a:prstClr val="black"/>
                  </a:solidFill>
                  <a:latin typeface="Calibri" panose="020F0502020204030204"/>
                  <a:ea typeface="+mn-ea"/>
                  <a:cs typeface="+mn-cs"/>
                </a:rPr>
                <a:t>June 2022:</a:t>
              </a:r>
            </a:p>
            <a:p>
              <a:pPr algn="ctr" defTabSz="685800" fontAlgn="auto">
                <a:spcBef>
                  <a:spcPts val="0"/>
                </a:spcBef>
                <a:spcAft>
                  <a:spcPts val="0"/>
                </a:spcAft>
              </a:pPr>
              <a:r>
                <a:rPr lang="en-US" sz="1200" b="1" dirty="0">
                  <a:solidFill>
                    <a:prstClr val="black"/>
                  </a:solidFill>
                  <a:latin typeface="Calibri" panose="020F0502020204030204"/>
                  <a:ea typeface="+mn-ea"/>
                  <a:cs typeface="+mn-cs"/>
                </a:rPr>
                <a:t>completion of  overburden installation </a:t>
              </a:r>
              <a:endParaRPr sz="1200" b="1" dirty="0">
                <a:solidFill>
                  <a:prstClr val="black"/>
                </a:solidFill>
                <a:latin typeface="Calibri" panose="020F0502020204030204"/>
                <a:ea typeface="+mn-ea"/>
                <a:cs typeface="+mn-cs"/>
              </a:endParaRPr>
            </a:p>
          </p:txBody>
        </p:sp>
      </p:grpSp>
      <p:sp>
        <p:nvSpPr>
          <p:cNvPr id="13" name="Rettangolo 12"/>
          <p:cNvSpPr/>
          <p:nvPr/>
        </p:nvSpPr>
        <p:spPr>
          <a:xfrm>
            <a:off x="844844" y="2514133"/>
            <a:ext cx="7200900" cy="507831"/>
          </a:xfrm>
          <a:prstGeom prst="rect">
            <a:avLst/>
          </a:prstGeom>
        </p:spPr>
        <p:txBody>
          <a:bodyPr wrap="square">
            <a:spAutoFit/>
          </a:bodyPr>
          <a:lstStyle/>
          <a:p>
            <a:pPr marL="0" lvl="8" algn="ctr">
              <a:buClr>
                <a:srgbClr val="004C97"/>
              </a:buClr>
            </a:pPr>
            <a:r>
              <a:rPr lang="en-US" sz="1350" i="1" dirty="0">
                <a:solidFill>
                  <a:srgbClr val="50504E"/>
                </a:solidFill>
                <a:latin typeface="Calibri"/>
              </a:rPr>
              <a:t>Steady data taking with BNB, NuMI beams since March 2021, in parallel with commissioning activities. </a:t>
            </a:r>
            <a:r>
              <a:rPr lang="en-US" sz="1350" i="1" dirty="0" err="1">
                <a:solidFill>
                  <a:srgbClr val="50504E"/>
                </a:solidFill>
                <a:latin typeface="Calibri"/>
              </a:rPr>
              <a:t>Cosmics,</a:t>
            </a:r>
            <a:r>
              <a:rPr lang="en-US" sz="1350" i="1" dirty="0" err="1">
                <a:solidFill>
                  <a:srgbClr val="50504E"/>
                </a:solidFill>
                <a:latin typeface="Symbol" charset="2"/>
                <a:cs typeface="Symbol" charset="2"/>
              </a:rPr>
              <a:t>n</a:t>
            </a:r>
            <a:r>
              <a:rPr lang="en-US" sz="1500" i="1" baseline="-25000" dirty="0" err="1">
                <a:solidFill>
                  <a:srgbClr val="50504E"/>
                </a:solidFill>
                <a:latin typeface="Symbol" charset="2"/>
                <a:cs typeface="Symbol" charset="2"/>
              </a:rPr>
              <a:t>m</a:t>
            </a:r>
            <a:r>
              <a:rPr lang="en-US" sz="1500" i="1" baseline="-25000" dirty="0">
                <a:solidFill>
                  <a:srgbClr val="50504E"/>
                </a:solidFill>
                <a:latin typeface="Symbol" charset="2"/>
                <a:cs typeface="Symbol" charset="2"/>
              </a:rPr>
              <a:t> </a:t>
            </a:r>
            <a:r>
              <a:rPr lang="en-US" sz="1350" i="1" dirty="0">
                <a:solidFill>
                  <a:srgbClr val="50504E"/>
                </a:solidFill>
                <a:latin typeface="Calibri" panose="020F0502020204030204" pitchFamily="34" charset="0"/>
                <a:cs typeface="Calibri" panose="020F0502020204030204" pitchFamily="34" charset="0"/>
              </a:rPr>
              <a:t>, and </a:t>
            </a:r>
            <a:r>
              <a:rPr lang="en-US" sz="1350" i="1" dirty="0">
                <a:solidFill>
                  <a:srgbClr val="50504E"/>
                </a:solidFill>
                <a:latin typeface="Symbol" charset="2"/>
                <a:cs typeface="Symbol" charset="2"/>
              </a:rPr>
              <a:t>n</a:t>
            </a:r>
            <a:r>
              <a:rPr lang="en-US" sz="1500" i="1" baseline="-25000" dirty="0">
                <a:solidFill>
                  <a:srgbClr val="50504E"/>
                </a:solidFill>
                <a:latin typeface="Calibri"/>
              </a:rPr>
              <a:t>e</a:t>
            </a:r>
            <a:r>
              <a:rPr lang="en-US" sz="1350" i="1" dirty="0">
                <a:solidFill>
                  <a:srgbClr val="50504E"/>
                </a:solidFill>
                <a:latin typeface="Calibri"/>
              </a:rPr>
              <a:t> samples collected for trigger/calibration/reconstruction studies.</a:t>
            </a:r>
          </a:p>
        </p:txBody>
      </p:sp>
      <p:grpSp>
        <p:nvGrpSpPr>
          <p:cNvPr id="5" name="Gruppo 4"/>
          <p:cNvGrpSpPr/>
          <p:nvPr/>
        </p:nvGrpSpPr>
        <p:grpSpPr>
          <a:xfrm>
            <a:off x="1155797" y="2928591"/>
            <a:ext cx="2071789" cy="1848824"/>
            <a:chOff x="127327" y="3766987"/>
            <a:chExt cx="3606473" cy="3272493"/>
          </a:xfrm>
        </p:grpSpPr>
        <p:grpSp>
          <p:nvGrpSpPr>
            <p:cNvPr id="14" name="Group 37891"/>
            <p:cNvGrpSpPr/>
            <p:nvPr/>
          </p:nvGrpSpPr>
          <p:grpSpPr>
            <a:xfrm>
              <a:off x="127327" y="3766987"/>
              <a:ext cx="3606473" cy="3272493"/>
              <a:chOff x="-145436" y="3754817"/>
              <a:chExt cx="5062637" cy="3552913"/>
            </a:xfrm>
          </p:grpSpPr>
          <p:pic>
            <p:nvPicPr>
              <p:cNvPr id="15"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 y="4080467"/>
                <a:ext cx="4419600" cy="2782047"/>
              </a:xfrm>
              <a:prstGeom prst="rect">
                <a:avLst/>
              </a:prstGeom>
            </p:spPr>
          </p:pic>
          <p:grpSp>
            <p:nvGrpSpPr>
              <p:cNvPr id="16" name="Group 7"/>
              <p:cNvGrpSpPr/>
              <p:nvPr/>
            </p:nvGrpSpPr>
            <p:grpSpPr>
              <a:xfrm>
                <a:off x="-145436" y="3754817"/>
                <a:ext cx="5062637" cy="3552913"/>
                <a:chOff x="-229086" y="4281247"/>
                <a:chExt cx="5442679" cy="2935014"/>
              </a:xfrm>
            </p:grpSpPr>
            <p:grpSp>
              <p:nvGrpSpPr>
                <p:cNvPr id="17" name="Group 37899"/>
                <p:cNvGrpSpPr/>
                <p:nvPr/>
              </p:nvGrpSpPr>
              <p:grpSpPr>
                <a:xfrm>
                  <a:off x="974477" y="4514633"/>
                  <a:ext cx="3396796" cy="2240395"/>
                  <a:chOff x="974477" y="4472187"/>
                  <a:chExt cx="3396796" cy="2240395"/>
                </a:xfrm>
              </p:grpSpPr>
              <p:sp>
                <p:nvSpPr>
                  <p:cNvPr id="22" name="TextBox 2"/>
                  <p:cNvSpPr txBox="1"/>
                  <p:nvPr/>
                </p:nvSpPr>
                <p:spPr>
                  <a:xfrm>
                    <a:off x="1235671" y="4472187"/>
                    <a:ext cx="3135602" cy="342018"/>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COLLECTION View</a:t>
                    </a:r>
                  </a:p>
                </p:txBody>
              </p:sp>
              <p:sp>
                <p:nvSpPr>
                  <p:cNvPr id="23" name="TextBox 11"/>
                  <p:cNvSpPr txBox="1"/>
                  <p:nvPr/>
                </p:nvSpPr>
                <p:spPr>
                  <a:xfrm>
                    <a:off x="1648697" y="6175126"/>
                    <a:ext cx="2593073" cy="537456"/>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Downward going proton, L </a:t>
                    </a:r>
                    <a:r>
                      <a:rPr lang="en-US" sz="800" dirty="0">
                        <a:solidFill>
                          <a:srgbClr val="FF0000"/>
                        </a:solidFill>
                        <a:latin typeface="Symbol" pitchFamily="2" charset="2"/>
                        <a:ea typeface="MS PGothic" pitchFamily="34" charset="-128"/>
                      </a:rPr>
                      <a:t>~</a:t>
                    </a:r>
                    <a:r>
                      <a:rPr lang="en-US" sz="800" dirty="0">
                        <a:solidFill>
                          <a:srgbClr val="FF0000"/>
                        </a:solidFill>
                        <a:latin typeface="Calibri" panose="020F0502020204030204" pitchFamily="34" charset="0"/>
                        <a:ea typeface="MS PGothic" pitchFamily="34" charset="-128"/>
                      </a:rPr>
                      <a:t>3 cm</a:t>
                    </a:r>
                  </a:p>
                </p:txBody>
              </p:sp>
              <p:sp>
                <p:nvSpPr>
                  <p:cNvPr id="24" name="TextBox 12"/>
                  <p:cNvSpPr txBox="1"/>
                  <p:nvPr/>
                </p:nvSpPr>
                <p:spPr>
                  <a:xfrm>
                    <a:off x="974477" y="4906690"/>
                    <a:ext cx="3350875" cy="537456"/>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Upward going exiting </a:t>
                    </a:r>
                    <a:r>
                      <a:rPr lang="en-US" sz="800" dirty="0" err="1">
                        <a:solidFill>
                          <a:srgbClr val="FF0000"/>
                        </a:solidFill>
                        <a:latin typeface="Calibri" panose="020F0502020204030204" pitchFamily="34" charset="0"/>
                        <a:ea typeface="MS PGothic" pitchFamily="34" charset="-128"/>
                      </a:rPr>
                      <a:t>muon</a:t>
                    </a:r>
                    <a:r>
                      <a:rPr lang="en-US" sz="800" dirty="0">
                        <a:solidFill>
                          <a:srgbClr val="FF0000"/>
                        </a:solidFill>
                        <a:latin typeface="Calibri" panose="020F0502020204030204" pitchFamily="34" charset="0"/>
                        <a:ea typeface="MS PGothic" pitchFamily="34" charset="-128"/>
                      </a:rPr>
                      <a:t> , L</a:t>
                    </a:r>
                    <a:r>
                      <a:rPr lang="en-US" sz="800" dirty="0">
                        <a:solidFill>
                          <a:srgbClr val="FF0000"/>
                        </a:solidFill>
                        <a:latin typeface="Symbol" pitchFamily="2" charset="2"/>
                        <a:ea typeface="MS PGothic" pitchFamily="34" charset="-128"/>
                      </a:rPr>
                      <a:t>~</a:t>
                    </a:r>
                    <a:r>
                      <a:rPr lang="en-US" sz="800" dirty="0">
                        <a:solidFill>
                          <a:srgbClr val="FF0000"/>
                        </a:solidFill>
                        <a:latin typeface="Calibri" panose="020F0502020204030204" pitchFamily="34" charset="0"/>
                        <a:ea typeface="MS PGothic" pitchFamily="34" charset="-128"/>
                      </a:rPr>
                      <a:t>80 cm</a:t>
                    </a:r>
                  </a:p>
                </p:txBody>
              </p:sp>
            </p:grpSp>
            <p:cxnSp>
              <p:nvCxnSpPr>
                <p:cNvPr id="18" name="Straight Arrow Connector 44"/>
                <p:cNvCxnSpPr/>
                <p:nvPr/>
              </p:nvCxnSpPr>
              <p:spPr bwMode="auto">
                <a:xfrm flipV="1">
                  <a:off x="407229" y="4452730"/>
                  <a:ext cx="11560" cy="2329070"/>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sp>
              <p:nvSpPr>
                <p:cNvPr id="19" name="TextBox 45"/>
                <p:cNvSpPr txBox="1"/>
                <p:nvPr/>
              </p:nvSpPr>
              <p:spPr>
                <a:xfrm rot="16200000">
                  <a:off x="-1124199" y="5176360"/>
                  <a:ext cx="2362200" cy="571974"/>
                </a:xfrm>
                <a:prstGeom prst="rect">
                  <a:avLst/>
                </a:prstGeom>
                <a:noFill/>
              </p:spPr>
              <p:txBody>
                <a:bodyPr wrap="square" rtlCol="0">
                  <a:spAutoFit/>
                </a:bodyPr>
                <a:lstStyle/>
                <a:p>
                  <a:pPr eaLnBrk="1" hangingPunct="1"/>
                  <a:r>
                    <a:rPr lang="en-US" sz="1050" dirty="0">
                      <a:solidFill>
                        <a:srgbClr val="000000"/>
                      </a:solidFill>
                      <a:latin typeface="Calibri" panose="020F0502020204030204" pitchFamily="34" charset="0"/>
                      <a:ea typeface="MS PGothic" pitchFamily="34" charset="-128"/>
                    </a:rPr>
                    <a:t>0.64 m Drift direction</a:t>
                  </a:r>
                </a:p>
              </p:txBody>
            </p:sp>
            <p:cxnSp>
              <p:nvCxnSpPr>
                <p:cNvPr id="20" name="Straight Arrow Connector 30"/>
                <p:cNvCxnSpPr/>
                <p:nvPr/>
              </p:nvCxnSpPr>
              <p:spPr bwMode="auto">
                <a:xfrm>
                  <a:off x="260594" y="6848475"/>
                  <a:ext cx="4952999" cy="0"/>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sp>
              <p:nvSpPr>
                <p:cNvPr id="21" name="TextBox 29"/>
                <p:cNvSpPr txBox="1"/>
                <p:nvPr/>
              </p:nvSpPr>
              <p:spPr>
                <a:xfrm>
                  <a:off x="1879355" y="6813169"/>
                  <a:ext cx="2509388" cy="403092"/>
                </a:xfrm>
                <a:prstGeom prst="rect">
                  <a:avLst/>
                </a:prstGeom>
                <a:noFill/>
              </p:spPr>
              <p:txBody>
                <a:bodyPr wrap="square" rtlCol="0">
                  <a:spAutoFit/>
                </a:bodyPr>
                <a:lstStyle/>
                <a:p>
                  <a:pPr eaLnBrk="1" hangingPunct="1"/>
                  <a:r>
                    <a:rPr lang="en-US" sz="1050" dirty="0">
                      <a:solidFill>
                        <a:srgbClr val="000000"/>
                      </a:solidFill>
                      <a:latin typeface="Calibri" panose="020F0502020204030204" pitchFamily="34" charset="0"/>
                      <a:ea typeface="MS PGothic" pitchFamily="34" charset="-128"/>
                    </a:rPr>
                    <a:t>0.6 m Wires</a:t>
                  </a:r>
                </a:p>
              </p:txBody>
            </p:sp>
          </p:grpSp>
        </p:grpSp>
        <p:sp>
          <p:nvSpPr>
            <p:cNvPr id="41" name="TextBox 55"/>
            <p:cNvSpPr txBox="1"/>
            <p:nvPr/>
          </p:nvSpPr>
          <p:spPr>
            <a:xfrm>
              <a:off x="535382" y="5750781"/>
              <a:ext cx="905736" cy="381345"/>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Vertex</a:t>
              </a:r>
            </a:p>
          </p:txBody>
        </p:sp>
      </p:grpSp>
      <p:grpSp>
        <p:nvGrpSpPr>
          <p:cNvPr id="44" name="Gruppo 43"/>
          <p:cNvGrpSpPr/>
          <p:nvPr/>
        </p:nvGrpSpPr>
        <p:grpSpPr>
          <a:xfrm>
            <a:off x="4567112" y="3036740"/>
            <a:ext cx="2395940" cy="1771138"/>
            <a:chOff x="5919745" y="4157366"/>
            <a:chExt cx="3879149" cy="2931733"/>
          </a:xfrm>
        </p:grpSpPr>
        <p:grpSp>
          <p:nvGrpSpPr>
            <p:cNvPr id="28" name="Group 4">
              <a:extLst>
                <a:ext uri="{FF2B5EF4-FFF2-40B4-BE49-F238E27FC236}">
                  <a16:creationId xmlns:a16="http://schemas.microsoft.com/office/drawing/2014/main" id="{E90A61AF-4E03-0543-BFD6-9E676FF2965D}"/>
                </a:ext>
              </a:extLst>
            </p:cNvPr>
            <p:cNvGrpSpPr/>
            <p:nvPr/>
          </p:nvGrpSpPr>
          <p:grpSpPr>
            <a:xfrm>
              <a:off x="5919745" y="4157366"/>
              <a:ext cx="3879149" cy="2931733"/>
              <a:chOff x="-18817" y="3839415"/>
              <a:chExt cx="5521436" cy="3345155"/>
            </a:xfrm>
          </p:grpSpPr>
          <p:pic>
            <p:nvPicPr>
              <p:cNvPr id="29" name="Picture 5">
                <a:extLst>
                  <a:ext uri="{FF2B5EF4-FFF2-40B4-BE49-F238E27FC236}">
                    <a16:creationId xmlns:a16="http://schemas.microsoft.com/office/drawing/2014/main" id="{CE03DD9F-98F0-D841-A5C8-507C095C7BC8}"/>
                  </a:ext>
                </a:extLst>
              </p:cNvPr>
              <p:cNvPicPr>
                <a:picLocks noChangeAspect="1"/>
              </p:cNvPicPr>
              <p:nvPr/>
            </p:nvPicPr>
            <p:blipFill>
              <a:blip r:embed="rId7"/>
              <a:stretch>
                <a:fillRect/>
              </a:stretch>
            </p:blipFill>
            <p:spPr>
              <a:xfrm>
                <a:off x="504064" y="3912308"/>
                <a:ext cx="4343400" cy="2834680"/>
              </a:xfrm>
              <a:prstGeom prst="rect">
                <a:avLst/>
              </a:prstGeom>
            </p:spPr>
          </p:pic>
          <p:grpSp>
            <p:nvGrpSpPr>
              <p:cNvPr id="30" name="Group 6">
                <a:extLst>
                  <a:ext uri="{FF2B5EF4-FFF2-40B4-BE49-F238E27FC236}">
                    <a16:creationId xmlns:a16="http://schemas.microsoft.com/office/drawing/2014/main" id="{767AB5E7-44CA-9C43-A207-53EFA63D2CAE}"/>
                  </a:ext>
                </a:extLst>
              </p:cNvPr>
              <p:cNvGrpSpPr/>
              <p:nvPr/>
            </p:nvGrpSpPr>
            <p:grpSpPr>
              <a:xfrm>
                <a:off x="-18817" y="3839415"/>
                <a:ext cx="5521436" cy="3345155"/>
                <a:chOff x="-92963" y="4351132"/>
                <a:chExt cx="5935922" cy="2763387"/>
              </a:xfrm>
            </p:grpSpPr>
            <p:grpSp>
              <p:nvGrpSpPr>
                <p:cNvPr id="31" name="Group 7">
                  <a:extLst>
                    <a:ext uri="{FF2B5EF4-FFF2-40B4-BE49-F238E27FC236}">
                      <a16:creationId xmlns:a16="http://schemas.microsoft.com/office/drawing/2014/main" id="{AE9E9697-E41B-A84D-8123-0C6EED682A05}"/>
                    </a:ext>
                  </a:extLst>
                </p:cNvPr>
                <p:cNvGrpSpPr/>
                <p:nvPr/>
              </p:nvGrpSpPr>
              <p:grpSpPr>
                <a:xfrm>
                  <a:off x="602954" y="4382837"/>
                  <a:ext cx="5240005" cy="2201688"/>
                  <a:chOff x="602954" y="4340391"/>
                  <a:chExt cx="5240005" cy="2201688"/>
                </a:xfrm>
              </p:grpSpPr>
              <p:sp>
                <p:nvSpPr>
                  <p:cNvPr id="36" name="TextBox 12">
                    <a:extLst>
                      <a:ext uri="{FF2B5EF4-FFF2-40B4-BE49-F238E27FC236}">
                        <a16:creationId xmlns:a16="http://schemas.microsoft.com/office/drawing/2014/main" id="{DE58929A-8FBC-4845-BCB1-DD7468D4BA4C}"/>
                      </a:ext>
                    </a:extLst>
                  </p:cNvPr>
                  <p:cNvSpPr txBox="1"/>
                  <p:nvPr/>
                </p:nvSpPr>
                <p:spPr>
                  <a:xfrm>
                    <a:off x="2005195" y="4340391"/>
                    <a:ext cx="3837764" cy="336143"/>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COLLECTION View</a:t>
                    </a:r>
                  </a:p>
                </p:txBody>
              </p:sp>
              <p:sp>
                <p:nvSpPr>
                  <p:cNvPr id="37" name="TextBox 13">
                    <a:extLst>
                      <a:ext uri="{FF2B5EF4-FFF2-40B4-BE49-F238E27FC236}">
                        <a16:creationId xmlns:a16="http://schemas.microsoft.com/office/drawing/2014/main" id="{5D2982C6-CD7D-7A42-9499-6FCF64CB3B9A}"/>
                      </a:ext>
                    </a:extLst>
                  </p:cNvPr>
                  <p:cNvSpPr txBox="1"/>
                  <p:nvPr/>
                </p:nvSpPr>
                <p:spPr>
                  <a:xfrm>
                    <a:off x="1549371" y="4814162"/>
                    <a:ext cx="3488552" cy="528223"/>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Stopping upward going hadron, L </a:t>
                    </a:r>
                    <a:r>
                      <a:rPr lang="en-US" sz="800" dirty="0">
                        <a:solidFill>
                          <a:srgbClr val="FF0000"/>
                        </a:solidFill>
                        <a:latin typeface="Symbol" pitchFamily="2" charset="2"/>
                        <a:ea typeface="MS PGothic" pitchFamily="34" charset="-128"/>
                      </a:rPr>
                      <a:t>~</a:t>
                    </a:r>
                    <a:r>
                      <a:rPr lang="en-US" sz="800" dirty="0">
                        <a:solidFill>
                          <a:srgbClr val="FF0000"/>
                        </a:solidFill>
                        <a:latin typeface="Calibri" panose="020F0502020204030204" pitchFamily="34" charset="0"/>
                        <a:ea typeface="MS PGothic" pitchFamily="34" charset="-128"/>
                      </a:rPr>
                      <a:t>43 cm </a:t>
                    </a:r>
                  </a:p>
                </p:txBody>
              </p:sp>
              <p:sp>
                <p:nvSpPr>
                  <p:cNvPr id="38" name="TextBox 14">
                    <a:extLst>
                      <a:ext uri="{FF2B5EF4-FFF2-40B4-BE49-F238E27FC236}">
                        <a16:creationId xmlns:a16="http://schemas.microsoft.com/office/drawing/2014/main" id="{11D20936-DE80-0741-B2EE-E04552255814}"/>
                      </a:ext>
                    </a:extLst>
                  </p:cNvPr>
                  <p:cNvSpPr txBox="1"/>
                  <p:nvPr/>
                </p:nvSpPr>
                <p:spPr>
                  <a:xfrm>
                    <a:off x="602954" y="6205936"/>
                    <a:ext cx="4984870" cy="336143"/>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Electron developing into </a:t>
                    </a:r>
                    <a:r>
                      <a:rPr lang="en-US" sz="800" dirty="0" err="1">
                        <a:solidFill>
                          <a:srgbClr val="FF0000"/>
                        </a:solidFill>
                        <a:latin typeface="Calibri" panose="020F0502020204030204" pitchFamily="34" charset="0"/>
                        <a:ea typeface="MS PGothic" pitchFamily="34" charset="-128"/>
                      </a:rPr>
                      <a:t>e.m</a:t>
                    </a:r>
                    <a:r>
                      <a:rPr lang="en-US" sz="800" dirty="0">
                        <a:solidFill>
                          <a:srgbClr val="FF0000"/>
                        </a:solidFill>
                        <a:latin typeface="Calibri" panose="020F0502020204030204" pitchFamily="34" charset="0"/>
                        <a:ea typeface="MS PGothic" pitchFamily="34" charset="-128"/>
                      </a:rPr>
                      <a:t>. shower </a:t>
                    </a:r>
                  </a:p>
                </p:txBody>
              </p:sp>
            </p:grpSp>
            <p:cxnSp>
              <p:nvCxnSpPr>
                <p:cNvPr id="32" name="Straight Arrow Connector 8">
                  <a:extLst>
                    <a:ext uri="{FF2B5EF4-FFF2-40B4-BE49-F238E27FC236}">
                      <a16:creationId xmlns:a16="http://schemas.microsoft.com/office/drawing/2014/main" id="{177664CC-7168-B045-AD83-094C4BB19B47}"/>
                    </a:ext>
                  </a:extLst>
                </p:cNvPr>
                <p:cNvCxnSpPr/>
                <p:nvPr/>
              </p:nvCxnSpPr>
              <p:spPr bwMode="auto">
                <a:xfrm flipV="1">
                  <a:off x="489149" y="4413509"/>
                  <a:ext cx="11560" cy="2329070"/>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sp>
              <p:nvSpPr>
                <p:cNvPr id="33" name="TextBox 45">
                  <a:extLst>
                    <a:ext uri="{FF2B5EF4-FFF2-40B4-BE49-F238E27FC236}">
                      <a16:creationId xmlns:a16="http://schemas.microsoft.com/office/drawing/2014/main" id="{B91CD384-EFD2-1148-8F60-A9FAFD4CF46F}"/>
                    </a:ext>
                  </a:extLst>
                </p:cNvPr>
                <p:cNvSpPr txBox="1"/>
                <p:nvPr/>
              </p:nvSpPr>
              <p:spPr>
                <a:xfrm rot="16200000">
                  <a:off x="-890425" y="5148594"/>
                  <a:ext cx="2134338" cy="539413"/>
                </a:xfrm>
                <a:prstGeom prst="rect">
                  <a:avLst/>
                </a:prstGeom>
                <a:noFill/>
              </p:spPr>
              <p:txBody>
                <a:bodyPr wrap="square" rtlCol="0">
                  <a:spAutoFit/>
                </a:bodyPr>
                <a:lstStyle/>
                <a:p>
                  <a:pPr eaLnBrk="1" hangingPunct="1"/>
                  <a:r>
                    <a:rPr lang="en-US" sz="1050" dirty="0">
                      <a:solidFill>
                        <a:srgbClr val="000000"/>
                      </a:solidFill>
                      <a:latin typeface="Calibri" panose="020F0502020204030204" pitchFamily="34" charset="0"/>
                      <a:ea typeface="MS PGothic" pitchFamily="34" charset="-128"/>
                    </a:rPr>
                    <a:t>76 cm Drift direction</a:t>
                  </a:r>
                </a:p>
              </p:txBody>
            </p:sp>
            <p:cxnSp>
              <p:nvCxnSpPr>
                <p:cNvPr id="34" name="Straight Arrow Connector 30">
                  <a:extLst>
                    <a:ext uri="{FF2B5EF4-FFF2-40B4-BE49-F238E27FC236}">
                      <a16:creationId xmlns:a16="http://schemas.microsoft.com/office/drawing/2014/main" id="{C22EC324-0489-614B-A531-9BF4B0690AFA}"/>
                    </a:ext>
                  </a:extLst>
                </p:cNvPr>
                <p:cNvCxnSpPr/>
                <p:nvPr/>
              </p:nvCxnSpPr>
              <p:spPr bwMode="auto">
                <a:xfrm>
                  <a:off x="381000" y="6742579"/>
                  <a:ext cx="4953000" cy="0"/>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sp>
              <p:nvSpPr>
                <p:cNvPr id="35" name="TextBox 29">
                  <a:extLst>
                    <a:ext uri="{FF2B5EF4-FFF2-40B4-BE49-F238E27FC236}">
                      <a16:creationId xmlns:a16="http://schemas.microsoft.com/office/drawing/2014/main" id="{0BF973DB-20A0-AC41-A417-CF99CA445848}"/>
                    </a:ext>
                  </a:extLst>
                </p:cNvPr>
                <p:cNvSpPr txBox="1"/>
                <p:nvPr/>
              </p:nvSpPr>
              <p:spPr>
                <a:xfrm>
                  <a:off x="2005200" y="6718351"/>
                  <a:ext cx="2662618" cy="396168"/>
                </a:xfrm>
                <a:prstGeom prst="rect">
                  <a:avLst/>
                </a:prstGeom>
                <a:noFill/>
              </p:spPr>
              <p:txBody>
                <a:bodyPr wrap="square" rtlCol="0">
                  <a:spAutoFit/>
                </a:bodyPr>
                <a:lstStyle/>
                <a:p>
                  <a:pPr eaLnBrk="1" hangingPunct="1"/>
                  <a:r>
                    <a:rPr lang="en-US" sz="1050" dirty="0">
                      <a:solidFill>
                        <a:srgbClr val="000000"/>
                      </a:solidFill>
                      <a:latin typeface="Calibri" panose="020F0502020204030204" pitchFamily="34" charset="0"/>
                      <a:ea typeface="MS PGothic" pitchFamily="34" charset="-128"/>
                    </a:rPr>
                    <a:t>72 cm Wires</a:t>
                  </a:r>
                </a:p>
              </p:txBody>
            </p:sp>
          </p:grpSp>
        </p:grpSp>
        <p:sp>
          <p:nvSpPr>
            <p:cNvPr id="42" name="TextBox 55"/>
            <p:cNvSpPr txBox="1"/>
            <p:nvPr/>
          </p:nvSpPr>
          <p:spPr>
            <a:xfrm>
              <a:off x="6258135" y="5696706"/>
              <a:ext cx="838201" cy="356621"/>
            </a:xfrm>
            <a:prstGeom prst="rect">
              <a:avLst/>
            </a:prstGeom>
            <a:noFill/>
          </p:spPr>
          <p:txBody>
            <a:bodyPr wrap="square" rtlCol="0">
              <a:spAutoFit/>
            </a:bodyPr>
            <a:lstStyle/>
            <a:p>
              <a:pPr eaLnBrk="1" hangingPunct="1"/>
              <a:r>
                <a:rPr lang="en-US" sz="800" dirty="0">
                  <a:solidFill>
                    <a:srgbClr val="FF0000"/>
                  </a:solidFill>
                  <a:latin typeface="Calibri" panose="020F0502020204030204" pitchFamily="34" charset="0"/>
                  <a:ea typeface="MS PGothic" pitchFamily="34" charset="-128"/>
                </a:rPr>
                <a:t>Vertex</a:t>
              </a:r>
            </a:p>
          </p:txBody>
        </p:sp>
      </p:grpSp>
      <p:sp>
        <p:nvSpPr>
          <p:cNvPr id="43" name="Rettangolo 42"/>
          <p:cNvSpPr/>
          <p:nvPr/>
        </p:nvSpPr>
        <p:spPr>
          <a:xfrm>
            <a:off x="3777255" y="3056642"/>
            <a:ext cx="1087447" cy="1517916"/>
          </a:xfrm>
          <a:prstGeom prst="rect">
            <a:avLst/>
          </a:prstGeom>
        </p:spPr>
        <p:txBody>
          <a:bodyPr wrap="square">
            <a:spAutoFit/>
          </a:bodyPr>
          <a:lstStyle/>
          <a:p>
            <a:pPr marL="2381" lvl="1">
              <a:lnSpc>
                <a:spcPts val="1620"/>
              </a:lnSpc>
              <a:spcBef>
                <a:spcPts val="450"/>
              </a:spcBef>
              <a:buSzPct val="100000"/>
            </a:pPr>
            <a:r>
              <a:rPr lang="en-US" sz="1200" dirty="0">
                <a:solidFill>
                  <a:srgbClr val="003087"/>
                </a:solidFill>
                <a:latin typeface="Calibri" panose="020F0502020204030204" pitchFamily="34" charset="0"/>
              </a:rPr>
              <a:t>Contained NuMI CC QE electron neutrino candidate, E</a:t>
            </a:r>
            <a:r>
              <a:rPr lang="en-US" sz="1200" baseline="-25000" dirty="0">
                <a:solidFill>
                  <a:srgbClr val="003087"/>
                </a:solidFill>
                <a:latin typeface="Calibri" panose="020F0502020204030204" pitchFamily="34" charset="0"/>
              </a:rPr>
              <a:t>DEP</a:t>
            </a:r>
            <a:r>
              <a:rPr lang="en-US" sz="1200" dirty="0">
                <a:solidFill>
                  <a:srgbClr val="003087"/>
                </a:solidFill>
                <a:latin typeface="Calibri" panose="020F0502020204030204" pitchFamily="34" charset="0"/>
              </a:rPr>
              <a:t> ~ 800 MeV</a:t>
            </a:r>
          </a:p>
        </p:txBody>
      </p:sp>
      <p:sp>
        <p:nvSpPr>
          <p:cNvPr id="45" name="Rettangolo 44"/>
          <p:cNvSpPr/>
          <p:nvPr/>
        </p:nvSpPr>
        <p:spPr>
          <a:xfrm>
            <a:off x="417024" y="3056642"/>
            <a:ext cx="855640" cy="1312732"/>
          </a:xfrm>
          <a:prstGeom prst="rect">
            <a:avLst/>
          </a:prstGeom>
        </p:spPr>
        <p:txBody>
          <a:bodyPr wrap="square">
            <a:spAutoFit/>
          </a:bodyPr>
          <a:lstStyle/>
          <a:p>
            <a:pPr marL="0" lvl="1">
              <a:lnSpc>
                <a:spcPts val="1620"/>
              </a:lnSpc>
              <a:spcBef>
                <a:spcPts val="300"/>
              </a:spcBef>
              <a:spcAft>
                <a:spcPts val="300"/>
              </a:spcAft>
              <a:buSzPct val="80000"/>
            </a:pPr>
            <a:r>
              <a:rPr lang="en-US" sz="1200" dirty="0">
                <a:solidFill>
                  <a:srgbClr val="003087"/>
                </a:solidFill>
                <a:latin typeface="Calibri" panose="020F0502020204030204" pitchFamily="34" charset="0"/>
              </a:rPr>
              <a:t>BNB  CC QE muon neutrino candidate, E</a:t>
            </a:r>
            <a:r>
              <a:rPr lang="en-US" sz="1200" baseline="-25000" dirty="0">
                <a:solidFill>
                  <a:srgbClr val="003087"/>
                </a:solidFill>
                <a:latin typeface="Calibri" panose="020F0502020204030204" pitchFamily="34" charset="0"/>
              </a:rPr>
              <a:t>DEP</a:t>
            </a:r>
            <a:r>
              <a:rPr lang="en-US" sz="1200" dirty="0">
                <a:solidFill>
                  <a:srgbClr val="003087"/>
                </a:solidFill>
                <a:latin typeface="Calibri" panose="020F0502020204030204" pitchFamily="34" charset="0"/>
              </a:rPr>
              <a:t> ~ 200 MeV</a:t>
            </a:r>
          </a:p>
        </p:txBody>
      </p:sp>
      <p:sp>
        <p:nvSpPr>
          <p:cNvPr id="46" name="Rettangolo 45"/>
          <p:cNvSpPr/>
          <p:nvPr/>
        </p:nvSpPr>
        <p:spPr>
          <a:xfrm>
            <a:off x="7009951" y="3288319"/>
            <a:ext cx="1771650" cy="923330"/>
          </a:xfrm>
          <a:prstGeom prst="rect">
            <a:avLst/>
          </a:prstGeom>
        </p:spPr>
        <p:txBody>
          <a:bodyPr wrap="square">
            <a:spAutoFit/>
          </a:bodyPr>
          <a:lstStyle/>
          <a:p>
            <a:r>
              <a:rPr lang="en-US" sz="1350" b="1" dirty="0">
                <a:solidFill>
                  <a:srgbClr val="FF0000"/>
                </a:solidFill>
                <a:latin typeface="Calibri" panose="020F0502020204030204" pitchFamily="34" charset="0"/>
                <a:cs typeface="Calibri" panose="020F0502020204030204" pitchFamily="34" charset="0"/>
              </a:rPr>
              <a:t>Started data taking for Physics with BNB and NuMI beams mid-June 2022</a:t>
            </a:r>
            <a:endParaRPr lang="it-IT" sz="1350" b="1" dirty="0">
              <a:solidFill>
                <a:srgbClr val="FF0000"/>
              </a:solidFill>
              <a:latin typeface="Calibri" panose="020F0502020204030204" pitchFamily="34" charset="0"/>
              <a:cs typeface="Calibri" panose="020F0502020204030204" pitchFamily="34" charset="0"/>
            </a:endParaRPr>
          </a:p>
        </p:txBody>
      </p:sp>
      <p:sp>
        <p:nvSpPr>
          <p:cNvPr id="25" name="Date Placeholder 24">
            <a:extLst>
              <a:ext uri="{FF2B5EF4-FFF2-40B4-BE49-F238E27FC236}">
                <a16:creationId xmlns:a16="http://schemas.microsoft.com/office/drawing/2014/main" id="{D31AD38B-50BD-898E-F901-6CE163CEA30E}"/>
              </a:ext>
            </a:extLst>
          </p:cNvPr>
          <p:cNvSpPr>
            <a:spLocks noGrp="1"/>
          </p:cNvSpPr>
          <p:nvPr>
            <p:ph type="dt" sz="half" idx="2"/>
          </p:nvPr>
        </p:nvSpPr>
        <p:spPr>
          <a:xfrm>
            <a:off x="1664024" y="4879341"/>
            <a:ext cx="675368" cy="180975"/>
          </a:xfrm>
        </p:spPr>
        <p:txBody>
          <a:bodyPr/>
          <a:lstStyle/>
          <a:p>
            <a:pPr>
              <a:defRPr/>
            </a:pPr>
            <a:r>
              <a:rPr lang="en-US"/>
              <a:t>6/23/22</a:t>
            </a:r>
            <a:endParaRPr lang="en-US" dirty="0"/>
          </a:p>
        </p:txBody>
      </p:sp>
      <p:sp>
        <p:nvSpPr>
          <p:cNvPr id="26" name="Footer Placeholder 25">
            <a:extLst>
              <a:ext uri="{FF2B5EF4-FFF2-40B4-BE49-F238E27FC236}">
                <a16:creationId xmlns:a16="http://schemas.microsoft.com/office/drawing/2014/main" id="{DB79E278-ECE4-70E3-0A3D-CFC63AFC1418}"/>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27" name="Slide Number Placeholder 26">
            <a:extLst>
              <a:ext uri="{FF2B5EF4-FFF2-40B4-BE49-F238E27FC236}">
                <a16:creationId xmlns:a16="http://schemas.microsoft.com/office/drawing/2014/main" id="{9462AAB0-C820-5C3F-6CE1-4EAF1D7E6E0A}"/>
              </a:ext>
            </a:extLst>
          </p:cNvPr>
          <p:cNvSpPr>
            <a:spLocks noGrp="1"/>
          </p:cNvSpPr>
          <p:nvPr>
            <p:ph type="sldNum" sz="quarter" idx="4"/>
          </p:nvPr>
        </p:nvSpPr>
        <p:spPr>
          <a:xfrm>
            <a:off x="1149447" y="4879341"/>
            <a:ext cx="414338" cy="177964"/>
          </a:xfrm>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3208826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0067-3E9D-868D-5D40-50563DBF9522}"/>
              </a:ext>
            </a:extLst>
          </p:cNvPr>
          <p:cNvSpPr>
            <a:spLocks noGrp="1"/>
          </p:cNvSpPr>
          <p:nvPr>
            <p:ph type="title"/>
          </p:nvPr>
        </p:nvSpPr>
        <p:spPr/>
        <p:txBody>
          <a:bodyPr/>
          <a:lstStyle/>
          <a:p>
            <a:r>
              <a:rPr lang="en-US" dirty="0"/>
              <a:t>ICARUS Physics Program</a:t>
            </a:r>
            <a:endParaRPr lang="x-none" dirty="0"/>
          </a:p>
        </p:txBody>
      </p:sp>
      <p:sp>
        <p:nvSpPr>
          <p:cNvPr id="7" name="Rectangle 6">
            <a:extLst>
              <a:ext uri="{FF2B5EF4-FFF2-40B4-BE49-F238E27FC236}">
                <a16:creationId xmlns:a16="http://schemas.microsoft.com/office/drawing/2014/main" id="{D0E3E7E8-D9CE-F171-990F-15A0CD2A2048}"/>
              </a:ext>
            </a:extLst>
          </p:cNvPr>
          <p:cNvSpPr/>
          <p:nvPr/>
        </p:nvSpPr>
        <p:spPr>
          <a:xfrm>
            <a:off x="1123760" y="5430574"/>
            <a:ext cx="3714750" cy="369332"/>
          </a:xfrm>
          <a:prstGeom prst="rect">
            <a:avLst/>
          </a:prstGeom>
        </p:spPr>
        <p:txBody>
          <a:bodyPr>
            <a:spAutoFit/>
          </a:bodyPr>
          <a:lstStyle/>
          <a:p>
            <a:pPr marL="643890" indent="-171450"/>
            <a:r>
              <a:rPr lang="en-US" sz="1800" dirty="0">
                <a:latin typeface="Helvetica" pitchFamily="2" charset="0"/>
                <a:ea typeface="Calibri" panose="020F0502020204030204" pitchFamily="34" charset="0"/>
                <a:cs typeface="Times New Roman" panose="02020603050405020304" pitchFamily="18" charset="0"/>
              </a:rPr>
              <a:t> </a:t>
            </a:r>
            <a:endParaRPr lang="x-none" sz="1500" dirty="0">
              <a:latin typeface="Helvetica" pitchFamily="2" charset="0"/>
              <a:ea typeface="Calibri" panose="020F0502020204030204" pitchFamily="34" charset="0"/>
              <a:cs typeface="Times New Roman" panose="02020603050405020304" pitchFamily="18" charset="0"/>
            </a:endParaRPr>
          </a:p>
        </p:txBody>
      </p:sp>
      <p:sp>
        <p:nvSpPr>
          <p:cNvPr id="17" name="Content Placeholder 2">
            <a:extLst>
              <a:ext uri="{FF2B5EF4-FFF2-40B4-BE49-F238E27FC236}">
                <a16:creationId xmlns:a16="http://schemas.microsoft.com/office/drawing/2014/main" id="{281ECBDC-04D9-F7EB-B987-14060C17817C}"/>
              </a:ext>
            </a:extLst>
          </p:cNvPr>
          <p:cNvSpPr txBox="1">
            <a:spLocks/>
          </p:cNvSpPr>
          <p:nvPr/>
        </p:nvSpPr>
        <p:spPr bwMode="auto">
          <a:xfrm>
            <a:off x="228600" y="1032711"/>
            <a:ext cx="3437402" cy="175886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470297" lvl="1" indent="-205979">
              <a:lnSpc>
                <a:spcPts val="1620"/>
              </a:lnSpc>
              <a:spcBef>
                <a:spcPts val="450"/>
              </a:spcBef>
              <a:buSzPct val="90000"/>
            </a:pPr>
            <a:r>
              <a:rPr lang="en-US" sz="1200" dirty="0">
                <a:solidFill>
                  <a:srgbClr val="000000"/>
                </a:solidFill>
                <a:latin typeface="Helvetica" pitchFamily="2" charset="0"/>
                <a:cs typeface="Helvetica"/>
              </a:rPr>
              <a:t>Oscillation produced disappear pattern of </a:t>
            </a:r>
            <a:r>
              <a:rPr lang="el-GR" sz="1200" dirty="0">
                <a:solidFill>
                  <a:srgbClr val="000000"/>
                </a:solidFill>
                <a:latin typeface="Helvetica" pitchFamily="2" charset="0"/>
                <a:cs typeface="Helvetica"/>
              </a:rPr>
              <a:t>ν</a:t>
            </a:r>
            <a:r>
              <a:rPr lang="el-GR" sz="1200" baseline="-25000" dirty="0">
                <a:solidFill>
                  <a:srgbClr val="000000"/>
                </a:solidFill>
                <a:latin typeface="Helvetica" pitchFamily="2" charset="0"/>
                <a:cs typeface="Helvetica"/>
              </a:rPr>
              <a:t>µ</a:t>
            </a:r>
            <a:r>
              <a:rPr lang="el-GR" sz="1200" dirty="0">
                <a:solidFill>
                  <a:srgbClr val="000000"/>
                </a:solidFill>
                <a:latin typeface="Helvetica" pitchFamily="2" charset="0"/>
                <a:cs typeface="Helvetica"/>
              </a:rPr>
              <a:t> </a:t>
            </a:r>
            <a:r>
              <a:rPr lang="en-US" sz="1200" dirty="0">
                <a:solidFill>
                  <a:srgbClr val="000000"/>
                </a:solidFill>
                <a:latin typeface="Helvetica" pitchFamily="2" charset="0"/>
                <a:cs typeface="Helvetica"/>
              </a:rPr>
              <a:t>and </a:t>
            </a:r>
            <a:r>
              <a:rPr lang="el-GR" sz="1200" dirty="0">
                <a:solidFill>
                  <a:srgbClr val="000000"/>
                </a:solidFill>
                <a:latin typeface="Helvetica" pitchFamily="2" charset="0"/>
                <a:cs typeface="Helvetica"/>
              </a:rPr>
              <a:t>ν</a:t>
            </a:r>
            <a:r>
              <a:rPr lang="en-US" sz="1200" baseline="-25000" dirty="0">
                <a:solidFill>
                  <a:srgbClr val="000000"/>
                </a:solidFill>
                <a:latin typeface="Helvetica" pitchFamily="2" charset="0"/>
                <a:cs typeface="Helvetica"/>
              </a:rPr>
              <a:t>e </a:t>
            </a:r>
            <a:r>
              <a:rPr lang="en-US" sz="1200" dirty="0">
                <a:solidFill>
                  <a:srgbClr val="000000"/>
                </a:solidFill>
                <a:latin typeface="Helvetica" pitchFamily="2" charset="0"/>
                <a:cs typeface="Helvetica"/>
              </a:rPr>
              <a:t> in BNB and </a:t>
            </a:r>
            <a:r>
              <a:rPr lang="en-US" sz="1200" dirty="0" err="1">
                <a:solidFill>
                  <a:srgbClr val="000000"/>
                </a:solidFill>
                <a:latin typeface="Helvetica" pitchFamily="2" charset="0"/>
                <a:cs typeface="Helvetica"/>
              </a:rPr>
              <a:t>NuMI</a:t>
            </a:r>
            <a:r>
              <a:rPr lang="en-US" sz="1200" dirty="0">
                <a:solidFill>
                  <a:srgbClr val="000000"/>
                </a:solidFill>
                <a:latin typeface="Helvetica" pitchFamily="2" charset="0"/>
                <a:cs typeface="Helvetica"/>
              </a:rPr>
              <a:t>, focusing on contained, quasi-elastic CC interactions;  </a:t>
            </a:r>
          </a:p>
          <a:p>
            <a:pPr marL="470297" lvl="1" indent="-205979">
              <a:lnSpc>
                <a:spcPts val="1620"/>
              </a:lnSpc>
              <a:spcBef>
                <a:spcPts val="450"/>
              </a:spcBef>
              <a:buSzPct val="90000"/>
            </a:pPr>
            <a:r>
              <a:rPr lang="en-US" sz="1200" dirty="0">
                <a:latin typeface="Helvetica" pitchFamily="2" charset="0"/>
                <a:ea typeface="Calibri" panose="020F0502020204030204" pitchFamily="34" charset="0"/>
                <a:cs typeface="Times New Roman" panose="02020603050405020304" pitchFamily="18" charset="0"/>
              </a:rPr>
              <a:t>The known contribution of Dark Matter of </a:t>
            </a:r>
            <a:r>
              <a:rPr lang="en-US" sz="1200" dirty="0">
                <a:solidFill>
                  <a:srgbClr val="FF0000"/>
                </a:solidFill>
                <a:latin typeface="Helvetica" pitchFamily="2" charset="0"/>
                <a:ea typeface="Calibri" panose="020F0502020204030204" pitchFamily="34" charset="0"/>
                <a:cs typeface="Times New Roman" panose="02020603050405020304" pitchFamily="18" charset="0"/>
              </a:rPr>
              <a:t>26.4%</a:t>
            </a:r>
            <a:r>
              <a:rPr lang="en-US" sz="1200" dirty="0">
                <a:latin typeface="Helvetica" pitchFamily="2" charset="0"/>
                <a:ea typeface="Calibri" panose="020F0502020204030204" pitchFamily="34" charset="0"/>
                <a:cs typeface="Times New Roman" panose="02020603050405020304" pitchFamily="18" charset="0"/>
              </a:rPr>
              <a:t>, of the total energy of the Universe</a:t>
            </a:r>
            <a:r>
              <a:rPr lang="en-US" sz="1200" dirty="0">
                <a:solidFill>
                  <a:srgbClr val="000000"/>
                </a:solidFill>
                <a:latin typeface="Helvetica" pitchFamily="2" charset="0"/>
                <a:cs typeface="Helvetica"/>
              </a:rPr>
              <a:t> may be due to the Neutrino-4 expected sterile neutrino signal of </a:t>
            </a:r>
            <a:r>
              <a:rPr lang="en-US" sz="1200" dirty="0">
                <a:solidFill>
                  <a:srgbClr val="FF0000"/>
                </a:solidFill>
                <a:latin typeface="Helvetica" pitchFamily="2" charset="0"/>
                <a:ea typeface="Calibri" panose="020F0502020204030204" pitchFamily="34" charset="0"/>
                <a:cs typeface="Times New Roman" panose="02020603050405020304" pitchFamily="18" charset="0"/>
              </a:rPr>
              <a:t>24% (+ 5% , -3%)</a:t>
            </a:r>
            <a:endParaRPr lang="en-US" sz="1200" dirty="0">
              <a:solidFill>
                <a:srgbClr val="000000"/>
              </a:solidFill>
              <a:latin typeface="Helvetica" pitchFamily="2" charset="0"/>
              <a:cs typeface="Helvetica"/>
            </a:endParaRPr>
          </a:p>
          <a:p>
            <a:pPr marL="470297" lvl="1" indent="-205979">
              <a:lnSpc>
                <a:spcPts val="1620"/>
              </a:lnSpc>
              <a:spcBef>
                <a:spcPts val="450"/>
              </a:spcBef>
              <a:buSzPct val="90000"/>
            </a:pPr>
            <a:endParaRPr lang="en-US" sz="1350" dirty="0">
              <a:solidFill>
                <a:srgbClr val="000000"/>
              </a:solidFill>
              <a:latin typeface="+mj-lt"/>
              <a:cs typeface="Helvetica"/>
            </a:endParaRPr>
          </a:p>
        </p:txBody>
      </p:sp>
      <p:sp>
        <p:nvSpPr>
          <p:cNvPr id="21" name="Content Placeholder 2">
            <a:extLst>
              <a:ext uri="{FF2B5EF4-FFF2-40B4-BE49-F238E27FC236}">
                <a16:creationId xmlns:a16="http://schemas.microsoft.com/office/drawing/2014/main" id="{281ECBDC-04D9-F7EB-B987-14060C17817C}"/>
              </a:ext>
            </a:extLst>
          </p:cNvPr>
          <p:cNvSpPr txBox="1">
            <a:spLocks/>
          </p:cNvSpPr>
          <p:nvPr/>
        </p:nvSpPr>
        <p:spPr bwMode="auto">
          <a:xfrm>
            <a:off x="146342" y="3540319"/>
            <a:ext cx="8764569" cy="128888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1770"/>
              </a:lnSpc>
              <a:spcBef>
                <a:spcPts val="774"/>
              </a:spcBef>
            </a:pPr>
            <a:r>
              <a:rPr lang="en-US" sz="1200" b="1" dirty="0">
                <a:latin typeface="Helvetica" pitchFamily="2" charset="0"/>
                <a:cs typeface="Helvetica"/>
              </a:rPr>
              <a:t>Further exploit the NuMI beam: </a:t>
            </a:r>
          </a:p>
          <a:p>
            <a:pPr marL="471488" lvl="1" indent="-202406">
              <a:lnSpc>
                <a:spcPts val="1620"/>
              </a:lnSpc>
              <a:spcBef>
                <a:spcPts val="450"/>
              </a:spcBef>
              <a:buSzPct val="90000"/>
            </a:pPr>
            <a:r>
              <a:rPr lang="en-US" sz="1200" dirty="0">
                <a:latin typeface="Helvetica" pitchFamily="2" charset="0"/>
                <a:cs typeface="Helvetica"/>
              </a:rPr>
              <a:t>High statistics (~10</a:t>
            </a:r>
            <a:r>
              <a:rPr lang="en-US" sz="1200" baseline="30000" dirty="0">
                <a:latin typeface="Helvetica" pitchFamily="2" charset="0"/>
                <a:cs typeface="Helvetica"/>
              </a:rPr>
              <a:t>5</a:t>
            </a:r>
            <a:r>
              <a:rPr lang="en-US" sz="1200" dirty="0">
                <a:latin typeface="Helvetica" pitchFamily="2" charset="0"/>
                <a:cs typeface="Helvetica"/>
              </a:rPr>
              <a:t> </a:t>
            </a:r>
            <a:r>
              <a:rPr lang="el-GR" sz="1200" b="1" dirty="0">
                <a:solidFill>
                  <a:srgbClr val="000000"/>
                </a:solidFill>
                <a:latin typeface="Helvetica" pitchFamily="2" charset="0"/>
                <a:cs typeface="Helvetica"/>
              </a:rPr>
              <a:t>ν</a:t>
            </a:r>
            <a:r>
              <a:rPr lang="en-US" sz="1200" b="1" baseline="-25000" dirty="0">
                <a:solidFill>
                  <a:srgbClr val="000000"/>
                </a:solidFill>
                <a:latin typeface="Helvetica" pitchFamily="2" charset="0"/>
                <a:cs typeface="Helvetica"/>
              </a:rPr>
              <a:t>e</a:t>
            </a:r>
            <a:r>
              <a:rPr lang="en-US" sz="1200" baseline="-25000" dirty="0">
                <a:solidFill>
                  <a:srgbClr val="000000"/>
                </a:solidFill>
                <a:latin typeface="Helvetica" pitchFamily="2" charset="0"/>
                <a:cs typeface="Helvetica"/>
              </a:rPr>
              <a:t>  </a:t>
            </a:r>
            <a:r>
              <a:rPr lang="en-US" sz="1200" dirty="0">
                <a:latin typeface="Helvetica" pitchFamily="2" charset="0"/>
                <a:cs typeface="Helvetica"/>
              </a:rPr>
              <a:t>events/year) measurements of </a:t>
            </a:r>
            <a:r>
              <a:rPr lang="en-US" sz="1200" dirty="0">
                <a:latin typeface="Symbol" pitchFamily="2" charset="2"/>
                <a:cs typeface="Symbol" charset="2"/>
              </a:rPr>
              <a:t>n</a:t>
            </a:r>
            <a:r>
              <a:rPr lang="en-US" sz="1200" dirty="0">
                <a:latin typeface="Helvetica" pitchFamily="2" charset="0"/>
                <a:cs typeface="Helvetica"/>
              </a:rPr>
              <a:t>-</a:t>
            </a:r>
            <a:r>
              <a:rPr lang="en-US" sz="1200" dirty="0" err="1">
                <a:latin typeface="Helvetica" pitchFamily="2" charset="0"/>
                <a:cs typeface="Helvetica"/>
              </a:rPr>
              <a:t>Ar</a:t>
            </a:r>
            <a:r>
              <a:rPr lang="en-US" sz="1200" dirty="0">
                <a:latin typeface="Helvetica" pitchFamily="2" charset="0"/>
                <a:cs typeface="Helvetica"/>
              </a:rPr>
              <a:t> cross sections and interaction models in the few hundred MeV to few GeV energy range important for SBN and DUNE.</a:t>
            </a:r>
          </a:p>
          <a:p>
            <a:pPr marL="471488" lvl="1" indent="-202406">
              <a:lnSpc>
                <a:spcPts val="1620"/>
              </a:lnSpc>
              <a:spcBef>
                <a:spcPts val="450"/>
              </a:spcBef>
              <a:buSzPct val="90000"/>
            </a:pPr>
            <a:r>
              <a:rPr lang="en-US" sz="1200" dirty="0">
                <a:latin typeface="Helvetica" pitchFamily="2" charset="0"/>
                <a:cs typeface="Helvetica"/>
              </a:rPr>
              <a:t>Develop a rich Beyond Standard Model search program: Higgs portal scalar, </a:t>
            </a:r>
            <a:r>
              <a:rPr lang="en-US" sz="1200" dirty="0">
                <a:latin typeface="Symbol" pitchFamily="2" charset="2"/>
                <a:cs typeface="Symbol" charset="2"/>
              </a:rPr>
              <a:t>n</a:t>
            </a:r>
            <a:r>
              <a:rPr lang="en-US" sz="1200" dirty="0">
                <a:latin typeface="Helvetica" pitchFamily="2" charset="0"/>
                <a:cs typeface="Helvetica"/>
              </a:rPr>
              <a:t> tridents, light dark matter, heavy neutral leptons </a:t>
            </a:r>
            <a:r>
              <a:rPr lang="mr-IN" sz="1200" dirty="0">
                <a:latin typeface="Helvetica" pitchFamily="2" charset="0"/>
                <a:cs typeface="Helvetica"/>
              </a:rPr>
              <a:t>…</a:t>
            </a:r>
            <a:endParaRPr lang="en-US" sz="1200" dirty="0">
              <a:latin typeface="Helvetica" pitchFamily="2" charset="0"/>
              <a:cs typeface="Helvetica"/>
            </a:endParaRPr>
          </a:p>
        </p:txBody>
      </p:sp>
      <p:sp>
        <p:nvSpPr>
          <p:cNvPr id="18" name="Content Placeholder 2">
            <a:extLst>
              <a:ext uri="{FF2B5EF4-FFF2-40B4-BE49-F238E27FC236}">
                <a16:creationId xmlns:a16="http://schemas.microsoft.com/office/drawing/2014/main" id="{281ECBDC-04D9-F7EB-B987-14060C17817C}"/>
              </a:ext>
            </a:extLst>
          </p:cNvPr>
          <p:cNvSpPr txBox="1">
            <a:spLocks/>
          </p:cNvSpPr>
          <p:nvPr/>
        </p:nvSpPr>
        <p:spPr bwMode="auto">
          <a:xfrm>
            <a:off x="146342" y="2874840"/>
            <a:ext cx="8764568" cy="75195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1695"/>
              </a:lnSpc>
              <a:spcBef>
                <a:spcPts val="774"/>
              </a:spcBef>
            </a:pPr>
            <a:r>
              <a:rPr lang="en-US" sz="1200" b="1" dirty="0">
                <a:solidFill>
                  <a:srgbClr val="000000"/>
                </a:solidFill>
                <a:latin typeface="Helvetica" pitchFamily="2" charset="0"/>
                <a:cs typeface="Helvetica"/>
              </a:rPr>
              <a:t>LSND-scale (~1 eV</a:t>
            </a:r>
            <a:r>
              <a:rPr lang="en-US" sz="1200" b="1" baseline="30000" dirty="0">
                <a:solidFill>
                  <a:srgbClr val="000000"/>
                </a:solidFill>
                <a:latin typeface="Helvetica" pitchFamily="2" charset="0"/>
                <a:cs typeface="Helvetica"/>
              </a:rPr>
              <a:t>2</a:t>
            </a:r>
            <a:r>
              <a:rPr lang="en-US" sz="1200" b="1" dirty="0">
                <a:solidFill>
                  <a:srgbClr val="000000"/>
                </a:solidFill>
                <a:latin typeface="Helvetica" pitchFamily="2" charset="0"/>
                <a:cs typeface="Helvetica"/>
              </a:rPr>
              <a:t>) sterile </a:t>
            </a:r>
            <a:r>
              <a:rPr lang="en-US" sz="1200" b="1" dirty="0">
                <a:solidFill>
                  <a:srgbClr val="000000"/>
                </a:solidFill>
                <a:latin typeface="Symbol" pitchFamily="2" charset="2"/>
                <a:cs typeface="Helvetica"/>
              </a:rPr>
              <a:t>n</a:t>
            </a:r>
            <a:r>
              <a:rPr lang="en-US" sz="1200" b="1" dirty="0">
                <a:solidFill>
                  <a:srgbClr val="000000"/>
                </a:solidFill>
                <a:latin typeface="Helvetica" pitchFamily="2" charset="0"/>
                <a:cs typeface="Helvetica"/>
              </a:rPr>
              <a:t> search: </a:t>
            </a:r>
            <a:r>
              <a:rPr lang="en-US" sz="1200" dirty="0">
                <a:solidFill>
                  <a:srgbClr val="000000"/>
                </a:solidFill>
                <a:latin typeface="Helvetica" pitchFamily="2" charset="0"/>
                <a:cs typeface="Helvetica"/>
              </a:rPr>
              <a:t>Jointly with SBND - study the </a:t>
            </a:r>
            <a:r>
              <a:rPr lang="en-US" sz="1200" dirty="0">
                <a:solidFill>
                  <a:srgbClr val="000000"/>
                </a:solidFill>
                <a:latin typeface="Symbol" pitchFamily="2" charset="2"/>
                <a:cs typeface="Symbol" charset="2"/>
              </a:rPr>
              <a:t>n</a:t>
            </a:r>
            <a:r>
              <a:rPr lang="en-US" sz="1200" dirty="0">
                <a:solidFill>
                  <a:srgbClr val="000000"/>
                </a:solidFill>
                <a:latin typeface="Helvetica" pitchFamily="2" charset="0"/>
                <a:cs typeface="Symbol" charset="2"/>
              </a:rPr>
              <a:t> </a:t>
            </a:r>
            <a:r>
              <a:rPr lang="en-US" sz="1200" dirty="0">
                <a:solidFill>
                  <a:srgbClr val="000000"/>
                </a:solidFill>
                <a:latin typeface="Helvetica" pitchFamily="2" charset="0"/>
                <a:cs typeface="Helvetica"/>
              </a:rPr>
              <a:t>oscillation at BNB, covering the LSND mass/mixing angle parameter region with 5</a:t>
            </a:r>
            <a:r>
              <a:rPr lang="en-US" sz="1200" dirty="0">
                <a:solidFill>
                  <a:srgbClr val="000000"/>
                </a:solidFill>
                <a:latin typeface="Symbol" pitchFamily="2" charset="2"/>
                <a:cs typeface="Symbol" charset="2"/>
              </a:rPr>
              <a:t>s</a:t>
            </a:r>
            <a:r>
              <a:rPr lang="en-US" sz="1200" dirty="0">
                <a:solidFill>
                  <a:srgbClr val="000000"/>
                </a:solidFill>
                <a:latin typeface="Helvetica" pitchFamily="2" charset="0"/>
                <a:cs typeface="Helvetica"/>
              </a:rPr>
              <a:t>  significance by measuring simultaneously</a:t>
            </a:r>
            <a:r>
              <a:rPr lang="en-US" sz="1200" dirty="0">
                <a:solidFill>
                  <a:srgbClr val="000000"/>
                </a:solidFill>
                <a:latin typeface="Helvetica" pitchFamily="2" charset="0"/>
                <a:cs typeface="Symbol" charset="2"/>
              </a:rPr>
              <a:t> </a:t>
            </a:r>
            <a:r>
              <a:rPr lang="en-US" sz="1200" dirty="0">
                <a:solidFill>
                  <a:srgbClr val="000000"/>
                </a:solidFill>
                <a:latin typeface="Helvetica" pitchFamily="2" charset="0"/>
                <a:cs typeface="Calibri" panose="020F0502020204030204" pitchFamily="34" charset="0"/>
              </a:rPr>
              <a:t>the</a:t>
            </a:r>
            <a:r>
              <a:rPr lang="en-US" sz="1200" dirty="0">
                <a:solidFill>
                  <a:srgbClr val="000000"/>
                </a:solidFill>
                <a:latin typeface="Helvetica" pitchFamily="2" charset="0"/>
                <a:cs typeface="Symbol" charset="2"/>
              </a:rPr>
              <a:t> </a:t>
            </a:r>
            <a:r>
              <a:rPr lang="en-US" sz="1200" dirty="0">
                <a:solidFill>
                  <a:srgbClr val="000000"/>
                </a:solidFill>
                <a:latin typeface="Symbol" pitchFamily="2" charset="2"/>
                <a:cs typeface="Symbol" charset="2"/>
              </a:rPr>
              <a:t>n</a:t>
            </a:r>
            <a:r>
              <a:rPr lang="en-US" sz="1200" baseline="-25000" dirty="0">
                <a:solidFill>
                  <a:srgbClr val="000000"/>
                </a:solidFill>
                <a:latin typeface="Symbol" pitchFamily="2" charset="2"/>
                <a:cs typeface="Symbol" charset="2"/>
              </a:rPr>
              <a:t>m</a:t>
            </a:r>
            <a:r>
              <a:rPr lang="en-US" sz="1200" dirty="0">
                <a:solidFill>
                  <a:srgbClr val="000000"/>
                </a:solidFill>
                <a:latin typeface="Helvetica" pitchFamily="2" charset="0"/>
                <a:cs typeface="Helvetica"/>
              </a:rPr>
              <a:t> disappearance and </a:t>
            </a:r>
            <a:r>
              <a:rPr lang="en-US" sz="1200" dirty="0">
                <a:solidFill>
                  <a:srgbClr val="000000"/>
                </a:solidFill>
                <a:latin typeface="Symbol" pitchFamily="2" charset="2"/>
                <a:cs typeface="Symbol" charset="2"/>
              </a:rPr>
              <a:t>n</a:t>
            </a:r>
            <a:r>
              <a:rPr lang="en-US" sz="1200" baseline="-25000" dirty="0">
                <a:solidFill>
                  <a:srgbClr val="000000"/>
                </a:solidFill>
                <a:latin typeface="Helvetica" pitchFamily="2" charset="0"/>
                <a:cs typeface="Helvetica"/>
              </a:rPr>
              <a:t>e</a:t>
            </a:r>
            <a:r>
              <a:rPr lang="en-US" sz="1200" dirty="0">
                <a:solidFill>
                  <a:srgbClr val="000000"/>
                </a:solidFill>
                <a:latin typeface="Helvetica" pitchFamily="2" charset="0"/>
                <a:cs typeface="Helvetica"/>
              </a:rPr>
              <a:t> appearance channels. </a:t>
            </a:r>
          </a:p>
        </p:txBody>
      </p:sp>
      <p:sp>
        <p:nvSpPr>
          <p:cNvPr id="8" name="Content Placeholder 2">
            <a:extLst>
              <a:ext uri="{FF2B5EF4-FFF2-40B4-BE49-F238E27FC236}">
                <a16:creationId xmlns:a16="http://schemas.microsoft.com/office/drawing/2014/main" id="{281ECBDC-04D9-F7EB-B987-14060C17817C}"/>
              </a:ext>
            </a:extLst>
          </p:cNvPr>
          <p:cNvSpPr txBox="1">
            <a:spLocks/>
          </p:cNvSpPr>
          <p:nvPr/>
        </p:nvSpPr>
        <p:spPr bwMode="auto">
          <a:xfrm>
            <a:off x="146342" y="518090"/>
            <a:ext cx="8764568" cy="46245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1695"/>
              </a:lnSpc>
              <a:spcBef>
                <a:spcPts val="774"/>
              </a:spcBef>
            </a:pPr>
            <a:r>
              <a:rPr lang="en-US" sz="1200" dirty="0">
                <a:latin typeface="Helvetica" pitchFamily="2" charset="0"/>
              </a:rPr>
              <a:t>During initial ICARUS only data period, further investigate </a:t>
            </a:r>
            <a:r>
              <a:rPr lang="en-US" sz="1200" b="1" dirty="0">
                <a:latin typeface="Helvetica" pitchFamily="2" charset="0"/>
              </a:rPr>
              <a:t>two independent </a:t>
            </a:r>
            <a:r>
              <a:rPr lang="en-US" sz="1200" b="1" dirty="0">
                <a:solidFill>
                  <a:srgbClr val="000000"/>
                </a:solidFill>
                <a:latin typeface="Helvetica" pitchFamily="2" charset="0"/>
                <a:cs typeface="Helvetica"/>
              </a:rPr>
              <a:t>(~7 eV</a:t>
            </a:r>
            <a:r>
              <a:rPr lang="en-US" sz="1200" b="1" baseline="30000" dirty="0">
                <a:solidFill>
                  <a:srgbClr val="000000"/>
                </a:solidFill>
                <a:latin typeface="Helvetica" pitchFamily="2" charset="0"/>
                <a:cs typeface="Helvetica"/>
              </a:rPr>
              <a:t>2</a:t>
            </a:r>
            <a:r>
              <a:rPr lang="en-US" sz="1200" b="1" dirty="0">
                <a:solidFill>
                  <a:srgbClr val="000000"/>
                </a:solidFill>
                <a:latin typeface="Helvetica" pitchFamily="2" charset="0"/>
                <a:cs typeface="Helvetica"/>
              </a:rPr>
              <a:t>) s</a:t>
            </a:r>
            <a:r>
              <a:rPr lang="en-US" sz="1200" b="1" dirty="0">
                <a:latin typeface="Helvetica" pitchFamily="2" charset="0"/>
              </a:rPr>
              <a:t>terile </a:t>
            </a:r>
            <a:r>
              <a:rPr lang="en-US" sz="1200" b="1" dirty="0">
                <a:latin typeface="Symbol" pitchFamily="2" charset="2"/>
              </a:rPr>
              <a:t>n</a:t>
            </a:r>
            <a:r>
              <a:rPr lang="en-US" sz="1200" b="1" dirty="0">
                <a:latin typeface="Helvetica" pitchFamily="2" charset="0"/>
              </a:rPr>
              <a:t> searches of Neutrino-4 oscillations claim for:</a:t>
            </a:r>
          </a:p>
        </p:txBody>
      </p:sp>
      <p:grpSp>
        <p:nvGrpSpPr>
          <p:cNvPr id="9" name="Group 8"/>
          <p:cNvGrpSpPr/>
          <p:nvPr/>
        </p:nvGrpSpPr>
        <p:grpSpPr>
          <a:xfrm>
            <a:off x="4119699" y="857250"/>
            <a:ext cx="4052751" cy="1983686"/>
            <a:chOff x="4359057" y="3406914"/>
            <a:chExt cx="5181600" cy="2644914"/>
          </a:xfrm>
        </p:grpSpPr>
        <p:grpSp>
          <p:nvGrpSpPr>
            <p:cNvPr id="10" name="Gruppo 4"/>
            <p:cNvGrpSpPr/>
            <p:nvPr/>
          </p:nvGrpSpPr>
          <p:grpSpPr>
            <a:xfrm>
              <a:off x="4359057" y="3406914"/>
              <a:ext cx="5181600" cy="2644914"/>
              <a:chOff x="685641" y="1076878"/>
              <a:chExt cx="7416824" cy="3783318"/>
            </a:xfrm>
          </p:grpSpPr>
          <p:pic>
            <p:nvPicPr>
              <p:cNvPr id="12" name="Picture 2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641" y="1076878"/>
                <a:ext cx="7416824" cy="3783318"/>
              </a:xfrm>
              <a:prstGeom prst="rect">
                <a:avLst/>
              </a:prstGeom>
            </p:spPr>
          </p:pic>
          <p:sp>
            <p:nvSpPr>
              <p:cNvPr id="13" name="TextBox 12"/>
              <p:cNvSpPr txBox="1"/>
              <p:nvPr/>
            </p:nvSpPr>
            <p:spPr>
              <a:xfrm>
                <a:off x="1957980" y="1185875"/>
                <a:ext cx="5412367" cy="1878389"/>
              </a:xfrm>
              <a:prstGeom prst="rect">
                <a:avLst/>
              </a:prstGeom>
              <a:noFill/>
            </p:spPr>
            <p:txBody>
              <a:bodyPr wrap="square" rtlCol="0">
                <a:spAutoFit/>
              </a:bodyPr>
              <a:lstStyle/>
              <a:p>
                <a:pPr algn="ctr"/>
                <a:endParaRPr lang="en-US" sz="1000" dirty="0">
                  <a:solidFill>
                    <a:srgbClr val="FF0000"/>
                  </a:solidFill>
                  <a:latin typeface="Calibri" panose="020F0502020204030204" pitchFamily="34" charset="0"/>
                </a:endParaRPr>
              </a:p>
              <a:p>
                <a:pPr marL="134541" indent="-134541">
                  <a:lnSpc>
                    <a:spcPts val="1170"/>
                  </a:lnSpc>
                  <a:buFont typeface="Arial"/>
                  <a:buChar char="•"/>
                </a:pPr>
                <a:r>
                  <a:rPr lang="en-US" sz="1000" baseline="30000" dirty="0">
                    <a:latin typeface="Calibri" panose="020F0502020204030204" pitchFamily="34" charset="0"/>
                  </a:rPr>
                  <a:t>Prediction</a:t>
                </a:r>
                <a:r>
                  <a:rPr lang="en-US" sz="1000" dirty="0">
                    <a:latin typeface="Calibri" panose="020F0502020204030204" pitchFamily="34" charset="0"/>
                  </a:rPr>
                  <a:t> </a:t>
                </a:r>
                <a:r>
                  <a:rPr lang="en-US" sz="1000" baseline="30000" dirty="0">
                    <a:latin typeface="Calibri" panose="020F0502020204030204" pitchFamily="34" charset="0"/>
                  </a:rPr>
                  <a:t>for Neutrino-4 best fit</a:t>
                </a:r>
                <a:r>
                  <a:rPr lang="en-US" sz="1000" dirty="0">
                    <a:latin typeface="Calibri" panose="020F0502020204030204" pitchFamily="34" charset="0"/>
                  </a:rPr>
                  <a:t> </a:t>
                </a:r>
                <a:r>
                  <a:rPr lang="en-US" sz="1000" baseline="30000" dirty="0">
                    <a:latin typeface="Calibri" panose="020F0502020204030204" pitchFamily="34" charset="0"/>
                  </a:rPr>
                  <a:t>(black) </a:t>
                </a:r>
              </a:p>
              <a:p>
                <a:pPr marL="134541" indent="-134541">
                  <a:lnSpc>
                    <a:spcPts val="1170"/>
                  </a:lnSpc>
                  <a:buFont typeface="Arial"/>
                  <a:buChar char="•"/>
                </a:pPr>
                <a:r>
                  <a:rPr lang="en-US" sz="1000" baseline="30000" dirty="0">
                    <a:solidFill>
                      <a:srgbClr val="FF0000"/>
                    </a:solidFill>
                    <a:latin typeface="Calibri" panose="020F0502020204030204" pitchFamily="34" charset="0"/>
                  </a:rPr>
                  <a:t>Expected</a:t>
                </a:r>
                <a:r>
                  <a:rPr lang="en-US" sz="1000" dirty="0">
                    <a:solidFill>
                      <a:srgbClr val="FF0000"/>
                    </a:solidFill>
                    <a:latin typeface="Calibri" panose="020F0502020204030204" pitchFamily="34" charset="0"/>
                  </a:rPr>
                  <a:t> </a:t>
                </a:r>
                <a:r>
                  <a:rPr lang="en-US" sz="1000" baseline="30000" dirty="0">
                    <a:solidFill>
                      <a:srgbClr val="FF0000"/>
                    </a:solidFill>
                    <a:latin typeface="Calibri" panose="020F0502020204030204" pitchFamily="34" charset="0"/>
                  </a:rPr>
                  <a:t>measured oscillation pattern</a:t>
                </a:r>
                <a:r>
                  <a:rPr lang="en-US" sz="1000" dirty="0">
                    <a:solidFill>
                      <a:srgbClr val="FF0000"/>
                    </a:solidFill>
                    <a:latin typeface="Calibri" panose="020F0502020204030204" pitchFamily="34" charset="0"/>
                  </a:rPr>
                  <a:t> </a:t>
                </a:r>
                <a:r>
                  <a:rPr lang="en-US" sz="1000" baseline="30000" dirty="0">
                    <a:solidFill>
                      <a:srgbClr val="FF0000"/>
                    </a:solidFill>
                    <a:latin typeface="Calibri" panose="020F0502020204030204" pitchFamily="34" charset="0"/>
                  </a:rPr>
                  <a:t>in</a:t>
                </a:r>
                <a:r>
                  <a:rPr lang="en-US" sz="1000" dirty="0">
                    <a:solidFill>
                      <a:srgbClr val="FF0000"/>
                    </a:solidFill>
                    <a:latin typeface="Calibri" panose="020F0502020204030204" pitchFamily="34" charset="0"/>
                  </a:rPr>
                  <a:t> </a:t>
                </a:r>
                <a:r>
                  <a:rPr lang="en-US" sz="1000" baseline="30000" dirty="0">
                    <a:solidFill>
                      <a:srgbClr val="FF0000"/>
                    </a:solidFill>
                    <a:latin typeface="Calibri" panose="020F0502020204030204" pitchFamily="34" charset="0"/>
                  </a:rPr>
                  <a:t>L/E steps of 0.1</a:t>
                </a:r>
                <a:br>
                  <a:rPr lang="en-US" sz="1000" baseline="30000" dirty="0">
                    <a:solidFill>
                      <a:srgbClr val="FF0000"/>
                    </a:solidFill>
                    <a:latin typeface="Calibri" panose="020F0502020204030204" pitchFamily="34" charset="0"/>
                  </a:rPr>
                </a:br>
                <a:r>
                  <a:rPr lang="en-US" sz="1000" baseline="30000" dirty="0">
                    <a:solidFill>
                      <a:srgbClr val="FF0000"/>
                    </a:solidFill>
                    <a:latin typeface="Calibri" panose="020F0502020204030204" pitchFamily="34" charset="0"/>
                  </a:rPr>
                  <a:t>and statistical errors (red)</a:t>
                </a:r>
              </a:p>
              <a:p>
                <a:endParaRPr lang="en-US" sz="1800" dirty="0">
                  <a:latin typeface="Calibri" panose="020F0502020204030204" pitchFamily="34" charset="0"/>
                </a:endParaRPr>
              </a:p>
            </p:txBody>
          </p:sp>
        </p:grpSp>
        <p:sp>
          <p:nvSpPr>
            <p:cNvPr id="11" name="Rettangolo 8"/>
            <p:cNvSpPr/>
            <p:nvPr/>
          </p:nvSpPr>
          <p:spPr>
            <a:xfrm>
              <a:off x="4968655" y="4982628"/>
              <a:ext cx="3382334" cy="738664"/>
            </a:xfrm>
            <a:prstGeom prst="rect">
              <a:avLst/>
            </a:prstGeom>
          </p:spPr>
          <p:txBody>
            <a:bodyPr wrap="square">
              <a:spAutoFit/>
            </a:bodyPr>
            <a:lstStyle/>
            <a:p>
              <a:pPr defTabSz="685800" fontAlgn="auto">
                <a:spcBef>
                  <a:spcPts val="0"/>
                </a:spcBef>
                <a:spcAft>
                  <a:spcPts val="0"/>
                </a:spcAft>
              </a:pPr>
              <a:r>
                <a:rPr lang="en-US" sz="1000" b="1" dirty="0">
                  <a:solidFill>
                    <a:srgbClr val="000090"/>
                  </a:solidFill>
                  <a:latin typeface="Symbol" charset="2"/>
                  <a:cs typeface="Symbol" charset="2"/>
                </a:rPr>
                <a:t>n</a:t>
              </a:r>
              <a:r>
                <a:rPr lang="en-US" sz="1000" b="1" baseline="-25000" dirty="0">
                  <a:solidFill>
                    <a:srgbClr val="000090"/>
                  </a:solidFill>
                  <a:latin typeface="Symbol" charset="2"/>
                  <a:cs typeface="Symbol" charset="2"/>
                </a:rPr>
                <a:t>m</a:t>
              </a:r>
              <a:r>
                <a:rPr lang="en-US" sz="1000" b="1" dirty="0">
                  <a:solidFill>
                    <a:srgbClr val="000090"/>
                  </a:solidFill>
                  <a:latin typeface="Calibri" panose="020F0502020204030204"/>
                </a:rPr>
                <a:t> survival oscillation probability w/ 3 </a:t>
              </a:r>
              <a:r>
                <a:rPr lang="en-US" sz="1000" b="1" dirty="0" err="1">
                  <a:solidFill>
                    <a:srgbClr val="000090"/>
                  </a:solidFill>
                  <a:latin typeface="Calibri" panose="020F0502020204030204"/>
                </a:rPr>
                <a:t>mths</a:t>
              </a:r>
              <a:r>
                <a:rPr lang="en-US" sz="1000" b="1" dirty="0">
                  <a:solidFill>
                    <a:srgbClr val="000090"/>
                  </a:solidFill>
                  <a:latin typeface="Calibri" panose="020F0502020204030204"/>
                </a:rPr>
                <a:t> data at BNB for Neutrino-4 best fit </a:t>
              </a:r>
              <a:r>
                <a:rPr lang="en-US" sz="1000" b="1" dirty="0">
                  <a:solidFill>
                    <a:srgbClr val="000090"/>
                  </a:solidFill>
                  <a:latin typeface="Symbol" charset="2"/>
                  <a:cs typeface="Symbol" charset="2"/>
                </a:rPr>
                <a:t>D</a:t>
              </a:r>
              <a:r>
                <a:rPr lang="en-US" sz="1000" b="1" dirty="0">
                  <a:solidFill>
                    <a:srgbClr val="000090"/>
                  </a:solidFill>
                  <a:latin typeface="Calibri" panose="020F0502020204030204"/>
                </a:rPr>
                <a:t>m</a:t>
              </a:r>
              <a:r>
                <a:rPr lang="en-US" sz="1000" b="1" baseline="30000" dirty="0">
                  <a:solidFill>
                    <a:srgbClr val="000090"/>
                  </a:solidFill>
                  <a:latin typeface="Calibri" panose="020F0502020204030204"/>
                </a:rPr>
                <a:t>2</a:t>
              </a:r>
              <a:r>
                <a:rPr lang="en-US" sz="1000" b="1" baseline="-25000" dirty="0">
                  <a:solidFill>
                    <a:srgbClr val="000090"/>
                  </a:solidFill>
                  <a:latin typeface="Calibri" panose="020F0502020204030204"/>
                </a:rPr>
                <a:t>14</a:t>
              </a:r>
              <a:r>
                <a:rPr lang="en-US" sz="1000" b="1" dirty="0">
                  <a:solidFill>
                    <a:srgbClr val="000090"/>
                  </a:solidFill>
                  <a:latin typeface="Calibri" panose="020F0502020204030204"/>
                </a:rPr>
                <a:t>=7.25 eV</a:t>
              </a:r>
              <a:r>
                <a:rPr lang="en-US" sz="1000" b="1" baseline="30000" dirty="0">
                  <a:solidFill>
                    <a:srgbClr val="000090"/>
                  </a:solidFill>
                  <a:latin typeface="Calibri" panose="020F0502020204030204"/>
                </a:rPr>
                <a:t>2</a:t>
              </a:r>
              <a:r>
                <a:rPr lang="en-US" sz="1000" b="1" dirty="0">
                  <a:solidFill>
                    <a:srgbClr val="000090"/>
                  </a:solidFill>
                  <a:latin typeface="Calibri" panose="020F0502020204030204"/>
                </a:rPr>
                <a:t>, sin</a:t>
              </a:r>
              <a:r>
                <a:rPr lang="en-US" sz="1000" b="1" baseline="30000" dirty="0">
                  <a:solidFill>
                    <a:srgbClr val="000090"/>
                  </a:solidFill>
                  <a:latin typeface="Calibri" panose="020F0502020204030204"/>
                </a:rPr>
                <a:t>2</a:t>
              </a:r>
              <a:r>
                <a:rPr lang="en-US" sz="1000" b="1" dirty="0">
                  <a:solidFill>
                    <a:srgbClr val="000090"/>
                  </a:solidFill>
                  <a:latin typeface="Calibri" panose="020F0502020204030204"/>
                </a:rPr>
                <a:t>2</a:t>
              </a:r>
              <a:r>
                <a:rPr lang="en-US" sz="1000" b="1" dirty="0">
                  <a:solidFill>
                    <a:srgbClr val="000090"/>
                  </a:solidFill>
                  <a:latin typeface="Symbol" charset="2"/>
                  <a:cs typeface="Symbol" charset="2"/>
                </a:rPr>
                <a:t>θ</a:t>
              </a:r>
              <a:r>
                <a:rPr lang="en-US" sz="1000" b="1" baseline="-25000" dirty="0">
                  <a:solidFill>
                    <a:srgbClr val="000090"/>
                  </a:solidFill>
                  <a:latin typeface="Calibri" panose="020F0502020204030204"/>
                </a:rPr>
                <a:t>14</a:t>
              </a:r>
              <a:r>
                <a:rPr lang="en-US" sz="1000" b="1" dirty="0">
                  <a:solidFill>
                    <a:srgbClr val="000090"/>
                  </a:solidFill>
                  <a:latin typeface="Calibri" panose="020F0502020204030204"/>
                </a:rPr>
                <a:t>=.26</a:t>
              </a:r>
            </a:p>
          </p:txBody>
        </p:sp>
      </p:grpSp>
      <p:sp>
        <p:nvSpPr>
          <p:cNvPr id="4" name="Date Placeholder 3">
            <a:extLst>
              <a:ext uri="{FF2B5EF4-FFF2-40B4-BE49-F238E27FC236}">
                <a16:creationId xmlns:a16="http://schemas.microsoft.com/office/drawing/2014/main" id="{E0679B2A-EB83-D049-1D24-35C2A200ED6A}"/>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91A178CA-28D4-27CC-FB2B-C2FC4F4FE714}"/>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EF210131-4F8C-0AFB-D966-23955D2F5090}"/>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204795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B5078-68DA-EA2A-E70D-57B47DF8AF62}"/>
              </a:ext>
            </a:extLst>
          </p:cNvPr>
          <p:cNvSpPr>
            <a:spLocks noGrp="1"/>
          </p:cNvSpPr>
          <p:nvPr>
            <p:ph idx="1"/>
          </p:nvPr>
        </p:nvSpPr>
        <p:spPr>
          <a:xfrm>
            <a:off x="228604" y="693420"/>
            <a:ext cx="3853146" cy="3983238"/>
          </a:xfrm>
          <a:ln>
            <a:noFill/>
          </a:ln>
        </p:spPr>
        <p:txBody>
          <a:bodyPr/>
          <a:lstStyle/>
          <a:p>
            <a:r>
              <a:rPr lang="en-US" sz="1400" dirty="0">
                <a:solidFill>
                  <a:schemeClr val="bg2">
                    <a:lumMod val="85000"/>
                  </a:schemeClr>
                </a:solidFill>
              </a:rPr>
              <a:t>Neutrino Science</a:t>
            </a:r>
          </a:p>
          <a:p>
            <a:pPr lvl="1"/>
            <a:r>
              <a:rPr lang="en-US" sz="1200" dirty="0">
                <a:solidFill>
                  <a:schemeClr val="bg2">
                    <a:lumMod val="85000"/>
                  </a:schemeClr>
                </a:solidFill>
              </a:rPr>
              <a:t>Why are Neutrinos Important</a:t>
            </a:r>
          </a:p>
          <a:p>
            <a:pPr lvl="1"/>
            <a:r>
              <a:rPr lang="en-US" sz="1200" dirty="0">
                <a:solidFill>
                  <a:schemeClr val="bg2">
                    <a:lumMod val="85000"/>
                  </a:schemeClr>
                </a:solidFill>
              </a:rPr>
              <a:t>Neutrino Science in 2022</a:t>
            </a:r>
          </a:p>
          <a:p>
            <a:pPr lvl="1"/>
            <a:r>
              <a:rPr lang="en-US" sz="1200" dirty="0">
                <a:solidFill>
                  <a:schemeClr val="bg2">
                    <a:lumMod val="85000"/>
                  </a:schemeClr>
                </a:solidFill>
              </a:rPr>
              <a:t>The Big Neutrino Questions and Fermilab’s Role</a:t>
            </a:r>
          </a:p>
          <a:p>
            <a:pPr lvl="1"/>
            <a:endParaRPr lang="en-US" sz="1200" dirty="0">
              <a:solidFill>
                <a:schemeClr val="bg2">
                  <a:lumMod val="85000"/>
                </a:schemeClr>
              </a:solidFill>
            </a:endParaRPr>
          </a:p>
          <a:p>
            <a:r>
              <a:rPr lang="en-US" sz="1400" dirty="0">
                <a:solidFill>
                  <a:schemeClr val="bg2">
                    <a:lumMod val="85000"/>
                  </a:schemeClr>
                </a:solidFill>
              </a:rPr>
              <a:t>Experiments: Operations Complete</a:t>
            </a:r>
            <a:endParaRPr lang="en-US" sz="1200" dirty="0">
              <a:solidFill>
                <a:schemeClr val="bg2">
                  <a:lumMod val="85000"/>
                </a:schemeClr>
              </a:solidFill>
            </a:endParaRPr>
          </a:p>
          <a:p>
            <a:pPr lvl="1"/>
            <a:r>
              <a:rPr lang="en-US" sz="1200" dirty="0" err="1">
                <a:solidFill>
                  <a:schemeClr val="bg2">
                    <a:lumMod val="85000"/>
                  </a:schemeClr>
                </a:solidFill>
              </a:rPr>
              <a:t>MINERvA</a:t>
            </a:r>
            <a:endParaRPr lang="en-US" sz="1200" dirty="0">
              <a:solidFill>
                <a:schemeClr val="bg2">
                  <a:lumMod val="85000"/>
                </a:schemeClr>
              </a:solidFill>
            </a:endParaRPr>
          </a:p>
          <a:p>
            <a:pPr lvl="1"/>
            <a:r>
              <a:rPr lang="en-US" sz="1200" dirty="0">
                <a:solidFill>
                  <a:schemeClr val="bg2">
                    <a:lumMod val="85000"/>
                  </a:schemeClr>
                </a:solidFill>
              </a:rPr>
              <a:t>MicroBooNE</a:t>
            </a:r>
          </a:p>
          <a:p>
            <a:pPr lvl="1"/>
            <a:endParaRPr lang="en-US" sz="1200" dirty="0">
              <a:solidFill>
                <a:schemeClr val="bg2">
                  <a:lumMod val="85000"/>
                </a:schemeClr>
              </a:solidFill>
            </a:endParaRPr>
          </a:p>
          <a:p>
            <a:r>
              <a:rPr lang="en-US" sz="1400" dirty="0">
                <a:solidFill>
                  <a:schemeClr val="bg2">
                    <a:lumMod val="85000"/>
                  </a:schemeClr>
                </a:solidFill>
              </a:rPr>
              <a:t>Experiments: Operating</a:t>
            </a:r>
          </a:p>
          <a:p>
            <a:pPr lvl="1"/>
            <a:r>
              <a:rPr lang="en-US" sz="1200" dirty="0" err="1">
                <a:solidFill>
                  <a:schemeClr val="bg2">
                    <a:lumMod val="85000"/>
                  </a:schemeClr>
                </a:solidFill>
              </a:rPr>
              <a:t>NOvA</a:t>
            </a:r>
            <a:endParaRPr lang="en-US" sz="1200" dirty="0">
              <a:solidFill>
                <a:schemeClr val="bg2">
                  <a:lumMod val="85000"/>
                </a:schemeClr>
              </a:solidFill>
            </a:endParaRPr>
          </a:p>
          <a:p>
            <a:pPr lvl="1"/>
            <a:r>
              <a:rPr lang="en-US" sz="1200" dirty="0">
                <a:solidFill>
                  <a:schemeClr val="bg2">
                    <a:lumMod val="85000"/>
                  </a:schemeClr>
                </a:solidFill>
              </a:rPr>
              <a:t>ANNIE</a:t>
            </a:r>
          </a:p>
          <a:p>
            <a:pPr lvl="1"/>
            <a:r>
              <a:rPr lang="en-US" sz="1200" dirty="0">
                <a:solidFill>
                  <a:schemeClr val="bg2">
                    <a:lumMod val="85000"/>
                  </a:schemeClr>
                </a:solidFill>
              </a:rPr>
              <a:t>ICARUS</a:t>
            </a:r>
          </a:p>
          <a:p>
            <a:pPr lvl="1"/>
            <a:endParaRPr lang="en-US" sz="1200" dirty="0"/>
          </a:p>
          <a:p>
            <a:r>
              <a:rPr lang="en-US" sz="1400" dirty="0"/>
              <a:t>Experiments: Building</a:t>
            </a:r>
          </a:p>
          <a:p>
            <a:pPr lvl="1"/>
            <a:r>
              <a:rPr lang="en-US" sz="1200" dirty="0"/>
              <a:t>SBND</a:t>
            </a:r>
          </a:p>
          <a:p>
            <a:pPr lvl="1"/>
            <a:r>
              <a:rPr lang="en-US" sz="1200" dirty="0"/>
              <a:t>DUNE</a:t>
            </a:r>
          </a:p>
        </p:txBody>
      </p:sp>
      <p:sp>
        <p:nvSpPr>
          <p:cNvPr id="3" name="Title 2">
            <a:extLst>
              <a:ext uri="{FF2B5EF4-FFF2-40B4-BE49-F238E27FC236}">
                <a16:creationId xmlns:a16="http://schemas.microsoft.com/office/drawing/2014/main" id="{C84599C3-20E3-8F97-2B74-42B00AD61696}"/>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9A1458C3-33B0-A520-AB9C-394AC4DFF7CF}"/>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8B4F4942-39C4-D7EA-EB6E-90630A8441A1}"/>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1ACA0B60-0786-7926-133D-613E7287F88A}"/>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7" name="TextBox 6">
            <a:extLst>
              <a:ext uri="{FF2B5EF4-FFF2-40B4-BE49-F238E27FC236}">
                <a16:creationId xmlns:a16="http://schemas.microsoft.com/office/drawing/2014/main" id="{3BAF4EB4-8CD2-A6DB-4F04-DF9DBA5A5DEB}"/>
              </a:ext>
            </a:extLst>
          </p:cNvPr>
          <p:cNvSpPr txBox="1"/>
          <p:nvPr/>
        </p:nvSpPr>
        <p:spPr>
          <a:xfrm>
            <a:off x="5111827" y="2310140"/>
            <a:ext cx="2983189" cy="523220"/>
          </a:xfrm>
          <a:prstGeom prst="rect">
            <a:avLst/>
          </a:prstGeom>
          <a:noFill/>
          <a:ln>
            <a:solidFill>
              <a:schemeClr val="bg2">
                <a:lumMod val="85000"/>
              </a:schemeClr>
            </a:solidFill>
          </a:ln>
        </p:spPr>
        <p:txBody>
          <a:bodyPr wrap="none" rtlCol="0">
            <a:spAutoFit/>
          </a:bodyPr>
          <a:lstStyle/>
          <a:p>
            <a:r>
              <a:rPr lang="en-US" sz="2800" dirty="0">
                <a:solidFill>
                  <a:schemeClr val="bg2">
                    <a:lumMod val="85000"/>
                  </a:schemeClr>
                </a:solidFill>
              </a:rPr>
              <a:t>It all leads to DUNE</a:t>
            </a:r>
          </a:p>
        </p:txBody>
      </p:sp>
    </p:spTree>
    <p:extLst>
      <p:ext uri="{BB962C8B-B14F-4D97-AF65-F5344CB8AC3E}">
        <p14:creationId xmlns:p14="http://schemas.microsoft.com/office/powerpoint/2010/main" val="148487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p:cNvGrpSpPr/>
          <p:nvPr/>
        </p:nvGrpSpPr>
        <p:grpSpPr>
          <a:xfrm>
            <a:off x="228600" y="543572"/>
            <a:ext cx="6661921" cy="1774194"/>
            <a:chOff x="0" y="0"/>
            <a:chExt cx="12632974" cy="3364396"/>
          </a:xfrm>
        </p:grpSpPr>
        <p:pic>
          <p:nvPicPr>
            <p:cNvPr id="65" name="Image" descr="Image"/>
            <p:cNvPicPr>
              <a:picLocks noChangeAspect="1"/>
            </p:cNvPicPr>
            <p:nvPr/>
          </p:nvPicPr>
          <p:blipFill>
            <a:blip r:embed="rId2"/>
            <a:srcRect/>
            <a:stretch>
              <a:fillRect/>
            </a:stretch>
          </p:blipFill>
          <p:spPr>
            <a:xfrm>
              <a:off x="0" y="0"/>
              <a:ext cx="12632974" cy="3364396"/>
            </a:xfrm>
            <a:prstGeom prst="rect">
              <a:avLst/>
            </a:prstGeom>
            <a:ln w="12700" cap="flat">
              <a:solidFill>
                <a:srgbClr val="000000"/>
              </a:solidFill>
              <a:prstDash val="solid"/>
              <a:miter lim="400000"/>
            </a:ln>
            <a:effectLst/>
          </p:spPr>
        </p:pic>
        <p:sp>
          <p:nvSpPr>
            <p:cNvPr id="66" name="Line"/>
            <p:cNvSpPr/>
            <p:nvPr/>
          </p:nvSpPr>
          <p:spPr>
            <a:xfrm flipH="1">
              <a:off x="1225495" y="2218171"/>
              <a:ext cx="10305600" cy="382369"/>
            </a:xfrm>
            <a:prstGeom prst="line">
              <a:avLst/>
            </a:prstGeom>
            <a:noFill/>
            <a:ln w="38100" cap="flat">
              <a:solidFill>
                <a:srgbClr val="0433FF"/>
              </a:solidFill>
              <a:prstDash val="solid"/>
              <a:miter lim="400000"/>
              <a:tailEnd type="triangle" w="med" len="med"/>
            </a:ln>
            <a:effectLst/>
          </p:spPr>
          <p:txBody>
            <a:bodyPr wrap="square" lIns="26789" tIns="26789" rIns="26789" bIns="26789" numCol="1" anchor="ctr">
              <a:noAutofit/>
            </a:bodyPr>
            <a:lstStyle/>
            <a:p>
              <a:pPr>
                <a:defRPr sz="2400"/>
              </a:pPr>
              <a:endParaRPr sz="1266" dirty="0"/>
            </a:p>
          </p:txBody>
        </p:sp>
        <p:pic>
          <p:nvPicPr>
            <p:cNvPr id="67" name="SBND-color.pdf" descr="SBND-color.pdf"/>
            <p:cNvPicPr>
              <a:picLocks noChangeAspect="1"/>
            </p:cNvPicPr>
            <p:nvPr/>
          </p:nvPicPr>
          <p:blipFill>
            <a:blip r:embed="rId3"/>
            <a:stretch>
              <a:fillRect/>
            </a:stretch>
          </p:blipFill>
          <p:spPr>
            <a:xfrm>
              <a:off x="8930502" y="397318"/>
              <a:ext cx="1312030" cy="1312031"/>
            </a:xfrm>
            <a:prstGeom prst="rect">
              <a:avLst/>
            </a:prstGeom>
            <a:ln w="12700" cap="flat">
              <a:noFill/>
              <a:miter lim="400000"/>
            </a:ln>
            <a:effectLst/>
          </p:spPr>
        </p:pic>
        <p:sp>
          <p:nvSpPr>
            <p:cNvPr id="68" name="Booster Neutrino Beam"/>
            <p:cNvSpPr txBox="1"/>
            <p:nvPr/>
          </p:nvSpPr>
          <p:spPr>
            <a:xfrm>
              <a:off x="1842161" y="2567728"/>
              <a:ext cx="2568767" cy="388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1400" b="1">
                  <a:solidFill>
                    <a:srgbClr val="0433FF"/>
                  </a:solidFill>
                  <a:latin typeface="Helvetica"/>
                  <a:ea typeface="Helvetica"/>
                  <a:cs typeface="Helvetica"/>
                  <a:sym typeface="Helvetica"/>
                </a:defRPr>
              </a:lvl1pPr>
            </a:lstStyle>
            <a:p>
              <a:r>
                <a:rPr sz="738" dirty="0"/>
                <a:t>Booster Neutrino Beam</a:t>
              </a:r>
            </a:p>
          </p:txBody>
        </p:sp>
        <p:sp>
          <p:nvSpPr>
            <p:cNvPr id="69" name="Neutrino…"/>
            <p:cNvSpPr txBox="1"/>
            <p:nvPr/>
          </p:nvSpPr>
          <p:spPr>
            <a:xfrm>
              <a:off x="11567248" y="1477045"/>
              <a:ext cx="628472" cy="410216"/>
            </a:xfrm>
            <a:prstGeom prst="rect">
              <a:avLst/>
            </a:prstGeom>
            <a:solidFill>
              <a:srgbClr val="EBEBEB"/>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p>
              <a:pPr>
                <a:defRPr sz="1000" b="1">
                  <a:latin typeface="Helvetica"/>
                  <a:ea typeface="Helvetica"/>
                  <a:cs typeface="Helvetica"/>
                  <a:sym typeface="Helvetica"/>
                </a:defRPr>
              </a:pPr>
              <a:r>
                <a:rPr sz="527" dirty="0"/>
                <a:t>Neutrino</a:t>
              </a:r>
            </a:p>
            <a:p>
              <a:pPr>
                <a:defRPr sz="1000" b="1">
                  <a:latin typeface="Helvetica"/>
                  <a:ea typeface="Helvetica"/>
                  <a:cs typeface="Helvetica"/>
                  <a:sym typeface="Helvetica"/>
                </a:defRPr>
              </a:pPr>
              <a:r>
                <a:rPr sz="527" dirty="0"/>
                <a:t>Target</a:t>
              </a:r>
            </a:p>
          </p:txBody>
        </p:sp>
        <p:sp>
          <p:nvSpPr>
            <p:cNvPr id="70" name="SBN Far Detector: ICARUS-T600"/>
            <p:cNvSpPr txBox="1"/>
            <p:nvPr/>
          </p:nvSpPr>
          <p:spPr>
            <a:xfrm>
              <a:off x="3553549" y="1476340"/>
              <a:ext cx="960724" cy="564030"/>
            </a:xfrm>
            <a:prstGeom prst="rect">
              <a:avLst/>
            </a:prstGeom>
            <a:solidFill>
              <a:srgbClr val="EBEBEB"/>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defRPr sz="1000" b="1">
                  <a:latin typeface="Helvetica"/>
                  <a:ea typeface="Helvetica"/>
                  <a:cs typeface="Helvetica"/>
                  <a:sym typeface="Helvetica"/>
                </a:defRPr>
              </a:lvl1pPr>
            </a:lstStyle>
            <a:p>
              <a:r>
                <a:rPr sz="527" dirty="0"/>
                <a:t>SBN Far Detector: ICARUS-T600</a:t>
              </a:r>
            </a:p>
          </p:txBody>
        </p:sp>
        <p:sp>
          <p:nvSpPr>
            <p:cNvPr id="71" name="SBN Near Detector"/>
            <p:cNvSpPr txBox="1"/>
            <p:nvPr/>
          </p:nvSpPr>
          <p:spPr>
            <a:xfrm>
              <a:off x="10208347" y="1517190"/>
              <a:ext cx="829853" cy="410216"/>
            </a:xfrm>
            <a:prstGeom prst="rect">
              <a:avLst/>
            </a:prstGeom>
            <a:solidFill>
              <a:srgbClr val="EBEBEB"/>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defRPr sz="1000" b="1">
                  <a:latin typeface="Helvetica"/>
                  <a:ea typeface="Helvetica"/>
                  <a:cs typeface="Helvetica"/>
                  <a:sym typeface="Helvetica"/>
                </a:defRPr>
              </a:lvl1pPr>
            </a:lstStyle>
            <a:p>
              <a:r>
                <a:rPr sz="527" dirty="0"/>
                <a:t>SBN Near Detector</a:t>
              </a:r>
            </a:p>
          </p:txBody>
        </p:sp>
      </p:grpSp>
      <p:sp>
        <p:nvSpPr>
          <p:cNvPr id="73" name="Short-Baseline Near Detector"/>
          <p:cNvSpPr txBox="1">
            <a:spLocks noGrp="1"/>
          </p:cNvSpPr>
          <p:nvPr>
            <p:ph type="title"/>
          </p:nvPr>
        </p:nvSpPr>
        <p:spPr>
          <a:prstGeom prst="rect">
            <a:avLst/>
          </a:prstGeom>
        </p:spPr>
        <p:txBody>
          <a:bodyPr>
            <a:noAutofit/>
          </a:bodyPr>
          <a:lstStyle>
            <a:lvl1pPr defTabSz="560831">
              <a:defRPr sz="5760"/>
            </a:lvl1pPr>
          </a:lstStyle>
          <a:p>
            <a:r>
              <a:rPr sz="2200" dirty="0"/>
              <a:t>Short-Baseline Near Detector</a:t>
            </a:r>
            <a:r>
              <a:rPr lang="en-US" sz="2200" dirty="0"/>
              <a:t> (SBND)</a:t>
            </a:r>
            <a:endParaRPr sz="2200" dirty="0"/>
          </a:p>
        </p:txBody>
      </p:sp>
      <p:sp>
        <p:nvSpPr>
          <p:cNvPr id="74" name="SBND is the near detector in the Short-Baseline Neutrino (SBN) Program at Fermilab.…"/>
          <p:cNvSpPr txBox="1"/>
          <p:nvPr/>
        </p:nvSpPr>
        <p:spPr>
          <a:xfrm>
            <a:off x="169789" y="2494442"/>
            <a:ext cx="3843335" cy="1940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spcBef>
                <a:spcPts val="369"/>
              </a:spcBef>
              <a:spcAft>
                <a:spcPts val="316"/>
              </a:spcAft>
              <a:buClr>
                <a:srgbClr val="0433FF"/>
              </a:buClr>
              <a:defRPr sz="2000">
                <a:solidFill>
                  <a:srgbClr val="0433FF"/>
                </a:solidFill>
                <a:latin typeface="Avenir Heavy"/>
                <a:ea typeface="Avenir Heavy"/>
                <a:cs typeface="Avenir Heavy"/>
                <a:sym typeface="Avenir Heavy"/>
              </a:defRPr>
            </a:pPr>
            <a:r>
              <a:rPr sz="1160" dirty="0">
                <a:latin typeface="Helvetica" pitchFamily="2" charset="0"/>
              </a:rPr>
              <a:t>SBND is the near detector in the Short-Baseline Neutrino (SBN) Program at Fermilab.</a:t>
            </a:r>
          </a:p>
          <a:p>
            <a:pPr marL="175789" indent="-175789">
              <a:spcBef>
                <a:spcPts val="316"/>
              </a:spcBef>
              <a:spcAft>
                <a:spcPts val="316"/>
              </a:spcAft>
              <a:buSzPct val="75000"/>
              <a:buChar char="•"/>
              <a:defRPr sz="1800">
                <a:latin typeface="Avenir Book"/>
                <a:ea typeface="Avenir Book"/>
                <a:cs typeface="Avenir Book"/>
                <a:sym typeface="Avenir Book"/>
              </a:defRPr>
            </a:pPr>
            <a:r>
              <a:rPr sz="949" dirty="0">
                <a:solidFill>
                  <a:srgbClr val="0433FF"/>
                </a:solidFill>
                <a:latin typeface="Helvetica" pitchFamily="2" charset="0"/>
                <a:ea typeface="Avenir Heavy"/>
                <a:cs typeface="Avenir Heavy"/>
                <a:sym typeface="Avenir Heavy"/>
              </a:rPr>
              <a:t>eV-scale sterile neutrinos:</a:t>
            </a:r>
            <a:r>
              <a:rPr sz="949" dirty="0">
                <a:solidFill>
                  <a:srgbClr val="0433FF"/>
                </a:solidFill>
                <a:latin typeface="Helvetica" pitchFamily="2" charset="0"/>
              </a:rPr>
              <a:t> </a:t>
            </a:r>
            <a:r>
              <a:rPr sz="1055" dirty="0">
                <a:latin typeface="Helvetica" pitchFamily="2" charset="0"/>
              </a:rPr>
              <a:t>SBND measures the neutrino flux close to the source enabling very </a:t>
            </a:r>
            <a:r>
              <a:rPr sz="1055" u="sng" dirty="0">
                <a:latin typeface="Helvetica" pitchFamily="2" charset="0"/>
              </a:rPr>
              <a:t>sensitive searches for neutrino oscillations in the FNAL Booster Neutrino Beam</a:t>
            </a:r>
            <a:r>
              <a:rPr sz="1055" dirty="0">
                <a:latin typeface="Helvetica" pitchFamily="2" charset="0"/>
              </a:rPr>
              <a:t>.</a:t>
            </a:r>
          </a:p>
          <a:p>
            <a:pPr marL="175789" indent="-175789">
              <a:spcBef>
                <a:spcPts val="316"/>
              </a:spcBef>
              <a:spcAft>
                <a:spcPts val="316"/>
              </a:spcAft>
              <a:buSzPct val="75000"/>
              <a:buChar char="•"/>
              <a:defRPr sz="1800">
                <a:latin typeface="Avenir Book"/>
                <a:ea typeface="Avenir Book"/>
                <a:cs typeface="Avenir Book"/>
                <a:sym typeface="Avenir Book"/>
              </a:defRPr>
            </a:pPr>
            <a:r>
              <a:rPr sz="949" dirty="0">
                <a:solidFill>
                  <a:srgbClr val="0433FF"/>
                </a:solidFill>
                <a:latin typeface="Helvetica" pitchFamily="2" charset="0"/>
                <a:ea typeface="Avenir Heavy"/>
                <a:cs typeface="Avenir Heavy"/>
                <a:sym typeface="Avenir Heavy"/>
              </a:rPr>
              <a:t>Other new physics scenarios:</a:t>
            </a:r>
            <a:r>
              <a:rPr sz="949" dirty="0">
                <a:solidFill>
                  <a:srgbClr val="0433FF"/>
                </a:solidFill>
                <a:latin typeface="Helvetica" pitchFamily="2" charset="0"/>
              </a:rPr>
              <a:t> </a:t>
            </a:r>
            <a:r>
              <a:rPr sz="1055" dirty="0">
                <a:latin typeface="Helvetica" pitchFamily="2" charset="0"/>
              </a:rPr>
              <a:t>BSM physics program is an evolving landscape, with </a:t>
            </a:r>
            <a:r>
              <a:rPr sz="1055" u="sng" dirty="0">
                <a:latin typeface="Helvetica" pitchFamily="2" charset="0"/>
              </a:rPr>
              <a:t>new search ideas</a:t>
            </a:r>
            <a:r>
              <a:rPr sz="1055" dirty="0">
                <a:latin typeface="Helvetica" pitchFamily="2" charset="0"/>
              </a:rPr>
              <a:t> emerging from collaboration with theory community.</a:t>
            </a:r>
          </a:p>
          <a:p>
            <a:pPr marL="175789" indent="-175789">
              <a:spcBef>
                <a:spcPts val="316"/>
              </a:spcBef>
              <a:spcAft>
                <a:spcPts val="316"/>
              </a:spcAft>
              <a:buSzPct val="75000"/>
              <a:buChar char="•"/>
              <a:defRPr sz="1800">
                <a:latin typeface="Avenir Book"/>
                <a:ea typeface="Avenir Book"/>
                <a:cs typeface="Avenir Book"/>
                <a:sym typeface="Avenir Book"/>
              </a:defRPr>
            </a:pPr>
            <a:r>
              <a:rPr sz="949" dirty="0">
                <a:solidFill>
                  <a:srgbClr val="0433FF"/>
                </a:solidFill>
                <a:latin typeface="Helvetica" pitchFamily="2" charset="0"/>
                <a:ea typeface="Avenir Heavy"/>
                <a:cs typeface="Avenir Heavy"/>
                <a:sym typeface="Avenir Heavy"/>
              </a:rPr>
              <a:t>Neutrino-argon cross sections:</a:t>
            </a:r>
            <a:r>
              <a:rPr sz="949" dirty="0">
                <a:solidFill>
                  <a:srgbClr val="0433FF"/>
                </a:solidFill>
                <a:latin typeface="Helvetica" pitchFamily="2" charset="0"/>
              </a:rPr>
              <a:t> </a:t>
            </a:r>
            <a:r>
              <a:rPr sz="949" dirty="0">
                <a:latin typeface="Helvetica" pitchFamily="2" charset="0"/>
              </a:rPr>
              <a:t> </a:t>
            </a:r>
            <a:r>
              <a:rPr sz="1055" dirty="0">
                <a:latin typeface="Helvetica" pitchFamily="2" charset="0"/>
              </a:rPr>
              <a:t>SBND will record </a:t>
            </a:r>
            <a:r>
              <a:rPr sz="1055" u="sng" dirty="0">
                <a:solidFill>
                  <a:srgbClr val="C00000"/>
                </a:solidFill>
                <a:latin typeface="Helvetica" pitchFamily="2" charset="0"/>
              </a:rPr>
              <a:t>20-30x more neutrino-argon interactions</a:t>
            </a:r>
            <a:r>
              <a:rPr sz="1055" dirty="0">
                <a:solidFill>
                  <a:srgbClr val="C00000"/>
                </a:solidFill>
                <a:latin typeface="Helvetica" pitchFamily="2" charset="0"/>
              </a:rPr>
              <a:t> than is currently available.</a:t>
            </a:r>
          </a:p>
        </p:txBody>
      </p:sp>
      <p:sp>
        <p:nvSpPr>
          <p:cNvPr id="75" name="SBND Experimental Hall"/>
          <p:cNvSpPr txBox="1"/>
          <p:nvPr/>
        </p:nvSpPr>
        <p:spPr>
          <a:xfrm>
            <a:off x="5728278" y="2422837"/>
            <a:ext cx="1161777" cy="191959"/>
          </a:xfrm>
          <a:prstGeom prst="rect">
            <a:avLst/>
          </a:prstGeom>
          <a:ln w="12700">
            <a:solidFill>
              <a:srgbClr val="FFC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1800"/>
            </a:lvl1pPr>
          </a:lstStyle>
          <a:p>
            <a:r>
              <a:rPr sz="896" dirty="0"/>
              <a:t>SBND Experimental Hall</a:t>
            </a:r>
          </a:p>
        </p:txBody>
      </p:sp>
      <p:sp>
        <p:nvSpPr>
          <p:cNvPr id="76" name="BNB Neutrino Fluxes at SBND"/>
          <p:cNvSpPr txBox="1"/>
          <p:nvPr/>
        </p:nvSpPr>
        <p:spPr>
          <a:xfrm>
            <a:off x="7133295" y="3248723"/>
            <a:ext cx="1493244" cy="19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1700"/>
            </a:lvl1pPr>
          </a:lstStyle>
          <a:p>
            <a:r>
              <a:rPr sz="896" dirty="0"/>
              <a:t>BNB Neutrino Fluxes at SBND</a:t>
            </a:r>
          </a:p>
        </p:txBody>
      </p:sp>
      <p:grpSp>
        <p:nvGrpSpPr>
          <p:cNvPr id="85" name="SBND is a 112-ton LArTPC only 110 m from target"/>
          <p:cNvGrpSpPr/>
          <p:nvPr/>
        </p:nvGrpSpPr>
        <p:grpSpPr>
          <a:xfrm>
            <a:off x="4123536" y="2406072"/>
            <a:ext cx="1352929" cy="321469"/>
            <a:chOff x="0" y="0"/>
            <a:chExt cx="2565553" cy="609600"/>
          </a:xfrm>
        </p:grpSpPr>
        <p:sp>
          <p:nvSpPr>
            <p:cNvPr id="84" name="SBND is a 112-ton LArTPC only 110 m from target"/>
            <p:cNvSpPr txBox="1"/>
            <p:nvPr/>
          </p:nvSpPr>
          <p:spPr>
            <a:xfrm>
              <a:off x="12699" y="22725"/>
              <a:ext cx="2540152" cy="564150"/>
            </a:xfrm>
            <a:prstGeom prst="rect">
              <a:avLst/>
            </a:prstGeom>
            <a:solidFill>
              <a:srgbClr val="EBEBEB"/>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defRPr sz="1500"/>
              </a:lvl1pPr>
            </a:lstStyle>
            <a:p>
              <a:r>
                <a:rPr sz="791" dirty="0"/>
                <a:t>SBND is a 112-ton LArTPC only 110 m from target</a:t>
              </a:r>
            </a:p>
          </p:txBody>
        </p:sp>
        <p:pic>
          <p:nvPicPr>
            <p:cNvPr id="83" name="SBND is a 112-ton LArTPC only 110 m from target SBND is a 112-ton LArTPC only 110 m from target" descr="SBND is a 112-ton LArTPC only 110 m from target SBND is a 112-ton LArTPC only 110 m from target"/>
            <p:cNvPicPr>
              <a:picLocks/>
            </p:cNvPicPr>
            <p:nvPr/>
          </p:nvPicPr>
          <p:blipFill>
            <a:blip r:embed="rId4"/>
            <a:stretch>
              <a:fillRect/>
            </a:stretch>
          </p:blipFill>
          <p:spPr>
            <a:xfrm>
              <a:off x="0" y="0"/>
              <a:ext cx="2565553" cy="609600"/>
            </a:xfrm>
            <a:prstGeom prst="rect">
              <a:avLst/>
            </a:prstGeom>
            <a:effectLst/>
          </p:spPr>
        </p:pic>
      </p:grpSp>
      <p:pic>
        <p:nvPicPr>
          <p:cNvPr id="64" name="Image" descr="Image"/>
          <p:cNvPicPr>
            <a:picLocks noChangeAspect="1"/>
          </p:cNvPicPr>
          <p:nvPr/>
        </p:nvPicPr>
        <p:blipFill>
          <a:blip r:embed="rId5"/>
          <a:stretch>
            <a:fillRect/>
          </a:stretch>
        </p:blipFill>
        <p:spPr>
          <a:xfrm>
            <a:off x="4339769" y="2766281"/>
            <a:ext cx="2560022" cy="1919021"/>
          </a:xfrm>
          <a:prstGeom prst="rect">
            <a:avLst/>
          </a:prstGeom>
          <a:ln w="25400">
            <a:solidFill>
              <a:srgbClr val="000000"/>
            </a:solidFill>
            <a:miter lim="400000"/>
          </a:ln>
        </p:spPr>
      </p:pic>
      <p:grpSp>
        <p:nvGrpSpPr>
          <p:cNvPr id="80" name="Group"/>
          <p:cNvGrpSpPr/>
          <p:nvPr/>
        </p:nvGrpSpPr>
        <p:grpSpPr>
          <a:xfrm>
            <a:off x="6661764" y="1652343"/>
            <a:ext cx="1854095" cy="1596379"/>
            <a:chOff x="0" y="0"/>
            <a:chExt cx="3647363" cy="2968695"/>
          </a:xfrm>
        </p:grpSpPr>
        <p:pic>
          <p:nvPicPr>
            <p:cNvPr id="77" name="Image" descr="Image"/>
            <p:cNvPicPr>
              <a:picLocks noChangeAspect="1"/>
            </p:cNvPicPr>
            <p:nvPr/>
          </p:nvPicPr>
          <p:blipFill>
            <a:blip r:embed="rId6"/>
            <a:stretch>
              <a:fillRect/>
            </a:stretch>
          </p:blipFill>
          <p:spPr>
            <a:xfrm>
              <a:off x="0" y="0"/>
              <a:ext cx="3647364" cy="2968696"/>
            </a:xfrm>
            <a:prstGeom prst="rect">
              <a:avLst/>
            </a:prstGeom>
            <a:ln w="6350" cap="flat">
              <a:solidFill>
                <a:srgbClr val="000000"/>
              </a:solidFill>
              <a:prstDash val="solid"/>
              <a:miter lim="400000"/>
            </a:ln>
            <a:effectLst/>
          </p:spPr>
        </p:pic>
        <p:sp>
          <p:nvSpPr>
            <p:cNvPr id="78" name="Rectangle"/>
            <p:cNvSpPr/>
            <p:nvPr/>
          </p:nvSpPr>
          <p:spPr>
            <a:xfrm>
              <a:off x="199335" y="1278828"/>
              <a:ext cx="85919" cy="411040"/>
            </a:xfrm>
            <a:prstGeom prst="rect">
              <a:avLst/>
            </a:prstGeom>
            <a:solidFill>
              <a:srgbClr val="FFFFFF"/>
            </a:solidFill>
            <a:ln w="12700" cap="flat">
              <a:noFill/>
              <a:miter lim="400000"/>
            </a:ln>
            <a:effectLst/>
          </p:spPr>
          <p:txBody>
            <a:bodyPr wrap="square" lIns="26789" tIns="26789" rIns="26789" bIns="26789" numCol="1" anchor="ctr">
              <a:noAutofit/>
            </a:bodyPr>
            <a:lstStyle/>
            <a:p>
              <a:pPr>
                <a:defRPr sz="2400">
                  <a:solidFill>
                    <a:srgbClr val="FFFFFF"/>
                  </a:solidFill>
                </a:defRPr>
              </a:pPr>
              <a:endParaRPr sz="1266" dirty="0"/>
            </a:p>
          </p:txBody>
        </p:sp>
        <p:sp>
          <p:nvSpPr>
            <p:cNvPr id="79" name="SBND"/>
            <p:cNvSpPr txBox="1"/>
            <p:nvPr/>
          </p:nvSpPr>
          <p:spPr>
            <a:xfrm rot="16199220">
              <a:off x="11905" y="1396278"/>
              <a:ext cx="417006" cy="2438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800"/>
              </a:lvl1pPr>
            </a:lstStyle>
            <a:p>
              <a:r>
                <a:rPr sz="422" dirty="0"/>
                <a:t>SBND</a:t>
              </a:r>
            </a:p>
          </p:txBody>
        </p:sp>
      </p:grpSp>
      <p:sp>
        <p:nvSpPr>
          <p:cNvPr id="3" name="Date Placeholder 2">
            <a:extLst>
              <a:ext uri="{FF2B5EF4-FFF2-40B4-BE49-F238E27FC236}">
                <a16:creationId xmlns:a16="http://schemas.microsoft.com/office/drawing/2014/main" id="{819A5A82-D813-35BC-217D-7433F2A97E2C}"/>
              </a:ext>
            </a:extLst>
          </p:cNvPr>
          <p:cNvSpPr>
            <a:spLocks noGrp="1"/>
          </p:cNvSpPr>
          <p:nvPr>
            <p:ph type="dt" sz="half" idx="2"/>
          </p:nvPr>
        </p:nvSpPr>
        <p:spPr/>
        <p:txBody>
          <a:bodyPr/>
          <a:lstStyle/>
          <a:p>
            <a:pPr>
              <a:defRPr/>
            </a:pPr>
            <a:r>
              <a:rPr lang="en-US"/>
              <a:t>6/23/22</a:t>
            </a:r>
            <a:endParaRPr lang="en-US" dirty="0"/>
          </a:p>
        </p:txBody>
      </p:sp>
      <p:sp>
        <p:nvSpPr>
          <p:cNvPr id="4" name="Footer Placeholder 3">
            <a:extLst>
              <a:ext uri="{FF2B5EF4-FFF2-40B4-BE49-F238E27FC236}">
                <a16:creationId xmlns:a16="http://schemas.microsoft.com/office/drawing/2014/main" id="{992A1EC6-8B79-0116-FE08-800780DB344D}"/>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5" name="Slide Number Placeholder 4">
            <a:extLst>
              <a:ext uri="{FF2B5EF4-FFF2-40B4-BE49-F238E27FC236}">
                <a16:creationId xmlns:a16="http://schemas.microsoft.com/office/drawing/2014/main" id="{A0AD906C-5DC5-9F41-05AC-CCDA84371559}"/>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cxnSp>
        <p:nvCxnSpPr>
          <p:cNvPr id="7" name="Straight Arrow Connector 6">
            <a:extLst>
              <a:ext uri="{FF2B5EF4-FFF2-40B4-BE49-F238E27FC236}">
                <a16:creationId xmlns:a16="http://schemas.microsoft.com/office/drawing/2014/main" id="{3EE7227D-BF98-57B2-61AC-E7C165958DCC}"/>
              </a:ext>
            </a:extLst>
          </p:cNvPr>
          <p:cNvCxnSpPr>
            <a:stCxn id="75" idx="1"/>
          </p:cNvCxnSpPr>
          <p:nvPr/>
        </p:nvCxnSpPr>
        <p:spPr>
          <a:xfrm flipH="1" flipV="1">
            <a:off x="5323233" y="1656254"/>
            <a:ext cx="405045" cy="86256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412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FB239-D5B9-8B38-CE39-2979B47B3F4A}"/>
              </a:ext>
            </a:extLst>
          </p:cNvPr>
          <p:cNvSpPr>
            <a:spLocks noGrp="1"/>
          </p:cNvSpPr>
          <p:nvPr>
            <p:ph idx="1"/>
          </p:nvPr>
        </p:nvSpPr>
        <p:spPr/>
        <p:txBody>
          <a:bodyPr/>
          <a:lstStyle/>
          <a:p>
            <a:r>
              <a:rPr lang="en-US" dirty="0"/>
              <a:t>Neutrino Facilities</a:t>
            </a:r>
          </a:p>
          <a:p>
            <a:pPr lvl="1"/>
            <a:r>
              <a:rPr lang="en-US" dirty="0"/>
              <a:t>I’ll talk about R&amp;D, but not the facilities like PAB and the new labs in the Edwards Building (IERC) that enable them</a:t>
            </a:r>
          </a:p>
          <a:p>
            <a:pPr lvl="1"/>
            <a:endParaRPr lang="en-US" dirty="0"/>
          </a:p>
          <a:p>
            <a:r>
              <a:rPr lang="en-US" dirty="0"/>
              <a:t>Neutrino Projects</a:t>
            </a:r>
          </a:p>
          <a:p>
            <a:pPr lvl="1"/>
            <a:r>
              <a:rPr lang="en-US" dirty="0"/>
              <a:t>I’ll talk about DUNE, but not the LBNF/DUNE 413b Project that is building the facility and experiment</a:t>
            </a:r>
          </a:p>
          <a:p>
            <a:endParaRPr lang="en-US" dirty="0"/>
          </a:p>
          <a:p>
            <a:r>
              <a:rPr lang="en-US" dirty="0"/>
              <a:t>Neutrino Personnel</a:t>
            </a:r>
          </a:p>
          <a:p>
            <a:pPr lvl="1"/>
            <a:r>
              <a:rPr lang="en-US" dirty="0"/>
              <a:t>I’ll mention theorist work by name, but not the experimentalists</a:t>
            </a:r>
          </a:p>
          <a:p>
            <a:pPr lvl="1"/>
            <a:r>
              <a:rPr lang="en-US" dirty="0"/>
              <a:t>I’ll not discuss hiring strategy and demographic plans for neutrino personnel at the lab</a:t>
            </a:r>
          </a:p>
          <a:p>
            <a:pPr lvl="1"/>
            <a:r>
              <a:rPr lang="en-US" dirty="0"/>
              <a:t>I’ll not talk about the Neutrino Physics Center (NPC) or other initiatives to promote Neutrino Science</a:t>
            </a:r>
          </a:p>
        </p:txBody>
      </p:sp>
      <p:sp>
        <p:nvSpPr>
          <p:cNvPr id="3" name="Title 2">
            <a:extLst>
              <a:ext uri="{FF2B5EF4-FFF2-40B4-BE49-F238E27FC236}">
                <a16:creationId xmlns:a16="http://schemas.microsoft.com/office/drawing/2014/main" id="{EC911ACF-04A8-C359-7DB8-0630A7EA842B}"/>
              </a:ext>
            </a:extLst>
          </p:cNvPr>
          <p:cNvSpPr>
            <a:spLocks noGrp="1"/>
          </p:cNvSpPr>
          <p:nvPr>
            <p:ph type="title"/>
          </p:nvPr>
        </p:nvSpPr>
        <p:spPr/>
        <p:txBody>
          <a:bodyPr/>
          <a:lstStyle/>
          <a:p>
            <a:r>
              <a:rPr lang="en-US" dirty="0"/>
              <a:t>What is not in this talk</a:t>
            </a:r>
          </a:p>
        </p:txBody>
      </p:sp>
      <p:sp>
        <p:nvSpPr>
          <p:cNvPr id="4" name="Date Placeholder 3">
            <a:extLst>
              <a:ext uri="{FF2B5EF4-FFF2-40B4-BE49-F238E27FC236}">
                <a16:creationId xmlns:a16="http://schemas.microsoft.com/office/drawing/2014/main" id="{C20FD614-F2AE-D2CF-C84E-047B0C428E70}"/>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056E2762-68F8-76C5-DB9C-11442305EF9C}"/>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99F2E386-A0B8-A582-CC29-94DD19BD1A17}"/>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21720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WQ_NHtJaZpuD3hKhKDLWmDGroiLbgK8tuciX6PaWlVnt-3k9Z-jJ6PX9SefTS8PQAE7HWPNYqmc8EFi8K7Fj4HBzlCVZuaW5wy9AgMTYWsWVDtvxtUv200V2Y8hoJ-qruA.png" descr="WQ_NHtJaZpuD3hKhKDLWmDGroiLbgK8tuciX6PaWlVnt-3k9Z-jJ6PX9SefTS8PQAE7HWPNYqmc8EFi8K7Fj4HBzlCVZuaW5wy9AgMTYWsWVDtvxtUv200V2Y8hoJ-qruA.png"/>
          <p:cNvPicPr>
            <a:picLocks noChangeAspect="1"/>
          </p:cNvPicPr>
          <p:nvPr/>
        </p:nvPicPr>
        <p:blipFill>
          <a:blip r:embed="rId3"/>
          <a:stretch>
            <a:fillRect/>
          </a:stretch>
        </p:blipFill>
        <p:spPr>
          <a:xfrm>
            <a:off x="2166097" y="2923445"/>
            <a:ext cx="1853972" cy="1751447"/>
          </a:xfrm>
          <a:prstGeom prst="rect">
            <a:avLst/>
          </a:prstGeom>
          <a:ln w="12700">
            <a:solidFill>
              <a:srgbClr val="000000"/>
            </a:solidFill>
            <a:miter lim="400000"/>
          </a:ln>
        </p:spPr>
      </p:pic>
      <p:pic>
        <p:nvPicPr>
          <p:cNvPr id="18" name="Google Shape;304;p20">
            <a:extLst>
              <a:ext uri="{FF2B5EF4-FFF2-40B4-BE49-F238E27FC236}">
                <a16:creationId xmlns:a16="http://schemas.microsoft.com/office/drawing/2014/main" id="{225A3DE6-AFE6-877C-5AF9-FA97D6AFCC45}"/>
              </a:ext>
            </a:extLst>
          </p:cNvPr>
          <p:cNvPicPr preferRelativeResize="0"/>
          <p:nvPr/>
        </p:nvPicPr>
        <p:blipFill rotWithShape="1">
          <a:blip r:embed="rId4">
            <a:alphaModFix/>
          </a:blip>
          <a:srcRect l="17786" r="11662"/>
          <a:stretch/>
        </p:blipFill>
        <p:spPr>
          <a:xfrm>
            <a:off x="4248135" y="2923445"/>
            <a:ext cx="1895226" cy="1753036"/>
          </a:xfrm>
          <a:prstGeom prst="rect">
            <a:avLst/>
          </a:prstGeom>
          <a:noFill/>
          <a:ln>
            <a:solidFill>
              <a:schemeClr val="tx1"/>
            </a:solidFill>
          </a:ln>
        </p:spPr>
      </p:pic>
      <p:pic>
        <p:nvPicPr>
          <p:cNvPr id="92" name="L6OTsN5yZdMx4oeKbNTbldgbPQDSB-J7uZn0t3OxZkjkXGvj-YEqkvkPuUJVsFchyj_2wQvn5FYQNyXV9TED60hopzfDzp5vr_DLCcF9Al1w_gduygbypd8IY_ZB8nbQ-w.png" descr="L6OTsN5yZdMx4oeKbNTbldgbPQDSB-J7uZn0t3OxZkjkXGvj-YEqkvkPuUJVsFchyj_2wQvn5FYQNyXV9TED60hopzfDzp5vr_DLCcF9Al1w_gduygbypd8IY_ZB8nbQ-w.png"/>
          <p:cNvPicPr>
            <a:picLocks noChangeAspect="1"/>
          </p:cNvPicPr>
          <p:nvPr/>
        </p:nvPicPr>
        <p:blipFill>
          <a:blip r:embed="rId5"/>
          <a:srcRect t="23212"/>
          <a:stretch>
            <a:fillRect/>
          </a:stretch>
        </p:blipFill>
        <p:spPr>
          <a:xfrm>
            <a:off x="222250" y="2949027"/>
            <a:ext cx="1687573" cy="1728255"/>
          </a:xfrm>
          <a:prstGeom prst="rect">
            <a:avLst/>
          </a:prstGeom>
          <a:ln w="12700">
            <a:solidFill>
              <a:srgbClr val="000000"/>
            </a:solidFill>
            <a:miter lim="400000"/>
          </a:ln>
        </p:spPr>
      </p:pic>
      <p:pic>
        <p:nvPicPr>
          <p:cNvPr id="88" name="Image" descr="Image"/>
          <p:cNvPicPr>
            <a:picLocks noChangeAspect="1"/>
          </p:cNvPicPr>
          <p:nvPr/>
        </p:nvPicPr>
        <p:blipFill>
          <a:blip r:embed="rId6"/>
          <a:stretch>
            <a:fillRect/>
          </a:stretch>
        </p:blipFill>
        <p:spPr>
          <a:xfrm>
            <a:off x="2906028" y="454678"/>
            <a:ext cx="3112807" cy="2262894"/>
          </a:xfrm>
          <a:prstGeom prst="rect">
            <a:avLst/>
          </a:prstGeom>
          <a:ln w="12700">
            <a:miter lim="400000"/>
          </a:ln>
        </p:spPr>
      </p:pic>
      <p:pic>
        <p:nvPicPr>
          <p:cNvPr id="17" name="Google Shape;316;p20">
            <a:extLst>
              <a:ext uri="{FF2B5EF4-FFF2-40B4-BE49-F238E27FC236}">
                <a16:creationId xmlns:a16="http://schemas.microsoft.com/office/drawing/2014/main" id="{C61C01F1-D863-95F6-024E-F46A07EC3EE6}"/>
              </a:ext>
            </a:extLst>
          </p:cNvPr>
          <p:cNvPicPr preferRelativeResize="0"/>
          <p:nvPr/>
        </p:nvPicPr>
        <p:blipFill rotWithShape="1">
          <a:blip r:embed="rId7">
            <a:alphaModFix/>
          </a:blip>
          <a:srcRect l="23055" r="20669"/>
          <a:stretch/>
        </p:blipFill>
        <p:spPr>
          <a:xfrm>
            <a:off x="6278369" y="1503652"/>
            <a:ext cx="2616400" cy="3168636"/>
          </a:xfrm>
          <a:prstGeom prst="rect">
            <a:avLst/>
          </a:prstGeom>
          <a:noFill/>
          <a:ln>
            <a:solidFill>
              <a:schemeClr val="tx1"/>
            </a:solidFill>
          </a:ln>
        </p:spPr>
      </p:pic>
      <p:sp>
        <p:nvSpPr>
          <p:cNvPr id="89" name="SBND assembly is well underway at Fermilab.  Ready for LAr fill and commissioning in mid-2023."/>
          <p:cNvSpPr txBox="1">
            <a:spLocks noGrp="1"/>
          </p:cNvSpPr>
          <p:nvPr>
            <p:ph type="title"/>
          </p:nvPr>
        </p:nvSpPr>
        <p:spPr>
          <a:xfrm>
            <a:off x="222250" y="464238"/>
            <a:ext cx="7249208" cy="359778"/>
          </a:xfrm>
          <a:prstGeom prst="rect">
            <a:avLst/>
          </a:prstGeom>
        </p:spPr>
        <p:txBody>
          <a:bodyPr/>
          <a:lstStyle>
            <a:lvl1pPr defTabSz="245363">
              <a:defRPr sz="2520"/>
            </a:lvl1pPr>
          </a:lstStyle>
          <a:p>
            <a:r>
              <a:rPr sz="2200" dirty="0"/>
              <a:t>SBND assembly is well underway at Fermilab</a:t>
            </a:r>
            <a:br>
              <a:rPr lang="en-US" sz="2200" dirty="0"/>
            </a:br>
            <a:endParaRPr sz="2200" dirty="0"/>
          </a:p>
        </p:txBody>
      </p:sp>
      <p:sp>
        <p:nvSpPr>
          <p:cNvPr id="91" name="TPC Cold Electronics Installation"/>
          <p:cNvSpPr txBox="1"/>
          <p:nvPr/>
        </p:nvSpPr>
        <p:spPr>
          <a:xfrm>
            <a:off x="4481389" y="2923445"/>
            <a:ext cx="1278795" cy="167658"/>
          </a:xfrm>
          <a:prstGeom prst="rect">
            <a:avLst/>
          </a:prstGeom>
          <a:solidFill>
            <a:srgbClr val="EBEBEB"/>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1400"/>
            </a:lvl1pPr>
          </a:lstStyle>
          <a:p>
            <a:r>
              <a:rPr sz="738" dirty="0"/>
              <a:t>TPC Cold Electronics Installation</a:t>
            </a:r>
          </a:p>
        </p:txBody>
      </p:sp>
      <p:sp>
        <p:nvSpPr>
          <p:cNvPr id="93" name="TPC Assembly at Fermilab…"/>
          <p:cNvSpPr txBox="1"/>
          <p:nvPr/>
        </p:nvSpPr>
        <p:spPr>
          <a:xfrm>
            <a:off x="7148286" y="1566911"/>
            <a:ext cx="1043155" cy="281215"/>
          </a:xfrm>
          <a:prstGeom prst="rect">
            <a:avLst/>
          </a:prstGeom>
          <a:solidFill>
            <a:srgbClr val="EBEBEB"/>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1400"/>
            </a:pPr>
            <a:r>
              <a:rPr sz="738" dirty="0"/>
              <a:t>TPC Assembly at Fermilab</a:t>
            </a:r>
          </a:p>
          <a:p>
            <a:pPr>
              <a:defRPr sz="1400"/>
            </a:pPr>
            <a:r>
              <a:rPr lang="en-US" sz="738" dirty="0"/>
              <a:t>May</a:t>
            </a:r>
            <a:r>
              <a:rPr sz="738" dirty="0"/>
              <a:t> 2022</a:t>
            </a:r>
          </a:p>
        </p:txBody>
      </p:sp>
      <p:sp>
        <p:nvSpPr>
          <p:cNvPr id="94" name="Photon Detection Module (x24)…"/>
          <p:cNvSpPr txBox="1"/>
          <p:nvPr/>
        </p:nvSpPr>
        <p:spPr>
          <a:xfrm>
            <a:off x="249231" y="4380330"/>
            <a:ext cx="1201851" cy="264928"/>
          </a:xfrm>
          <a:prstGeom prst="rect">
            <a:avLst/>
          </a:prstGeom>
          <a:solidFill>
            <a:srgbClr val="EBEBEB"/>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1300"/>
            </a:pPr>
            <a:r>
              <a:rPr sz="685" dirty="0"/>
              <a:t>Photon Detection Module (x24) </a:t>
            </a:r>
          </a:p>
          <a:p>
            <a:pPr>
              <a:defRPr sz="1300"/>
            </a:pPr>
            <a:r>
              <a:rPr sz="685" dirty="0"/>
              <a:t>PMTs and X-ARAPUCAs</a:t>
            </a:r>
          </a:p>
        </p:txBody>
      </p:sp>
      <p:pic>
        <p:nvPicPr>
          <p:cNvPr id="95" name="SBND-color.pdf" descr="SBND-color.pdf"/>
          <p:cNvPicPr>
            <a:picLocks noChangeAspect="1"/>
          </p:cNvPicPr>
          <p:nvPr/>
        </p:nvPicPr>
        <p:blipFill>
          <a:blip r:embed="rId8"/>
          <a:stretch>
            <a:fillRect/>
          </a:stretch>
        </p:blipFill>
        <p:spPr>
          <a:xfrm>
            <a:off x="5473014" y="2127481"/>
            <a:ext cx="737851" cy="737851"/>
          </a:xfrm>
          <a:prstGeom prst="rect">
            <a:avLst/>
          </a:prstGeom>
          <a:ln w="12700">
            <a:miter lim="400000"/>
          </a:ln>
        </p:spPr>
      </p:pic>
      <p:sp>
        <p:nvSpPr>
          <p:cNvPr id="96" name="Line"/>
          <p:cNvSpPr/>
          <p:nvPr/>
        </p:nvSpPr>
        <p:spPr>
          <a:xfrm flipV="1">
            <a:off x="6434274" y="3992651"/>
            <a:ext cx="1892342" cy="0"/>
          </a:xfrm>
          <a:prstGeom prst="line">
            <a:avLst/>
          </a:prstGeom>
          <a:ln w="25400">
            <a:solidFill>
              <a:srgbClr val="FFFFFF"/>
            </a:solidFill>
            <a:miter lim="400000"/>
            <a:headEnd type="triangle"/>
            <a:tailEnd type="triangle"/>
          </a:ln>
        </p:spPr>
        <p:txBody>
          <a:bodyPr lIns="26789" tIns="26789" rIns="26789" bIns="26789" anchor="ctr"/>
          <a:lstStyle/>
          <a:p>
            <a:pPr>
              <a:defRPr sz="2400"/>
            </a:pPr>
            <a:endParaRPr sz="1266" dirty="0"/>
          </a:p>
        </p:txBody>
      </p:sp>
      <p:sp>
        <p:nvSpPr>
          <p:cNvPr id="97" name="2m drift region"/>
          <p:cNvSpPr txBox="1"/>
          <p:nvPr/>
        </p:nvSpPr>
        <p:spPr>
          <a:xfrm>
            <a:off x="6988653" y="3888495"/>
            <a:ext cx="933176" cy="2083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1900">
                <a:solidFill>
                  <a:srgbClr val="FFFFFF"/>
                </a:solidFill>
                <a:latin typeface="Arial Unicode MS"/>
                <a:ea typeface="Arial Unicode MS"/>
                <a:cs typeface="Arial Unicode MS"/>
                <a:sym typeface="Arial Unicode MS"/>
              </a:defRPr>
            </a:lvl1pPr>
          </a:lstStyle>
          <a:p>
            <a:r>
              <a:rPr sz="1002" dirty="0"/>
              <a:t>2m drift region</a:t>
            </a:r>
          </a:p>
        </p:txBody>
      </p:sp>
      <p:sp>
        <p:nvSpPr>
          <p:cNvPr id="3" name="Date Placeholder 2">
            <a:extLst>
              <a:ext uri="{FF2B5EF4-FFF2-40B4-BE49-F238E27FC236}">
                <a16:creationId xmlns:a16="http://schemas.microsoft.com/office/drawing/2014/main" id="{7B86A681-75B1-FC17-354C-17A8753113E3}"/>
              </a:ext>
            </a:extLst>
          </p:cNvPr>
          <p:cNvSpPr>
            <a:spLocks noGrp="1"/>
          </p:cNvSpPr>
          <p:nvPr>
            <p:ph type="dt" sz="half" idx="2"/>
          </p:nvPr>
        </p:nvSpPr>
        <p:spPr/>
        <p:txBody>
          <a:bodyPr/>
          <a:lstStyle/>
          <a:p>
            <a:pPr>
              <a:defRPr/>
            </a:pPr>
            <a:r>
              <a:rPr lang="en-US"/>
              <a:t>6/23/22</a:t>
            </a:r>
            <a:endParaRPr lang="en-US" dirty="0"/>
          </a:p>
        </p:txBody>
      </p:sp>
      <p:sp>
        <p:nvSpPr>
          <p:cNvPr id="4" name="Footer Placeholder 3">
            <a:extLst>
              <a:ext uri="{FF2B5EF4-FFF2-40B4-BE49-F238E27FC236}">
                <a16:creationId xmlns:a16="http://schemas.microsoft.com/office/drawing/2014/main" id="{FE8D8278-F60A-F40A-E80E-3A901979893C}"/>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5" name="Slide Number Placeholder 4">
            <a:extLst>
              <a:ext uri="{FF2B5EF4-FFF2-40B4-BE49-F238E27FC236}">
                <a16:creationId xmlns:a16="http://schemas.microsoft.com/office/drawing/2014/main" id="{59C1213B-9A34-F406-EBEE-6CEF591CDDC0}"/>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99" name="Membrane cryostat construction, May 2022"/>
          <p:cNvSpPr txBox="1"/>
          <p:nvPr/>
        </p:nvSpPr>
        <p:spPr>
          <a:xfrm>
            <a:off x="4327760" y="2930487"/>
            <a:ext cx="1735976" cy="167658"/>
          </a:xfrm>
          <a:prstGeom prst="rect">
            <a:avLst/>
          </a:prstGeom>
          <a:solidFill>
            <a:srgbClr val="EBEBEB"/>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1400"/>
            </a:lvl1pPr>
          </a:lstStyle>
          <a:p>
            <a:r>
              <a:rPr sz="738" dirty="0"/>
              <a:t>Membrane cryostat construction, May 2022</a:t>
            </a:r>
          </a:p>
        </p:txBody>
      </p:sp>
      <p:sp>
        <p:nvSpPr>
          <p:cNvPr id="19" name="Membrane cryostat construction, May 2022">
            <a:extLst>
              <a:ext uri="{FF2B5EF4-FFF2-40B4-BE49-F238E27FC236}">
                <a16:creationId xmlns:a16="http://schemas.microsoft.com/office/drawing/2014/main" id="{D406A0C9-8BC7-8ED0-0859-D06FFA74D1E0}"/>
              </a:ext>
            </a:extLst>
          </p:cNvPr>
          <p:cNvSpPr txBox="1"/>
          <p:nvPr/>
        </p:nvSpPr>
        <p:spPr>
          <a:xfrm>
            <a:off x="2408690" y="2932133"/>
            <a:ext cx="1304048" cy="167658"/>
          </a:xfrm>
          <a:prstGeom prst="rect">
            <a:avLst/>
          </a:prstGeom>
          <a:solidFill>
            <a:srgbClr val="EBEBEB"/>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1400"/>
            </a:lvl1pPr>
          </a:lstStyle>
          <a:p>
            <a:r>
              <a:rPr lang="en-US" sz="738" dirty="0"/>
              <a:t>TPC Cold Electronics Installation</a:t>
            </a:r>
            <a:endParaRPr sz="738" dirty="0"/>
          </a:p>
        </p:txBody>
      </p:sp>
      <p:sp>
        <p:nvSpPr>
          <p:cNvPr id="21" name="TextBox 20">
            <a:extLst>
              <a:ext uri="{FF2B5EF4-FFF2-40B4-BE49-F238E27FC236}">
                <a16:creationId xmlns:a16="http://schemas.microsoft.com/office/drawing/2014/main" id="{C3BD8F66-C547-B8DF-6E2C-470ECDD853D3}"/>
              </a:ext>
            </a:extLst>
          </p:cNvPr>
          <p:cNvSpPr txBox="1"/>
          <p:nvPr/>
        </p:nvSpPr>
        <p:spPr>
          <a:xfrm>
            <a:off x="185070" y="1024895"/>
            <a:ext cx="2223620" cy="1569660"/>
          </a:xfrm>
          <a:prstGeom prst="rect">
            <a:avLst/>
          </a:prstGeom>
          <a:noFill/>
        </p:spPr>
        <p:txBody>
          <a:bodyPr wrap="square">
            <a:spAutoFit/>
          </a:bodyPr>
          <a:lstStyle/>
          <a:p>
            <a:r>
              <a:rPr lang="en-US" sz="2400" dirty="0"/>
              <a:t>Ready for </a:t>
            </a:r>
            <a:r>
              <a:rPr lang="en-US" sz="2400" dirty="0" err="1"/>
              <a:t>LAr</a:t>
            </a:r>
            <a:r>
              <a:rPr lang="en-US" sz="2400" dirty="0"/>
              <a:t> fill and commissioning in mid-2023.</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BND data will enable a generational advance in the study of neutrino-argon interactions in the GeV energy range with large event rates and low thresholds for particle tracking and calorimetry.…"/>
          <p:cNvSpPr txBox="1">
            <a:spLocks noGrp="1"/>
          </p:cNvSpPr>
          <p:nvPr>
            <p:ph idx="1"/>
          </p:nvPr>
        </p:nvSpPr>
        <p:spPr>
          <a:xfrm>
            <a:off x="228604" y="3287210"/>
            <a:ext cx="8730202" cy="1235976"/>
          </a:xfrm>
          <a:prstGeom prst="rect">
            <a:avLst/>
          </a:prstGeom>
        </p:spPr>
        <p:txBody>
          <a:bodyPr>
            <a:noAutofit/>
          </a:bodyPr>
          <a:lstStyle/>
          <a:p>
            <a:pPr marL="0" indent="0" defTabSz="157104">
              <a:spcBef>
                <a:spcPts val="1107"/>
              </a:spcBef>
              <a:buSzPct val="200000"/>
              <a:buNone/>
              <a:defRPr sz="1836"/>
            </a:pPr>
            <a:r>
              <a:rPr sz="1100" dirty="0"/>
              <a:t>SBND data will enable a generational advance in the study of neutrino-argon interactions in the GeV energy range</a:t>
            </a:r>
            <a:r>
              <a:rPr lang="en-US" sz="1100" dirty="0"/>
              <a:t>,</a:t>
            </a:r>
            <a:r>
              <a:rPr sz="1100" dirty="0"/>
              <a:t> with </a:t>
            </a:r>
            <a:r>
              <a:rPr lang="en-US" sz="1100" dirty="0"/>
              <a:t>low thresholds for particle tracking and calorimetry and enormous</a:t>
            </a:r>
            <a:r>
              <a:rPr sz="1100" dirty="0"/>
              <a:t> event rates</a:t>
            </a:r>
            <a:r>
              <a:rPr lang="en-US" sz="1100" dirty="0"/>
              <a:t> (every ~3 months, SBND will collect a full MicroBooNE BNB 5-year dataset)</a:t>
            </a:r>
            <a:endParaRPr sz="1100" dirty="0"/>
          </a:p>
          <a:p>
            <a:pPr marL="0" indent="0" defTabSz="157104">
              <a:spcBef>
                <a:spcPts val="1107"/>
              </a:spcBef>
              <a:buSzPct val="200000"/>
              <a:buNone/>
              <a:defRPr sz="1836"/>
            </a:pPr>
            <a:r>
              <a:rPr sz="1100" dirty="0"/>
              <a:t>SBND </a:t>
            </a:r>
            <a:r>
              <a:rPr sz="1100" dirty="0">
                <a:solidFill>
                  <a:schemeClr val="tx1"/>
                </a:solidFill>
              </a:rPr>
              <a:t>expects to receive between 8-16x10</a:t>
            </a:r>
            <a:r>
              <a:rPr sz="1100" baseline="31999" dirty="0">
                <a:solidFill>
                  <a:schemeClr val="tx1"/>
                </a:solidFill>
              </a:rPr>
              <a:t>20</a:t>
            </a:r>
            <a:r>
              <a:rPr sz="1100" dirty="0">
                <a:solidFill>
                  <a:schemeClr val="tx1"/>
                </a:solidFill>
              </a:rPr>
              <a:t> POT over a </a:t>
            </a:r>
            <a:r>
              <a:rPr lang="en-US" sz="1100" dirty="0">
                <a:solidFill>
                  <a:schemeClr val="tx1"/>
                </a:solidFill>
              </a:rPr>
              <a:t>3-4 year</a:t>
            </a:r>
            <a:r>
              <a:rPr sz="1100" dirty="0">
                <a:solidFill>
                  <a:schemeClr val="tx1"/>
                </a:solidFill>
              </a:rPr>
              <a:t> run (2024-2027).  This amounts </a:t>
            </a:r>
            <a:r>
              <a:rPr lang="en-US" sz="1100" dirty="0">
                <a:solidFill>
                  <a:schemeClr val="tx1"/>
                </a:solidFill>
              </a:rPr>
              <a:t>to order </a:t>
            </a:r>
            <a:r>
              <a:rPr sz="1100" dirty="0">
                <a:solidFill>
                  <a:srgbClr val="C00000"/>
                </a:solidFill>
              </a:rPr>
              <a:t>10 million total events </a:t>
            </a:r>
            <a:r>
              <a:rPr sz="1100" dirty="0">
                <a:solidFill>
                  <a:schemeClr val="tx1"/>
                </a:solidFill>
              </a:rPr>
              <a:t>(CC+NC), including around 50,000 𝜈</a:t>
            </a:r>
            <a:r>
              <a:rPr sz="1100" baseline="-25000" dirty="0" err="1">
                <a:solidFill>
                  <a:schemeClr val="tx1"/>
                </a:solidFill>
              </a:rPr>
              <a:t>μ</a:t>
            </a:r>
            <a:r>
              <a:rPr sz="1100" baseline="-25000" dirty="0">
                <a:solidFill>
                  <a:schemeClr val="tx1"/>
                </a:solidFill>
              </a:rPr>
              <a:t> </a:t>
            </a:r>
            <a:r>
              <a:rPr sz="1100" dirty="0">
                <a:solidFill>
                  <a:schemeClr val="tx1"/>
                </a:solidFill>
              </a:rPr>
              <a:t>CC events above 2 GeV and 50,000 𝜈</a:t>
            </a:r>
            <a:r>
              <a:rPr sz="1100" baseline="-25000" dirty="0">
                <a:solidFill>
                  <a:schemeClr val="tx1"/>
                </a:solidFill>
              </a:rPr>
              <a:t>e</a:t>
            </a:r>
            <a:r>
              <a:rPr sz="1100" dirty="0">
                <a:solidFill>
                  <a:schemeClr val="tx1"/>
                </a:solidFill>
              </a:rPr>
              <a:t> CC events</a:t>
            </a:r>
          </a:p>
          <a:p>
            <a:pPr marL="0" indent="0" defTabSz="157104">
              <a:spcBef>
                <a:spcPts val="1107"/>
              </a:spcBef>
              <a:buSzPct val="200000"/>
              <a:buNone/>
              <a:defRPr sz="1836"/>
            </a:pPr>
            <a:r>
              <a:rPr sz="1100" dirty="0"/>
              <a:t>In addition to multi-dimensional investigations of inclusive and dominant channels with &lt;1% statistical errors per bin, SBND data enables measurements of more rare processes such as kaon and lambda production (1000s of events) and </a:t>
            </a:r>
            <a:r>
              <a:rPr sz="1100" dirty="0">
                <a:latin typeface="Symbol" pitchFamily="2" charset="2"/>
              </a:rPr>
              <a:t>n</a:t>
            </a:r>
            <a:r>
              <a:rPr sz="1100" dirty="0"/>
              <a:t>-electron scattering (100s of events)</a:t>
            </a:r>
          </a:p>
        </p:txBody>
      </p:sp>
      <p:sp>
        <p:nvSpPr>
          <p:cNvPr id="101" name="SBND Event Rates"/>
          <p:cNvSpPr txBox="1">
            <a:spLocks noGrp="1"/>
          </p:cNvSpPr>
          <p:nvPr>
            <p:ph type="title"/>
          </p:nvPr>
        </p:nvSpPr>
        <p:spPr>
          <a:prstGeom prst="rect">
            <a:avLst/>
          </a:prstGeom>
        </p:spPr>
        <p:txBody>
          <a:bodyPr>
            <a:noAutofit/>
          </a:bodyPr>
          <a:lstStyle>
            <a:lvl1pPr>
              <a:defRPr sz="6000"/>
            </a:lvl1pPr>
          </a:lstStyle>
          <a:p>
            <a:r>
              <a:rPr lang="en-US" sz="2200" dirty="0"/>
              <a:t>Large SBND Datasets for </a:t>
            </a:r>
            <a:r>
              <a:rPr lang="en-US" sz="2200" dirty="0">
                <a:latin typeface="Symbol" pitchFamily="2" charset="2"/>
              </a:rPr>
              <a:t>n</a:t>
            </a:r>
            <a:r>
              <a:rPr lang="en-US" sz="2200" dirty="0"/>
              <a:t>-Ar Physics</a:t>
            </a:r>
            <a:endParaRPr sz="2200" dirty="0"/>
          </a:p>
        </p:txBody>
      </p:sp>
      <p:pic>
        <p:nvPicPr>
          <p:cNvPr id="103" name="numu_sbnd.pdf" descr="numu_sbnd.pdf"/>
          <p:cNvPicPr>
            <a:picLocks noChangeAspect="1"/>
          </p:cNvPicPr>
          <p:nvPr/>
        </p:nvPicPr>
        <p:blipFill>
          <a:blip r:embed="rId2"/>
          <a:stretch>
            <a:fillRect/>
          </a:stretch>
        </p:blipFill>
        <p:spPr>
          <a:xfrm>
            <a:off x="1318767" y="588837"/>
            <a:ext cx="3325381" cy="2327767"/>
          </a:xfrm>
          <a:prstGeom prst="rect">
            <a:avLst/>
          </a:prstGeom>
          <a:ln w="12700">
            <a:miter lim="400000"/>
          </a:ln>
        </p:spPr>
      </p:pic>
      <p:pic>
        <p:nvPicPr>
          <p:cNvPr id="104" name="nue_sbnd.pdf" descr="nue_sbnd.pdf"/>
          <p:cNvPicPr>
            <a:picLocks noChangeAspect="1"/>
          </p:cNvPicPr>
          <p:nvPr/>
        </p:nvPicPr>
        <p:blipFill>
          <a:blip r:embed="rId3"/>
          <a:stretch>
            <a:fillRect/>
          </a:stretch>
        </p:blipFill>
        <p:spPr>
          <a:xfrm>
            <a:off x="4613674" y="588837"/>
            <a:ext cx="3325381" cy="2327767"/>
          </a:xfrm>
          <a:prstGeom prst="rect">
            <a:avLst/>
          </a:prstGeom>
          <a:ln w="12700">
            <a:miter lim="400000"/>
          </a:ln>
        </p:spPr>
      </p:pic>
      <p:sp>
        <p:nvSpPr>
          <p:cNvPr id="7" name="Google Shape;216;p12">
            <a:extLst>
              <a:ext uri="{FF2B5EF4-FFF2-40B4-BE49-F238E27FC236}">
                <a16:creationId xmlns:a16="http://schemas.microsoft.com/office/drawing/2014/main" id="{3B4D6FC4-2EDD-434D-4819-30FEB3CDFB37}"/>
              </a:ext>
            </a:extLst>
          </p:cNvPr>
          <p:cNvSpPr txBox="1"/>
          <p:nvPr/>
        </p:nvSpPr>
        <p:spPr>
          <a:xfrm>
            <a:off x="2745028" y="2894171"/>
            <a:ext cx="3653944" cy="313724"/>
          </a:xfrm>
          <a:prstGeom prst="rect">
            <a:avLst/>
          </a:prstGeom>
          <a:noFill/>
          <a:ln>
            <a:noFill/>
          </a:ln>
        </p:spPr>
        <p:txBody>
          <a:bodyPr spcFirstLastPara="1" wrap="square" lIns="26789" tIns="26789" rIns="26789" bIns="26789" anchor="ctr" anchorCtr="0">
            <a:spAutoFit/>
          </a:bodyPr>
          <a:lstStyle/>
          <a:p>
            <a:pPr algn="ctr">
              <a:spcBef>
                <a:spcPts val="0"/>
              </a:spcBef>
              <a:spcAft>
                <a:spcPts val="0"/>
              </a:spcAft>
              <a:buClr>
                <a:srgbClr val="C4A821"/>
              </a:buClr>
              <a:buSzPts val="3000"/>
            </a:pPr>
            <a:r>
              <a:rPr lang="en-US" sz="1687" dirty="0">
                <a:solidFill>
                  <a:srgbClr val="C4A821"/>
                </a:solidFill>
                <a:latin typeface="Cutive"/>
                <a:ea typeface="Cutive"/>
                <a:cs typeface="Cutive"/>
                <a:sym typeface="Cutive"/>
              </a:rPr>
              <a:t>∼5000 𝜈 events/per day!</a:t>
            </a:r>
            <a:endParaRPr sz="1687" dirty="0"/>
          </a:p>
        </p:txBody>
      </p:sp>
      <p:sp>
        <p:nvSpPr>
          <p:cNvPr id="2" name="Date Placeholder 1">
            <a:extLst>
              <a:ext uri="{FF2B5EF4-FFF2-40B4-BE49-F238E27FC236}">
                <a16:creationId xmlns:a16="http://schemas.microsoft.com/office/drawing/2014/main" id="{C702AE5A-78DC-4ADD-09D4-7FE93865C353}"/>
              </a:ext>
            </a:extLst>
          </p:cNvPr>
          <p:cNvSpPr>
            <a:spLocks noGrp="1"/>
          </p:cNvSpPr>
          <p:nvPr>
            <p:ph type="dt" sz="half" idx="2"/>
          </p:nvPr>
        </p:nvSpPr>
        <p:spPr/>
        <p:txBody>
          <a:bodyPr/>
          <a:lstStyle/>
          <a:p>
            <a:pPr>
              <a:defRPr/>
            </a:pPr>
            <a:r>
              <a:rPr lang="en-US"/>
              <a:t>6/23/22</a:t>
            </a:r>
            <a:endParaRPr lang="en-US" dirty="0"/>
          </a:p>
        </p:txBody>
      </p:sp>
      <p:sp>
        <p:nvSpPr>
          <p:cNvPr id="3" name="Footer Placeholder 2">
            <a:extLst>
              <a:ext uri="{FF2B5EF4-FFF2-40B4-BE49-F238E27FC236}">
                <a16:creationId xmlns:a16="http://schemas.microsoft.com/office/drawing/2014/main" id="{F2C0E9A8-4054-704E-E112-87E6DB06F759}"/>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4" name="Slide Number Placeholder 3">
            <a:extLst>
              <a:ext uri="{FF2B5EF4-FFF2-40B4-BE49-F238E27FC236}">
                <a16:creationId xmlns:a16="http://schemas.microsoft.com/office/drawing/2014/main" id="{1E65106B-4939-7F14-2387-1C3AECA23316}"/>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24;p12">
            <a:extLst>
              <a:ext uri="{FF2B5EF4-FFF2-40B4-BE49-F238E27FC236}">
                <a16:creationId xmlns:a16="http://schemas.microsoft.com/office/drawing/2014/main" id="{0A88FC46-058F-57E9-F8E7-0E9644CEABB0}"/>
              </a:ext>
            </a:extLst>
          </p:cNvPr>
          <p:cNvPicPr preferRelativeResize="0"/>
          <p:nvPr/>
        </p:nvPicPr>
        <p:blipFill>
          <a:blip r:embed="rId2">
            <a:alphaModFix/>
          </a:blip>
          <a:stretch>
            <a:fillRect/>
          </a:stretch>
        </p:blipFill>
        <p:spPr>
          <a:xfrm>
            <a:off x="2870895" y="2135267"/>
            <a:ext cx="5477788" cy="2466859"/>
          </a:xfrm>
          <a:prstGeom prst="rect">
            <a:avLst/>
          </a:prstGeom>
          <a:noFill/>
          <a:ln>
            <a:noFill/>
          </a:ln>
        </p:spPr>
      </p:pic>
      <p:sp>
        <p:nvSpPr>
          <p:cNvPr id="14" name="TextBox 13">
            <a:extLst>
              <a:ext uri="{FF2B5EF4-FFF2-40B4-BE49-F238E27FC236}">
                <a16:creationId xmlns:a16="http://schemas.microsoft.com/office/drawing/2014/main" id="{E5037C7C-5E9B-F007-F943-685B46CF59D8}"/>
              </a:ext>
            </a:extLst>
          </p:cNvPr>
          <p:cNvSpPr txBox="1"/>
          <p:nvPr/>
        </p:nvSpPr>
        <p:spPr>
          <a:xfrm>
            <a:off x="3464167" y="3538865"/>
            <a:ext cx="710478" cy="197746"/>
          </a:xfrm>
          <a:prstGeom prst="rect">
            <a:avLst/>
          </a:prstGeom>
          <a:noFill/>
        </p:spPr>
        <p:txBody>
          <a:bodyPr wrap="square" rtlCol="0">
            <a:spAutoFit/>
          </a:bodyPr>
          <a:lstStyle/>
          <a:p>
            <a:r>
              <a:rPr lang="en-US" sz="685" dirty="0">
                <a:solidFill>
                  <a:srgbClr val="FF0000"/>
                </a:solidFill>
              </a:rPr>
              <a:t>SBN </a:t>
            </a:r>
            <a:r>
              <a:rPr lang="en-US" sz="685" dirty="0">
                <a:solidFill>
                  <a:srgbClr val="FF0000"/>
                </a:solidFill>
                <a:latin typeface="Symbol" pitchFamily="2" charset="2"/>
              </a:rPr>
              <a:t>3s</a:t>
            </a:r>
          </a:p>
        </p:txBody>
      </p:sp>
      <p:sp>
        <p:nvSpPr>
          <p:cNvPr id="15" name="TextBox 14">
            <a:extLst>
              <a:ext uri="{FF2B5EF4-FFF2-40B4-BE49-F238E27FC236}">
                <a16:creationId xmlns:a16="http://schemas.microsoft.com/office/drawing/2014/main" id="{7B8F5C15-5AC7-08F5-8195-FAFB1B76E8A6}"/>
              </a:ext>
            </a:extLst>
          </p:cNvPr>
          <p:cNvSpPr txBox="1"/>
          <p:nvPr/>
        </p:nvSpPr>
        <p:spPr>
          <a:xfrm>
            <a:off x="4073144" y="3736611"/>
            <a:ext cx="710478" cy="205890"/>
          </a:xfrm>
          <a:prstGeom prst="rect">
            <a:avLst/>
          </a:prstGeom>
          <a:noFill/>
        </p:spPr>
        <p:txBody>
          <a:bodyPr wrap="square" rtlCol="0">
            <a:spAutoFit/>
          </a:bodyPr>
          <a:lstStyle/>
          <a:p>
            <a:r>
              <a:rPr lang="en-US" sz="738" dirty="0">
                <a:solidFill>
                  <a:srgbClr val="FF0000"/>
                </a:solidFill>
              </a:rPr>
              <a:t>SBN </a:t>
            </a:r>
            <a:r>
              <a:rPr lang="en-US" sz="738" dirty="0">
                <a:solidFill>
                  <a:srgbClr val="FF0000"/>
                </a:solidFill>
                <a:latin typeface="Symbol" pitchFamily="2" charset="2"/>
              </a:rPr>
              <a:t>5s</a:t>
            </a:r>
          </a:p>
        </p:txBody>
      </p:sp>
      <p:cxnSp>
        <p:nvCxnSpPr>
          <p:cNvPr id="16" name="Straight Arrow Connector 15">
            <a:extLst>
              <a:ext uri="{FF2B5EF4-FFF2-40B4-BE49-F238E27FC236}">
                <a16:creationId xmlns:a16="http://schemas.microsoft.com/office/drawing/2014/main" id="{2C4DAA2A-B84F-D79A-5C1A-F71961FD61BC}"/>
              </a:ext>
            </a:extLst>
          </p:cNvPr>
          <p:cNvCxnSpPr/>
          <p:nvPr/>
        </p:nvCxnSpPr>
        <p:spPr>
          <a:xfrm flipV="1">
            <a:off x="3843516" y="3367212"/>
            <a:ext cx="118204" cy="157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0D5B6A-0808-BB40-6689-6443E3BE054D}"/>
              </a:ext>
            </a:extLst>
          </p:cNvPr>
          <p:cNvCxnSpPr/>
          <p:nvPr/>
        </p:nvCxnSpPr>
        <p:spPr>
          <a:xfrm flipV="1">
            <a:off x="4448363" y="3592477"/>
            <a:ext cx="118204" cy="157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885C58-2935-B25D-EDDC-0ECB75D29D60}"/>
              </a:ext>
            </a:extLst>
          </p:cNvPr>
          <p:cNvSpPr txBox="1"/>
          <p:nvPr/>
        </p:nvSpPr>
        <p:spPr>
          <a:xfrm>
            <a:off x="6080446" y="3487210"/>
            <a:ext cx="710478" cy="205890"/>
          </a:xfrm>
          <a:prstGeom prst="rect">
            <a:avLst/>
          </a:prstGeom>
          <a:noFill/>
        </p:spPr>
        <p:txBody>
          <a:bodyPr wrap="square" rtlCol="0">
            <a:spAutoFit/>
          </a:bodyPr>
          <a:lstStyle/>
          <a:p>
            <a:r>
              <a:rPr lang="en-US" sz="738" dirty="0">
                <a:solidFill>
                  <a:srgbClr val="FF0000"/>
                </a:solidFill>
              </a:rPr>
              <a:t>SBN </a:t>
            </a:r>
            <a:r>
              <a:rPr lang="en-US" sz="738" dirty="0">
                <a:solidFill>
                  <a:srgbClr val="FF0000"/>
                </a:solidFill>
                <a:latin typeface="Symbol" pitchFamily="2" charset="2"/>
              </a:rPr>
              <a:t>3s</a:t>
            </a:r>
          </a:p>
        </p:txBody>
      </p:sp>
      <p:sp>
        <p:nvSpPr>
          <p:cNvPr id="21" name="TextBox 20">
            <a:extLst>
              <a:ext uri="{FF2B5EF4-FFF2-40B4-BE49-F238E27FC236}">
                <a16:creationId xmlns:a16="http://schemas.microsoft.com/office/drawing/2014/main" id="{95BA0667-E5B0-C6E8-A78D-B95314D65E9C}"/>
              </a:ext>
            </a:extLst>
          </p:cNvPr>
          <p:cNvSpPr txBox="1"/>
          <p:nvPr/>
        </p:nvSpPr>
        <p:spPr>
          <a:xfrm>
            <a:off x="7036945" y="3697394"/>
            <a:ext cx="710478" cy="205890"/>
          </a:xfrm>
          <a:prstGeom prst="rect">
            <a:avLst/>
          </a:prstGeom>
          <a:noFill/>
        </p:spPr>
        <p:txBody>
          <a:bodyPr wrap="square" rtlCol="0">
            <a:spAutoFit/>
          </a:bodyPr>
          <a:lstStyle/>
          <a:p>
            <a:r>
              <a:rPr lang="en-US" sz="738" dirty="0">
                <a:solidFill>
                  <a:srgbClr val="FF0000"/>
                </a:solidFill>
              </a:rPr>
              <a:t>SBN </a:t>
            </a:r>
            <a:r>
              <a:rPr lang="en-US" sz="738" dirty="0">
                <a:solidFill>
                  <a:srgbClr val="FF0000"/>
                </a:solidFill>
                <a:latin typeface="Symbol" pitchFamily="2" charset="2"/>
              </a:rPr>
              <a:t>5s</a:t>
            </a:r>
          </a:p>
        </p:txBody>
      </p:sp>
      <p:cxnSp>
        <p:nvCxnSpPr>
          <p:cNvPr id="22" name="Straight Arrow Connector 21">
            <a:extLst>
              <a:ext uri="{FF2B5EF4-FFF2-40B4-BE49-F238E27FC236}">
                <a16:creationId xmlns:a16="http://schemas.microsoft.com/office/drawing/2014/main" id="{6B370A7E-4CA3-7D9C-8C3B-D9980C42849D}"/>
              </a:ext>
            </a:extLst>
          </p:cNvPr>
          <p:cNvCxnSpPr/>
          <p:nvPr/>
        </p:nvCxnSpPr>
        <p:spPr>
          <a:xfrm flipV="1">
            <a:off x="6459795" y="3333416"/>
            <a:ext cx="118204" cy="157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4DFD57-8959-008A-7939-AEB03A40B6F3}"/>
              </a:ext>
            </a:extLst>
          </p:cNvPr>
          <p:cNvCxnSpPr/>
          <p:nvPr/>
        </p:nvCxnSpPr>
        <p:spPr>
          <a:xfrm flipV="1">
            <a:off x="7412165" y="3547306"/>
            <a:ext cx="118204" cy="157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Google Shape;111;p7">
            <a:extLst>
              <a:ext uri="{FF2B5EF4-FFF2-40B4-BE49-F238E27FC236}">
                <a16:creationId xmlns:a16="http://schemas.microsoft.com/office/drawing/2014/main" id="{920FB138-FB25-0923-6A1D-77A9E28E76B1}"/>
              </a:ext>
            </a:extLst>
          </p:cNvPr>
          <p:cNvSpPr txBox="1">
            <a:spLocks noGrp="1"/>
          </p:cNvSpPr>
          <p:nvPr>
            <p:ph idx="1"/>
          </p:nvPr>
        </p:nvSpPr>
        <p:spPr>
          <a:xfrm>
            <a:off x="228603" y="728664"/>
            <a:ext cx="8672513" cy="1185578"/>
          </a:xfrm>
          <a:prstGeom prst="rect">
            <a:avLst/>
          </a:prstGeom>
          <a:noFill/>
          <a:ln>
            <a:noFill/>
          </a:ln>
        </p:spPr>
        <p:txBody>
          <a:bodyPr spcFirstLastPara="1" wrap="square" lIns="26789" tIns="26789" rIns="26789" bIns="26789" anchor="ctr" anchorCtr="0">
            <a:noAutofit/>
          </a:bodyPr>
          <a:lstStyle/>
          <a:p>
            <a:pPr marL="0" indent="0" algn="ctr">
              <a:spcBef>
                <a:spcPts val="316"/>
              </a:spcBef>
              <a:buSzPct val="100000"/>
              <a:buNone/>
            </a:pPr>
            <a:r>
              <a:rPr lang="en-US" sz="1371" dirty="0"/>
              <a:t>SBND + ICARUS will test the light sterile neutrino hypothesis</a:t>
            </a:r>
          </a:p>
          <a:p>
            <a:pPr marL="241082" lvl="1" indent="0" algn="ctr">
              <a:spcBef>
                <a:spcPts val="316"/>
              </a:spcBef>
              <a:spcAft>
                <a:spcPts val="949"/>
              </a:spcAft>
              <a:buSzPct val="100000"/>
              <a:buNone/>
            </a:pPr>
            <a:r>
              <a:rPr lang="en-US" sz="1266" dirty="0"/>
              <a:t>Can cover the parameter space favored by past anomalies with 5𝜎 significance</a:t>
            </a:r>
            <a:r>
              <a:rPr lang="en-US" sz="1371" dirty="0"/>
              <a:t> </a:t>
            </a:r>
          </a:p>
          <a:p>
            <a:pPr marL="0" indent="0" algn="ctr">
              <a:spcBef>
                <a:spcPts val="316"/>
              </a:spcBef>
              <a:buSzPct val="100000"/>
              <a:buNone/>
            </a:pPr>
            <a:r>
              <a:rPr lang="en-US" sz="1371" b="1" dirty="0">
                <a:solidFill>
                  <a:srgbClr val="C00000"/>
                </a:solidFill>
              </a:rPr>
              <a:t>Having Near + Far detectors enables sensitive searches for </a:t>
            </a:r>
            <a:r>
              <a:rPr lang="en-US" sz="1371" b="1" u="sng" dirty="0">
                <a:solidFill>
                  <a:srgbClr val="C00000"/>
                </a:solidFill>
              </a:rPr>
              <a:t>both</a:t>
            </a:r>
            <a:r>
              <a:rPr lang="en-US" sz="1371" b="1" dirty="0">
                <a:solidFill>
                  <a:srgbClr val="C00000"/>
                </a:solidFill>
              </a:rPr>
              <a:t> 𝜈</a:t>
            </a:r>
            <a:r>
              <a:rPr lang="en-US" sz="1371" baseline="-25000" dirty="0">
                <a:solidFill>
                  <a:srgbClr val="C00000"/>
                </a:solidFill>
              </a:rPr>
              <a:t>e</a:t>
            </a:r>
            <a:r>
              <a:rPr lang="en-US" sz="1371" b="1" dirty="0">
                <a:solidFill>
                  <a:srgbClr val="C00000"/>
                </a:solidFill>
              </a:rPr>
              <a:t> appearance </a:t>
            </a:r>
          </a:p>
          <a:p>
            <a:pPr marL="0" indent="0" algn="ctr">
              <a:spcBef>
                <a:spcPts val="316"/>
              </a:spcBef>
              <a:buSzPct val="100000"/>
              <a:buNone/>
            </a:pPr>
            <a:r>
              <a:rPr lang="en-US" sz="1371" b="1" u="sng" dirty="0">
                <a:solidFill>
                  <a:srgbClr val="C00000"/>
                </a:solidFill>
              </a:rPr>
              <a:t>and</a:t>
            </a:r>
            <a:r>
              <a:rPr lang="en-US" sz="1371" b="1" dirty="0">
                <a:solidFill>
                  <a:srgbClr val="C00000"/>
                </a:solidFill>
              </a:rPr>
              <a:t> 𝜈</a:t>
            </a:r>
            <a:r>
              <a:rPr lang="el-GR" sz="1371" baseline="-25000" dirty="0">
                <a:solidFill>
                  <a:srgbClr val="C00000"/>
                </a:solidFill>
              </a:rPr>
              <a:t>μ</a:t>
            </a:r>
            <a:r>
              <a:rPr lang="el-GR" sz="1371" b="1" dirty="0">
                <a:solidFill>
                  <a:srgbClr val="C00000"/>
                </a:solidFill>
              </a:rPr>
              <a:t> </a:t>
            </a:r>
            <a:r>
              <a:rPr lang="en-US" sz="1371" b="1" dirty="0">
                <a:solidFill>
                  <a:srgbClr val="C00000"/>
                </a:solidFill>
              </a:rPr>
              <a:t>disappearance within the same experiment.</a:t>
            </a:r>
          </a:p>
        </p:txBody>
      </p:sp>
      <p:sp>
        <p:nvSpPr>
          <p:cNvPr id="2" name="Title 1">
            <a:extLst>
              <a:ext uri="{FF2B5EF4-FFF2-40B4-BE49-F238E27FC236}">
                <a16:creationId xmlns:a16="http://schemas.microsoft.com/office/drawing/2014/main" id="{5ACEADA3-22C1-43AD-CACB-87E1F6AECFC0}"/>
              </a:ext>
            </a:extLst>
          </p:cNvPr>
          <p:cNvSpPr>
            <a:spLocks noGrp="1"/>
          </p:cNvSpPr>
          <p:nvPr>
            <p:ph type="title"/>
          </p:nvPr>
        </p:nvSpPr>
        <p:spPr/>
        <p:txBody>
          <a:bodyPr>
            <a:noAutofit/>
          </a:bodyPr>
          <a:lstStyle/>
          <a:p>
            <a:r>
              <a:rPr lang="en-US" dirty="0"/>
              <a:t>SBN Oscillation Sensitivity</a:t>
            </a:r>
          </a:p>
        </p:txBody>
      </p:sp>
      <p:sp>
        <p:nvSpPr>
          <p:cNvPr id="11" name="Google Shape;126;p12">
            <a:extLst>
              <a:ext uri="{FF2B5EF4-FFF2-40B4-BE49-F238E27FC236}">
                <a16:creationId xmlns:a16="http://schemas.microsoft.com/office/drawing/2014/main" id="{7FE06D38-FFD9-9A09-8B42-7CC7C4D269D2}"/>
              </a:ext>
            </a:extLst>
          </p:cNvPr>
          <p:cNvSpPr txBox="1"/>
          <p:nvPr/>
        </p:nvSpPr>
        <p:spPr>
          <a:xfrm>
            <a:off x="4300808" y="4542474"/>
            <a:ext cx="2947170" cy="227273"/>
          </a:xfrm>
          <a:prstGeom prst="rect">
            <a:avLst/>
          </a:prstGeom>
          <a:noFill/>
          <a:ln>
            <a:noFill/>
          </a:ln>
        </p:spPr>
        <p:txBody>
          <a:bodyPr spcFirstLastPara="1" wrap="square" lIns="48212" tIns="48212" rIns="48212" bIns="48212" anchor="t" anchorCtr="0">
            <a:spAutoFit/>
          </a:bodyPr>
          <a:lstStyle/>
          <a:p>
            <a:pPr>
              <a:spcBef>
                <a:spcPts val="0"/>
              </a:spcBef>
              <a:spcAft>
                <a:spcPts val="0"/>
              </a:spcAft>
            </a:pPr>
            <a:r>
              <a:rPr lang="en-US" sz="844" dirty="0">
                <a:latin typeface="Arial" panose="020B0604020202020204" pitchFamily="34" charset="0"/>
                <a:ea typeface="Calibri"/>
                <a:cs typeface="Arial" panose="020B0604020202020204" pitchFamily="34" charset="0"/>
                <a:sym typeface="Calibri"/>
              </a:rPr>
              <a:t>(SBN sensitivities for 6.6 x 10</a:t>
            </a:r>
            <a:r>
              <a:rPr lang="en-US" sz="844" baseline="30000" dirty="0">
                <a:latin typeface="Arial" panose="020B0604020202020204" pitchFamily="34" charset="0"/>
                <a:ea typeface="Calibri"/>
                <a:cs typeface="Arial" panose="020B0604020202020204" pitchFamily="34" charset="0"/>
                <a:sym typeface="Calibri"/>
              </a:rPr>
              <a:t>20</a:t>
            </a:r>
            <a:r>
              <a:rPr lang="en-US" sz="844" dirty="0">
                <a:latin typeface="Arial" panose="020B0604020202020204" pitchFamily="34" charset="0"/>
                <a:ea typeface="Calibri"/>
                <a:cs typeface="Arial" panose="020B0604020202020204" pitchFamily="34" charset="0"/>
                <a:sym typeface="Calibri"/>
              </a:rPr>
              <a:t> protons on the BNB target)</a:t>
            </a:r>
            <a:endParaRPr sz="844" dirty="0">
              <a:latin typeface="Arial" panose="020B0604020202020204" pitchFamily="34" charset="0"/>
              <a:ea typeface="Calibri"/>
              <a:cs typeface="Arial" panose="020B0604020202020204" pitchFamily="34" charset="0"/>
              <a:sym typeface="Calibri"/>
            </a:endParaRPr>
          </a:p>
        </p:txBody>
      </p:sp>
      <p:sp>
        <p:nvSpPr>
          <p:cNvPr id="27" name="TextBox 26">
            <a:extLst>
              <a:ext uri="{FF2B5EF4-FFF2-40B4-BE49-F238E27FC236}">
                <a16:creationId xmlns:a16="http://schemas.microsoft.com/office/drawing/2014/main" id="{463CA464-CCD1-5DD0-5ADD-2EDC221F16E4}"/>
              </a:ext>
            </a:extLst>
          </p:cNvPr>
          <p:cNvSpPr txBox="1"/>
          <p:nvPr/>
        </p:nvSpPr>
        <p:spPr>
          <a:xfrm>
            <a:off x="3738692" y="1976126"/>
            <a:ext cx="1487599" cy="254685"/>
          </a:xfrm>
          <a:prstGeom prst="rect">
            <a:avLst/>
          </a:prstGeom>
          <a:noFill/>
        </p:spPr>
        <p:txBody>
          <a:bodyPr wrap="square">
            <a:spAutoFit/>
          </a:bodyPr>
          <a:lstStyle/>
          <a:p>
            <a:r>
              <a:rPr lang="en-US" sz="1055" b="1" dirty="0">
                <a:latin typeface="Arial" panose="020B0604020202020204" pitchFamily="34" charset="0"/>
                <a:cs typeface="Arial" panose="020B0604020202020204" pitchFamily="34" charset="0"/>
              </a:rPr>
              <a:t>SBN </a:t>
            </a:r>
            <a:r>
              <a:rPr lang="en-US" sz="1055" b="1" dirty="0"/>
              <a:t>𝜈</a:t>
            </a:r>
            <a:r>
              <a:rPr lang="en-US" sz="1055" b="1" baseline="-25000" dirty="0">
                <a:latin typeface="Arial" panose="020B0604020202020204" pitchFamily="34" charset="0"/>
                <a:cs typeface="Arial" panose="020B0604020202020204" pitchFamily="34" charset="0"/>
              </a:rPr>
              <a:t>e</a:t>
            </a:r>
            <a:r>
              <a:rPr lang="en-US" sz="1055" b="1" dirty="0">
                <a:latin typeface="Arial" panose="020B0604020202020204" pitchFamily="34" charset="0"/>
                <a:cs typeface="Arial" panose="020B0604020202020204" pitchFamily="34" charset="0"/>
              </a:rPr>
              <a:t> appearance</a:t>
            </a:r>
            <a:endParaRPr lang="en-US" sz="1055"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EFB75C7-8344-2FA1-67F2-CC1777157546}"/>
              </a:ext>
            </a:extLst>
          </p:cNvPr>
          <p:cNvSpPr txBox="1"/>
          <p:nvPr/>
        </p:nvSpPr>
        <p:spPr>
          <a:xfrm>
            <a:off x="6304488" y="1967646"/>
            <a:ext cx="1815173" cy="254685"/>
          </a:xfrm>
          <a:prstGeom prst="rect">
            <a:avLst/>
          </a:prstGeom>
          <a:noFill/>
        </p:spPr>
        <p:txBody>
          <a:bodyPr wrap="square">
            <a:spAutoFit/>
          </a:bodyPr>
          <a:lstStyle/>
          <a:p>
            <a:r>
              <a:rPr lang="en-US" sz="1055" b="1" dirty="0">
                <a:latin typeface="Arial" panose="020B0604020202020204" pitchFamily="34" charset="0"/>
                <a:cs typeface="Arial" panose="020B0604020202020204" pitchFamily="34" charset="0"/>
              </a:rPr>
              <a:t>SBN </a:t>
            </a:r>
            <a:r>
              <a:rPr lang="en-US" sz="1055" b="1" dirty="0"/>
              <a:t>𝜈</a:t>
            </a:r>
            <a:r>
              <a:rPr lang="el-GR" sz="1055" b="1" baseline="-25000" dirty="0">
                <a:latin typeface="Arial" panose="020B0604020202020204" pitchFamily="34" charset="0"/>
                <a:cs typeface="Arial" panose="020B0604020202020204" pitchFamily="34" charset="0"/>
              </a:rPr>
              <a:t>μ</a:t>
            </a:r>
            <a:r>
              <a:rPr lang="el-GR" sz="1055" b="1" dirty="0">
                <a:latin typeface="Arial" panose="020B0604020202020204" pitchFamily="34" charset="0"/>
                <a:cs typeface="Arial" panose="020B0604020202020204" pitchFamily="34" charset="0"/>
              </a:rPr>
              <a:t> </a:t>
            </a:r>
            <a:r>
              <a:rPr lang="en-US" sz="1055" b="1" dirty="0">
                <a:latin typeface="Arial" panose="020B0604020202020204" pitchFamily="34" charset="0"/>
                <a:cs typeface="Arial" panose="020B0604020202020204" pitchFamily="34" charset="0"/>
              </a:rPr>
              <a:t>disappearance</a:t>
            </a:r>
            <a:endParaRPr lang="en-US" sz="1055"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02A15A96-DCD9-7AD8-7C56-7CEB7BB81537}"/>
              </a:ext>
            </a:extLst>
          </p:cNvPr>
          <p:cNvGrpSpPr/>
          <p:nvPr/>
        </p:nvGrpSpPr>
        <p:grpSpPr>
          <a:xfrm>
            <a:off x="769449" y="3376468"/>
            <a:ext cx="1611261" cy="1344563"/>
            <a:chOff x="98546" y="3944088"/>
            <a:chExt cx="3055429" cy="2549689"/>
          </a:xfrm>
        </p:grpSpPr>
        <p:pic>
          <p:nvPicPr>
            <p:cNvPr id="13" name="Picture 12">
              <a:extLst>
                <a:ext uri="{FF2B5EF4-FFF2-40B4-BE49-F238E27FC236}">
                  <a16:creationId xmlns:a16="http://schemas.microsoft.com/office/drawing/2014/main" id="{0FBC65AC-8CDB-F4A1-6769-D3D6542B88A1}"/>
                </a:ext>
              </a:extLst>
            </p:cNvPr>
            <p:cNvPicPr>
              <a:picLocks noChangeAspect="1"/>
            </p:cNvPicPr>
            <p:nvPr/>
          </p:nvPicPr>
          <p:blipFill>
            <a:blip r:embed="rId3"/>
            <a:stretch>
              <a:fillRect/>
            </a:stretch>
          </p:blipFill>
          <p:spPr>
            <a:xfrm>
              <a:off x="98546" y="3944088"/>
              <a:ext cx="3025753" cy="2549689"/>
            </a:xfrm>
            <a:prstGeom prst="rect">
              <a:avLst/>
            </a:prstGeom>
          </p:spPr>
        </p:pic>
        <p:sp>
          <p:nvSpPr>
            <p:cNvPr id="3" name="TextBox 2">
              <a:extLst>
                <a:ext uri="{FF2B5EF4-FFF2-40B4-BE49-F238E27FC236}">
                  <a16:creationId xmlns:a16="http://schemas.microsoft.com/office/drawing/2014/main" id="{CD3EF90A-3B54-141F-FFC8-026E7EB4FBC1}"/>
                </a:ext>
              </a:extLst>
            </p:cNvPr>
            <p:cNvSpPr txBox="1"/>
            <p:nvPr/>
          </p:nvSpPr>
          <p:spPr>
            <a:xfrm>
              <a:off x="1806700" y="4480267"/>
              <a:ext cx="1347275" cy="821104"/>
            </a:xfrm>
            <a:prstGeom prst="rect">
              <a:avLst/>
            </a:prstGeom>
            <a:noFill/>
          </p:spPr>
          <p:txBody>
            <a:bodyPr wrap="square" rtlCol="0">
              <a:spAutoFit/>
            </a:bodyPr>
            <a:lstStyle/>
            <a:p>
              <a:r>
                <a:rPr lang="en-US" sz="738" dirty="0">
                  <a:solidFill>
                    <a:srgbClr val="FF0000"/>
                  </a:solidFill>
                </a:rPr>
                <a:t>MicroBooNE alone (BNB)</a:t>
              </a:r>
            </a:p>
            <a:p>
              <a:r>
                <a:rPr lang="en-US" sz="738" dirty="0">
                  <a:solidFill>
                    <a:srgbClr val="FF0000"/>
                  </a:solidFill>
                </a:rPr>
                <a:t>2</a:t>
              </a:r>
              <a:r>
                <a:rPr lang="en-US" sz="738" dirty="0">
                  <a:solidFill>
                    <a:srgbClr val="FF0000"/>
                  </a:solidFill>
                  <a:latin typeface="Symbol" pitchFamily="2" charset="2"/>
                </a:rPr>
                <a:t>s</a:t>
              </a:r>
            </a:p>
          </p:txBody>
        </p:sp>
        <p:cxnSp>
          <p:nvCxnSpPr>
            <p:cNvPr id="18" name="Straight Arrow Connector 17">
              <a:extLst>
                <a:ext uri="{FF2B5EF4-FFF2-40B4-BE49-F238E27FC236}">
                  <a16:creationId xmlns:a16="http://schemas.microsoft.com/office/drawing/2014/main" id="{D181C535-20CB-CB1B-2BBF-A2C14B3057FA}"/>
                </a:ext>
              </a:extLst>
            </p:cNvPr>
            <p:cNvCxnSpPr>
              <a:cxnSpLocks/>
            </p:cNvCxnSpPr>
            <p:nvPr/>
          </p:nvCxnSpPr>
          <p:spPr>
            <a:xfrm flipH="1">
              <a:off x="1796893" y="5197989"/>
              <a:ext cx="242090" cy="2489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4DA663A-5807-D5A1-A610-9477B5758998}"/>
              </a:ext>
            </a:extLst>
          </p:cNvPr>
          <p:cNvSpPr txBox="1"/>
          <p:nvPr/>
        </p:nvSpPr>
        <p:spPr>
          <a:xfrm>
            <a:off x="935148" y="3271269"/>
            <a:ext cx="1969792" cy="189732"/>
          </a:xfrm>
          <a:prstGeom prst="rect">
            <a:avLst/>
          </a:prstGeom>
          <a:noFill/>
        </p:spPr>
        <p:txBody>
          <a:bodyPr wrap="square">
            <a:spAutoFit/>
          </a:bodyPr>
          <a:lstStyle/>
          <a:p>
            <a:r>
              <a:rPr lang="en-US" sz="633" b="1" dirty="0">
                <a:latin typeface="Arial" panose="020B0604020202020204" pitchFamily="34" charset="0"/>
                <a:cs typeface="Arial" panose="020B0604020202020204" pitchFamily="34" charset="0"/>
              </a:rPr>
              <a:t>MicroBooNE </a:t>
            </a:r>
            <a:r>
              <a:rPr lang="en-US" sz="633" b="1" dirty="0"/>
              <a:t>𝜈</a:t>
            </a:r>
            <a:r>
              <a:rPr lang="en-US" sz="633" b="1" baseline="-25000" dirty="0">
                <a:latin typeface="Arial" panose="020B0604020202020204" pitchFamily="34" charset="0"/>
                <a:cs typeface="Arial" panose="020B0604020202020204" pitchFamily="34" charset="0"/>
              </a:rPr>
              <a:t>e</a:t>
            </a:r>
            <a:r>
              <a:rPr lang="en-US" sz="633" b="1" dirty="0">
                <a:latin typeface="Arial" panose="020B0604020202020204" pitchFamily="34" charset="0"/>
                <a:cs typeface="Arial" panose="020B0604020202020204" pitchFamily="34" charset="0"/>
              </a:rPr>
              <a:t> appearance (2022) </a:t>
            </a:r>
            <a:endParaRPr lang="en-US" sz="633"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5FA9158C-E9C7-3DE0-FCDD-0B2751248E9F}"/>
              </a:ext>
            </a:extLst>
          </p:cNvPr>
          <p:cNvGrpSpPr/>
          <p:nvPr/>
        </p:nvGrpSpPr>
        <p:grpSpPr>
          <a:xfrm>
            <a:off x="630850" y="1929471"/>
            <a:ext cx="1969792" cy="1340794"/>
            <a:chOff x="-27301" y="6667130"/>
            <a:chExt cx="3735310" cy="2542543"/>
          </a:xfrm>
        </p:grpSpPr>
        <p:sp>
          <p:nvSpPr>
            <p:cNvPr id="12" name="Google Shape;122;p12">
              <a:extLst>
                <a:ext uri="{FF2B5EF4-FFF2-40B4-BE49-F238E27FC236}">
                  <a16:creationId xmlns:a16="http://schemas.microsoft.com/office/drawing/2014/main" id="{2E01B95D-B938-0979-C5C7-AE16BE454E2D}"/>
                </a:ext>
              </a:extLst>
            </p:cNvPr>
            <p:cNvSpPr txBox="1"/>
            <p:nvPr/>
          </p:nvSpPr>
          <p:spPr>
            <a:xfrm>
              <a:off x="503888" y="8840341"/>
              <a:ext cx="2828101" cy="369332"/>
            </a:xfrm>
            <a:prstGeom prst="rect">
              <a:avLst/>
            </a:prstGeom>
            <a:noFill/>
            <a:ln>
              <a:noFill/>
            </a:ln>
          </p:spPr>
          <p:txBody>
            <a:bodyPr spcFirstLastPara="1" wrap="square" lIns="48212" tIns="48212" rIns="48212" bIns="48212" anchor="t" anchorCtr="0">
              <a:spAutoFit/>
            </a:bodyPr>
            <a:lstStyle/>
            <a:p>
              <a:pPr algn="ctr">
                <a:spcBef>
                  <a:spcPts val="0"/>
                </a:spcBef>
                <a:spcAft>
                  <a:spcPts val="0"/>
                </a:spcAft>
              </a:pPr>
              <a:r>
                <a:rPr lang="en-US" sz="633" i="1" dirty="0">
                  <a:latin typeface="Calibri"/>
                  <a:ea typeface="Calibri"/>
                  <a:cs typeface="Calibri"/>
                  <a:sym typeface="Calibri"/>
                </a:rPr>
                <a:t>P. Machado et al, arXiv:1903.04608V11</a:t>
              </a:r>
              <a:endParaRPr sz="633" i="1" dirty="0">
                <a:latin typeface="Calibri"/>
                <a:ea typeface="Calibri"/>
                <a:cs typeface="Calibri"/>
                <a:sym typeface="Calibri"/>
              </a:endParaRPr>
            </a:p>
          </p:txBody>
        </p:sp>
        <p:grpSp>
          <p:nvGrpSpPr>
            <p:cNvPr id="6" name="Google Shape;127;p12">
              <a:extLst>
                <a:ext uri="{FF2B5EF4-FFF2-40B4-BE49-F238E27FC236}">
                  <a16:creationId xmlns:a16="http://schemas.microsoft.com/office/drawing/2014/main" id="{DF65C5CC-D5BB-3FD8-4283-6F425E538E53}"/>
                </a:ext>
              </a:extLst>
            </p:cNvPr>
            <p:cNvGrpSpPr/>
            <p:nvPr/>
          </p:nvGrpSpPr>
          <p:grpSpPr>
            <a:xfrm>
              <a:off x="348728" y="6895221"/>
              <a:ext cx="2918701" cy="1958423"/>
              <a:chOff x="264025" y="4060282"/>
              <a:chExt cx="2918701" cy="1958423"/>
            </a:xfrm>
          </p:grpSpPr>
          <p:pic>
            <p:nvPicPr>
              <p:cNvPr id="7" name="Google Shape;128;p12">
                <a:extLst>
                  <a:ext uri="{FF2B5EF4-FFF2-40B4-BE49-F238E27FC236}">
                    <a16:creationId xmlns:a16="http://schemas.microsoft.com/office/drawing/2014/main" id="{934E0E06-E287-780F-5A35-E535B890E4FD}"/>
                  </a:ext>
                </a:extLst>
              </p:cNvPr>
              <p:cNvPicPr preferRelativeResize="0"/>
              <p:nvPr/>
            </p:nvPicPr>
            <p:blipFill>
              <a:blip r:embed="rId4">
                <a:alphaModFix/>
              </a:blip>
              <a:stretch>
                <a:fillRect/>
              </a:stretch>
            </p:blipFill>
            <p:spPr>
              <a:xfrm>
                <a:off x="264025" y="4060282"/>
                <a:ext cx="2918701" cy="1958423"/>
              </a:xfrm>
              <a:prstGeom prst="rect">
                <a:avLst/>
              </a:prstGeom>
              <a:noFill/>
              <a:ln>
                <a:noFill/>
              </a:ln>
            </p:spPr>
          </p:pic>
          <p:sp>
            <p:nvSpPr>
              <p:cNvPr id="8" name="Google Shape;129;p12">
                <a:extLst>
                  <a:ext uri="{FF2B5EF4-FFF2-40B4-BE49-F238E27FC236}">
                    <a16:creationId xmlns:a16="http://schemas.microsoft.com/office/drawing/2014/main" id="{5B648045-8B09-BFDB-3237-530F84A892DC}"/>
                  </a:ext>
                </a:extLst>
              </p:cNvPr>
              <p:cNvSpPr/>
              <p:nvPr/>
            </p:nvSpPr>
            <p:spPr>
              <a:xfrm>
                <a:off x="2000000" y="4873654"/>
                <a:ext cx="174600" cy="829200"/>
              </a:xfrm>
              <a:prstGeom prst="rect">
                <a:avLst/>
              </a:prstGeom>
              <a:solidFill>
                <a:schemeClr val="bg1"/>
              </a:solidFill>
              <a:ln>
                <a:noFill/>
              </a:ln>
            </p:spPr>
            <p:txBody>
              <a:bodyPr spcFirstLastPara="1" wrap="square" lIns="48212" tIns="48212" rIns="48212" bIns="48212" anchor="ctr" anchorCtr="0">
                <a:noAutofit/>
              </a:bodyPr>
              <a:lstStyle/>
              <a:p>
                <a:pPr>
                  <a:spcBef>
                    <a:spcPts val="0"/>
                  </a:spcBef>
                  <a:spcAft>
                    <a:spcPts val="0"/>
                  </a:spcAft>
                </a:pPr>
                <a:endParaRPr sz="1266" dirty="0"/>
              </a:p>
            </p:txBody>
          </p:sp>
        </p:grpSp>
        <p:sp>
          <p:nvSpPr>
            <p:cNvPr id="24" name="TextBox 23">
              <a:extLst>
                <a:ext uri="{FF2B5EF4-FFF2-40B4-BE49-F238E27FC236}">
                  <a16:creationId xmlns:a16="http://schemas.microsoft.com/office/drawing/2014/main" id="{8FE64B3E-675E-8BEC-19D5-D92B8E175C36}"/>
                </a:ext>
              </a:extLst>
            </p:cNvPr>
            <p:cNvSpPr txBox="1"/>
            <p:nvPr/>
          </p:nvSpPr>
          <p:spPr>
            <a:xfrm>
              <a:off x="1847634" y="7059277"/>
              <a:ext cx="1350914" cy="660237"/>
            </a:xfrm>
            <a:prstGeom prst="rect">
              <a:avLst/>
            </a:prstGeom>
            <a:noFill/>
          </p:spPr>
          <p:txBody>
            <a:bodyPr wrap="square" rtlCol="0">
              <a:spAutoFit/>
            </a:bodyPr>
            <a:lstStyle/>
            <a:p>
              <a:pPr algn="ctr"/>
              <a:r>
                <a:rPr lang="en-US" sz="554" dirty="0">
                  <a:solidFill>
                    <a:srgbClr val="FF0000"/>
                  </a:solidFill>
                </a:rPr>
                <a:t>example oscillation at peak energy</a:t>
              </a:r>
              <a:endParaRPr lang="en-US" sz="554" dirty="0">
                <a:solidFill>
                  <a:srgbClr val="FF0000"/>
                </a:solidFill>
                <a:latin typeface="Symbol" pitchFamily="2" charset="2"/>
              </a:endParaRPr>
            </a:p>
          </p:txBody>
        </p:sp>
        <p:sp>
          <p:nvSpPr>
            <p:cNvPr id="28" name="TextBox 27">
              <a:extLst>
                <a:ext uri="{FF2B5EF4-FFF2-40B4-BE49-F238E27FC236}">
                  <a16:creationId xmlns:a16="http://schemas.microsoft.com/office/drawing/2014/main" id="{A0D16753-3A24-DA9B-E591-9D55839ADB43}"/>
                </a:ext>
              </a:extLst>
            </p:cNvPr>
            <p:cNvSpPr txBox="1"/>
            <p:nvPr/>
          </p:nvSpPr>
          <p:spPr>
            <a:xfrm>
              <a:off x="-27301" y="6667130"/>
              <a:ext cx="3735310" cy="359788"/>
            </a:xfrm>
            <a:prstGeom prst="rect">
              <a:avLst/>
            </a:prstGeom>
            <a:noFill/>
          </p:spPr>
          <p:txBody>
            <a:bodyPr wrap="square">
              <a:spAutoFit/>
            </a:bodyPr>
            <a:lstStyle/>
            <a:p>
              <a:pPr algn="ctr"/>
              <a:r>
                <a:rPr lang="en-US" sz="633" b="1" dirty="0">
                  <a:latin typeface="Arial" panose="020B0604020202020204" pitchFamily="34" charset="0"/>
                  <a:cs typeface="Arial" panose="020B0604020202020204" pitchFamily="34" charset="0"/>
                </a:rPr>
                <a:t>SBN oscillation probability</a:t>
              </a:r>
              <a:endParaRPr lang="en-US" sz="633" dirty="0">
                <a:latin typeface="Arial" panose="020B0604020202020204" pitchFamily="34" charset="0"/>
                <a:cs typeface="Arial" panose="020B0604020202020204" pitchFamily="34" charset="0"/>
              </a:endParaRPr>
            </a:p>
          </p:txBody>
        </p:sp>
      </p:grpSp>
      <p:sp>
        <p:nvSpPr>
          <p:cNvPr id="9" name="Date Placeholder 8">
            <a:extLst>
              <a:ext uri="{FF2B5EF4-FFF2-40B4-BE49-F238E27FC236}">
                <a16:creationId xmlns:a16="http://schemas.microsoft.com/office/drawing/2014/main" id="{C96CCB3C-A1A9-EE4D-9752-607F708C0D92}"/>
              </a:ext>
            </a:extLst>
          </p:cNvPr>
          <p:cNvSpPr>
            <a:spLocks noGrp="1"/>
          </p:cNvSpPr>
          <p:nvPr>
            <p:ph type="dt" sz="half" idx="2"/>
          </p:nvPr>
        </p:nvSpPr>
        <p:spPr/>
        <p:txBody>
          <a:bodyPr/>
          <a:lstStyle/>
          <a:p>
            <a:pPr>
              <a:defRPr/>
            </a:pPr>
            <a:r>
              <a:rPr lang="en-US"/>
              <a:t>6/23/22</a:t>
            </a:r>
            <a:endParaRPr lang="en-US" dirty="0"/>
          </a:p>
        </p:txBody>
      </p:sp>
      <p:sp>
        <p:nvSpPr>
          <p:cNvPr id="33" name="Footer Placeholder 32">
            <a:extLst>
              <a:ext uri="{FF2B5EF4-FFF2-40B4-BE49-F238E27FC236}">
                <a16:creationId xmlns:a16="http://schemas.microsoft.com/office/drawing/2014/main" id="{3819E1AF-1D82-FF02-C754-99BFC617E0E4}"/>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34" name="Slide Number">
            <a:extLst>
              <a:ext uri="{FF2B5EF4-FFF2-40B4-BE49-F238E27FC236}">
                <a16:creationId xmlns:a16="http://schemas.microsoft.com/office/drawing/2014/main" id="{DB6C34B9-1138-66E2-1082-C747BB6C7420}"/>
              </a:ext>
            </a:extLst>
          </p:cNvPr>
          <p:cNvSpPr txBox="1">
            <a:spLocks noGrp="1"/>
          </p:cNvSpPr>
          <p:nvPr>
            <p:ph type="sldNum" sz="quarter" idx="4"/>
          </p:nvPr>
        </p:nvSpPr>
        <p:spPr>
          <a:xfrm>
            <a:off x="222250" y="4878161"/>
            <a:ext cx="414338" cy="177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Tree>
    <p:extLst>
      <p:ext uri="{BB962C8B-B14F-4D97-AF65-F5344CB8AC3E}">
        <p14:creationId xmlns:p14="http://schemas.microsoft.com/office/powerpoint/2010/main" val="3812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31C-9A6D-06DB-55D5-1B8C34FEF351}"/>
              </a:ext>
            </a:extLst>
          </p:cNvPr>
          <p:cNvSpPr>
            <a:spLocks noGrp="1"/>
          </p:cNvSpPr>
          <p:nvPr>
            <p:ph type="title"/>
          </p:nvPr>
        </p:nvSpPr>
        <p:spPr/>
        <p:txBody>
          <a:bodyPr/>
          <a:lstStyle/>
          <a:p>
            <a:r>
              <a:rPr lang="en-US" dirty="0"/>
              <a:t>DUNE Physics Goals</a:t>
            </a:r>
          </a:p>
        </p:txBody>
      </p:sp>
      <p:sp>
        <p:nvSpPr>
          <p:cNvPr id="4" name="Slide Number Placeholder 3">
            <a:extLst>
              <a:ext uri="{FF2B5EF4-FFF2-40B4-BE49-F238E27FC236}">
                <a16:creationId xmlns:a16="http://schemas.microsoft.com/office/drawing/2014/main" id="{69FB60B1-B494-5B16-7BE5-3CDD915A773D}"/>
              </a:ext>
            </a:extLst>
          </p:cNvPr>
          <p:cNvSpPr>
            <a:spLocks noGrp="1"/>
          </p:cNvSpPr>
          <p:nvPr>
            <p:ph type="sldNum" sz="quarter" idx="4"/>
          </p:nvPr>
        </p:nvSpPr>
        <p:spPr/>
        <p:txBody>
          <a:bodyPr/>
          <a:lstStyle/>
          <a:p>
            <a:fld id="{86CB4B4D-7CA3-9044-876B-883B54F8677D}" type="slidenum">
              <a:rPr lang="en-US" smtClean="0"/>
              <a:t>33</a:t>
            </a:fld>
            <a:endParaRPr lang="en-US"/>
          </a:p>
        </p:txBody>
      </p:sp>
      <p:sp>
        <p:nvSpPr>
          <p:cNvPr id="6" name="Date Placeholder 5">
            <a:extLst>
              <a:ext uri="{FF2B5EF4-FFF2-40B4-BE49-F238E27FC236}">
                <a16:creationId xmlns:a16="http://schemas.microsoft.com/office/drawing/2014/main" id="{07C37F62-0BC8-FB4A-B9EB-BC6F092C50C9}"/>
              </a:ext>
            </a:extLst>
          </p:cNvPr>
          <p:cNvSpPr>
            <a:spLocks noGrp="1"/>
          </p:cNvSpPr>
          <p:nvPr>
            <p:ph type="dt" sz="half" idx="2"/>
          </p:nvPr>
        </p:nvSpPr>
        <p:spPr/>
        <p:txBody>
          <a:bodyPr/>
          <a:lstStyle/>
          <a:p>
            <a:pPr>
              <a:defRPr/>
            </a:pPr>
            <a:r>
              <a:rPr lang="en-US"/>
              <a:t>6/23/22</a:t>
            </a:r>
            <a:endParaRPr lang="en-US" dirty="0"/>
          </a:p>
        </p:txBody>
      </p:sp>
      <p:sp>
        <p:nvSpPr>
          <p:cNvPr id="7" name="Footer Placeholder 6">
            <a:extLst>
              <a:ext uri="{FF2B5EF4-FFF2-40B4-BE49-F238E27FC236}">
                <a16:creationId xmlns:a16="http://schemas.microsoft.com/office/drawing/2014/main" id="{DBFE5338-C246-32FE-7576-FCB02F0EE60A}"/>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9" name="TextBox 8">
            <a:extLst>
              <a:ext uri="{FF2B5EF4-FFF2-40B4-BE49-F238E27FC236}">
                <a16:creationId xmlns:a16="http://schemas.microsoft.com/office/drawing/2014/main" id="{8385375F-F21F-7C79-1E6F-6FFA1611FE03}"/>
              </a:ext>
            </a:extLst>
          </p:cNvPr>
          <p:cNvSpPr txBox="1"/>
          <p:nvPr/>
        </p:nvSpPr>
        <p:spPr>
          <a:xfrm>
            <a:off x="7100266" y="202019"/>
            <a:ext cx="1113318" cy="369332"/>
          </a:xfrm>
          <a:prstGeom prst="rect">
            <a:avLst/>
          </a:prstGeom>
          <a:noFill/>
        </p:spPr>
        <p:txBody>
          <a:bodyPr wrap="none" rtlCol="0">
            <a:spAutoFit/>
          </a:bodyPr>
          <a:lstStyle/>
          <a:p>
            <a:r>
              <a:rPr lang="en-US">
                <a:solidFill>
                  <a:schemeClr val="bg1"/>
                </a:solidFill>
              </a:rPr>
              <a:t>May 2018</a:t>
            </a:r>
          </a:p>
        </p:txBody>
      </p:sp>
      <p:grpSp>
        <p:nvGrpSpPr>
          <p:cNvPr id="10" name="Group 9">
            <a:extLst>
              <a:ext uri="{FF2B5EF4-FFF2-40B4-BE49-F238E27FC236}">
                <a16:creationId xmlns:a16="http://schemas.microsoft.com/office/drawing/2014/main" id="{E1F54A1E-568D-6DEF-C61B-280061B056FE}"/>
              </a:ext>
            </a:extLst>
          </p:cNvPr>
          <p:cNvGrpSpPr/>
          <p:nvPr/>
        </p:nvGrpSpPr>
        <p:grpSpPr>
          <a:xfrm>
            <a:off x="1230392" y="271649"/>
            <a:ext cx="6858000" cy="2732920"/>
            <a:chOff x="463260" y="1301499"/>
            <a:chExt cx="6858000" cy="2732920"/>
          </a:xfrm>
        </p:grpSpPr>
        <p:pic>
          <p:nvPicPr>
            <p:cNvPr id="11" name="Picture 10" descr="Diagram&#10;&#10;Description automatically generated">
              <a:extLst>
                <a:ext uri="{FF2B5EF4-FFF2-40B4-BE49-F238E27FC236}">
                  <a16:creationId xmlns:a16="http://schemas.microsoft.com/office/drawing/2014/main" id="{7E6F4D76-06C5-471D-87DD-14CF8BD3CA26}"/>
                </a:ext>
              </a:extLst>
            </p:cNvPr>
            <p:cNvPicPr>
              <a:picLocks noChangeAspect="1"/>
            </p:cNvPicPr>
            <p:nvPr/>
          </p:nvPicPr>
          <p:blipFill>
            <a:blip r:embed="rId2"/>
            <a:stretch>
              <a:fillRect/>
            </a:stretch>
          </p:blipFill>
          <p:spPr>
            <a:xfrm>
              <a:off x="463260" y="1757944"/>
              <a:ext cx="6858000" cy="2276475"/>
            </a:xfrm>
            <a:prstGeom prst="rect">
              <a:avLst/>
            </a:prstGeom>
          </p:spPr>
        </p:pic>
        <p:pic>
          <p:nvPicPr>
            <p:cNvPr id="12" name="pasted-image.png">
              <a:extLst>
                <a:ext uri="{FF2B5EF4-FFF2-40B4-BE49-F238E27FC236}">
                  <a16:creationId xmlns:a16="http://schemas.microsoft.com/office/drawing/2014/main" id="{297213BD-0A21-685A-988E-6D432B7E39E4}"/>
                </a:ext>
              </a:extLst>
            </p:cNvPr>
            <p:cNvPicPr>
              <a:picLocks noChangeAspect="1"/>
            </p:cNvPicPr>
            <p:nvPr/>
          </p:nvPicPr>
          <p:blipFill>
            <a:blip r:embed="rId3"/>
            <a:stretch>
              <a:fillRect/>
            </a:stretch>
          </p:blipFill>
          <p:spPr>
            <a:xfrm>
              <a:off x="2569251" y="1301499"/>
              <a:ext cx="913226" cy="679580"/>
            </a:xfrm>
            <a:prstGeom prst="rect">
              <a:avLst/>
            </a:prstGeom>
            <a:ln w="25400"/>
          </p:spPr>
        </p:pic>
        <p:pic>
          <p:nvPicPr>
            <p:cNvPr id="13" name="pasted-image.tiff">
              <a:extLst>
                <a:ext uri="{FF2B5EF4-FFF2-40B4-BE49-F238E27FC236}">
                  <a16:creationId xmlns:a16="http://schemas.microsoft.com/office/drawing/2014/main" id="{A9AB3C7C-36A0-228D-F71F-48DF99392308}"/>
                </a:ext>
              </a:extLst>
            </p:cNvPr>
            <p:cNvPicPr>
              <a:picLocks noChangeAspect="1"/>
            </p:cNvPicPr>
            <p:nvPr/>
          </p:nvPicPr>
          <p:blipFill>
            <a:blip r:embed="rId4"/>
            <a:stretch>
              <a:fillRect/>
            </a:stretch>
          </p:blipFill>
          <p:spPr>
            <a:xfrm>
              <a:off x="3508719" y="1317702"/>
              <a:ext cx="957623" cy="662777"/>
            </a:xfrm>
            <a:prstGeom prst="rect">
              <a:avLst/>
            </a:prstGeom>
            <a:ln w="25400"/>
          </p:spPr>
        </p:pic>
        <p:pic>
          <p:nvPicPr>
            <p:cNvPr id="14" name="pasted-image.tiff">
              <a:extLst>
                <a:ext uri="{FF2B5EF4-FFF2-40B4-BE49-F238E27FC236}">
                  <a16:creationId xmlns:a16="http://schemas.microsoft.com/office/drawing/2014/main" id="{645A225A-056D-C785-261E-264FA2AA5544}"/>
                </a:ext>
              </a:extLst>
            </p:cNvPr>
            <p:cNvPicPr>
              <a:picLocks noChangeAspect="1"/>
            </p:cNvPicPr>
            <p:nvPr/>
          </p:nvPicPr>
          <p:blipFill>
            <a:blip r:embed="rId5"/>
            <a:stretch>
              <a:fillRect/>
            </a:stretch>
          </p:blipFill>
          <p:spPr>
            <a:xfrm>
              <a:off x="4510079" y="1315883"/>
              <a:ext cx="702388" cy="792911"/>
            </a:xfrm>
            <a:prstGeom prst="rect">
              <a:avLst/>
            </a:prstGeom>
            <a:ln w="25400"/>
          </p:spPr>
        </p:pic>
      </p:grpSp>
      <p:sp>
        <p:nvSpPr>
          <p:cNvPr id="15" name="Content Placeholder 2">
            <a:extLst>
              <a:ext uri="{FF2B5EF4-FFF2-40B4-BE49-F238E27FC236}">
                <a16:creationId xmlns:a16="http://schemas.microsoft.com/office/drawing/2014/main" id="{33DFE2F7-BEB4-1BE0-B158-517D0075B8AF}"/>
              </a:ext>
            </a:extLst>
          </p:cNvPr>
          <p:cNvSpPr txBox="1">
            <a:spLocks/>
          </p:cNvSpPr>
          <p:nvPr/>
        </p:nvSpPr>
        <p:spPr>
          <a:xfrm>
            <a:off x="228599" y="3010406"/>
            <a:ext cx="8686799" cy="1903112"/>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sz="1600" dirty="0">
                <a:latin typeface="Helvetica" pitchFamily="2" charset="0"/>
              </a:rPr>
              <a:t>Unambiguous, high precision measurements of </a:t>
            </a:r>
            <a:r>
              <a:rPr lang="en-US" sz="1600" dirty="0">
                <a:latin typeface="Symbol" pitchFamily="2" charset="2"/>
              </a:rPr>
              <a:t>D</a:t>
            </a:r>
            <a:r>
              <a:rPr lang="en-US" sz="1600" dirty="0">
                <a:latin typeface="Helvetica" pitchFamily="2" charset="0"/>
              </a:rPr>
              <a:t>m</a:t>
            </a:r>
            <a:r>
              <a:rPr lang="en-US" sz="1600" baseline="30000" dirty="0">
                <a:latin typeface="Helvetica" pitchFamily="2" charset="0"/>
              </a:rPr>
              <a:t>2</a:t>
            </a:r>
            <a:r>
              <a:rPr lang="en-US" sz="1600" baseline="-25000" dirty="0">
                <a:latin typeface="Helvetica" pitchFamily="2" charset="0"/>
              </a:rPr>
              <a:t>32</a:t>
            </a:r>
            <a:r>
              <a:rPr lang="en-US" sz="1600" dirty="0">
                <a:latin typeface="Helvetica" pitchFamily="2" charset="0"/>
              </a:rPr>
              <a:t>, </a:t>
            </a:r>
            <a:r>
              <a:rPr lang="en-US" sz="1600" dirty="0" err="1">
                <a:latin typeface="Symbol" pitchFamily="2" charset="2"/>
              </a:rPr>
              <a:t>d</a:t>
            </a:r>
            <a:r>
              <a:rPr lang="en-US" sz="1600" baseline="-25000" dirty="0" err="1">
                <a:latin typeface="Helvetica" pitchFamily="2" charset="0"/>
              </a:rPr>
              <a:t>CP</a:t>
            </a:r>
            <a:r>
              <a:rPr lang="en-US" sz="1600" dirty="0">
                <a:latin typeface="Helvetica" pitchFamily="2" charset="0"/>
              </a:rPr>
              <a:t>, sin</a:t>
            </a:r>
            <a:r>
              <a:rPr lang="en-US" sz="1600" baseline="30000" dirty="0">
                <a:latin typeface="Helvetica" pitchFamily="2" charset="0"/>
              </a:rPr>
              <a:t>2</a:t>
            </a:r>
            <a:r>
              <a:rPr lang="en-US" sz="1600" dirty="0">
                <a:latin typeface="Symbol" pitchFamily="2" charset="2"/>
              </a:rPr>
              <a:t>q</a:t>
            </a:r>
            <a:r>
              <a:rPr lang="en-US" sz="1600" baseline="-25000" dirty="0">
                <a:latin typeface="Helvetica" pitchFamily="2" charset="0"/>
              </a:rPr>
              <a:t>23</a:t>
            </a:r>
            <a:r>
              <a:rPr lang="en-US" sz="1600" dirty="0">
                <a:latin typeface="Helvetica" pitchFamily="2" charset="0"/>
              </a:rPr>
              <a:t>, sin</a:t>
            </a:r>
            <a:r>
              <a:rPr lang="en-US" sz="1600" baseline="30000" dirty="0">
                <a:latin typeface="Helvetica" pitchFamily="2" charset="0"/>
              </a:rPr>
              <a:t>2</a:t>
            </a:r>
            <a:r>
              <a:rPr lang="en-US" sz="1600" dirty="0">
                <a:latin typeface="Helvetica" pitchFamily="2" charset="0"/>
              </a:rPr>
              <a:t>2</a:t>
            </a:r>
            <a:r>
              <a:rPr lang="en-US" sz="1600" dirty="0">
                <a:latin typeface="Symbol" pitchFamily="2" charset="2"/>
              </a:rPr>
              <a:t>q</a:t>
            </a:r>
            <a:r>
              <a:rPr lang="en-US" sz="1600" baseline="-25000" dirty="0">
                <a:latin typeface="Helvetica" pitchFamily="2" charset="0"/>
              </a:rPr>
              <a:t>13</a:t>
            </a:r>
            <a:r>
              <a:rPr lang="en-US" sz="1600" dirty="0">
                <a:latin typeface="Helvetica" pitchFamily="2" charset="0"/>
              </a:rPr>
              <a:t> in a single experiment</a:t>
            </a:r>
          </a:p>
          <a:p>
            <a:pPr marL="285750" indent="-285750"/>
            <a:r>
              <a:rPr lang="en-US" sz="1600" dirty="0">
                <a:latin typeface="Helvetica" pitchFamily="2" charset="0"/>
              </a:rPr>
              <a:t>Discovery sensitivity to CP violation, mass ordering, </a:t>
            </a:r>
            <a:r>
              <a:rPr lang="en-US" sz="1600" dirty="0">
                <a:latin typeface="Symbol" pitchFamily="2" charset="2"/>
              </a:rPr>
              <a:t>q</a:t>
            </a:r>
            <a:r>
              <a:rPr lang="en-US" sz="1600" baseline="-25000" dirty="0">
                <a:latin typeface="Helvetica" pitchFamily="2" charset="0"/>
              </a:rPr>
              <a:t>23</a:t>
            </a:r>
            <a:r>
              <a:rPr lang="en-US" sz="1600" dirty="0">
                <a:latin typeface="Helvetica" pitchFamily="2" charset="0"/>
              </a:rPr>
              <a:t> octant over a wide range of parameter values</a:t>
            </a:r>
          </a:p>
          <a:p>
            <a:pPr marL="285750" indent="-285750"/>
            <a:r>
              <a:rPr lang="en-US" sz="1600" dirty="0">
                <a:latin typeface="Helvetica" pitchFamily="2" charset="0"/>
              </a:rPr>
              <a:t>Sensitivity to MeV-scale neutrinos, such as from a galactic supernova burst</a:t>
            </a:r>
          </a:p>
          <a:p>
            <a:pPr marL="285750" indent="-285750"/>
            <a:r>
              <a:rPr lang="en-US" sz="1600" dirty="0">
                <a:latin typeface="Helvetica" pitchFamily="2" charset="0"/>
              </a:rPr>
              <a:t>Low backgrounds for sensitivity to BSM physics including baryon number violation</a:t>
            </a:r>
          </a:p>
          <a:p>
            <a:endParaRPr lang="en-US" sz="1800" dirty="0">
              <a:latin typeface="+mj-lt"/>
            </a:endParaRPr>
          </a:p>
        </p:txBody>
      </p:sp>
    </p:spTree>
    <p:extLst>
      <p:ext uri="{BB962C8B-B14F-4D97-AF65-F5344CB8AC3E}">
        <p14:creationId xmlns:p14="http://schemas.microsoft.com/office/powerpoint/2010/main" val="450038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53C90-8434-D32E-053F-85E6A577F034}"/>
              </a:ext>
            </a:extLst>
          </p:cNvPr>
          <p:cNvSpPr>
            <a:spLocks noGrp="1"/>
          </p:cNvSpPr>
          <p:nvPr>
            <p:ph type="title"/>
          </p:nvPr>
        </p:nvSpPr>
        <p:spPr/>
        <p:txBody>
          <a:bodyPr/>
          <a:lstStyle/>
          <a:p>
            <a:r>
              <a:rPr lang="en-US" dirty="0"/>
              <a:t>DUNE Oscillation Advantages</a:t>
            </a:r>
          </a:p>
        </p:txBody>
      </p:sp>
      <p:sp>
        <p:nvSpPr>
          <p:cNvPr id="4" name="Date Placeholder 3">
            <a:extLst>
              <a:ext uri="{FF2B5EF4-FFF2-40B4-BE49-F238E27FC236}">
                <a16:creationId xmlns:a16="http://schemas.microsoft.com/office/drawing/2014/main" id="{25EE7445-7FBD-E75E-53A4-22D17E262C34}"/>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17C801AF-8EC8-5E64-ACA5-110917715C36}"/>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FF27ACC1-FD11-ED19-BEDE-99B16D4590AF}"/>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7" name="Picture 6" descr="Diagram&#10;&#10;Description automatically generated">
            <a:extLst>
              <a:ext uri="{FF2B5EF4-FFF2-40B4-BE49-F238E27FC236}">
                <a16:creationId xmlns:a16="http://schemas.microsoft.com/office/drawing/2014/main" id="{29F04ED1-2BF1-68AD-E9A8-B9263DEFA27A}"/>
              </a:ext>
            </a:extLst>
          </p:cNvPr>
          <p:cNvPicPr>
            <a:picLocks noChangeAspect="1"/>
          </p:cNvPicPr>
          <p:nvPr/>
        </p:nvPicPr>
        <p:blipFill>
          <a:blip r:embed="rId2"/>
          <a:stretch>
            <a:fillRect/>
          </a:stretch>
        </p:blipFill>
        <p:spPr>
          <a:xfrm>
            <a:off x="1074511" y="599394"/>
            <a:ext cx="6858000" cy="2276475"/>
          </a:xfrm>
          <a:prstGeom prst="rect">
            <a:avLst/>
          </a:prstGeom>
        </p:spPr>
      </p:pic>
      <p:sp>
        <p:nvSpPr>
          <p:cNvPr id="8" name="Content Placeholder 2">
            <a:extLst>
              <a:ext uri="{FF2B5EF4-FFF2-40B4-BE49-F238E27FC236}">
                <a16:creationId xmlns:a16="http://schemas.microsoft.com/office/drawing/2014/main" id="{C7DC2970-9232-1990-09A0-4D3C9E44FAD5}"/>
              </a:ext>
            </a:extLst>
          </p:cNvPr>
          <p:cNvSpPr txBox="1">
            <a:spLocks/>
          </p:cNvSpPr>
          <p:nvPr/>
        </p:nvSpPr>
        <p:spPr>
          <a:xfrm>
            <a:off x="222250" y="2982902"/>
            <a:ext cx="8699500" cy="1710631"/>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t>The DUNE neutrino oscillation program is </a:t>
            </a:r>
            <a:r>
              <a:rPr lang="en-US" sz="1500" b="1" dirty="0">
                <a:solidFill>
                  <a:srgbClr val="FF0000"/>
                </a:solidFill>
              </a:rPr>
              <a:t>exceptional</a:t>
            </a:r>
            <a:r>
              <a:rPr lang="en-US" sz="1500" dirty="0">
                <a:solidFill>
                  <a:srgbClr val="FF0000"/>
                </a:solidFill>
              </a:rPr>
              <a:t> </a:t>
            </a:r>
            <a:r>
              <a:rPr lang="en-US" sz="1500" dirty="0"/>
              <a:t>due to several key features of the experiment and facility design :</a:t>
            </a:r>
          </a:p>
          <a:p>
            <a:pPr lvl="1"/>
            <a:r>
              <a:rPr lang="en-US" sz="1200" dirty="0">
                <a:latin typeface="Helvetica" pitchFamily="2" charset="0"/>
              </a:rPr>
              <a:t>The </a:t>
            </a:r>
            <a:r>
              <a:rPr lang="en-US" sz="1200" b="1" dirty="0">
                <a:solidFill>
                  <a:srgbClr val="FF0000"/>
                </a:solidFill>
                <a:latin typeface="Helvetica" pitchFamily="2" charset="0"/>
              </a:rPr>
              <a:t>1300 km baseline </a:t>
            </a:r>
            <a:r>
              <a:rPr lang="en-US" sz="1200" dirty="0">
                <a:latin typeface="Helvetica" pitchFamily="2" charset="0"/>
              </a:rPr>
              <a:t>between Fermilab and SURF location for the far detectors enables an unambiguous measurement of the neutrino mass ordering (mass hierarchy)</a:t>
            </a:r>
          </a:p>
          <a:p>
            <a:pPr lvl="1"/>
            <a:r>
              <a:rPr lang="en-US" sz="1200" dirty="0">
                <a:latin typeface="Helvetica" pitchFamily="2" charset="0"/>
              </a:rPr>
              <a:t>The detector’s on-axis location provides for a </a:t>
            </a:r>
            <a:r>
              <a:rPr lang="en-US" sz="1200" b="1" dirty="0">
                <a:solidFill>
                  <a:srgbClr val="FF0000"/>
                </a:solidFill>
                <a:latin typeface="Helvetica" pitchFamily="2" charset="0"/>
              </a:rPr>
              <a:t>wide-band energy spectrum of neutrinos </a:t>
            </a:r>
            <a:r>
              <a:rPr lang="en-US" sz="1200" dirty="0">
                <a:latin typeface="Helvetica" pitchFamily="2" charset="0"/>
              </a:rPr>
              <a:t>to be seen in the near and far locations enabling detailed fitting of the oscillation parameters</a:t>
            </a:r>
          </a:p>
          <a:p>
            <a:pPr lvl="1"/>
            <a:r>
              <a:rPr lang="en-US" sz="1200" dirty="0">
                <a:latin typeface="Helvetica" pitchFamily="2" charset="0"/>
              </a:rPr>
              <a:t>The </a:t>
            </a:r>
            <a:r>
              <a:rPr lang="en-US" sz="1200" b="1" dirty="0">
                <a:solidFill>
                  <a:srgbClr val="FF0000"/>
                </a:solidFill>
                <a:latin typeface="Helvetica" pitchFamily="2" charset="0"/>
              </a:rPr>
              <a:t>liquid argon detector technology </a:t>
            </a:r>
            <a:r>
              <a:rPr lang="en-US" sz="1200" dirty="0">
                <a:latin typeface="Helvetica" pitchFamily="2" charset="0"/>
              </a:rPr>
              <a:t>enables precise reconstruction of the neutrino interactions</a:t>
            </a:r>
          </a:p>
          <a:p>
            <a:pPr lvl="1"/>
            <a:r>
              <a:rPr lang="en-US" sz="1200" dirty="0">
                <a:latin typeface="Helvetica" pitchFamily="2" charset="0"/>
              </a:rPr>
              <a:t>The Near Detector complex at Fermilab will support near detectors that will  provide </a:t>
            </a:r>
            <a:r>
              <a:rPr lang="en-US" sz="1200" b="1" dirty="0">
                <a:solidFill>
                  <a:srgbClr val="FF0000"/>
                </a:solidFill>
                <a:latin typeface="Helvetica" pitchFamily="2" charset="0"/>
              </a:rPr>
              <a:t>unprecedented control of systematic uncertainties</a:t>
            </a:r>
            <a:r>
              <a:rPr lang="en-US" sz="1200" b="1" dirty="0">
                <a:latin typeface="Helvetica" pitchFamily="2" charset="0"/>
              </a:rPr>
              <a:t> </a:t>
            </a:r>
            <a:r>
              <a:rPr lang="en-US" sz="1200" dirty="0">
                <a:latin typeface="Helvetica" pitchFamily="2" charset="0"/>
              </a:rPr>
              <a:t>in the prediction of the un-oscillated neutrino flux</a:t>
            </a:r>
          </a:p>
        </p:txBody>
      </p:sp>
    </p:spTree>
    <p:extLst>
      <p:ext uri="{BB962C8B-B14F-4D97-AF65-F5344CB8AC3E}">
        <p14:creationId xmlns:p14="http://schemas.microsoft.com/office/powerpoint/2010/main" val="2146211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516DEA-2EF5-AC2B-0CD8-EE919999B5CC}"/>
              </a:ext>
            </a:extLst>
          </p:cNvPr>
          <p:cNvPicPr>
            <a:picLocks noChangeAspect="1"/>
          </p:cNvPicPr>
          <p:nvPr/>
        </p:nvPicPr>
        <p:blipFill>
          <a:blip r:embed="rId2"/>
          <a:stretch>
            <a:fillRect/>
          </a:stretch>
        </p:blipFill>
        <p:spPr>
          <a:xfrm>
            <a:off x="81023" y="2786159"/>
            <a:ext cx="2528101" cy="1933846"/>
          </a:xfrm>
          <a:prstGeom prst="rect">
            <a:avLst/>
          </a:prstGeom>
        </p:spPr>
      </p:pic>
      <p:sp>
        <p:nvSpPr>
          <p:cNvPr id="3" name="Title 2">
            <a:extLst>
              <a:ext uri="{FF2B5EF4-FFF2-40B4-BE49-F238E27FC236}">
                <a16:creationId xmlns:a16="http://schemas.microsoft.com/office/drawing/2014/main" id="{A7D4089A-1641-A06C-F063-8B624D96747D}"/>
              </a:ext>
            </a:extLst>
          </p:cNvPr>
          <p:cNvSpPr>
            <a:spLocks noGrp="1"/>
          </p:cNvSpPr>
          <p:nvPr>
            <p:ph type="title"/>
          </p:nvPr>
        </p:nvSpPr>
        <p:spPr/>
        <p:txBody>
          <a:bodyPr/>
          <a:lstStyle/>
          <a:p>
            <a:r>
              <a:rPr lang="en-US" dirty="0"/>
              <a:t>DUNE </a:t>
            </a:r>
            <a:r>
              <a:rPr lang="en-US" dirty="0">
                <a:latin typeface="Symbol" pitchFamily="2" charset="2"/>
              </a:rPr>
              <a:t>n</a:t>
            </a:r>
            <a:r>
              <a:rPr lang="en-US" baseline="-25000" dirty="0">
                <a:latin typeface="Symbol" pitchFamily="2" charset="2"/>
              </a:rPr>
              <a:t>m</a:t>
            </a:r>
            <a:r>
              <a:rPr lang="en-US" dirty="0"/>
              <a:t> Disappearance</a:t>
            </a:r>
          </a:p>
        </p:txBody>
      </p:sp>
      <p:pic>
        <p:nvPicPr>
          <p:cNvPr id="7" name="Picture 6" descr="Chart&#10;&#10;Description automatically generated">
            <a:extLst>
              <a:ext uri="{FF2B5EF4-FFF2-40B4-BE49-F238E27FC236}">
                <a16:creationId xmlns:a16="http://schemas.microsoft.com/office/drawing/2014/main" id="{44CF6266-F58D-FC62-95C7-14F9F93E2C4C}"/>
              </a:ext>
            </a:extLst>
          </p:cNvPr>
          <p:cNvPicPr>
            <a:picLocks noChangeAspect="1"/>
          </p:cNvPicPr>
          <p:nvPr/>
        </p:nvPicPr>
        <p:blipFill>
          <a:blip r:embed="rId3"/>
          <a:stretch>
            <a:fillRect/>
          </a:stretch>
        </p:blipFill>
        <p:spPr>
          <a:xfrm>
            <a:off x="2801289" y="2580581"/>
            <a:ext cx="2637839" cy="2130137"/>
          </a:xfrm>
          <a:prstGeom prst="rect">
            <a:avLst/>
          </a:prstGeom>
        </p:spPr>
      </p:pic>
      <p:pic>
        <p:nvPicPr>
          <p:cNvPr id="9" name="Picture 8" descr="A picture containing schematic&#10;&#10;Description automatically generated">
            <a:extLst>
              <a:ext uri="{FF2B5EF4-FFF2-40B4-BE49-F238E27FC236}">
                <a16:creationId xmlns:a16="http://schemas.microsoft.com/office/drawing/2014/main" id="{0902731D-0233-82C4-28B4-F2AE6AE75348}"/>
              </a:ext>
            </a:extLst>
          </p:cNvPr>
          <p:cNvPicPr>
            <a:picLocks noChangeAspect="1"/>
          </p:cNvPicPr>
          <p:nvPr/>
        </p:nvPicPr>
        <p:blipFill>
          <a:blip r:embed="rId4"/>
          <a:stretch>
            <a:fillRect/>
          </a:stretch>
        </p:blipFill>
        <p:spPr>
          <a:xfrm>
            <a:off x="5709143" y="1233094"/>
            <a:ext cx="3046363" cy="2412556"/>
          </a:xfrm>
          <a:prstGeom prst="rect">
            <a:avLst/>
          </a:prstGeom>
        </p:spPr>
      </p:pic>
      <p:sp>
        <p:nvSpPr>
          <p:cNvPr id="10" name="TextBox 9">
            <a:extLst>
              <a:ext uri="{FF2B5EF4-FFF2-40B4-BE49-F238E27FC236}">
                <a16:creationId xmlns:a16="http://schemas.microsoft.com/office/drawing/2014/main" id="{207F6D88-4C05-9480-ADA2-F1E40A4DBE2A}"/>
              </a:ext>
            </a:extLst>
          </p:cNvPr>
          <p:cNvSpPr txBox="1"/>
          <p:nvPr/>
        </p:nvSpPr>
        <p:spPr>
          <a:xfrm flipH="1">
            <a:off x="3079827" y="2924658"/>
            <a:ext cx="1254409" cy="219291"/>
          </a:xfrm>
          <a:prstGeom prst="rect">
            <a:avLst/>
          </a:prstGeom>
          <a:noFill/>
        </p:spPr>
        <p:txBody>
          <a:bodyPr wrap="square" rtlCol="0">
            <a:spAutoFit/>
          </a:bodyPr>
          <a:lstStyle/>
          <a:p>
            <a:r>
              <a:rPr lang="en-US" sz="825"/>
              <a:t>13.6e20 POT</a:t>
            </a:r>
          </a:p>
        </p:txBody>
      </p:sp>
      <p:pic>
        <p:nvPicPr>
          <p:cNvPr id="11" name="Picture 10">
            <a:extLst>
              <a:ext uri="{FF2B5EF4-FFF2-40B4-BE49-F238E27FC236}">
                <a16:creationId xmlns:a16="http://schemas.microsoft.com/office/drawing/2014/main" id="{F4787C9E-D78E-9B8D-1CF9-38EAD77F5C4F}"/>
              </a:ext>
            </a:extLst>
          </p:cNvPr>
          <p:cNvPicPr>
            <a:picLocks noChangeAspect="1"/>
          </p:cNvPicPr>
          <p:nvPr/>
        </p:nvPicPr>
        <p:blipFill>
          <a:blip r:embed="rId5"/>
          <a:stretch>
            <a:fillRect/>
          </a:stretch>
        </p:blipFill>
        <p:spPr>
          <a:xfrm>
            <a:off x="2683061" y="588457"/>
            <a:ext cx="2673543" cy="1850915"/>
          </a:xfrm>
          <a:prstGeom prst="rect">
            <a:avLst/>
          </a:prstGeom>
        </p:spPr>
      </p:pic>
      <p:grpSp>
        <p:nvGrpSpPr>
          <p:cNvPr id="12" name="Group 11">
            <a:extLst>
              <a:ext uri="{FF2B5EF4-FFF2-40B4-BE49-F238E27FC236}">
                <a16:creationId xmlns:a16="http://schemas.microsoft.com/office/drawing/2014/main" id="{FD176CC5-2DB9-8DB0-9E65-222E92DB58E6}"/>
              </a:ext>
            </a:extLst>
          </p:cNvPr>
          <p:cNvGrpSpPr/>
          <p:nvPr/>
        </p:nvGrpSpPr>
        <p:grpSpPr>
          <a:xfrm>
            <a:off x="178472" y="495665"/>
            <a:ext cx="2219325" cy="2247900"/>
            <a:chOff x="537289" y="431800"/>
            <a:chExt cx="2959100" cy="2997200"/>
          </a:xfrm>
        </p:grpSpPr>
        <p:pic>
          <p:nvPicPr>
            <p:cNvPr id="13" name="Picture 12">
              <a:extLst>
                <a:ext uri="{FF2B5EF4-FFF2-40B4-BE49-F238E27FC236}">
                  <a16:creationId xmlns:a16="http://schemas.microsoft.com/office/drawing/2014/main" id="{6EA3105F-6D06-F6BA-E903-7285FC211C61}"/>
                </a:ext>
              </a:extLst>
            </p:cNvPr>
            <p:cNvPicPr>
              <a:picLocks noChangeAspect="1"/>
            </p:cNvPicPr>
            <p:nvPr/>
          </p:nvPicPr>
          <p:blipFill>
            <a:blip r:embed="rId6"/>
            <a:stretch>
              <a:fillRect/>
            </a:stretch>
          </p:blipFill>
          <p:spPr>
            <a:xfrm>
              <a:off x="537289" y="431800"/>
              <a:ext cx="2959100" cy="2997200"/>
            </a:xfrm>
            <a:prstGeom prst="rect">
              <a:avLst/>
            </a:prstGeom>
          </p:spPr>
        </p:pic>
        <p:sp>
          <p:nvSpPr>
            <p:cNvPr id="14" name="TextBox 13">
              <a:extLst>
                <a:ext uri="{FF2B5EF4-FFF2-40B4-BE49-F238E27FC236}">
                  <a16:creationId xmlns:a16="http://schemas.microsoft.com/office/drawing/2014/main" id="{49EE6531-050E-8563-FADD-33B0ACC487B0}"/>
                </a:ext>
              </a:extLst>
            </p:cNvPr>
            <p:cNvSpPr txBox="1"/>
            <p:nvPr/>
          </p:nvSpPr>
          <p:spPr>
            <a:xfrm>
              <a:off x="1986021" y="723480"/>
              <a:ext cx="1434581" cy="636072"/>
            </a:xfrm>
            <a:prstGeom prst="rect">
              <a:avLst/>
            </a:prstGeom>
            <a:noFill/>
          </p:spPr>
          <p:txBody>
            <a:bodyPr wrap="none" rtlCol="0">
              <a:spAutoFit/>
            </a:bodyPr>
            <a:lstStyle/>
            <a:p>
              <a:r>
                <a:rPr lang="en-US" sz="1600" dirty="0">
                  <a:highlight>
                    <a:srgbClr val="00FFFF"/>
                  </a:highlight>
                </a:rPr>
                <a:t>K2K - 2000</a:t>
              </a:r>
            </a:p>
            <a:p>
              <a:r>
                <a:rPr lang="en-US" sz="900" dirty="0"/>
                <a:t>1e20 POT</a:t>
              </a:r>
            </a:p>
          </p:txBody>
        </p:sp>
      </p:grpSp>
      <p:sp>
        <p:nvSpPr>
          <p:cNvPr id="15" name="TextBox 14">
            <a:extLst>
              <a:ext uri="{FF2B5EF4-FFF2-40B4-BE49-F238E27FC236}">
                <a16:creationId xmlns:a16="http://schemas.microsoft.com/office/drawing/2014/main" id="{8EE0116E-4A96-9AF2-9907-A993BA6E7F3B}"/>
              </a:ext>
            </a:extLst>
          </p:cNvPr>
          <p:cNvSpPr txBox="1"/>
          <p:nvPr/>
        </p:nvSpPr>
        <p:spPr>
          <a:xfrm>
            <a:off x="5669405" y="548242"/>
            <a:ext cx="3086101" cy="646331"/>
          </a:xfrm>
          <a:prstGeom prst="rect">
            <a:avLst/>
          </a:prstGeom>
          <a:noFill/>
        </p:spPr>
        <p:txBody>
          <a:bodyPr wrap="none" rtlCol="0">
            <a:spAutoFit/>
          </a:bodyPr>
          <a:lstStyle/>
          <a:p>
            <a:r>
              <a:rPr lang="en-US" sz="1800" dirty="0">
                <a:highlight>
                  <a:srgbClr val="FFFF00"/>
                </a:highlight>
                <a:latin typeface="Helvetica" pitchFamily="2" charset="0"/>
              </a:rPr>
              <a:t>DUNE</a:t>
            </a:r>
            <a:r>
              <a:rPr lang="en-US" sz="1800" dirty="0">
                <a:latin typeface="Helvetica" pitchFamily="2" charset="0"/>
              </a:rPr>
              <a:t> is a 3rd generation </a:t>
            </a:r>
            <a:r>
              <a:rPr lang="en-US" sz="1800" dirty="0">
                <a:latin typeface="Symbol" pitchFamily="2" charset="2"/>
              </a:rPr>
              <a:t>n</a:t>
            </a:r>
            <a:r>
              <a:rPr lang="en-US" sz="1800" baseline="-25000" dirty="0">
                <a:latin typeface="Symbol" pitchFamily="2" charset="2"/>
              </a:rPr>
              <a:t>m</a:t>
            </a:r>
          </a:p>
          <a:p>
            <a:r>
              <a:rPr lang="en-US" sz="1800" dirty="0">
                <a:latin typeface="Helvetica" pitchFamily="2" charset="0"/>
              </a:rPr>
              <a:t>disappearance experiment</a:t>
            </a:r>
          </a:p>
        </p:txBody>
      </p:sp>
      <p:sp>
        <p:nvSpPr>
          <p:cNvPr id="16" name="TextBox 15">
            <a:extLst>
              <a:ext uri="{FF2B5EF4-FFF2-40B4-BE49-F238E27FC236}">
                <a16:creationId xmlns:a16="http://schemas.microsoft.com/office/drawing/2014/main" id="{FAC9FCF7-9B1F-6AAA-4FE7-D8A28ABE233A}"/>
              </a:ext>
            </a:extLst>
          </p:cNvPr>
          <p:cNvSpPr txBox="1"/>
          <p:nvPr/>
        </p:nvSpPr>
        <p:spPr>
          <a:xfrm>
            <a:off x="5506786" y="3618018"/>
            <a:ext cx="3498073" cy="584775"/>
          </a:xfrm>
          <a:prstGeom prst="rect">
            <a:avLst/>
          </a:prstGeom>
          <a:noFill/>
        </p:spPr>
        <p:txBody>
          <a:bodyPr wrap="none" rtlCol="0">
            <a:spAutoFit/>
          </a:bodyPr>
          <a:lstStyle/>
          <a:p>
            <a:r>
              <a:rPr lang="en-US" sz="1600" dirty="0">
                <a:solidFill>
                  <a:srgbClr val="FF0000"/>
                </a:solidFill>
                <a:latin typeface="Helvetica" pitchFamily="2" charset="0"/>
              </a:rPr>
              <a:t>Unprecedented precision achievable</a:t>
            </a:r>
          </a:p>
          <a:p>
            <a:r>
              <a:rPr lang="en-US" sz="1600" dirty="0">
                <a:solidFill>
                  <a:srgbClr val="FF0000"/>
                </a:solidFill>
                <a:latin typeface="Helvetica" pitchFamily="2" charset="0"/>
              </a:rPr>
              <a:t>in small amount of running time</a:t>
            </a:r>
          </a:p>
        </p:txBody>
      </p:sp>
      <p:sp>
        <p:nvSpPr>
          <p:cNvPr id="17" name="TextBox 16">
            <a:extLst>
              <a:ext uri="{FF2B5EF4-FFF2-40B4-BE49-F238E27FC236}">
                <a16:creationId xmlns:a16="http://schemas.microsoft.com/office/drawing/2014/main" id="{B4C4944B-1A3C-A463-9A80-6F07736DB631}"/>
              </a:ext>
            </a:extLst>
          </p:cNvPr>
          <p:cNvSpPr txBox="1"/>
          <p:nvPr/>
        </p:nvSpPr>
        <p:spPr>
          <a:xfrm>
            <a:off x="6615144" y="1409413"/>
            <a:ext cx="2052806" cy="338554"/>
          </a:xfrm>
          <a:prstGeom prst="rect">
            <a:avLst/>
          </a:prstGeom>
          <a:noFill/>
        </p:spPr>
        <p:txBody>
          <a:bodyPr wrap="none" rtlCol="0">
            <a:spAutoFit/>
          </a:bodyPr>
          <a:lstStyle/>
          <a:p>
            <a:r>
              <a:rPr lang="en-US" sz="1600" dirty="0">
                <a:highlight>
                  <a:srgbClr val="FFFF00"/>
                </a:highlight>
              </a:rPr>
              <a:t>DUNE ~ first two years</a:t>
            </a:r>
          </a:p>
        </p:txBody>
      </p:sp>
      <p:sp>
        <p:nvSpPr>
          <p:cNvPr id="18" name="TextBox 17">
            <a:extLst>
              <a:ext uri="{FF2B5EF4-FFF2-40B4-BE49-F238E27FC236}">
                <a16:creationId xmlns:a16="http://schemas.microsoft.com/office/drawing/2014/main" id="{6A42FF31-F6DC-91E5-77AE-8BC01D95C5C3}"/>
              </a:ext>
            </a:extLst>
          </p:cNvPr>
          <p:cNvSpPr txBox="1"/>
          <p:nvPr/>
        </p:nvSpPr>
        <p:spPr>
          <a:xfrm>
            <a:off x="586448" y="2647658"/>
            <a:ext cx="1959191" cy="338554"/>
          </a:xfrm>
          <a:prstGeom prst="rect">
            <a:avLst/>
          </a:prstGeom>
          <a:noFill/>
        </p:spPr>
        <p:txBody>
          <a:bodyPr wrap="none" rtlCol="0">
            <a:spAutoFit/>
          </a:bodyPr>
          <a:lstStyle/>
          <a:p>
            <a:r>
              <a:rPr lang="en-US" sz="1600" dirty="0">
                <a:highlight>
                  <a:srgbClr val="00FFFF"/>
                </a:highlight>
              </a:rPr>
              <a:t>MINOS – 2004 - 2013</a:t>
            </a:r>
          </a:p>
        </p:txBody>
      </p:sp>
      <p:sp>
        <p:nvSpPr>
          <p:cNvPr id="19" name="TextBox 18">
            <a:extLst>
              <a:ext uri="{FF2B5EF4-FFF2-40B4-BE49-F238E27FC236}">
                <a16:creationId xmlns:a16="http://schemas.microsoft.com/office/drawing/2014/main" id="{EB710129-841B-E8A0-059C-FD20C87A3EBD}"/>
              </a:ext>
            </a:extLst>
          </p:cNvPr>
          <p:cNvSpPr txBox="1"/>
          <p:nvPr/>
        </p:nvSpPr>
        <p:spPr>
          <a:xfrm>
            <a:off x="2977333" y="2577054"/>
            <a:ext cx="1193996" cy="584775"/>
          </a:xfrm>
          <a:prstGeom prst="rect">
            <a:avLst/>
          </a:prstGeom>
          <a:noFill/>
        </p:spPr>
        <p:txBody>
          <a:bodyPr wrap="square" rtlCol="0">
            <a:spAutoFit/>
          </a:bodyPr>
          <a:lstStyle/>
          <a:p>
            <a:r>
              <a:rPr lang="en-US" sz="1600" dirty="0" err="1">
                <a:highlight>
                  <a:srgbClr val="00FFFF"/>
                </a:highlight>
              </a:rPr>
              <a:t>NOvA</a:t>
            </a:r>
            <a:r>
              <a:rPr lang="en-US" sz="1600" dirty="0">
                <a:highlight>
                  <a:srgbClr val="00FFFF"/>
                </a:highlight>
              </a:rPr>
              <a:t> - 2020</a:t>
            </a:r>
          </a:p>
        </p:txBody>
      </p:sp>
      <p:sp>
        <p:nvSpPr>
          <p:cNvPr id="20" name="Rectangle 19">
            <a:extLst>
              <a:ext uri="{FF2B5EF4-FFF2-40B4-BE49-F238E27FC236}">
                <a16:creationId xmlns:a16="http://schemas.microsoft.com/office/drawing/2014/main" id="{57D77FC7-2B47-C9D6-17C9-428268548EB5}"/>
              </a:ext>
            </a:extLst>
          </p:cNvPr>
          <p:cNvSpPr/>
          <p:nvPr/>
        </p:nvSpPr>
        <p:spPr>
          <a:xfrm>
            <a:off x="2609124" y="495664"/>
            <a:ext cx="2747480" cy="36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CB8CAC2-2D15-EBDC-3CCC-4B37621627A4}"/>
              </a:ext>
            </a:extLst>
          </p:cNvPr>
          <p:cNvSpPr txBox="1"/>
          <p:nvPr/>
        </p:nvSpPr>
        <p:spPr>
          <a:xfrm>
            <a:off x="3042398" y="581890"/>
            <a:ext cx="1067921" cy="338554"/>
          </a:xfrm>
          <a:prstGeom prst="rect">
            <a:avLst/>
          </a:prstGeom>
          <a:noFill/>
        </p:spPr>
        <p:txBody>
          <a:bodyPr wrap="none" rtlCol="0">
            <a:spAutoFit/>
          </a:bodyPr>
          <a:lstStyle/>
          <a:p>
            <a:r>
              <a:rPr lang="en-US" sz="1600" dirty="0">
                <a:highlight>
                  <a:srgbClr val="00FFFF"/>
                </a:highlight>
              </a:rPr>
              <a:t>T2K - 2020</a:t>
            </a:r>
          </a:p>
        </p:txBody>
      </p:sp>
      <p:sp>
        <p:nvSpPr>
          <p:cNvPr id="22" name="Date Placeholder 21">
            <a:extLst>
              <a:ext uri="{FF2B5EF4-FFF2-40B4-BE49-F238E27FC236}">
                <a16:creationId xmlns:a16="http://schemas.microsoft.com/office/drawing/2014/main" id="{2020418D-0682-BD81-2AFD-D398D1FC6293}"/>
              </a:ext>
            </a:extLst>
          </p:cNvPr>
          <p:cNvSpPr>
            <a:spLocks noGrp="1"/>
          </p:cNvSpPr>
          <p:nvPr>
            <p:ph type="dt" sz="half" idx="2"/>
          </p:nvPr>
        </p:nvSpPr>
        <p:spPr/>
        <p:txBody>
          <a:bodyPr/>
          <a:lstStyle/>
          <a:p>
            <a:pPr>
              <a:defRPr/>
            </a:pPr>
            <a:r>
              <a:rPr lang="en-US"/>
              <a:t>6/23/22</a:t>
            </a:r>
            <a:endParaRPr lang="en-US" dirty="0"/>
          </a:p>
        </p:txBody>
      </p:sp>
      <p:sp>
        <p:nvSpPr>
          <p:cNvPr id="23" name="Footer Placeholder 22">
            <a:extLst>
              <a:ext uri="{FF2B5EF4-FFF2-40B4-BE49-F238E27FC236}">
                <a16:creationId xmlns:a16="http://schemas.microsoft.com/office/drawing/2014/main" id="{499FB79E-5DAC-404A-D845-13C4B0DF1437}"/>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24" name="Slide Number Placeholder 23">
            <a:extLst>
              <a:ext uri="{FF2B5EF4-FFF2-40B4-BE49-F238E27FC236}">
                <a16:creationId xmlns:a16="http://schemas.microsoft.com/office/drawing/2014/main" id="{B4C39242-9BD7-E918-5303-6F1B6CE7852A}"/>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25" name="TextBox 24">
            <a:extLst>
              <a:ext uri="{FF2B5EF4-FFF2-40B4-BE49-F238E27FC236}">
                <a16:creationId xmlns:a16="http://schemas.microsoft.com/office/drawing/2014/main" id="{0B1F7B98-2F57-84E4-7871-3B9442D09AF5}"/>
              </a:ext>
            </a:extLst>
          </p:cNvPr>
          <p:cNvSpPr txBox="1"/>
          <p:nvPr/>
        </p:nvSpPr>
        <p:spPr>
          <a:xfrm>
            <a:off x="5732542" y="4439539"/>
            <a:ext cx="2060179" cy="338554"/>
          </a:xfrm>
          <a:prstGeom prst="rect">
            <a:avLst/>
          </a:prstGeom>
          <a:noFill/>
        </p:spPr>
        <p:txBody>
          <a:bodyPr wrap="none" rtlCol="0">
            <a:spAutoFit/>
          </a:bodyPr>
          <a:lstStyle/>
          <a:p>
            <a:r>
              <a:rPr lang="en-US" sz="800" dirty="0">
                <a:latin typeface="Helvetica" pitchFamily="2" charset="0"/>
              </a:rPr>
              <a:t>Slide taken from Gina </a:t>
            </a:r>
            <a:r>
              <a:rPr lang="en-US" sz="800" dirty="0" err="1">
                <a:latin typeface="Helvetica" pitchFamily="2" charset="0"/>
              </a:rPr>
              <a:t>Rameika’s</a:t>
            </a:r>
            <a:r>
              <a:rPr lang="en-US" sz="800" dirty="0">
                <a:latin typeface="Helvetica" pitchFamily="2" charset="0"/>
              </a:rPr>
              <a:t> 4/26/22</a:t>
            </a:r>
          </a:p>
          <a:p>
            <a:r>
              <a:rPr lang="en-US" sz="800" dirty="0">
                <a:latin typeface="Helvetica" pitchFamily="2" charset="0"/>
              </a:rPr>
              <a:t>“DUNE International Context” talk</a:t>
            </a:r>
          </a:p>
        </p:txBody>
      </p:sp>
    </p:spTree>
    <p:extLst>
      <p:ext uri="{BB962C8B-B14F-4D97-AF65-F5344CB8AC3E}">
        <p14:creationId xmlns:p14="http://schemas.microsoft.com/office/powerpoint/2010/main" val="390092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4089A-1641-A06C-F063-8B624D96747D}"/>
              </a:ext>
            </a:extLst>
          </p:cNvPr>
          <p:cNvSpPr>
            <a:spLocks noGrp="1"/>
          </p:cNvSpPr>
          <p:nvPr>
            <p:ph type="title"/>
          </p:nvPr>
        </p:nvSpPr>
        <p:spPr/>
        <p:txBody>
          <a:bodyPr/>
          <a:lstStyle/>
          <a:p>
            <a:r>
              <a:rPr lang="en-US" dirty="0"/>
              <a:t>DUNE </a:t>
            </a:r>
            <a:r>
              <a:rPr lang="en-US" dirty="0">
                <a:latin typeface="Symbol" pitchFamily="2" charset="2"/>
              </a:rPr>
              <a:t>n</a:t>
            </a:r>
            <a:r>
              <a:rPr lang="en-US" baseline="-25000" dirty="0">
                <a:latin typeface="Helvetica" pitchFamily="2" charset="0"/>
              </a:rPr>
              <a:t>e</a:t>
            </a:r>
            <a:r>
              <a:rPr lang="en-US" dirty="0"/>
              <a:t> Appearance</a:t>
            </a:r>
          </a:p>
        </p:txBody>
      </p:sp>
      <p:sp>
        <p:nvSpPr>
          <p:cNvPr id="20" name="Rectangle 19">
            <a:extLst>
              <a:ext uri="{FF2B5EF4-FFF2-40B4-BE49-F238E27FC236}">
                <a16:creationId xmlns:a16="http://schemas.microsoft.com/office/drawing/2014/main" id="{57D77FC7-2B47-C9D6-17C9-428268548EB5}"/>
              </a:ext>
            </a:extLst>
          </p:cNvPr>
          <p:cNvSpPr/>
          <p:nvPr/>
        </p:nvSpPr>
        <p:spPr>
          <a:xfrm>
            <a:off x="2609124" y="495664"/>
            <a:ext cx="2747480" cy="36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1">
            <a:extLst>
              <a:ext uri="{FF2B5EF4-FFF2-40B4-BE49-F238E27FC236}">
                <a16:creationId xmlns:a16="http://schemas.microsoft.com/office/drawing/2014/main" id="{2020418D-0682-BD81-2AFD-D398D1FC6293}"/>
              </a:ext>
            </a:extLst>
          </p:cNvPr>
          <p:cNvSpPr>
            <a:spLocks noGrp="1"/>
          </p:cNvSpPr>
          <p:nvPr>
            <p:ph type="dt" sz="half" idx="2"/>
          </p:nvPr>
        </p:nvSpPr>
        <p:spPr/>
        <p:txBody>
          <a:bodyPr/>
          <a:lstStyle/>
          <a:p>
            <a:pPr>
              <a:defRPr/>
            </a:pPr>
            <a:r>
              <a:rPr lang="en-US"/>
              <a:t>6/23/22</a:t>
            </a:r>
            <a:endParaRPr lang="en-US" dirty="0"/>
          </a:p>
        </p:txBody>
      </p:sp>
      <p:sp>
        <p:nvSpPr>
          <p:cNvPr id="23" name="Footer Placeholder 22">
            <a:extLst>
              <a:ext uri="{FF2B5EF4-FFF2-40B4-BE49-F238E27FC236}">
                <a16:creationId xmlns:a16="http://schemas.microsoft.com/office/drawing/2014/main" id="{499FB79E-5DAC-404A-D845-13C4B0DF1437}"/>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24" name="Slide Number Placeholder 23">
            <a:extLst>
              <a:ext uri="{FF2B5EF4-FFF2-40B4-BE49-F238E27FC236}">
                <a16:creationId xmlns:a16="http://schemas.microsoft.com/office/drawing/2014/main" id="{B4C39242-9BD7-E918-5303-6F1B6CE7852A}"/>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25" name="TextBox 24">
            <a:extLst>
              <a:ext uri="{FF2B5EF4-FFF2-40B4-BE49-F238E27FC236}">
                <a16:creationId xmlns:a16="http://schemas.microsoft.com/office/drawing/2014/main" id="{0B1F7B98-2F57-84E4-7871-3B9442D09AF5}"/>
              </a:ext>
            </a:extLst>
          </p:cNvPr>
          <p:cNvSpPr txBox="1"/>
          <p:nvPr/>
        </p:nvSpPr>
        <p:spPr>
          <a:xfrm>
            <a:off x="5945040" y="4412917"/>
            <a:ext cx="2060179" cy="338554"/>
          </a:xfrm>
          <a:prstGeom prst="rect">
            <a:avLst/>
          </a:prstGeom>
          <a:noFill/>
        </p:spPr>
        <p:txBody>
          <a:bodyPr wrap="none" rtlCol="0">
            <a:spAutoFit/>
          </a:bodyPr>
          <a:lstStyle/>
          <a:p>
            <a:r>
              <a:rPr lang="en-US" sz="800" dirty="0">
                <a:latin typeface="Helvetica" pitchFamily="2" charset="0"/>
              </a:rPr>
              <a:t>Slide taken from Gina </a:t>
            </a:r>
            <a:r>
              <a:rPr lang="en-US" sz="800" dirty="0" err="1">
                <a:latin typeface="Helvetica" pitchFamily="2" charset="0"/>
              </a:rPr>
              <a:t>Rameika’s</a:t>
            </a:r>
            <a:r>
              <a:rPr lang="en-US" sz="800" dirty="0">
                <a:latin typeface="Helvetica" pitchFamily="2" charset="0"/>
              </a:rPr>
              <a:t> 4/26/22</a:t>
            </a:r>
          </a:p>
          <a:p>
            <a:r>
              <a:rPr lang="en-US" sz="800" dirty="0">
                <a:latin typeface="Helvetica" pitchFamily="2" charset="0"/>
              </a:rPr>
              <a:t>“DUNE International Context” talk</a:t>
            </a:r>
          </a:p>
        </p:txBody>
      </p:sp>
      <p:pic>
        <p:nvPicPr>
          <p:cNvPr id="26" name="Picture 25">
            <a:extLst>
              <a:ext uri="{FF2B5EF4-FFF2-40B4-BE49-F238E27FC236}">
                <a16:creationId xmlns:a16="http://schemas.microsoft.com/office/drawing/2014/main" id="{83C551F9-F8EA-55EB-EDC1-E4CD0C6B59AC}"/>
              </a:ext>
            </a:extLst>
          </p:cNvPr>
          <p:cNvPicPr>
            <a:picLocks noChangeAspect="1"/>
          </p:cNvPicPr>
          <p:nvPr/>
        </p:nvPicPr>
        <p:blipFill>
          <a:blip r:embed="rId2"/>
          <a:stretch>
            <a:fillRect/>
          </a:stretch>
        </p:blipFill>
        <p:spPr>
          <a:xfrm>
            <a:off x="3102769" y="574866"/>
            <a:ext cx="2825603" cy="4168156"/>
          </a:xfrm>
          <a:prstGeom prst="rect">
            <a:avLst/>
          </a:prstGeom>
        </p:spPr>
      </p:pic>
      <p:pic>
        <p:nvPicPr>
          <p:cNvPr id="27" name="Picture 26">
            <a:extLst>
              <a:ext uri="{FF2B5EF4-FFF2-40B4-BE49-F238E27FC236}">
                <a16:creationId xmlns:a16="http://schemas.microsoft.com/office/drawing/2014/main" id="{9F9DA2DF-BCB8-BB36-5D8C-B961F4297951}"/>
              </a:ext>
            </a:extLst>
          </p:cNvPr>
          <p:cNvPicPr>
            <a:picLocks noChangeAspect="1"/>
          </p:cNvPicPr>
          <p:nvPr/>
        </p:nvPicPr>
        <p:blipFill>
          <a:blip r:embed="rId3"/>
          <a:stretch>
            <a:fillRect/>
          </a:stretch>
        </p:blipFill>
        <p:spPr>
          <a:xfrm rot="16200000">
            <a:off x="632192" y="60572"/>
            <a:ext cx="2088535" cy="3028828"/>
          </a:xfrm>
          <a:prstGeom prst="rect">
            <a:avLst/>
          </a:prstGeom>
        </p:spPr>
      </p:pic>
      <p:pic>
        <p:nvPicPr>
          <p:cNvPr id="28" name="Picture 27">
            <a:extLst>
              <a:ext uri="{FF2B5EF4-FFF2-40B4-BE49-F238E27FC236}">
                <a16:creationId xmlns:a16="http://schemas.microsoft.com/office/drawing/2014/main" id="{BA59E1CD-B298-7C2B-2A85-9434BFDB1EC7}"/>
              </a:ext>
            </a:extLst>
          </p:cNvPr>
          <p:cNvPicPr>
            <a:picLocks noChangeAspect="1"/>
          </p:cNvPicPr>
          <p:nvPr/>
        </p:nvPicPr>
        <p:blipFill>
          <a:blip r:embed="rId4"/>
          <a:stretch>
            <a:fillRect/>
          </a:stretch>
        </p:blipFill>
        <p:spPr>
          <a:xfrm rot="16200000">
            <a:off x="643114" y="2264398"/>
            <a:ext cx="2028472" cy="2857500"/>
          </a:xfrm>
          <a:prstGeom prst="rect">
            <a:avLst/>
          </a:prstGeom>
        </p:spPr>
      </p:pic>
      <p:pic>
        <p:nvPicPr>
          <p:cNvPr id="29" name="Picture 28" descr="Chart, box and whisker chart&#10;&#10;Description automatically generated">
            <a:extLst>
              <a:ext uri="{FF2B5EF4-FFF2-40B4-BE49-F238E27FC236}">
                <a16:creationId xmlns:a16="http://schemas.microsoft.com/office/drawing/2014/main" id="{5FE8413F-8924-3FEB-90B4-83144BC332DE}"/>
              </a:ext>
            </a:extLst>
          </p:cNvPr>
          <p:cNvPicPr>
            <a:picLocks noChangeAspect="1"/>
          </p:cNvPicPr>
          <p:nvPr/>
        </p:nvPicPr>
        <p:blipFill>
          <a:blip r:embed="rId5"/>
          <a:stretch>
            <a:fillRect/>
          </a:stretch>
        </p:blipFill>
        <p:spPr>
          <a:xfrm>
            <a:off x="6298411" y="1208210"/>
            <a:ext cx="2634994" cy="2086774"/>
          </a:xfrm>
          <a:prstGeom prst="rect">
            <a:avLst/>
          </a:prstGeom>
        </p:spPr>
      </p:pic>
      <p:sp>
        <p:nvSpPr>
          <p:cNvPr id="30" name="TextBox 29">
            <a:extLst>
              <a:ext uri="{FF2B5EF4-FFF2-40B4-BE49-F238E27FC236}">
                <a16:creationId xmlns:a16="http://schemas.microsoft.com/office/drawing/2014/main" id="{58F2C77C-F994-210A-5DCF-0629BE8D7204}"/>
              </a:ext>
            </a:extLst>
          </p:cNvPr>
          <p:cNvSpPr txBox="1"/>
          <p:nvPr/>
        </p:nvSpPr>
        <p:spPr>
          <a:xfrm>
            <a:off x="6050455" y="287199"/>
            <a:ext cx="2929007" cy="923330"/>
          </a:xfrm>
          <a:prstGeom prst="rect">
            <a:avLst/>
          </a:prstGeom>
          <a:noFill/>
        </p:spPr>
        <p:txBody>
          <a:bodyPr wrap="none" rtlCol="0">
            <a:spAutoFit/>
          </a:bodyPr>
          <a:lstStyle/>
          <a:p>
            <a:r>
              <a:rPr lang="en-US" sz="1800" dirty="0">
                <a:highlight>
                  <a:srgbClr val="FFFF00"/>
                </a:highlight>
                <a:latin typeface="Helvetica" pitchFamily="2" charset="0"/>
              </a:rPr>
              <a:t>DUNE</a:t>
            </a:r>
            <a:r>
              <a:rPr lang="en-US" sz="1800" dirty="0">
                <a:latin typeface="Helvetica" pitchFamily="2" charset="0"/>
              </a:rPr>
              <a:t> is a 2nd generation </a:t>
            </a:r>
          </a:p>
          <a:p>
            <a:r>
              <a:rPr lang="en-US" sz="1800" dirty="0">
                <a:latin typeface="Helvetica" pitchFamily="2" charset="0"/>
              </a:rPr>
              <a:t>accelerator </a:t>
            </a:r>
            <a:r>
              <a:rPr lang="en-US" sz="1800" dirty="0">
                <a:latin typeface="Symbol" pitchFamily="2" charset="2"/>
              </a:rPr>
              <a:t>n</a:t>
            </a:r>
            <a:r>
              <a:rPr lang="en-US" sz="1800" baseline="-25000" dirty="0">
                <a:latin typeface="Helvetica" pitchFamily="2" charset="0"/>
              </a:rPr>
              <a:t>e </a:t>
            </a:r>
            <a:r>
              <a:rPr lang="en-US" sz="1800" dirty="0">
                <a:latin typeface="Helvetica" pitchFamily="2" charset="0"/>
              </a:rPr>
              <a:t>appearance</a:t>
            </a:r>
          </a:p>
          <a:p>
            <a:r>
              <a:rPr lang="en-US" sz="1800" dirty="0">
                <a:latin typeface="Helvetica" pitchFamily="2" charset="0"/>
              </a:rPr>
              <a:t>experiment</a:t>
            </a:r>
          </a:p>
        </p:txBody>
      </p:sp>
      <p:sp>
        <p:nvSpPr>
          <p:cNvPr id="31" name="TextBox 30">
            <a:extLst>
              <a:ext uri="{FF2B5EF4-FFF2-40B4-BE49-F238E27FC236}">
                <a16:creationId xmlns:a16="http://schemas.microsoft.com/office/drawing/2014/main" id="{59DDA776-E1AF-A10B-51D5-0139B43F0419}"/>
              </a:ext>
            </a:extLst>
          </p:cNvPr>
          <p:cNvSpPr txBox="1"/>
          <p:nvPr/>
        </p:nvSpPr>
        <p:spPr>
          <a:xfrm>
            <a:off x="6249242" y="3255575"/>
            <a:ext cx="2417650" cy="830997"/>
          </a:xfrm>
          <a:prstGeom prst="rect">
            <a:avLst/>
          </a:prstGeom>
          <a:noFill/>
        </p:spPr>
        <p:txBody>
          <a:bodyPr wrap="none" rtlCol="0">
            <a:spAutoFit/>
          </a:bodyPr>
          <a:lstStyle/>
          <a:p>
            <a:r>
              <a:rPr lang="en-US" sz="1600" dirty="0">
                <a:solidFill>
                  <a:srgbClr val="FF0000"/>
                </a:solidFill>
                <a:latin typeface="Helvetica" pitchFamily="2" charset="0"/>
              </a:rPr>
              <a:t>with unique capability to </a:t>
            </a:r>
          </a:p>
          <a:p>
            <a:r>
              <a:rPr lang="en-US" sz="1600" dirty="0">
                <a:solidFill>
                  <a:srgbClr val="FF0000"/>
                </a:solidFill>
                <a:latin typeface="Helvetica" pitchFamily="2" charset="0"/>
              </a:rPr>
              <a:t>determine the mass </a:t>
            </a:r>
          </a:p>
          <a:p>
            <a:r>
              <a:rPr lang="en-US" sz="1600" dirty="0">
                <a:solidFill>
                  <a:srgbClr val="FF0000"/>
                </a:solidFill>
                <a:latin typeface="Helvetica" pitchFamily="2" charset="0"/>
              </a:rPr>
              <a:t>ordering</a:t>
            </a:r>
          </a:p>
        </p:txBody>
      </p:sp>
      <p:sp>
        <p:nvSpPr>
          <p:cNvPr id="32" name="TextBox 31">
            <a:extLst>
              <a:ext uri="{FF2B5EF4-FFF2-40B4-BE49-F238E27FC236}">
                <a16:creationId xmlns:a16="http://schemas.microsoft.com/office/drawing/2014/main" id="{50170114-CC8C-5A5E-E62F-A4F96095FA8D}"/>
              </a:ext>
            </a:extLst>
          </p:cNvPr>
          <p:cNvSpPr txBox="1"/>
          <p:nvPr/>
        </p:nvSpPr>
        <p:spPr>
          <a:xfrm>
            <a:off x="379078" y="530718"/>
            <a:ext cx="1193996" cy="584775"/>
          </a:xfrm>
          <a:prstGeom prst="rect">
            <a:avLst/>
          </a:prstGeom>
          <a:noFill/>
        </p:spPr>
        <p:txBody>
          <a:bodyPr wrap="square" rtlCol="0">
            <a:spAutoFit/>
          </a:bodyPr>
          <a:lstStyle/>
          <a:p>
            <a:r>
              <a:rPr lang="en-US" sz="1600" dirty="0" err="1">
                <a:highlight>
                  <a:srgbClr val="00FFFF"/>
                </a:highlight>
              </a:rPr>
              <a:t>NOvA</a:t>
            </a:r>
            <a:r>
              <a:rPr lang="en-US" sz="1600" dirty="0">
                <a:highlight>
                  <a:srgbClr val="00FFFF"/>
                </a:highlight>
              </a:rPr>
              <a:t> - 2020</a:t>
            </a:r>
          </a:p>
        </p:txBody>
      </p:sp>
      <p:sp>
        <p:nvSpPr>
          <p:cNvPr id="33" name="Rectangle 32">
            <a:extLst>
              <a:ext uri="{FF2B5EF4-FFF2-40B4-BE49-F238E27FC236}">
                <a16:creationId xmlns:a16="http://schemas.microsoft.com/office/drawing/2014/main" id="{357FBECD-CD6D-C4DB-5E5C-BDDF1338FF6B}"/>
              </a:ext>
            </a:extLst>
          </p:cNvPr>
          <p:cNvSpPr/>
          <p:nvPr/>
        </p:nvSpPr>
        <p:spPr>
          <a:xfrm>
            <a:off x="3134612" y="393173"/>
            <a:ext cx="2747480" cy="36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083E2D5-F167-B761-E8B5-0F75EF814FA5}"/>
              </a:ext>
            </a:extLst>
          </p:cNvPr>
          <p:cNvSpPr txBox="1"/>
          <p:nvPr/>
        </p:nvSpPr>
        <p:spPr>
          <a:xfrm>
            <a:off x="3359237" y="479560"/>
            <a:ext cx="1067921" cy="338554"/>
          </a:xfrm>
          <a:prstGeom prst="rect">
            <a:avLst/>
          </a:prstGeom>
          <a:noFill/>
        </p:spPr>
        <p:txBody>
          <a:bodyPr wrap="none" rtlCol="0">
            <a:spAutoFit/>
          </a:bodyPr>
          <a:lstStyle/>
          <a:p>
            <a:r>
              <a:rPr lang="en-US" sz="1600" dirty="0">
                <a:highlight>
                  <a:srgbClr val="00FFFF"/>
                </a:highlight>
              </a:rPr>
              <a:t>T2K - 2020</a:t>
            </a:r>
          </a:p>
        </p:txBody>
      </p:sp>
      <p:sp>
        <p:nvSpPr>
          <p:cNvPr id="35" name="TextBox 34">
            <a:extLst>
              <a:ext uri="{FF2B5EF4-FFF2-40B4-BE49-F238E27FC236}">
                <a16:creationId xmlns:a16="http://schemas.microsoft.com/office/drawing/2014/main" id="{13529EE0-8765-79F2-C1F1-23AF6F8BF0FD}"/>
              </a:ext>
            </a:extLst>
          </p:cNvPr>
          <p:cNvSpPr txBox="1"/>
          <p:nvPr/>
        </p:nvSpPr>
        <p:spPr>
          <a:xfrm>
            <a:off x="6760168" y="1297649"/>
            <a:ext cx="1722331" cy="338554"/>
          </a:xfrm>
          <a:prstGeom prst="rect">
            <a:avLst/>
          </a:prstGeom>
          <a:noFill/>
        </p:spPr>
        <p:txBody>
          <a:bodyPr wrap="none" rtlCol="0">
            <a:spAutoFit/>
          </a:bodyPr>
          <a:lstStyle/>
          <a:p>
            <a:r>
              <a:rPr lang="en-US" sz="1600" dirty="0">
                <a:highlight>
                  <a:srgbClr val="FFFF00"/>
                </a:highlight>
              </a:rPr>
              <a:t>DUNE ~ 3 - 5 years</a:t>
            </a:r>
          </a:p>
        </p:txBody>
      </p:sp>
    </p:spTree>
    <p:extLst>
      <p:ext uri="{BB962C8B-B14F-4D97-AF65-F5344CB8AC3E}">
        <p14:creationId xmlns:p14="http://schemas.microsoft.com/office/powerpoint/2010/main" val="307118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10;&#10;Description automatically generated">
            <a:extLst>
              <a:ext uri="{FF2B5EF4-FFF2-40B4-BE49-F238E27FC236}">
                <a16:creationId xmlns:a16="http://schemas.microsoft.com/office/drawing/2014/main" id="{7A9B29B2-13E4-5E2C-5E7A-7A15D376333D}"/>
              </a:ext>
            </a:extLst>
          </p:cNvPr>
          <p:cNvPicPr>
            <a:picLocks noGrp="1" noChangeAspect="1"/>
          </p:cNvPicPr>
          <p:nvPr>
            <p:ph idx="1"/>
          </p:nvPr>
        </p:nvPicPr>
        <p:blipFill>
          <a:blip r:embed="rId2"/>
          <a:stretch>
            <a:fillRect/>
          </a:stretch>
        </p:blipFill>
        <p:spPr>
          <a:xfrm>
            <a:off x="3948854" y="1360025"/>
            <a:ext cx="3843867" cy="3374558"/>
          </a:xfrm>
        </p:spPr>
      </p:pic>
      <p:sp>
        <p:nvSpPr>
          <p:cNvPr id="3" name="Title 2">
            <a:extLst>
              <a:ext uri="{FF2B5EF4-FFF2-40B4-BE49-F238E27FC236}">
                <a16:creationId xmlns:a16="http://schemas.microsoft.com/office/drawing/2014/main" id="{4345421D-B1FE-C839-724B-2F05F6F69667}"/>
              </a:ext>
            </a:extLst>
          </p:cNvPr>
          <p:cNvSpPr>
            <a:spLocks noGrp="1"/>
          </p:cNvSpPr>
          <p:nvPr>
            <p:ph type="title"/>
          </p:nvPr>
        </p:nvSpPr>
        <p:spPr/>
        <p:txBody>
          <a:bodyPr/>
          <a:lstStyle/>
          <a:p>
            <a:r>
              <a:rPr lang="en-US" dirty="0"/>
              <a:t>DUNE CP Violation</a:t>
            </a:r>
          </a:p>
        </p:txBody>
      </p:sp>
      <p:sp>
        <p:nvSpPr>
          <p:cNvPr id="4" name="Date Placeholder 3">
            <a:extLst>
              <a:ext uri="{FF2B5EF4-FFF2-40B4-BE49-F238E27FC236}">
                <a16:creationId xmlns:a16="http://schemas.microsoft.com/office/drawing/2014/main" id="{5DAA9C22-3F99-3996-A5EC-D48BC1CE1549}"/>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22DC23CB-655A-E35F-1BB2-87CD661215ED}"/>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6AFB0A0C-AB2A-B967-2152-2BBA9E175978}"/>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10" name="Picture 9" descr="Chart&#10;&#10;Description automatically generated">
            <a:extLst>
              <a:ext uri="{FF2B5EF4-FFF2-40B4-BE49-F238E27FC236}">
                <a16:creationId xmlns:a16="http://schemas.microsoft.com/office/drawing/2014/main" id="{71CF8473-20E4-457B-32C3-A3E85CE0327E}"/>
              </a:ext>
            </a:extLst>
          </p:cNvPr>
          <p:cNvPicPr>
            <a:picLocks noChangeAspect="1"/>
          </p:cNvPicPr>
          <p:nvPr/>
        </p:nvPicPr>
        <p:blipFill>
          <a:blip r:embed="rId3"/>
          <a:stretch>
            <a:fillRect/>
          </a:stretch>
        </p:blipFill>
        <p:spPr>
          <a:xfrm>
            <a:off x="74985" y="1203767"/>
            <a:ext cx="3677463" cy="3530816"/>
          </a:xfrm>
          <a:prstGeom prst="rect">
            <a:avLst/>
          </a:prstGeom>
        </p:spPr>
      </p:pic>
      <p:sp>
        <p:nvSpPr>
          <p:cNvPr id="11" name="TextBox 10">
            <a:extLst>
              <a:ext uri="{FF2B5EF4-FFF2-40B4-BE49-F238E27FC236}">
                <a16:creationId xmlns:a16="http://schemas.microsoft.com/office/drawing/2014/main" id="{413A715E-44E9-677B-64EF-5EC1A73CAEF3}"/>
              </a:ext>
            </a:extLst>
          </p:cNvPr>
          <p:cNvSpPr txBox="1"/>
          <p:nvPr/>
        </p:nvSpPr>
        <p:spPr>
          <a:xfrm>
            <a:off x="167833" y="544444"/>
            <a:ext cx="7326557" cy="646331"/>
          </a:xfrm>
          <a:prstGeom prst="rect">
            <a:avLst/>
          </a:prstGeom>
          <a:noFill/>
        </p:spPr>
        <p:txBody>
          <a:bodyPr wrap="none" rtlCol="0">
            <a:spAutoFit/>
          </a:bodyPr>
          <a:lstStyle/>
          <a:p>
            <a:pPr marL="342900" indent="-342900">
              <a:buFont typeface="Arial" panose="020B0604020202020204" pitchFamily="34" charset="0"/>
              <a:buChar char="•"/>
            </a:pPr>
            <a:r>
              <a:rPr lang="en-US" sz="1800" dirty="0">
                <a:latin typeface="Helvetica" pitchFamily="2" charset="0"/>
              </a:rPr>
              <a:t>5</a:t>
            </a:r>
            <a:r>
              <a:rPr lang="en-US" sz="1800" dirty="0">
                <a:latin typeface="Symbol" pitchFamily="2" charset="2"/>
              </a:rPr>
              <a:t>s</a:t>
            </a:r>
            <a:r>
              <a:rPr lang="en-US" sz="1800" dirty="0">
                <a:latin typeface="Helvetica" pitchFamily="2" charset="0"/>
              </a:rPr>
              <a:t> discovery potential for CP violation over &gt;50% of </a:t>
            </a:r>
            <a:r>
              <a:rPr lang="en-US" sz="1800" dirty="0" err="1">
                <a:latin typeface="Symbol" pitchFamily="2" charset="2"/>
              </a:rPr>
              <a:t>d</a:t>
            </a:r>
            <a:r>
              <a:rPr lang="en-US" sz="1800" baseline="-25000" dirty="0" err="1">
                <a:latin typeface="Helvetica" pitchFamily="2" charset="0"/>
              </a:rPr>
              <a:t>CP</a:t>
            </a:r>
            <a:r>
              <a:rPr lang="en-US" sz="1800" dirty="0">
                <a:latin typeface="Helvetica" pitchFamily="2" charset="0"/>
              </a:rPr>
              <a:t> values</a:t>
            </a:r>
          </a:p>
          <a:p>
            <a:pPr marL="342900" indent="-342900">
              <a:buFont typeface="Arial" panose="020B0604020202020204" pitchFamily="34" charset="0"/>
              <a:buChar char="•"/>
            </a:pPr>
            <a:r>
              <a:rPr lang="en-US" sz="1800" dirty="0">
                <a:latin typeface="Helvetica" pitchFamily="2" charset="0"/>
              </a:rPr>
              <a:t>7-16º resolution to </a:t>
            </a:r>
            <a:r>
              <a:rPr lang="en-US" sz="1800" dirty="0" err="1">
                <a:latin typeface="Symbol" pitchFamily="2" charset="2"/>
              </a:rPr>
              <a:t>d</a:t>
            </a:r>
            <a:r>
              <a:rPr lang="en-US" sz="1800" baseline="-25000" dirty="0" err="1">
                <a:latin typeface="Helvetica" pitchFamily="2" charset="0"/>
              </a:rPr>
              <a:t>CP</a:t>
            </a:r>
            <a:r>
              <a:rPr lang="en-US" sz="1800" dirty="0">
                <a:latin typeface="Helvetica" pitchFamily="2" charset="0"/>
              </a:rPr>
              <a:t> with external input only for solar parameters</a:t>
            </a:r>
          </a:p>
        </p:txBody>
      </p:sp>
    </p:spTree>
    <p:extLst>
      <p:ext uri="{BB962C8B-B14F-4D97-AF65-F5344CB8AC3E}">
        <p14:creationId xmlns:p14="http://schemas.microsoft.com/office/powerpoint/2010/main" val="1615338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60C15-C3FA-91D2-22C9-82EEEDDB6A90}"/>
              </a:ext>
            </a:extLst>
          </p:cNvPr>
          <p:cNvSpPr>
            <a:spLocks noGrp="1"/>
          </p:cNvSpPr>
          <p:nvPr>
            <p:ph type="title"/>
          </p:nvPr>
        </p:nvSpPr>
        <p:spPr>
          <a:xfrm>
            <a:off x="2977308" y="2017614"/>
            <a:ext cx="2894682" cy="320908"/>
          </a:xfrm>
          <a:ln>
            <a:solidFill>
              <a:srgbClr val="003087"/>
            </a:solidFill>
          </a:ln>
        </p:spPr>
        <p:txBody>
          <a:bodyPr/>
          <a:lstStyle/>
          <a:p>
            <a:r>
              <a:rPr lang="en-US" dirty="0"/>
              <a:t> It All Leads to DUNE</a:t>
            </a:r>
          </a:p>
        </p:txBody>
      </p:sp>
      <p:sp>
        <p:nvSpPr>
          <p:cNvPr id="4" name="Date Placeholder 3">
            <a:extLst>
              <a:ext uri="{FF2B5EF4-FFF2-40B4-BE49-F238E27FC236}">
                <a16:creationId xmlns:a16="http://schemas.microsoft.com/office/drawing/2014/main" id="{860020A7-7A9A-796E-C7FA-1BE197770215}"/>
              </a:ext>
            </a:extLst>
          </p:cNvPr>
          <p:cNvSpPr>
            <a:spLocks noGrp="1"/>
          </p:cNvSpPr>
          <p:nvPr>
            <p:ph type="dt" sz="half" idx="2"/>
          </p:nvPr>
        </p:nvSpPr>
        <p:spPr/>
        <p:txBody>
          <a:bodyPr/>
          <a:lstStyle/>
          <a:p>
            <a:pPr>
              <a:defRPr/>
            </a:pPr>
            <a:r>
              <a:rPr lang="en-US"/>
              <a:t>6/23/22</a:t>
            </a:r>
            <a:endParaRPr lang="en-US" dirty="0"/>
          </a:p>
        </p:txBody>
      </p:sp>
      <p:sp>
        <p:nvSpPr>
          <p:cNvPr id="5" name="Footer Placeholder 4">
            <a:extLst>
              <a:ext uri="{FF2B5EF4-FFF2-40B4-BE49-F238E27FC236}">
                <a16:creationId xmlns:a16="http://schemas.microsoft.com/office/drawing/2014/main" id="{C0C313BD-F49C-0EC3-FAC9-A5178FF91BCF}"/>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a:extLst>
              <a:ext uri="{FF2B5EF4-FFF2-40B4-BE49-F238E27FC236}">
                <a16:creationId xmlns:a16="http://schemas.microsoft.com/office/drawing/2014/main" id="{6FC3B815-B044-2427-D6C3-C9AF79F0476D}"/>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314472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228603" y="728664"/>
            <a:ext cx="4995061" cy="379452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r>
              <a:rPr lang="en-US" sz="1350" dirty="0">
                <a:latin typeface="Helvetica" charset="0"/>
              </a:rPr>
              <a:t>Particle Physics has made great progress in the last half century probing the quark half of the fundamental particles. We are now in a position to propose doing similar for the neutrinos.</a:t>
            </a:r>
          </a:p>
          <a:p>
            <a:pPr eaLnBrk="1" hangingPunct="1"/>
            <a:endParaRPr lang="en-US" sz="1350" dirty="0">
              <a:latin typeface="Helvetica" charset="0"/>
            </a:endParaRPr>
          </a:p>
          <a:p>
            <a:pPr marL="0" indent="0">
              <a:buNone/>
            </a:pPr>
            <a:endParaRPr lang="en-US" sz="1350" dirty="0">
              <a:latin typeface="Helvetica" charset="0"/>
            </a:endParaRPr>
          </a:p>
          <a:p>
            <a:pPr eaLnBrk="1" hangingPunct="1"/>
            <a:r>
              <a:rPr lang="en-US" sz="1350" dirty="0">
                <a:latin typeface="Helvetica" charset="0"/>
              </a:rPr>
              <a:t>Neutrinos are the real oddities of the fundamental particles (only interact Weakly, ultra small, but non-zero masses). </a:t>
            </a:r>
            <a:r>
              <a:rPr lang="en-US" sz="1350" dirty="0">
                <a:solidFill>
                  <a:srgbClr val="FF0000"/>
                </a:solidFill>
                <a:latin typeface="Helvetica" charset="0"/>
              </a:rPr>
              <a:t>Science often advances when studying the oddities</a:t>
            </a:r>
            <a:endParaRPr lang="en-US" sz="1050" dirty="0">
              <a:latin typeface="Helvetica" charset="0"/>
            </a:endParaRPr>
          </a:p>
          <a:p>
            <a:pPr marL="0" indent="0">
              <a:buNone/>
            </a:pPr>
            <a:endParaRPr lang="en-US" sz="1050" dirty="0">
              <a:latin typeface="Helvetica" charset="0"/>
            </a:endParaRPr>
          </a:p>
        </p:txBody>
      </p:sp>
      <p:sp>
        <p:nvSpPr>
          <p:cNvPr id="15361"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pPr eaLnBrk="1" hangingPunct="1"/>
            <a:r>
              <a:rPr lang="en-US" dirty="0">
                <a:latin typeface="Helvetica" charset="0"/>
              </a:rPr>
              <a:t>Why are Neutrinos Important</a:t>
            </a:r>
          </a:p>
        </p:txBody>
      </p:sp>
      <p:sp>
        <p:nvSpPr>
          <p:cNvPr id="15364" name="Footer Placeholder 4"/>
          <p:cNvSpPr>
            <a:spLocks noGrp="1"/>
          </p:cNvSpPr>
          <p:nvPr>
            <p:ph type="ftr" sz="quarter" idx="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1800">
                <a:solidFill>
                  <a:schemeClr val="tx1"/>
                </a:solidFill>
                <a:latin typeface="Calibri" charset="0"/>
                <a:ea typeface="ＭＳ Ｐゴシック" charset="0"/>
                <a:cs typeface="ＭＳ Ｐゴシック" charset="0"/>
              </a:defRPr>
            </a:lvl1pPr>
            <a:lvl2pPr marL="557213" indent="-214313" eaLnBrk="0" hangingPunct="0">
              <a:defRPr sz="1800">
                <a:solidFill>
                  <a:schemeClr val="tx1"/>
                </a:solidFill>
                <a:latin typeface="Calibri" charset="0"/>
                <a:ea typeface="ＭＳ Ｐゴシック" charset="0"/>
              </a:defRPr>
            </a:lvl2pPr>
            <a:lvl3pPr marL="857250" indent="-171450" eaLnBrk="0" hangingPunct="0">
              <a:defRPr sz="1800">
                <a:solidFill>
                  <a:schemeClr val="tx1"/>
                </a:solidFill>
                <a:latin typeface="Calibri" charset="0"/>
                <a:ea typeface="ＭＳ Ｐゴシック" charset="0"/>
              </a:defRPr>
            </a:lvl3pPr>
            <a:lvl4pPr marL="1200150" indent="-171450" eaLnBrk="0" hangingPunct="0">
              <a:defRPr sz="1800">
                <a:solidFill>
                  <a:schemeClr val="tx1"/>
                </a:solidFill>
                <a:latin typeface="Calibri" charset="0"/>
                <a:ea typeface="ＭＳ Ｐゴシック" charset="0"/>
              </a:defRPr>
            </a:lvl4pPr>
            <a:lvl5pPr marL="1543050" indent="-171450" eaLnBrk="0" hangingPunct="0">
              <a:defRPr sz="1800">
                <a:solidFill>
                  <a:schemeClr val="tx1"/>
                </a:solidFill>
                <a:latin typeface="Calibri" charset="0"/>
                <a:ea typeface="ＭＳ Ｐゴシック" charset="0"/>
              </a:defRPr>
            </a:lvl5pPr>
            <a:lvl6pPr marL="1885950" indent="-171450" eaLnBrk="0" fontAlgn="base" hangingPunct="0">
              <a:spcBef>
                <a:spcPct val="0"/>
              </a:spcBef>
              <a:spcAft>
                <a:spcPct val="0"/>
              </a:spcAft>
              <a:defRPr sz="1800">
                <a:solidFill>
                  <a:schemeClr val="tx1"/>
                </a:solidFill>
                <a:latin typeface="Calibri" charset="0"/>
                <a:ea typeface="ＭＳ Ｐゴシック" charset="0"/>
              </a:defRPr>
            </a:lvl6pPr>
            <a:lvl7pPr marL="2228850" indent="-171450" eaLnBrk="0" fontAlgn="base" hangingPunct="0">
              <a:spcBef>
                <a:spcPct val="0"/>
              </a:spcBef>
              <a:spcAft>
                <a:spcPct val="0"/>
              </a:spcAft>
              <a:defRPr sz="1800">
                <a:solidFill>
                  <a:schemeClr val="tx1"/>
                </a:solidFill>
                <a:latin typeface="Calibri" charset="0"/>
                <a:ea typeface="ＭＳ Ｐゴシック" charset="0"/>
              </a:defRPr>
            </a:lvl7pPr>
            <a:lvl8pPr marL="2571750" indent="-171450" eaLnBrk="0" fontAlgn="base" hangingPunct="0">
              <a:spcBef>
                <a:spcPct val="0"/>
              </a:spcBef>
              <a:spcAft>
                <a:spcPct val="0"/>
              </a:spcAft>
              <a:defRPr sz="1800">
                <a:solidFill>
                  <a:schemeClr val="tx1"/>
                </a:solidFill>
                <a:latin typeface="Calibri" charset="0"/>
                <a:ea typeface="ＭＳ Ｐゴシック" charset="0"/>
              </a:defRPr>
            </a:lvl8pPr>
            <a:lvl9pPr marL="2914650" indent="-171450" eaLnBrk="0" fontAlgn="base" hangingPunct="0">
              <a:spcBef>
                <a:spcPct val="0"/>
              </a:spcBef>
              <a:spcAft>
                <a:spcPct val="0"/>
              </a:spcAft>
              <a:defRPr sz="1800">
                <a:solidFill>
                  <a:schemeClr val="tx1"/>
                </a:solidFill>
                <a:latin typeface="Calibri" charset="0"/>
                <a:ea typeface="ＭＳ Ｐゴシック" charset="0"/>
              </a:defRPr>
            </a:lvl9pPr>
          </a:lstStyle>
          <a:p>
            <a:pPr eaLnBrk="1" hangingPunct="1"/>
            <a:r>
              <a:rPr lang="en-US" sz="900">
                <a:solidFill>
                  <a:srgbClr val="004C97"/>
                </a:solidFill>
                <a:latin typeface="Helvetica" charset="0"/>
              </a:rPr>
              <a:t>Steve Brice   |   Fermilab’s Neutrino Experiment Program   |   Neutrino Theory Network (NTN) Workshop</a:t>
            </a:r>
            <a:endParaRPr lang="en-US" sz="900" b="1" dirty="0">
              <a:solidFill>
                <a:srgbClr val="004C97"/>
              </a:solidFill>
              <a:latin typeface="Helvetica" charset="0"/>
            </a:endParaRPr>
          </a:p>
        </p:txBody>
      </p:sp>
      <p:pic>
        <p:nvPicPr>
          <p:cNvPr id="4" name="Picture 3"/>
          <p:cNvPicPr>
            <a:picLocks noChangeAspect="1"/>
          </p:cNvPicPr>
          <p:nvPr/>
        </p:nvPicPr>
        <p:blipFill>
          <a:blip r:embed="rId2"/>
          <a:stretch>
            <a:fillRect/>
          </a:stretch>
        </p:blipFill>
        <p:spPr>
          <a:xfrm>
            <a:off x="5223664" y="632593"/>
            <a:ext cx="2447433" cy="4064717"/>
          </a:xfrm>
          <a:prstGeom prst="rect">
            <a:avLst/>
          </a:prstGeom>
        </p:spPr>
      </p:pic>
      <p:sp>
        <p:nvSpPr>
          <p:cNvPr id="2" name="Date Placeholder 1">
            <a:extLst>
              <a:ext uri="{FF2B5EF4-FFF2-40B4-BE49-F238E27FC236}">
                <a16:creationId xmlns:a16="http://schemas.microsoft.com/office/drawing/2014/main" id="{143A9C53-1EE6-B02D-6D59-D32F5F88A7C1}"/>
              </a:ext>
            </a:extLst>
          </p:cNvPr>
          <p:cNvSpPr>
            <a:spLocks noGrp="1"/>
          </p:cNvSpPr>
          <p:nvPr>
            <p:ph type="dt" sz="half" idx="2"/>
          </p:nvPr>
        </p:nvSpPr>
        <p:spPr/>
        <p:txBody>
          <a:bodyPr/>
          <a:lstStyle/>
          <a:p>
            <a:pPr>
              <a:defRPr/>
            </a:pPr>
            <a:r>
              <a:rPr lang="en-US"/>
              <a:t>6/23/22</a:t>
            </a:r>
            <a:endParaRPr lang="en-US" dirty="0"/>
          </a:p>
        </p:txBody>
      </p:sp>
      <p:sp>
        <p:nvSpPr>
          <p:cNvPr id="8" name="Slide Number Placeholder 5">
            <a:extLst>
              <a:ext uri="{FF2B5EF4-FFF2-40B4-BE49-F238E27FC236}">
                <a16:creationId xmlns:a16="http://schemas.microsoft.com/office/drawing/2014/main" id="{8218FA41-341F-7DD9-4D70-FF29E8C21F53}"/>
              </a:ext>
            </a:extLst>
          </p:cNvPr>
          <p:cNvSpPr txBox="1">
            <a:spLocks/>
          </p:cNvSpPr>
          <p:nvPr/>
        </p:nvSpPr>
        <p:spPr>
          <a:xfrm>
            <a:off x="228600" y="4881172"/>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4</a:t>
            </a:fld>
            <a:endParaRPr lang="en-US" dirty="0"/>
          </a:p>
        </p:txBody>
      </p:sp>
      <p:sp>
        <p:nvSpPr>
          <p:cNvPr id="3" name="Slide Number Placeholder 2">
            <a:extLst>
              <a:ext uri="{FF2B5EF4-FFF2-40B4-BE49-F238E27FC236}">
                <a16:creationId xmlns:a16="http://schemas.microsoft.com/office/drawing/2014/main" id="{84A898EE-B492-34D6-DDEA-5CB641C51E2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238553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rPr>
              <a:t>Why are Neutrinos Important?</a:t>
            </a:r>
            <a:endParaRPr lang="en-US" dirty="0"/>
          </a:p>
        </p:txBody>
      </p:sp>
      <p:sp>
        <p:nvSpPr>
          <p:cNvPr id="5" name="Footer Placeholder 4"/>
          <p:cNvSpPr>
            <a:spLocks noGrp="1"/>
          </p:cNvSpPr>
          <p:nvPr>
            <p:ph type="ftr" sz="quarter" idx="3"/>
          </p:nvPr>
        </p:nvSpPr>
        <p:spPr/>
        <p:txBody>
          <a:bodyPr/>
          <a:lstStyle/>
          <a:p>
            <a:pPr>
              <a:defRPr/>
            </a:pPr>
            <a:r>
              <a:rPr lang="en-US"/>
              <a:t>Steve Brice   |   Fermilab’s Neutrino Experiment Program   |   Neutrino Theory Network (NTN) Workshop</a:t>
            </a:r>
            <a:endParaRPr lang="en-US" b="1" dirty="0"/>
          </a:p>
        </p:txBody>
      </p:sp>
      <p:sp>
        <p:nvSpPr>
          <p:cNvPr id="6" name="Slide Number Placeholder 5"/>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B5EF0115-723D-3245-8012-402B1A378F79}" type="slidenum">
              <a:rPr lang="en-US" sz="900" smtClean="0"/>
              <a:pPr>
                <a:defRPr/>
              </a:pPr>
              <a:t>5</a:t>
            </a:fld>
            <a:endParaRPr lang="en-US" sz="900" dirty="0"/>
          </a:p>
        </p:txBody>
      </p:sp>
      <p:sp>
        <p:nvSpPr>
          <p:cNvPr id="7" name="Rectangle 6"/>
          <p:cNvSpPr/>
          <p:nvPr/>
        </p:nvSpPr>
        <p:spPr>
          <a:xfrm>
            <a:off x="1471462" y="519902"/>
            <a:ext cx="3415997" cy="3993401"/>
          </a:xfrm>
          <a:prstGeom prst="rect">
            <a:avLst/>
          </a:prstGeom>
        </p:spPr>
        <p:txBody>
          <a:bodyPr wrap="square">
            <a:spAutoFit/>
          </a:bodyPr>
          <a:lstStyle/>
          <a:p>
            <a:endParaRPr lang="en-US" sz="1500" dirty="0">
              <a:latin typeface="Helvetica" charset="0"/>
            </a:endParaRPr>
          </a:p>
          <a:p>
            <a:pPr marL="257175" indent="-257175">
              <a:buFont typeface="Arial"/>
              <a:buChar char="•"/>
            </a:pPr>
            <a:r>
              <a:rPr lang="en-US" sz="1500" dirty="0">
                <a:solidFill>
                  <a:srgbClr val="404040"/>
                </a:solidFill>
                <a:latin typeface="Helvetica" charset="0"/>
              </a:rPr>
              <a:t>Neutrinos may only interact Weakly, but they are </a:t>
            </a:r>
            <a:r>
              <a:rPr lang="en-US" sz="1500" dirty="0">
                <a:solidFill>
                  <a:srgbClr val="FF0000"/>
                </a:solidFill>
                <a:latin typeface="Helvetica" charset="0"/>
              </a:rPr>
              <a:t>the most abundant particle in the universe </a:t>
            </a:r>
            <a:r>
              <a:rPr lang="en-US" sz="1500" dirty="0">
                <a:solidFill>
                  <a:srgbClr val="404040"/>
                </a:solidFill>
                <a:latin typeface="Helvetica" charset="0"/>
              </a:rPr>
              <a:t>with a pivotal role in the evolution of our universe</a:t>
            </a:r>
          </a:p>
          <a:p>
            <a:pPr marL="257175" indent="-257175">
              <a:buFont typeface="Arial"/>
              <a:buChar char="•"/>
            </a:pPr>
            <a:endParaRPr lang="en-US" sz="1500" dirty="0">
              <a:latin typeface="Helvetica" charset="0"/>
            </a:endParaRPr>
          </a:p>
          <a:p>
            <a:pPr marL="257175" indent="-257175">
              <a:buFont typeface="Arial"/>
              <a:buChar char="•"/>
            </a:pPr>
            <a:endParaRPr lang="en-US" sz="1500" dirty="0">
              <a:latin typeface="Helvetica" charset="0"/>
            </a:endParaRPr>
          </a:p>
          <a:p>
            <a:pPr marL="257175" indent="-257175">
              <a:buFont typeface="Arial"/>
              <a:buChar char="•"/>
            </a:pPr>
            <a:endParaRPr lang="en-US" sz="1500" dirty="0">
              <a:latin typeface="Helvetica" charset="0"/>
            </a:endParaRPr>
          </a:p>
          <a:p>
            <a:pPr marL="257175" indent="-257175">
              <a:buFont typeface="Arial"/>
              <a:buChar char="•"/>
            </a:pPr>
            <a:endParaRPr lang="en-US" sz="1500" dirty="0">
              <a:latin typeface="Helvetica" charset="0"/>
            </a:endParaRPr>
          </a:p>
          <a:p>
            <a:pPr marL="257175" indent="-257175">
              <a:buFont typeface="Arial"/>
              <a:buChar char="•"/>
            </a:pPr>
            <a:r>
              <a:rPr lang="en-US" sz="1500" dirty="0">
                <a:solidFill>
                  <a:srgbClr val="404040"/>
                </a:solidFill>
                <a:latin typeface="Helvetica" charset="0"/>
              </a:rPr>
              <a:t>A difference between how the neutrino types mix and how the antineutrino types mix is postulated to be the reason </a:t>
            </a:r>
            <a:r>
              <a:rPr lang="en-US" sz="1500" dirty="0">
                <a:solidFill>
                  <a:srgbClr val="FF0000"/>
                </a:solidFill>
                <a:latin typeface="Helvetica" charset="0"/>
              </a:rPr>
              <a:t>why matter dominates over anti-matter in our universe (i.e. why we exist)</a:t>
            </a:r>
          </a:p>
          <a:p>
            <a:pPr eaLnBrk="1" hangingPunct="1"/>
            <a:endParaRPr lang="en-US" sz="1350" dirty="0">
              <a:latin typeface="Helvetica" charset="0"/>
            </a:endParaRPr>
          </a:p>
        </p:txBody>
      </p:sp>
      <p:pic>
        <p:nvPicPr>
          <p:cNvPr id="11" name="Picture 10"/>
          <p:cNvPicPr>
            <a:picLocks noChangeAspect="1"/>
          </p:cNvPicPr>
          <p:nvPr/>
        </p:nvPicPr>
        <p:blipFill>
          <a:blip r:embed="rId2"/>
          <a:stretch>
            <a:fillRect/>
          </a:stretch>
        </p:blipFill>
        <p:spPr>
          <a:xfrm>
            <a:off x="4996269" y="689815"/>
            <a:ext cx="2714394" cy="3974649"/>
          </a:xfrm>
          <a:prstGeom prst="rect">
            <a:avLst/>
          </a:prstGeom>
        </p:spPr>
      </p:pic>
      <p:sp>
        <p:nvSpPr>
          <p:cNvPr id="4" name="Date Placeholder 3">
            <a:extLst>
              <a:ext uri="{FF2B5EF4-FFF2-40B4-BE49-F238E27FC236}">
                <a16:creationId xmlns:a16="http://schemas.microsoft.com/office/drawing/2014/main" id="{683C2736-F80C-5F69-1A1B-034CE611F29C}"/>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1014668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 and Quark Mixing and Masses</a:t>
            </a:r>
          </a:p>
        </p:txBody>
      </p:sp>
      <p:sp>
        <p:nvSpPr>
          <p:cNvPr id="3" name="Footer Placeholder 2"/>
          <p:cNvSpPr>
            <a:spLocks noGrp="1"/>
          </p:cNvSpPr>
          <p:nvPr>
            <p:ph type="ftr" sz="quarter" idx="3"/>
          </p:nvPr>
        </p:nvSpPr>
        <p:spPr/>
        <p:txBody>
          <a:bodyPr/>
          <a:lstStyle/>
          <a:p>
            <a:pPr>
              <a:defRPr/>
            </a:pPr>
            <a:r>
              <a:rPr lang="en-US"/>
              <a:t>Steve Brice   |   Fermilab’s Neutrino Experiment Program   |   Neutrino Theory Network (NTN) Workshop</a:t>
            </a:r>
            <a:endParaRPr lang="en-US" dirty="0"/>
          </a:p>
        </p:txBody>
      </p:sp>
      <p:sp>
        <p:nvSpPr>
          <p:cNvPr id="4" name="Slide Number Placeholder 3"/>
          <p:cNvSpPr>
            <a:spLocks noGrp="1"/>
          </p:cNvSpPr>
          <p:nvPr>
            <p:ph type="sldNum" sz="quarter" idx="4"/>
          </p:nvPr>
        </p:nvSpPr>
        <p:spPr/>
        <p:txBody>
          <a:bodyPr/>
          <a:lstStyle/>
          <a:p>
            <a:fld id="{026FAA0E-EE57-3945-A3AC-4469626D46E5}" type="slidenum">
              <a:rPr lang="en-US" smtClean="0"/>
              <a:pPr/>
              <a:t>6</a:t>
            </a:fld>
            <a:endParaRPr lang="en-US" dirty="0"/>
          </a:p>
        </p:txBody>
      </p:sp>
      <p:graphicFrame>
        <p:nvGraphicFramePr>
          <p:cNvPr id="5" name="Object 4"/>
          <p:cNvGraphicFramePr>
            <a:graphicFrameLocks noChangeAspect="1"/>
          </p:cNvGraphicFramePr>
          <p:nvPr/>
        </p:nvGraphicFramePr>
        <p:xfrm>
          <a:off x="1635511" y="971550"/>
          <a:ext cx="2758527" cy="1233488"/>
        </p:xfrm>
        <a:graphic>
          <a:graphicData uri="http://schemas.openxmlformats.org/presentationml/2006/ole">
            <mc:AlternateContent xmlns:mc="http://schemas.openxmlformats.org/markup-compatibility/2006">
              <mc:Choice xmlns:v="urn:schemas-microsoft-com:vml" Requires="v">
                <p:oleObj name="Equation" r:id="rId2" imgW="1562100" imgH="698500" progId="Equation.DSMT4">
                  <p:embed/>
                </p:oleObj>
              </mc:Choice>
              <mc:Fallback>
                <p:oleObj name="Equation" r:id="rId2" imgW="1562100" imgH="698500" progId="Equation.DSMT4">
                  <p:embed/>
                  <p:pic>
                    <p:nvPicPr>
                      <p:cNvPr id="5" name="Object 4"/>
                      <p:cNvPicPr/>
                      <p:nvPr/>
                    </p:nvPicPr>
                    <p:blipFill>
                      <a:blip r:embed="rId3"/>
                      <a:stretch>
                        <a:fillRect/>
                      </a:stretch>
                    </p:blipFill>
                    <p:spPr>
                      <a:xfrm>
                        <a:off x="1635511" y="971550"/>
                        <a:ext cx="2758527" cy="123348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692661" y="2400300"/>
          <a:ext cx="2653838" cy="1258286"/>
        </p:xfrm>
        <a:graphic>
          <a:graphicData uri="http://schemas.openxmlformats.org/presentationml/2006/ole">
            <mc:AlternateContent xmlns:mc="http://schemas.openxmlformats.org/markup-compatibility/2006">
              <mc:Choice xmlns:v="urn:schemas-microsoft-com:vml" Requires="v">
                <p:oleObj name="Equation" r:id="rId4" imgW="1473200" imgH="698500" progId="Equation.DSMT4">
                  <p:embed/>
                </p:oleObj>
              </mc:Choice>
              <mc:Fallback>
                <p:oleObj name="Equation" r:id="rId4" imgW="1473200" imgH="698500" progId="Equation.DSMT4">
                  <p:embed/>
                  <p:pic>
                    <p:nvPicPr>
                      <p:cNvPr id="6" name="Object 5"/>
                      <p:cNvPicPr/>
                      <p:nvPr/>
                    </p:nvPicPr>
                    <p:blipFill>
                      <a:blip r:embed="rId5"/>
                      <a:stretch>
                        <a:fillRect/>
                      </a:stretch>
                    </p:blipFill>
                    <p:spPr>
                      <a:xfrm>
                        <a:off x="1692661" y="2400300"/>
                        <a:ext cx="2653838" cy="1258286"/>
                      </a:xfrm>
                      <a:prstGeom prst="rect">
                        <a:avLst/>
                      </a:prstGeom>
                    </p:spPr>
                  </p:pic>
                </p:oleObj>
              </mc:Fallback>
            </mc:AlternateContent>
          </a:graphicData>
        </a:graphic>
      </p:graphicFrame>
      <p:sp>
        <p:nvSpPr>
          <p:cNvPr id="7" name="TextBox 6"/>
          <p:cNvSpPr txBox="1"/>
          <p:nvPr/>
        </p:nvSpPr>
        <p:spPr>
          <a:xfrm>
            <a:off x="4684964" y="1371600"/>
            <a:ext cx="2408032" cy="369332"/>
          </a:xfrm>
          <a:prstGeom prst="rect">
            <a:avLst/>
          </a:prstGeom>
          <a:noFill/>
        </p:spPr>
        <p:txBody>
          <a:bodyPr wrap="none" rtlCol="0">
            <a:spAutoFit/>
          </a:bodyPr>
          <a:lstStyle/>
          <a:p>
            <a:r>
              <a:rPr lang="en-US" sz="1800" dirty="0"/>
              <a:t>Neutrino Masses &lt; 2 eV</a:t>
            </a:r>
          </a:p>
        </p:txBody>
      </p:sp>
      <p:sp>
        <p:nvSpPr>
          <p:cNvPr id="8" name="TextBox 7"/>
          <p:cNvSpPr txBox="1"/>
          <p:nvPr/>
        </p:nvSpPr>
        <p:spPr>
          <a:xfrm>
            <a:off x="4493011" y="2628900"/>
            <a:ext cx="2552302" cy="923330"/>
          </a:xfrm>
          <a:prstGeom prst="rect">
            <a:avLst/>
          </a:prstGeom>
          <a:noFill/>
        </p:spPr>
        <p:txBody>
          <a:bodyPr wrap="none" rtlCol="0">
            <a:spAutoFit/>
          </a:bodyPr>
          <a:lstStyle/>
          <a:p>
            <a:r>
              <a:rPr lang="en-US" sz="1800" dirty="0"/>
              <a:t>Quark Masses = 3x10</a:t>
            </a:r>
            <a:r>
              <a:rPr lang="en-US" sz="1800" baseline="30000" dirty="0"/>
              <a:t>6</a:t>
            </a:r>
            <a:r>
              <a:rPr lang="en-US" sz="1800" dirty="0"/>
              <a:t> eV</a:t>
            </a:r>
          </a:p>
          <a:p>
            <a:r>
              <a:rPr lang="en-US" sz="1800" dirty="0"/>
              <a:t>to</a:t>
            </a:r>
          </a:p>
          <a:p>
            <a:r>
              <a:rPr lang="en-US" sz="1800" dirty="0"/>
              <a:t>1.7x10</a:t>
            </a:r>
            <a:r>
              <a:rPr lang="en-US" sz="1800" baseline="30000" dirty="0"/>
              <a:t>11</a:t>
            </a:r>
            <a:r>
              <a:rPr lang="en-US" sz="1800" dirty="0"/>
              <a:t> eV </a:t>
            </a:r>
          </a:p>
        </p:txBody>
      </p:sp>
      <p:sp>
        <p:nvSpPr>
          <p:cNvPr id="9" name="TextBox 8"/>
          <p:cNvSpPr txBox="1"/>
          <p:nvPr/>
        </p:nvSpPr>
        <p:spPr>
          <a:xfrm>
            <a:off x="3028950" y="3886201"/>
            <a:ext cx="4021678" cy="646331"/>
          </a:xfrm>
          <a:prstGeom prst="rect">
            <a:avLst/>
          </a:prstGeom>
          <a:noFill/>
        </p:spPr>
        <p:txBody>
          <a:bodyPr wrap="none" rtlCol="0">
            <a:spAutoFit/>
          </a:bodyPr>
          <a:lstStyle/>
          <a:p>
            <a:pPr algn="l"/>
            <a:r>
              <a:rPr lang="en-US" sz="1800" dirty="0">
                <a:solidFill>
                  <a:srgbClr val="FF0000"/>
                </a:solidFill>
              </a:rPr>
              <a:t>Very different</a:t>
            </a:r>
          </a:p>
          <a:p>
            <a:pPr algn="l"/>
            <a:r>
              <a:rPr lang="en-US" sz="1800" dirty="0">
                <a:solidFill>
                  <a:srgbClr val="FF0000"/>
                </a:solidFill>
              </a:rPr>
              <a:t>No idea why, but it is probably important</a:t>
            </a:r>
          </a:p>
        </p:txBody>
      </p:sp>
      <p:sp>
        <p:nvSpPr>
          <p:cNvPr id="11" name="Date Placeholder 10">
            <a:extLst>
              <a:ext uri="{FF2B5EF4-FFF2-40B4-BE49-F238E27FC236}">
                <a16:creationId xmlns:a16="http://schemas.microsoft.com/office/drawing/2014/main" id="{1BAB5E13-65A6-52FC-BB77-38E361EF163B}"/>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767186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600200" y="1714500"/>
            <a:ext cx="2343150" cy="2686050"/>
          </a:xfrm>
          <a:prstGeom prst="roundRect">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a:spcBef>
                <a:spcPct val="20000"/>
              </a:spcBef>
              <a:buClr>
                <a:srgbClr val="FFFF00"/>
              </a:buClr>
              <a:buSzPct val="80000"/>
            </a:pPr>
            <a:endParaRPr lang="en-US" sz="1800">
              <a:latin typeface="Arial" charset="0"/>
            </a:endParaRPr>
          </a:p>
        </p:txBody>
      </p:sp>
      <p:sp>
        <p:nvSpPr>
          <p:cNvPr id="15361" name="Title 4"/>
          <p:cNvSpPr>
            <a:spLocks noGrp="1"/>
          </p:cNvSpPr>
          <p:nvPr>
            <p:ph type="title"/>
          </p:nvPr>
        </p:nvSpPr>
        <p:spPr/>
        <p:txBody>
          <a:bodyPr/>
          <a:lstStyle/>
          <a:p>
            <a:r>
              <a:rPr lang="en-US" dirty="0">
                <a:latin typeface="Helvetica" pitchFamily="2" charset="0"/>
              </a:rPr>
              <a:t>The Present Neutrino Landscape</a:t>
            </a:r>
          </a:p>
        </p:txBody>
      </p:sp>
      <p:sp>
        <p:nvSpPr>
          <p:cNvPr id="6" name="Footer Placeholder 5"/>
          <p:cNvSpPr>
            <a:spLocks noGrp="1"/>
          </p:cNvSpPr>
          <p:nvPr>
            <p:ph type="ftr" sz="quarter" idx="3"/>
          </p:nvPr>
        </p:nvSpPr>
        <p:spPr/>
        <p:txBody>
          <a:bodyPr/>
          <a:lstStyle/>
          <a:p>
            <a:pPr>
              <a:defRPr/>
            </a:pPr>
            <a:r>
              <a:rPr lang="en-US"/>
              <a:t>Steve Brice   |   Fermilab’s Neutrino Experiment Program   |   Neutrino Theory Network (NTN) Workshop</a:t>
            </a:r>
            <a:endParaRPr lang="en-US" dirty="0"/>
          </a:p>
        </p:txBody>
      </p:sp>
      <p:sp>
        <p:nvSpPr>
          <p:cNvPr id="7" name="Slide Number Placeholder 6"/>
          <p:cNvSpPr>
            <a:spLocks noGrp="1"/>
          </p:cNvSpPr>
          <p:nvPr>
            <p:ph type="sldNum" sz="quarter" idx="4"/>
          </p:nvPr>
        </p:nvSpPr>
        <p:spPr/>
        <p:txBody>
          <a:bodyPr/>
          <a:lstStyle/>
          <a:p>
            <a:fld id="{026FAA0E-EE57-3945-A3AC-4469626D46E5}" type="slidenum">
              <a:rPr lang="en-US" smtClean="0"/>
              <a:pPr/>
              <a:t>7</a:t>
            </a:fld>
            <a:endParaRPr lang="en-US" dirty="0"/>
          </a:p>
        </p:txBody>
      </p:sp>
      <p:graphicFrame>
        <p:nvGraphicFramePr>
          <p:cNvPr id="15364" name="Object 2"/>
          <p:cNvGraphicFramePr>
            <a:graphicFrameLocks noChangeAspect="1"/>
          </p:cNvGraphicFramePr>
          <p:nvPr/>
        </p:nvGraphicFramePr>
        <p:xfrm>
          <a:off x="1371600" y="742950"/>
          <a:ext cx="6515101" cy="852488"/>
        </p:xfrm>
        <a:graphic>
          <a:graphicData uri="http://schemas.openxmlformats.org/presentationml/2006/ole">
            <mc:AlternateContent xmlns:mc="http://schemas.openxmlformats.org/markup-compatibility/2006">
              <mc:Choice xmlns:v="urn:schemas-microsoft-com:vml" Requires="v">
                <p:oleObj name="Equation" r:id="rId2" imgW="6743700" imgH="889000" progId="Equation.DSMT4">
                  <p:embed/>
                </p:oleObj>
              </mc:Choice>
              <mc:Fallback>
                <p:oleObj name="Equation" r:id="rId2" imgW="6743700" imgH="889000" progId="Equation.DSMT4">
                  <p:embed/>
                  <p:pic>
                    <p:nvPicPr>
                      <p:cNvPr id="15364" name="Object 2"/>
                      <p:cNvPicPr>
                        <a:picLocks noChangeAspect="1" noChangeArrowheads="1"/>
                      </p:cNvPicPr>
                      <p:nvPr/>
                    </p:nvPicPr>
                    <p:blipFill>
                      <a:blip r:embed="rId3"/>
                      <a:srcRect/>
                      <a:stretch>
                        <a:fillRect/>
                      </a:stretch>
                    </p:blipFill>
                    <p:spPr bwMode="auto">
                      <a:xfrm>
                        <a:off x="1371600" y="742950"/>
                        <a:ext cx="6515101" cy="852488"/>
                      </a:xfrm>
                      <a:prstGeom prst="rect">
                        <a:avLst/>
                      </a:prstGeom>
                      <a:noFill/>
                      <a:ln>
                        <a:noFill/>
                      </a:ln>
                    </p:spPr>
                  </p:pic>
                </p:oleObj>
              </mc:Fallback>
            </mc:AlternateContent>
          </a:graphicData>
        </a:graphic>
      </p:graphicFrame>
      <p:sp>
        <p:nvSpPr>
          <p:cNvPr id="15365" name="Rectangle 69"/>
          <p:cNvSpPr>
            <a:spLocks noChangeArrowheads="1"/>
          </p:cNvSpPr>
          <p:nvPr/>
        </p:nvSpPr>
        <p:spPr bwMode="auto">
          <a:xfrm>
            <a:off x="4229100" y="1849040"/>
            <a:ext cx="3314700" cy="2514600"/>
          </a:xfrm>
          <a:prstGeom prst="rect">
            <a:avLst/>
          </a:prstGeom>
          <a:solidFill>
            <a:srgbClr val="FFFFFF"/>
          </a:solidFill>
          <a:ln w="9525">
            <a:solidFill>
              <a:schemeClr val="bg1"/>
            </a:solidFill>
            <a:miter lim="800000"/>
            <a:headEnd/>
            <a:tailEnd/>
          </a:ln>
        </p:spPr>
        <p:txBody>
          <a:bodyPr wrap="none" anchor="ctr"/>
          <a:lstStyle/>
          <a:p>
            <a:endParaRPr lang="en-US" sz="1800"/>
          </a:p>
        </p:txBody>
      </p:sp>
      <p:sp>
        <p:nvSpPr>
          <p:cNvPr id="15366" name="Rectangle 10"/>
          <p:cNvSpPr>
            <a:spLocks noChangeArrowheads="1"/>
          </p:cNvSpPr>
          <p:nvPr/>
        </p:nvSpPr>
        <p:spPr bwMode="auto">
          <a:xfrm>
            <a:off x="4343400" y="2078831"/>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67" name="Rectangle 11"/>
          <p:cNvSpPr>
            <a:spLocks noChangeArrowheads="1"/>
          </p:cNvSpPr>
          <p:nvPr/>
        </p:nvSpPr>
        <p:spPr bwMode="auto">
          <a:xfrm>
            <a:off x="4400550" y="2078831"/>
            <a:ext cx="108585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68" name="Rectangle 12"/>
          <p:cNvSpPr>
            <a:spLocks noChangeArrowheads="1"/>
          </p:cNvSpPr>
          <p:nvPr/>
        </p:nvSpPr>
        <p:spPr bwMode="auto">
          <a:xfrm>
            <a:off x="4914900" y="2078831"/>
            <a:ext cx="5715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369" name="Rectangle 13"/>
          <p:cNvSpPr>
            <a:spLocks noChangeArrowheads="1"/>
          </p:cNvSpPr>
          <p:nvPr/>
        </p:nvSpPr>
        <p:spPr bwMode="auto">
          <a:xfrm>
            <a:off x="4343400" y="3506390"/>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70" name="Rectangle 14"/>
          <p:cNvSpPr>
            <a:spLocks noChangeArrowheads="1"/>
          </p:cNvSpPr>
          <p:nvPr/>
        </p:nvSpPr>
        <p:spPr bwMode="auto">
          <a:xfrm>
            <a:off x="4743450" y="3506390"/>
            <a:ext cx="74295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71" name="Rectangle 15"/>
          <p:cNvSpPr>
            <a:spLocks noChangeArrowheads="1"/>
          </p:cNvSpPr>
          <p:nvPr/>
        </p:nvSpPr>
        <p:spPr bwMode="auto">
          <a:xfrm>
            <a:off x="5143500" y="3506390"/>
            <a:ext cx="3429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372" name="Rectangle 16"/>
          <p:cNvSpPr>
            <a:spLocks noChangeArrowheads="1"/>
          </p:cNvSpPr>
          <p:nvPr/>
        </p:nvSpPr>
        <p:spPr bwMode="auto">
          <a:xfrm>
            <a:off x="4343400" y="3792140"/>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73" name="Rectangle 17"/>
          <p:cNvSpPr>
            <a:spLocks noChangeArrowheads="1"/>
          </p:cNvSpPr>
          <p:nvPr/>
        </p:nvSpPr>
        <p:spPr bwMode="auto">
          <a:xfrm>
            <a:off x="5029200" y="3792140"/>
            <a:ext cx="45720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74" name="Rectangle 18"/>
          <p:cNvSpPr>
            <a:spLocks noChangeArrowheads="1"/>
          </p:cNvSpPr>
          <p:nvPr/>
        </p:nvSpPr>
        <p:spPr bwMode="auto">
          <a:xfrm>
            <a:off x="5257800" y="3792140"/>
            <a:ext cx="2286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8" name="Line 21"/>
          <p:cNvSpPr>
            <a:spLocks noChangeShapeType="1"/>
          </p:cNvSpPr>
          <p:nvPr/>
        </p:nvSpPr>
        <p:spPr bwMode="auto">
          <a:xfrm>
            <a:off x="4857750" y="2134790"/>
            <a:ext cx="0" cy="13716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a:defRPr/>
            </a:pPr>
            <a:endParaRPr lang="en-US" sz="1800" dirty="0">
              <a:ln>
                <a:solidFill>
                  <a:schemeClr val="bg2"/>
                </a:solidFill>
              </a:ln>
              <a:cs typeface="+mn-cs"/>
            </a:endParaRPr>
          </a:p>
        </p:txBody>
      </p:sp>
      <p:sp>
        <p:nvSpPr>
          <p:cNvPr id="15376" name="Line 22"/>
          <p:cNvSpPr>
            <a:spLocks noChangeShapeType="1"/>
          </p:cNvSpPr>
          <p:nvPr/>
        </p:nvSpPr>
        <p:spPr bwMode="auto">
          <a:xfrm>
            <a:off x="4857750" y="3563540"/>
            <a:ext cx="0" cy="228600"/>
          </a:xfrm>
          <a:prstGeom prst="line">
            <a:avLst/>
          </a:prstGeom>
          <a:noFill/>
          <a:ln w="9525">
            <a:solidFill>
              <a:srgbClr val="000054"/>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1800"/>
          </a:p>
        </p:txBody>
      </p:sp>
      <p:sp>
        <p:nvSpPr>
          <p:cNvPr id="15377" name="Text Box 23"/>
          <p:cNvSpPr txBox="1">
            <a:spLocks noChangeArrowheads="1"/>
          </p:cNvSpPr>
          <p:nvPr/>
        </p:nvSpPr>
        <p:spPr bwMode="auto">
          <a:xfrm>
            <a:off x="4840099" y="2693194"/>
            <a:ext cx="4828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dirty="0">
                <a:solidFill>
                  <a:srgbClr val="009900"/>
                </a:solidFill>
                <a:latin typeface="Symbol" charset="2"/>
                <a:cs typeface="Symbol" charset="2"/>
              </a:rPr>
              <a:t>Δ</a:t>
            </a:r>
            <a:r>
              <a:rPr lang="en-US" sz="750" b="1" dirty="0">
                <a:solidFill>
                  <a:srgbClr val="009900"/>
                </a:solidFill>
                <a:latin typeface="Verdana" charset="0"/>
              </a:rPr>
              <a:t>m</a:t>
            </a:r>
            <a:r>
              <a:rPr lang="en-US" sz="750" b="1" baseline="30000" dirty="0">
                <a:solidFill>
                  <a:srgbClr val="009900"/>
                </a:solidFill>
                <a:latin typeface="Verdana" charset="0"/>
              </a:rPr>
              <a:t>2</a:t>
            </a:r>
            <a:r>
              <a:rPr lang="en-US" sz="750" b="1" baseline="-25000" dirty="0">
                <a:solidFill>
                  <a:srgbClr val="009900"/>
                </a:solidFill>
                <a:latin typeface="Verdana" charset="0"/>
              </a:rPr>
              <a:t>32</a:t>
            </a:r>
          </a:p>
        </p:txBody>
      </p:sp>
      <p:sp>
        <p:nvSpPr>
          <p:cNvPr id="15378" name="Text Box 24"/>
          <p:cNvSpPr txBox="1">
            <a:spLocks noChangeArrowheads="1"/>
          </p:cNvSpPr>
          <p:nvPr/>
        </p:nvSpPr>
        <p:spPr bwMode="auto">
          <a:xfrm>
            <a:off x="4861623" y="3563541"/>
            <a:ext cx="4828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dirty="0">
                <a:solidFill>
                  <a:srgbClr val="3366FF"/>
                </a:solidFill>
                <a:latin typeface="Symbol" charset="2"/>
                <a:cs typeface="Symbol" charset="2"/>
              </a:rPr>
              <a:t>Δ</a:t>
            </a:r>
            <a:r>
              <a:rPr lang="en-US" sz="750" b="1" dirty="0">
                <a:solidFill>
                  <a:srgbClr val="3366FF"/>
                </a:solidFill>
                <a:latin typeface="Verdana" charset="0"/>
              </a:rPr>
              <a:t>m</a:t>
            </a:r>
            <a:r>
              <a:rPr lang="en-US" sz="750" b="1" baseline="30000" dirty="0">
                <a:solidFill>
                  <a:srgbClr val="3366FF"/>
                </a:solidFill>
                <a:latin typeface="Verdana" charset="0"/>
              </a:rPr>
              <a:t>2</a:t>
            </a:r>
            <a:r>
              <a:rPr lang="en-US" sz="750" b="1" baseline="-25000" dirty="0">
                <a:solidFill>
                  <a:srgbClr val="3366FF"/>
                </a:solidFill>
                <a:latin typeface="Verdana" charset="0"/>
              </a:rPr>
              <a:t>21</a:t>
            </a:r>
          </a:p>
        </p:txBody>
      </p:sp>
      <p:sp>
        <p:nvSpPr>
          <p:cNvPr id="15379" name="Text Box 25"/>
          <p:cNvSpPr txBox="1">
            <a:spLocks noChangeArrowheads="1"/>
          </p:cNvSpPr>
          <p:nvPr/>
        </p:nvSpPr>
        <p:spPr bwMode="auto">
          <a:xfrm>
            <a:off x="5486400" y="2020491"/>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3</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80" name="Text Box 26"/>
          <p:cNvSpPr txBox="1">
            <a:spLocks noChangeArrowheads="1"/>
          </p:cNvSpPr>
          <p:nvPr/>
        </p:nvSpPr>
        <p:spPr bwMode="auto">
          <a:xfrm>
            <a:off x="5484019" y="3437334"/>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2</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81" name="Text Box 27"/>
          <p:cNvSpPr txBox="1">
            <a:spLocks noChangeArrowheads="1"/>
          </p:cNvSpPr>
          <p:nvPr/>
        </p:nvSpPr>
        <p:spPr bwMode="auto">
          <a:xfrm>
            <a:off x="5486400" y="3723084"/>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1</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82" name="Text Box 28"/>
          <p:cNvSpPr txBox="1">
            <a:spLocks noChangeArrowheads="1"/>
          </p:cNvSpPr>
          <p:nvPr/>
        </p:nvSpPr>
        <p:spPr bwMode="auto">
          <a:xfrm>
            <a:off x="4343400" y="1849040"/>
            <a:ext cx="113364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900" dirty="0">
                <a:solidFill>
                  <a:srgbClr val="FF0000"/>
                </a:solidFill>
                <a:latin typeface="Verdana" charset="0"/>
              </a:rPr>
              <a:t>Normal ordering</a:t>
            </a:r>
          </a:p>
        </p:txBody>
      </p:sp>
      <p:sp>
        <p:nvSpPr>
          <p:cNvPr id="15383" name="Rectangle 29"/>
          <p:cNvSpPr>
            <a:spLocks noChangeArrowheads="1"/>
          </p:cNvSpPr>
          <p:nvPr/>
        </p:nvSpPr>
        <p:spPr bwMode="auto">
          <a:xfrm>
            <a:off x="6331744" y="2089547"/>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84" name="Rectangle 30"/>
          <p:cNvSpPr>
            <a:spLocks noChangeArrowheads="1"/>
          </p:cNvSpPr>
          <p:nvPr/>
        </p:nvSpPr>
        <p:spPr bwMode="auto">
          <a:xfrm>
            <a:off x="6731794" y="2089547"/>
            <a:ext cx="74295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85" name="Rectangle 31"/>
          <p:cNvSpPr>
            <a:spLocks noChangeArrowheads="1"/>
          </p:cNvSpPr>
          <p:nvPr/>
        </p:nvSpPr>
        <p:spPr bwMode="auto">
          <a:xfrm>
            <a:off x="7131844" y="2089547"/>
            <a:ext cx="3429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386" name="Rectangle 32"/>
          <p:cNvSpPr>
            <a:spLocks noChangeArrowheads="1"/>
          </p:cNvSpPr>
          <p:nvPr/>
        </p:nvSpPr>
        <p:spPr bwMode="auto">
          <a:xfrm>
            <a:off x="6331744" y="2375297"/>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87" name="Rectangle 33"/>
          <p:cNvSpPr>
            <a:spLocks noChangeArrowheads="1"/>
          </p:cNvSpPr>
          <p:nvPr/>
        </p:nvSpPr>
        <p:spPr bwMode="auto">
          <a:xfrm>
            <a:off x="7017544" y="2375297"/>
            <a:ext cx="45720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88" name="Rectangle 34"/>
          <p:cNvSpPr>
            <a:spLocks noChangeArrowheads="1"/>
          </p:cNvSpPr>
          <p:nvPr/>
        </p:nvSpPr>
        <p:spPr bwMode="auto">
          <a:xfrm>
            <a:off x="7246144" y="2375297"/>
            <a:ext cx="2286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389" name="Line 35"/>
          <p:cNvSpPr>
            <a:spLocks noChangeShapeType="1"/>
          </p:cNvSpPr>
          <p:nvPr/>
        </p:nvSpPr>
        <p:spPr bwMode="auto">
          <a:xfrm>
            <a:off x="6846094" y="2146697"/>
            <a:ext cx="0" cy="228600"/>
          </a:xfrm>
          <a:prstGeom prst="line">
            <a:avLst/>
          </a:prstGeom>
          <a:noFill/>
          <a:ln w="9525">
            <a:solidFill>
              <a:srgbClr val="000054"/>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1800"/>
          </a:p>
        </p:txBody>
      </p:sp>
      <p:sp>
        <p:nvSpPr>
          <p:cNvPr id="15390" name="Text Box 36"/>
          <p:cNvSpPr txBox="1">
            <a:spLocks noChangeArrowheads="1"/>
          </p:cNvSpPr>
          <p:nvPr/>
        </p:nvSpPr>
        <p:spPr bwMode="auto">
          <a:xfrm>
            <a:off x="6849967" y="2146697"/>
            <a:ext cx="4828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dirty="0">
                <a:solidFill>
                  <a:srgbClr val="3366FF"/>
                </a:solidFill>
                <a:latin typeface="Symbol" charset="2"/>
                <a:cs typeface="Symbol" charset="2"/>
              </a:rPr>
              <a:t>Δ</a:t>
            </a:r>
            <a:r>
              <a:rPr lang="en-US" sz="750" b="1" dirty="0">
                <a:solidFill>
                  <a:srgbClr val="3366FF"/>
                </a:solidFill>
                <a:latin typeface="Verdana" charset="0"/>
              </a:rPr>
              <a:t>m</a:t>
            </a:r>
            <a:r>
              <a:rPr lang="en-US" sz="750" b="1" baseline="30000" dirty="0">
                <a:solidFill>
                  <a:srgbClr val="3366FF"/>
                </a:solidFill>
                <a:latin typeface="Verdana" charset="0"/>
              </a:rPr>
              <a:t>2</a:t>
            </a:r>
            <a:r>
              <a:rPr lang="en-US" sz="750" b="1" baseline="-25000" dirty="0">
                <a:solidFill>
                  <a:srgbClr val="3366FF"/>
                </a:solidFill>
                <a:latin typeface="Verdana" charset="0"/>
              </a:rPr>
              <a:t>21</a:t>
            </a:r>
          </a:p>
        </p:txBody>
      </p:sp>
      <p:sp>
        <p:nvSpPr>
          <p:cNvPr id="15391" name="Text Box 37"/>
          <p:cNvSpPr txBox="1">
            <a:spLocks noChangeArrowheads="1"/>
          </p:cNvSpPr>
          <p:nvPr/>
        </p:nvSpPr>
        <p:spPr bwMode="auto">
          <a:xfrm>
            <a:off x="5937647" y="2020491"/>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2</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92" name="Text Box 38"/>
          <p:cNvSpPr txBox="1">
            <a:spLocks noChangeArrowheads="1"/>
          </p:cNvSpPr>
          <p:nvPr/>
        </p:nvSpPr>
        <p:spPr bwMode="auto">
          <a:xfrm>
            <a:off x="5937647" y="2306241"/>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1</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93" name="Rectangle 49"/>
          <p:cNvSpPr>
            <a:spLocks noChangeArrowheads="1"/>
          </p:cNvSpPr>
          <p:nvPr/>
        </p:nvSpPr>
        <p:spPr bwMode="auto">
          <a:xfrm>
            <a:off x="6331744" y="3781425"/>
            <a:ext cx="1143000" cy="57150"/>
          </a:xfrm>
          <a:prstGeom prst="rect">
            <a:avLst/>
          </a:prstGeom>
          <a:solidFill>
            <a:srgbClr val="FF9933"/>
          </a:solidFill>
          <a:ln w="9525">
            <a:solidFill>
              <a:srgbClr val="FF9933"/>
            </a:solidFill>
            <a:miter lim="800000"/>
            <a:headEnd/>
            <a:tailEnd/>
          </a:ln>
        </p:spPr>
        <p:txBody>
          <a:bodyPr wrap="none" anchor="ctr"/>
          <a:lstStyle/>
          <a:p>
            <a:endParaRPr lang="en-US" sz="1800"/>
          </a:p>
        </p:txBody>
      </p:sp>
      <p:sp>
        <p:nvSpPr>
          <p:cNvPr id="15394" name="Rectangle 50"/>
          <p:cNvSpPr>
            <a:spLocks noChangeArrowheads="1"/>
          </p:cNvSpPr>
          <p:nvPr/>
        </p:nvSpPr>
        <p:spPr bwMode="auto">
          <a:xfrm>
            <a:off x="6388894" y="3781425"/>
            <a:ext cx="108585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395" name="Rectangle 51"/>
          <p:cNvSpPr>
            <a:spLocks noChangeArrowheads="1"/>
          </p:cNvSpPr>
          <p:nvPr/>
        </p:nvSpPr>
        <p:spPr bwMode="auto">
          <a:xfrm>
            <a:off x="6903244" y="3781425"/>
            <a:ext cx="5715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396" name="Text Box 52"/>
          <p:cNvSpPr txBox="1">
            <a:spLocks noChangeArrowheads="1"/>
          </p:cNvSpPr>
          <p:nvPr/>
        </p:nvSpPr>
        <p:spPr bwMode="auto">
          <a:xfrm>
            <a:off x="5937647" y="3723084"/>
            <a:ext cx="444352"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a:solidFill>
                  <a:srgbClr val="000054"/>
                </a:solidFill>
                <a:latin typeface="Verdana" charset="0"/>
              </a:rPr>
              <a:t>(m</a:t>
            </a:r>
            <a:r>
              <a:rPr lang="en-US" sz="750" baseline="-25000">
                <a:solidFill>
                  <a:srgbClr val="000054"/>
                </a:solidFill>
                <a:latin typeface="Verdana" charset="0"/>
              </a:rPr>
              <a:t>3</a:t>
            </a:r>
            <a:r>
              <a:rPr lang="en-US" sz="750">
                <a:solidFill>
                  <a:srgbClr val="000054"/>
                </a:solidFill>
                <a:latin typeface="Verdana" charset="0"/>
              </a:rPr>
              <a:t>)</a:t>
            </a:r>
            <a:r>
              <a:rPr lang="en-US" sz="750" baseline="30000">
                <a:solidFill>
                  <a:srgbClr val="000054"/>
                </a:solidFill>
                <a:latin typeface="Verdana" charset="0"/>
              </a:rPr>
              <a:t>2</a:t>
            </a:r>
            <a:endParaRPr lang="en-US" sz="750" baseline="-25000">
              <a:solidFill>
                <a:srgbClr val="000054"/>
              </a:solidFill>
              <a:latin typeface="Verdana" charset="0"/>
            </a:endParaRPr>
          </a:p>
        </p:txBody>
      </p:sp>
      <p:sp>
        <p:nvSpPr>
          <p:cNvPr id="15397" name="Line 53"/>
          <p:cNvSpPr>
            <a:spLocks noChangeShapeType="1"/>
          </p:cNvSpPr>
          <p:nvPr/>
        </p:nvSpPr>
        <p:spPr bwMode="auto">
          <a:xfrm>
            <a:off x="6860381" y="2420540"/>
            <a:ext cx="0" cy="1371600"/>
          </a:xfrm>
          <a:prstGeom prst="line">
            <a:avLst/>
          </a:prstGeom>
          <a:noFill/>
          <a:ln w="9525">
            <a:solidFill>
              <a:srgbClr val="000054"/>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1800"/>
          </a:p>
        </p:txBody>
      </p:sp>
      <p:sp>
        <p:nvSpPr>
          <p:cNvPr id="15398" name="Text Box 54"/>
          <p:cNvSpPr txBox="1">
            <a:spLocks noChangeArrowheads="1"/>
          </p:cNvSpPr>
          <p:nvPr/>
        </p:nvSpPr>
        <p:spPr bwMode="auto">
          <a:xfrm>
            <a:off x="6817820" y="2978944"/>
            <a:ext cx="4828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dirty="0">
                <a:solidFill>
                  <a:srgbClr val="009900"/>
                </a:solidFill>
                <a:latin typeface="Symbol" charset="2"/>
                <a:cs typeface="Symbol" charset="2"/>
              </a:rPr>
              <a:t>Δ</a:t>
            </a:r>
            <a:r>
              <a:rPr lang="en-US" sz="750" b="1" dirty="0">
                <a:solidFill>
                  <a:srgbClr val="009900"/>
                </a:solidFill>
                <a:latin typeface="Verdana" charset="0"/>
              </a:rPr>
              <a:t>m</a:t>
            </a:r>
            <a:r>
              <a:rPr lang="en-US" sz="750" b="1" baseline="30000" dirty="0">
                <a:solidFill>
                  <a:srgbClr val="009900"/>
                </a:solidFill>
                <a:latin typeface="Verdana" charset="0"/>
              </a:rPr>
              <a:t>2</a:t>
            </a:r>
            <a:r>
              <a:rPr lang="en-US" sz="750" b="1" baseline="-25000" dirty="0">
                <a:solidFill>
                  <a:srgbClr val="009900"/>
                </a:solidFill>
                <a:latin typeface="Verdana" charset="0"/>
              </a:rPr>
              <a:t>31</a:t>
            </a:r>
          </a:p>
        </p:txBody>
      </p:sp>
      <p:sp>
        <p:nvSpPr>
          <p:cNvPr id="15399" name="Text Box 55"/>
          <p:cNvSpPr txBox="1">
            <a:spLocks noChangeArrowheads="1"/>
          </p:cNvSpPr>
          <p:nvPr/>
        </p:nvSpPr>
        <p:spPr bwMode="auto">
          <a:xfrm>
            <a:off x="6282929" y="1849040"/>
            <a:ext cx="120898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900" dirty="0">
                <a:solidFill>
                  <a:srgbClr val="FF0000"/>
                </a:solidFill>
                <a:latin typeface="Verdana" charset="0"/>
              </a:rPr>
              <a:t>Inverted ordering</a:t>
            </a:r>
          </a:p>
        </p:txBody>
      </p:sp>
      <p:sp>
        <p:nvSpPr>
          <p:cNvPr id="15400" name="Rectangle 56"/>
          <p:cNvSpPr>
            <a:spLocks noChangeArrowheads="1"/>
          </p:cNvSpPr>
          <p:nvPr/>
        </p:nvSpPr>
        <p:spPr bwMode="auto">
          <a:xfrm>
            <a:off x="5768579" y="2706290"/>
            <a:ext cx="114300" cy="57150"/>
          </a:xfrm>
          <a:prstGeom prst="rect">
            <a:avLst/>
          </a:prstGeom>
          <a:solidFill>
            <a:srgbClr val="FF9900"/>
          </a:solidFill>
          <a:ln w="9525">
            <a:solidFill>
              <a:srgbClr val="FF9900"/>
            </a:solidFill>
            <a:miter lim="800000"/>
            <a:headEnd/>
            <a:tailEnd/>
          </a:ln>
        </p:spPr>
        <p:txBody>
          <a:bodyPr wrap="none" anchor="ctr"/>
          <a:lstStyle/>
          <a:p>
            <a:endParaRPr lang="en-US" sz="1800"/>
          </a:p>
        </p:txBody>
      </p:sp>
      <p:sp>
        <p:nvSpPr>
          <p:cNvPr id="15401" name="Text Box 57"/>
          <p:cNvSpPr txBox="1">
            <a:spLocks noChangeArrowheads="1"/>
          </p:cNvSpPr>
          <p:nvPr/>
        </p:nvSpPr>
        <p:spPr bwMode="auto">
          <a:xfrm>
            <a:off x="5887101" y="2559844"/>
            <a:ext cx="35779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350" b="1" dirty="0">
                <a:solidFill>
                  <a:srgbClr val="FF9900"/>
                </a:solidFill>
                <a:latin typeface="Symbol" charset="0"/>
              </a:rPr>
              <a:t>ν</a:t>
            </a:r>
            <a:r>
              <a:rPr lang="en-US" sz="1350" b="1" baseline="-25000" dirty="0">
                <a:solidFill>
                  <a:srgbClr val="FF9900"/>
                </a:solidFill>
                <a:latin typeface="Verdana" charset="0"/>
              </a:rPr>
              <a:t>e</a:t>
            </a:r>
          </a:p>
        </p:txBody>
      </p:sp>
      <p:sp>
        <p:nvSpPr>
          <p:cNvPr id="15402" name="Rectangle 58"/>
          <p:cNvSpPr>
            <a:spLocks noChangeArrowheads="1"/>
          </p:cNvSpPr>
          <p:nvPr/>
        </p:nvSpPr>
        <p:spPr bwMode="auto">
          <a:xfrm>
            <a:off x="5768579" y="2920603"/>
            <a:ext cx="114300" cy="57150"/>
          </a:xfrm>
          <a:prstGeom prst="rect">
            <a:avLst/>
          </a:prstGeom>
          <a:solidFill>
            <a:srgbClr val="FF66FF"/>
          </a:solidFill>
          <a:ln w="9525">
            <a:solidFill>
              <a:srgbClr val="FF66FF"/>
            </a:solidFill>
            <a:miter lim="800000"/>
            <a:headEnd/>
            <a:tailEnd/>
          </a:ln>
        </p:spPr>
        <p:txBody>
          <a:bodyPr wrap="none" anchor="ctr"/>
          <a:lstStyle/>
          <a:p>
            <a:endParaRPr lang="en-US" sz="1800"/>
          </a:p>
        </p:txBody>
      </p:sp>
      <p:sp>
        <p:nvSpPr>
          <p:cNvPr id="15403" name="Text Box 59"/>
          <p:cNvSpPr txBox="1">
            <a:spLocks noChangeArrowheads="1"/>
          </p:cNvSpPr>
          <p:nvPr/>
        </p:nvSpPr>
        <p:spPr bwMode="auto">
          <a:xfrm>
            <a:off x="5868270" y="2774156"/>
            <a:ext cx="348172"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350" b="1" dirty="0" err="1">
                <a:solidFill>
                  <a:srgbClr val="FF66FF"/>
                </a:solidFill>
                <a:latin typeface="Symbol" charset="0"/>
              </a:rPr>
              <a:t>ν</a:t>
            </a:r>
            <a:r>
              <a:rPr lang="en-US" sz="1350" b="1" baseline="-25000" dirty="0" err="1">
                <a:solidFill>
                  <a:srgbClr val="FF66FF"/>
                </a:solidFill>
                <a:latin typeface="Symbol" charset="0"/>
              </a:rPr>
              <a:t>m</a:t>
            </a:r>
            <a:endParaRPr lang="en-US" sz="1350" b="1" baseline="-25000" dirty="0">
              <a:solidFill>
                <a:srgbClr val="FF66FF"/>
              </a:solidFill>
              <a:latin typeface="Symbol" charset="0"/>
            </a:endParaRPr>
          </a:p>
        </p:txBody>
      </p:sp>
      <p:sp>
        <p:nvSpPr>
          <p:cNvPr id="15404" name="Rectangle 60"/>
          <p:cNvSpPr>
            <a:spLocks noChangeArrowheads="1"/>
          </p:cNvSpPr>
          <p:nvPr/>
        </p:nvSpPr>
        <p:spPr bwMode="auto">
          <a:xfrm>
            <a:off x="5768579" y="3149203"/>
            <a:ext cx="114300" cy="57150"/>
          </a:xfrm>
          <a:prstGeom prst="rect">
            <a:avLst/>
          </a:prstGeom>
          <a:solidFill>
            <a:srgbClr val="990099"/>
          </a:solidFill>
          <a:ln w="9525">
            <a:solidFill>
              <a:srgbClr val="990099"/>
            </a:solidFill>
            <a:miter lim="800000"/>
            <a:headEnd/>
            <a:tailEnd/>
          </a:ln>
        </p:spPr>
        <p:txBody>
          <a:bodyPr wrap="none" anchor="ctr"/>
          <a:lstStyle/>
          <a:p>
            <a:endParaRPr lang="en-US" sz="1800"/>
          </a:p>
        </p:txBody>
      </p:sp>
      <p:sp>
        <p:nvSpPr>
          <p:cNvPr id="15405" name="Text Box 61"/>
          <p:cNvSpPr txBox="1">
            <a:spLocks noChangeArrowheads="1"/>
          </p:cNvSpPr>
          <p:nvPr/>
        </p:nvSpPr>
        <p:spPr bwMode="auto">
          <a:xfrm>
            <a:off x="5893096" y="3002756"/>
            <a:ext cx="332142"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350" b="1" dirty="0" err="1">
                <a:solidFill>
                  <a:srgbClr val="990099"/>
                </a:solidFill>
                <a:latin typeface="Symbol" charset="0"/>
              </a:rPr>
              <a:t>ν</a:t>
            </a:r>
            <a:r>
              <a:rPr lang="en-US" sz="1350" b="1" baseline="-25000" dirty="0" err="1">
                <a:solidFill>
                  <a:srgbClr val="990099"/>
                </a:solidFill>
                <a:latin typeface="Symbol" charset="0"/>
              </a:rPr>
              <a:t>t</a:t>
            </a:r>
            <a:endParaRPr lang="en-US" sz="1350" b="1" baseline="-25000" dirty="0">
              <a:solidFill>
                <a:srgbClr val="990099"/>
              </a:solidFill>
              <a:latin typeface="Symbol" charset="0"/>
            </a:endParaRPr>
          </a:p>
        </p:txBody>
      </p:sp>
      <p:sp>
        <p:nvSpPr>
          <p:cNvPr id="15406" name="Line 64"/>
          <p:cNvSpPr>
            <a:spLocks noChangeShapeType="1"/>
          </p:cNvSpPr>
          <p:nvPr/>
        </p:nvSpPr>
        <p:spPr bwMode="auto">
          <a:xfrm flipV="1">
            <a:off x="4863703" y="3849290"/>
            <a:ext cx="0" cy="457200"/>
          </a:xfrm>
          <a:prstGeom prst="line">
            <a:avLst/>
          </a:prstGeom>
          <a:noFill/>
          <a:ln w="9525">
            <a:solidFill>
              <a:srgbClr val="000054"/>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en-US" sz="1800"/>
          </a:p>
        </p:txBody>
      </p:sp>
      <p:sp>
        <p:nvSpPr>
          <p:cNvPr id="15407" name="Text Box 65"/>
          <p:cNvSpPr txBox="1">
            <a:spLocks noChangeArrowheads="1"/>
          </p:cNvSpPr>
          <p:nvPr/>
        </p:nvSpPr>
        <p:spPr bwMode="auto">
          <a:xfrm>
            <a:off x="4863703" y="4064794"/>
            <a:ext cx="604653" cy="207749"/>
          </a:xfrm>
          <a:prstGeom prst="rect">
            <a:avLst/>
          </a:prstGeom>
          <a:solidFill>
            <a:srgbClr val="FFFF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dirty="0">
                <a:latin typeface="Verdana" charset="0"/>
              </a:rPr>
              <a:t>m</a:t>
            </a:r>
            <a:r>
              <a:rPr lang="en-US" sz="750" b="1" baseline="30000" dirty="0">
                <a:latin typeface="Verdana" charset="0"/>
              </a:rPr>
              <a:t>2</a:t>
            </a:r>
            <a:r>
              <a:rPr lang="en-US" sz="750" b="1" baseline="-25000" dirty="0">
                <a:latin typeface="Verdana" charset="0"/>
              </a:rPr>
              <a:t>lightest</a:t>
            </a:r>
          </a:p>
        </p:txBody>
      </p:sp>
      <p:sp>
        <p:nvSpPr>
          <p:cNvPr id="15408" name="Line 66"/>
          <p:cNvSpPr>
            <a:spLocks noChangeShapeType="1"/>
          </p:cNvSpPr>
          <p:nvPr/>
        </p:nvSpPr>
        <p:spPr bwMode="auto">
          <a:xfrm flipV="1">
            <a:off x="6860381" y="3849290"/>
            <a:ext cx="0" cy="457200"/>
          </a:xfrm>
          <a:prstGeom prst="line">
            <a:avLst/>
          </a:prstGeom>
          <a:noFill/>
          <a:ln w="9525">
            <a:solidFill>
              <a:srgbClr val="000054"/>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en-US" sz="1800"/>
          </a:p>
        </p:txBody>
      </p:sp>
      <p:sp>
        <p:nvSpPr>
          <p:cNvPr id="15409" name="Text Box 67"/>
          <p:cNvSpPr txBox="1">
            <a:spLocks noChangeArrowheads="1"/>
          </p:cNvSpPr>
          <p:nvPr/>
        </p:nvSpPr>
        <p:spPr bwMode="auto">
          <a:xfrm>
            <a:off x="6860382" y="4064794"/>
            <a:ext cx="604653"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750" b="1">
                <a:solidFill>
                  <a:srgbClr val="000054"/>
                </a:solidFill>
                <a:latin typeface="Verdana" charset="0"/>
              </a:rPr>
              <a:t>m</a:t>
            </a:r>
            <a:r>
              <a:rPr lang="en-US" sz="750" b="1" baseline="30000">
                <a:solidFill>
                  <a:srgbClr val="000054"/>
                </a:solidFill>
                <a:latin typeface="Verdana" charset="0"/>
              </a:rPr>
              <a:t>2</a:t>
            </a:r>
            <a:r>
              <a:rPr lang="en-US" sz="750" b="1" baseline="-25000">
                <a:solidFill>
                  <a:srgbClr val="000054"/>
                </a:solidFill>
                <a:latin typeface="Verdana" charset="0"/>
              </a:rPr>
              <a:t>lightest</a:t>
            </a:r>
          </a:p>
        </p:txBody>
      </p:sp>
      <p:sp>
        <p:nvSpPr>
          <p:cNvPr id="15410" name="TextBox 2"/>
          <p:cNvSpPr txBox="1">
            <a:spLocks noChangeArrowheads="1"/>
          </p:cNvSpPr>
          <p:nvPr/>
        </p:nvSpPr>
        <p:spPr bwMode="auto">
          <a:xfrm>
            <a:off x="2108057" y="2775904"/>
            <a:ext cx="1702704"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900" b="1" dirty="0">
                <a:latin typeface="Symbol" charset="0"/>
                <a:cs typeface="Symbol" charset="0"/>
              </a:rPr>
              <a:t>θ</a:t>
            </a:r>
            <a:r>
              <a:rPr lang="en-US" sz="900" b="1" baseline="-25000" dirty="0">
                <a:latin typeface="Verdana" charset="0"/>
                <a:cs typeface="Verdana" charset="0"/>
              </a:rPr>
              <a:t>12</a:t>
            </a:r>
            <a:r>
              <a:rPr lang="en-US" sz="900" b="1" dirty="0">
                <a:latin typeface="Verdana" charset="0"/>
                <a:cs typeface="Verdana" charset="0"/>
              </a:rPr>
              <a:t> = 33.45 </a:t>
            </a:r>
            <a:r>
              <a:rPr lang="en-US" sz="900" b="1" baseline="30000" dirty="0">
                <a:latin typeface="Verdana" charset="0"/>
                <a:cs typeface="Verdana" charset="0"/>
              </a:rPr>
              <a:t>+0.77</a:t>
            </a:r>
            <a:r>
              <a:rPr lang="en-US" sz="900" b="1" baseline="-25000" dirty="0">
                <a:latin typeface="Verdana" charset="0"/>
                <a:cs typeface="Verdana" charset="0"/>
              </a:rPr>
              <a:t>-0.75 </a:t>
            </a:r>
            <a:r>
              <a:rPr lang="en-US" sz="900" b="1" dirty="0">
                <a:latin typeface="Verdana" charset="0"/>
                <a:cs typeface="Verdana" charset="0"/>
              </a:rPr>
              <a:t>deg  </a:t>
            </a:r>
          </a:p>
          <a:p>
            <a:pPr algn="l" eaLnBrk="1" hangingPunct="1"/>
            <a:endParaRPr lang="en-US" sz="900" b="1" baseline="30000" dirty="0">
              <a:latin typeface="Verdana" charset="0"/>
              <a:cs typeface="Verdana" charset="0"/>
            </a:endParaRPr>
          </a:p>
          <a:p>
            <a:pPr algn="l" eaLnBrk="1" hangingPunct="1"/>
            <a:r>
              <a:rPr lang="en-US" sz="900" b="1" dirty="0">
                <a:latin typeface="Symbol" charset="0"/>
                <a:cs typeface="Symbol" charset="0"/>
              </a:rPr>
              <a:t>θ</a:t>
            </a:r>
            <a:r>
              <a:rPr lang="en-US" sz="900" b="1" baseline="-25000" dirty="0">
                <a:latin typeface="Verdana" charset="0"/>
                <a:cs typeface="Verdana" charset="0"/>
              </a:rPr>
              <a:t>23</a:t>
            </a:r>
            <a:r>
              <a:rPr lang="en-US" sz="900" b="1" dirty="0">
                <a:latin typeface="Verdana" charset="0"/>
                <a:cs typeface="Verdana" charset="0"/>
              </a:rPr>
              <a:t> = 42.1 </a:t>
            </a:r>
            <a:r>
              <a:rPr lang="en-US" sz="900" b="1" baseline="30000" dirty="0">
                <a:latin typeface="Verdana" charset="0"/>
                <a:cs typeface="Verdana" charset="0"/>
              </a:rPr>
              <a:t>+1.1</a:t>
            </a:r>
            <a:r>
              <a:rPr lang="en-US" sz="900" b="1" baseline="-25000" dirty="0">
                <a:latin typeface="Verdana" charset="0"/>
                <a:cs typeface="Verdana" charset="0"/>
              </a:rPr>
              <a:t>-0.9</a:t>
            </a:r>
            <a:r>
              <a:rPr lang="en-US" sz="900" b="1" dirty="0">
                <a:latin typeface="Verdana" charset="0"/>
                <a:cs typeface="Verdana" charset="0"/>
              </a:rPr>
              <a:t> deg  </a:t>
            </a:r>
          </a:p>
          <a:p>
            <a:pPr algn="l" eaLnBrk="1" hangingPunct="1"/>
            <a:endParaRPr lang="en-US" sz="900" b="1" baseline="30000" dirty="0">
              <a:latin typeface="Verdana" charset="0"/>
              <a:cs typeface="Verdana" charset="0"/>
            </a:endParaRPr>
          </a:p>
          <a:p>
            <a:pPr algn="l" eaLnBrk="1" hangingPunct="1"/>
            <a:r>
              <a:rPr lang="en-US" sz="900" b="1" dirty="0">
                <a:latin typeface="Symbol" charset="0"/>
                <a:cs typeface="Symbol" charset="0"/>
              </a:rPr>
              <a:t>θ</a:t>
            </a:r>
            <a:r>
              <a:rPr lang="en-US" sz="900" b="1" baseline="-25000" dirty="0">
                <a:latin typeface="Verdana" charset="0"/>
                <a:cs typeface="Verdana" charset="0"/>
              </a:rPr>
              <a:t>13</a:t>
            </a:r>
            <a:r>
              <a:rPr lang="en-US" sz="900" b="1" dirty="0">
                <a:latin typeface="Verdana" charset="0"/>
                <a:cs typeface="Verdana" charset="0"/>
              </a:rPr>
              <a:t> =  8.62 </a:t>
            </a:r>
            <a:r>
              <a:rPr lang="en-US" sz="900" b="1" baseline="30000" dirty="0">
                <a:latin typeface="Verdana" charset="0"/>
                <a:cs typeface="Verdana" charset="0"/>
              </a:rPr>
              <a:t>+0.12</a:t>
            </a:r>
            <a:r>
              <a:rPr lang="en-US" sz="900" b="1" baseline="-25000" dirty="0">
                <a:latin typeface="Verdana" charset="0"/>
                <a:cs typeface="Verdana" charset="0"/>
              </a:rPr>
              <a:t>-0.12   </a:t>
            </a:r>
            <a:r>
              <a:rPr lang="en-US" sz="900" b="1" dirty="0">
                <a:latin typeface="Verdana" charset="0"/>
                <a:cs typeface="Verdana" charset="0"/>
              </a:rPr>
              <a:t>deg  </a:t>
            </a:r>
          </a:p>
        </p:txBody>
      </p:sp>
      <p:sp>
        <p:nvSpPr>
          <p:cNvPr id="15411" name="TextBox 3"/>
          <p:cNvSpPr txBox="1">
            <a:spLocks noChangeArrowheads="1"/>
          </p:cNvSpPr>
          <p:nvPr/>
        </p:nvSpPr>
        <p:spPr bwMode="auto">
          <a:xfrm>
            <a:off x="2666088" y="3560570"/>
            <a:ext cx="1091966"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r" eaLnBrk="1" hangingPunct="1">
              <a:spcAft>
                <a:spcPts val="600"/>
              </a:spcAft>
            </a:pPr>
            <a:r>
              <a:rPr lang="en-US" sz="900" b="1" dirty="0">
                <a:solidFill>
                  <a:srgbClr val="FF0000"/>
                </a:solidFill>
                <a:latin typeface="Symbol" charset="0"/>
                <a:cs typeface="Symbol" charset="0"/>
              </a:rPr>
              <a:t>θ</a:t>
            </a:r>
            <a:r>
              <a:rPr lang="en-US" sz="900" b="1" baseline="-25000" dirty="0">
                <a:solidFill>
                  <a:srgbClr val="FF0000"/>
                </a:solidFill>
                <a:latin typeface="Verdana" charset="0"/>
                <a:cs typeface="Verdana" charset="0"/>
              </a:rPr>
              <a:t>23</a:t>
            </a:r>
            <a:r>
              <a:rPr lang="en-US" sz="900" b="1" dirty="0">
                <a:solidFill>
                  <a:srgbClr val="FF0000"/>
                </a:solidFill>
                <a:latin typeface="Verdana" charset="0"/>
                <a:cs typeface="Verdana" charset="0"/>
              </a:rPr>
              <a:t> octant = ?</a:t>
            </a:r>
          </a:p>
          <a:p>
            <a:pPr algn="r" eaLnBrk="1" hangingPunct="1">
              <a:spcAft>
                <a:spcPts val="600"/>
              </a:spcAft>
            </a:pPr>
            <a:r>
              <a:rPr lang="en-US" sz="900" b="1" dirty="0">
                <a:solidFill>
                  <a:srgbClr val="FF0000"/>
                </a:solidFill>
                <a:latin typeface="Verdana" charset="0"/>
                <a:cs typeface="Verdana" charset="0"/>
              </a:rPr>
              <a:t>Sign</a:t>
            </a:r>
            <a:r>
              <a:rPr lang="en-US" sz="900" b="1" dirty="0">
                <a:solidFill>
                  <a:srgbClr val="FF0000"/>
                </a:solidFill>
                <a:latin typeface="Symbol" charset="0"/>
                <a:cs typeface="Symbol" charset="0"/>
              </a:rPr>
              <a:t> </a:t>
            </a:r>
            <a:r>
              <a:rPr lang="en-US" sz="900" b="1" dirty="0">
                <a:solidFill>
                  <a:srgbClr val="FF0000"/>
                </a:solidFill>
                <a:latin typeface="Symbol" charset="2"/>
                <a:cs typeface="Symbol" charset="2"/>
              </a:rPr>
              <a:t>Δ</a:t>
            </a:r>
            <a:r>
              <a:rPr lang="en-US" sz="900" b="1" dirty="0">
                <a:solidFill>
                  <a:srgbClr val="FF0000"/>
                </a:solidFill>
                <a:latin typeface="Verdana" charset="0"/>
                <a:cs typeface="Verdana" charset="0"/>
              </a:rPr>
              <a:t>m</a:t>
            </a:r>
            <a:r>
              <a:rPr lang="en-US" sz="900" b="1" baseline="-25000" dirty="0">
                <a:solidFill>
                  <a:srgbClr val="FF0000"/>
                </a:solidFill>
                <a:latin typeface="Verdana" charset="0"/>
                <a:cs typeface="Verdana" charset="0"/>
              </a:rPr>
              <a:t>32</a:t>
            </a:r>
            <a:r>
              <a:rPr lang="en-US" sz="900" b="1" baseline="30000" dirty="0">
                <a:solidFill>
                  <a:srgbClr val="FF0000"/>
                </a:solidFill>
                <a:latin typeface="Verdana" charset="0"/>
                <a:cs typeface="Verdana" charset="0"/>
              </a:rPr>
              <a:t>2 </a:t>
            </a:r>
            <a:r>
              <a:rPr lang="en-US" sz="900" b="1" dirty="0">
                <a:solidFill>
                  <a:srgbClr val="FF0000"/>
                </a:solidFill>
                <a:latin typeface="Verdana" charset="0"/>
                <a:cs typeface="Verdana" charset="0"/>
              </a:rPr>
              <a:t>= ?</a:t>
            </a:r>
            <a:endParaRPr lang="en-US" sz="900" b="1" baseline="30000" dirty="0">
              <a:solidFill>
                <a:srgbClr val="FF0000"/>
              </a:solidFill>
              <a:latin typeface="Verdana" charset="0"/>
              <a:cs typeface="Verdana" charset="0"/>
            </a:endParaRPr>
          </a:p>
          <a:p>
            <a:pPr marL="171450" indent="-171450" algn="r" eaLnBrk="1" hangingPunct="1">
              <a:buFont typeface="Symbol" pitchFamily="2" charset="2"/>
              <a:buChar char=" "/>
            </a:pPr>
            <a:r>
              <a:rPr lang="en-US" sz="900" b="1" dirty="0" err="1">
                <a:solidFill>
                  <a:srgbClr val="FF0000"/>
                </a:solidFill>
                <a:latin typeface="Symbol" charset="0"/>
                <a:cs typeface="Symbol" charset="0"/>
              </a:rPr>
              <a:t>δ</a:t>
            </a:r>
            <a:r>
              <a:rPr lang="en-US" sz="900" b="1" dirty="0">
                <a:solidFill>
                  <a:srgbClr val="FF0000"/>
                </a:solidFill>
                <a:latin typeface="Verdana" charset="0"/>
                <a:cs typeface="Verdana" charset="0"/>
              </a:rPr>
              <a:t> = ?</a:t>
            </a:r>
          </a:p>
          <a:p>
            <a:pPr marL="171450" indent="-171450" algn="r" eaLnBrk="1" hangingPunct="1">
              <a:buFont typeface="Symbol" pitchFamily="2" charset="2"/>
              <a:buChar char=" "/>
            </a:pPr>
            <a:r>
              <a:rPr lang="en-US" sz="900" b="1" dirty="0" err="1">
                <a:solidFill>
                  <a:srgbClr val="FF0000"/>
                </a:solidFill>
                <a:latin typeface="Verdana" charset="0"/>
                <a:cs typeface="Verdana" charset="0"/>
              </a:rPr>
              <a:t>m</a:t>
            </a:r>
            <a:r>
              <a:rPr lang="en-US" sz="900" b="1" baseline="-25000" dirty="0" err="1">
                <a:solidFill>
                  <a:srgbClr val="FF0000"/>
                </a:solidFill>
                <a:latin typeface="Verdana" charset="0"/>
                <a:cs typeface="Verdana" charset="0"/>
              </a:rPr>
              <a:t>lightest</a:t>
            </a:r>
            <a:r>
              <a:rPr lang="en-US" sz="900" b="1" dirty="0">
                <a:solidFill>
                  <a:srgbClr val="FF0000"/>
                </a:solidFill>
                <a:latin typeface="Verdana" charset="0"/>
                <a:cs typeface="Verdana" charset="0"/>
              </a:rPr>
              <a:t> = ?</a:t>
            </a:r>
          </a:p>
        </p:txBody>
      </p:sp>
      <p:sp>
        <p:nvSpPr>
          <p:cNvPr id="15412" name="TextBox 4"/>
          <p:cNvSpPr txBox="1">
            <a:spLocks noChangeArrowheads="1"/>
          </p:cNvSpPr>
          <p:nvPr/>
        </p:nvSpPr>
        <p:spPr bwMode="auto">
          <a:xfrm>
            <a:off x="1657876" y="1944291"/>
            <a:ext cx="2415779"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900" b="1" dirty="0">
                <a:latin typeface="Symbol" charset="2"/>
                <a:cs typeface="Symbol" charset="2"/>
              </a:rPr>
              <a:t>   Δ</a:t>
            </a:r>
            <a:r>
              <a:rPr lang="en-US" sz="900" b="1" dirty="0">
                <a:latin typeface="Verdana" charset="0"/>
                <a:cs typeface="Verdana" charset="0"/>
              </a:rPr>
              <a:t>m</a:t>
            </a:r>
            <a:r>
              <a:rPr lang="en-US" sz="900" b="1" baseline="-25000" dirty="0">
                <a:latin typeface="Verdana" charset="0"/>
                <a:cs typeface="Verdana" charset="0"/>
              </a:rPr>
              <a:t>21</a:t>
            </a:r>
            <a:r>
              <a:rPr lang="en-US" sz="900" b="1" baseline="30000" dirty="0">
                <a:latin typeface="Verdana" charset="0"/>
                <a:cs typeface="Verdana" charset="0"/>
              </a:rPr>
              <a:t>2</a:t>
            </a:r>
            <a:r>
              <a:rPr lang="en-US" sz="900" b="1" dirty="0">
                <a:latin typeface="Verdana" charset="0"/>
                <a:cs typeface="Verdana" charset="0"/>
              </a:rPr>
              <a:t> = 7.42 </a:t>
            </a:r>
            <a:r>
              <a:rPr lang="en-US" sz="900" b="1" baseline="30000" dirty="0">
                <a:latin typeface="Verdana" charset="0"/>
                <a:cs typeface="Verdana" charset="0"/>
              </a:rPr>
              <a:t>+0.21</a:t>
            </a:r>
            <a:r>
              <a:rPr lang="en-US" sz="900" b="1" baseline="-25000" dirty="0">
                <a:latin typeface="Verdana" charset="0"/>
                <a:cs typeface="Verdana" charset="0"/>
              </a:rPr>
              <a:t>-0.20 </a:t>
            </a:r>
            <a:r>
              <a:rPr lang="en-US" sz="900" b="1" dirty="0">
                <a:latin typeface="Verdana" charset="0"/>
                <a:cs typeface="Verdana" charset="0"/>
              </a:rPr>
              <a:t>x 10</a:t>
            </a:r>
            <a:r>
              <a:rPr lang="en-US" sz="900" b="1" baseline="30000" dirty="0">
                <a:latin typeface="Verdana" charset="0"/>
                <a:cs typeface="Verdana" charset="0"/>
              </a:rPr>
              <a:t>-5</a:t>
            </a:r>
            <a:r>
              <a:rPr lang="en-US" sz="900" b="1" dirty="0">
                <a:latin typeface="Verdana" charset="0"/>
                <a:cs typeface="Verdana" charset="0"/>
              </a:rPr>
              <a:t> eV</a:t>
            </a:r>
            <a:r>
              <a:rPr lang="en-US" sz="900" b="1" baseline="30000" dirty="0">
                <a:latin typeface="Verdana" charset="0"/>
                <a:cs typeface="Verdana" charset="0"/>
              </a:rPr>
              <a:t>2</a:t>
            </a:r>
          </a:p>
          <a:p>
            <a:pPr eaLnBrk="1" hangingPunct="1"/>
            <a:endParaRPr lang="en-US" sz="900" b="1" baseline="30000" dirty="0">
              <a:latin typeface="Verdana" charset="0"/>
              <a:cs typeface="Verdana" charset="0"/>
            </a:endParaRPr>
          </a:p>
          <a:p>
            <a:pPr eaLnBrk="1" hangingPunct="1"/>
            <a:r>
              <a:rPr lang="en-US" sz="900" b="1" dirty="0">
                <a:latin typeface="Symbol" charset="0"/>
                <a:cs typeface="Symbol" charset="0"/>
              </a:rPr>
              <a:t>|</a:t>
            </a:r>
            <a:r>
              <a:rPr lang="en-US" sz="900" b="1" dirty="0">
                <a:latin typeface="Symbol" charset="2"/>
                <a:cs typeface="Symbol" charset="2"/>
              </a:rPr>
              <a:t>Δ</a:t>
            </a:r>
            <a:r>
              <a:rPr lang="en-US" sz="900" b="1" dirty="0">
                <a:latin typeface="Verdana" charset="0"/>
                <a:cs typeface="Verdana" charset="0"/>
              </a:rPr>
              <a:t>m</a:t>
            </a:r>
            <a:r>
              <a:rPr lang="en-US" sz="900" b="1" baseline="-25000" dirty="0">
                <a:latin typeface="Verdana" charset="0"/>
                <a:cs typeface="Verdana" charset="0"/>
              </a:rPr>
              <a:t>32</a:t>
            </a:r>
            <a:r>
              <a:rPr lang="en-US" sz="900" b="1" baseline="30000" dirty="0">
                <a:latin typeface="Verdana" charset="0"/>
                <a:cs typeface="Verdana" charset="0"/>
              </a:rPr>
              <a:t>2</a:t>
            </a:r>
            <a:r>
              <a:rPr lang="en-US" sz="900" b="1" dirty="0">
                <a:latin typeface="Verdana" charset="0"/>
                <a:cs typeface="Verdana" charset="0"/>
              </a:rPr>
              <a:t>| = 2.51 </a:t>
            </a:r>
            <a:r>
              <a:rPr lang="en-US" sz="900" b="1" baseline="30000" dirty="0">
                <a:latin typeface="Verdana" charset="0"/>
                <a:cs typeface="Verdana" charset="0"/>
              </a:rPr>
              <a:t>+0.027</a:t>
            </a:r>
            <a:r>
              <a:rPr lang="en-US" sz="900" b="1" baseline="-25000" dirty="0">
                <a:latin typeface="Verdana" charset="0"/>
                <a:cs typeface="Verdana" charset="0"/>
              </a:rPr>
              <a:t>-0.027 </a:t>
            </a:r>
            <a:r>
              <a:rPr lang="en-US" sz="900" b="1" dirty="0">
                <a:latin typeface="Verdana" charset="0"/>
                <a:cs typeface="Verdana" charset="0"/>
              </a:rPr>
              <a:t>x 10</a:t>
            </a:r>
            <a:r>
              <a:rPr lang="en-US" sz="900" b="1" baseline="30000" dirty="0">
                <a:latin typeface="Verdana" charset="0"/>
                <a:cs typeface="Verdana" charset="0"/>
              </a:rPr>
              <a:t>-3</a:t>
            </a:r>
            <a:r>
              <a:rPr lang="en-US" sz="900" b="1" dirty="0">
                <a:latin typeface="Verdana" charset="0"/>
                <a:cs typeface="Verdana" charset="0"/>
              </a:rPr>
              <a:t> eV</a:t>
            </a:r>
            <a:r>
              <a:rPr lang="en-US" sz="900" b="1" baseline="30000" dirty="0">
                <a:latin typeface="Verdana" charset="0"/>
                <a:cs typeface="Verdana" charset="0"/>
              </a:rPr>
              <a:t>2</a:t>
            </a:r>
          </a:p>
          <a:p>
            <a:pPr eaLnBrk="1" hangingPunct="1"/>
            <a:endParaRPr lang="en-US" sz="900" b="1" baseline="30000" dirty="0">
              <a:latin typeface="Verdana" charset="0"/>
              <a:cs typeface="Verdana" charset="0"/>
            </a:endParaRPr>
          </a:p>
          <a:p>
            <a:pPr eaLnBrk="1" hangingPunct="1"/>
            <a:r>
              <a:rPr lang="en-US" sz="900" b="1" dirty="0">
                <a:latin typeface="Verdana" charset="0"/>
                <a:cs typeface="Verdana" charset="0"/>
              </a:rPr>
              <a:t>  m(</a:t>
            </a:r>
            <a:r>
              <a:rPr lang="en-US" sz="900" b="1" dirty="0">
                <a:latin typeface="Symbol" charset="0"/>
                <a:cs typeface="Symbol" charset="0"/>
              </a:rPr>
              <a:t>ν</a:t>
            </a:r>
            <a:r>
              <a:rPr lang="en-US" sz="900" b="1" baseline="-25000" dirty="0">
                <a:latin typeface="Verdana" charset="0"/>
                <a:cs typeface="Verdana" charset="0"/>
              </a:rPr>
              <a:t>e</a:t>
            </a:r>
            <a:r>
              <a:rPr lang="en-US" sz="900" b="1" dirty="0">
                <a:latin typeface="Verdana" charset="0"/>
                <a:cs typeface="Verdana" charset="0"/>
              </a:rPr>
              <a:t>) &lt; 0.8 eV (90% CL)</a:t>
            </a:r>
          </a:p>
        </p:txBody>
      </p:sp>
      <p:sp>
        <p:nvSpPr>
          <p:cNvPr id="15413" name="TextBox 52"/>
          <p:cNvSpPr txBox="1">
            <a:spLocks noChangeArrowheads="1"/>
          </p:cNvSpPr>
          <p:nvPr/>
        </p:nvSpPr>
        <p:spPr bwMode="auto">
          <a:xfrm>
            <a:off x="1981662" y="4420790"/>
            <a:ext cx="525496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600" dirty="0">
                <a:cs typeface="Symbol" charset="0"/>
              </a:rPr>
              <a:t>1</a:t>
            </a:r>
            <a:r>
              <a:rPr lang="en-US" sz="600" dirty="0">
                <a:latin typeface="Symbol" charset="0"/>
                <a:cs typeface="Symbol" charset="0"/>
              </a:rPr>
              <a:t>s</a:t>
            </a:r>
            <a:r>
              <a:rPr lang="en-US" sz="600" dirty="0"/>
              <a:t> uncertainties, normal ordering assumed, Th. </a:t>
            </a:r>
            <a:r>
              <a:rPr lang="en-US" sz="600" dirty="0" err="1"/>
              <a:t>Schwetz</a:t>
            </a:r>
            <a:r>
              <a:rPr lang="en-US" sz="600" dirty="0"/>
              <a:t>, Neutrino 2022, Esteban, Gonzalez-Garcia, </a:t>
            </a:r>
            <a:r>
              <a:rPr lang="en-US" sz="600" dirty="0" err="1"/>
              <a:t>Maltoni</a:t>
            </a:r>
            <a:r>
              <a:rPr lang="en-US" sz="600" dirty="0"/>
              <a:t>, </a:t>
            </a:r>
            <a:r>
              <a:rPr lang="en-US" sz="600" dirty="0" err="1"/>
              <a:t>Schwetz</a:t>
            </a:r>
            <a:r>
              <a:rPr lang="en-US" sz="600" dirty="0"/>
              <a:t>, Zhou, JHEP’20 [2007.14792]</a:t>
            </a:r>
          </a:p>
        </p:txBody>
      </p:sp>
      <p:sp>
        <p:nvSpPr>
          <p:cNvPr id="2" name="Rounded Rectangle 1"/>
          <p:cNvSpPr/>
          <p:nvPr/>
        </p:nvSpPr>
        <p:spPr bwMode="auto">
          <a:xfrm>
            <a:off x="4171950" y="1714500"/>
            <a:ext cx="3486150" cy="2686050"/>
          </a:xfrm>
          <a:prstGeom prst="roundRect">
            <a:avLst/>
          </a:prstGeom>
          <a:no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a:spcBef>
                <a:spcPct val="20000"/>
              </a:spcBef>
              <a:buClr>
                <a:srgbClr val="FFFF00"/>
              </a:buClr>
              <a:buSzPct val="80000"/>
            </a:pPr>
            <a:endParaRPr lang="en-US" sz="1800">
              <a:latin typeface="Arial" charset="0"/>
            </a:endParaRPr>
          </a:p>
        </p:txBody>
      </p:sp>
      <p:sp>
        <p:nvSpPr>
          <p:cNvPr id="5" name="Date Placeholder 4">
            <a:extLst>
              <a:ext uri="{FF2B5EF4-FFF2-40B4-BE49-F238E27FC236}">
                <a16:creationId xmlns:a16="http://schemas.microsoft.com/office/drawing/2014/main" id="{FFC1A02A-1FE8-DA26-6D23-45915B53E224}"/>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195399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3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3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3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3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3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38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3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3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3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3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3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3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39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3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39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40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40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4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40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4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40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40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54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40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40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541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4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541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365" grpId="0" animBg="1"/>
      <p:bldP spid="15366" grpId="0" animBg="1"/>
      <p:bldP spid="15367" grpId="0" animBg="1"/>
      <p:bldP spid="15368" grpId="0" animBg="1"/>
      <p:bldP spid="15369" grpId="0" animBg="1"/>
      <p:bldP spid="15370" grpId="0" animBg="1"/>
      <p:bldP spid="15371" grpId="0" animBg="1"/>
      <p:bldP spid="15372" grpId="0" animBg="1"/>
      <p:bldP spid="15373" grpId="0" animBg="1"/>
      <p:bldP spid="15374" grpId="0" animBg="1"/>
      <p:bldP spid="18" grpId="0" animBg="1"/>
      <p:bldP spid="15376" grpId="0" animBg="1"/>
      <p:bldP spid="15377" grpId="0"/>
      <p:bldP spid="15378" grpId="0"/>
      <p:bldP spid="15379" grpId="0"/>
      <p:bldP spid="15380" grpId="0"/>
      <p:bldP spid="15381" grpId="0"/>
      <p:bldP spid="15382" grpId="0"/>
      <p:bldP spid="15383" grpId="0" animBg="1"/>
      <p:bldP spid="15384" grpId="0" animBg="1"/>
      <p:bldP spid="15385" grpId="0" animBg="1"/>
      <p:bldP spid="15386" grpId="0" animBg="1"/>
      <p:bldP spid="15387" grpId="0" animBg="1"/>
      <p:bldP spid="15388" grpId="0" animBg="1"/>
      <p:bldP spid="15389" grpId="0" animBg="1"/>
      <p:bldP spid="15390" grpId="0"/>
      <p:bldP spid="15391" grpId="0"/>
      <p:bldP spid="15392" grpId="0"/>
      <p:bldP spid="15393" grpId="0" animBg="1"/>
      <p:bldP spid="15394" grpId="0" animBg="1"/>
      <p:bldP spid="15395" grpId="0" animBg="1"/>
      <p:bldP spid="15396" grpId="0"/>
      <p:bldP spid="15397" grpId="0" animBg="1"/>
      <p:bldP spid="15398" grpId="0"/>
      <p:bldP spid="15399" grpId="0"/>
      <p:bldP spid="15400" grpId="0" animBg="1"/>
      <p:bldP spid="15401" grpId="0"/>
      <p:bldP spid="15402" grpId="0" animBg="1"/>
      <p:bldP spid="15403" grpId="0"/>
      <p:bldP spid="15404" grpId="0" animBg="1"/>
      <p:bldP spid="15405" grpId="0"/>
      <p:bldP spid="15406" grpId="0" animBg="1"/>
      <p:bldP spid="15407" grpId="0" animBg="1"/>
      <p:bldP spid="15408" grpId="0" animBg="1"/>
      <p:bldP spid="15409" grpId="0"/>
      <p:bldP spid="15410" grpId="0"/>
      <p:bldP spid="15411" grpId="0"/>
      <p:bldP spid="15412" grpId="0"/>
      <p:bldP spid="154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id="{793ABA2D-5B18-DD56-5F04-15A7A4C939A7}"/>
              </a:ext>
            </a:extLst>
          </p:cNvPr>
          <p:cNvPicPr>
            <a:picLocks noGrp="1" noChangeAspect="1"/>
          </p:cNvPicPr>
          <p:nvPr>
            <p:ph idx="1"/>
          </p:nvPr>
        </p:nvPicPr>
        <p:blipFill>
          <a:blip r:embed="rId2"/>
          <a:stretch>
            <a:fillRect/>
          </a:stretch>
        </p:blipFill>
        <p:spPr>
          <a:xfrm>
            <a:off x="192800" y="445300"/>
            <a:ext cx="7585113" cy="4269766"/>
          </a:xfrm>
        </p:spPr>
      </p:pic>
      <p:sp>
        <p:nvSpPr>
          <p:cNvPr id="2" name="Title 1">
            <a:extLst>
              <a:ext uri="{FF2B5EF4-FFF2-40B4-BE49-F238E27FC236}">
                <a16:creationId xmlns:a16="http://schemas.microsoft.com/office/drawing/2014/main" id="{AE44E7F0-517A-B4AB-163E-5EC3B28BCC9C}"/>
              </a:ext>
            </a:extLst>
          </p:cNvPr>
          <p:cNvSpPr>
            <a:spLocks noGrp="1"/>
          </p:cNvSpPr>
          <p:nvPr>
            <p:ph type="title"/>
          </p:nvPr>
        </p:nvSpPr>
        <p:spPr/>
        <p:txBody>
          <a:bodyPr/>
          <a:lstStyle/>
          <a:p>
            <a:r>
              <a:rPr lang="en-US" dirty="0"/>
              <a:t>The Last 20 Years</a:t>
            </a:r>
          </a:p>
        </p:txBody>
      </p:sp>
      <p:sp>
        <p:nvSpPr>
          <p:cNvPr id="3" name="Footer Placeholder 2">
            <a:extLst>
              <a:ext uri="{FF2B5EF4-FFF2-40B4-BE49-F238E27FC236}">
                <a16:creationId xmlns:a16="http://schemas.microsoft.com/office/drawing/2014/main" id="{115AE30D-27D2-44C0-2780-32C466C1CE44}"/>
              </a:ext>
            </a:extLst>
          </p:cNvPr>
          <p:cNvSpPr>
            <a:spLocks noGrp="1"/>
          </p:cNvSpPr>
          <p:nvPr>
            <p:ph type="ftr" sz="quarter" idx="3"/>
          </p:nvPr>
        </p:nvSpPr>
        <p:spPr/>
        <p:txBody>
          <a:bodyPr/>
          <a:lstStyle/>
          <a:p>
            <a:pPr>
              <a:defRPr/>
            </a:pPr>
            <a:r>
              <a:rPr lang="en-US"/>
              <a:t>Steve Brice   |   Fermilab’s Neutrino Experiment Program   |   Neutrino Theory Network (NTN) Workshop</a:t>
            </a:r>
            <a:endParaRPr lang="en-US" dirty="0"/>
          </a:p>
        </p:txBody>
      </p:sp>
      <p:sp>
        <p:nvSpPr>
          <p:cNvPr id="4" name="Slide Number Placeholder 3">
            <a:extLst>
              <a:ext uri="{FF2B5EF4-FFF2-40B4-BE49-F238E27FC236}">
                <a16:creationId xmlns:a16="http://schemas.microsoft.com/office/drawing/2014/main" id="{0CC4EF06-0270-86F4-AD95-219F922D8186}"/>
              </a:ext>
            </a:extLst>
          </p:cNvPr>
          <p:cNvSpPr>
            <a:spLocks noGrp="1"/>
          </p:cNvSpPr>
          <p:nvPr>
            <p:ph type="sldNum" sz="quarter" idx="4"/>
          </p:nvPr>
        </p:nvSpPr>
        <p:spPr/>
        <p:txBody>
          <a:bodyPr/>
          <a:lstStyle/>
          <a:p>
            <a:fld id="{026FAA0E-EE57-3945-A3AC-4469626D46E5}" type="slidenum">
              <a:rPr lang="en-US" smtClean="0"/>
              <a:pPr/>
              <a:t>8</a:t>
            </a:fld>
            <a:endParaRPr lang="en-US" dirty="0"/>
          </a:p>
        </p:txBody>
      </p:sp>
      <p:sp>
        <p:nvSpPr>
          <p:cNvPr id="8" name="Date Placeholder 7">
            <a:extLst>
              <a:ext uri="{FF2B5EF4-FFF2-40B4-BE49-F238E27FC236}">
                <a16:creationId xmlns:a16="http://schemas.microsoft.com/office/drawing/2014/main" id="{91697D68-17CB-AC32-64FA-B6834AFFFE76}"/>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217107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Helvetica" pitchFamily="2" charset="0"/>
              </a:rPr>
              <a:t>Experimental Thrusts in Neutrino Physics and Fermilab’s Role</a:t>
            </a:r>
          </a:p>
        </p:txBody>
      </p:sp>
      <p:sp>
        <p:nvSpPr>
          <p:cNvPr id="7" name="Footer Placeholder 6"/>
          <p:cNvSpPr>
            <a:spLocks noGrp="1"/>
          </p:cNvSpPr>
          <p:nvPr>
            <p:ph type="ftr" sz="quarter" idx="3"/>
          </p:nvPr>
        </p:nvSpPr>
        <p:spPr/>
        <p:txBody>
          <a:bodyPr/>
          <a:lstStyle/>
          <a:p>
            <a:pPr>
              <a:defRPr/>
            </a:pPr>
            <a:r>
              <a:rPr lang="en-US"/>
              <a:t>Steve Brice   |   Fermilab’s Neutrino Experiment Program   |   Neutrino Theory Network (NTN) Workshop</a:t>
            </a:r>
            <a:endParaRPr lang="en-US" dirty="0"/>
          </a:p>
        </p:txBody>
      </p:sp>
      <p:sp>
        <p:nvSpPr>
          <p:cNvPr id="8" name="Slide Number Placeholder 7"/>
          <p:cNvSpPr>
            <a:spLocks noGrp="1"/>
          </p:cNvSpPr>
          <p:nvPr>
            <p:ph type="sldNum" sz="quarter" idx="4"/>
          </p:nvPr>
        </p:nvSpPr>
        <p:spPr/>
        <p:txBody>
          <a:bodyPr/>
          <a:lstStyle/>
          <a:p>
            <a:fld id="{026FAA0E-EE57-3945-A3AC-4469626D46E5}" type="slidenum">
              <a:rPr lang="en-US" smtClean="0"/>
              <a:pPr/>
              <a:t>9</a:t>
            </a:fld>
            <a:endParaRPr lang="en-US" dirty="0"/>
          </a:p>
        </p:txBody>
      </p:sp>
      <p:sp>
        <p:nvSpPr>
          <p:cNvPr id="16388" name="Content Placeholder 2"/>
          <p:cNvSpPr txBox="1">
            <a:spLocks/>
          </p:cNvSpPr>
          <p:nvPr/>
        </p:nvSpPr>
        <p:spPr bwMode="auto">
          <a:xfrm>
            <a:off x="228600" y="688554"/>
            <a:ext cx="8686800" cy="4004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857250" indent="-4572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a:buClrTx/>
              <a:buFont typeface="Arial" charset="0"/>
              <a:buAutoNum type="arabicParenR"/>
              <a:defRPr/>
            </a:pPr>
            <a:r>
              <a:rPr lang="en-US" sz="1500" dirty="0">
                <a:latin typeface="Helvetica" pitchFamily="2" charset="0"/>
              </a:rPr>
              <a:t>Reveal the pattern of neutrino masses and mixings</a:t>
            </a: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In which octant is </a:t>
            </a:r>
            <a:r>
              <a:rPr lang="en-US" sz="1200" dirty="0">
                <a:solidFill>
                  <a:srgbClr val="0033CC"/>
                </a:solidFill>
                <a:latin typeface="Helvetica" pitchFamily="2" charset="0"/>
                <a:cs typeface="Symbol" charset="2"/>
              </a:rPr>
              <a:t>θ</a:t>
            </a:r>
            <a:r>
              <a:rPr lang="en-US" sz="1200" baseline="-25000" dirty="0">
                <a:solidFill>
                  <a:srgbClr val="0033CC"/>
                </a:solidFill>
                <a:latin typeface="Helvetica" pitchFamily="2" charset="0"/>
              </a:rPr>
              <a:t>23</a:t>
            </a:r>
            <a:r>
              <a:rPr lang="en-US" sz="1200" dirty="0">
                <a:solidFill>
                  <a:srgbClr val="0033CC"/>
                </a:solidFill>
                <a:latin typeface="Helvetica" pitchFamily="2" charset="0"/>
              </a:rPr>
              <a:t>? </a:t>
            </a:r>
            <a:r>
              <a:rPr lang="en-US" sz="1200" b="1" dirty="0" err="1">
                <a:solidFill>
                  <a:srgbClr val="FF0000"/>
                </a:solidFill>
                <a:latin typeface="Helvetica" pitchFamily="2" charset="0"/>
              </a:rPr>
              <a:t>NOvA</a:t>
            </a:r>
            <a:r>
              <a:rPr lang="en-US" sz="1200" b="1" dirty="0">
                <a:solidFill>
                  <a:srgbClr val="FF0000"/>
                </a:solidFill>
                <a:latin typeface="Helvetica" pitchFamily="2" charset="0"/>
              </a:rPr>
              <a:t> </a:t>
            </a:r>
            <a:r>
              <a:rPr lang="en-US" sz="1200" b="1" dirty="0">
                <a:solidFill>
                  <a:srgbClr val="FF0000"/>
                </a:solidFill>
                <a:latin typeface="Helvetica" pitchFamily="2" charset="0"/>
                <a:cs typeface="Wingdings" charset="0"/>
              </a:rPr>
              <a:t>→</a:t>
            </a:r>
            <a:r>
              <a:rPr lang="en-US" sz="1200" b="1" dirty="0">
                <a:solidFill>
                  <a:srgbClr val="FF0000"/>
                </a:solidFill>
                <a:latin typeface="Helvetica" pitchFamily="2" charset="0"/>
              </a:rPr>
              <a:t> DUNE</a:t>
            </a: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How are the masses ordered? </a:t>
            </a:r>
            <a:r>
              <a:rPr lang="en-US" sz="1200" b="1" dirty="0" err="1">
                <a:solidFill>
                  <a:srgbClr val="FF0000"/>
                </a:solidFill>
                <a:latin typeface="Helvetica" pitchFamily="2" charset="0"/>
              </a:rPr>
              <a:t>NOvA</a:t>
            </a:r>
            <a:r>
              <a:rPr lang="en-US" sz="1200" b="1" dirty="0">
                <a:solidFill>
                  <a:srgbClr val="FF0000"/>
                </a:solidFill>
                <a:latin typeface="Helvetica" pitchFamily="2" charset="0"/>
              </a:rPr>
              <a:t> </a:t>
            </a:r>
            <a:r>
              <a:rPr lang="en-US" sz="1200" b="1" dirty="0">
                <a:solidFill>
                  <a:srgbClr val="FF0000"/>
                </a:solidFill>
                <a:latin typeface="Helvetica" pitchFamily="2" charset="0"/>
                <a:cs typeface="Wingdings" charset="0"/>
              </a:rPr>
              <a:t>→</a:t>
            </a:r>
            <a:r>
              <a:rPr lang="en-US" sz="1200" b="1" dirty="0">
                <a:solidFill>
                  <a:srgbClr val="FF0000"/>
                </a:solidFill>
                <a:latin typeface="Helvetica" pitchFamily="2" charset="0"/>
              </a:rPr>
              <a:t> DUNE</a:t>
            </a: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Is CP violated? </a:t>
            </a:r>
            <a:r>
              <a:rPr lang="en-US" sz="1200" b="1" dirty="0">
                <a:solidFill>
                  <a:srgbClr val="FF0000"/>
                </a:solidFill>
                <a:latin typeface="Helvetica" pitchFamily="2" charset="0"/>
              </a:rPr>
              <a:t>DUNE</a:t>
            </a: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What are the neutrino masses? </a:t>
            </a:r>
            <a:r>
              <a:rPr lang="en-US" sz="1200" b="1" dirty="0">
                <a:solidFill>
                  <a:srgbClr val="FF0000"/>
                </a:solidFill>
                <a:latin typeface="Helvetica" pitchFamily="2" charset="0"/>
              </a:rPr>
              <a:t>No plans to address at Fermilab</a:t>
            </a: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Are neutrinos their own anti-particles? </a:t>
            </a:r>
            <a:r>
              <a:rPr lang="en-US" sz="1200" b="1" dirty="0">
                <a:solidFill>
                  <a:srgbClr val="FF0000"/>
                </a:solidFill>
                <a:latin typeface="Helvetica" pitchFamily="2" charset="0"/>
              </a:rPr>
              <a:t>No plans to address at Fermilab</a:t>
            </a:r>
          </a:p>
          <a:p>
            <a:pPr lvl="1" algn="l">
              <a:buClr>
                <a:schemeClr val="tx1"/>
              </a:buClr>
              <a:buSzPct val="45000"/>
              <a:buFont typeface="Wingdings" charset="2"/>
              <a:buChar char="u"/>
              <a:defRPr/>
            </a:pPr>
            <a:endParaRPr lang="en-US" sz="1200" dirty="0">
              <a:latin typeface="Helvetica" pitchFamily="2" charset="0"/>
            </a:endParaRPr>
          </a:p>
          <a:p>
            <a:pPr algn="l">
              <a:buClrTx/>
              <a:buFont typeface="Arial" charset="0"/>
              <a:buAutoNum type="arabicParenR"/>
              <a:defRPr/>
            </a:pPr>
            <a:r>
              <a:rPr lang="en-US" sz="1500" dirty="0">
                <a:latin typeface="Helvetica" pitchFamily="2" charset="0"/>
              </a:rPr>
              <a:t>Discover if the situation is more complex than 3 neutrinos with Standard Model interactions</a:t>
            </a:r>
            <a:endParaRPr lang="en-US" sz="1200" b="1" dirty="0">
              <a:solidFill>
                <a:srgbClr val="FF0000"/>
              </a:solidFill>
              <a:latin typeface="Helvetica" pitchFamily="2" charset="0"/>
            </a:endParaRP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Do neutrinos interact with matter in any non-standard ways? </a:t>
            </a:r>
            <a:r>
              <a:rPr lang="en-US" sz="1200" b="1" dirty="0" err="1">
                <a:solidFill>
                  <a:srgbClr val="FF0000"/>
                </a:solidFill>
                <a:latin typeface="Helvetica" pitchFamily="2" charset="0"/>
              </a:rPr>
              <a:t>MINERvA</a:t>
            </a:r>
            <a:r>
              <a:rPr lang="en-US" sz="1200" b="1" dirty="0">
                <a:solidFill>
                  <a:srgbClr val="FF0000"/>
                </a:solidFill>
                <a:latin typeface="Helvetica" pitchFamily="2" charset="0"/>
              </a:rPr>
              <a:t>, </a:t>
            </a:r>
            <a:r>
              <a:rPr lang="en-US" sz="1200" b="1" dirty="0" err="1">
                <a:solidFill>
                  <a:srgbClr val="FF0000"/>
                </a:solidFill>
                <a:latin typeface="Helvetica" pitchFamily="2" charset="0"/>
              </a:rPr>
              <a:t>NOvA</a:t>
            </a:r>
            <a:r>
              <a:rPr lang="en-US" sz="1200" b="1" dirty="0">
                <a:solidFill>
                  <a:srgbClr val="FF0000"/>
                </a:solidFill>
                <a:latin typeface="Helvetica" pitchFamily="2" charset="0"/>
              </a:rPr>
              <a:t>, MicroBooNE </a:t>
            </a:r>
            <a:r>
              <a:rPr lang="en-US" sz="1200" b="1" dirty="0">
                <a:solidFill>
                  <a:srgbClr val="FF0000"/>
                </a:solidFill>
                <a:latin typeface="Helvetica" pitchFamily="2" charset="0"/>
                <a:cs typeface="Wingdings" charset="0"/>
              </a:rPr>
              <a:t>→ </a:t>
            </a:r>
            <a:r>
              <a:rPr lang="en-US" sz="1200" b="1" dirty="0">
                <a:solidFill>
                  <a:srgbClr val="FF0000"/>
                </a:solidFill>
                <a:latin typeface="Helvetica" pitchFamily="2" charset="0"/>
              </a:rPr>
              <a:t>SBND, ICARUS </a:t>
            </a:r>
            <a:r>
              <a:rPr lang="en-US" sz="1200" b="1" dirty="0">
                <a:solidFill>
                  <a:srgbClr val="FF0000"/>
                </a:solidFill>
                <a:latin typeface="Helvetica" pitchFamily="2" charset="0"/>
                <a:cs typeface="Wingdings" charset="0"/>
              </a:rPr>
              <a:t>→</a:t>
            </a:r>
            <a:r>
              <a:rPr lang="en-US" sz="1200" b="1" dirty="0">
                <a:solidFill>
                  <a:srgbClr val="FF0000"/>
                </a:solidFill>
                <a:latin typeface="Helvetica" pitchFamily="2" charset="0"/>
              </a:rPr>
              <a:t> DUNE</a:t>
            </a:r>
            <a:endParaRPr lang="en-US" sz="1200" dirty="0">
              <a:solidFill>
                <a:srgbClr val="FF0000"/>
              </a:solidFill>
              <a:latin typeface="Helvetica" pitchFamily="2" charset="0"/>
            </a:endParaRPr>
          </a:p>
          <a:p>
            <a:pPr marL="514350" lvl="1" indent="-214313">
              <a:lnSpc>
                <a:spcPct val="150000"/>
              </a:lnSpc>
              <a:buClr>
                <a:schemeClr val="tx1"/>
              </a:buClr>
              <a:buSzPct val="45000"/>
              <a:buFont typeface="Arial"/>
              <a:buChar char="•"/>
              <a:defRPr/>
            </a:pPr>
            <a:r>
              <a:rPr lang="en-US" sz="1200" dirty="0">
                <a:solidFill>
                  <a:srgbClr val="0033CC"/>
                </a:solidFill>
                <a:latin typeface="Helvetica" pitchFamily="2" charset="0"/>
              </a:rPr>
              <a:t>Are the LSND and MiniBooNE anomalies new physics? </a:t>
            </a:r>
            <a:r>
              <a:rPr lang="en-US" sz="1200" b="1" dirty="0">
                <a:solidFill>
                  <a:srgbClr val="FF0000"/>
                </a:solidFill>
                <a:latin typeface="Helvetica" pitchFamily="2" charset="0"/>
              </a:rPr>
              <a:t>MicroBooNE </a:t>
            </a:r>
            <a:r>
              <a:rPr lang="en-US" sz="1200" b="1" dirty="0">
                <a:solidFill>
                  <a:srgbClr val="FF0000"/>
                </a:solidFill>
                <a:latin typeface="Helvetica" pitchFamily="2" charset="0"/>
                <a:cs typeface="Wingdings" charset="0"/>
              </a:rPr>
              <a:t>→</a:t>
            </a:r>
            <a:r>
              <a:rPr lang="en-US" sz="1200" b="1" dirty="0">
                <a:solidFill>
                  <a:srgbClr val="FF0000"/>
                </a:solidFill>
                <a:latin typeface="Helvetica" pitchFamily="2" charset="0"/>
              </a:rPr>
              <a:t> ICARUS, SBND</a:t>
            </a:r>
            <a:endParaRPr lang="en-US" sz="1200" dirty="0">
              <a:solidFill>
                <a:srgbClr val="FF0000"/>
              </a:solidFill>
              <a:latin typeface="Helvetica" pitchFamily="2" charset="0"/>
            </a:endParaRPr>
          </a:p>
          <a:p>
            <a:pPr marL="514350" lvl="1" indent="-214313">
              <a:buClr>
                <a:schemeClr val="tx1"/>
              </a:buClr>
              <a:buSzPct val="45000"/>
              <a:buFont typeface="Wingdings" charset="2"/>
              <a:buChar char="u"/>
              <a:defRPr/>
            </a:pPr>
            <a:endParaRPr lang="en-US" sz="1200" dirty="0">
              <a:solidFill>
                <a:srgbClr val="3366FF"/>
              </a:solidFill>
              <a:latin typeface="Helvetica" pitchFamily="2" charset="0"/>
            </a:endParaRPr>
          </a:p>
          <a:p>
            <a:pPr algn="l">
              <a:buClrTx/>
              <a:buFont typeface="Arial" charset="0"/>
              <a:buAutoNum type="arabicParenR"/>
              <a:defRPr/>
            </a:pPr>
            <a:r>
              <a:rPr lang="en-US" sz="1500" dirty="0">
                <a:latin typeface="Helvetica" pitchFamily="2" charset="0"/>
              </a:rPr>
              <a:t>Carry out the neutrino engineering measurements that make 1) and 2) possible</a:t>
            </a:r>
          </a:p>
          <a:p>
            <a:pPr marL="300037" lvl="1" indent="0">
              <a:lnSpc>
                <a:spcPct val="150000"/>
              </a:lnSpc>
              <a:buClr>
                <a:srgbClr val="F7FFF6"/>
              </a:buClr>
              <a:buSzPct val="45000"/>
              <a:defRPr/>
            </a:pPr>
            <a:r>
              <a:rPr lang="en-US" sz="1200" b="1" dirty="0">
                <a:solidFill>
                  <a:srgbClr val="FF0000"/>
                </a:solidFill>
                <a:latin typeface="Helvetica" pitchFamily="2" charset="0"/>
              </a:rPr>
              <a:t>	</a:t>
            </a:r>
            <a:r>
              <a:rPr lang="en-US" sz="1200" b="1" dirty="0" err="1">
                <a:solidFill>
                  <a:srgbClr val="FF0000"/>
                </a:solidFill>
                <a:latin typeface="Helvetica" pitchFamily="2" charset="0"/>
              </a:rPr>
              <a:t>MINERvA</a:t>
            </a:r>
            <a:r>
              <a:rPr lang="en-US" sz="1200" b="1" dirty="0">
                <a:solidFill>
                  <a:srgbClr val="FF0000"/>
                </a:solidFill>
                <a:latin typeface="Helvetica" pitchFamily="2" charset="0"/>
              </a:rPr>
              <a:t>, ANNIE, MicroBooNE, SBND, ICARUS</a:t>
            </a:r>
          </a:p>
          <a:p>
            <a:pPr lvl="1" algn="l">
              <a:buClr>
                <a:srgbClr val="CCFFFF"/>
              </a:buClr>
              <a:buFont typeface="Arial" charset="0"/>
              <a:buAutoNum type="arabicParenR"/>
              <a:defRPr/>
            </a:pPr>
            <a:endParaRPr lang="en-US" sz="1800" dirty="0">
              <a:solidFill>
                <a:srgbClr val="FCAB40"/>
              </a:solidFill>
            </a:endParaRPr>
          </a:p>
          <a:p>
            <a:pPr lvl="1" algn="l">
              <a:buClr>
                <a:schemeClr val="tx1"/>
              </a:buClr>
              <a:buSzPct val="45000"/>
              <a:defRPr/>
            </a:pPr>
            <a:endParaRPr lang="en-US" sz="1500" dirty="0"/>
          </a:p>
          <a:p>
            <a:pPr algn="l">
              <a:buClr>
                <a:srgbClr val="CCFFFF"/>
              </a:buClr>
              <a:buFont typeface="Arial" charset="0"/>
              <a:buAutoNum type="arabicParenR"/>
              <a:defRPr/>
            </a:pPr>
            <a:endParaRPr lang="en-US" sz="1800" dirty="0"/>
          </a:p>
        </p:txBody>
      </p:sp>
      <p:sp>
        <p:nvSpPr>
          <p:cNvPr id="3" name="Date Placeholder 2">
            <a:extLst>
              <a:ext uri="{FF2B5EF4-FFF2-40B4-BE49-F238E27FC236}">
                <a16:creationId xmlns:a16="http://schemas.microsoft.com/office/drawing/2014/main" id="{73B5C338-40F4-9A0A-B231-DF310583B004}"/>
              </a:ext>
            </a:extLst>
          </p:cNvPr>
          <p:cNvSpPr>
            <a:spLocks noGrp="1"/>
          </p:cNvSpPr>
          <p:nvPr>
            <p:ph type="dt" sz="half" idx="2"/>
          </p:nvPr>
        </p:nvSpPr>
        <p:spPr/>
        <p:txBody>
          <a:bodyPr/>
          <a:lstStyle/>
          <a:p>
            <a:pPr>
              <a:defRPr/>
            </a:pPr>
            <a:r>
              <a:rPr lang="en-US"/>
              <a:t>6/23/22</a:t>
            </a:r>
            <a:endParaRPr lang="en-US" dirty="0"/>
          </a:p>
        </p:txBody>
      </p:sp>
    </p:spTree>
    <p:extLst>
      <p:ext uri="{BB962C8B-B14F-4D97-AF65-F5344CB8AC3E}">
        <p14:creationId xmlns:p14="http://schemas.microsoft.com/office/powerpoint/2010/main" val="7341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3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38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F6A7FCD-6CDB-8D49-94AE-81ED5E240382}" vid="{4AA44A65-56F2-9D41-877E-22747A5F09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2983</TotalTime>
  <Words>4044</Words>
  <Application>Microsoft Macintosh PowerPoint</Application>
  <PresentationFormat>On-screen Show (16:9)</PresentationFormat>
  <Paragraphs>640</Paragraphs>
  <Slides>38</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2" baseType="lpstr">
      <vt:lpstr>Arial Unicode MS</vt:lpstr>
      <vt:lpstr>Arial</vt:lpstr>
      <vt:lpstr>Calibri</vt:lpstr>
      <vt:lpstr>Cambria</vt:lpstr>
      <vt:lpstr>Cambria Math</vt:lpstr>
      <vt:lpstr>Cutive</vt:lpstr>
      <vt:lpstr>Helvetica</vt:lpstr>
      <vt:lpstr>Merriweather Sans</vt:lpstr>
      <vt:lpstr>Symbol</vt:lpstr>
      <vt:lpstr>Times</vt:lpstr>
      <vt:lpstr>Verdana</vt:lpstr>
      <vt:lpstr>Wingdings</vt:lpstr>
      <vt:lpstr>Fermilab_PPT_090915</vt:lpstr>
      <vt:lpstr>Equation</vt:lpstr>
      <vt:lpstr>PowerPoint Presentation</vt:lpstr>
      <vt:lpstr>Overview</vt:lpstr>
      <vt:lpstr>What is not in this talk</vt:lpstr>
      <vt:lpstr>Why are Neutrinos Important</vt:lpstr>
      <vt:lpstr>Why are Neutrinos Important?</vt:lpstr>
      <vt:lpstr>Neutrino and Quark Mixing and Masses</vt:lpstr>
      <vt:lpstr>The Present Neutrino Landscape</vt:lpstr>
      <vt:lpstr>The Last 20 Years</vt:lpstr>
      <vt:lpstr>Experimental Thrusts in Neutrino Physics and Fermilab’s Role</vt:lpstr>
      <vt:lpstr>Recent, Current, and Planned Fermilab Neutrino Experiments</vt:lpstr>
      <vt:lpstr>Rough Neutrino Experiment Timeline</vt:lpstr>
      <vt:lpstr>Overview</vt:lpstr>
      <vt:lpstr>MINERvA Overview</vt:lpstr>
      <vt:lpstr>Previous MINERvA Accomplishments</vt:lpstr>
      <vt:lpstr>Future MINERvA Physics Program </vt:lpstr>
      <vt:lpstr>MicroBooNE</vt:lpstr>
      <vt:lpstr>Past MicroBooNE science accomplishments</vt:lpstr>
      <vt:lpstr>Future MicroBooNE science accomplishments</vt:lpstr>
      <vt:lpstr>Overview</vt:lpstr>
      <vt:lpstr>The NOvA Experiment</vt:lpstr>
      <vt:lpstr>Past NOvA Accomplishments</vt:lpstr>
      <vt:lpstr>Future NOvA Goals: 3 Flavor</vt:lpstr>
      <vt:lpstr>ANNIE Experiment</vt:lpstr>
      <vt:lpstr>ANNIE: First LAPPD installed</vt:lpstr>
      <vt:lpstr>ANNIE+SANDI: WbLS test deployment</vt:lpstr>
      <vt:lpstr>ICARUS Installation and Commissioning</vt:lpstr>
      <vt:lpstr>ICARUS Physics Program</vt:lpstr>
      <vt:lpstr>Overview</vt:lpstr>
      <vt:lpstr>Short-Baseline Near Detector (SBND)</vt:lpstr>
      <vt:lpstr>SBND assembly is well underway at Fermilab </vt:lpstr>
      <vt:lpstr>Large SBND Datasets for n-Ar Physics</vt:lpstr>
      <vt:lpstr>SBN Oscillation Sensitivity</vt:lpstr>
      <vt:lpstr>DUNE Physics Goals</vt:lpstr>
      <vt:lpstr>DUNE Oscillation Advantages</vt:lpstr>
      <vt:lpstr>DUNE nm Disappearance</vt:lpstr>
      <vt:lpstr>DUNE ne Appearance</vt:lpstr>
      <vt:lpstr>DUNE CP Violation</vt:lpstr>
      <vt:lpstr> It All Leads to DUNE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J Brice</dc:creator>
  <cp:lastModifiedBy>Stephen J Brice</cp:lastModifiedBy>
  <cp:revision>49</cp:revision>
  <cp:lastPrinted>2014-01-20T19:40:21Z</cp:lastPrinted>
  <dcterms:created xsi:type="dcterms:W3CDTF">2022-06-13T22:10:47Z</dcterms:created>
  <dcterms:modified xsi:type="dcterms:W3CDTF">2022-06-22T16:12:15Z</dcterms:modified>
</cp:coreProperties>
</file>