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8"/>
    <p:restoredTop sz="96208"/>
  </p:normalViewPr>
  <p:slideViewPr>
    <p:cSldViewPr snapToGrid="0" snapToObjects="1">
      <p:cViewPr varScale="1">
        <p:scale>
          <a:sx n="96" d="100"/>
          <a:sy n="96" d="100"/>
        </p:scale>
        <p:origin x="168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dcc/OneDrive%20-%20Fermi%20National%20Accelerator%20Laboratory/Documents/AFE3_12_24_2040_200mV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dcc/OneDrive%20-%20Fermi%20National%20Accelerator%20Laboratory/Documents/AFE3_12_24_2040_200mV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Approximately 1/2 full</a:t>
            </a:r>
            <a:r>
              <a:rPr lang="en-US" baseline="0"/>
              <a:t> scale sine wave input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'AFE3'!$C$4</c:f>
              <c:strCache>
                <c:ptCount val="1"/>
                <c:pt idx="0">
                  <c:v>ENOB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'AFE3'!$B$5:$B$17</c:f>
              <c:numCache>
                <c:formatCode>General</c:formatCode>
                <c:ptCount val="13"/>
                <c:pt idx="0">
                  <c:v>0.26</c:v>
                </c:pt>
                <c:pt idx="1">
                  <c:v>0.35</c:v>
                </c:pt>
                <c:pt idx="2">
                  <c:v>0.56000000000000005</c:v>
                </c:pt>
                <c:pt idx="3">
                  <c:v>0.66</c:v>
                </c:pt>
                <c:pt idx="4">
                  <c:v>0.9</c:v>
                </c:pt>
                <c:pt idx="5">
                  <c:v>1.5</c:v>
                </c:pt>
                <c:pt idx="6">
                  <c:v>2</c:v>
                </c:pt>
                <c:pt idx="7">
                  <c:v>3.4</c:v>
                </c:pt>
                <c:pt idx="8">
                  <c:v>4.5</c:v>
                </c:pt>
                <c:pt idx="9">
                  <c:v>5.9</c:v>
                </c:pt>
                <c:pt idx="10">
                  <c:v>7.6</c:v>
                </c:pt>
                <c:pt idx="11">
                  <c:v>9.1999999999999993</c:v>
                </c:pt>
                <c:pt idx="12">
                  <c:v>10.5</c:v>
                </c:pt>
              </c:numCache>
            </c:numRef>
          </c:xVal>
          <c:yVal>
            <c:numRef>
              <c:f>'AFE3'!$C$5:$C$17</c:f>
              <c:numCache>
                <c:formatCode>General</c:formatCode>
                <c:ptCount val="13"/>
                <c:pt idx="0">
                  <c:v>8.6199999999999992</c:v>
                </c:pt>
                <c:pt idx="1">
                  <c:v>9.32</c:v>
                </c:pt>
                <c:pt idx="2">
                  <c:v>10.46</c:v>
                </c:pt>
                <c:pt idx="3">
                  <c:v>10.72</c:v>
                </c:pt>
                <c:pt idx="4">
                  <c:v>10.89</c:v>
                </c:pt>
                <c:pt idx="5">
                  <c:v>10.95</c:v>
                </c:pt>
                <c:pt idx="6">
                  <c:v>10.8</c:v>
                </c:pt>
                <c:pt idx="7">
                  <c:v>10.53</c:v>
                </c:pt>
                <c:pt idx="8">
                  <c:v>10.39</c:v>
                </c:pt>
                <c:pt idx="9">
                  <c:v>10.130000000000001</c:v>
                </c:pt>
                <c:pt idx="10">
                  <c:v>9.83</c:v>
                </c:pt>
                <c:pt idx="11">
                  <c:v>9.65</c:v>
                </c:pt>
                <c:pt idx="12">
                  <c:v>9.48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055-3540-AF08-D70636FC21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2908896"/>
        <c:axId val="1602920304"/>
      </c:scatterChart>
      <c:valAx>
        <c:axId val="1602908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Input Frequency</a:t>
                </a:r>
                <a:r>
                  <a:rPr lang="en-US" baseline="0"/>
                  <a:t> in MHz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2920304"/>
        <c:crosses val="autoZero"/>
        <c:crossBetween val="midCat"/>
      </c:valAx>
      <c:valAx>
        <c:axId val="1602920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ENOB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29088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'AFE3'!$G$4</c:f>
              <c:strCache>
                <c:ptCount val="1"/>
                <c:pt idx="0">
                  <c:v>Gain Relative to 1.5 MHz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'AFE3'!$B$5:$B$17</c:f>
              <c:numCache>
                <c:formatCode>General</c:formatCode>
                <c:ptCount val="13"/>
                <c:pt idx="0">
                  <c:v>0.26</c:v>
                </c:pt>
                <c:pt idx="1">
                  <c:v>0.35</c:v>
                </c:pt>
                <c:pt idx="2">
                  <c:v>0.56000000000000005</c:v>
                </c:pt>
                <c:pt idx="3">
                  <c:v>0.66</c:v>
                </c:pt>
                <c:pt idx="4">
                  <c:v>0.9</c:v>
                </c:pt>
                <c:pt idx="5">
                  <c:v>1.5</c:v>
                </c:pt>
                <c:pt idx="6">
                  <c:v>2</c:v>
                </c:pt>
                <c:pt idx="7">
                  <c:v>3.4</c:v>
                </c:pt>
                <c:pt idx="8">
                  <c:v>4.5</c:v>
                </c:pt>
                <c:pt idx="9">
                  <c:v>5.9</c:v>
                </c:pt>
                <c:pt idx="10">
                  <c:v>7.6</c:v>
                </c:pt>
                <c:pt idx="11">
                  <c:v>9.1999999999999993</c:v>
                </c:pt>
                <c:pt idx="12">
                  <c:v>10.5</c:v>
                </c:pt>
              </c:numCache>
            </c:numRef>
          </c:xVal>
          <c:yVal>
            <c:numRef>
              <c:f>'AFE3'!$G$5:$G$17</c:f>
              <c:numCache>
                <c:formatCode>0%</c:formatCode>
                <c:ptCount val="13"/>
                <c:pt idx="0">
                  <c:v>0.84013473247830028</c:v>
                </c:pt>
                <c:pt idx="1">
                  <c:v>0.92032646715895838</c:v>
                </c:pt>
                <c:pt idx="2">
                  <c:v>0.97888327503562633</c:v>
                </c:pt>
                <c:pt idx="3">
                  <c:v>0.98859955952843637</c:v>
                </c:pt>
                <c:pt idx="4">
                  <c:v>0.99598393574297184</c:v>
                </c:pt>
                <c:pt idx="5">
                  <c:v>1</c:v>
                </c:pt>
                <c:pt idx="6">
                  <c:v>1.001036403679233</c:v>
                </c:pt>
                <c:pt idx="7">
                  <c:v>1.0090685321932893</c:v>
                </c:pt>
                <c:pt idx="8">
                  <c:v>1.013732348749838</c:v>
                </c:pt>
                <c:pt idx="9">
                  <c:v>1.0282420002591008</c:v>
                </c:pt>
                <c:pt idx="10">
                  <c:v>1.0452131105065423</c:v>
                </c:pt>
                <c:pt idx="11">
                  <c:v>1.0639979271926416</c:v>
                </c:pt>
                <c:pt idx="12">
                  <c:v>1.0765643218033425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025-0042-AF5E-268CB32CFC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1780608"/>
        <c:axId val="1627662032"/>
      </c:scatterChart>
      <c:valAx>
        <c:axId val="1631780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Input Frequency in MHz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7662032"/>
        <c:crosses val="autoZero"/>
        <c:crossBetween val="midCat"/>
      </c:valAx>
      <c:valAx>
        <c:axId val="162766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7806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F027-DB28-6C49-BAF0-4B26E2ED4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510CF2-9BBB-0543-8B4E-B223C0E89F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9AC1D-13EF-E946-A8B3-931148755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4AD1-0BC2-A248-BB8F-296AE14B9DF6}" type="datetimeFigureOut">
              <a:rPr lang="en-US" smtClean="0"/>
              <a:t>4/30/22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22202-B9C3-104A-9DDD-18880BCFB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72FAC-9F92-2F4C-B63D-02832076F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64CF-1268-5543-8801-5256F0DF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37EE6-CE56-7D4D-822C-0D680A60A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2967B-D116-C948-87B7-0A9C4E75A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FD2E1-E477-044D-ACED-7DA7A1444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4AD1-0BC2-A248-BB8F-296AE14B9DF6}" type="datetimeFigureOut">
              <a:rPr lang="en-US" smtClean="0"/>
              <a:t>4/30/22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DC87E-AD1D-3249-8DB4-F951F662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6D2A8-BE1F-654D-9CA1-E6123538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64CF-1268-5543-8801-5256F0DF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4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573A4F-DE91-744C-9901-881996CC37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D5FC0-EA50-DD4A-A71B-B143C77DB3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E1BE3-A3D9-9641-8092-AFDB06B2C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4AD1-0BC2-A248-BB8F-296AE14B9DF6}" type="datetimeFigureOut">
              <a:rPr lang="en-US" smtClean="0"/>
              <a:t>4/30/22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CAF53-8C87-D142-97B0-3FD3F853F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1A6D2-EDAD-9543-9A20-0994A03AF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64CF-1268-5543-8801-5256F0DF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7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2B8C6-5003-784E-92EE-81E3F1368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3C7F5-5528-DC4E-BB0D-A191DB3EB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A1390-969B-8B48-BC56-D017D7D62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4AD1-0BC2-A248-BB8F-296AE14B9DF6}" type="datetimeFigureOut">
              <a:rPr lang="en-US" smtClean="0"/>
              <a:t>4/30/22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5FE47-32DE-DC49-BDA4-1662EA5D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7D492-2B2A-3441-B1F6-8085C5A5A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64CF-1268-5543-8801-5256F0DF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4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DDAC-60FA-F348-9F62-81C35F4F2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034C7-7FC6-0F4A-80D4-F92C11167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41459-C035-144C-8716-F7470B324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4AD1-0BC2-A248-BB8F-296AE14B9DF6}" type="datetimeFigureOut">
              <a:rPr lang="en-US" smtClean="0"/>
              <a:t>4/30/22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9250F-5069-B045-9716-6AA908B22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AEC86-53A6-E745-B018-FD93DB2D2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64CF-1268-5543-8801-5256F0DF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4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1816F-85A3-0E44-A880-2BD748C63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4D7A7-0702-2140-94BE-7E11F395E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7B331-7102-294A-8938-90487D6E8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E62D6-F34A-5B40-9744-F68F5A5F7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4AD1-0BC2-A248-BB8F-296AE14B9DF6}" type="datetimeFigureOut">
              <a:rPr lang="en-US" smtClean="0"/>
              <a:t>4/30/22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A8915-0A7D-E546-90CB-FA29F187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64922-DDFF-BF40-87A0-011C21CC1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64CF-1268-5543-8801-5256F0DF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8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1E9D8-F029-1042-953A-256E25A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F7AB9-2EA0-914A-99B7-862E1F481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69F71-0FBF-A348-BFC4-70F69EAC3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02717B-013B-0C49-8D46-FDDF39AFD2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8BF86E-CE3F-1048-BF5F-8A20A95E0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5A5116-3002-1B47-BC5A-58660E9DD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4AD1-0BC2-A248-BB8F-296AE14B9DF6}" type="datetimeFigureOut">
              <a:rPr lang="en-US" smtClean="0"/>
              <a:t>4/30/22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DBD570-60EA-F140-8166-0C7E681F7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EA9F31-7E5D-754A-B89B-B6971C9D8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64CF-1268-5543-8801-5256F0DF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1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AFA5F-FF97-9548-8406-AF7317A57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E4D1DC-09F5-A24F-A387-5E2C97B9D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4AD1-0BC2-A248-BB8F-296AE14B9DF6}" type="datetimeFigureOut">
              <a:rPr lang="en-US" smtClean="0"/>
              <a:t>4/30/22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E7EE63-E68E-7842-B524-9E00E7B05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C83E7-BA3F-354A-B1B2-F39A5546A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64CF-1268-5543-8801-5256F0DF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41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06ECBA-FF39-3744-A60F-9BBCE7787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4AD1-0BC2-A248-BB8F-296AE14B9DF6}" type="datetimeFigureOut">
              <a:rPr lang="en-US" smtClean="0"/>
              <a:t>4/30/22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3AAA27-C2CE-8A48-992B-3B8B65156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AC1A0-7C22-1544-B1F5-E96AF1805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64CF-1268-5543-8801-5256F0DF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6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ED89A-833C-4543-8EB2-D59D7F6EA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53232-836E-BE46-A6B1-4AC6E536A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872A8-3BE3-7540-85DC-E1F606559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E4869-E078-164B-BFF6-7B190CF34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4AD1-0BC2-A248-BB8F-296AE14B9DF6}" type="datetimeFigureOut">
              <a:rPr lang="en-US" smtClean="0"/>
              <a:t>4/30/22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A1F66-5C72-3A4C-BD06-2CAC8BE29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20B7FE-2A1A-7A40-AFA7-4463E1D98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64CF-1268-5543-8801-5256F0DF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71A1F-F78C-304A-816F-E702F8D2A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1DD827-8834-9144-9DDE-AC09204CBF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8B762E-70B3-6340-8DC8-CBF8EF894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AA3DB-2B4E-2646-AAD8-93F42C25F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4AD1-0BC2-A248-BB8F-296AE14B9DF6}" type="datetimeFigureOut">
              <a:rPr lang="en-US" smtClean="0"/>
              <a:t>4/30/22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B5F17-D24B-7046-B5B6-30AB67283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46CAE-E784-A748-8DDD-53DA460FC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64CF-1268-5543-8801-5256F0DF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5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EDBB9C-101B-194B-A143-EED959E7F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E7E4D-C8E3-D44A-8DAC-EDFB92840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057A2-B849-7240-B183-387DDF0E44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4AD1-0BC2-A248-BB8F-296AE14B9DF6}" type="datetimeFigureOut">
              <a:rPr lang="en-US" smtClean="0"/>
              <a:t>4/30/22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66604-2D90-5B45-99CF-60D4167764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CE021-A1A4-804A-A96D-303CDF6722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064CF-1268-5543-8801-5256F0DF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4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5DCD4-B595-5B41-9318-CBD157F89C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DAPHNE tests with differential input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7376C-F7CA-854D-B6A9-C69785DB5A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David Christian</a:t>
            </a:r>
          </a:p>
          <a:p>
            <a:r>
              <a:rPr lang="en-US" dirty="0"/>
              <a:t>Fermilab</a:t>
            </a:r>
          </a:p>
          <a:p>
            <a:r>
              <a:rPr lang="en-US" dirty="0"/>
              <a:t>April 20, 2022</a:t>
            </a:r>
          </a:p>
          <a:p>
            <a:r>
              <a:rPr lang="en-US" dirty="0"/>
              <a:t>Updated April 27, 2022</a:t>
            </a:r>
          </a:p>
        </p:txBody>
      </p:sp>
    </p:spTree>
    <p:extLst>
      <p:ext uri="{BB962C8B-B14F-4D97-AF65-F5344CB8AC3E}">
        <p14:creationId xmlns:p14="http://schemas.microsoft.com/office/powerpoint/2010/main" val="424714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47FB-1BEE-0D4F-A660-154B6D5C1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should have been obvious, but…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A3FFD-A258-3A41-AD4D-B898763E4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89989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As was pointed out to me by Esteban and further explained by </a:t>
            </a:r>
            <a:r>
              <a:rPr lang="en-US" dirty="0" err="1"/>
              <a:t>Deywis</a:t>
            </a:r>
            <a:r>
              <a:rPr lang="en-US" dirty="0"/>
              <a:t>, the Ethernet chip used at the input of DAPHNE has 2 functions:</a:t>
            </a:r>
          </a:p>
          <a:p>
            <a:pPr lvl="1"/>
            <a:r>
              <a:rPr lang="en-US" dirty="0"/>
              <a:t> there is a transformer that allows the “ground” of the cable shield to be distinct from the analog ground of DAPHNE.</a:t>
            </a:r>
          </a:p>
          <a:p>
            <a:pPr lvl="1"/>
            <a:r>
              <a:rPr lang="en-US" dirty="0"/>
              <a:t>This is followed by a balun which converts the differential input to a single-ended signal.</a:t>
            </a:r>
          </a:p>
          <a:p>
            <a:pPr lvl="2"/>
            <a:r>
              <a:rPr lang="en-US" dirty="0"/>
              <a:t>One side of the single-ended signal is connected directly to analog ground.</a:t>
            </a:r>
          </a:p>
          <a:p>
            <a:pPr lvl="2"/>
            <a:r>
              <a:rPr lang="en-US" dirty="0"/>
              <a:t>The other side needs to be terminated with 100 Ohms to match the cable impedance and the 50 Ohm termination on each wire of the twisted pair.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123FA8B-2850-DB49-8619-0041522D8BC2}"/>
              </a:ext>
            </a:extLst>
          </p:cNvPr>
          <p:cNvGrpSpPr/>
          <p:nvPr/>
        </p:nvGrpSpPr>
        <p:grpSpPr>
          <a:xfrm>
            <a:off x="6098663" y="2937011"/>
            <a:ext cx="5624414" cy="2830743"/>
            <a:chOff x="6098663" y="2937011"/>
            <a:chExt cx="5624414" cy="2830743"/>
          </a:xfrm>
        </p:grpSpPr>
        <p:pic>
          <p:nvPicPr>
            <p:cNvPr id="5" name="Picture 4" descr="Diagram, schematic&#10;&#10;Description automatically generated">
              <a:extLst>
                <a:ext uri="{FF2B5EF4-FFF2-40B4-BE49-F238E27FC236}">
                  <a16:creationId xmlns:a16="http://schemas.microsoft.com/office/drawing/2014/main" id="{C3EA45A6-C107-A845-A79B-1A33705076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8663" y="2937011"/>
              <a:ext cx="5376787" cy="276040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EE384F9-834A-0E43-98A2-F23A848F4512}"/>
                </a:ext>
              </a:extLst>
            </p:cNvPr>
            <p:cNvSpPr/>
            <p:nvPr/>
          </p:nvSpPr>
          <p:spPr>
            <a:xfrm>
              <a:off x="10750062" y="4783015"/>
              <a:ext cx="973015" cy="9847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170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5C9E0-8D25-134D-901F-1E15AC942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AFE gain 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2748B-9E97-CB42-A7B7-5045BB99F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If I understood Claudio correctly, he said that the cold amplifier saturates at a differential output of 800 mV.</a:t>
            </a:r>
          </a:p>
          <a:p>
            <a:r>
              <a:rPr lang="en-US" dirty="0"/>
              <a:t>My waveform generator allows one to form a differential input by setting channel 2 to output an inverted copy of channel 1.</a:t>
            </a:r>
          </a:p>
          <a:p>
            <a:r>
              <a:rPr lang="en-US" dirty="0"/>
              <a:t>I set each channel to output a ~2 MHz sine wave 400 </a:t>
            </a:r>
            <a:r>
              <a:rPr lang="en-US" dirty="0" err="1"/>
              <a:t>mV</a:t>
            </a:r>
            <a:r>
              <a:rPr lang="en-US" baseline="-25000" dirty="0" err="1"/>
              <a:t>pp</a:t>
            </a:r>
            <a:endParaRPr lang="en-US" baseline="-25000" dirty="0"/>
          </a:p>
          <a:p>
            <a:pPr lvl="1"/>
            <a:r>
              <a:rPr lang="en-US" dirty="0"/>
              <a:t>Frequency = 1.99890136719 MHz so that 131 complete cycles fit in 4096 ADC samples.</a:t>
            </a:r>
          </a:p>
          <a:p>
            <a:r>
              <a:rPr lang="en-US" dirty="0"/>
              <a:t>I set LNA gain = 12 dB, PGA gain = 24 dB, and </a:t>
            </a:r>
            <a:r>
              <a:rPr lang="en-US" dirty="0" err="1"/>
              <a:t>Vcntrl</a:t>
            </a:r>
            <a:r>
              <a:rPr lang="en-US" dirty="0"/>
              <a:t> = 0.765V.  I also disabled the PGA clamp, set the LNA clamp to 1.15V, and set OFFSET to yield 2.2V (~ 0 offset)</a:t>
            </a:r>
          </a:p>
          <a:p>
            <a:pPr lvl="1"/>
            <a:r>
              <a:rPr lang="en-US" dirty="0"/>
              <a:t>Reg 4 = 24, Reg 51 = 128, Reg 52 = 16896, VGAIN = 2040</a:t>
            </a:r>
          </a:p>
          <a:p>
            <a:pPr lvl="2"/>
            <a:r>
              <a:rPr lang="en-US" dirty="0"/>
              <a:t>Reg 4 = 24 (MSB first, Offset 0 format) because Jamieson’s firmware reads the 14-bit serial data from the AFEs into 16-bit words.</a:t>
            </a:r>
          </a:p>
          <a:p>
            <a:pPr lvl="2"/>
            <a:r>
              <a:rPr lang="en-US" dirty="0"/>
              <a:t>For display purposes, I subtract 8192 so that the mid-point is 0 in my plots.</a:t>
            </a:r>
          </a:p>
          <a:p>
            <a:pPr lvl="1"/>
            <a:r>
              <a:rPr lang="en-US" dirty="0"/>
              <a:t>CFG OFFSET CH # GAIN 2, WR OFFSET CH # V 1100</a:t>
            </a:r>
          </a:p>
        </p:txBody>
      </p:sp>
    </p:spTree>
    <p:extLst>
      <p:ext uri="{BB962C8B-B14F-4D97-AF65-F5344CB8AC3E}">
        <p14:creationId xmlns:p14="http://schemas.microsoft.com/office/powerpoint/2010/main" val="341626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E2EF-4CDC-9948-BB69-89EC3FCCE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60" y="439266"/>
            <a:ext cx="11578281" cy="1325563"/>
          </a:xfrm>
        </p:spPr>
        <p:txBody>
          <a:bodyPr>
            <a:normAutofit/>
          </a:bodyPr>
          <a:lstStyle/>
          <a:p>
            <a:r>
              <a:rPr lang="en-US" sz="3600" dirty="0"/>
              <a:t>With 2x 400mV</a:t>
            </a:r>
            <a:r>
              <a:rPr lang="en-US" sz="3600" baseline="-25000" dirty="0"/>
              <a:t>pp</a:t>
            </a:r>
            <a:r>
              <a:rPr lang="en-US" sz="3600" dirty="0"/>
              <a:t> input &amp; 100 Ohm external termination</a:t>
            </a:r>
          </a:p>
        </p:txBody>
      </p:sp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AEA644EC-81D7-5D4A-8C4E-EAD97FC4D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143" y="2239635"/>
            <a:ext cx="4953000" cy="3149600"/>
          </a:xfrm>
          <a:prstGeom prst="rect">
            <a:avLst/>
          </a:prstGeom>
        </p:spPr>
      </p:pic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607D9D0A-F730-1149-A744-5AE8C485B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947" y="2077652"/>
            <a:ext cx="5092700" cy="353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E11497-D9D6-E040-841F-B1C0C5B6C6E7}"/>
              </a:ext>
            </a:extLst>
          </p:cNvPr>
          <p:cNvSpPr txBox="1"/>
          <p:nvPr/>
        </p:nvSpPr>
        <p:spPr>
          <a:xfrm>
            <a:off x="8155459" y="5795319"/>
            <a:ext cx="1799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(5 FFTs averaged)</a:t>
            </a:r>
          </a:p>
        </p:txBody>
      </p:sp>
    </p:spTree>
    <p:extLst>
      <p:ext uri="{BB962C8B-B14F-4D97-AF65-F5344CB8AC3E}">
        <p14:creationId xmlns:p14="http://schemas.microsoft.com/office/powerpoint/2010/main" val="1655195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FEDDAED-2F9D-1A42-9F69-696DC542DE3D}"/>
              </a:ext>
            </a:extLst>
          </p:cNvPr>
          <p:cNvSpPr txBox="1">
            <a:spLocks/>
          </p:cNvSpPr>
          <p:nvPr/>
        </p:nvSpPr>
        <p:spPr>
          <a:xfrm>
            <a:off x="383060" y="439266"/>
            <a:ext cx="11578281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With 2x 200mV</a:t>
            </a:r>
            <a:r>
              <a:rPr lang="en-US" sz="3600" baseline="-25000" dirty="0"/>
              <a:t>pp</a:t>
            </a:r>
            <a:r>
              <a:rPr lang="en-US" sz="3600" dirty="0"/>
              <a:t> input &amp; 100 Ohm external termination</a:t>
            </a:r>
          </a:p>
        </p:txBody>
      </p:sp>
      <p:pic>
        <p:nvPicPr>
          <p:cNvPr id="8" name="Picture 7" descr="Chart, histogram&#10;&#10;Description automatically generated">
            <a:extLst>
              <a:ext uri="{FF2B5EF4-FFF2-40B4-BE49-F238E27FC236}">
                <a16:creationId xmlns:a16="http://schemas.microsoft.com/office/drawing/2014/main" id="{A6515C0A-C946-444B-AD4F-9FFE04F0C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99" y="2299042"/>
            <a:ext cx="4953000" cy="3149600"/>
          </a:xfrm>
          <a:prstGeom prst="rect">
            <a:avLst/>
          </a:prstGeom>
        </p:spPr>
      </p:pic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875DE009-99BC-6143-BFC5-CFD2E9F23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9567" y="1970904"/>
            <a:ext cx="5486400" cy="36576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0A5AB8E-BD87-F64B-B44B-3DB279ACD0F7}"/>
              </a:ext>
            </a:extLst>
          </p:cNvPr>
          <p:cNvSpPr txBox="1"/>
          <p:nvPr/>
        </p:nvSpPr>
        <p:spPr>
          <a:xfrm>
            <a:off x="8155459" y="5795319"/>
            <a:ext cx="1799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(5 FFTs averaged)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D8AE5A-4F7B-4E4E-AE07-93A36E529115}"/>
              </a:ext>
            </a:extLst>
          </p:cNvPr>
          <p:cNvSpPr txBox="1"/>
          <p:nvPr/>
        </p:nvSpPr>
        <p:spPr>
          <a:xfrm>
            <a:off x="1000898" y="1346886"/>
            <a:ext cx="1028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Linearity is significantly better in central part of ADC range (consistent with evaluation board measurements)</a:t>
            </a:r>
          </a:p>
        </p:txBody>
      </p:sp>
    </p:spTree>
    <p:extLst>
      <p:ext uri="{BB962C8B-B14F-4D97-AF65-F5344CB8AC3E}">
        <p14:creationId xmlns:p14="http://schemas.microsoft.com/office/powerpoint/2010/main" val="2187720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C2C39-C273-684A-AEAB-3491BF4CA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Now with offset integrators disabled and OFFSET used to move the pedestal away from 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DA86AC-D962-7C46-A66C-97D5DB18FB2C}"/>
              </a:ext>
            </a:extLst>
          </p:cNvPr>
          <p:cNvSpPr txBox="1"/>
          <p:nvPr/>
        </p:nvSpPr>
        <p:spPr>
          <a:xfrm>
            <a:off x="902043" y="2014152"/>
            <a:ext cx="328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Reg 51 = 144, Reg 52 = 21504 </a:t>
            </a: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E8877569-5E00-E843-A8E2-874BE52682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65" y="2341605"/>
            <a:ext cx="5486400" cy="3657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94A625-7665-974B-BF43-74F2CF7E6E9D}"/>
              </a:ext>
            </a:extLst>
          </p:cNvPr>
          <p:cNvSpPr txBox="1"/>
          <p:nvPr/>
        </p:nvSpPr>
        <p:spPr>
          <a:xfrm>
            <a:off x="902043" y="6067168"/>
            <a:ext cx="4189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OFFSET = 1100 (not tuned to yield ped = 0)</a:t>
            </a:r>
          </a:p>
          <a:p>
            <a:r>
              <a:rPr lang="en-US" dirty="0"/>
              <a:t>Sine wave is in [-4825,3736] with OIs off.</a:t>
            </a:r>
          </a:p>
        </p:txBody>
      </p:sp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98A0832A-2329-6B4E-B670-3FB62E6C2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3579" y="2366319"/>
            <a:ext cx="5486400" cy="36576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02DF3E1-1BFC-8448-A38D-259C80D8ECA5}"/>
              </a:ext>
            </a:extLst>
          </p:cNvPr>
          <p:cNvSpPr txBox="1"/>
          <p:nvPr/>
        </p:nvSpPr>
        <p:spPr>
          <a:xfrm>
            <a:off x="7096897" y="5997146"/>
            <a:ext cx="3019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OFFSET = 1250 (~2.5V at DAC)</a:t>
            </a:r>
          </a:p>
          <a:p>
            <a:r>
              <a:rPr lang="en-US" dirty="0"/>
              <a:t>Sine wave is in [-589,7931]</a:t>
            </a:r>
          </a:p>
        </p:txBody>
      </p:sp>
    </p:spTree>
    <p:extLst>
      <p:ext uri="{BB962C8B-B14F-4D97-AF65-F5344CB8AC3E}">
        <p14:creationId xmlns:p14="http://schemas.microsoft.com/office/powerpoint/2010/main" val="71179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C08944-9DBB-F442-8ADD-0F8C3A101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(April 20)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B13684-F308-CC41-9550-2B0B6856E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DAPHNE analog channel performs well with differential inputs</a:t>
            </a:r>
          </a:p>
          <a:p>
            <a:pPr lvl="1"/>
            <a:r>
              <a:rPr lang="en-US" dirty="0"/>
              <a:t>Transformer CMNGND must be connected to analog ground.</a:t>
            </a:r>
          </a:p>
          <a:p>
            <a:pPr lvl="1"/>
            <a:r>
              <a:rPr lang="en-US" dirty="0"/>
              <a:t>Inputs must be terminated with 100 Ohms to analog ground.</a:t>
            </a:r>
          </a:p>
          <a:p>
            <a:r>
              <a:rPr lang="en-US" dirty="0"/>
              <a:t>Best configuration for stability &amp; low noise is LNA=12dB, PGA=24 dB</a:t>
            </a:r>
          </a:p>
          <a:p>
            <a:pPr lvl="1"/>
            <a:r>
              <a:rPr lang="en-US" dirty="0"/>
              <a:t>to be confirmed again</a:t>
            </a:r>
          </a:p>
          <a:p>
            <a:r>
              <a:rPr lang="en-US" dirty="0"/>
              <a:t>The OFFSET control can be used to move the pedestal away from 0 if the offset integrators are disabled.</a:t>
            </a:r>
          </a:p>
          <a:p>
            <a:pPr lvl="1"/>
            <a:r>
              <a:rPr lang="en-US" dirty="0"/>
              <a:t>With differential inputs, I do not see the signal distortion with large OFFSET that I reported earlier.</a:t>
            </a:r>
          </a:p>
          <a:p>
            <a:r>
              <a:rPr lang="en-US" dirty="0"/>
              <a:t>In my tests, termination with external 100 Ohm resistors yields slightly better results than active (internal) 100 Ohm termination.</a:t>
            </a:r>
          </a:p>
          <a:p>
            <a:pPr lvl="1"/>
            <a:r>
              <a:rPr lang="en-US" dirty="0"/>
              <a:t>Difference is small (ENOB=10.40 vs 10.76 w/~1/2 scale input)</a:t>
            </a:r>
          </a:p>
          <a:p>
            <a:pPr lvl="1"/>
            <a:r>
              <a:rPr lang="en-US" dirty="0"/>
              <a:t>To be confirmed by adding external resistors to more channels</a:t>
            </a:r>
          </a:p>
          <a:p>
            <a:r>
              <a:rPr lang="en-US" dirty="0"/>
              <a:t>Next steps:</a:t>
            </a:r>
          </a:p>
          <a:p>
            <a:pPr lvl="1"/>
            <a:r>
              <a:rPr lang="en-US" dirty="0"/>
              <a:t>Use different frequency input – Added for April 28 report</a:t>
            </a:r>
          </a:p>
          <a:p>
            <a:pPr lvl="1"/>
            <a:r>
              <a:rPr lang="en-US" dirty="0"/>
              <a:t>Look at </a:t>
            </a:r>
            <a:r>
              <a:rPr lang="en-US" dirty="0" err="1"/>
              <a:t>SiPM</a:t>
            </a:r>
            <a:r>
              <a:rPr lang="en-US" dirty="0"/>
              <a:t> signals with CE amplifier</a:t>
            </a:r>
          </a:p>
          <a:p>
            <a:pPr lvl="1"/>
            <a:r>
              <a:rPr lang="en-US" dirty="0"/>
              <a:t>Look at single-ended inputs with transformer chip removed</a:t>
            </a:r>
          </a:p>
        </p:txBody>
      </p:sp>
    </p:spTree>
    <p:extLst>
      <p:ext uri="{BB962C8B-B14F-4D97-AF65-F5344CB8AC3E}">
        <p14:creationId xmlns:p14="http://schemas.microsoft.com/office/powerpoint/2010/main" val="1123554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BE352-DD46-144D-90EE-1053EFA3C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ENOB as a function of frequency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276638A-1272-E14D-8D60-A4E7A4934A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9204504"/>
              </p:ext>
            </p:extLst>
          </p:nvPr>
        </p:nvGraphicFramePr>
        <p:xfrm>
          <a:off x="4863828" y="2402023"/>
          <a:ext cx="6330950" cy="286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B519991-8D88-0C4E-A06E-ABC4EA849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287402"/>
              </p:ext>
            </p:extLst>
          </p:nvPr>
        </p:nvGraphicFramePr>
        <p:xfrm>
          <a:off x="1751149" y="2267857"/>
          <a:ext cx="2184400" cy="284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8127">
                  <a:extLst>
                    <a:ext uri="{9D8B030D-6E8A-4147-A177-3AD203B41FA5}">
                      <a16:colId xmlns:a16="http://schemas.microsoft.com/office/drawing/2014/main" val="1412102006"/>
                    </a:ext>
                  </a:extLst>
                </a:gridCol>
                <a:gridCol w="826273">
                  <a:extLst>
                    <a:ext uri="{9D8B030D-6E8A-4147-A177-3AD203B41FA5}">
                      <a16:colId xmlns:a16="http://schemas.microsoft.com/office/drawing/2014/main" val="314667587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Approx Freq (MHz)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ENOB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230351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0.26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8.62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877693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9.32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43389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10.46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914858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10.72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372027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10.89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438418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10.95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127694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215999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10.53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01358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10.39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875904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10.13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195926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9.83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58919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9.65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791877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9.48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13601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623B977-FC9A-774C-A6D7-83F44E8A0450}"/>
              </a:ext>
            </a:extLst>
          </p:cNvPr>
          <p:cNvSpPr txBox="1"/>
          <p:nvPr/>
        </p:nvSpPr>
        <p:spPr>
          <a:xfrm>
            <a:off x="1311966" y="5897217"/>
            <a:ext cx="9312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Consistent with results with an AFE5808A evaluation board (data taken with offset integrators on).</a:t>
            </a:r>
          </a:p>
        </p:txBody>
      </p:sp>
    </p:spTree>
    <p:extLst>
      <p:ext uri="{BB962C8B-B14F-4D97-AF65-F5344CB8AC3E}">
        <p14:creationId xmlns:p14="http://schemas.microsoft.com/office/powerpoint/2010/main" val="9987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68B37-0F14-714B-B8BC-6C7151EBC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Gain as a function of frequency (noted by Esteban)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1E2852E-F5C6-904E-B175-7FC5D590F2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674700"/>
              </p:ext>
            </p:extLst>
          </p:nvPr>
        </p:nvGraphicFramePr>
        <p:xfrm>
          <a:off x="6905896" y="2174965"/>
          <a:ext cx="4863737" cy="3154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CAB45ED-26DC-6343-B83C-A9137D00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124336"/>
              </p:ext>
            </p:extLst>
          </p:nvPr>
        </p:nvGraphicFramePr>
        <p:xfrm>
          <a:off x="229689" y="2372360"/>
          <a:ext cx="6324598" cy="284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7985">
                  <a:extLst>
                    <a:ext uri="{9D8B030D-6E8A-4147-A177-3AD203B41FA5}">
                      <a16:colId xmlns:a16="http://schemas.microsoft.com/office/drawing/2014/main" val="3288164607"/>
                    </a:ext>
                  </a:extLst>
                </a:gridCol>
                <a:gridCol w="826186">
                  <a:extLst>
                    <a:ext uri="{9D8B030D-6E8A-4147-A177-3AD203B41FA5}">
                      <a16:colId xmlns:a16="http://schemas.microsoft.com/office/drawing/2014/main" val="939309888"/>
                    </a:ext>
                  </a:extLst>
                </a:gridCol>
                <a:gridCol w="826186">
                  <a:extLst>
                    <a:ext uri="{9D8B030D-6E8A-4147-A177-3AD203B41FA5}">
                      <a16:colId xmlns:a16="http://schemas.microsoft.com/office/drawing/2014/main" val="233007014"/>
                    </a:ext>
                  </a:extLst>
                </a:gridCol>
                <a:gridCol w="826186">
                  <a:extLst>
                    <a:ext uri="{9D8B030D-6E8A-4147-A177-3AD203B41FA5}">
                      <a16:colId xmlns:a16="http://schemas.microsoft.com/office/drawing/2014/main" val="3362226248"/>
                    </a:ext>
                  </a:extLst>
                </a:gridCol>
                <a:gridCol w="826186">
                  <a:extLst>
                    <a:ext uri="{9D8B030D-6E8A-4147-A177-3AD203B41FA5}">
                      <a16:colId xmlns:a16="http://schemas.microsoft.com/office/drawing/2014/main" val="4261361818"/>
                    </a:ext>
                  </a:extLst>
                </a:gridCol>
                <a:gridCol w="1661869">
                  <a:extLst>
                    <a:ext uri="{9D8B030D-6E8A-4147-A177-3AD203B41FA5}">
                      <a16:colId xmlns:a16="http://schemas.microsoft.com/office/drawing/2014/main" val="287633356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Approx Freq (MHz)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ENOB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Min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Max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Dif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Gain Relative to 1.5 MHz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121404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0.26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8.62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-3246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3239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6485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84%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49411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9.32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-3555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3549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7104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92%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112001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10.46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-3784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3772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7556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06025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10.72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-3820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3811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7631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61332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10.89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-3849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3839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7688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532353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10.95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-3865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3854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7719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053601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-3870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3857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7727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39483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10.53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-3900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3889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7789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661557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10.39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-3918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3907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7825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969209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10.13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-3974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3963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7937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905847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9.83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-4038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4030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8068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171351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9.65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-4109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4104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8213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106%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629216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9.48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-4159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4151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8310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108%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95574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0BE86C9-58FC-E249-8FAF-4A23F120583A}"/>
              </a:ext>
            </a:extLst>
          </p:cNvPr>
          <p:cNvSpPr txBox="1"/>
          <p:nvPr/>
        </p:nvSpPr>
        <p:spPr>
          <a:xfrm>
            <a:off x="1123406" y="5969726"/>
            <a:ext cx="675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 that both offset integrators were on while these data were taken.</a:t>
            </a:r>
          </a:p>
        </p:txBody>
      </p:sp>
    </p:spTree>
    <p:extLst>
      <p:ext uri="{BB962C8B-B14F-4D97-AF65-F5344CB8AC3E}">
        <p14:creationId xmlns:p14="http://schemas.microsoft.com/office/powerpoint/2010/main" val="2105895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821</Words>
  <Application>Microsoft Macintosh PowerPoint</Application>
  <PresentationFormat>Widescreen</PresentationFormat>
  <Paragraphs>168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DAPHNE tests with differential input</vt:lpstr>
      <vt:lpstr>This should have been obvious, but…</vt:lpstr>
      <vt:lpstr>AFE gain configuration</vt:lpstr>
      <vt:lpstr>With 2x 400mVpp input &amp; 100 Ohm external termination</vt:lpstr>
      <vt:lpstr>PowerPoint Presentation</vt:lpstr>
      <vt:lpstr>Now with offset integrators disabled and OFFSET used to move the pedestal away from 0</vt:lpstr>
      <vt:lpstr>Conclusions (April 20)</vt:lpstr>
      <vt:lpstr>ENOB as a function of frequency</vt:lpstr>
      <vt:lpstr>Gain as a function of frequency (noted by Esteban)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DAPHNE tests with differential input</dc:title>
  <dc:creator>David C Christian</dc:creator>
  <cp:lastModifiedBy>David C Christian</cp:lastModifiedBy>
  <cp:revision>8</cp:revision>
  <dcterms:created xsi:type="dcterms:W3CDTF">2022-04-20T13:55:52Z</dcterms:created>
  <dcterms:modified xsi:type="dcterms:W3CDTF">2022-04-30T20:51:14Z</dcterms:modified>
</cp:coreProperties>
</file>