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1724" r:id="rId3"/>
    <p:sldId id="1736" r:id="rId4"/>
    <p:sldId id="1737" r:id="rId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4" roundtripDataSignature="AMtx7mhvCfzDpbygu8W4ueIJvIFiZrhu1w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milio Alessandro Nanni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16664F0-D795-4B4D-B374-82B35C5851EE}">
  <a:tblStyle styleId="{616664F0-D795-4B4D-B374-82B35C5851E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48"/>
    <p:restoredTop sz="94737"/>
  </p:normalViewPr>
  <p:slideViewPr>
    <p:cSldViewPr snapToGrid="0">
      <p:cViewPr varScale="1">
        <p:scale>
          <a:sx n="161" d="100"/>
          <a:sy n="161" d="100"/>
        </p:scale>
        <p:origin x="1016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4" Type="http://customschemas.google.com/relationships/presentationmetadata" Target="metadata"/><Relationship Id="rId5" Type="http://schemas.openxmlformats.org/officeDocument/2006/relationships/slide" Target="slides/slide4.xml"/><Relationship Id="rId28" Type="http://schemas.openxmlformats.org/officeDocument/2006/relationships/theme" Target="theme/theme1.xml"/><Relationship Id="rId4" Type="http://schemas.openxmlformats.org/officeDocument/2006/relationships/slide" Target="slides/slide3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6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938953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6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6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938953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6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7"/>
          <p:cNvSpPr txBox="1">
            <a:spLocks noGrp="1"/>
          </p:cNvSpPr>
          <p:nvPr>
            <p:ph type="title"/>
          </p:nvPr>
        </p:nvSpPr>
        <p:spPr>
          <a:xfrm>
            <a:off x="0" y="168792"/>
            <a:ext cx="9144000" cy="8320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938953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ustom Layout">
  <p:cSld name="1_Custom Layout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8"/>
          <p:cNvSpPr txBox="1">
            <a:spLocks noGrp="1"/>
          </p:cNvSpPr>
          <p:nvPr>
            <p:ph type="title"/>
          </p:nvPr>
        </p:nvSpPr>
        <p:spPr>
          <a:xfrm>
            <a:off x="0" y="168792"/>
            <a:ext cx="9144000" cy="8320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938953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2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2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2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hart" type="chart">
  <p:cSld name="CHART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938953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29"/>
          <p:cNvSpPr>
            <a:spLocks noGrp="1"/>
          </p:cNvSpPr>
          <p:nvPr>
            <p:ph type="chart" idx="2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7" name="Google Shape;97;p2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2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Text, and Content" type="txAndObj">
  <p:cSld name="TEXT_AND_OBJECT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855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938953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30"/>
          <p:cNvSpPr txBox="1">
            <a:spLocks noGrp="1"/>
          </p:cNvSpPr>
          <p:nvPr>
            <p:ph type="body" idx="1"/>
          </p:nvPr>
        </p:nvSpPr>
        <p:spPr>
          <a:xfrm>
            <a:off x="457200" y="1312863"/>
            <a:ext cx="4038600" cy="481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3" name="Google Shape;103;p30"/>
          <p:cNvSpPr txBox="1">
            <a:spLocks noGrp="1"/>
          </p:cNvSpPr>
          <p:nvPr>
            <p:ph type="body" idx="2"/>
          </p:nvPr>
        </p:nvSpPr>
        <p:spPr>
          <a:xfrm>
            <a:off x="4648200" y="1312863"/>
            <a:ext cx="4038600" cy="481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" name="Google Shape;104;p3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3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3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7"/>
          <p:cNvSpPr txBox="1">
            <a:spLocks noGrp="1"/>
          </p:cNvSpPr>
          <p:nvPr>
            <p:ph type="title"/>
          </p:nvPr>
        </p:nvSpPr>
        <p:spPr>
          <a:xfrm>
            <a:off x="0" y="168792"/>
            <a:ext cx="9144000" cy="8320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938953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7"/>
          <p:cNvSpPr txBox="1">
            <a:spLocks noGrp="1"/>
          </p:cNvSpPr>
          <p:nvPr>
            <p:ph type="body" idx="1"/>
          </p:nvPr>
        </p:nvSpPr>
        <p:spPr>
          <a:xfrm>
            <a:off x="457200" y="1181958"/>
            <a:ext cx="8229600" cy="51743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8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938953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8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9"/>
          <p:cNvSpPr txBox="1">
            <a:spLocks noGrp="1"/>
          </p:cNvSpPr>
          <p:nvPr>
            <p:ph type="title"/>
          </p:nvPr>
        </p:nvSpPr>
        <p:spPr>
          <a:xfrm>
            <a:off x="0" y="168792"/>
            <a:ext cx="9144000" cy="8320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938953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19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0"/>
          <p:cNvSpPr txBox="1">
            <a:spLocks noGrp="1"/>
          </p:cNvSpPr>
          <p:nvPr>
            <p:ph type="title"/>
          </p:nvPr>
        </p:nvSpPr>
        <p:spPr>
          <a:xfrm>
            <a:off x="0" y="168792"/>
            <a:ext cx="9144000" cy="8320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938953"/>
              </a:buClr>
              <a:buSzPts val="3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0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2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2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2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1"/>
          <p:cNvSpPr txBox="1">
            <a:spLocks noGrp="1"/>
          </p:cNvSpPr>
          <p:nvPr>
            <p:ph type="title"/>
          </p:nvPr>
        </p:nvSpPr>
        <p:spPr>
          <a:xfrm>
            <a:off x="0" y="168792"/>
            <a:ext cx="9144000" cy="8320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938953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3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938953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3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3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4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938953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4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24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5"/>
          <p:cNvSpPr txBox="1">
            <a:spLocks noGrp="1"/>
          </p:cNvSpPr>
          <p:nvPr>
            <p:ph type="title"/>
          </p:nvPr>
        </p:nvSpPr>
        <p:spPr>
          <a:xfrm>
            <a:off x="0" y="168792"/>
            <a:ext cx="9144000" cy="8320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938953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5"/>
          <p:cNvSpPr txBox="1">
            <a:spLocks noGrp="1"/>
          </p:cNvSpPr>
          <p:nvPr>
            <p:ph type="body" idx="1"/>
          </p:nvPr>
        </p:nvSpPr>
        <p:spPr>
          <a:xfrm rot="5400000">
            <a:off x="1984804" y="-345646"/>
            <a:ext cx="517439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5"/>
          <p:cNvSpPr txBox="1">
            <a:spLocks noGrp="1"/>
          </p:cNvSpPr>
          <p:nvPr>
            <p:ph type="title"/>
          </p:nvPr>
        </p:nvSpPr>
        <p:spPr>
          <a:xfrm>
            <a:off x="0" y="168792"/>
            <a:ext cx="9144000" cy="8320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938953"/>
              </a:buClr>
              <a:buSzPts val="3400"/>
              <a:buFont typeface="Calibri"/>
              <a:buNone/>
              <a:defRPr sz="3400" b="0" i="0" u="none" strike="noStrike" cap="none">
                <a:solidFill>
                  <a:srgbClr val="93895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5"/>
          <p:cNvSpPr txBox="1">
            <a:spLocks noGrp="1"/>
          </p:cNvSpPr>
          <p:nvPr>
            <p:ph type="body" idx="1"/>
          </p:nvPr>
        </p:nvSpPr>
        <p:spPr>
          <a:xfrm>
            <a:off x="457200" y="1181958"/>
            <a:ext cx="8229600" cy="51743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fnal.gov/event/52406/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indico.fnal.gov/event/52408/" TargetMode="External"/><Relationship Id="rId4" Type="http://schemas.openxmlformats.org/officeDocument/2006/relationships/hyperlink" Target="https://indico.fnal.gov/event/52407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grmyneni@gmail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3400"/>
            </a:pPr>
            <a:r>
              <a:rPr lang="en-US" dirty="0"/>
              <a:t>AF7 - Subgroup RF – </a:t>
            </a:r>
            <a:br>
              <a:rPr lang="en-US" dirty="0"/>
            </a:br>
            <a:r>
              <a:rPr lang="en-US" dirty="0"/>
              <a:t>Report Outline</a:t>
            </a:r>
            <a:endParaRPr dirty="0"/>
          </a:p>
        </p:txBody>
      </p:sp>
      <p:sp>
        <p:nvSpPr>
          <p:cNvPr id="112" name="Google Shape;112;p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590"/>
              <a:buNone/>
            </a:pPr>
            <a:r>
              <a:rPr lang="en-US" sz="2590" b="1" dirty="0"/>
              <a:t>May 3, 2022</a:t>
            </a:r>
            <a:endParaRPr dirty="0"/>
          </a:p>
          <a:p>
            <a:pPr marL="0" indent="0">
              <a:lnSpc>
                <a:spcPct val="80000"/>
              </a:lnSpc>
              <a:spcBef>
                <a:spcPts val="518"/>
              </a:spcBef>
              <a:buSzPts val="2590"/>
            </a:pPr>
            <a:r>
              <a:rPr lang="en-US" dirty="0"/>
              <a:t>Sergey </a:t>
            </a:r>
            <a:r>
              <a:rPr lang="en-US" dirty="0" err="1"/>
              <a:t>Belomestnykh</a:t>
            </a:r>
            <a:br>
              <a:rPr lang="en-US" dirty="0"/>
            </a:br>
            <a:r>
              <a:rPr lang="en-US" dirty="0"/>
              <a:t>Emilio Nanni</a:t>
            </a:r>
          </a:p>
          <a:p>
            <a:pPr marL="0" lvl="0" indent="0">
              <a:lnSpc>
                <a:spcPct val="80000"/>
              </a:lnSpc>
              <a:spcBef>
                <a:spcPts val="518"/>
              </a:spcBef>
              <a:buSzPts val="2590"/>
            </a:pPr>
            <a:r>
              <a:rPr lang="en-US" sz="2590" dirty="0"/>
              <a:t>Hans Weise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69DEF-3B10-47A5-B699-6C48F9BA7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9280"/>
            <a:ext cx="3606800" cy="832076"/>
          </a:xfrm>
        </p:spPr>
        <p:txBody>
          <a:bodyPr>
            <a:normAutofit fontScale="90000"/>
          </a:bodyPr>
          <a:lstStyle/>
          <a:p>
            <a:pPr marL="0" indent="0"/>
            <a:r>
              <a:rPr lang="en-US" sz="5300" b="1" u="sng" dirty="0">
                <a:solidFill>
                  <a:srgbClr val="7030A0"/>
                </a:solidFill>
              </a:rPr>
              <a:t>AF7rf: RF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0B9B7-1EB8-49DD-A3C2-CCFB90263A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866" y="878948"/>
            <a:ext cx="3777150" cy="2290972"/>
          </a:xfrm>
        </p:spPr>
        <p:txBody>
          <a:bodyPr>
            <a:normAutofit fontScale="92500" lnSpcReduction="20000"/>
          </a:bodyPr>
          <a:lstStyle/>
          <a:p>
            <a:r>
              <a:rPr lang="en-US" sz="27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Updates:</a:t>
            </a:r>
          </a:p>
          <a:p>
            <a:pPr lvl="1"/>
            <a:r>
              <a:rPr lang="en-US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Solicited WP</a:t>
            </a:r>
          </a:p>
          <a:p>
            <a:pPr lvl="1"/>
            <a:r>
              <a:rPr lang="en-US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Reviewing</a:t>
            </a:r>
          </a:p>
          <a:p>
            <a:pPr lvl="1"/>
            <a:r>
              <a:rPr lang="en-US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 WP to AF—rf (additional 9 relevant; probably more)</a:t>
            </a:r>
          </a:p>
          <a:p>
            <a:r>
              <a:rPr lang="en-US" sz="3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Plans include :</a:t>
            </a:r>
            <a:endParaRPr lang="en-US" sz="21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2BDE40-6BAE-4FB2-AC1E-B21A7F9A5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1/18/2022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EF796D-CB21-49CB-8475-A4680E441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err="1"/>
              <a:t>Snowmass</a:t>
            </a:r>
            <a:r>
              <a:rPr lang="da-DK" dirty="0"/>
              <a:t> AF | AF7-rf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D0CF4A-812A-4F2E-86BB-E06BE412E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2</a:t>
            </a:fld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1CFB30CB-D3E6-6A46-9F63-C88977BB4F9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703"/>
          <a:stretch/>
        </p:blipFill>
        <p:spPr>
          <a:xfrm>
            <a:off x="3938016" y="138211"/>
            <a:ext cx="5106592" cy="2720510"/>
          </a:xfrm>
          <a:prstGeom prst="rect">
            <a:avLst/>
          </a:prstGeom>
        </p:spPr>
      </p:pic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3088A44A-409B-5642-B796-22596B5F5B86}"/>
              </a:ext>
            </a:extLst>
          </p:cNvPr>
          <p:cNvSpPr txBox="1">
            <a:spLocks/>
          </p:cNvSpPr>
          <p:nvPr/>
        </p:nvSpPr>
        <p:spPr>
          <a:xfrm>
            <a:off x="457200" y="3447561"/>
            <a:ext cx="8587408" cy="329818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Working on outline for AF7-rf report; structure informed from submissions; community events</a:t>
            </a:r>
          </a:p>
          <a:p>
            <a:pPr marL="0" indent="0">
              <a:buNone/>
            </a:pPr>
            <a:endParaRPr lang="en-US" sz="2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AF7 - Subgroup RF - </a:t>
            </a:r>
            <a:r>
              <a:rPr lang="en-US" sz="23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miniWorkshop</a:t>
            </a:r>
            <a:r>
              <a:rPr lang="en-US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 RF Systems and Sources Follow-Up,  </a:t>
            </a:r>
            <a:r>
              <a:rPr lang="en-US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https://indico.fnal.gov/event/52406/</a:t>
            </a:r>
            <a:r>
              <a:rPr lang="en-US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, Jan. 11</a:t>
            </a:r>
            <a:r>
              <a:rPr lang="en-US" sz="23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en-US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2022</a:t>
            </a:r>
          </a:p>
          <a:p>
            <a:pPr marL="0" indent="0">
              <a:buNone/>
            </a:pPr>
            <a:endParaRPr lang="en-US" sz="2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AF7 - Subgroup RF - </a:t>
            </a:r>
            <a:r>
              <a:rPr lang="en-US" sz="23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miniWorkshop</a:t>
            </a:r>
            <a:r>
              <a:rPr lang="en-US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 Innovative Design and Modeling Follow-Up, </a:t>
            </a:r>
            <a:r>
              <a:rPr lang="en-US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https://indico.fnal.gov/event/52407/</a:t>
            </a:r>
            <a:r>
              <a:rPr lang="en-US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, Jan 18</a:t>
            </a:r>
            <a:r>
              <a:rPr lang="en-US" sz="23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en-US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2022</a:t>
            </a:r>
          </a:p>
          <a:p>
            <a:pPr marL="0" indent="0">
              <a:buNone/>
            </a:pPr>
            <a:endParaRPr lang="en-US" sz="2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AF7 - Subgroup RF - </a:t>
            </a:r>
            <a:r>
              <a:rPr lang="en-US" sz="23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miniWorkshop</a:t>
            </a:r>
            <a:r>
              <a:rPr lang="en-US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 Cavity Performance Frontier Follow-Up, </a:t>
            </a:r>
            <a:r>
              <a:rPr lang="en-US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5"/>
              </a:rPr>
              <a:t>https://indico.fnal.gov/event/52408/</a:t>
            </a:r>
            <a:r>
              <a:rPr lang="en-US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Feb. 1</a:t>
            </a:r>
            <a:r>
              <a:rPr lang="en-US" sz="23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US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2022</a:t>
            </a:r>
            <a:endParaRPr lang="en-US" sz="1900" dirty="0">
              <a:solidFill>
                <a:srgbClr val="0432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35597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1BBD4-9D37-1D4B-8A0B-0F462C538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6388"/>
            <a:ext cx="9144000" cy="719853"/>
          </a:xfrm>
        </p:spPr>
        <p:txBody>
          <a:bodyPr>
            <a:normAutofit/>
          </a:bodyPr>
          <a:lstStyle/>
          <a:p>
            <a:r>
              <a:rPr lang="en-US" dirty="0"/>
              <a:t>Snowmass Contributions Relevant to AF7 (26)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D6809E6-83FB-1541-83AF-2D088AC8C565}"/>
              </a:ext>
            </a:extLst>
          </p:cNvPr>
          <p:cNvSpPr/>
          <p:nvPr/>
        </p:nvSpPr>
        <p:spPr>
          <a:xfrm>
            <a:off x="1255486" y="658619"/>
            <a:ext cx="70612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Does not include some facility concept WPs that we need to reach out to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5B2EB62-D6FD-C34C-A37F-3B78FBC90C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972889"/>
              </p:ext>
            </p:extLst>
          </p:nvPr>
        </p:nvGraphicFramePr>
        <p:xfrm>
          <a:off x="0" y="1182689"/>
          <a:ext cx="9143999" cy="5518622"/>
        </p:xfrm>
        <a:graphic>
          <a:graphicData uri="http://schemas.openxmlformats.org/drawingml/2006/table">
            <a:tbl>
              <a:tblPr/>
              <a:tblGrid>
                <a:gridCol w="654876">
                  <a:extLst>
                    <a:ext uri="{9D8B030D-6E8A-4147-A177-3AD203B41FA5}">
                      <a16:colId xmlns:a16="http://schemas.microsoft.com/office/drawing/2014/main" val="2346135433"/>
                    </a:ext>
                  </a:extLst>
                </a:gridCol>
                <a:gridCol w="836784">
                  <a:extLst>
                    <a:ext uri="{9D8B030D-6E8A-4147-A177-3AD203B41FA5}">
                      <a16:colId xmlns:a16="http://schemas.microsoft.com/office/drawing/2014/main" val="466111240"/>
                    </a:ext>
                  </a:extLst>
                </a:gridCol>
                <a:gridCol w="4271187">
                  <a:extLst>
                    <a:ext uri="{9D8B030D-6E8A-4147-A177-3AD203B41FA5}">
                      <a16:colId xmlns:a16="http://schemas.microsoft.com/office/drawing/2014/main" val="2927986438"/>
                    </a:ext>
                  </a:extLst>
                </a:gridCol>
                <a:gridCol w="1616148">
                  <a:extLst>
                    <a:ext uri="{9D8B030D-6E8A-4147-A177-3AD203B41FA5}">
                      <a16:colId xmlns:a16="http://schemas.microsoft.com/office/drawing/2014/main" val="2524982275"/>
                    </a:ext>
                  </a:extLst>
                </a:gridCol>
                <a:gridCol w="1765004">
                  <a:extLst>
                    <a:ext uri="{9D8B030D-6E8A-4147-A177-3AD203B41FA5}">
                      <a16:colId xmlns:a16="http://schemas.microsoft.com/office/drawing/2014/main" val="2023057446"/>
                    </a:ext>
                  </a:extLst>
                </a:gridCol>
              </a:tblGrid>
              <a:tr h="114056"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Number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Lead Area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Title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Contact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Contact Email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0601941"/>
                  </a:ext>
                </a:extLst>
              </a:tr>
              <a:tr h="218763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AF7-rf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Medium-Grain Niobium SRF Cavity Production Technology For Science Frontiers and Accelerator Applications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Ganapati Myneni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 b="0" u="sng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2"/>
                        </a:rPr>
                        <a:t>grmyneni@gmail.com</a:t>
                      </a:r>
                      <a:endParaRPr lang="en-US" sz="800" b="0" u="sng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5980653"/>
                  </a:ext>
                </a:extLst>
              </a:tr>
              <a:tr h="114056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AF3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C3: A 'Cool' Route to the Higgs Boson and Beyond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Emilio Nanni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nanni@slac.stanford.edu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6538215"/>
                  </a:ext>
                </a:extLst>
              </a:tr>
              <a:tr h="114056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>
                          <a:effectLst/>
                        </a:rPr>
                        <a:t>3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AF7-rf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Understanding Vacuum Arcs and Gradient Limits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J. Norem 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800">
                        <a:effectLst/>
                      </a:endParaRP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6794496"/>
                  </a:ext>
                </a:extLst>
              </a:tr>
              <a:tr h="166410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>
                          <a:effectLst/>
                        </a:rPr>
                        <a:t>4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AF7-rf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High Efficiency, Low Cost, RF Sources for Accelerators and Colliders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Lawrence Ives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rli@calcreek.com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5616876"/>
                  </a:ext>
                </a:extLst>
              </a:tr>
              <a:tr h="218763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>
                          <a:effectLst/>
                        </a:rPr>
                        <a:t>5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AF2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An 8 GeV Linac as the Booster Replacement in the Fermilab Power Upgrade: a Snowmass 2021 White Paper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Sergey Belomestnykh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sbelomes@fnal.go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4146684"/>
                  </a:ext>
                </a:extLst>
              </a:tr>
              <a:tr h="166410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>
                          <a:effectLst/>
                        </a:rPr>
                        <a:t>6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AF7-rf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Advanced RF Sources R&amp;D for Economical Future Colliders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Brandon Weatherford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800">
                        <a:effectLst/>
                      </a:endParaRP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1906585"/>
                  </a:ext>
                </a:extLst>
              </a:tr>
              <a:tr h="166410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>
                          <a:effectLst/>
                        </a:rPr>
                        <a:t>7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AF7-rf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Advanced RF Structures for Wakefield Acceleration and High-Gradient Research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Xueying Lu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800">
                        <a:effectLst/>
                      </a:endParaRP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1049213"/>
                  </a:ext>
                </a:extLst>
              </a:tr>
              <a:tr h="166410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>
                          <a:effectLst/>
                        </a:rPr>
                        <a:t>8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AF3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The International Linear Collider: Report to Snowmass 2021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Michael Peskin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mpeskin@slac.stanford.edu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5410760"/>
                  </a:ext>
                </a:extLst>
              </a:tr>
              <a:tr h="271117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>
                          <a:effectLst/>
                        </a:rPr>
                        <a:t>9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AF7-rf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Key Directions for Research and Development of Superconducting Radiofrequency (SRF) Cavities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Sergey Belomestnykh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sbelomes@fnal.gov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3102301"/>
                  </a:ext>
                </a:extLst>
              </a:tr>
              <a:tr h="428178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>
                          <a:effectLst/>
                        </a:rPr>
                        <a:t>10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AF7-rf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Next-Generation Superconducting RF Technology based on Advanced Thin Film Technologies and Innovative Materials for Accelerator Enhanced Performance &amp; Energy Reach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Anne-Marie Valente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valente@jlab.org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8695154"/>
                  </a:ext>
                </a:extLst>
              </a:tr>
              <a:tr h="271117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>
                          <a:effectLst/>
                        </a:rPr>
                        <a:t>11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AF7-rf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Nb3Sn Superconducting Radiofrequency Cavities: a Maturing Technology for Particle Accelerators and Detectors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Sam Posen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sposen@fnal.gov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6747850"/>
                  </a:ext>
                </a:extLst>
              </a:tr>
              <a:tr h="271117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>
                          <a:effectLst/>
                        </a:rPr>
                        <a:t>12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AF7-rf 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Adaptive Machine Learning for Time-Varying Systems: Towards 6D Phase Space Diagnostics of Short Intense Charged Particle Beams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Scheinker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800">
                        <a:effectLst/>
                      </a:endParaRP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5868977"/>
                  </a:ext>
                </a:extLst>
              </a:tr>
              <a:tr h="114056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>
                          <a:effectLst/>
                        </a:rPr>
                        <a:t>13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AF7-rf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C3 Demonstration Research and Development Plan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Emilio Nanni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nanni@slac.stanford.edu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5994847"/>
                  </a:ext>
                </a:extLst>
              </a:tr>
              <a:tr h="218763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>
                          <a:effectLst/>
                        </a:rPr>
                        <a:t>14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AF3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 dirty="0">
                          <a:effectLst/>
                        </a:rPr>
                        <a:t>Higgs-Energy </a:t>
                      </a:r>
                      <a:r>
                        <a:rPr lang="en-US" sz="800" dirty="0" err="1">
                          <a:effectLst/>
                        </a:rPr>
                        <a:t>LEptoN</a:t>
                      </a:r>
                      <a:r>
                        <a:rPr lang="en-US" sz="800" dirty="0">
                          <a:effectLst/>
                        </a:rPr>
                        <a:t> (HELEN) Collider based on advanced superconducting radio frequency technology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Sergey Belomestnykh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sbelomes@fnal.gov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8427211"/>
                  </a:ext>
                </a:extLst>
              </a:tr>
              <a:tr h="166410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>
                          <a:effectLst/>
                        </a:rPr>
                        <a:t>15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AF7-rf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The Need for Further Development of Magnetrons as RF Sources for HEP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Thomas Kroc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kroc@fnal.gov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6535444"/>
                  </a:ext>
                </a:extLst>
              </a:tr>
              <a:tr h="166410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>
                          <a:effectLst/>
                        </a:rPr>
                        <a:t>16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AF7-rf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High precision-high speed RF feedback and control systems for future linear colliders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Daniele Filippetto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dfilippetto@lbl.gov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8254430"/>
                  </a:ext>
                </a:extLst>
              </a:tr>
              <a:tr h="166410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>
                          <a:effectLst/>
                        </a:rPr>
                        <a:t>17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AF7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Sustainability Considerations for Accelerator and Collider Facilities”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Thomas Roser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roser@bnl.gov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1816203"/>
                  </a:ext>
                </a:extLst>
              </a:tr>
              <a:tr h="114056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>
                          <a:effectLst/>
                        </a:rPr>
                        <a:t>18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 dirty="0">
                          <a:effectLst/>
                        </a:rPr>
                        <a:t>AF3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XCC: An X-ray FEL-based </a:t>
                      </a:r>
                      <a:r>
                        <a:rPr lang="el-GR" sz="800">
                          <a:effectLst/>
                        </a:rPr>
                        <a:t>γγ </a:t>
                      </a:r>
                      <a:r>
                        <a:rPr lang="en-US" sz="800">
                          <a:effectLst/>
                        </a:rPr>
                        <a:t>Collider Higgs Factory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Tim Barklow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800">
                        <a:effectLst/>
                      </a:endParaRP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2646752"/>
                  </a:ext>
                </a:extLst>
              </a:tr>
              <a:tr h="218763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>
                          <a:effectLst/>
                        </a:rPr>
                        <a:t>19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AF3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An Impartial Perspective for Superconducting Nb3Sn coated Copper RF Cavities for Future Linear Accelerators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Emmanuela Barzi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barzi@fnal.gov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4804408"/>
                  </a:ext>
                </a:extLst>
              </a:tr>
              <a:tr h="271117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>
                          <a:effectLst/>
                        </a:rPr>
                        <a:t>20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AF7-rf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Plasma Processing for In-Situ Field Emission Mitigation of Superconducting Radiofrequency (SRF) Cryomodules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Martina Martinello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mmartine@fnal.gov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0699725"/>
                  </a:ext>
                </a:extLst>
              </a:tr>
              <a:tr h="218763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>
                          <a:effectLst/>
                        </a:rPr>
                        <a:t>21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AF7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Challenges and opportunities of srf theory for next generation particle accelerators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Alex Gurevich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800">
                        <a:effectLst/>
                      </a:endParaRP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0435058"/>
                  </a:ext>
                </a:extLst>
              </a:tr>
              <a:tr h="271117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>
                          <a:effectLst/>
                        </a:rPr>
                        <a:t>22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AF6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Continuous and Coordinated Efforts of Structure Wakefield Acceleration (SWFA) Development for an Energy Frontier Machine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Chunguang Jing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c.jing@euclidtechlabs.com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2253735"/>
                  </a:ext>
                </a:extLst>
              </a:tr>
              <a:tr h="114056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>
                          <a:effectLst/>
                        </a:rPr>
                        <a:t>23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CommF1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FLASH WP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Reinhard Schulte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800">
                        <a:effectLst/>
                      </a:endParaRP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4807201"/>
                  </a:ext>
                </a:extLst>
              </a:tr>
              <a:tr h="61703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>
                          <a:effectLst/>
                        </a:rPr>
                        <a:t>24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AF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The CLIC Project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800">
                        <a:effectLst/>
                      </a:endParaRP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800">
                        <a:effectLst/>
                      </a:endParaRP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4466105"/>
                  </a:ext>
                </a:extLst>
              </a:tr>
              <a:tr h="218763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>
                          <a:effectLst/>
                        </a:rPr>
                        <a:t>25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AF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Accelerator Modeling Community White Paper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Beam and Accelerator Modeling Interest Group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AccBeamModelSnowmass21@lbl.gov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0713741"/>
                  </a:ext>
                </a:extLst>
              </a:tr>
              <a:tr h="166410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>
                          <a:effectLst/>
                        </a:rPr>
                        <a:t>26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CommF1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</a:rPr>
                        <a:t>Nurturing the Industrial Accelerator Technology Base in the US</a:t>
                      </a: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800">
                        <a:effectLst/>
                      </a:endParaRP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800" dirty="0">
                        <a:effectLst/>
                      </a:endParaRPr>
                    </a:p>
                  </a:txBody>
                  <a:tcPr marL="7012" marR="7012" marT="4674" marB="467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168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721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026F3-7431-754D-800A-760452E3B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RF Accelerator Technology R&amp;D</a:t>
            </a:r>
            <a:br>
              <a:rPr lang="en-US" dirty="0"/>
            </a:br>
            <a:r>
              <a:rPr lang="en-US" dirty="0"/>
              <a:t>Report of AF7-rf Topical Group to Snowmass 2021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195A15-B4BC-D445-8025-59ED2ADDC9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199" y="1118350"/>
            <a:ext cx="8556171" cy="5174392"/>
          </a:xfrm>
        </p:spPr>
        <p:txBody>
          <a:bodyPr>
            <a:normAutofit/>
          </a:bodyPr>
          <a:lstStyle/>
          <a:p>
            <a:r>
              <a:rPr lang="en-US" sz="2400" dirty="0"/>
              <a:t>Planning on ~30-page Topical Group Report</a:t>
            </a:r>
          </a:p>
          <a:p>
            <a:r>
              <a:rPr lang="en-US" sz="2400" dirty="0"/>
              <a:t>Planning on ~4-page summary for AF Report (Need guidance)</a:t>
            </a:r>
          </a:p>
          <a:p>
            <a:r>
              <a:rPr lang="en-US" sz="2400" dirty="0"/>
              <a:t>Will make early draft available for comments in ~2 weeks (will send email with a link). </a:t>
            </a:r>
            <a:r>
              <a:rPr lang="en-US" sz="2400" i="1" dirty="0">
                <a:solidFill>
                  <a:srgbClr val="FF0000"/>
                </a:solidFill>
              </a:rPr>
              <a:t>Please send us comments/questions!</a:t>
            </a:r>
          </a:p>
          <a:p>
            <a:r>
              <a:rPr lang="en-US" sz="2400" dirty="0"/>
              <a:t>Near-final draft will be completed by the end of May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548146-A105-BA45-ADC4-8FAB8D3A01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4</a:t>
            </a:fld>
            <a:endParaRPr lang="en-US"/>
          </a:p>
        </p:txBody>
      </p:sp>
      <p:pic>
        <p:nvPicPr>
          <p:cNvPr id="7" name="Picture 6" descr="A picture containing table&#10;&#10;Description automatically generated">
            <a:extLst>
              <a:ext uri="{FF2B5EF4-FFF2-40B4-BE49-F238E27FC236}">
                <a16:creationId xmlns:a16="http://schemas.microsoft.com/office/drawing/2014/main" id="{3B578B1B-8945-A546-A879-F8439DB04AC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8202" b="10169"/>
          <a:stretch/>
        </p:blipFill>
        <p:spPr>
          <a:xfrm>
            <a:off x="1428387" y="3219043"/>
            <a:ext cx="5869396" cy="3502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661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1976</TotalTime>
  <Words>740</Words>
  <Application>Microsoft Macintosh PowerPoint</Application>
  <PresentationFormat>On-screen Show (4:3)</PresentationFormat>
  <Paragraphs>152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AF7 - Subgroup RF –  Report Outline</vt:lpstr>
      <vt:lpstr>AF7rf: RF</vt:lpstr>
      <vt:lpstr>Snowmass Contributions Relevant to AF7 (26)</vt:lpstr>
      <vt:lpstr>RF Accelerator Technology R&amp;D Report of AF7-rf Topical Group to Snowmass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Kickoff Meeting: Snowmass Group AF7-RF</dc:title>
  <dc:creator>Young-Kee Kim</dc:creator>
  <cp:lastModifiedBy>Sergey Belomestnykh</cp:lastModifiedBy>
  <cp:revision>25</cp:revision>
  <dcterms:created xsi:type="dcterms:W3CDTF">2014-06-24T05:51:31Z</dcterms:created>
  <dcterms:modified xsi:type="dcterms:W3CDTF">2022-05-03T15:20:25Z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0x010100E92200099A496542A068C53B692DC9D7</vt:lpwstr>
  </property>
</Properties>
</file>