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3" r:id="rId4"/>
    <p:sldId id="267" r:id="rId5"/>
    <p:sldId id="266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9"/>
    <p:restoredTop sz="94763"/>
  </p:normalViewPr>
  <p:slideViewPr>
    <p:cSldViewPr snapToGrid="0" snapToObjects="1">
      <p:cViewPr varScale="1">
        <p:scale>
          <a:sx n="114" d="100"/>
          <a:sy n="114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gi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DB061-1BB1-C349-9D9B-FB602277BFB4}" type="datetimeFigureOut">
              <a:rPr lang="en-US" smtClean="0"/>
              <a:t>4/12/22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09565-A70C-8C4F-B5E2-1E5CF62B5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0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EAFE8-7CAA-9947-8C1D-BC3FA4342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3C3EF-7FE9-F146-91DE-8DD9DCD61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33E37-E12B-C44E-BF8F-865CB4394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1308-B2AC-EA44-B03D-0764F63CF1AF}" type="datetime1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26466-2F91-F143-94A9-EF7888C40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2091F-F90F-6141-A4B2-7ED242BC7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5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82F77-0084-7E45-961B-E5C383F76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08537A-02AE-3441-A199-FCE81AD15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01777-EF62-F744-A9A3-36E30E56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CC69-AA84-3A48-8F42-ADEA3D407B20}" type="datetime1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6E064-F24D-A347-880D-0ABB3A557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C4BD8-9D26-CE48-A677-3C396B59A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6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29E0A-C31F-D942-A765-0387E56DBF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14E64F-0122-FA4B-B05F-69D237386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23F5E-052F-E64C-A567-F6D6BD7AF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5EC5-024F-4B4F-B95B-E6F4EFAD7E4E}" type="datetime1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9B813-E4B2-814A-9B85-8B1CA4092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75C1D-6A59-724D-BD6A-4A8CF87B3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0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C0226-3517-9E4F-B54D-A05D0373F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4D651-532A-074B-8711-3C22D355A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9157F-2A70-AC42-89AA-2CAD87A05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B16B-730B-F441-A14B-6BADD74241FA}" type="datetime1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C8A23-3776-4B42-84B7-20A9E52A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48F62-8448-FC44-BB00-18E4DF27C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2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F7928-AE41-9845-ACE0-49F0E3BA4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AD7C6-BD0D-7143-BA50-5E802F932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0E823-D2E5-DB48-A525-D2BE02E76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0275-E61D-EC4B-9C8D-6B3FF070DC00}" type="datetime1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0336A-C203-B247-A5C7-D4CCB479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95A2D-E06B-AE41-BEF4-3F30543A6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9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0BBBD-73A2-AF40-9E1D-695598167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294FD-8643-284B-8940-E9D3106999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78F28-269A-CA42-9399-AE594C7A0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0477E-222D-CD44-850E-F0E018DB2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0128-7789-DB41-BECC-770D737F62EC}" type="datetime1">
              <a:rPr lang="en-US" smtClean="0"/>
              <a:t>4/12/22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616E1-5DEB-B741-9CAD-92E5D682D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CCE6F-ACF1-9C47-AD21-36C3BDF8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7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0E171-2470-EF4C-B95F-C8D5ED224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CE164-7FD7-0845-9DB2-A5453FCA2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C8738-DB4C-F44F-A58A-74CBBAF5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192646-1988-1046-9F4F-0F80F7707C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F8D91-C4FB-764D-B9E3-5F336C0CE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ABD9CA-BC2A-7746-A822-77170F4B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13B7-1725-3E40-B60F-FCD91926F1F0}" type="datetime1">
              <a:rPr lang="en-US" smtClean="0"/>
              <a:t>4/12/22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C020CB-0758-304A-B567-C5A005D48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D4F487-DEF5-C34F-9B70-3B3A717DC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8AF65-3658-1349-980C-AFDDA1DAB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2B2199-CC01-BB42-9B40-DAD621A46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A441-FBD8-3D43-AC5B-AC3EEF52188D}" type="datetime1">
              <a:rPr lang="en-US" smtClean="0"/>
              <a:t>4/12/22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D22FAB-CAF3-2640-B304-9DAFEDF4A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85B1B-1431-294D-B594-392106440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0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7F830E-B5B4-5E44-B41F-4995B862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3359-0D3D-6645-8A12-C07465BA24F6}" type="datetime1">
              <a:rPr lang="en-US" smtClean="0"/>
              <a:t>4/12/22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B412FF-1FF8-8447-AAC2-8700C7FB4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45043-5DB2-0F44-949D-093F1A3B1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3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6C886-D58C-AA49-8075-A499AA5A7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ECCB7-1583-3747-BDF9-F721D88ED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B7172-664F-8548-949D-646868C3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1A301-93E4-F345-A460-509C35EA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A3CB-2AE6-6E4D-B75E-7731464BA96C}" type="datetime1">
              <a:rPr lang="en-US" smtClean="0"/>
              <a:t>4/12/22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6C3F3-E8EA-9649-AD7D-9A2B2492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427CF-8CDC-0D41-BC86-F7368C3CA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B4469-A0AF-B444-91A4-F1816705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7194B5-CA27-C648-9790-FFA03629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7FA14-1C4B-C743-9BA5-E15219BD3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957CD-1754-924F-B29F-520B96178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5061-60AE-8F4B-9BFE-16B85610D081}" type="datetime1">
              <a:rPr lang="en-US" smtClean="0"/>
              <a:t>4/12/22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125EB-E9A9-D540-BC40-76445EE0F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9A849-6548-3F49-BAB1-25242261A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0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2DDC64-AA50-F849-845E-D93B6D2B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19253-778B-C14F-B1D0-891A52AA8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34914-62BE-224B-B52A-C7FEFAE7F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733D1-0398-1147-91EE-66DBE23EF65F}" type="datetime1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A6A41-496D-8A4E-8B17-251253EF7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05A20-CAB4-9A47-ACFC-80E5AF013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4DD37-85B2-014A-8FFA-42541D0A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5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614DA-4BAA-3A4F-9427-78BB43815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03" y="1122363"/>
            <a:ext cx="11792197" cy="23876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Writing ProtoDUNE RAW MC Files to art.hdf5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E4780-4594-BF4D-8280-9BA3DDCD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5AC71-CF4F-144A-8838-FCC569B3A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3590" y="473409"/>
            <a:ext cx="3902242" cy="59740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CD717-4101-DE46-998C-48949249D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052" y="2005012"/>
            <a:ext cx="11101137" cy="4351338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SzPct val="100000"/>
              <a:buFont typeface="Wingdings" pitchFamily="2" charset="2"/>
              <a:buChar char="Ø"/>
            </a:pPr>
            <a:r>
              <a:rPr lang="en-US" sz="2400" dirty="0"/>
              <a:t> The code lives in </a:t>
            </a:r>
            <a:r>
              <a:rPr lang="en-US" sz="2400" i="1" dirty="0"/>
              <a:t>/dune/app/users/</a:t>
            </a:r>
            <a:r>
              <a:rPr lang="en-US" sz="2400" i="1" dirty="0" err="1"/>
              <a:t>barnali</a:t>
            </a:r>
            <a:r>
              <a:rPr lang="en-US" sz="2400" i="1" dirty="0"/>
              <a:t>/hdf5_APAIO_testing/</a:t>
            </a:r>
            <a:r>
              <a:rPr lang="en-US" sz="2400" i="1" dirty="0" err="1"/>
              <a:t>srcs</a:t>
            </a:r>
            <a:r>
              <a:rPr lang="en-US" sz="2400" i="1" dirty="0"/>
              <a:t>/</a:t>
            </a:r>
            <a:r>
              <a:rPr lang="en-US" sz="2400" i="1" dirty="0" err="1"/>
              <a:t>dunetpc</a:t>
            </a:r>
            <a:r>
              <a:rPr lang="en-US" sz="2400" i="1" dirty="0"/>
              <a:t>/dune/APAIO/</a:t>
            </a:r>
            <a:r>
              <a:rPr lang="en-US" sz="2400" i="1" dirty="0" err="1"/>
              <a:t>APAIORdWriter_module.cc</a:t>
            </a:r>
            <a:endParaRPr lang="en-US" sz="2400" i="1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400" dirty="0"/>
              <a:t> APAIO directory was initially made  to write binary files and to read those binary files back in an </a:t>
            </a:r>
            <a:r>
              <a:rPr lang="en-US" sz="2400" dirty="0" err="1"/>
              <a:t>artROOT</a:t>
            </a:r>
            <a:r>
              <a:rPr lang="en-US" sz="2400" dirty="0"/>
              <a:t> files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400" dirty="0"/>
              <a:t> Working with larsoft_v09_38_00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400" dirty="0"/>
              <a:t> Will migrate them to the new GitHub repos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E8B7A-36F9-E542-AEF3-17817B3B1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1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13051-8CAC-3453-79C6-5AAF822F1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14" y="1158946"/>
            <a:ext cx="10557237" cy="1075188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400" dirty="0"/>
              <a:t> The writer module writes the output to make an art.hdf5 file with the following data structure 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E7497-A308-4844-6791-0E7202973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17506D-A35D-0B5B-0195-48121F606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9334" y="313480"/>
            <a:ext cx="5891853" cy="59740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The MC Data-Model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F8AC11-7FBB-2D3E-5F20-5DD6E0CE9660}"/>
              </a:ext>
            </a:extLst>
          </p:cNvPr>
          <p:cNvSpPr/>
          <p:nvPr/>
        </p:nvSpPr>
        <p:spPr>
          <a:xfrm>
            <a:off x="483220" y="1928111"/>
            <a:ext cx="44679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GROUP "APA_0" {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     DATASET "ChannelHeader_0" {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DATATYPE  H5T_COMPOUND {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   H5T_STD_I32BE "Chan";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   H5T_IEEE_F32BE "Pedestal";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   H5T_IEEE_F32BE "Sigma";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   H5T_STD_I32BE "nADC";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   H5T_STD_I16BE "Compression";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}</a:t>
            </a:r>
            <a:endParaRPr lang="en-US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B98C07-3682-0715-1B9F-8AA6577BDBAE}"/>
              </a:ext>
            </a:extLst>
          </p:cNvPr>
          <p:cNvSpPr/>
          <p:nvPr/>
        </p:nvSpPr>
        <p:spPr>
          <a:xfrm>
            <a:off x="842963" y="4965338"/>
            <a:ext cx="50339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DATASET "ChannelID_0" {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DATATYPE  H5T_STD_U16LE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DATASPACE  SIMPLE { ( 6000 ) / ( 6000 ) }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DATA {</a:t>
            </a:r>
            <a:endParaRPr lang="en-US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665621-315F-01AB-3ED9-4D8BFC9B2D94}"/>
              </a:ext>
            </a:extLst>
          </p:cNvPr>
          <p:cNvCxnSpPr>
            <a:cxnSpLocks/>
          </p:cNvCxnSpPr>
          <p:nvPr/>
        </p:nvCxnSpPr>
        <p:spPr>
          <a:xfrm>
            <a:off x="842963" y="2344567"/>
            <a:ext cx="435768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30CCF4D-331C-4CFA-AE6F-5F531891FCBA}"/>
              </a:ext>
            </a:extLst>
          </p:cNvPr>
          <p:cNvCxnSpPr>
            <a:cxnSpLocks/>
          </p:cNvCxnSpPr>
          <p:nvPr/>
        </p:nvCxnSpPr>
        <p:spPr>
          <a:xfrm>
            <a:off x="842963" y="2344567"/>
            <a:ext cx="0" cy="244586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3976F4-F1EB-0C6A-209C-D9783CAE47F8}"/>
              </a:ext>
            </a:extLst>
          </p:cNvPr>
          <p:cNvCxnSpPr>
            <a:cxnSpLocks/>
          </p:cNvCxnSpPr>
          <p:nvPr/>
        </p:nvCxnSpPr>
        <p:spPr>
          <a:xfrm>
            <a:off x="842962" y="4790433"/>
            <a:ext cx="435768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D3952BA-65AD-D551-5BA5-3E0EC984FA6E}"/>
              </a:ext>
            </a:extLst>
          </p:cNvPr>
          <p:cNvCxnSpPr>
            <a:cxnSpLocks/>
          </p:cNvCxnSpPr>
          <p:nvPr/>
        </p:nvCxnSpPr>
        <p:spPr>
          <a:xfrm>
            <a:off x="5200650" y="2344567"/>
            <a:ext cx="0" cy="244586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Arrow 20">
            <a:extLst>
              <a:ext uri="{FF2B5EF4-FFF2-40B4-BE49-F238E27FC236}">
                <a16:creationId xmlns:a16="http://schemas.microsoft.com/office/drawing/2014/main" id="{03D738C7-60B1-0939-F19F-D1B89F00509F}"/>
              </a:ext>
            </a:extLst>
          </p:cNvPr>
          <p:cNvSpPr/>
          <p:nvPr/>
        </p:nvSpPr>
        <p:spPr>
          <a:xfrm>
            <a:off x="5257801" y="3484633"/>
            <a:ext cx="942971" cy="45719"/>
          </a:xfrm>
          <a:prstGeom prst="rightArrow">
            <a:avLst/>
          </a:prstGeom>
          <a:solidFill>
            <a:srgbClr val="00B05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3183362-DE89-1294-CF26-B762DC586208}"/>
              </a:ext>
            </a:extLst>
          </p:cNvPr>
          <p:cNvCxnSpPr>
            <a:cxnSpLocks/>
          </p:cNvCxnSpPr>
          <p:nvPr/>
        </p:nvCxnSpPr>
        <p:spPr>
          <a:xfrm flipV="1">
            <a:off x="842963" y="4964038"/>
            <a:ext cx="5343522" cy="2441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223AD8B-95FB-67B3-FA0E-D638DA3A02DD}"/>
              </a:ext>
            </a:extLst>
          </p:cNvPr>
          <p:cNvCxnSpPr>
            <a:cxnSpLocks/>
          </p:cNvCxnSpPr>
          <p:nvPr/>
        </p:nvCxnSpPr>
        <p:spPr>
          <a:xfrm flipV="1">
            <a:off x="6186485" y="4951090"/>
            <a:ext cx="0" cy="149157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D14D6C0-574B-9CD0-EB0C-74A3C7730417}"/>
              </a:ext>
            </a:extLst>
          </p:cNvPr>
          <p:cNvCxnSpPr>
            <a:cxnSpLocks/>
          </p:cNvCxnSpPr>
          <p:nvPr/>
        </p:nvCxnSpPr>
        <p:spPr>
          <a:xfrm flipH="1">
            <a:off x="842963" y="4988456"/>
            <a:ext cx="9525" cy="148508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133EE77-8C8C-8AE2-86B5-2298F5EE6BF8}"/>
              </a:ext>
            </a:extLst>
          </p:cNvPr>
          <p:cNvCxnSpPr>
            <a:cxnSpLocks/>
          </p:cNvCxnSpPr>
          <p:nvPr/>
        </p:nvCxnSpPr>
        <p:spPr>
          <a:xfrm flipV="1">
            <a:off x="852488" y="6442666"/>
            <a:ext cx="5348284" cy="3087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Arrow 36">
            <a:extLst>
              <a:ext uri="{FF2B5EF4-FFF2-40B4-BE49-F238E27FC236}">
                <a16:creationId xmlns:a16="http://schemas.microsoft.com/office/drawing/2014/main" id="{13453F0D-2CDB-F656-D1F5-B0161618D032}"/>
              </a:ext>
            </a:extLst>
          </p:cNvPr>
          <p:cNvSpPr/>
          <p:nvPr/>
        </p:nvSpPr>
        <p:spPr>
          <a:xfrm>
            <a:off x="6310313" y="5740718"/>
            <a:ext cx="942971" cy="45719"/>
          </a:xfrm>
          <a:prstGeom prst="rightArrow">
            <a:avLst/>
          </a:prstGeom>
          <a:solidFill>
            <a:srgbClr val="00B05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43E692-0F85-7F6B-EA50-6CF4D65A3375}"/>
              </a:ext>
            </a:extLst>
          </p:cNvPr>
          <p:cNvSpPr txBox="1"/>
          <p:nvPr/>
        </p:nvSpPr>
        <p:spPr>
          <a:xfrm>
            <a:off x="6310313" y="3309758"/>
            <a:ext cx="3190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Writes MetaData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EF4C2B-AC28-6AFB-5078-CFB2442F3C0B}"/>
              </a:ext>
            </a:extLst>
          </p:cNvPr>
          <p:cNvSpPr txBox="1"/>
          <p:nvPr/>
        </p:nvSpPr>
        <p:spPr>
          <a:xfrm>
            <a:off x="7362825" y="5519336"/>
            <a:ext cx="3190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Writes Data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A5E438-24BB-935E-3443-0F17C1E41972}"/>
              </a:ext>
            </a:extLst>
          </p:cNvPr>
          <p:cNvSpPr/>
          <p:nvPr/>
        </p:nvSpPr>
        <p:spPr>
          <a:xfrm>
            <a:off x="8207647" y="3077862"/>
            <a:ext cx="3480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Slack-Lato"/>
              </a:rPr>
              <a:t>Header Info will be replicated nChannels * nTriggerRecords times per APA.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F6AA2E1-F656-54C1-031F-556339D12FEA}"/>
              </a:ext>
            </a:extLst>
          </p:cNvPr>
          <p:cNvSpPr/>
          <p:nvPr/>
        </p:nvSpPr>
        <p:spPr>
          <a:xfrm>
            <a:off x="8813268" y="5223165"/>
            <a:ext cx="3480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Slack-Lato"/>
              </a:rPr>
              <a:t>Channel Data will also be replicated nChannels * nTriggerRecords times per APA.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3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4FE09-CE5C-1386-FBE1-D315BB4C6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4390"/>
            <a:ext cx="10515600" cy="1325563"/>
          </a:xfrm>
        </p:spPr>
        <p:txBody>
          <a:bodyPr/>
          <a:lstStyle/>
          <a:p>
            <a:r>
              <a:rPr lang="en-US" dirty="0"/>
              <a:t>        </a:t>
            </a:r>
            <a:r>
              <a:rPr lang="en-US" sz="4000" dirty="0">
                <a:solidFill>
                  <a:srgbClr val="0070C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The Way DAQ Models their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5B7A9-EAC2-B98A-424E-ABCCF3B80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985799"/>
            <a:ext cx="10515600" cy="5735676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1400" dirty="0"/>
              <a:t> GROUP "TriggerRecord00028" {</a:t>
            </a:r>
          </a:p>
          <a:p>
            <a:pPr marL="0" indent="0" fontAlgn="base">
              <a:buNone/>
            </a:pPr>
            <a:r>
              <a:rPr lang="en-US" sz="1400" dirty="0"/>
              <a:t>      GROUP "TPC" {</a:t>
            </a:r>
          </a:p>
          <a:p>
            <a:pPr marL="0" indent="0" fontAlgn="base">
              <a:buNone/>
            </a:pPr>
            <a:r>
              <a:rPr lang="en-US" sz="1400" dirty="0"/>
              <a:t>         </a:t>
            </a:r>
            <a:r>
              <a:rPr lang="en-US" sz="1600" b="1" dirty="0">
                <a:solidFill>
                  <a:srgbClr val="00B050"/>
                </a:solidFill>
              </a:rPr>
              <a:t>GROUP "APA000" </a:t>
            </a:r>
            <a:r>
              <a:rPr lang="en-US" sz="1400" dirty="0"/>
              <a:t>{</a:t>
            </a:r>
          </a:p>
          <a:p>
            <a:pPr marL="0" indent="0" fontAlgn="base">
              <a:buNone/>
            </a:pPr>
            <a:r>
              <a:rPr lang="en-US" sz="1400" b="1" dirty="0">
                <a:solidFill>
                  <a:srgbClr val="FF0000"/>
                </a:solidFill>
              </a:rPr>
              <a:t>            DATASET "Link00" </a:t>
            </a:r>
            <a:r>
              <a:rPr lang="en-US" sz="1400" dirty="0"/>
              <a:t>{</a:t>
            </a:r>
          </a:p>
          <a:p>
            <a:pPr marL="0" indent="0" fontAlgn="base">
              <a:buNone/>
            </a:pPr>
            <a:r>
              <a:rPr lang="en-US" sz="1400" dirty="0"/>
              <a:t>               DATATYPE  H5T_STD_I8LE</a:t>
            </a:r>
          </a:p>
          <a:p>
            <a:pPr marL="0" indent="0" fontAlgn="base">
              <a:buNone/>
            </a:pPr>
            <a:r>
              <a:rPr lang="en-US" sz="1400" dirty="0"/>
              <a:t>               DATASPACE  SIMPLE { ( 4640080, 1 ) / ( 4640080, 1 ) }</a:t>
            </a:r>
          </a:p>
          <a:p>
            <a:pPr marL="0" indent="0" fontAlgn="base">
              <a:buNone/>
            </a:pPr>
            <a:r>
              <a:rPr lang="en-US" sz="1400" dirty="0"/>
              <a:t>            }</a:t>
            </a:r>
          </a:p>
          <a:p>
            <a:pPr marL="0" indent="0" fontAlgn="base">
              <a:buNone/>
            </a:pPr>
            <a:r>
              <a:rPr lang="en-US" sz="1400" dirty="0"/>
              <a:t>            </a:t>
            </a:r>
            <a:r>
              <a:rPr lang="en-US" sz="1400" b="1" dirty="0">
                <a:solidFill>
                  <a:srgbClr val="FF0000"/>
                </a:solidFill>
              </a:rPr>
              <a:t>DATASET "Link01" </a:t>
            </a:r>
            <a:r>
              <a:rPr lang="en-US" sz="1400" dirty="0"/>
              <a:t>{</a:t>
            </a:r>
          </a:p>
          <a:p>
            <a:pPr marL="0" indent="0" fontAlgn="base">
              <a:buNone/>
            </a:pPr>
            <a:r>
              <a:rPr lang="en-US" sz="1400" dirty="0"/>
              <a:t>               DATATYPE  H5T_STD_I8LE</a:t>
            </a:r>
          </a:p>
          <a:p>
            <a:pPr marL="0" indent="0" fontAlgn="base">
              <a:buNone/>
            </a:pPr>
            <a:r>
              <a:rPr lang="en-US" sz="1400" dirty="0"/>
              <a:t>               DATASPACE  SIMPLE { ( 4640080, 1 ) / ( 4640080, 1 ) }</a:t>
            </a:r>
          </a:p>
          <a:p>
            <a:pPr marL="0" indent="0" fontAlgn="base">
              <a:buNone/>
            </a:pPr>
            <a:r>
              <a:rPr lang="en-US" sz="1400" dirty="0"/>
              <a:t>            }</a:t>
            </a:r>
          </a:p>
          <a:p>
            <a:pPr marL="0" indent="0" fontAlgn="base">
              <a:buNone/>
            </a:pPr>
            <a:r>
              <a:rPr lang="en-US" sz="1400" dirty="0"/>
              <a:t>…………………</a:t>
            </a:r>
          </a:p>
          <a:p>
            <a:pPr marL="0" indent="0" fontAlgn="base">
              <a:buNone/>
            </a:pPr>
            <a:r>
              <a:rPr lang="en-US" sz="1400" dirty="0"/>
              <a:t> </a:t>
            </a:r>
          </a:p>
          <a:p>
            <a:pPr marL="0" indent="0" fontAlgn="base">
              <a:buNone/>
            </a:pP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DATASET "TriggerRecordHeader" </a:t>
            </a:r>
            <a:r>
              <a:rPr lang="en-US" sz="1400" dirty="0"/>
              <a:t>{</a:t>
            </a:r>
          </a:p>
          <a:p>
            <a:pPr marL="0" indent="0" fontAlgn="base">
              <a:buNone/>
            </a:pPr>
            <a:r>
              <a:rPr lang="en-US" sz="1400" dirty="0"/>
              <a:t>         DATATYPE  H5T_STD_I8LE</a:t>
            </a:r>
          </a:p>
          <a:p>
            <a:pPr marL="0" indent="0" fontAlgn="base">
              <a:buNone/>
            </a:pPr>
            <a:r>
              <a:rPr lang="en-US" sz="1400" dirty="0"/>
              <a:t>         DATASPACE  SIMPLE { ( 368, 1 ) / ( 368, 1 ) }</a:t>
            </a:r>
          </a:p>
          <a:p>
            <a:pPr marL="0" indent="0" fontAlgn="base">
              <a:buNone/>
            </a:pPr>
            <a:r>
              <a:rPr lang="en-US" sz="1400" dirty="0"/>
              <a:t>      }</a:t>
            </a:r>
          </a:p>
          <a:p>
            <a:pPr marL="0" indent="0" fontAlgn="base">
              <a:buNone/>
            </a:pPr>
            <a:r>
              <a:rPr lang="en-US" sz="1400" dirty="0"/>
              <a:t>   }</a:t>
            </a:r>
          </a:p>
          <a:p>
            <a:pPr marL="0" indent="0">
              <a:buNone/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18CBB-61D4-019D-FB06-CAC98CF4B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5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51AD3-0AE9-BB56-6A1A-C6BB6CB5B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733550"/>
            <a:ext cx="10629900" cy="478155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400" dirty="0"/>
              <a:t> We are not formatting the data generated in the MC to look as much like what is produced online.</a:t>
            </a:r>
          </a:p>
          <a:p>
            <a:endParaRPr lang="en-US" sz="24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400" dirty="0"/>
              <a:t> There is no need to have the same data format for data and MC as long as there is a lossless map between them. </a:t>
            </a:r>
          </a:p>
          <a:p>
            <a:endParaRPr lang="en-US" sz="24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400" dirty="0"/>
              <a:t> MC groups the data by APA.  That way searching through the trigger record for all the channels in an APA will be quicker and easier.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400" dirty="0"/>
              <a:t> </a:t>
            </a:r>
            <a:r>
              <a:rPr lang="en-US" sz="2200" dirty="0"/>
              <a:t>All we need is a separate tool to read each kind of file format/data format in the existing tools to accommodate all different kinds of data. 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4B9E3-C8E7-3E47-BBDF-8983374FD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C1460FF-CADE-86EA-6415-25E8C043A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36525"/>
            <a:ext cx="10515600" cy="1325563"/>
          </a:xfrm>
        </p:spPr>
        <p:txBody>
          <a:bodyPr/>
          <a:lstStyle/>
          <a:p>
            <a:r>
              <a:rPr lang="en-US" dirty="0"/>
              <a:t>              </a:t>
            </a:r>
            <a:r>
              <a:rPr lang="en-US" sz="4000" dirty="0">
                <a:solidFill>
                  <a:srgbClr val="0070C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Why Different Models ?</a:t>
            </a:r>
          </a:p>
        </p:txBody>
      </p:sp>
    </p:spTree>
    <p:extLst>
      <p:ext uri="{BB962C8B-B14F-4D97-AF65-F5344CB8AC3E}">
        <p14:creationId xmlns:p14="http://schemas.microsoft.com/office/powerpoint/2010/main" val="4141914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8C8996C-03B2-E246-87E0-093172E9A8BB}"/>
              </a:ext>
            </a:extLst>
          </p:cNvPr>
          <p:cNvSpPr txBox="1"/>
          <p:nvPr/>
        </p:nvSpPr>
        <p:spPr>
          <a:xfrm>
            <a:off x="4080709" y="433248"/>
            <a:ext cx="3814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artHDF5 file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AE822-F62C-724B-9CED-759CDA616F84}"/>
              </a:ext>
            </a:extLst>
          </p:cNvPr>
          <p:cNvSpPr/>
          <p:nvPr/>
        </p:nvSpPr>
        <p:spPr>
          <a:xfrm>
            <a:off x="268704" y="1794931"/>
            <a:ext cx="114380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400" dirty="0"/>
              <a:t>The input file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i="1" dirty="0"/>
              <a:t>/dune/data/users/</a:t>
            </a:r>
            <a:r>
              <a:rPr lang="en-US" sz="2400" i="1" dirty="0" err="1"/>
              <a:t>trj</a:t>
            </a:r>
            <a:r>
              <a:rPr lang="en-US" sz="2400" i="1" dirty="0"/>
              <a:t>/</a:t>
            </a:r>
            <a:r>
              <a:rPr lang="en-US" sz="2400" i="1" dirty="0" err="1"/>
              <a:t>pdsp_data</a:t>
            </a:r>
            <a:r>
              <a:rPr lang="en-US" sz="2400" i="1" dirty="0"/>
              <a:t>/np04_raw_run005177_0004_dl1_decode_gen.root</a:t>
            </a:r>
          </a:p>
          <a:p>
            <a:pPr>
              <a:buClr>
                <a:srgbClr val="0070C0"/>
              </a:buClr>
            </a:pPr>
            <a:r>
              <a:rPr lang="en-US" dirty="0"/>
              <a:t> </a:t>
            </a:r>
            <a:r>
              <a:rPr lang="en-US" sz="2400" dirty="0"/>
              <a:t> </a:t>
            </a: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400" dirty="0"/>
              <a:t>It reads one event out of an old decoded ProtoDUNE-SP data file with Raw::</a:t>
            </a:r>
            <a:r>
              <a:rPr lang="en-US" sz="2400" dirty="0" err="1"/>
              <a:t>RawDigits</a:t>
            </a:r>
            <a:r>
              <a:rPr lang="en-US" sz="2400" dirty="0"/>
              <a:t> in it from 6 APAs and writes out 1 art.h5 file.</a:t>
            </a: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400" dirty="0"/>
              <a:t>The output file </a:t>
            </a:r>
            <a:r>
              <a:rPr lang="en-US" sz="2400" dirty="0">
                <a:sym typeface="Wingdings" pitchFamily="2" charset="2"/>
              </a:rPr>
              <a:t>  </a:t>
            </a:r>
            <a:r>
              <a:rPr lang="en-US" sz="2400" i="1" dirty="0"/>
              <a:t>dump_binary.h5</a:t>
            </a: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Ø"/>
            </a:pPr>
            <a:endParaRPr lang="en-US" sz="2400" i="1" dirty="0"/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400" i="1" dirty="0"/>
              <a:t> </a:t>
            </a:r>
            <a:r>
              <a:rPr lang="en-US" sz="2400" dirty="0"/>
              <a:t>The size of the output file </a:t>
            </a:r>
            <a:r>
              <a:rPr lang="en-US" sz="2400" b="1" i="1" dirty="0"/>
              <a:t>to write 1 event </a:t>
            </a:r>
            <a:r>
              <a:rPr lang="en-US" sz="2400" i="1" dirty="0">
                <a:sym typeface="Wingdings" pitchFamily="2" charset="2"/>
              </a:rPr>
              <a:t></a:t>
            </a:r>
            <a:r>
              <a:rPr lang="en-US" sz="2400" dirty="0"/>
              <a:t>  </a:t>
            </a:r>
            <a:r>
              <a:rPr lang="en-US" sz="2400" b="1" dirty="0">
                <a:solidFill>
                  <a:srgbClr val="FF0000"/>
                </a:solidFill>
              </a:rPr>
              <a:t>191M</a:t>
            </a:r>
            <a:r>
              <a:rPr lang="en-US" sz="2400" dirty="0"/>
              <a:t>  </a:t>
            </a:r>
            <a:endParaRPr lang="en-US" sz="2400" i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8595BE-BA40-2B49-9690-5207EB4808D1}"/>
              </a:ext>
            </a:extLst>
          </p:cNvPr>
          <p:cNvCxnSpPr/>
          <p:nvPr/>
        </p:nvCxnSpPr>
        <p:spPr>
          <a:xfrm>
            <a:off x="485274" y="1533473"/>
            <a:ext cx="10852484" cy="0"/>
          </a:xfrm>
          <a:prstGeom prst="line">
            <a:avLst/>
          </a:prstGeom>
          <a:ln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7FDE45B-F5EE-544E-80FE-12797BE2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8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8C8996C-03B2-E246-87E0-093172E9A8BB}"/>
              </a:ext>
            </a:extLst>
          </p:cNvPr>
          <p:cNvSpPr txBox="1"/>
          <p:nvPr/>
        </p:nvSpPr>
        <p:spPr>
          <a:xfrm>
            <a:off x="3048000" y="136525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Dumping artHDF5 file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8595BE-BA40-2B49-9690-5207EB4808D1}"/>
              </a:ext>
            </a:extLst>
          </p:cNvPr>
          <p:cNvCxnSpPr>
            <a:cxnSpLocks/>
          </p:cNvCxnSpPr>
          <p:nvPr/>
        </p:nvCxnSpPr>
        <p:spPr>
          <a:xfrm flipV="1">
            <a:off x="4850824" y="1189760"/>
            <a:ext cx="0" cy="5166590"/>
          </a:xfrm>
          <a:prstGeom prst="line">
            <a:avLst/>
          </a:prstGeom>
          <a:ln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7FDE45B-F5EE-544E-80FE-12797BE2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DD37-85B2-014A-8FFA-42541D0AB55D}" type="slidenum">
              <a:rPr lang="en-US" smtClean="0"/>
              <a:t>7</a:t>
            </a:fld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547981C-0E97-D7D8-785D-4E8F71F89C1E}"/>
              </a:ext>
            </a:extLst>
          </p:cNvPr>
          <p:cNvSpPr/>
          <p:nvPr/>
        </p:nvSpPr>
        <p:spPr>
          <a:xfrm>
            <a:off x="4974531" y="1189760"/>
            <a:ext cx="704329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DATASET </a:t>
            </a:r>
            <a:r>
              <a:rPr lang="en-US" b="1" dirty="0">
                <a:solidFill>
                  <a:srgbClr val="FF0000"/>
                </a:solidFill>
              </a:rPr>
              <a:t>"ChannelID_2560" </a:t>
            </a:r>
            <a:r>
              <a:rPr lang="en-US" dirty="0"/>
              <a:t>{</a:t>
            </a:r>
          </a:p>
          <a:p>
            <a:r>
              <a:rPr lang="en-US" dirty="0"/>
              <a:t>         DATATYPE  H5T_STD_I16LE</a:t>
            </a:r>
          </a:p>
          <a:p>
            <a:r>
              <a:rPr lang="en-US" dirty="0"/>
              <a:t>         DATASPACE  SIMPLE { ( 6000 ) / ( 6000 ) }</a:t>
            </a:r>
          </a:p>
          <a:p>
            <a:r>
              <a:rPr lang="en-US" dirty="0"/>
              <a:t>         DATA {</a:t>
            </a:r>
          </a:p>
          <a:p>
            <a:r>
              <a:rPr lang="en-US" dirty="0"/>
              <a:t>         (0): 2271, 2274, 2274, 2275, 2272, 2272, 2271, 2269,  2271, 2270,</a:t>
            </a:r>
          </a:p>
          <a:p>
            <a:r>
              <a:rPr lang="en-US" dirty="0"/>
              <a:t>         (10): 2271, 2269, 2270, 2272, 2275, 2276, 2275, 2275, 2275, 2272,</a:t>
            </a:r>
          </a:p>
          <a:p>
            <a:r>
              <a:rPr lang="en-US" dirty="0"/>
              <a:t>         (20): 2271, 2271, 2269, 2269, 2267, 2270, 2271, 2275, 2275, 2275,</a:t>
            </a:r>
          </a:p>
          <a:p>
            <a:r>
              <a:rPr lang="en-US" dirty="0"/>
              <a:t>         (30): 2275, 2273, 2271, 2269, 2271, 2272, 2275, 2277, 2276, 2274,</a:t>
            </a:r>
          </a:p>
          <a:p>
            <a:r>
              <a:rPr lang="en-US" dirty="0"/>
              <a:t>         (40): 2271, 2269, 2269, 2270, 2271, 2274, 2279, 2283, 2284, 2283,</a:t>
            </a:r>
          </a:p>
          <a:p>
            <a:r>
              <a:rPr lang="en-US" dirty="0"/>
              <a:t>         (50): 2278, 2279, 2280, 2281, 2282, 2279, 2274, 2271, 2272, 2275,</a:t>
            </a:r>
          </a:p>
          <a:p>
            <a:r>
              <a:rPr lang="en-US" dirty="0"/>
              <a:t>         ---------------------------------------------------</a:t>
            </a:r>
          </a:p>
          <a:p>
            <a:r>
              <a:rPr lang="en-US" dirty="0"/>
              <a:t>         ---------------------------------------------------</a:t>
            </a:r>
          </a:p>
          <a:p>
            <a:pPr marL="285750" indent="-285750">
              <a:buSzPct val="121000"/>
              <a:buFont typeface="Wingdings" pitchFamily="2" charset="2"/>
              <a:buChar char="v"/>
            </a:pPr>
            <a:r>
              <a:rPr lang="en-US" dirty="0"/>
              <a:t>        </a:t>
            </a:r>
            <a:r>
              <a:rPr lang="en-US" sz="2400" dirty="0"/>
              <a:t>6000 ADC values are written here.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/>
              <a:t>      They are signed 16-bit integers.</a:t>
            </a:r>
          </a:p>
          <a:p>
            <a:endParaRPr lang="en-US" sz="2400" dirty="0"/>
          </a:p>
          <a:p>
            <a:endParaRPr lang="en-US" dirty="0"/>
          </a:p>
          <a:p>
            <a:r>
              <a:rPr lang="en-US" dirty="0"/>
              <a:t>        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7A127F-A6AD-47B0-E22B-4107EEB54A2C}"/>
              </a:ext>
            </a:extLst>
          </p:cNvPr>
          <p:cNvSpPr/>
          <p:nvPr/>
        </p:nvSpPr>
        <p:spPr>
          <a:xfrm>
            <a:off x="174170" y="935920"/>
            <a:ext cx="45529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GROUP "APA_1"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{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DATASET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"ChannelHeader_2560"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{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DATATYPE  H5T_COMPOUND {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   H5T_STD_I32BE "Chan";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   H5T_IEEE_F32BE "Pedestal";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   H5T_IEEE_F32BE "Sigma";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   H5T_STD_I32BE "nADC";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   H5T_STD_I16BE "Compression";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}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DATASPACE  SIMPLE { ( 1 ) / ( 1 ) }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DATA {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(0): {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      2560,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      2305,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      8.49856,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      6000,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      0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   }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   }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     }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0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29725</TotalTime>
  <Words>859</Words>
  <Application>Microsoft Macintosh PowerPoint</Application>
  <PresentationFormat>Widescreen</PresentationFormat>
  <Paragraphs>108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Ayuthaya</vt:lpstr>
      <vt:lpstr>Calibri</vt:lpstr>
      <vt:lpstr>Calibri Light</vt:lpstr>
      <vt:lpstr>Slack-Lato</vt:lpstr>
      <vt:lpstr>Wingdings</vt:lpstr>
      <vt:lpstr>Office Theme</vt:lpstr>
      <vt:lpstr>Writing ProtoDUNE RAW MC Files to art.hdf5</vt:lpstr>
      <vt:lpstr>Introduction</vt:lpstr>
      <vt:lpstr>The MC Data-Model</vt:lpstr>
      <vt:lpstr>        The Way DAQ Models their Data</vt:lpstr>
      <vt:lpstr>              Why Different Models 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to art.hdf5</dc:title>
  <dc:creator>Chowdhury, Barnali</dc:creator>
  <cp:lastModifiedBy>Chowdhury, Barnali</cp:lastModifiedBy>
  <cp:revision>43</cp:revision>
  <cp:lastPrinted>2022-04-26T18:56:45Z</cp:lastPrinted>
  <dcterms:created xsi:type="dcterms:W3CDTF">2022-04-03T19:21:58Z</dcterms:created>
  <dcterms:modified xsi:type="dcterms:W3CDTF">2022-05-02T13:51:14Z</dcterms:modified>
</cp:coreProperties>
</file>