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5" r:id="rId3"/>
    <p:sldId id="296" r:id="rId4"/>
    <p:sldId id="297" r:id="rId5"/>
    <p:sldId id="315" r:id="rId6"/>
    <p:sldId id="316" r:id="rId7"/>
    <p:sldId id="317" r:id="rId8"/>
    <p:sldId id="299" r:id="rId9"/>
    <p:sldId id="302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94663"/>
  </p:normalViewPr>
  <p:slideViewPr>
    <p:cSldViewPr snapToGrid="0" snapToObjects="1" showGuides="1">
      <p:cViewPr varScale="1">
        <p:scale>
          <a:sx n="195" d="100"/>
          <a:sy n="195" d="100"/>
        </p:scale>
        <p:origin x="184" y="28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Amundson | FCRSG Welcome and Charge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James Amundson	</a:t>
            </a:r>
          </a:p>
          <a:p>
            <a:r>
              <a:rPr lang="en-US" sz="1400" dirty="0"/>
              <a:t>2022 Fermilab Computing Scrutiny Group</a:t>
            </a:r>
          </a:p>
          <a:p>
            <a:r>
              <a:rPr lang="en-US" sz="1400" dirty="0"/>
              <a:t>June 1,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Welcome and Charge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7D2A44-000D-65C2-D420-FB3E8C3E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4343397" cy="3794522"/>
          </a:xfrm>
        </p:spPr>
        <p:txBody>
          <a:bodyPr>
            <a:normAutofit fontScale="92500"/>
          </a:bodyPr>
          <a:lstStyle/>
          <a:p>
            <a:r>
              <a:rPr lang="en-US" dirty="0"/>
              <a:t>Last year</a:t>
            </a:r>
          </a:p>
          <a:p>
            <a:pPr lvl="1"/>
            <a:r>
              <a:rPr lang="en-US" i="1" dirty="0"/>
              <a:t>It is our hope that the next FCRSG will be the first not to be constrained by COVID 19!</a:t>
            </a:r>
          </a:p>
          <a:p>
            <a:r>
              <a:rPr lang="en-US" dirty="0"/>
              <a:t>Purely virtual this year</a:t>
            </a:r>
          </a:p>
          <a:p>
            <a:pPr lvl="1"/>
            <a:r>
              <a:rPr lang="en-US" dirty="0"/>
              <a:t>Partially due to late date and travel constraints</a:t>
            </a:r>
          </a:p>
          <a:p>
            <a:pPr lvl="1"/>
            <a:r>
              <a:rPr lang="en-US" dirty="0"/>
              <a:t>Partially due to the Fermilab area once again reaching High COVID Transmission™</a:t>
            </a:r>
          </a:p>
          <a:p>
            <a:pPr lvl="1"/>
            <a:r>
              <a:rPr lang="en-US" dirty="0"/>
              <a:t>Partially due to desire to create a level playing field for the experiments</a:t>
            </a:r>
          </a:p>
          <a:p>
            <a:pPr lvl="2"/>
            <a:r>
              <a:rPr lang="en-US" dirty="0"/>
              <a:t>We are still learning to do hybrid well</a:t>
            </a:r>
          </a:p>
          <a:p>
            <a:pPr lvl="1"/>
            <a:endParaRPr lang="en-US" dirty="0"/>
          </a:p>
          <a:p>
            <a:pPr marL="282575" lvl="1" indent="0">
              <a:buNone/>
            </a:pPr>
            <a:r>
              <a:rPr lang="en-US" dirty="0">
                <a:solidFill>
                  <a:srgbClr val="50504E"/>
                </a:solidFill>
              </a:rPr>
              <a:t>It is our hope that the next FCRSG will be the first not to be constrained by COVID 19!</a:t>
            </a:r>
          </a:p>
          <a:p>
            <a:pPr marL="282575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39D967-E97D-F46C-4438-082A1997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2022 FCRSG!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0AF28A-EA6C-3AE2-679F-83B64404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13" y="1428750"/>
            <a:ext cx="384598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5EC26-911D-2809-26AC-213A3FDC8E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EBC21-71EC-9612-633E-639689405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7F613-21FA-7F43-C35A-4DF20546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34B6CA-789B-E2EE-E919-D1B9AC51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Kept basic structure from last year</a:t>
            </a:r>
          </a:p>
          <a:p>
            <a:r>
              <a:rPr lang="en-US" dirty="0"/>
              <a:t>Only asked for updates to computing models</a:t>
            </a:r>
          </a:p>
          <a:p>
            <a:r>
              <a:rPr lang="en-US" dirty="0"/>
              <a:t>Asked experiments for information on past and future data challenges</a:t>
            </a:r>
          </a:p>
          <a:p>
            <a:r>
              <a:rPr lang="en-US" dirty="0"/>
              <a:t>Committee meeting with division to happen at a later date</a:t>
            </a:r>
          </a:p>
          <a:p>
            <a:pPr lvl="1"/>
            <a:r>
              <a:rPr lang="en-US" dirty="0"/>
              <a:t>Mostly due to scheduling</a:t>
            </a:r>
          </a:p>
          <a:p>
            <a:pPr lvl="1"/>
            <a:r>
              <a:rPr lang="en-US" dirty="0"/>
              <a:t>Also viewing as an experiment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EB5AB-EFA2-17DA-D3C9-BEA5593D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 2022 FCRSG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DCEFA-2D52-4309-79DB-2FA3A13E96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3F76A-8DF5-7FE6-58EB-8FEAE0797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8C69A-1B92-9B15-A8F4-777B4175C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6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86D9A-43BE-6C92-37AB-B9E36B29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the date!</a:t>
            </a:r>
          </a:p>
          <a:p>
            <a:pPr lvl="1"/>
            <a:r>
              <a:rPr lang="en-US" dirty="0"/>
              <a:t>February 15 and 16, 2023</a:t>
            </a:r>
          </a:p>
          <a:p>
            <a:r>
              <a:rPr lang="en-US" dirty="0"/>
              <a:t>Experiments will be asked to present estimated requests for up to five years</a:t>
            </a:r>
          </a:p>
          <a:p>
            <a:pPr lvl="1"/>
            <a:r>
              <a:rPr lang="en-US" dirty="0"/>
              <a:t>It is understood that the quality of predictions falls off rapidly with distance in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A0EB6-FDEE-8EDF-9F8C-D73CC099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 to the 2023 FCRSG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F1759-F85E-1224-4F88-825A000475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E0E8-9A38-5E55-494F-950A251C6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7271-B089-7B75-84FD-B74572AA5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9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F5FC92-5A57-C341-873A-D73926FC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6047207" cy="40275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Detailed View</a:t>
            </a:r>
          </a:p>
          <a:p>
            <a:r>
              <a:rPr lang="en-US" sz="1600" dirty="0"/>
              <a:t>Compute</a:t>
            </a:r>
          </a:p>
          <a:p>
            <a:pPr lvl="1"/>
            <a:r>
              <a:rPr lang="en-US" sz="1400" dirty="0">
                <a:solidFill>
                  <a:schemeClr val="accent4"/>
                </a:solidFill>
              </a:rPr>
              <a:t>Work towards getting a substantial fraction of US HEP computing from the Exascale/HPC machines</a:t>
            </a:r>
          </a:p>
          <a:p>
            <a:pPr lvl="1"/>
            <a:r>
              <a:rPr lang="en-US" sz="1400" dirty="0"/>
              <a:t>High-throughput computing at Fermilab will remain important</a:t>
            </a:r>
          </a:p>
          <a:p>
            <a:pPr lvl="1"/>
            <a:r>
              <a:rPr lang="en-US" sz="1400" dirty="0"/>
              <a:t>Utilize cloud resources when cost effective</a:t>
            </a:r>
          </a:p>
          <a:p>
            <a:pPr lvl="2"/>
            <a:r>
              <a:rPr lang="en-US" sz="1300" dirty="0"/>
              <a:t>Increase peak capacity</a:t>
            </a:r>
          </a:p>
          <a:p>
            <a:pPr lvl="2"/>
            <a:r>
              <a:rPr lang="en-US" sz="1300" dirty="0"/>
              <a:t>Access to non-standard hardware</a:t>
            </a:r>
          </a:p>
          <a:p>
            <a:r>
              <a:rPr lang="en-US" sz="1600" dirty="0"/>
              <a:t>Storage</a:t>
            </a:r>
          </a:p>
          <a:p>
            <a:pPr lvl="1"/>
            <a:r>
              <a:rPr lang="en-US" sz="1400" dirty="0">
                <a:solidFill>
                  <a:schemeClr val="accent4"/>
                </a:solidFill>
              </a:rPr>
              <a:t>Mass storage will remain the foundation of Fermilab’s computing capability</a:t>
            </a:r>
          </a:p>
          <a:p>
            <a:pPr lvl="2"/>
            <a:r>
              <a:rPr lang="en-US" sz="1200" dirty="0"/>
              <a:t>Tape libraries</a:t>
            </a:r>
          </a:p>
          <a:p>
            <a:pPr lvl="2"/>
            <a:r>
              <a:rPr lang="en-US" sz="1200" dirty="0"/>
              <a:t>Disk systems</a:t>
            </a:r>
          </a:p>
          <a:p>
            <a:pPr lvl="2"/>
            <a:r>
              <a:rPr lang="en-US" sz="1200" dirty="0"/>
              <a:t>Full-stack storage software</a:t>
            </a:r>
          </a:p>
          <a:p>
            <a:pPr lvl="3"/>
            <a:r>
              <a:rPr lang="en-US" sz="1100" dirty="0"/>
              <a:t>Including support for data lifetime management</a:t>
            </a:r>
          </a:p>
          <a:p>
            <a:r>
              <a:rPr lang="en-US" sz="1500" dirty="0"/>
              <a:t>Analysis</a:t>
            </a:r>
          </a:p>
          <a:p>
            <a:pPr lvl="1"/>
            <a:r>
              <a:rPr lang="en-US" sz="1300" dirty="0"/>
              <a:t>Build an elastic analysis facility taking advantage of industry tools and Fermilab storage</a:t>
            </a:r>
          </a:p>
          <a:p>
            <a:r>
              <a:rPr lang="en-US" sz="1600" dirty="0"/>
              <a:t>AI/ML</a:t>
            </a:r>
          </a:p>
          <a:p>
            <a:pPr lvl="1"/>
            <a:r>
              <a:rPr lang="en-US" sz="1400" dirty="0"/>
              <a:t>Provide GPU resources</a:t>
            </a:r>
          </a:p>
          <a:p>
            <a:pPr lvl="1"/>
            <a:r>
              <a:rPr lang="en-US" sz="1400" dirty="0"/>
              <a:t>Develop AI-enhanced operations</a:t>
            </a:r>
          </a:p>
          <a:p>
            <a:r>
              <a:rPr lang="en-US" sz="1600" dirty="0"/>
              <a:t>Software</a:t>
            </a:r>
          </a:p>
          <a:p>
            <a:pPr lvl="1"/>
            <a:r>
              <a:rPr lang="en-US" sz="1400" dirty="0"/>
              <a:t>Pursue community-wide solutions</a:t>
            </a:r>
          </a:p>
          <a:p>
            <a:pPr lvl="1"/>
            <a:r>
              <a:rPr lang="en-US" sz="1400" dirty="0"/>
              <a:t>Engage ASCR partners</a:t>
            </a:r>
          </a:p>
          <a:p>
            <a:pPr lvl="1"/>
            <a:r>
              <a:rPr lang="en-US" sz="1400" dirty="0"/>
              <a:t>Collaborate with CERN</a:t>
            </a:r>
          </a:p>
          <a:p>
            <a:pPr lvl="1"/>
            <a:r>
              <a:rPr lang="en-US" sz="1400" dirty="0"/>
              <a:t>Leverage industry-standard tools where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C2D66-B981-4542-AD55-EB6CE364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Computing Strategy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38233-001A-904E-AB62-BB346A9205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98AA-3AB7-514C-B423-88C43F104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B55F-CE57-3841-8953-BEF838A4A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E8436-4181-C947-B56A-6267F13B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810" y="188814"/>
            <a:ext cx="2612571" cy="926275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7102729-EE4C-A046-9F74-6216D88E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96" y="1331575"/>
            <a:ext cx="2257001" cy="1240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BC59C3-5444-CC42-9DFF-25DB8066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601" y="2777304"/>
            <a:ext cx="1264589" cy="18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202C1F-9303-422A-D415-F91B2E9B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Storage research and development</a:t>
            </a:r>
          </a:p>
          <a:p>
            <a:pPr lvl="1"/>
            <a:r>
              <a:rPr lang="en-US" dirty="0"/>
              <a:t>CTA (CERN Tape Archive) selected as the replacement for Enstore</a:t>
            </a:r>
          </a:p>
          <a:p>
            <a:pPr lvl="2"/>
            <a:r>
              <a:rPr lang="en-US" dirty="0"/>
              <a:t>Detailed transition plan in progress</a:t>
            </a:r>
          </a:p>
          <a:p>
            <a:pPr lvl="1"/>
            <a:r>
              <a:rPr lang="en-US" dirty="0"/>
              <a:t>New storage R&amp;D staff hired</a:t>
            </a:r>
          </a:p>
          <a:p>
            <a:pPr lvl="1"/>
            <a:r>
              <a:rPr lang="en-US" dirty="0"/>
              <a:t>Started to deprecate existing NAS System</a:t>
            </a:r>
          </a:p>
          <a:p>
            <a:pPr lvl="2"/>
            <a:r>
              <a:rPr lang="en-US" dirty="0"/>
              <a:t>Working on Ceph-based replacement</a:t>
            </a:r>
          </a:p>
          <a:p>
            <a:r>
              <a:rPr lang="en-US" dirty="0"/>
              <a:t>Analysis Facility</a:t>
            </a:r>
          </a:p>
          <a:p>
            <a:pPr lvl="1"/>
            <a:r>
              <a:rPr lang="en-US" dirty="0"/>
              <a:t>Elastic Analysis Facility now available for beta testing</a:t>
            </a:r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New “Public” tape library</a:t>
            </a:r>
          </a:p>
          <a:p>
            <a:pPr lvl="1"/>
            <a:r>
              <a:rPr lang="en-US" dirty="0"/>
              <a:t>Substantial disk purchases</a:t>
            </a:r>
          </a:p>
          <a:p>
            <a:pPr lvl="1"/>
            <a:r>
              <a:rPr lang="en-US" dirty="0"/>
              <a:t>12 A100 GPUs</a:t>
            </a:r>
          </a:p>
          <a:p>
            <a:pPr lvl="1"/>
            <a:endParaRPr lang="en-US" dirty="0"/>
          </a:p>
          <a:p>
            <a:pPr marL="282575" lvl="1" indent="0">
              <a:buNone/>
            </a:pPr>
            <a:r>
              <a:rPr lang="en-US" dirty="0"/>
              <a:t>More detailed presentation of computing strategy at this year’s PAC meeting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C03EE-B65B-4004-CA95-1A39A344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the Last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5E537-B13B-D160-A653-C68DC3A45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B3DA7-766B-9F3E-0E19-C965260C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C66FD-4711-8523-26B2-B9988D9A5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2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3E07E1-BC61-D5D3-84A7-05B697812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funding has remained mostly flat</a:t>
            </a:r>
          </a:p>
          <a:p>
            <a:pPr lvl="1"/>
            <a:r>
              <a:rPr lang="en-US" dirty="0"/>
              <a:t>Research has faired less well</a:t>
            </a:r>
          </a:p>
          <a:p>
            <a:r>
              <a:rPr lang="en-US" dirty="0"/>
              <a:t>Just received financial plan for FY22 (!)</a:t>
            </a:r>
          </a:p>
          <a:p>
            <a:pPr lvl="1"/>
            <a:r>
              <a:rPr lang="en-US" dirty="0"/>
              <a:t>Slightly better than fully flat</a:t>
            </a:r>
          </a:p>
          <a:p>
            <a:r>
              <a:rPr lang="en-US" dirty="0"/>
              <a:t>Recent push for enhanced operations funding from Office of Science</a:t>
            </a:r>
          </a:p>
          <a:p>
            <a:pPr lvl="1"/>
            <a:r>
              <a:rPr lang="en-US" dirty="0"/>
              <a:t>Starting in FY24</a:t>
            </a:r>
          </a:p>
          <a:p>
            <a:pPr lvl="1"/>
            <a:r>
              <a:rPr lang="en-US" dirty="0"/>
              <a:t>Billed as new normal</a:t>
            </a:r>
          </a:p>
          <a:p>
            <a:pPr lvl="1"/>
            <a:r>
              <a:rPr lang="en-US" dirty="0"/>
              <a:t>Requested DUNE analysis and operations support</a:t>
            </a:r>
          </a:p>
          <a:p>
            <a:pPr lvl="1"/>
            <a:r>
              <a:rPr lang="en-US" dirty="0"/>
              <a:t>Requested hardware and personnel for facility modernization</a:t>
            </a:r>
          </a:p>
          <a:p>
            <a:pPr lvl="1"/>
            <a:r>
              <a:rPr lang="en-US" dirty="0"/>
              <a:t>Roughly $4M (20%) additional funds requested</a:t>
            </a:r>
          </a:p>
          <a:p>
            <a:pPr lvl="1"/>
            <a:r>
              <a:rPr lang="en-US" i="1" dirty="0"/>
              <a:t>Not yet demonstrated to be real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BB5D22-78BF-72FF-7EDD-7EEB5379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Outlook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C2E58-5F22-D6CE-01B6-EDEACAACE8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006AF-2A9A-B773-AC2E-B5FAE713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80033-A250-8AF3-7A60-68DA26A7D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1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F7787-F34D-C84E-B611-1FC091F42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Goal: evaluate usage requests, plan for future of computing at Fermilab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Not limited to M&amp;S – SWF is the largest portion of our budget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Not limited to Computing and Detector Operations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Note, however, that CMS computing is separately reviewed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Not including Scientific Software development</a:t>
            </a:r>
          </a:p>
          <a:p>
            <a:r>
              <a:rPr lang="en-US" dirty="0">
                <a:solidFill>
                  <a:schemeClr val="accent6"/>
                </a:solidFill>
              </a:rPr>
              <a:t>Time frame: next year + experiment-specific horizon</a:t>
            </a:r>
          </a:p>
          <a:p>
            <a:r>
              <a:rPr lang="en-US" dirty="0">
                <a:solidFill>
                  <a:schemeClr val="accent6"/>
                </a:solidFill>
              </a:rPr>
              <a:t>Scrutiny should focus on incremental costs (SWF + M&amp;S)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Including custom solutions in software, etc.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012578-A313-FD4C-9337-697A0B46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for this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CBFF-8D41-5140-B583-E8E043BFB9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011ED-FACD-7747-86A3-F10E52655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DB998-869D-9C4C-9235-E56A4A485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EB7816-DCDF-6441-9864-505090232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your help</a:t>
            </a:r>
          </a:p>
          <a:p>
            <a:pPr lvl="1"/>
            <a:r>
              <a:rPr lang="en-US" dirty="0"/>
              <a:t>These reviews are very valuable to the division!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C4E01-2BD3-4E42-B105-D757717B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B177F-FAE0-D948-97DA-625361D8BA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7A13C-A3FD-3D40-AEC7-67B269BAA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Amundson | FCRSG Welcome and Charge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78EB-6B53-9041-A930-6E5E57632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3945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-seasons_010521[6]  -  Read-Only" id="{1A7FF694-1870-0648-BA17-28E6A1860133}" vid="{025102C2-D680-604E-A972-70F5FDE11B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52</TotalTime>
  <Words>615</Words>
  <Application>Microsoft Macintosh PowerPoint</Application>
  <PresentationFormat>On-screen Show (16:9)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Fermilab_PPT_090915</vt:lpstr>
      <vt:lpstr>PowerPoint Presentation</vt:lpstr>
      <vt:lpstr>Welcome to the 2022 FCRSG!</vt:lpstr>
      <vt:lpstr>Changes to the 2022 FCRSG</vt:lpstr>
      <vt:lpstr>Looking Forward to the 2023 FCRSG</vt:lpstr>
      <vt:lpstr>Fermilab Computing Strategy</vt:lpstr>
      <vt:lpstr>Progress in the Last Year</vt:lpstr>
      <vt:lpstr>Funding Outlook</vt:lpstr>
      <vt:lpstr>Charge for this Review</vt:lpstr>
      <vt:lpstr>Finally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 Amundson</dc:creator>
  <cp:lastModifiedBy>James F Amundson</cp:lastModifiedBy>
  <cp:revision>2</cp:revision>
  <cp:lastPrinted>2014-01-20T19:40:21Z</cp:lastPrinted>
  <dcterms:created xsi:type="dcterms:W3CDTF">2022-06-01T00:48:27Z</dcterms:created>
  <dcterms:modified xsi:type="dcterms:W3CDTF">2022-06-01T01:40:35Z</dcterms:modified>
</cp:coreProperties>
</file>