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8" r:id="rId2"/>
    <p:sldId id="377" r:id="rId3"/>
    <p:sldId id="382" r:id="rId4"/>
    <p:sldId id="383" r:id="rId5"/>
    <p:sldId id="380" r:id="rId6"/>
    <p:sldId id="309" r:id="rId7"/>
    <p:sldId id="369" r:id="rId8"/>
    <p:sldId id="381" r:id="rId9"/>
    <p:sldId id="375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F2D62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1" autoAdjust="0"/>
    <p:restoredTop sz="94690"/>
  </p:normalViewPr>
  <p:slideViewPr>
    <p:cSldViewPr snapToGrid="0" snapToObjects="1" showGuides="1">
      <p:cViewPr varScale="1">
        <p:scale>
          <a:sx n="169" d="100"/>
          <a:sy n="169" d="100"/>
        </p:scale>
        <p:origin x="184" y="21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Facility Services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tics-hub.fnal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9444" y="3784210"/>
            <a:ext cx="6374423" cy="1042664"/>
          </a:xfrm>
        </p:spPr>
        <p:txBody>
          <a:bodyPr/>
          <a:lstStyle/>
          <a:p>
            <a:r>
              <a:rPr lang="en-US" dirty="0"/>
              <a:t>Glenn Cooper / Scientific Computing Facilities Department</a:t>
            </a:r>
          </a:p>
          <a:p>
            <a:r>
              <a:rPr lang="en-US" dirty="0"/>
              <a:t>2022 FCRSG</a:t>
            </a:r>
          </a:p>
          <a:p>
            <a:r>
              <a:rPr lang="en-US" dirty="0"/>
              <a:t>1–2 June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Facility Services</a:t>
            </a:r>
          </a:p>
        </p:txBody>
      </p:sp>
    </p:spTree>
    <p:extLst>
      <p:ext uri="{BB962C8B-B14F-4D97-AF65-F5344CB8AC3E}">
        <p14:creationId xmlns:p14="http://schemas.microsoft.com/office/powerpoint/2010/main" val="142617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6C8C9-EDF8-3345-9B31-58165423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do? Shared, often underlying, services:</a:t>
            </a:r>
          </a:p>
          <a:p>
            <a:pPr lvl="1"/>
            <a:r>
              <a:rPr lang="en-US" dirty="0"/>
              <a:t>System administration, hardware + OS: install, monitor, fix, retire computing equipment for other services: compute, storage, databases, …</a:t>
            </a:r>
          </a:p>
          <a:p>
            <a:pPr lvl="1"/>
            <a:r>
              <a:rPr lang="en-US" dirty="0"/>
              <a:t>DAQ computing support: same, but focused on DAQ needs of specific experiments</a:t>
            </a:r>
          </a:p>
          <a:p>
            <a:pPr lvl="1"/>
            <a:r>
              <a:rPr lang="en-US" dirty="0"/>
              <a:t>Server &amp; disk storage purchases: budget, specifications, procurement process</a:t>
            </a:r>
          </a:p>
          <a:p>
            <a:pPr lvl="1"/>
            <a:r>
              <a:rPr lang="en-US" dirty="0"/>
              <a:t>Scientific Linux, CentOS; high-level Linux support</a:t>
            </a:r>
          </a:p>
          <a:p>
            <a:pPr lvl="1"/>
            <a:r>
              <a:rPr lang="en-US" dirty="0"/>
              <a:t>Software container infrastructure, currently OKD/Kubernetes</a:t>
            </a:r>
          </a:p>
          <a:p>
            <a:pPr lvl="1"/>
            <a:r>
              <a:rPr lang="en-US" dirty="0"/>
              <a:t>Underlying tools: monitoring, configuration management, others; used by us and by other service providers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ADB49-4978-E644-B867-46405B33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SCD/SCF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55CD-7C20-8C4C-82CE-D6673D1E8A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4AFD-150D-3841-B7E8-22275674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7EA6-1E38-D644-A057-82AF9BC7A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2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6C8C9-EDF8-3345-9B31-58165423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computing (“</a:t>
            </a:r>
            <a:r>
              <a:rPr lang="en-US" dirty="0" err="1"/>
              <a:t>gpvm</a:t>
            </a:r>
            <a:r>
              <a:rPr lang="en-US" dirty="0"/>
              <a:t>” and CMS LPC interactive nodes)</a:t>
            </a:r>
          </a:p>
          <a:p>
            <a:r>
              <a:rPr lang="en-US" dirty="0"/>
              <a:t>Online (DAQ) computing support</a:t>
            </a:r>
          </a:p>
          <a:p>
            <a:pPr lvl="1"/>
            <a:r>
              <a:rPr lang="en-US" dirty="0"/>
              <a:t>(Not the primary focus of FCRSG)</a:t>
            </a:r>
          </a:p>
          <a:p>
            <a:r>
              <a:rPr lang="en-US" dirty="0"/>
              <a:t>Scientific Linux; Linux OS consulting/support</a:t>
            </a:r>
          </a:p>
          <a:p>
            <a:r>
              <a:rPr lang="en-US" dirty="0"/>
              <a:t>Container infrastructure (more details later)</a:t>
            </a:r>
          </a:p>
          <a:p>
            <a:r>
              <a:rPr lang="en-US" dirty="0"/>
              <a:t>Jenkins CI/CD service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ADB49-4978-E644-B867-46405B33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services for experiments (not discussed by Joe or Robert)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55CD-7C20-8C4C-82CE-D6673D1E8A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4AFD-150D-3841-B7E8-22275674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7EA6-1E38-D644-A057-82AF9BC7A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4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6C8C9-EDF8-3345-9B31-58165423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Fermilab and CERN issued a joint statement in October 2021 </a:t>
            </a:r>
            <a:br>
              <a:rPr lang="en-US" dirty="0"/>
            </a:br>
            <a:r>
              <a:rPr lang="en-US" dirty="0"/>
              <a:t>recommending CentOS Stream</a:t>
            </a:r>
          </a:p>
          <a:p>
            <a:r>
              <a:rPr lang="en-US" dirty="0"/>
              <a:t>Our current plan is to migrate from SL 7 (end of support June 2024) to CentOS Stream 9 (EOS spring 2027) for most experiments</a:t>
            </a:r>
          </a:p>
          <a:p>
            <a:r>
              <a:rPr lang="en-US" dirty="0"/>
              <a:t>However, there is some dispersion in subsequent decisions:</a:t>
            </a:r>
          </a:p>
          <a:p>
            <a:pPr lvl="1"/>
            <a:r>
              <a:rPr lang="en-US" dirty="0"/>
              <a:t>CERN online will use RHEL</a:t>
            </a:r>
          </a:p>
          <a:p>
            <a:pPr lvl="1"/>
            <a:r>
              <a:rPr lang="en-US" dirty="0"/>
              <a:t>CMS will use </a:t>
            </a:r>
            <a:r>
              <a:rPr lang="en-US" dirty="0" err="1"/>
              <a:t>AlmaLinux</a:t>
            </a:r>
            <a:r>
              <a:rPr lang="en-US" dirty="0"/>
              <a:t> for </a:t>
            </a:r>
            <a:r>
              <a:rPr lang="en-US" dirty="0" err="1"/>
              <a:t>cmssw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ADB49-4978-E644-B867-46405B33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Linux</a:t>
            </a:r>
            <a:r>
              <a:rPr lang="en-US" dirty="0"/>
              <a:t>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55CD-7C20-8C4C-82CE-D6673D1E8A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4AFD-150D-3841-B7E8-22275674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7EA6-1E38-D644-A057-82AF9BC7A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4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6C8C9-EDF8-3345-9B31-58165423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GPCF </a:t>
            </a:r>
            <a:r>
              <a:rPr lang="en-US" dirty="0">
                <a:solidFill>
                  <a:schemeClr val="accent6"/>
                </a:solidFill>
              </a:rPr>
              <a:t>(interactive General Physics Computing Facility; “</a:t>
            </a:r>
            <a:r>
              <a:rPr lang="en-US" dirty="0" err="1">
                <a:solidFill>
                  <a:schemeClr val="accent6"/>
                </a:solidFill>
              </a:rPr>
              <a:t>gpvms</a:t>
            </a:r>
            <a:r>
              <a:rPr lang="en-US" dirty="0">
                <a:solidFill>
                  <a:schemeClr val="accent6"/>
                </a:solidFill>
              </a:rPr>
              <a:t>”)</a:t>
            </a:r>
          </a:p>
          <a:p>
            <a:pPr lvl="1"/>
            <a:r>
              <a:rPr lang="en-US" dirty="0"/>
              <a:t>Used for a variety of purposes by most experiments (other than CMS)</a:t>
            </a:r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Would other configurations be helpful, e.g., fewer nodes with more cores/memory?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~90 </a:t>
            </a:r>
            <a:r>
              <a:rPr lang="en-US" dirty="0">
                <a:solidFill>
                  <a:srgbClr val="00B050"/>
                </a:solidFill>
              </a:rPr>
              <a:t>CMS LPC interactive </a:t>
            </a:r>
            <a:r>
              <a:rPr lang="en-US" dirty="0"/>
              <a:t>nodes: also VMs, using same tools as GPCF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ADB49-4978-E644-B867-46405B33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Interactive</a:t>
            </a:r>
            <a:r>
              <a:rPr lang="en-US" dirty="0"/>
              <a:t>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55CD-7C20-8C4C-82CE-D6673D1E8A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4AFD-150D-3841-B7E8-22275674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7EA6-1E38-D644-A057-82AF9BC7A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D8EC9-93B6-8DC4-991B-5C0BB956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30" y="1379461"/>
            <a:ext cx="2425449" cy="15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2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C03C9-6FA6-DA4A-9794-8A7DB147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576530"/>
            <a:ext cx="7177485" cy="3721131"/>
          </a:xfrm>
        </p:spPr>
        <p:txBody>
          <a:bodyPr/>
          <a:lstStyle/>
          <a:p>
            <a:r>
              <a:rPr lang="en-US" dirty="0"/>
              <a:t>Running on OKD (open-sourced Red Hat OpenShift): 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multi-tenant container</a:t>
            </a:r>
            <a:r>
              <a:rPr lang="en-US" dirty="0"/>
              <a:t> ecosystem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1753D-DF64-EB4F-8E1D-B45E6CA9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Container</a:t>
            </a:r>
            <a:r>
              <a:rPr lang="en-US" dirty="0"/>
              <a:t> infrastructure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529D6-D1DE-A14C-BADB-388A94B7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350" y="6503988"/>
            <a:ext cx="6262688" cy="242887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7C7BD-5930-8545-A4CA-13660FED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3988"/>
            <a:ext cx="414338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fld id="{558BB0D0-42E9-E84C-9601-2186B95CF90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4216DC2-A52D-8F44-A415-BA1EC5CA8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0350" y="1245989"/>
            <a:ext cx="4863073" cy="343104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5578D-450E-074F-A24C-14EB3DC05B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6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6C8C9-EDF8-3345-9B31-58165423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for:</a:t>
            </a:r>
          </a:p>
          <a:p>
            <a:r>
              <a:rPr lang="en-US" dirty="0"/>
              <a:t>SCD-supported </a:t>
            </a:r>
            <a:r>
              <a:rPr lang="en-US" dirty="0">
                <a:solidFill>
                  <a:srgbClr val="00B050"/>
                </a:solidFill>
              </a:rPr>
              <a:t>services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FTS3</a:t>
            </a:r>
          </a:p>
          <a:p>
            <a:pPr lvl="1"/>
            <a:r>
              <a:rPr lang="en-US" dirty="0" err="1"/>
              <a:t>Rucio</a:t>
            </a:r>
            <a:endParaRPr lang="en-US" dirty="0"/>
          </a:p>
          <a:p>
            <a:pPr lvl="1"/>
            <a:r>
              <a:rPr lang="en-US" dirty="0"/>
              <a:t>DUNE hardware database</a:t>
            </a:r>
          </a:p>
          <a:p>
            <a:pPr lvl="1"/>
            <a:r>
              <a:rPr lang="en-US" dirty="0"/>
              <a:t>others</a:t>
            </a:r>
          </a:p>
          <a:p>
            <a:r>
              <a:rPr lang="en-US" dirty="0"/>
              <a:t>User</a:t>
            </a:r>
            <a:r>
              <a:rPr lang="en-US" dirty="0">
                <a:solidFill>
                  <a:srgbClr val="00B050"/>
                </a:solidFill>
              </a:rPr>
              <a:t> analysis facility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https://analytics-hub.fnal.gov/</a:t>
            </a:r>
            <a:r>
              <a:rPr lang="en-US" dirty="0"/>
              <a:t>;  ~45 beta testers</a:t>
            </a:r>
          </a:p>
          <a:p>
            <a:pPr lvl="1"/>
            <a:r>
              <a:rPr lang="en-US" dirty="0" err="1"/>
              <a:t>JupyterHub</a:t>
            </a:r>
            <a:r>
              <a:rPr lang="en-US" dirty="0"/>
              <a:t>, </a:t>
            </a:r>
            <a:r>
              <a:rPr lang="en-US" dirty="0" err="1"/>
              <a:t>BinderHub</a:t>
            </a:r>
            <a:r>
              <a:rPr lang="en-US" dirty="0"/>
              <a:t>			</a:t>
            </a:r>
            <a:r>
              <a:rPr lang="en-US" dirty="0" err="1"/>
              <a:t>Dask</a:t>
            </a:r>
            <a:endParaRPr lang="en-US" dirty="0"/>
          </a:p>
          <a:p>
            <a:pPr lvl="1"/>
            <a:r>
              <a:rPr lang="en-US" dirty="0"/>
              <a:t>Cabinetry					</a:t>
            </a:r>
            <a:r>
              <a:rPr lang="en-US" dirty="0" err="1"/>
              <a:t>DeterminedAI</a:t>
            </a:r>
            <a:endParaRPr lang="en-US" dirty="0"/>
          </a:p>
          <a:p>
            <a:pPr lvl="1"/>
            <a:r>
              <a:rPr lang="en-US" dirty="0" err="1"/>
              <a:t>ServiceX</a:t>
            </a:r>
            <a:r>
              <a:rPr lang="en-US" dirty="0"/>
              <a:t>						NVIDIA </a:t>
            </a:r>
            <a:r>
              <a:rPr lang="en-US" dirty="0" err="1"/>
              <a:t>TritonRT</a:t>
            </a:r>
            <a:endParaRPr lang="en-US" dirty="0"/>
          </a:p>
          <a:p>
            <a:pPr lvl="1"/>
            <a:r>
              <a:rPr lang="en-US" dirty="0"/>
              <a:t>burst to batch farms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ADB49-4978-E644-B867-46405B33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infrastructure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55CD-7C20-8C4C-82CE-D6673D1E8A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4AFD-150D-3841-B7E8-22275674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7EA6-1E38-D644-A057-82AF9BC7A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2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6C8C9-EDF8-3345-9B31-58165423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dashboard to configure, run, and see status: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Hooks to local repos, GitHub, etc.</a:t>
            </a:r>
          </a:p>
          <a:p>
            <a:r>
              <a:rPr lang="en-US" dirty="0"/>
              <a:t>Linux nodes available (macOS no longer supported by SCD)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ADB49-4978-E644-B867-46405B33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Jenkins</a:t>
            </a:r>
            <a:r>
              <a:rPr lang="en-US" dirty="0"/>
              <a:t> CI / CD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55CD-7C20-8C4C-82CE-D6673D1E8A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4AFD-150D-3841-B7E8-22275674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7EA6-1E38-D644-A057-82AF9BC7A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34012-95F1-6F4F-90B9-C4E103B6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191431"/>
            <a:ext cx="6399212" cy="17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3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6C8C9-EDF8-3345-9B31-58165423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always a balancing act to maintain/operate older hardware and services while also learning about and integrating newer ones.</a:t>
            </a:r>
          </a:p>
          <a:p>
            <a:r>
              <a:rPr lang="en-US" dirty="0"/>
              <a:t>Evolving to meet new demands and take advantage of new hardware and software. Input is always appreciated.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55CD-7C20-8C4C-82CE-D6673D1E8A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3/30/2021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4AFD-150D-3841-B7E8-22275674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Facility Services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7EA6-1E38-D644-A057-82AF9BC7A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70FFBF-7260-B34A-8377-FF30E000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944580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AAED032-87FB-B849-B0D0-AF638F1C80A1}" vid="{0A4D42FE-97CB-6149-ACA0-ABFF057005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7603</TotalTime>
  <Words>481</Words>
  <Application>Microsoft Macintosh PowerPoint</Application>
  <PresentationFormat>On-screen Show (16:9)</PresentationFormat>
  <Paragraphs>90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Fermilab_PPT_090915</vt:lpstr>
      <vt:lpstr>PowerPoint Presentation</vt:lpstr>
      <vt:lpstr>SCD/SCF Department</vt:lpstr>
      <vt:lpstr>Key services for experiments (not discussed by Joe or Robert)</vt:lpstr>
      <vt:lpstr>Linux future</vt:lpstr>
      <vt:lpstr>Interactive computing</vt:lpstr>
      <vt:lpstr>Container infrastructure</vt:lpstr>
      <vt:lpstr>Container infrastructure</vt:lpstr>
      <vt:lpstr>Jenkins CI / CD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Cooper</dc:creator>
  <cp:lastModifiedBy>Glenn Cooper</cp:lastModifiedBy>
  <cp:revision>54</cp:revision>
  <cp:lastPrinted>2014-01-20T19:40:21Z</cp:lastPrinted>
  <dcterms:created xsi:type="dcterms:W3CDTF">2020-04-27T21:39:52Z</dcterms:created>
  <dcterms:modified xsi:type="dcterms:W3CDTF">2022-05-25T21:08:15Z</dcterms:modified>
</cp:coreProperties>
</file>