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5"/>
    <p:sldMasterId id="2147483668" r:id="rId6"/>
  </p:sldMasterIdLst>
  <p:notesMasterIdLst>
    <p:notesMasterId r:id="rId29"/>
  </p:notesMasterIdLst>
  <p:handoutMasterIdLst>
    <p:handoutMasterId r:id="rId30"/>
  </p:handoutMasterIdLst>
  <p:sldIdLst>
    <p:sldId id="256" r:id="rId7"/>
    <p:sldId id="272" r:id="rId8"/>
    <p:sldId id="257" r:id="rId9"/>
    <p:sldId id="273" r:id="rId10"/>
    <p:sldId id="281" r:id="rId11"/>
    <p:sldId id="282" r:id="rId12"/>
    <p:sldId id="259" r:id="rId13"/>
    <p:sldId id="276" r:id="rId14"/>
    <p:sldId id="278" r:id="rId15"/>
    <p:sldId id="260" r:id="rId16"/>
    <p:sldId id="261" r:id="rId17"/>
    <p:sldId id="275" r:id="rId18"/>
    <p:sldId id="262" r:id="rId19"/>
    <p:sldId id="277" r:id="rId20"/>
    <p:sldId id="264" r:id="rId21"/>
    <p:sldId id="279" r:id="rId22"/>
    <p:sldId id="266" r:id="rId23"/>
    <p:sldId id="265" r:id="rId24"/>
    <p:sldId id="267" r:id="rId25"/>
    <p:sldId id="268" r:id="rId26"/>
    <p:sldId id="280" r:id="rId27"/>
    <p:sldId id="283" r:id="rId28"/>
  </p:sldIdLst>
  <p:sldSz cx="9144000" cy="5143500" type="screen16x9"/>
  <p:notesSz cx="6858000" cy="127635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
      <p:font typeface="Helvetica Neue" panose="02000503000000020004" pitchFamily="2"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B70DC-D0F1-1749-A181-66DDF6A27CFD}" v="291" dt="2022-05-27T18:33:56.422"/>
  </p1510:revLst>
</p1510:revInfo>
</file>

<file path=ppt/tableStyles.xml><?xml version="1.0" encoding="utf-8"?>
<a:tblStyleLst xmlns:a="http://schemas.openxmlformats.org/drawingml/2006/main" def="{00907C85-0280-4CAD-9BA9-4041368597F6}">
  <a:tblStyle styleId="{00907C85-0280-4CAD-9BA9-4041368597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1"/>
    <p:restoredTop sz="80632"/>
  </p:normalViewPr>
  <p:slideViewPr>
    <p:cSldViewPr snapToGrid="0">
      <p:cViewPr>
        <p:scale>
          <a:sx n="150" d="100"/>
          <a:sy n="150" d="100"/>
        </p:scale>
        <p:origin x="1232" y="7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E6E6F6-0D99-4566-5FD0-4D2344FA19A8}"/>
              </a:ext>
            </a:extLst>
          </p:cNvPr>
          <p:cNvSpPr>
            <a:spLocks noGrp="1"/>
          </p:cNvSpPr>
          <p:nvPr>
            <p:ph type="hdr" sz="quarter"/>
          </p:nvPr>
        </p:nvSpPr>
        <p:spPr>
          <a:xfrm>
            <a:off x="0" y="0"/>
            <a:ext cx="2971800" cy="635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3EB20D-4B2E-27C1-6F28-E0055513E498}"/>
              </a:ext>
            </a:extLst>
          </p:cNvPr>
          <p:cNvSpPr>
            <a:spLocks noGrp="1"/>
          </p:cNvSpPr>
          <p:nvPr>
            <p:ph type="dt" sz="quarter" idx="1"/>
          </p:nvPr>
        </p:nvSpPr>
        <p:spPr>
          <a:xfrm>
            <a:off x="3884613" y="0"/>
            <a:ext cx="2971800" cy="63500"/>
          </a:xfrm>
          <a:prstGeom prst="rect">
            <a:avLst/>
          </a:prstGeom>
        </p:spPr>
        <p:txBody>
          <a:bodyPr vert="horz" lIns="91440" tIns="45720" rIns="91440" bIns="45720" rtlCol="0"/>
          <a:lstStyle>
            <a:lvl1pPr algn="r">
              <a:defRPr sz="1200"/>
            </a:lvl1pPr>
          </a:lstStyle>
          <a:p>
            <a:fld id="{4AF92F2A-8208-8B43-9386-40FECAB0C4BD}" type="datetimeFigureOut">
              <a:rPr lang="en-US" smtClean="0"/>
              <a:t>5/24/22</a:t>
            </a:fld>
            <a:endParaRPr lang="en-US"/>
          </a:p>
        </p:txBody>
      </p:sp>
      <p:sp>
        <p:nvSpPr>
          <p:cNvPr id="4" name="Footer Placeholder 3">
            <a:extLst>
              <a:ext uri="{FF2B5EF4-FFF2-40B4-BE49-F238E27FC236}">
                <a16:creationId xmlns:a16="http://schemas.microsoft.com/office/drawing/2014/main" id="{46668025-3758-6DFF-2922-C2E23B5B46FA}"/>
              </a:ext>
            </a:extLst>
          </p:cNvPr>
          <p:cNvSpPr>
            <a:spLocks noGrp="1"/>
          </p:cNvSpPr>
          <p:nvPr>
            <p:ph type="ftr" sz="quarter" idx="2"/>
          </p:nvPr>
        </p:nvSpPr>
        <p:spPr>
          <a:xfrm>
            <a:off x="0" y="1212850"/>
            <a:ext cx="2971800" cy="635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79AF63-E2F2-0C68-6E66-E0C594CE2894}"/>
              </a:ext>
            </a:extLst>
          </p:cNvPr>
          <p:cNvSpPr>
            <a:spLocks noGrp="1"/>
          </p:cNvSpPr>
          <p:nvPr>
            <p:ph type="sldNum" sz="quarter" idx="3"/>
          </p:nvPr>
        </p:nvSpPr>
        <p:spPr>
          <a:xfrm>
            <a:off x="3884613" y="1212850"/>
            <a:ext cx="2971800" cy="63500"/>
          </a:xfrm>
          <a:prstGeom prst="rect">
            <a:avLst/>
          </a:prstGeom>
        </p:spPr>
        <p:txBody>
          <a:bodyPr vert="horz" lIns="91440" tIns="45720" rIns="91440" bIns="45720" rtlCol="0" anchor="b"/>
          <a:lstStyle>
            <a:lvl1pPr algn="r">
              <a:defRPr sz="1200"/>
            </a:lvl1pPr>
          </a:lstStyle>
          <a:p>
            <a:fld id="{3785D21F-CC13-7E4F-A6DF-825763D21054}" type="slidenum">
              <a:rPr lang="en-US" smtClean="0"/>
              <a:t>‹#›</a:t>
            </a:fld>
            <a:endParaRPr lang="en-US"/>
          </a:p>
        </p:txBody>
      </p:sp>
    </p:spTree>
    <p:extLst>
      <p:ext uri="{BB962C8B-B14F-4D97-AF65-F5344CB8AC3E}">
        <p14:creationId xmlns:p14="http://schemas.microsoft.com/office/powerpoint/2010/main" val="39072892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6d2cd18dc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04800" algn="l" rtl="0">
              <a:spcBef>
                <a:spcPts val="0"/>
              </a:spcBef>
              <a:spcAft>
                <a:spcPts val="0"/>
              </a:spcAft>
              <a:buClr>
                <a:srgbClr val="FF0000"/>
              </a:buClr>
              <a:buSzPts val="1200"/>
              <a:buFont typeface="Helvetica Neue"/>
              <a:buChar char="●"/>
            </a:pPr>
            <a:endParaRPr sz="1200" dirty="0">
              <a:solidFill>
                <a:srgbClr val="FF0000"/>
              </a:solidFill>
              <a:latin typeface="Helvetica Neue"/>
              <a:ea typeface="Helvetica Neue"/>
              <a:cs typeface="Helvetica Neue"/>
              <a:sym typeface="Helvetica Neue"/>
            </a:endParaRPr>
          </a:p>
        </p:txBody>
      </p:sp>
      <p:sp>
        <p:nvSpPr>
          <p:cNvPr id="127" name="Google Shape;127;g46d2cd18d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59ebf5bf3_0_2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59ebf5bf3_0_2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688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59ebf5bf3_0_2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59ebf5bf3_0_2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 dirty="0"/>
              <a:t>Get plots and data from </a:t>
            </a:r>
            <a:r>
              <a:rPr lang="en-US" dirty="0"/>
              <a:t>https://fifemon.fnal.gov/monitor/d/r6UDhH-iz/sppm-sc-pmt-prep?orgId=1</a:t>
            </a:r>
          </a:p>
          <a:p>
            <a:pPr marL="0" lvl="0" indent="0" algn="l">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59ebf5bf3_0_2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59ebf5bf3_0_2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Get plot from</a:t>
            </a:r>
            <a:r>
              <a:rPr lang="en-US" dirty="0"/>
              <a:t> https://fifemon.fnal.gov/monitor/d/r6UDhH-iz/sppm-sc-pmt-prep?orgId=1 after choosing experiment name at the top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6eee9d352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46eee9d352_0_1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6eee9d352_0_1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6eee9d352_0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These are just examples. Please fill in the needs for your experiment. Looking for things that the experiment will be focused on and the things you need SCD to focus on. </a:t>
            </a:r>
            <a:endParaRPr dirty="0">
              <a:solidFill>
                <a:srgbClr val="FF0000"/>
              </a:solidFill>
            </a:endParaRPr>
          </a:p>
          <a:p>
            <a:pPr marL="0" lvl="0" indent="0" algn="l" rtl="0">
              <a:spcBef>
                <a:spcPts val="0"/>
              </a:spcBef>
              <a:spcAft>
                <a:spcPts val="0"/>
              </a:spcAft>
              <a:buNone/>
            </a:pPr>
            <a:r>
              <a:rPr lang="en" dirty="0">
                <a:solidFill>
                  <a:srgbClr val="FF0000"/>
                </a:solidFill>
              </a:rPr>
              <a:t>This doesn’t have to fit all on one slide - use as many as you need. </a:t>
            </a:r>
            <a:endParaRPr dirty="0">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59ebf5bf3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59ebf5bf3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Is computing an afterthought or an integral part of the experiment. </a:t>
            </a:r>
            <a:endParaRPr dirty="0">
              <a:solidFill>
                <a:srgbClr val="FF0000"/>
              </a:solidFill>
            </a:endParaRPr>
          </a:p>
          <a:p>
            <a:pPr marL="0" lvl="0" indent="0" algn="l" rtl="0">
              <a:spcBef>
                <a:spcPts val="0"/>
              </a:spcBef>
              <a:spcAft>
                <a:spcPts val="0"/>
              </a:spcAft>
              <a:buNone/>
            </a:pPr>
            <a:r>
              <a:rPr lang="en" dirty="0">
                <a:solidFill>
                  <a:srgbClr val="FF0000"/>
                </a:solidFill>
              </a:rPr>
              <a:t>Where is the R&amp;D managed for moving to HPC, incorporating machine learning as needed, </a:t>
            </a:r>
            <a:r>
              <a:rPr lang="en" dirty="0" err="1">
                <a:solidFill>
                  <a:srgbClr val="FF0000"/>
                </a:solidFill>
              </a:rPr>
              <a:t>etc</a:t>
            </a:r>
            <a:endParaRPr dirty="0">
              <a:solidFill>
                <a:srgbClr val="FF0000"/>
              </a:solidFill>
            </a:endParaRPr>
          </a:p>
          <a:p>
            <a:pPr marL="0" lvl="0" indent="0" algn="l" rtl="0">
              <a:spcBef>
                <a:spcPts val="0"/>
              </a:spcBef>
              <a:spcAft>
                <a:spcPts val="0"/>
              </a:spcAft>
              <a:buNone/>
            </a:pPr>
            <a:r>
              <a:rPr lang="en" dirty="0">
                <a:solidFill>
                  <a:srgbClr val="FF0000"/>
                </a:solidFill>
              </a:rPr>
              <a:t>The shift to </a:t>
            </a:r>
            <a:r>
              <a:rPr lang="en" dirty="0" err="1">
                <a:solidFill>
                  <a:srgbClr val="FF0000"/>
                </a:solidFill>
              </a:rPr>
              <a:t>HEPClould</a:t>
            </a:r>
            <a:r>
              <a:rPr lang="en" dirty="0">
                <a:solidFill>
                  <a:srgbClr val="FF0000"/>
                </a:solidFill>
              </a:rPr>
              <a:t> require more diligence on production teams to run an operations team to ensure Cloud and HPC hours are not wasted. </a:t>
            </a:r>
            <a:endParaRPr dirty="0">
              <a:solidFill>
                <a:srgbClr val="FF0000"/>
              </a:solidFill>
            </a:endParaRPr>
          </a:p>
          <a:p>
            <a:pPr marL="0" lvl="0" indent="0" algn="l" rtl="0">
              <a:spcBef>
                <a:spcPts val="0"/>
              </a:spcBef>
              <a:spcAft>
                <a:spcPts val="0"/>
              </a:spcAft>
              <a:buNone/>
            </a:pPr>
            <a:r>
              <a:rPr lang="en" dirty="0">
                <a:solidFill>
                  <a:srgbClr val="FF0000"/>
                </a:solidFill>
              </a:rPr>
              <a:t>Is their build and release model supported, and are they evolving in a sustainable way? The division won’t be building specialized packages anymore. There are several legacy experiments that are still using NAS areas for builds instead of CVMFS. They don’t have the resources to modernize and the division doesn’t have the resources to support them as is. </a:t>
            </a:r>
            <a:endParaRPr dirty="0">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1.5 month left</a:t>
            </a:r>
          </a:p>
        </p:txBody>
      </p:sp>
    </p:spTree>
    <p:extLst>
      <p:ext uri="{BB962C8B-B14F-4D97-AF65-F5344CB8AC3E}">
        <p14:creationId xmlns:p14="http://schemas.microsoft.com/office/powerpoint/2010/main" val="41259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59ebf5bf3_0_2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59ebf5bf3_0_2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FF0000"/>
              </a:buClr>
              <a:buSzPts val="1100"/>
              <a:buChar cha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Here’s a guided tour of this complicated slide...</a:t>
            </a:r>
          </a:p>
          <a:p>
            <a:pPr marL="158750" indent="0">
              <a:buNone/>
            </a:pPr>
            <a:endParaRPr lang="en-US" dirty="0"/>
          </a:p>
          <a:p>
            <a:pPr marL="457200" indent="-298450"/>
            <a:r>
              <a:rPr lang="en-US" dirty="0"/>
              <a:t>This plot shows the processing history of Run 1, 2 and 3 data (see slide 4 for the data taking periods). At present, we’re about to start full production for Run 4 and pre-production for Run 5. We’re still taking Run 5 data online. </a:t>
            </a:r>
          </a:p>
          <a:p>
            <a:pPr marL="457200" indent="-298450"/>
            <a:r>
              <a:rPr lang="en-US" dirty="0"/>
              <a:t>We split up a Run into datasets (e.g. 2D). See the vertical axis.</a:t>
            </a:r>
          </a:p>
          <a:p>
            <a:pPr marL="457200" indent="-298450"/>
            <a:r>
              <a:rPr lang="en-US" dirty="0"/>
              <a:t>The blobs show when pre-production and full production jobs were run</a:t>
            </a:r>
          </a:p>
          <a:p>
            <a:pPr marL="457200" indent="-298450"/>
            <a:r>
              <a:rPr lang="en-US" dirty="0"/>
              <a:t>Run 1 only had full production (black blobs). You can see that we re-processed datasets many times. </a:t>
            </a:r>
          </a:p>
          <a:p>
            <a:pPr marL="457200" indent="-298450"/>
            <a:r>
              <a:rPr lang="en-US" dirty="0"/>
              <a:t>Run 2 started with only full production (and many re-</a:t>
            </a:r>
            <a:r>
              <a:rPr lang="en-US" dirty="0" err="1"/>
              <a:t>processings</a:t>
            </a:r>
            <a:r>
              <a:rPr lang="en-US" dirty="0"/>
              <a:t>)</a:t>
            </a:r>
          </a:p>
          <a:p>
            <a:pPr marL="457200" indent="-298450"/>
            <a:r>
              <a:rPr lang="en-US" dirty="0"/>
              <a:t>In 2020, we started the process of pre-production (to determine constants) followed by full production. For Run 2, a pre-production job is in blue. A full production job is in red.</a:t>
            </a:r>
          </a:p>
          <a:p>
            <a:pPr marL="457200" indent="-298450"/>
            <a:r>
              <a:rPr lang="en-US" dirty="0"/>
              <a:t>Red blobs close together in time do not necessarily mean a re-processing was done. Rather, we probably had a gap in production jobs (perhaps waiting to pre-stage data).</a:t>
            </a:r>
          </a:p>
          <a:p>
            <a:pPr marL="457200" indent="-298450"/>
            <a:r>
              <a:rPr lang="en-US" dirty="0"/>
              <a:t>For Run 3, pre-production is in green and full production is in purple. You can see that we re-processed datasets 3N and 3O many times before we thought we had it right.</a:t>
            </a:r>
          </a:p>
          <a:p>
            <a:pPr marL="457200" indent="-298450"/>
            <a:r>
              <a:rPr lang="en-US" dirty="0"/>
              <a:t>Note the improvements in having shifters</a:t>
            </a:r>
          </a:p>
          <a:p>
            <a:pPr marL="457200" indent="-298450"/>
            <a:r>
              <a:rPr lang="en-US" dirty="0"/>
              <a:t>The bottom shows the production CPU hours for that calendar year (outlined by the orange lines).</a:t>
            </a:r>
          </a:p>
          <a:p>
            <a:pPr marL="457200" indent="-298450"/>
            <a:endParaRPr lang="en-US" dirty="0"/>
          </a:p>
          <a:p>
            <a:pPr marL="457200" indent="-298450"/>
            <a:r>
              <a:rPr lang="en-US" dirty="0"/>
              <a:t>What to take away from this plot:</a:t>
            </a:r>
          </a:p>
          <a:p>
            <a:pPr marL="914400" lvl="1" indent="-298450"/>
            <a:r>
              <a:rPr lang="en-US" dirty="0"/>
              <a:t>Shows that it takes a long time for us to be satisfied with our processed data</a:t>
            </a:r>
          </a:p>
          <a:p>
            <a:pPr marL="914400" lvl="1" indent="-298450"/>
            <a:r>
              <a:rPr lang="en-US" dirty="0"/>
              <a:t>We reprocess often. Since we’re an ultra-precision experiment, we need to get it right. </a:t>
            </a:r>
          </a:p>
          <a:p>
            <a:pPr marL="914400" lvl="1" indent="-298450"/>
            <a:r>
              <a:rPr lang="en-US" dirty="0"/>
              <a:t>We’re reprocessing less than we used to</a:t>
            </a:r>
          </a:p>
          <a:p>
            <a:pPr marL="914400" lvl="1" indent="-298450"/>
            <a:r>
              <a:rPr lang="en-US" dirty="0"/>
              <a:t>Shifters have made a huge difference </a:t>
            </a:r>
          </a:p>
          <a:p>
            <a:pPr marL="914400" lvl="1" indent="-298450"/>
            <a:r>
              <a:rPr lang="en-US" dirty="0"/>
              <a:t>Runs 4 and 5 will have a lot more data than we’re used to</a:t>
            </a:r>
          </a:p>
        </p:txBody>
      </p:sp>
    </p:spTree>
    <p:extLst>
      <p:ext uri="{BB962C8B-B14F-4D97-AF65-F5344CB8AC3E}">
        <p14:creationId xmlns:p14="http://schemas.microsoft.com/office/powerpoint/2010/main" val="4021353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6eee9d352_0_1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6eee9d352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59ebf5bf3_0_2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59ebf5bf3_0_2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3612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59ebf5bf3_0_2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59ebf5bf3_0_2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lt1">
            <a:alpha val="0"/>
          </a:schemeClr>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41923" y="3722828"/>
            <a:ext cx="8499300" cy="1146900"/>
          </a:xfrm>
          <a:prstGeom prst="rect">
            <a:avLst/>
          </a:prstGeom>
          <a:noFill/>
          <a:ln>
            <a:noFill/>
          </a:ln>
        </p:spPr>
        <p:txBody>
          <a:bodyPr spcFirstLastPara="1" wrap="square" lIns="68575" tIns="68575" rIns="68575" bIns="68575" anchor="t" anchorCtr="0"/>
          <a:lstStyle>
            <a:lvl1pPr marL="457200" marR="0" lvl="0" indent="-323850" algn="l" rtl="0">
              <a:lnSpc>
                <a:spcPct val="100000"/>
              </a:lnSpc>
              <a:spcBef>
                <a:spcPts val="300"/>
              </a:spcBef>
              <a:spcAft>
                <a:spcPts val="0"/>
              </a:spcAft>
              <a:buClr>
                <a:srgbClr val="004C97"/>
              </a:buClr>
              <a:buSzPts val="1500"/>
              <a:buFont typeface="Arial"/>
              <a:buChar char="●"/>
              <a:defRPr sz="1500" b="0" i="0" u="none" strike="noStrike" cap="none">
                <a:solidFill>
                  <a:srgbClr val="004C97"/>
                </a:solidFill>
                <a:latin typeface="Helvetica Neue"/>
                <a:ea typeface="Helvetica Neue"/>
                <a:cs typeface="Helvetica Neue"/>
                <a:sym typeface="Helvetica Neue"/>
              </a:defRPr>
            </a:lvl1pPr>
            <a:lvl2pPr marL="914400" marR="0" lvl="1"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2pPr>
            <a:lvl3pPr marL="1371600" marR="0" lvl="2"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3pPr>
            <a:lvl4pPr marL="1828800" marR="0" lvl="3"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4pPr>
            <a:lvl5pPr marL="2286000" marR="0" lvl="4"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dirty="0"/>
          </a:p>
        </p:txBody>
      </p:sp>
      <p:sp>
        <p:nvSpPr>
          <p:cNvPr id="61" name="Google Shape;61;p14"/>
          <p:cNvSpPr/>
          <p:nvPr/>
        </p:nvSpPr>
        <p:spPr>
          <a:xfrm>
            <a:off x="-17760" y="0"/>
            <a:ext cx="9189600" cy="672600"/>
          </a:xfrm>
          <a:prstGeom prst="rect">
            <a:avLst/>
          </a:prstGeom>
          <a:solidFill>
            <a:srgbClr val="004C9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14"/>
          <p:cNvSpPr txBox="1">
            <a:spLocks noGrp="1"/>
          </p:cNvSpPr>
          <p:nvPr>
            <p:ph type="body" idx="2"/>
          </p:nvPr>
        </p:nvSpPr>
        <p:spPr>
          <a:xfrm>
            <a:off x="341923" y="2963881"/>
            <a:ext cx="8499300" cy="752400"/>
          </a:xfrm>
          <a:prstGeom prst="rect">
            <a:avLst/>
          </a:prstGeom>
          <a:noFill/>
          <a:ln>
            <a:noFill/>
          </a:ln>
        </p:spPr>
        <p:txBody>
          <a:bodyPr spcFirstLastPara="1" wrap="square" lIns="68575" tIns="68575" rIns="68575" bIns="68575" anchor="ctr" anchorCtr="0"/>
          <a:lstStyle>
            <a:lvl1pPr marL="457200" marR="0" lvl="0" indent="-381000" algn="l" rtl="0">
              <a:lnSpc>
                <a:spcPct val="100000"/>
              </a:lnSpc>
              <a:spcBef>
                <a:spcPts val="500"/>
              </a:spcBef>
              <a:spcAft>
                <a:spcPts val="0"/>
              </a:spcAft>
              <a:buClr>
                <a:srgbClr val="004C97"/>
              </a:buClr>
              <a:buSzPts val="2400"/>
              <a:buFont typeface="Arial"/>
              <a:buChar char="●"/>
              <a:defRPr sz="2400" b="1" i="0" u="none" strike="noStrike" cap="none">
                <a:solidFill>
                  <a:srgbClr val="004C97"/>
                </a:solidFill>
                <a:latin typeface="Helvetica Neue"/>
                <a:ea typeface="Helvetica Neue"/>
                <a:cs typeface="Helvetica Neue"/>
                <a:sym typeface="Helvetica Neue"/>
              </a:defRPr>
            </a:lvl1pPr>
            <a:lvl2pPr marL="914400" marR="0" lvl="1"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2pPr>
            <a:lvl3pPr marL="1371600" marR="0" lvl="2"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3pPr>
            <a:lvl4pPr marL="1828800" marR="0" lvl="3"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4pPr>
            <a:lvl5pPr marL="2286000" marR="0" lvl="4"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63" name="Google Shape;63;p14" descr="14-0218-16D.lr.jpg"/>
          <p:cNvPicPr preferRelativeResize="0"/>
          <p:nvPr userDrawn="1"/>
        </p:nvPicPr>
        <p:blipFill rotWithShape="1">
          <a:blip r:embed="rId2">
            <a:alphaModFix/>
          </a:blip>
          <a:srcRect t="25815" b="25767"/>
          <a:stretch/>
        </p:blipFill>
        <p:spPr>
          <a:xfrm>
            <a:off x="-17760" y="612758"/>
            <a:ext cx="9189600" cy="2224500"/>
          </a:xfrm>
          <a:prstGeom prst="rect">
            <a:avLst/>
          </a:prstGeom>
          <a:noFill/>
          <a:ln>
            <a:noFill/>
          </a:ln>
        </p:spPr>
      </p:pic>
      <p:pic>
        <p:nvPicPr>
          <p:cNvPr id="64" name="Google Shape;64;p14" descr="FermiLogoBar_DOE_KO_horiz.eps"/>
          <p:cNvPicPr preferRelativeResize="0"/>
          <p:nvPr/>
        </p:nvPicPr>
        <p:blipFill rotWithShape="1">
          <a:blip r:embed="rId3">
            <a:alphaModFix/>
          </a:blip>
          <a:srcRect/>
          <a:stretch/>
        </p:blipFill>
        <p:spPr>
          <a:xfrm>
            <a:off x="-17760" y="187381"/>
            <a:ext cx="9010800" cy="226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Content" type="obj">
  <p:cSld name="OBJECT">
    <p:bg>
      <p:bgPr>
        <a:solidFill>
          <a:schemeClr val="lt2">
            <a:alpha val="0"/>
          </a:schemeClr>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28600" y="77748"/>
            <a:ext cx="8686800" cy="4812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2400"/>
              <a:buFont typeface="Helvetica Neue"/>
              <a:buNone/>
              <a:defRPr sz="24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
        <p:nvSpPr>
          <p:cNvPr id="67" name="Google Shape;67;p15"/>
          <p:cNvSpPr txBox="1">
            <a:spLocks noGrp="1"/>
          </p:cNvSpPr>
          <p:nvPr>
            <p:ph type="body" idx="1"/>
          </p:nvPr>
        </p:nvSpPr>
        <p:spPr>
          <a:xfrm>
            <a:off x="228601" y="782284"/>
            <a:ext cx="8672400" cy="37410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434343"/>
              </a:buClr>
              <a:buSzPts val="1800"/>
              <a:buFont typeface="Helvetica Neue"/>
              <a:buChar char="•"/>
              <a:defRPr sz="1800" i="0" u="none" strike="noStrike" cap="none">
                <a:solidFill>
                  <a:srgbClr val="434343"/>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434343"/>
              </a:buClr>
              <a:buSzPts val="1700"/>
              <a:buFont typeface="Helvetica Neue"/>
              <a:buChar char="–"/>
              <a:defRPr sz="1700" i="0" u="none" strike="noStrike" cap="none">
                <a:solidFill>
                  <a:srgbClr val="434343"/>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434343"/>
              </a:buClr>
              <a:buSzPts val="1400"/>
              <a:buFont typeface="Helvetica Neue"/>
              <a:buChar char="–"/>
              <a:defRPr sz="1400" i="0" u="none" strike="noStrike" cap="none">
                <a:solidFill>
                  <a:srgbClr val="434343"/>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434343"/>
              </a:buClr>
              <a:buSzPts val="1400"/>
              <a:buFont typeface="Helvetica Neue"/>
              <a:buChar char="•"/>
              <a:defRPr sz="1400" i="0" u="none" strike="noStrike" cap="none">
                <a:solidFill>
                  <a:srgbClr val="434343"/>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6pPr>
            <a:lvl7pPr marL="3200400" marR="0" lvl="6"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7pPr>
            <a:lvl8pPr marL="3657600" marR="0" lvl="7"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8pPr>
            <a:lvl9pPr marL="4114800" marR="0" lvl="8"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9pPr>
          </a:lstStyle>
          <a:p>
            <a:endParaRPr/>
          </a:p>
        </p:txBody>
      </p:sp>
      <p:sp>
        <p:nvSpPr>
          <p:cNvPr id="68" name="Google Shape;68;p15"/>
          <p:cNvSpPr txBox="1">
            <a:spLocks noGrp="1"/>
          </p:cNvSpPr>
          <p:nvPr>
            <p:ph type="dt" idx="10"/>
          </p:nvPr>
        </p:nvSpPr>
        <p:spPr>
          <a:xfrm>
            <a:off x="6450011" y="4886326"/>
            <a:ext cx="10764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7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5"/>
          <p:cNvSpPr txBox="1">
            <a:spLocks noGrp="1"/>
          </p:cNvSpPr>
          <p:nvPr>
            <p:ph type="ftr" idx="11"/>
          </p:nvPr>
        </p:nvSpPr>
        <p:spPr>
          <a:xfrm>
            <a:off x="1530601" y="4878159"/>
            <a:ext cx="6260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7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r>
              <a:rPr lang="en-US" dirty="0"/>
              <a:t>Muon g-2</a:t>
            </a:r>
            <a:endParaRPr dirty="0"/>
          </a:p>
        </p:txBody>
      </p:sp>
      <p:sp>
        <p:nvSpPr>
          <p:cNvPr id="70" name="Google Shape;70;p15"/>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go Bottom: Comparison">
  <p:cSld name="Logo Bottom: Comparison">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228601" y="728663"/>
            <a:ext cx="4206300" cy="27252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 name="Google Shape;79;p17"/>
          <p:cNvSpPr txBox="1">
            <a:spLocks noGrp="1"/>
          </p:cNvSpPr>
          <p:nvPr>
            <p:ph type="body" idx="2"/>
          </p:nvPr>
        </p:nvSpPr>
        <p:spPr>
          <a:xfrm>
            <a:off x="4692451" y="728663"/>
            <a:ext cx="4215300" cy="27252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0" name="Google Shape;80;p17"/>
          <p:cNvSpPr txBox="1">
            <a:spLocks noGrp="1"/>
          </p:cNvSpPr>
          <p:nvPr>
            <p:ph type="body" idx="3"/>
          </p:nvPr>
        </p:nvSpPr>
        <p:spPr>
          <a:xfrm>
            <a:off x="229363" y="3573826"/>
            <a:ext cx="4205400" cy="9495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81" name="Google Shape;81;p17"/>
          <p:cNvSpPr txBox="1">
            <a:spLocks noGrp="1"/>
          </p:cNvSpPr>
          <p:nvPr>
            <p:ph type="body" idx="4"/>
          </p:nvPr>
        </p:nvSpPr>
        <p:spPr>
          <a:xfrm>
            <a:off x="4692451" y="3573826"/>
            <a:ext cx="4206300" cy="9495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7"/>
          <p:cNvSpPr txBox="1">
            <a:spLocks noGrp="1"/>
          </p:cNvSpPr>
          <p:nvPr>
            <p:ph type="ftr" idx="11"/>
          </p:nvPr>
        </p:nvSpPr>
        <p:spPr>
          <a:xfrm>
            <a:off x="1530600" y="4878159"/>
            <a:ext cx="62622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r>
              <a:rPr lang="en-US" dirty="0"/>
              <a:t>Muon g-2</a:t>
            </a:r>
            <a:endParaRPr dirty="0"/>
          </a:p>
        </p:txBody>
      </p:sp>
      <p:sp>
        <p:nvSpPr>
          <p:cNvPr id="84" name="Google Shape;84;p17"/>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85" name="Google Shape;85;p17"/>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ogo Bottom: Content &amp; Caption">
  <p:cSld name="Logo Bottom: Content &amp; Caption">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228601" y="719138"/>
            <a:ext cx="3027900" cy="37671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88" name="Google Shape;88;p18"/>
          <p:cNvSpPr txBox="1">
            <a:spLocks noGrp="1"/>
          </p:cNvSpPr>
          <p:nvPr>
            <p:ph type="body" idx="2"/>
          </p:nvPr>
        </p:nvSpPr>
        <p:spPr>
          <a:xfrm>
            <a:off x="3542712" y="719138"/>
            <a:ext cx="5347500" cy="37671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8"/>
          <p:cNvSpPr txBox="1">
            <a:spLocks noGrp="1"/>
          </p:cNvSpPr>
          <p:nvPr>
            <p:ph type="ftr" idx="11"/>
          </p:nvPr>
        </p:nvSpPr>
        <p:spPr>
          <a:xfrm>
            <a:off x="1530600" y="4878159"/>
            <a:ext cx="6262200" cy="1875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r>
              <a:rPr lang="en-US" dirty="0"/>
              <a:t>Muon g-2</a:t>
            </a:r>
            <a:endParaRPr dirty="0"/>
          </a:p>
        </p:txBody>
      </p:sp>
      <p:sp>
        <p:nvSpPr>
          <p:cNvPr id="91" name="Google Shape;91;p18"/>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92" name="Google Shape;92;p18"/>
          <p:cNvSpPr txBox="1">
            <a:spLocks noGrp="1"/>
          </p:cNvSpPr>
          <p:nvPr>
            <p:ph type="title"/>
          </p:nvPr>
        </p:nvSpPr>
        <p:spPr>
          <a:xfrm>
            <a:off x="228600" y="190519"/>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ogo Bottom: Picture &amp; Caption">
  <p:cSld name="Logo Bottom: Picture &amp; Caption">
    <p:spTree>
      <p:nvGrpSpPr>
        <p:cNvPr id="1" name="Shape 93"/>
        <p:cNvGrpSpPr/>
        <p:nvPr/>
      </p:nvGrpSpPr>
      <p:grpSpPr>
        <a:xfrm>
          <a:off x="0" y="0"/>
          <a:ext cx="0" cy="0"/>
          <a:chOff x="0" y="0"/>
          <a:chExt cx="0" cy="0"/>
        </a:xfrm>
      </p:grpSpPr>
      <p:sp>
        <p:nvSpPr>
          <p:cNvPr id="94" name="Google Shape;94;p19"/>
          <p:cNvSpPr>
            <a:spLocks noGrp="1"/>
          </p:cNvSpPr>
          <p:nvPr>
            <p:ph type="pic" idx="2"/>
          </p:nvPr>
        </p:nvSpPr>
        <p:spPr>
          <a:xfrm>
            <a:off x="224072" y="728663"/>
            <a:ext cx="8686800" cy="2795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200" b="0" i="0" u="none" strike="noStrike" cap="none">
                <a:solidFill>
                  <a:srgbClr val="505050"/>
                </a:solidFill>
                <a:latin typeface="Helvetica Neue"/>
                <a:ea typeface="Helvetica Neue"/>
                <a:cs typeface="Helvetica Neue"/>
                <a:sym typeface="Helvetica Neue"/>
              </a:defRPr>
            </a:lvl1pPr>
            <a:lvl2pPr marL="342900" marR="0" lvl="1" indent="0" algn="l" rtl="0">
              <a:lnSpc>
                <a:spcPct val="100000"/>
              </a:lnSpc>
              <a:spcBef>
                <a:spcPts val="400"/>
              </a:spcBef>
              <a:spcAft>
                <a:spcPts val="0"/>
              </a:spcAft>
              <a:buClr>
                <a:srgbClr val="7F7F7F"/>
              </a:buClr>
              <a:buSzPts val="1100"/>
              <a:buFont typeface="Arial"/>
              <a:buNone/>
              <a:defRPr sz="2100" b="0" i="0" u="none" strike="noStrike" cap="none">
                <a:solidFill>
                  <a:srgbClr val="7F7F7F"/>
                </a:solidFill>
                <a:latin typeface="Helvetica Neue"/>
                <a:ea typeface="Helvetica Neue"/>
                <a:cs typeface="Helvetica Neue"/>
                <a:sym typeface="Helvetica Neue"/>
              </a:defRPr>
            </a:lvl2pPr>
            <a:lvl3pPr marL="685800" marR="0" lvl="2" indent="0" algn="l" rtl="0">
              <a:lnSpc>
                <a:spcPct val="100000"/>
              </a:lnSpc>
              <a:spcBef>
                <a:spcPts val="400"/>
              </a:spcBef>
              <a:spcAft>
                <a:spcPts val="0"/>
              </a:spcAft>
              <a:buClr>
                <a:srgbClr val="7F7F7F"/>
              </a:buClr>
              <a:buSzPts val="1100"/>
              <a:buFont typeface="Arial"/>
              <a:buNone/>
              <a:defRPr sz="1800" b="0" i="0" u="none" strike="noStrike" cap="none">
                <a:solidFill>
                  <a:srgbClr val="7F7F7F"/>
                </a:solidFill>
                <a:latin typeface="Helvetica Neue"/>
                <a:ea typeface="Helvetica Neue"/>
                <a:cs typeface="Helvetica Neue"/>
                <a:sym typeface="Helvetica Neue"/>
              </a:defRPr>
            </a:lvl3pPr>
            <a:lvl4pPr marL="1028700" marR="0" lvl="3" indent="0" algn="l" rtl="0">
              <a:lnSpc>
                <a:spcPct val="100000"/>
              </a:lnSpc>
              <a:spcBef>
                <a:spcPts val="300"/>
              </a:spcBef>
              <a:spcAft>
                <a:spcPts val="0"/>
              </a:spcAft>
              <a:buClr>
                <a:srgbClr val="7F7F7F"/>
              </a:buClr>
              <a:buSzPts val="1100"/>
              <a:buFont typeface="Arial"/>
              <a:buNone/>
              <a:defRPr sz="1500" b="0" i="0" u="none" strike="noStrike" cap="none">
                <a:solidFill>
                  <a:srgbClr val="7F7F7F"/>
                </a:solidFill>
                <a:latin typeface="Helvetica Neue"/>
                <a:ea typeface="Helvetica Neue"/>
                <a:cs typeface="Helvetica Neue"/>
                <a:sym typeface="Helvetica Neue"/>
              </a:defRPr>
            </a:lvl4pPr>
            <a:lvl5pPr marL="1371600" marR="0" lvl="4" indent="0" algn="l" rtl="0">
              <a:lnSpc>
                <a:spcPct val="100000"/>
              </a:lnSpc>
              <a:spcBef>
                <a:spcPts val="300"/>
              </a:spcBef>
              <a:spcAft>
                <a:spcPts val="0"/>
              </a:spcAft>
              <a:buClr>
                <a:srgbClr val="7F7F7F"/>
              </a:buClr>
              <a:buSzPts val="1100"/>
              <a:buFont typeface="Arial"/>
              <a:buNone/>
              <a:defRPr sz="1500" b="0" i="0" u="none" strike="noStrike" cap="none">
                <a:solidFill>
                  <a:srgbClr val="7F7F7F"/>
                </a:solidFill>
                <a:latin typeface="Helvetica Neue"/>
                <a:ea typeface="Helvetica Neue"/>
                <a:cs typeface="Helvetica Neue"/>
                <a:sym typeface="Helvetica Neue"/>
              </a:defRPr>
            </a:lvl5pPr>
            <a:lvl6pPr marL="1714500" marR="0" lvl="5"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95" name="Google Shape;95;p19"/>
          <p:cNvSpPr txBox="1">
            <a:spLocks noGrp="1"/>
          </p:cNvSpPr>
          <p:nvPr>
            <p:ph type="body" idx="1"/>
          </p:nvPr>
        </p:nvSpPr>
        <p:spPr>
          <a:xfrm>
            <a:off x="224072" y="3707254"/>
            <a:ext cx="8686800" cy="8184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96" name="Google Shape;96;p19"/>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9"/>
          <p:cNvSpPr txBox="1">
            <a:spLocks noGrp="1"/>
          </p:cNvSpPr>
          <p:nvPr>
            <p:ph type="ftr" idx="11"/>
          </p:nvPr>
        </p:nvSpPr>
        <p:spPr>
          <a:xfrm>
            <a:off x="1530602" y="4878159"/>
            <a:ext cx="62520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r>
              <a:rPr lang="en-US" dirty="0"/>
              <a:t>Muon g-2</a:t>
            </a:r>
            <a:endParaRPr dirty="0"/>
          </a:p>
        </p:txBody>
      </p:sp>
      <p:sp>
        <p:nvSpPr>
          <p:cNvPr id="98" name="Google Shape;98;p19"/>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99" name="Google Shape;99;p19"/>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Layout">
  <p:cSld name="Picture Layout">
    <p:spTree>
      <p:nvGrpSpPr>
        <p:cNvPr id="1" name="Shape 100"/>
        <p:cNvGrpSpPr/>
        <p:nvPr/>
      </p:nvGrpSpPr>
      <p:grpSpPr>
        <a:xfrm>
          <a:off x="0" y="0"/>
          <a:ext cx="0" cy="0"/>
          <a:chOff x="0" y="0"/>
          <a:chExt cx="0" cy="0"/>
        </a:xfrm>
      </p:grpSpPr>
      <p:sp>
        <p:nvSpPr>
          <p:cNvPr id="101" name="Google Shape;101;p20"/>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0"/>
          <p:cNvSpPr txBox="1">
            <a:spLocks noGrp="1"/>
          </p:cNvSpPr>
          <p:nvPr>
            <p:ph type="ftr" idx="11"/>
          </p:nvPr>
        </p:nvSpPr>
        <p:spPr>
          <a:xfrm>
            <a:off x="1530601" y="4878159"/>
            <a:ext cx="6260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r>
              <a:rPr lang="en-US" dirty="0"/>
              <a:t>Muon g-2</a:t>
            </a:r>
            <a:endParaRPr dirty="0"/>
          </a:p>
        </p:txBody>
      </p:sp>
      <p:sp>
        <p:nvSpPr>
          <p:cNvPr id="103" name="Google Shape;103;p20"/>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104" name="Google Shape;104;p20"/>
          <p:cNvSpPr>
            <a:spLocks noGrp="1"/>
          </p:cNvSpPr>
          <p:nvPr>
            <p:ph type="pic" idx="2"/>
          </p:nvPr>
        </p:nvSpPr>
        <p:spPr>
          <a:xfrm>
            <a:off x="222250" y="190501"/>
            <a:ext cx="8675700" cy="4352100"/>
          </a:xfrm>
          <a:prstGeom prst="rect">
            <a:avLst/>
          </a:prstGeom>
          <a:noFill/>
          <a:ln>
            <a:noFill/>
          </a:ln>
        </p:spPr>
        <p:txBody>
          <a:bodyPr spcFirstLastPara="1" wrap="square" lIns="68575" tIns="68575" rIns="68575" bIns="68575" anchor="t" anchorCtr="0"/>
          <a:lstStyle>
            <a:lvl1pPr marL="254000" marR="0" lvl="0" indent="-889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ogo Bottom: Extra Logos">
  <p:cSld name="Logo Bottom: Extra Logos">
    <p:spTree>
      <p:nvGrpSpPr>
        <p:cNvPr id="1" name="Shape 105"/>
        <p:cNvGrpSpPr/>
        <p:nvPr/>
      </p:nvGrpSpPr>
      <p:grpSpPr>
        <a:xfrm>
          <a:off x="0" y="0"/>
          <a:ext cx="0" cy="0"/>
          <a:chOff x="0" y="0"/>
          <a:chExt cx="0" cy="0"/>
        </a:xfrm>
      </p:grpSpPr>
      <p:sp>
        <p:nvSpPr>
          <p:cNvPr id="106" name="Google Shape;106;p21"/>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21"/>
          <p:cNvSpPr txBox="1">
            <a:spLocks noGrp="1"/>
          </p:cNvSpPr>
          <p:nvPr>
            <p:ph type="ftr" idx="11"/>
          </p:nvPr>
        </p:nvSpPr>
        <p:spPr>
          <a:xfrm>
            <a:off x="1530604" y="4878159"/>
            <a:ext cx="6272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r>
              <a:rPr lang="en-US"/>
              <a:t>Nova</a:t>
            </a:r>
            <a:endParaRPr/>
          </a:p>
        </p:txBody>
      </p:sp>
      <p:sp>
        <p:nvSpPr>
          <p:cNvPr id="108" name="Google Shape;108;p21"/>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109" name="Google Shape;109;p21"/>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
        <p:nvSpPr>
          <p:cNvPr id="110" name="Google Shape;110;p21"/>
          <p:cNvSpPr>
            <a:spLocks noGrp="1"/>
          </p:cNvSpPr>
          <p:nvPr>
            <p:ph type="pic" idx="2"/>
          </p:nvPr>
        </p:nvSpPr>
        <p:spPr>
          <a:xfrm>
            <a:off x="205694"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1" name="Google Shape;111;p21"/>
          <p:cNvSpPr>
            <a:spLocks noGrp="1"/>
          </p:cNvSpPr>
          <p:nvPr>
            <p:ph type="pic" idx="3"/>
          </p:nvPr>
        </p:nvSpPr>
        <p:spPr>
          <a:xfrm>
            <a:off x="1979425"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2" name="Google Shape;112;p21"/>
          <p:cNvSpPr>
            <a:spLocks noGrp="1"/>
          </p:cNvSpPr>
          <p:nvPr>
            <p:ph type="pic" idx="4"/>
          </p:nvPr>
        </p:nvSpPr>
        <p:spPr>
          <a:xfrm>
            <a:off x="3753205"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3" name="Google Shape;113;p21"/>
          <p:cNvSpPr>
            <a:spLocks noGrp="1"/>
          </p:cNvSpPr>
          <p:nvPr>
            <p:ph type="pic" idx="5"/>
          </p:nvPr>
        </p:nvSpPr>
        <p:spPr>
          <a:xfrm>
            <a:off x="5534456"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4" name="Google Shape;114;p21"/>
          <p:cNvSpPr>
            <a:spLocks noGrp="1"/>
          </p:cNvSpPr>
          <p:nvPr>
            <p:ph type="pic" idx="6"/>
          </p:nvPr>
        </p:nvSpPr>
        <p:spPr>
          <a:xfrm>
            <a:off x="7300765"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5" name="Google Shape;115;p21"/>
          <p:cNvSpPr>
            <a:spLocks noGrp="1"/>
          </p:cNvSpPr>
          <p:nvPr>
            <p:ph type="pic" idx="7"/>
          </p:nvPr>
        </p:nvSpPr>
        <p:spPr>
          <a:xfrm>
            <a:off x="205694"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6" name="Google Shape;116;p21"/>
          <p:cNvSpPr>
            <a:spLocks noGrp="1"/>
          </p:cNvSpPr>
          <p:nvPr>
            <p:ph type="pic" idx="8"/>
          </p:nvPr>
        </p:nvSpPr>
        <p:spPr>
          <a:xfrm>
            <a:off x="1979425"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7" name="Google Shape;117;p21"/>
          <p:cNvSpPr>
            <a:spLocks noGrp="1"/>
          </p:cNvSpPr>
          <p:nvPr>
            <p:ph type="pic" idx="9"/>
          </p:nvPr>
        </p:nvSpPr>
        <p:spPr>
          <a:xfrm>
            <a:off x="3753205"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8" name="Google Shape;118;p21"/>
          <p:cNvSpPr>
            <a:spLocks noGrp="1"/>
          </p:cNvSpPr>
          <p:nvPr>
            <p:ph type="pic" idx="13"/>
          </p:nvPr>
        </p:nvSpPr>
        <p:spPr>
          <a:xfrm>
            <a:off x="5534456"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9" name="Google Shape;119;p21"/>
          <p:cNvSpPr>
            <a:spLocks noGrp="1"/>
          </p:cNvSpPr>
          <p:nvPr>
            <p:ph type="pic" idx="14"/>
          </p:nvPr>
        </p:nvSpPr>
        <p:spPr>
          <a:xfrm>
            <a:off x="7300765"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0" name="Google Shape;120;p21"/>
          <p:cNvSpPr>
            <a:spLocks noGrp="1"/>
          </p:cNvSpPr>
          <p:nvPr>
            <p:ph type="pic" idx="15"/>
          </p:nvPr>
        </p:nvSpPr>
        <p:spPr>
          <a:xfrm>
            <a:off x="205694"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1" name="Google Shape;121;p21"/>
          <p:cNvSpPr>
            <a:spLocks noGrp="1"/>
          </p:cNvSpPr>
          <p:nvPr>
            <p:ph type="pic" idx="16"/>
          </p:nvPr>
        </p:nvSpPr>
        <p:spPr>
          <a:xfrm>
            <a:off x="1979425"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2" name="Google Shape;122;p21"/>
          <p:cNvSpPr>
            <a:spLocks noGrp="1"/>
          </p:cNvSpPr>
          <p:nvPr>
            <p:ph type="pic" idx="17"/>
          </p:nvPr>
        </p:nvSpPr>
        <p:spPr>
          <a:xfrm>
            <a:off x="3753205"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3" name="Google Shape;123;p21"/>
          <p:cNvSpPr>
            <a:spLocks noGrp="1"/>
          </p:cNvSpPr>
          <p:nvPr>
            <p:ph type="pic" idx="18"/>
          </p:nvPr>
        </p:nvSpPr>
        <p:spPr>
          <a:xfrm>
            <a:off x="5534456"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4" name="Google Shape;124;p21"/>
          <p:cNvSpPr>
            <a:spLocks noGrp="1"/>
          </p:cNvSpPr>
          <p:nvPr>
            <p:ph type="pic" idx="19"/>
          </p:nvPr>
        </p:nvSpPr>
        <p:spPr>
          <a:xfrm>
            <a:off x="7300765"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4"/>
          <p:cNvSpPr txBox="1"/>
          <p:nvPr/>
        </p:nvSpPr>
        <p:spPr>
          <a:xfrm>
            <a:off x="269200" y="4703625"/>
            <a:ext cx="1323900" cy="2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Muon g-2</a:t>
            </a:r>
            <a:endParaRPr sz="1200" dirty="0"/>
          </a:p>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51"/>
        <p:cNvGrpSpPr/>
        <p:nvPr/>
      </p:nvGrpSpPr>
      <p:grpSpPr>
        <a:xfrm>
          <a:off x="0" y="0"/>
          <a:ext cx="0" cy="0"/>
          <a:chOff x="0" y="0"/>
          <a:chExt cx="0" cy="0"/>
        </a:xfrm>
      </p:grpSpPr>
      <p:sp>
        <p:nvSpPr>
          <p:cNvPr id="52" name="Google Shape;52;p13"/>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1530601" y="4878159"/>
            <a:ext cx="6260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r>
              <a:rPr lang="en-US" dirty="0"/>
              <a:t>Muon g-2</a:t>
            </a:r>
            <a:endParaRPr dirty="0"/>
          </a:p>
        </p:txBody>
      </p:sp>
      <p:sp>
        <p:nvSpPr>
          <p:cNvPr id="54" name="Google Shape;54;p13"/>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13"/>
          <p:cNvSpPr txBox="1"/>
          <p:nvPr/>
        </p:nvSpPr>
        <p:spPr>
          <a:xfrm>
            <a:off x="6450011" y="3358112"/>
            <a:ext cx="1076400" cy="180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fermicloud-my.sharepoint.com/:p:/g/personal/lyon_services_fnal_gov/EYykIsfm6DtOiUXLm7U5aUQBfK7qpJSrXDYPK04qO_rtHw?e=rNmHZy" TargetMode="External"/><Relationship Id="rId2" Type="http://schemas.openxmlformats.org/officeDocument/2006/relationships/hyperlink" Target="https://indico.fnal.gov/event/53346/"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body" idx="4294967295"/>
          </p:nvPr>
        </p:nvSpPr>
        <p:spPr>
          <a:xfrm>
            <a:off x="237744" y="3718802"/>
            <a:ext cx="8499300" cy="11469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300"/>
              </a:spcBef>
              <a:spcAft>
                <a:spcPts val="0"/>
              </a:spcAft>
              <a:buClr>
                <a:srgbClr val="004C97"/>
              </a:buClr>
              <a:buFont typeface="Arial"/>
              <a:buNone/>
            </a:pPr>
            <a:endParaRPr lang="en-US" sz="1100" dirty="0"/>
          </a:p>
          <a:p>
            <a:pPr marL="0" marR="0" lvl="0" indent="0" algn="l" rtl="0">
              <a:lnSpc>
                <a:spcPct val="100000"/>
              </a:lnSpc>
              <a:spcBef>
                <a:spcPts val="300"/>
              </a:spcBef>
              <a:spcAft>
                <a:spcPts val="0"/>
              </a:spcAft>
              <a:buClr>
                <a:srgbClr val="004C97"/>
              </a:buClr>
              <a:buFont typeface="Arial"/>
              <a:buNone/>
            </a:pPr>
            <a:r>
              <a:rPr lang="en-US" sz="1500" b="0" i="0" u="none" strike="noStrike" cap="none" dirty="0">
                <a:solidFill>
                  <a:srgbClr val="004C97"/>
                </a:solidFill>
                <a:latin typeface="Helvetica Neue"/>
                <a:ea typeface="Helvetica Neue"/>
                <a:cs typeface="Helvetica Neue"/>
                <a:sym typeface="Helvetica Neue"/>
              </a:rPr>
              <a:t>Adam Lyon (FNAL/SCD) Representing the Muon g-2 Collaboration</a:t>
            </a:r>
          </a:p>
          <a:p>
            <a:pPr marL="0" marR="0" lvl="0" indent="0" algn="l" rtl="0">
              <a:lnSpc>
                <a:spcPct val="100000"/>
              </a:lnSpc>
              <a:spcBef>
                <a:spcPts val="300"/>
              </a:spcBef>
              <a:spcAft>
                <a:spcPts val="0"/>
              </a:spcAft>
              <a:buClr>
                <a:srgbClr val="004C97"/>
              </a:buClr>
              <a:buFont typeface="Arial"/>
              <a:buNone/>
            </a:pPr>
            <a:r>
              <a:rPr lang="en-US" dirty="0"/>
              <a:t>2022-06-01</a:t>
            </a:r>
            <a:endParaRPr lang="en-US" sz="1500" b="0" i="0" u="none" strike="noStrike" cap="none" dirty="0">
              <a:solidFill>
                <a:srgbClr val="004C97"/>
              </a:solidFill>
              <a:latin typeface="Helvetica Neue"/>
              <a:ea typeface="Helvetica Neue"/>
              <a:cs typeface="Helvetica Neue"/>
              <a:sym typeface="Helvetica Neue"/>
            </a:endParaRPr>
          </a:p>
        </p:txBody>
      </p:sp>
      <p:sp>
        <p:nvSpPr>
          <p:cNvPr id="130" name="Google Shape;130;p22"/>
          <p:cNvSpPr txBox="1">
            <a:spLocks noGrp="1"/>
          </p:cNvSpPr>
          <p:nvPr>
            <p:ph type="body" idx="2"/>
          </p:nvPr>
        </p:nvSpPr>
        <p:spPr>
          <a:prstGeom prst="rect">
            <a:avLst/>
          </a:prstGeom>
          <a:noFill/>
          <a:ln>
            <a:noFill/>
          </a:ln>
        </p:spPr>
        <p:txBody>
          <a:bodyPr spcFirstLastPara="1" wrap="square" lIns="0" tIns="34275" rIns="68575" bIns="34275" anchor="ctr" anchorCtr="0">
            <a:noAutofit/>
          </a:bodyPr>
          <a:lstStyle/>
          <a:p>
            <a:pPr marL="0" marR="0" lvl="0" indent="0" algn="l" rtl="0">
              <a:lnSpc>
                <a:spcPct val="100000"/>
              </a:lnSpc>
              <a:spcBef>
                <a:spcPts val="0"/>
              </a:spcBef>
              <a:spcAft>
                <a:spcPts val="0"/>
              </a:spcAft>
              <a:buClr>
                <a:srgbClr val="004C97"/>
              </a:buClr>
              <a:buFont typeface="Arial"/>
              <a:buNone/>
            </a:pPr>
            <a:r>
              <a:rPr lang="en-US" dirty="0"/>
              <a:t>Muon g-2 FCRSG 2022</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Memory Footprint Over the Last Year</a:t>
            </a:r>
            <a:endParaRPr/>
          </a:p>
        </p:txBody>
      </p:sp>
      <p:sp>
        <p:nvSpPr>
          <p:cNvPr id="3" name="Slide Number Placeholder 2">
            <a:extLst>
              <a:ext uri="{FF2B5EF4-FFF2-40B4-BE49-F238E27FC236}">
                <a16:creationId xmlns:a16="http://schemas.microsoft.com/office/drawing/2014/main" id="{84C7380B-7E9D-BE1A-494C-908224AF0A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4" name="Picture 3">
            <a:extLst>
              <a:ext uri="{FF2B5EF4-FFF2-40B4-BE49-F238E27FC236}">
                <a16:creationId xmlns:a16="http://schemas.microsoft.com/office/drawing/2014/main" id="{2CDF2F5B-941E-A4DB-C446-8E5A94DAF71C}"/>
              </a:ext>
            </a:extLst>
          </p:cNvPr>
          <p:cNvPicPr>
            <a:picLocks noChangeAspect="1"/>
          </p:cNvPicPr>
          <p:nvPr/>
        </p:nvPicPr>
        <p:blipFill>
          <a:blip r:embed="rId3"/>
          <a:stretch>
            <a:fillRect/>
          </a:stretch>
        </p:blipFill>
        <p:spPr>
          <a:xfrm>
            <a:off x="950781" y="1098214"/>
            <a:ext cx="7521677" cy="3484513"/>
          </a:xfrm>
          <a:prstGeom prst="rect">
            <a:avLst/>
          </a:prstGeom>
        </p:spPr>
      </p:pic>
      <p:sp>
        <p:nvSpPr>
          <p:cNvPr id="5" name="TextBox 4">
            <a:extLst>
              <a:ext uri="{FF2B5EF4-FFF2-40B4-BE49-F238E27FC236}">
                <a16:creationId xmlns:a16="http://schemas.microsoft.com/office/drawing/2014/main" id="{E3A5C10E-E9AA-974E-C2BC-B422FF294883}"/>
              </a:ext>
            </a:extLst>
          </p:cNvPr>
          <p:cNvSpPr txBox="1"/>
          <p:nvPr/>
        </p:nvSpPr>
        <p:spPr>
          <a:xfrm>
            <a:off x="6504419" y="299163"/>
            <a:ext cx="2327881" cy="523220"/>
          </a:xfrm>
          <a:prstGeom prst="rect">
            <a:avLst/>
          </a:prstGeom>
          <a:noFill/>
        </p:spPr>
        <p:txBody>
          <a:bodyPr wrap="none" rtlCol="0">
            <a:spAutoFit/>
          </a:bodyPr>
          <a:lstStyle/>
          <a:p>
            <a:r>
              <a:rPr lang="en-US" dirty="0"/>
              <a:t>We’ve worked to keep</a:t>
            </a:r>
            <a:br>
              <a:rPr lang="en-US" dirty="0"/>
            </a:br>
            <a:r>
              <a:rPr lang="en-US" dirty="0"/>
              <a:t>production memory &lt; 2 GB</a:t>
            </a:r>
          </a:p>
        </p:txBody>
      </p:sp>
      <p:sp>
        <p:nvSpPr>
          <p:cNvPr id="6" name="TextBox 5">
            <a:extLst>
              <a:ext uri="{FF2B5EF4-FFF2-40B4-BE49-F238E27FC236}">
                <a16:creationId xmlns:a16="http://schemas.microsoft.com/office/drawing/2014/main" id="{F75C5B81-42E2-B90D-7A9F-6F0AF48508E9}"/>
              </a:ext>
            </a:extLst>
          </p:cNvPr>
          <p:cNvSpPr txBox="1"/>
          <p:nvPr/>
        </p:nvSpPr>
        <p:spPr>
          <a:xfrm>
            <a:off x="7823394" y="2578861"/>
            <a:ext cx="1197764" cy="523220"/>
          </a:xfrm>
          <a:prstGeom prst="rect">
            <a:avLst/>
          </a:prstGeom>
          <a:noFill/>
        </p:spPr>
        <p:txBody>
          <a:bodyPr wrap="none" rtlCol="0">
            <a:spAutoFit/>
          </a:bodyPr>
          <a:lstStyle/>
          <a:p>
            <a:r>
              <a:rPr lang="en-US" dirty="0"/>
              <a:t>Some files</a:t>
            </a:r>
            <a:br>
              <a:rPr lang="en-US" dirty="0"/>
            </a:br>
            <a:r>
              <a:rPr lang="en-US" dirty="0"/>
              <a:t>require more</a:t>
            </a:r>
          </a:p>
        </p:txBody>
      </p:sp>
      <p:cxnSp>
        <p:nvCxnSpPr>
          <p:cNvPr id="8" name="Straight Arrow Connector 7">
            <a:extLst>
              <a:ext uri="{FF2B5EF4-FFF2-40B4-BE49-F238E27FC236}">
                <a16:creationId xmlns:a16="http://schemas.microsoft.com/office/drawing/2014/main" id="{8B3F181A-6B56-2C77-0305-48732276E673}"/>
              </a:ext>
            </a:extLst>
          </p:cNvPr>
          <p:cNvCxnSpPr>
            <a:cxnSpLocks/>
          </p:cNvCxnSpPr>
          <p:nvPr/>
        </p:nvCxnSpPr>
        <p:spPr>
          <a:xfrm flipH="1">
            <a:off x="8278761" y="3102081"/>
            <a:ext cx="143515" cy="3195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CPU and Memory Efficiency Over the Last Year</a:t>
            </a:r>
            <a:endParaRPr/>
          </a:p>
        </p:txBody>
      </p:sp>
      <p:sp>
        <p:nvSpPr>
          <p:cNvPr id="3" name="Slide Number Placeholder 2">
            <a:extLst>
              <a:ext uri="{FF2B5EF4-FFF2-40B4-BE49-F238E27FC236}">
                <a16:creationId xmlns:a16="http://schemas.microsoft.com/office/drawing/2014/main" id="{33511767-2938-0355-E825-A85C4CFD4D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5" name="Picture 4">
            <a:extLst>
              <a:ext uri="{FF2B5EF4-FFF2-40B4-BE49-F238E27FC236}">
                <a16:creationId xmlns:a16="http://schemas.microsoft.com/office/drawing/2014/main" id="{B2A16A22-F7C1-8C42-13F5-F1B1E84C4984}"/>
              </a:ext>
            </a:extLst>
          </p:cNvPr>
          <p:cNvPicPr>
            <a:picLocks noChangeAspect="1"/>
          </p:cNvPicPr>
          <p:nvPr/>
        </p:nvPicPr>
        <p:blipFill>
          <a:blip r:embed="rId3"/>
          <a:stretch>
            <a:fillRect/>
          </a:stretch>
        </p:blipFill>
        <p:spPr>
          <a:xfrm>
            <a:off x="412954" y="1091186"/>
            <a:ext cx="6567949" cy="3117697"/>
          </a:xfrm>
          <a:prstGeom prst="rect">
            <a:avLst/>
          </a:prstGeom>
        </p:spPr>
      </p:pic>
      <p:sp>
        <p:nvSpPr>
          <p:cNvPr id="6" name="TextBox 5">
            <a:extLst>
              <a:ext uri="{FF2B5EF4-FFF2-40B4-BE49-F238E27FC236}">
                <a16:creationId xmlns:a16="http://schemas.microsoft.com/office/drawing/2014/main" id="{A7A472A7-8B06-6ADF-39FD-7E57B565F7D2}"/>
              </a:ext>
            </a:extLst>
          </p:cNvPr>
          <p:cNvSpPr txBox="1"/>
          <p:nvPr/>
        </p:nvSpPr>
        <p:spPr>
          <a:xfrm>
            <a:off x="6980903" y="3098207"/>
            <a:ext cx="1428596" cy="523220"/>
          </a:xfrm>
          <a:prstGeom prst="rect">
            <a:avLst/>
          </a:prstGeom>
          <a:noFill/>
        </p:spPr>
        <p:txBody>
          <a:bodyPr wrap="none" rtlCol="0">
            <a:spAutoFit/>
          </a:bodyPr>
          <a:lstStyle/>
          <a:p>
            <a:r>
              <a:rPr lang="en-US" dirty="0"/>
              <a:t>Production has </a:t>
            </a:r>
            <a:br>
              <a:rPr lang="en-US" dirty="0"/>
            </a:br>
            <a:r>
              <a:rPr lang="en-US" dirty="0"/>
              <a:t>improved</a:t>
            </a:r>
          </a:p>
        </p:txBody>
      </p:sp>
      <p:sp>
        <p:nvSpPr>
          <p:cNvPr id="11" name="TextBox 10">
            <a:extLst>
              <a:ext uri="{FF2B5EF4-FFF2-40B4-BE49-F238E27FC236}">
                <a16:creationId xmlns:a16="http://schemas.microsoft.com/office/drawing/2014/main" id="{C57DEE1A-EE86-6BA4-86B7-12F4C6F00BF8}"/>
              </a:ext>
            </a:extLst>
          </p:cNvPr>
          <p:cNvSpPr txBox="1"/>
          <p:nvPr/>
        </p:nvSpPr>
        <p:spPr>
          <a:xfrm>
            <a:off x="6877664" y="1392311"/>
            <a:ext cx="1936749" cy="954107"/>
          </a:xfrm>
          <a:prstGeom prst="rect">
            <a:avLst/>
          </a:prstGeom>
          <a:noFill/>
        </p:spPr>
        <p:txBody>
          <a:bodyPr wrap="none" rtlCol="0">
            <a:spAutoFit/>
          </a:bodyPr>
          <a:lstStyle/>
          <a:p>
            <a:r>
              <a:rPr lang="en-US" dirty="0"/>
              <a:t>Many high-speed,</a:t>
            </a:r>
            <a:br>
              <a:rPr lang="en-US" dirty="0"/>
            </a:br>
            <a:r>
              <a:rPr lang="en-US" dirty="0"/>
              <a:t>low CPU job that are</a:t>
            </a:r>
            <a:br>
              <a:rPr lang="en-US" dirty="0"/>
            </a:br>
            <a:r>
              <a:rPr lang="en-US" dirty="0"/>
              <a:t>probably better suited</a:t>
            </a:r>
            <a:br>
              <a:rPr lang="en-US" dirty="0"/>
            </a:br>
            <a:r>
              <a:rPr lang="en-US" dirty="0"/>
              <a:t>for the analysis facility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502E-47B7-D003-FA5D-5E5B936E9417}"/>
              </a:ext>
            </a:extLst>
          </p:cNvPr>
          <p:cNvSpPr>
            <a:spLocks noGrp="1"/>
          </p:cNvSpPr>
          <p:nvPr>
            <p:ph type="title"/>
          </p:nvPr>
        </p:nvSpPr>
        <p:spPr/>
        <p:txBody>
          <a:bodyPr/>
          <a:lstStyle/>
          <a:p>
            <a:r>
              <a:rPr lang="en-US" dirty="0"/>
              <a:t>Memory efficiency</a:t>
            </a:r>
          </a:p>
        </p:txBody>
      </p:sp>
      <p:sp>
        <p:nvSpPr>
          <p:cNvPr id="4" name="Slide Number Placeholder 3">
            <a:extLst>
              <a:ext uri="{FF2B5EF4-FFF2-40B4-BE49-F238E27FC236}">
                <a16:creationId xmlns:a16="http://schemas.microsoft.com/office/drawing/2014/main" id="{E54A397A-4C8F-B04A-329D-EC7CD06726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5" name="Picture 4">
            <a:extLst>
              <a:ext uri="{FF2B5EF4-FFF2-40B4-BE49-F238E27FC236}">
                <a16:creationId xmlns:a16="http://schemas.microsoft.com/office/drawing/2014/main" id="{B144E255-A3BB-3009-B450-4DB54DA65E99}"/>
              </a:ext>
            </a:extLst>
          </p:cNvPr>
          <p:cNvPicPr>
            <a:picLocks noChangeAspect="1"/>
          </p:cNvPicPr>
          <p:nvPr/>
        </p:nvPicPr>
        <p:blipFill>
          <a:blip r:embed="rId3"/>
          <a:stretch>
            <a:fillRect/>
          </a:stretch>
        </p:blipFill>
        <p:spPr>
          <a:xfrm>
            <a:off x="931116" y="1106720"/>
            <a:ext cx="7541342" cy="3467501"/>
          </a:xfrm>
          <a:prstGeom prst="rect">
            <a:avLst/>
          </a:prstGeom>
        </p:spPr>
      </p:pic>
    </p:spTree>
    <p:extLst>
      <p:ext uri="{BB962C8B-B14F-4D97-AF65-F5344CB8AC3E}">
        <p14:creationId xmlns:p14="http://schemas.microsoft.com/office/powerpoint/2010/main" val="392554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311700" y="445025"/>
            <a:ext cx="8520600" cy="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CPU - Prediction Going Forward and Accuracy of Your Predictions  [units of Million (1 CPU, 2GB) wall hours per CY]</a:t>
            </a:r>
            <a:endParaRPr sz="1800" dirty="0"/>
          </a:p>
          <a:p>
            <a:pPr marL="0" lvl="0" indent="0" algn="l" rtl="0">
              <a:spcBef>
                <a:spcPts val="0"/>
              </a:spcBef>
              <a:spcAft>
                <a:spcPts val="0"/>
              </a:spcAft>
              <a:buNone/>
            </a:pPr>
            <a:r>
              <a:rPr lang="en" sz="1200" dirty="0"/>
              <a:t>	</a:t>
            </a:r>
            <a:endParaRPr sz="1200" dirty="0"/>
          </a:p>
        </p:txBody>
      </p:sp>
      <p:graphicFrame>
        <p:nvGraphicFramePr>
          <p:cNvPr id="247" name="Google Shape;247;p28"/>
          <p:cNvGraphicFramePr/>
          <p:nvPr>
            <p:extLst>
              <p:ext uri="{D42A27DB-BD31-4B8C-83A1-F6EECF244321}">
                <p14:modId xmlns:p14="http://schemas.microsoft.com/office/powerpoint/2010/main" val="213157412"/>
              </p:ext>
            </p:extLst>
          </p:nvPr>
        </p:nvGraphicFramePr>
        <p:xfrm>
          <a:off x="532100" y="1399225"/>
          <a:ext cx="7802096" cy="3559515"/>
        </p:xfrm>
        <a:graphic>
          <a:graphicData uri="http://schemas.openxmlformats.org/drawingml/2006/table">
            <a:tbl>
              <a:tblPr>
                <a:noFill/>
                <a:tableStyleId>{00907C85-0280-4CAD-9BA9-4041368597F6}</a:tableStyleId>
              </a:tblPr>
              <a:tblGrid>
                <a:gridCol w="1122964">
                  <a:extLst>
                    <a:ext uri="{9D8B030D-6E8A-4147-A177-3AD203B41FA5}">
                      <a16:colId xmlns:a16="http://schemas.microsoft.com/office/drawing/2014/main" val="20000"/>
                    </a:ext>
                  </a:extLst>
                </a:gridCol>
                <a:gridCol w="827560">
                  <a:extLst>
                    <a:ext uri="{9D8B030D-6E8A-4147-A177-3AD203B41FA5}">
                      <a16:colId xmlns:a16="http://schemas.microsoft.com/office/drawing/2014/main" val="20001"/>
                    </a:ext>
                  </a:extLst>
                </a:gridCol>
                <a:gridCol w="975262">
                  <a:extLst>
                    <a:ext uri="{9D8B030D-6E8A-4147-A177-3AD203B41FA5}">
                      <a16:colId xmlns:a16="http://schemas.microsoft.com/office/drawing/2014/main" val="20002"/>
                    </a:ext>
                  </a:extLst>
                </a:gridCol>
                <a:gridCol w="975262">
                  <a:extLst>
                    <a:ext uri="{9D8B030D-6E8A-4147-A177-3AD203B41FA5}">
                      <a16:colId xmlns:a16="http://schemas.microsoft.com/office/drawing/2014/main" val="20003"/>
                    </a:ext>
                  </a:extLst>
                </a:gridCol>
                <a:gridCol w="975262">
                  <a:extLst>
                    <a:ext uri="{9D8B030D-6E8A-4147-A177-3AD203B41FA5}">
                      <a16:colId xmlns:a16="http://schemas.microsoft.com/office/drawing/2014/main" val="20004"/>
                    </a:ext>
                  </a:extLst>
                </a:gridCol>
                <a:gridCol w="975262">
                  <a:extLst>
                    <a:ext uri="{9D8B030D-6E8A-4147-A177-3AD203B41FA5}">
                      <a16:colId xmlns:a16="http://schemas.microsoft.com/office/drawing/2014/main" val="20005"/>
                    </a:ext>
                  </a:extLst>
                </a:gridCol>
                <a:gridCol w="975262">
                  <a:extLst>
                    <a:ext uri="{9D8B030D-6E8A-4147-A177-3AD203B41FA5}">
                      <a16:colId xmlns:a16="http://schemas.microsoft.com/office/drawing/2014/main" val="2789518702"/>
                    </a:ext>
                  </a:extLst>
                </a:gridCol>
                <a:gridCol w="975262">
                  <a:extLst>
                    <a:ext uri="{9D8B030D-6E8A-4147-A177-3AD203B41FA5}">
                      <a16:colId xmlns:a16="http://schemas.microsoft.com/office/drawing/2014/main" val="730890063"/>
                    </a:ext>
                  </a:extLst>
                </a:gridCol>
              </a:tblGrid>
              <a:tr h="739475">
                <a:tc>
                  <a:txBody>
                    <a:bodyPr/>
                    <a:lstStyle/>
                    <a:p>
                      <a:pPr marL="0" lvl="0" indent="0" algn="ctr" rtl="0">
                        <a:spcBef>
                          <a:spcPts val="0"/>
                        </a:spcBef>
                        <a:spcAft>
                          <a:spcPts val="0"/>
                        </a:spcAft>
                        <a:buNone/>
                      </a:pPr>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a:t>2018</a:t>
                      </a:r>
                      <a:endParaRPr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a:t>2019</a:t>
                      </a:r>
                      <a:endParaRPr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a:t>2020</a:t>
                      </a:r>
                      <a:endParaRPr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a:t>2021</a:t>
                      </a:r>
                      <a:endParaRPr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a:t>2022</a:t>
                      </a:r>
                      <a:endParaRPr b="1"/>
                    </a:p>
                  </a:txBody>
                  <a:tcPr marL="91425" marR="91425" marT="91425" marB="91425" anchor="ct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ctr">
                        <a:buNone/>
                      </a:pPr>
                      <a:r>
                        <a:rPr lang="en" b="1"/>
                        <a:t>2023</a:t>
                      </a:r>
                    </a:p>
                  </a:txBody>
                  <a:tcPr marL="91425" marR="91425" marT="91425" marB="91425" anchor="ct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ctr">
                        <a:buNone/>
                      </a:pPr>
                      <a:r>
                        <a:rPr lang="en" b="1"/>
                        <a:t>2024</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1082100">
                <a:tc>
                  <a:txBody>
                    <a:bodyPr/>
                    <a:lstStyle/>
                    <a:p>
                      <a:pPr marL="0" lvl="0" indent="0" algn="l" rtl="0">
                        <a:spcBef>
                          <a:spcPts val="0"/>
                        </a:spcBef>
                        <a:spcAft>
                          <a:spcPts val="0"/>
                        </a:spcAft>
                        <a:buNone/>
                      </a:pPr>
                      <a:r>
                        <a:rPr lang="en" b="1"/>
                        <a:t>Requested</a:t>
                      </a:r>
                      <a:endParaRPr b="1"/>
                    </a:p>
                    <a:p>
                      <a:pPr marL="0" lvl="0" indent="0" algn="l" rtl="0">
                        <a:spcBef>
                          <a:spcPts val="0"/>
                        </a:spcBef>
                        <a:spcAft>
                          <a:spcPts val="0"/>
                        </a:spcAft>
                        <a:buNone/>
                      </a:pPr>
                      <a:endParaRPr sz="1200" b="1"/>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a:spcBef>
                          <a:spcPts val="0"/>
                        </a:spcBef>
                        <a:spcAft>
                          <a:spcPts val="0"/>
                        </a:spcAft>
                        <a:buNone/>
                      </a:pPr>
                      <a:r>
                        <a:rPr lang="en-US" sz="1400" b="0" i="0" u="none" strike="noStrike" noProof="0">
                          <a:solidFill>
                            <a:srgbClr val="000000"/>
                          </a:solidFill>
                          <a:latin typeface="Arial"/>
                        </a:rPr>
                        <a:t>17.34</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a:spcBef>
                          <a:spcPts val="0"/>
                        </a:spcBef>
                        <a:spcAft>
                          <a:spcPts val="0"/>
                        </a:spcAft>
                        <a:buNone/>
                      </a:pPr>
                      <a:r>
                        <a:rPr lang="en-US" sz="1400" b="0" i="0" u="none" strike="noStrike" noProof="0">
                          <a:solidFill>
                            <a:srgbClr val="000000"/>
                          </a:solidFill>
                          <a:latin typeface="Arial"/>
                        </a:rPr>
                        <a:t>21</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a:spcBef>
                          <a:spcPts val="0"/>
                        </a:spcBef>
                        <a:spcAft>
                          <a:spcPts val="0"/>
                        </a:spcAft>
                        <a:buNone/>
                      </a:pPr>
                      <a:r>
                        <a:rPr lang="en-US" sz="1400" b="0" i="0" u="none" strike="noStrike" noProof="0">
                          <a:solidFill>
                            <a:srgbClr val="000000"/>
                          </a:solidFill>
                          <a:latin typeface="Arial"/>
                        </a:rPr>
                        <a:t>33</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US">
                          <a:highlight>
                            <a:srgbClr val="FFFF00"/>
                          </a:highlight>
                        </a:rPr>
                        <a:t>45</a:t>
                      </a:r>
                      <a:endParaRPr>
                        <a:highlight>
                          <a:srgbClr val="FFFF00"/>
                        </a:highlight>
                      </a:endParaRP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US">
                          <a:highlight>
                            <a:srgbClr val="FFFF00"/>
                          </a:highlight>
                        </a:rPr>
                        <a:t>60</a:t>
                      </a:r>
                    </a:p>
                    <a:p>
                      <a:pPr lvl="0" algn="l">
                        <a:buNone/>
                      </a:pPr>
                      <a:r>
                        <a:rPr lang="en-US" sz="1200"/>
                        <a:t>Processing Run 3,4,5, sim, analysis</a:t>
                      </a:r>
                    </a:p>
                    <a:p>
                      <a:pPr lvl="0" algn="l">
                        <a:buNone/>
                      </a:pPr>
                      <a:endParaRPr>
                        <a:highlight>
                          <a:srgbClr val="FFFF00"/>
                        </a:highlight>
                      </a:endParaRPr>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highlight>
                            <a:srgbClr val="FFFF00"/>
                          </a:highlight>
                        </a:rPr>
                        <a:t>60</a:t>
                      </a:r>
                      <a:br>
                        <a:rPr lang="en-US">
                          <a:highlight>
                            <a:srgbClr val="FFFF00"/>
                          </a:highlight>
                        </a:rPr>
                      </a:br>
                      <a:r>
                        <a:rPr lang="en-US" sz="1200"/>
                        <a:t>Processing Run 5,6, sim, analysis</a:t>
                      </a:r>
                    </a:p>
                    <a:p>
                      <a:pPr lvl="0" algn="l">
                        <a:buNone/>
                      </a:pPr>
                      <a:endParaRPr>
                        <a:highlight>
                          <a:srgbClr val="FFFF00"/>
                        </a:highlight>
                      </a:endParaRPr>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highlight>
                            <a:srgbClr val="FFFF00"/>
                          </a:highlight>
                        </a:rPr>
                        <a:t>40</a:t>
                      </a:r>
                      <a:br>
                        <a:rPr lang="en-US">
                          <a:highlight>
                            <a:srgbClr val="FFFF00"/>
                          </a:highlight>
                        </a:rPr>
                      </a:br>
                      <a:r>
                        <a:rPr lang="en-US" sz="1200"/>
                        <a:t>Processing  Run 6, sim, analysis</a:t>
                      </a:r>
                    </a:p>
                    <a:p>
                      <a:pPr lvl="0" algn="l">
                        <a:buNone/>
                      </a:pPr>
                      <a:endParaRPr>
                        <a:highlight>
                          <a:srgbClr val="FFFF00"/>
                        </a:highlight>
                      </a:endParaRP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739475">
                <a:tc>
                  <a:txBody>
                    <a:bodyPr/>
                    <a:lstStyle/>
                    <a:p>
                      <a:pPr marL="0" lvl="0" indent="0" algn="l" rtl="0">
                        <a:spcBef>
                          <a:spcPts val="0"/>
                        </a:spcBef>
                        <a:spcAft>
                          <a:spcPts val="0"/>
                        </a:spcAft>
                        <a:buNone/>
                      </a:pPr>
                      <a:r>
                        <a:rPr lang="en" b="1"/>
                        <a:t>Actual Used</a:t>
                      </a:r>
                      <a:endParaRPr b="1"/>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US"/>
                        <a:t>13</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US"/>
                        <a:t>29.2</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US"/>
                        <a:t>40.5</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US"/>
                        <a:t>27.5</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a:t>8.5 To date</a:t>
                      </a:r>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a:t>N/A</a:t>
                      </a:r>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a:t>N/A</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739475">
                <a:tc>
                  <a:txBody>
                    <a:bodyPr/>
                    <a:lstStyle/>
                    <a:p>
                      <a:pPr marL="0" lvl="0" indent="0" algn="l" rtl="0">
                        <a:spcBef>
                          <a:spcPts val="0"/>
                        </a:spcBef>
                        <a:spcAft>
                          <a:spcPts val="0"/>
                        </a:spcAft>
                        <a:buNone/>
                      </a:pPr>
                      <a:r>
                        <a:rPr lang="en" b="1"/>
                        <a:t>Efficiency</a:t>
                      </a:r>
                      <a:endParaRPr b="1"/>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a:solidFill>
                            <a:srgbClr val="000000"/>
                          </a:solidFill>
                          <a:latin typeface="Arial"/>
                        </a:rPr>
                        <a:t>54%</a:t>
                      </a:r>
                      <a:endParaRPr lang="en-US"/>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a:solidFill>
                            <a:srgbClr val="000000"/>
                          </a:solidFill>
                          <a:latin typeface="Arial"/>
                        </a:rPr>
                        <a:t>79%</a:t>
                      </a:r>
                      <a:endParaRPr lang="en-US"/>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a:solidFill>
                            <a:srgbClr val="000000"/>
                          </a:solidFill>
                          <a:latin typeface="Arial"/>
                        </a:rPr>
                        <a:t>70%</a:t>
                      </a:r>
                      <a:endParaRPr lang="en-US"/>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a:t>70%</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sz="1200"/>
                        <a:t>Maybe improve </a:t>
                      </a:r>
                      <a:br>
                        <a:rPr lang="en" sz="1200"/>
                      </a:br>
                      <a:r>
                        <a:rPr lang="en" sz="1200"/>
                        <a:t>(see slides)</a:t>
                      </a:r>
                      <a:endParaRPr sz="1200"/>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a:t>N/A</a:t>
                      </a:r>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a:t>N/A</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44D7C182-7CB5-8FE4-9B41-9DF9BF653A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5E7F6-EA2A-EF6C-D6E8-A1C90B8FC5E5}"/>
              </a:ext>
            </a:extLst>
          </p:cNvPr>
          <p:cNvSpPr>
            <a:spLocks noGrp="1"/>
          </p:cNvSpPr>
          <p:nvPr>
            <p:ph type="title"/>
          </p:nvPr>
        </p:nvSpPr>
        <p:spPr/>
        <p:txBody>
          <a:bodyPr/>
          <a:lstStyle/>
          <a:p>
            <a:r>
              <a:rPr lang="en-US" dirty="0"/>
              <a:t>Potential improvements to CPU efficiency</a:t>
            </a:r>
          </a:p>
        </p:txBody>
      </p:sp>
      <p:sp>
        <p:nvSpPr>
          <p:cNvPr id="3" name="Text Placeholder 2">
            <a:extLst>
              <a:ext uri="{FF2B5EF4-FFF2-40B4-BE49-F238E27FC236}">
                <a16:creationId xmlns:a16="http://schemas.microsoft.com/office/drawing/2014/main" id="{32E8B4BD-0AEE-EEA6-8CE7-0F9EB8C43839}"/>
              </a:ext>
            </a:extLst>
          </p:cNvPr>
          <p:cNvSpPr>
            <a:spLocks noGrp="1"/>
          </p:cNvSpPr>
          <p:nvPr>
            <p:ph type="body" idx="1"/>
          </p:nvPr>
        </p:nvSpPr>
        <p:spPr/>
        <p:txBody>
          <a:bodyPr/>
          <a:lstStyle/>
          <a:p>
            <a:r>
              <a:rPr lang="en-US" dirty="0"/>
              <a:t>The Read Pool has helped greatly (see next slides for a request)</a:t>
            </a:r>
          </a:p>
          <a:p>
            <a:r>
              <a:rPr lang="en-US" dirty="0"/>
              <a:t>Use a common skim (in the works)</a:t>
            </a:r>
          </a:p>
          <a:p>
            <a:r>
              <a:rPr lang="en-US" dirty="0"/>
              <a:t>Move the high speed, high </a:t>
            </a:r>
            <a:r>
              <a:rPr lang="en-US" dirty="0" err="1"/>
              <a:t>i</a:t>
            </a:r>
            <a:r>
              <a:rPr lang="en-US" dirty="0"/>
              <a:t>/o analyses to analysis facility</a:t>
            </a:r>
          </a:p>
          <a:p>
            <a:endParaRPr lang="en-US" dirty="0"/>
          </a:p>
        </p:txBody>
      </p:sp>
      <p:sp>
        <p:nvSpPr>
          <p:cNvPr id="4" name="Slide Number Placeholder 3">
            <a:extLst>
              <a:ext uri="{FF2B5EF4-FFF2-40B4-BE49-F238E27FC236}">
                <a16:creationId xmlns:a16="http://schemas.microsoft.com/office/drawing/2014/main" id="{741A710A-E427-873A-3648-382E3515F2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529793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Disk: </a:t>
            </a:r>
            <a:r>
              <a:rPr lang="en" dirty="0" err="1"/>
              <a:t>dCache</a:t>
            </a:r>
            <a:r>
              <a:rPr lang="en" dirty="0"/>
              <a:t> Usage and Predictions (in TB)</a:t>
            </a:r>
            <a:endParaRPr dirty="0"/>
          </a:p>
        </p:txBody>
      </p:sp>
      <p:graphicFrame>
        <p:nvGraphicFramePr>
          <p:cNvPr id="265" name="Google Shape;265;p30"/>
          <p:cNvGraphicFramePr/>
          <p:nvPr>
            <p:extLst>
              <p:ext uri="{D42A27DB-BD31-4B8C-83A1-F6EECF244321}">
                <p14:modId xmlns:p14="http://schemas.microsoft.com/office/powerpoint/2010/main" val="1278245504"/>
              </p:ext>
            </p:extLst>
          </p:nvPr>
        </p:nvGraphicFramePr>
        <p:xfrm>
          <a:off x="5887723" y="1166050"/>
          <a:ext cx="2781356" cy="3935874"/>
        </p:xfrm>
        <a:graphic>
          <a:graphicData uri="http://schemas.openxmlformats.org/drawingml/2006/table">
            <a:tbl>
              <a:tblPr>
                <a:noFill/>
                <a:tableStyleId>{00907C85-0280-4CAD-9BA9-4041368597F6}</a:tableStyleId>
              </a:tblPr>
              <a:tblGrid>
                <a:gridCol w="686570">
                  <a:extLst>
                    <a:ext uri="{9D8B030D-6E8A-4147-A177-3AD203B41FA5}">
                      <a16:colId xmlns:a16="http://schemas.microsoft.com/office/drawing/2014/main" val="20000"/>
                    </a:ext>
                  </a:extLst>
                </a:gridCol>
                <a:gridCol w="776402">
                  <a:extLst>
                    <a:ext uri="{9D8B030D-6E8A-4147-A177-3AD203B41FA5}">
                      <a16:colId xmlns:a16="http://schemas.microsoft.com/office/drawing/2014/main" val="20003"/>
                    </a:ext>
                  </a:extLst>
                </a:gridCol>
                <a:gridCol w="659192">
                  <a:extLst>
                    <a:ext uri="{9D8B030D-6E8A-4147-A177-3AD203B41FA5}">
                      <a16:colId xmlns:a16="http://schemas.microsoft.com/office/drawing/2014/main" val="20004"/>
                    </a:ext>
                  </a:extLst>
                </a:gridCol>
                <a:gridCol w="659192">
                  <a:extLst>
                    <a:ext uri="{9D8B030D-6E8A-4147-A177-3AD203B41FA5}">
                      <a16:colId xmlns:a16="http://schemas.microsoft.com/office/drawing/2014/main" val="3276160742"/>
                    </a:ext>
                  </a:extLst>
                </a:gridCol>
              </a:tblGrid>
              <a:tr h="787175">
                <a:tc>
                  <a:txBody>
                    <a:bodyPr/>
                    <a:lstStyle/>
                    <a:p>
                      <a:pPr marL="0" lvl="0" indent="0" algn="ctr" rtl="0">
                        <a:spcBef>
                          <a:spcPts val="0"/>
                        </a:spcBef>
                        <a:spcAft>
                          <a:spcPts val="0"/>
                        </a:spcAft>
                        <a:buNone/>
                      </a:pPr>
                      <a:endParaRPr lang="en"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a:t>Analysis</a:t>
                      </a:r>
                      <a:endParaRPr sz="1000" b="1"/>
                    </a:p>
                    <a:p>
                      <a:pPr marL="0" lvl="0" indent="0" algn="ctr" rtl="0">
                        <a:spcBef>
                          <a:spcPts val="0"/>
                        </a:spcBef>
                        <a:spcAft>
                          <a:spcPts val="0"/>
                        </a:spcAft>
                        <a:buNone/>
                      </a:pPr>
                      <a:r>
                        <a:rPr lang="en" sz="1000" b="1"/>
                        <a:t>(Persistent)</a:t>
                      </a:r>
                      <a:endParaRPr sz="1000" b="1"/>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a:t>DAQ Write Pool</a:t>
                      </a:r>
                      <a:endParaRPr sz="1000" b="1"/>
                    </a:p>
                  </a:txBody>
                  <a:tcPr marL="91425" marR="91425" marT="91425" marB="91425" anchor="ctr">
                    <a:lnL w="28575" cap="flat" cmpd="sng" algn="ctr">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a:t>Read Pool</a:t>
                      </a:r>
                      <a:endParaRPr sz="1000" b="1"/>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787174">
                <a:tc>
                  <a:txBody>
                    <a:bodyPr/>
                    <a:lstStyle/>
                    <a:p>
                      <a:pPr lvl="0" algn="ctr">
                        <a:buNone/>
                      </a:pPr>
                      <a:r>
                        <a:rPr lang="en" sz="1000" b="1"/>
                        <a:t>Current</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a:spcBef>
                          <a:spcPts val="0"/>
                        </a:spcBef>
                        <a:spcAft>
                          <a:spcPts val="0"/>
                        </a:spcAft>
                        <a:buNone/>
                      </a:pPr>
                      <a:r>
                        <a:rPr lang="en-US" sz="1000" b="0" i="0" u="none" strike="noStrike" noProof="0">
                          <a:solidFill>
                            <a:srgbClr val="000000"/>
                          </a:solidFill>
                          <a:latin typeface="Arial"/>
                        </a:rPr>
                        <a:t>188 TB</a:t>
                      </a:r>
                      <a:br>
                        <a:rPr lang="en-US" sz="1000" b="0" i="0" u="none" strike="noStrike" noProof="0">
                          <a:solidFill>
                            <a:srgbClr val="000000"/>
                          </a:solidFill>
                          <a:latin typeface="Arial"/>
                        </a:rPr>
                      </a:br>
                      <a:r>
                        <a:rPr lang="en-US" sz="1000" b="0" i="0" u="none" strike="noStrike" noProof="0">
                          <a:solidFill>
                            <a:srgbClr val="000000"/>
                          </a:solidFill>
                          <a:latin typeface="Arial"/>
                        </a:rPr>
                        <a:t>(actual)</a:t>
                      </a:r>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a:spcBef>
                          <a:spcPts val="0"/>
                        </a:spcBef>
                        <a:spcAft>
                          <a:spcPts val="0"/>
                        </a:spcAft>
                        <a:buNone/>
                      </a:pPr>
                      <a:r>
                        <a:rPr lang="en-US" sz="1000" b="0" i="0" u="none" strike="noStrike" noProof="0">
                          <a:solidFill>
                            <a:srgbClr val="000000"/>
                          </a:solidFill>
                          <a:latin typeface="Arial"/>
                        </a:rPr>
                        <a:t>54 TB</a:t>
                      </a:r>
                    </a:p>
                    <a:p>
                      <a:pPr marL="0" lvl="0" indent="0" algn="ctr">
                        <a:spcBef>
                          <a:spcPts val="0"/>
                        </a:spcBef>
                        <a:spcAft>
                          <a:spcPts val="0"/>
                        </a:spcAft>
                        <a:buNone/>
                      </a:pPr>
                      <a:r>
                        <a:rPr lang="en-US" sz="1000" b="0" i="0" u="none" strike="noStrike" noProof="0">
                          <a:solidFill>
                            <a:srgbClr val="000000"/>
                          </a:solidFill>
                          <a:latin typeface="Arial"/>
                        </a:rPr>
                        <a:t>(actual)</a:t>
                      </a:r>
                      <a:endParaRPr/>
                    </a:p>
                  </a:txBody>
                  <a:tcPr marL="91425" marR="91425" marT="91425" marB="91425" anchor="ctr">
                    <a:lnL w="28575" cap="flat" cmpd="sng" algn="ctr">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a:spcBef>
                          <a:spcPts val="0"/>
                        </a:spcBef>
                        <a:spcAft>
                          <a:spcPts val="0"/>
                        </a:spcAft>
                        <a:buNone/>
                      </a:pPr>
                      <a:r>
                        <a:rPr lang="en-US"/>
                        <a:t>1 PB</a:t>
                      </a:r>
                      <a:endParaRPr/>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467582554"/>
                  </a:ext>
                </a:extLst>
              </a:tr>
              <a:tr h="787175">
                <a:tc>
                  <a:txBody>
                    <a:bodyPr/>
                    <a:lstStyle/>
                    <a:p>
                      <a:pPr marL="0" lvl="0" indent="0" algn="ctr" rtl="0">
                        <a:spcBef>
                          <a:spcPts val="0"/>
                        </a:spcBef>
                        <a:spcAft>
                          <a:spcPts val="0"/>
                        </a:spcAft>
                        <a:buNone/>
                      </a:pPr>
                      <a:r>
                        <a:rPr lang="en" sz="1000" b="1"/>
                        <a:t>2022</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a:t>200 TB</a:t>
                      </a:r>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a:t>54 TB</a:t>
                      </a:r>
                    </a:p>
                  </a:txBody>
                  <a:tcPr marL="91425" marR="91425" marT="91425" marB="91425" anchor="ctr">
                    <a:lnL w="28575" cap="flat" cmpd="sng" algn="ctr">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a:t>&gt;1.5 PB</a:t>
                      </a:r>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787175">
                <a:tc>
                  <a:txBody>
                    <a:bodyPr/>
                    <a:lstStyle/>
                    <a:p>
                      <a:pPr marL="0" lvl="0" indent="0" algn="ctr" rtl="0">
                        <a:spcBef>
                          <a:spcPts val="0"/>
                        </a:spcBef>
                        <a:spcAft>
                          <a:spcPts val="0"/>
                        </a:spcAft>
                        <a:buNone/>
                      </a:pPr>
                      <a:r>
                        <a:rPr lang="en" sz="1000" b="1"/>
                        <a:t>2023</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a:t>400 TB</a:t>
                      </a:r>
                      <a:endParaRPr sz="100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a:t>54 TB</a:t>
                      </a:r>
                      <a:endParaRPr sz="1000"/>
                    </a:p>
                  </a:txBody>
                  <a:tcPr marL="91425" marR="91425" marT="91425" marB="91425" anchor="ctr">
                    <a:lnL w="28575" cap="flat" cmpd="sng" algn="ctr">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900"/>
                        <a:t>&gt; 1.5 PB</a:t>
                      </a:r>
                      <a:endParaRPr sz="90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787175">
                <a:tc>
                  <a:txBody>
                    <a:bodyPr/>
                    <a:lstStyle/>
                    <a:p>
                      <a:pPr marL="0" lvl="0" indent="0" algn="ctr" rtl="0">
                        <a:spcBef>
                          <a:spcPts val="0"/>
                        </a:spcBef>
                        <a:spcAft>
                          <a:spcPts val="0"/>
                        </a:spcAft>
                        <a:buNone/>
                      </a:pPr>
                      <a:r>
                        <a:rPr lang="en" sz="1000" b="1"/>
                        <a:t>2024</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a:t>500 TB</a:t>
                      </a:r>
                      <a:endParaRPr sz="100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a:t>54 TB</a:t>
                      </a:r>
                      <a:endParaRPr sz="1000"/>
                    </a:p>
                  </a:txBody>
                  <a:tcPr marL="91425" marR="91425" marT="91425" marB="91425" anchor="ctr">
                    <a:lnL w="28575" cap="flat" cmpd="sng" algn="ctr">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a:t>1 PB</a:t>
                      </a:r>
                      <a:endParaRPr sz="100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AF8C9692-B9CC-FBA9-E492-69DB1FDEEF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6" name="Picture 5">
            <a:extLst>
              <a:ext uri="{FF2B5EF4-FFF2-40B4-BE49-F238E27FC236}">
                <a16:creationId xmlns:a16="http://schemas.microsoft.com/office/drawing/2014/main" id="{857A7842-83A0-99FB-9E6E-8134DA304F5E}"/>
              </a:ext>
            </a:extLst>
          </p:cNvPr>
          <p:cNvPicPr>
            <a:picLocks noChangeAspect="1"/>
          </p:cNvPicPr>
          <p:nvPr/>
        </p:nvPicPr>
        <p:blipFill>
          <a:blip r:embed="rId3"/>
          <a:stretch>
            <a:fillRect/>
          </a:stretch>
        </p:blipFill>
        <p:spPr>
          <a:xfrm>
            <a:off x="206478" y="1054625"/>
            <a:ext cx="5382633" cy="1987158"/>
          </a:xfrm>
          <a:prstGeom prst="rect">
            <a:avLst/>
          </a:prstGeom>
        </p:spPr>
      </p:pic>
      <p:pic>
        <p:nvPicPr>
          <p:cNvPr id="8" name="Picture 7">
            <a:extLst>
              <a:ext uri="{FF2B5EF4-FFF2-40B4-BE49-F238E27FC236}">
                <a16:creationId xmlns:a16="http://schemas.microsoft.com/office/drawing/2014/main" id="{6C30B79E-864B-9B45-7D2C-FD19BB6D6967}"/>
              </a:ext>
            </a:extLst>
          </p:cNvPr>
          <p:cNvPicPr>
            <a:picLocks noChangeAspect="1"/>
          </p:cNvPicPr>
          <p:nvPr/>
        </p:nvPicPr>
        <p:blipFill>
          <a:blip r:embed="rId4"/>
          <a:stretch>
            <a:fillRect/>
          </a:stretch>
        </p:blipFill>
        <p:spPr>
          <a:xfrm>
            <a:off x="685345" y="3114037"/>
            <a:ext cx="4093132" cy="158443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26F4-DDF4-82BF-C7A0-8E323BB079FA}"/>
              </a:ext>
            </a:extLst>
          </p:cNvPr>
          <p:cNvSpPr>
            <a:spLocks noGrp="1"/>
          </p:cNvSpPr>
          <p:nvPr>
            <p:ph type="title"/>
          </p:nvPr>
        </p:nvSpPr>
        <p:spPr/>
        <p:txBody>
          <a:bodyPr/>
          <a:lstStyle/>
          <a:p>
            <a:r>
              <a:rPr lang="en-US" dirty="0"/>
              <a:t>Read pool</a:t>
            </a:r>
          </a:p>
        </p:txBody>
      </p:sp>
      <p:sp>
        <p:nvSpPr>
          <p:cNvPr id="3" name="Text Placeholder 2">
            <a:extLst>
              <a:ext uri="{FF2B5EF4-FFF2-40B4-BE49-F238E27FC236}">
                <a16:creationId xmlns:a16="http://schemas.microsoft.com/office/drawing/2014/main" id="{BBECFFDA-63D9-41E6-2C8F-E50636D09CCD}"/>
              </a:ext>
            </a:extLst>
          </p:cNvPr>
          <p:cNvSpPr>
            <a:spLocks noGrp="1"/>
          </p:cNvSpPr>
          <p:nvPr>
            <p:ph type="body" idx="1"/>
          </p:nvPr>
        </p:nvSpPr>
        <p:spPr/>
        <p:txBody>
          <a:bodyPr/>
          <a:lstStyle/>
          <a:p>
            <a:r>
              <a:rPr lang="en-US" sz="1200" dirty="0"/>
              <a:t>The </a:t>
            </a:r>
            <a:r>
              <a:rPr lang="en-US" sz="1200" dirty="0" err="1"/>
              <a:t>dCache</a:t>
            </a:r>
            <a:r>
              <a:rPr lang="en-US" sz="1200" dirty="0"/>
              <a:t> Read Pool (now 1PB) has been crucial for timely production</a:t>
            </a:r>
            <a:br>
              <a:rPr lang="en-US" sz="1200" dirty="0"/>
            </a:br>
            <a:r>
              <a:rPr lang="en-US" sz="1200" dirty="0"/>
              <a:t>Pre-staging is much faster and more predicable</a:t>
            </a:r>
          </a:p>
          <a:p>
            <a:r>
              <a:rPr lang="en-US" sz="1200" dirty="0"/>
              <a:t>We only allow raw data for production in the Read Pool</a:t>
            </a:r>
          </a:p>
          <a:p>
            <a:endParaRPr lang="en-US" sz="1200" dirty="0"/>
          </a:p>
          <a:p>
            <a:r>
              <a:rPr lang="en-US" sz="1200" dirty="0"/>
              <a:t>Run 4 is 2 PB of raw data (Run 5 will be 2.2 PB)</a:t>
            </a:r>
          </a:p>
          <a:p>
            <a:endParaRPr lang="en-US" sz="1200" dirty="0"/>
          </a:p>
          <a:p>
            <a:r>
              <a:rPr lang="en-US" sz="1200" dirty="0"/>
              <a:t>We want to process more data at a time...</a:t>
            </a:r>
          </a:p>
          <a:p>
            <a:pPr marL="114300" indent="0">
              <a:buNone/>
            </a:pPr>
            <a:endParaRPr lang="en-US" sz="1200" dirty="0"/>
          </a:p>
          <a:p>
            <a:r>
              <a:rPr lang="en-US" sz="1200" dirty="0"/>
              <a:t>We submit jobs to process 100K files (~2.5 GB each). Takes about 2 weeks to process</a:t>
            </a:r>
          </a:p>
          <a:p>
            <a:r>
              <a:rPr lang="en-US" sz="1200" dirty="0"/>
              <a:t>We want to do 2 sets of 100K files (Run 4 and Run 5) – so we need 0.5 PB to hold them</a:t>
            </a:r>
          </a:p>
          <a:p>
            <a:r>
              <a:rPr lang="en-US" sz="1200" dirty="0"/>
              <a:t>While that’s running, we </a:t>
            </a:r>
            <a:r>
              <a:rPr lang="en-US" sz="1200" dirty="0" err="1"/>
              <a:t>prestage</a:t>
            </a:r>
            <a:r>
              <a:rPr lang="en-US" sz="1200" dirty="0"/>
              <a:t> the next 0.5 PB, so it’s ready when the current processing is done</a:t>
            </a:r>
          </a:p>
          <a:p>
            <a:r>
              <a:rPr lang="en-US" sz="1200" dirty="0"/>
              <a:t>We also want to keep the previous 0.5 PB of files for recovery, small reprocessing</a:t>
            </a:r>
          </a:p>
          <a:p>
            <a:endParaRPr lang="en-US" sz="1200" dirty="0"/>
          </a:p>
          <a:p>
            <a:r>
              <a:rPr lang="en-US" sz="1200" dirty="0"/>
              <a:t>Having 1.5 PB Read Pool would help make this easy and we can do Run 4 production and Run 5 pre-production together (we wouldn’t say no to 2 PB </a:t>
            </a:r>
            <a:r>
              <a:rPr lang="en-US" sz="1200" dirty="0">
                <a:sym typeface="Wingdings" pitchFamily="2" charset="2"/>
              </a:rPr>
              <a:t> )</a:t>
            </a:r>
            <a:endParaRPr lang="en-US" sz="1200" dirty="0"/>
          </a:p>
        </p:txBody>
      </p:sp>
      <p:sp>
        <p:nvSpPr>
          <p:cNvPr id="4" name="Slide Number Placeholder 3">
            <a:extLst>
              <a:ext uri="{FF2B5EF4-FFF2-40B4-BE49-F238E27FC236}">
                <a16:creationId xmlns:a16="http://schemas.microsoft.com/office/drawing/2014/main" id="{B69FFBB4-43F5-91CD-4369-D859DE1ABC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1017613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Tape - Usage and Predictions (in PB)</a:t>
            </a:r>
            <a:endParaRPr/>
          </a:p>
        </p:txBody>
      </p:sp>
      <p:graphicFrame>
        <p:nvGraphicFramePr>
          <p:cNvPr id="284" name="Google Shape;284;p32"/>
          <p:cNvGraphicFramePr/>
          <p:nvPr>
            <p:extLst>
              <p:ext uri="{D42A27DB-BD31-4B8C-83A1-F6EECF244321}">
                <p14:modId xmlns:p14="http://schemas.microsoft.com/office/powerpoint/2010/main" val="224171095"/>
              </p:ext>
            </p:extLst>
          </p:nvPr>
        </p:nvGraphicFramePr>
        <p:xfrm>
          <a:off x="5952015" y="976721"/>
          <a:ext cx="3014210" cy="4017060"/>
        </p:xfrm>
        <a:graphic>
          <a:graphicData uri="http://schemas.openxmlformats.org/drawingml/2006/table">
            <a:tbl>
              <a:tblPr>
                <a:noFill/>
                <a:tableStyleId>{00907C85-0280-4CAD-9BA9-4041368597F6}</a:tableStyleId>
              </a:tblPr>
              <a:tblGrid>
                <a:gridCol w="1507105">
                  <a:extLst>
                    <a:ext uri="{9D8B030D-6E8A-4147-A177-3AD203B41FA5}">
                      <a16:colId xmlns:a16="http://schemas.microsoft.com/office/drawing/2014/main" val="20000"/>
                    </a:ext>
                  </a:extLst>
                </a:gridCol>
                <a:gridCol w="1507105">
                  <a:extLst>
                    <a:ext uri="{9D8B030D-6E8A-4147-A177-3AD203B41FA5}">
                      <a16:colId xmlns:a16="http://schemas.microsoft.com/office/drawing/2014/main" val="20001"/>
                    </a:ext>
                  </a:extLst>
                </a:gridCol>
              </a:tblGrid>
              <a:tr h="688800">
                <a:tc>
                  <a:txBody>
                    <a:bodyPr/>
                    <a:lstStyle/>
                    <a:p>
                      <a:pPr marL="0" lvl="0" indent="0" algn="ctr" rtl="0">
                        <a:spcBef>
                          <a:spcPts val="0"/>
                        </a:spcBef>
                        <a:spcAft>
                          <a:spcPts val="0"/>
                        </a:spcAft>
                        <a:buNone/>
                      </a:pP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a:t>Total Added By End of Year</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688800">
                <a:tc>
                  <a:txBody>
                    <a:bodyPr/>
                    <a:lstStyle/>
                    <a:p>
                      <a:pPr marL="0" lvl="0" indent="0" algn="ctr" rtl="0">
                        <a:spcBef>
                          <a:spcPts val="0"/>
                        </a:spcBef>
                        <a:spcAft>
                          <a:spcPts val="0"/>
                        </a:spcAft>
                        <a:buNone/>
                      </a:pPr>
                      <a:r>
                        <a:rPr lang="en" sz="1000" b="1"/>
                        <a:t>At end 2021</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a:t>21.31 PB</a:t>
                      </a:r>
                      <a:endParaRPr sz="100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688800">
                <a:tc>
                  <a:txBody>
                    <a:bodyPr/>
                    <a:lstStyle/>
                    <a:p>
                      <a:pPr marL="0" lvl="0" indent="0" algn="ctr" rtl="0">
                        <a:spcBef>
                          <a:spcPts val="0"/>
                        </a:spcBef>
                        <a:spcAft>
                          <a:spcPts val="0"/>
                        </a:spcAft>
                        <a:buNone/>
                      </a:pPr>
                      <a:r>
                        <a:rPr lang="en" sz="1000" b="1"/>
                        <a:t>2022</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t>+3.5 PB so far (Run 5 raw + Run 3 Proc)</a:t>
                      </a:r>
                    </a:p>
                    <a:p>
                      <a:pPr marL="0" lvl="0" indent="0" algn="ctr" rtl="0">
                        <a:spcBef>
                          <a:spcPts val="0"/>
                        </a:spcBef>
                        <a:spcAft>
                          <a:spcPts val="0"/>
                        </a:spcAft>
                        <a:buNone/>
                      </a:pPr>
                      <a:r>
                        <a:rPr lang="en-US" sz="900" dirty="0"/>
                        <a:t>+0.5 PB to end Run 5 raw</a:t>
                      </a:r>
                      <a:br>
                        <a:rPr lang="en-US" sz="900" dirty="0"/>
                      </a:br>
                      <a:r>
                        <a:rPr lang="en-US" sz="900" dirty="0"/>
                        <a:t>+2.5 PB Run4 Proc</a:t>
                      </a:r>
                      <a:br>
                        <a:rPr lang="en-US" sz="900" dirty="0"/>
                      </a:br>
                      <a:r>
                        <a:rPr lang="en-US" sz="900" dirty="0"/>
                        <a:t>+1 PB Sim/Analysis</a:t>
                      </a:r>
                      <a:br>
                        <a:rPr lang="en-US" sz="900" dirty="0"/>
                      </a:br>
                      <a:r>
                        <a:rPr lang="en-US" sz="900" dirty="0"/>
                        <a:t>= </a:t>
                      </a:r>
                      <a:r>
                        <a:rPr lang="en-US" sz="900" b="1" dirty="0"/>
                        <a:t>+7.5 PB total (Req)</a:t>
                      </a:r>
                      <a:endParaRPr sz="9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688800">
                <a:tc>
                  <a:txBody>
                    <a:bodyPr/>
                    <a:lstStyle/>
                    <a:p>
                      <a:pPr marL="0" lvl="0" indent="0" algn="ctr" rtl="0">
                        <a:spcBef>
                          <a:spcPts val="0"/>
                        </a:spcBef>
                        <a:spcAft>
                          <a:spcPts val="0"/>
                        </a:spcAft>
                        <a:buNone/>
                      </a:pPr>
                      <a:r>
                        <a:rPr lang="en" sz="1000" b="1"/>
                        <a:t>2023</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+3 PB Run 5 Proc</a:t>
                      </a:r>
                      <a:br>
                        <a:rPr lang="en-US" sz="1000" dirty="0"/>
                      </a:br>
                      <a:r>
                        <a:rPr lang="en-US" sz="1000" dirty="0"/>
                        <a:t>+2 PB Run 6 Raw</a:t>
                      </a:r>
                      <a:br>
                        <a:rPr lang="en-US" sz="1000" dirty="0"/>
                      </a:br>
                      <a:r>
                        <a:rPr lang="en-US" sz="1000" dirty="0"/>
                        <a:t>+1 PB Sim/Analysis</a:t>
                      </a:r>
                      <a:br>
                        <a:rPr lang="en-US" sz="1000" dirty="0"/>
                      </a:br>
                      <a:r>
                        <a:rPr lang="en-US" sz="1000" dirty="0"/>
                        <a:t>+1 PB Run 6 Proc</a:t>
                      </a:r>
                      <a:br>
                        <a:rPr lang="en-US" sz="1000" dirty="0"/>
                      </a:br>
                      <a:r>
                        <a:rPr lang="en-US" sz="1000" dirty="0"/>
                        <a:t>= </a:t>
                      </a:r>
                      <a:r>
                        <a:rPr lang="en-US" sz="1000" b="1" dirty="0"/>
                        <a:t>+7 PB total (Req)</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r h="688800">
                <a:tc>
                  <a:txBody>
                    <a:bodyPr/>
                    <a:lstStyle/>
                    <a:p>
                      <a:pPr marL="0" lvl="0" indent="0" algn="ctr" rtl="0">
                        <a:spcBef>
                          <a:spcPts val="0"/>
                        </a:spcBef>
                        <a:spcAft>
                          <a:spcPts val="0"/>
                        </a:spcAft>
                        <a:buNone/>
                      </a:pPr>
                      <a:r>
                        <a:rPr lang="en" sz="1000" b="1"/>
                        <a:t>2024</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+1.5 PB Run 6 Proc</a:t>
                      </a:r>
                      <a:br>
                        <a:rPr lang="en-US" sz="1000" dirty="0"/>
                      </a:br>
                      <a:r>
                        <a:rPr lang="en-US" sz="1000" dirty="0"/>
                        <a:t>+2 PB Sim/Analysis</a:t>
                      </a:r>
                      <a:br>
                        <a:rPr lang="en-US" sz="1000" dirty="0"/>
                      </a:br>
                      <a:r>
                        <a:rPr lang="en-US" sz="1000" dirty="0"/>
                        <a:t>= </a:t>
                      </a:r>
                      <a:r>
                        <a:rPr lang="en-US" sz="1000" b="1" dirty="0"/>
                        <a:t>+3.5 PB total (Req)</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 name="Slide Number Placeholder 2">
            <a:extLst>
              <a:ext uri="{FF2B5EF4-FFF2-40B4-BE49-F238E27FC236}">
                <a16:creationId xmlns:a16="http://schemas.microsoft.com/office/drawing/2014/main" id="{BA419939-0B40-7679-D3D9-F9AD1E698A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4" name="Picture 3">
            <a:extLst>
              <a:ext uri="{FF2B5EF4-FFF2-40B4-BE49-F238E27FC236}">
                <a16:creationId xmlns:a16="http://schemas.microsoft.com/office/drawing/2014/main" id="{6AEA2254-97E9-86D3-3878-B856EA19CD2A}"/>
              </a:ext>
            </a:extLst>
          </p:cNvPr>
          <p:cNvPicPr>
            <a:picLocks noChangeAspect="1"/>
          </p:cNvPicPr>
          <p:nvPr/>
        </p:nvPicPr>
        <p:blipFill>
          <a:blip r:embed="rId3"/>
          <a:stretch>
            <a:fillRect/>
          </a:stretch>
        </p:blipFill>
        <p:spPr>
          <a:xfrm>
            <a:off x="135398" y="1942331"/>
            <a:ext cx="5816617" cy="1872586"/>
          </a:xfrm>
          <a:prstGeom prst="rect">
            <a:avLst/>
          </a:prstGeom>
        </p:spPr>
      </p:pic>
      <p:sp>
        <p:nvSpPr>
          <p:cNvPr id="5" name="TextBox 4">
            <a:extLst>
              <a:ext uri="{FF2B5EF4-FFF2-40B4-BE49-F238E27FC236}">
                <a16:creationId xmlns:a16="http://schemas.microsoft.com/office/drawing/2014/main" id="{410B3443-6FA6-1A22-DDF3-001CE29520E4}"/>
              </a:ext>
            </a:extLst>
          </p:cNvPr>
          <p:cNvSpPr txBox="1"/>
          <p:nvPr/>
        </p:nvSpPr>
        <p:spPr>
          <a:xfrm>
            <a:off x="4637231" y="4608718"/>
            <a:ext cx="1314784" cy="261610"/>
          </a:xfrm>
          <a:prstGeom prst="rect">
            <a:avLst/>
          </a:prstGeom>
          <a:noFill/>
        </p:spPr>
        <p:txBody>
          <a:bodyPr wrap="none" rtlCol="0">
            <a:spAutoFit/>
          </a:bodyPr>
          <a:lstStyle/>
          <a:p>
            <a:r>
              <a:rPr lang="en-US" sz="1050" dirty="0"/>
              <a:t>Req = our request</a:t>
            </a:r>
          </a:p>
        </p:txBody>
      </p:sp>
      <p:sp>
        <p:nvSpPr>
          <p:cNvPr id="6" name="TextBox 5">
            <a:extLst>
              <a:ext uri="{FF2B5EF4-FFF2-40B4-BE49-F238E27FC236}">
                <a16:creationId xmlns:a16="http://schemas.microsoft.com/office/drawing/2014/main" id="{A47B1449-8B5E-041D-1604-44AF0A3548C0}"/>
              </a:ext>
            </a:extLst>
          </p:cNvPr>
          <p:cNvSpPr txBox="1"/>
          <p:nvPr/>
        </p:nvSpPr>
        <p:spPr>
          <a:xfrm>
            <a:off x="4024990" y="3911735"/>
            <a:ext cx="1927025" cy="600164"/>
          </a:xfrm>
          <a:prstGeom prst="rect">
            <a:avLst/>
          </a:prstGeom>
          <a:noFill/>
        </p:spPr>
        <p:txBody>
          <a:bodyPr wrap="square" rtlCol="0">
            <a:spAutoFit/>
          </a:bodyPr>
          <a:lstStyle/>
          <a:p>
            <a:pPr algn="r"/>
            <a:r>
              <a:rPr lang="en-US" sz="1100" dirty="0"/>
              <a:t>Note that this uses a more optimistic schedule</a:t>
            </a:r>
            <a:br>
              <a:rPr lang="en-US" sz="1100" dirty="0"/>
            </a:br>
            <a:r>
              <a:rPr lang="en-US" sz="1100" dirty="0"/>
              <a:t>than slide 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Disk: NAS Usage and Predictions (in TB Units)</a:t>
            </a:r>
            <a:endParaRPr/>
          </a:p>
        </p:txBody>
      </p:sp>
      <p:graphicFrame>
        <p:nvGraphicFramePr>
          <p:cNvPr id="275" name="Google Shape;275;p31"/>
          <p:cNvGraphicFramePr/>
          <p:nvPr>
            <p:extLst>
              <p:ext uri="{D42A27DB-BD31-4B8C-83A1-F6EECF244321}">
                <p14:modId xmlns:p14="http://schemas.microsoft.com/office/powerpoint/2010/main" val="2118040103"/>
              </p:ext>
            </p:extLst>
          </p:nvPr>
        </p:nvGraphicFramePr>
        <p:xfrm>
          <a:off x="5982825" y="1239375"/>
          <a:ext cx="2683425" cy="2755200"/>
        </p:xfrm>
        <a:graphic>
          <a:graphicData uri="http://schemas.openxmlformats.org/drawingml/2006/table">
            <a:tbl>
              <a:tblPr>
                <a:noFill/>
                <a:tableStyleId>{00907C85-0280-4CAD-9BA9-4041368597F6}</a:tableStyleId>
              </a:tblPr>
              <a:tblGrid>
                <a:gridCol w="894475">
                  <a:extLst>
                    <a:ext uri="{9D8B030D-6E8A-4147-A177-3AD203B41FA5}">
                      <a16:colId xmlns:a16="http://schemas.microsoft.com/office/drawing/2014/main" val="20000"/>
                    </a:ext>
                  </a:extLst>
                </a:gridCol>
                <a:gridCol w="894475">
                  <a:extLst>
                    <a:ext uri="{9D8B030D-6E8A-4147-A177-3AD203B41FA5}">
                      <a16:colId xmlns:a16="http://schemas.microsoft.com/office/drawing/2014/main" val="20001"/>
                    </a:ext>
                  </a:extLst>
                </a:gridCol>
                <a:gridCol w="894475">
                  <a:extLst>
                    <a:ext uri="{9D8B030D-6E8A-4147-A177-3AD203B41FA5}">
                      <a16:colId xmlns:a16="http://schemas.microsoft.com/office/drawing/2014/main" val="20002"/>
                    </a:ext>
                  </a:extLst>
                </a:gridCol>
              </a:tblGrid>
              <a:tr h="688800">
                <a:tc>
                  <a:txBody>
                    <a:bodyPr/>
                    <a:lstStyle/>
                    <a:p>
                      <a:pPr marL="0" lvl="0" indent="0" algn="ctr" rtl="0">
                        <a:spcBef>
                          <a:spcPts val="0"/>
                        </a:spcBef>
                        <a:spcAft>
                          <a:spcPts val="0"/>
                        </a:spcAft>
                        <a:buNone/>
                      </a:pP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a:t>App</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a:t>Data</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688800">
                <a:tc>
                  <a:txBody>
                    <a:bodyPr/>
                    <a:lstStyle/>
                    <a:p>
                      <a:pPr marL="0" lvl="0" indent="0" algn="ctr" rtl="0">
                        <a:spcBef>
                          <a:spcPts val="0"/>
                        </a:spcBef>
                        <a:spcAft>
                          <a:spcPts val="0"/>
                        </a:spcAft>
                        <a:buNone/>
                      </a:pPr>
                      <a:r>
                        <a:rPr lang="en" sz="1000" b="1"/>
                        <a:t>2022</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a:t>10.6</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a:t>12.3</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688800">
                <a:tc>
                  <a:txBody>
                    <a:bodyPr/>
                    <a:lstStyle/>
                    <a:p>
                      <a:pPr marL="0" lvl="0" indent="0" algn="ctr" rtl="0">
                        <a:spcBef>
                          <a:spcPts val="0"/>
                        </a:spcBef>
                        <a:spcAft>
                          <a:spcPts val="0"/>
                        </a:spcAft>
                        <a:buNone/>
                      </a:pPr>
                      <a:r>
                        <a:rPr lang="en" sz="1000" b="1"/>
                        <a:t>2023</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a:t>12</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a:t>15</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688800">
                <a:tc>
                  <a:txBody>
                    <a:bodyPr/>
                    <a:lstStyle/>
                    <a:p>
                      <a:pPr marL="0" lvl="0" indent="0" algn="ctr" rtl="0">
                        <a:spcBef>
                          <a:spcPts val="0"/>
                        </a:spcBef>
                        <a:spcAft>
                          <a:spcPts val="0"/>
                        </a:spcAft>
                        <a:buNone/>
                      </a:pPr>
                      <a:r>
                        <a:rPr lang="en" sz="1000" b="1"/>
                        <a:t>2024</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a:t>15</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a:t>20</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6899A888-D7FD-948B-A1A0-FF161A2A39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4" name="Picture 3">
            <a:extLst>
              <a:ext uri="{FF2B5EF4-FFF2-40B4-BE49-F238E27FC236}">
                <a16:creationId xmlns:a16="http://schemas.microsoft.com/office/drawing/2014/main" id="{55C2A137-FAD8-E93A-DB5E-17847417C47A}"/>
              </a:ext>
            </a:extLst>
          </p:cNvPr>
          <p:cNvPicPr>
            <a:picLocks noChangeAspect="1"/>
          </p:cNvPicPr>
          <p:nvPr/>
        </p:nvPicPr>
        <p:blipFill>
          <a:blip r:embed="rId3"/>
          <a:stretch>
            <a:fillRect/>
          </a:stretch>
        </p:blipFill>
        <p:spPr>
          <a:xfrm>
            <a:off x="92685" y="1863412"/>
            <a:ext cx="5552221" cy="14166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Lifetimes</a:t>
            </a:r>
            <a:endParaRPr/>
          </a:p>
        </p:txBody>
      </p:sp>
      <p:sp>
        <p:nvSpPr>
          <p:cNvPr id="291" name="Google Shape;291;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Every production/simulation version has its own file family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can and have recycled obsolete production data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2022 (so far) we requested recycling tapes containing ~ 0.5 PB of data</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 name="Slide Number Placeholder 1">
            <a:extLst>
              <a:ext uri="{FF2B5EF4-FFF2-40B4-BE49-F238E27FC236}">
                <a16:creationId xmlns:a16="http://schemas.microsoft.com/office/drawing/2014/main" id="{6AEF578B-0A67-BC15-D60A-021E8F713F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CC08-28D6-BECB-3FB1-34053B09413A}"/>
              </a:ext>
            </a:extLst>
          </p:cNvPr>
          <p:cNvSpPr>
            <a:spLocks noGrp="1"/>
          </p:cNvSpPr>
          <p:nvPr>
            <p:ph type="title"/>
          </p:nvPr>
        </p:nvSpPr>
        <p:spPr/>
        <p:txBody>
          <a:bodyPr/>
          <a:lstStyle/>
          <a:p>
            <a:r>
              <a:rPr lang="en-US" dirty="0"/>
              <a:t>Excitement (April 7, 2021)</a:t>
            </a:r>
          </a:p>
        </p:txBody>
      </p:sp>
      <p:sp>
        <p:nvSpPr>
          <p:cNvPr id="5" name="Slide Number Placeholder 4">
            <a:extLst>
              <a:ext uri="{FF2B5EF4-FFF2-40B4-BE49-F238E27FC236}">
                <a16:creationId xmlns:a16="http://schemas.microsoft.com/office/drawing/2014/main" id="{2E670E20-B140-0B29-2D13-447D8B90E20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a:t>
            </a:fld>
            <a:endParaRPr lang="en"/>
          </a:p>
        </p:txBody>
      </p:sp>
      <p:pic>
        <p:nvPicPr>
          <p:cNvPr id="6" name="Picture 5" descr="Chart&#10;&#10;Description automatically generated">
            <a:extLst>
              <a:ext uri="{FF2B5EF4-FFF2-40B4-BE49-F238E27FC236}">
                <a16:creationId xmlns:a16="http://schemas.microsoft.com/office/drawing/2014/main" id="{7CA5AFE5-10B9-5E0E-7CBE-182EF716B8AC}"/>
              </a:ext>
            </a:extLst>
          </p:cNvPr>
          <p:cNvPicPr>
            <a:picLocks noChangeAspect="1"/>
          </p:cNvPicPr>
          <p:nvPr/>
        </p:nvPicPr>
        <p:blipFill>
          <a:blip r:embed="rId2"/>
          <a:stretch>
            <a:fillRect/>
          </a:stretch>
        </p:blipFill>
        <p:spPr>
          <a:xfrm>
            <a:off x="1964816" y="661096"/>
            <a:ext cx="5391969" cy="3821307"/>
          </a:xfrm>
          <a:prstGeom prst="rect">
            <a:avLst/>
          </a:prstGeom>
          <a:ln>
            <a:noFill/>
          </a:ln>
          <a:effectLst/>
        </p:spPr>
      </p:pic>
    </p:spTree>
    <p:extLst>
      <p:ext uri="{BB962C8B-B14F-4D97-AF65-F5344CB8AC3E}">
        <p14:creationId xmlns:p14="http://schemas.microsoft.com/office/powerpoint/2010/main" val="4005002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Do You Want to Achieve in Computing Over Next Three Years</a:t>
            </a:r>
            <a:endParaRPr dirty="0"/>
          </a:p>
        </p:txBody>
      </p:sp>
      <p:sp>
        <p:nvSpPr>
          <p:cNvPr id="2" name="Slide Number Placeholder 1">
            <a:extLst>
              <a:ext uri="{FF2B5EF4-FFF2-40B4-BE49-F238E27FC236}">
                <a16:creationId xmlns:a16="http://schemas.microsoft.com/office/drawing/2014/main" id="{429E7DD6-534C-77D5-9DB9-E9CD8E405A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3" name="TextBox 2">
            <a:extLst>
              <a:ext uri="{FF2B5EF4-FFF2-40B4-BE49-F238E27FC236}">
                <a16:creationId xmlns:a16="http://schemas.microsoft.com/office/drawing/2014/main" id="{DBD8BF28-9E78-F84A-3890-80296AB43F16}"/>
              </a:ext>
            </a:extLst>
          </p:cNvPr>
          <p:cNvSpPr txBox="1"/>
          <p:nvPr/>
        </p:nvSpPr>
        <p:spPr>
          <a:xfrm>
            <a:off x="651933" y="1693333"/>
            <a:ext cx="4951997" cy="3108543"/>
          </a:xfrm>
          <a:prstGeom prst="rect">
            <a:avLst/>
          </a:prstGeom>
          <a:noFill/>
        </p:spPr>
        <p:txBody>
          <a:bodyPr wrap="none" rtlCol="0">
            <a:spAutoFit/>
          </a:bodyPr>
          <a:lstStyle/>
          <a:p>
            <a:r>
              <a:rPr lang="en-US" dirty="0"/>
              <a:t>We want to process our data more quickly...</a:t>
            </a:r>
          </a:p>
          <a:p>
            <a:r>
              <a:rPr lang="en-US" dirty="0"/>
              <a:t>Lia wants to know what can be done and how SCD can help</a:t>
            </a:r>
          </a:p>
          <a:p>
            <a:endParaRPr lang="en-US" dirty="0"/>
          </a:p>
          <a:p>
            <a:r>
              <a:rPr lang="en-US" dirty="0"/>
              <a:t>The larger Read Poll will be a big help.</a:t>
            </a:r>
          </a:p>
          <a:p>
            <a:endParaRPr lang="en-US" dirty="0"/>
          </a:p>
          <a:p>
            <a:r>
              <a:rPr lang="en-US" dirty="0"/>
              <a:t>Increasing our production </a:t>
            </a:r>
            <a:r>
              <a:rPr lang="en-US" dirty="0" err="1"/>
              <a:t>FermiGrid</a:t>
            </a:r>
            <a:r>
              <a:rPr lang="en-US" dirty="0"/>
              <a:t> </a:t>
            </a:r>
            <a:br>
              <a:rPr lang="en-US" dirty="0"/>
            </a:br>
            <a:r>
              <a:rPr lang="en-US" dirty="0"/>
              <a:t>quota (now 5,800 jobs) to 7,500 would </a:t>
            </a:r>
            <a:br>
              <a:rPr lang="en-US" dirty="0"/>
            </a:br>
            <a:r>
              <a:rPr lang="en-US" dirty="0"/>
              <a:t>allow us to run more production jobs </a:t>
            </a:r>
            <a:br>
              <a:rPr lang="en-US" dirty="0"/>
            </a:br>
            <a:r>
              <a:rPr lang="en-US" dirty="0"/>
              <a:t>continuously and run simulation</a:t>
            </a:r>
          </a:p>
          <a:p>
            <a:endParaRPr lang="en-US" dirty="0"/>
          </a:p>
          <a:p>
            <a:r>
              <a:rPr lang="en-US" dirty="0"/>
              <a:t>Plot shows when we ran the Run 3</a:t>
            </a:r>
            <a:br>
              <a:rPr lang="en-US" dirty="0"/>
            </a:br>
            <a:r>
              <a:rPr lang="en-US" dirty="0"/>
              <a:t>re-processing. Dark yellow are these</a:t>
            </a:r>
            <a:br>
              <a:rPr lang="en-US" dirty="0"/>
            </a:br>
            <a:r>
              <a:rPr lang="en-US" dirty="0"/>
              <a:t>production jobs. We want to do more</a:t>
            </a:r>
            <a:br>
              <a:rPr lang="en-US" dirty="0"/>
            </a:br>
            <a:r>
              <a:rPr lang="en-US" dirty="0"/>
              <a:t>jobs simultaneously.</a:t>
            </a:r>
          </a:p>
        </p:txBody>
      </p:sp>
      <p:pic>
        <p:nvPicPr>
          <p:cNvPr id="6" name="Picture 5">
            <a:extLst>
              <a:ext uri="{FF2B5EF4-FFF2-40B4-BE49-F238E27FC236}">
                <a16:creationId xmlns:a16="http://schemas.microsoft.com/office/drawing/2014/main" id="{494A8AFF-E700-FC86-429E-DB9C2876A4B8}"/>
              </a:ext>
            </a:extLst>
          </p:cNvPr>
          <p:cNvPicPr>
            <a:picLocks noChangeAspect="1"/>
          </p:cNvPicPr>
          <p:nvPr/>
        </p:nvPicPr>
        <p:blipFill>
          <a:blip r:embed="rId3"/>
          <a:stretch>
            <a:fillRect/>
          </a:stretch>
        </p:blipFill>
        <p:spPr>
          <a:xfrm>
            <a:off x="3987800" y="2679336"/>
            <a:ext cx="4919133" cy="207908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3A6F-DD04-BCF4-0653-4330C64E2525}"/>
              </a:ext>
            </a:extLst>
          </p:cNvPr>
          <p:cNvSpPr>
            <a:spLocks noGrp="1"/>
          </p:cNvSpPr>
          <p:nvPr>
            <p:ph type="title"/>
          </p:nvPr>
        </p:nvSpPr>
        <p:spPr/>
        <p:txBody>
          <a:bodyPr/>
          <a:lstStyle/>
          <a:p>
            <a:r>
              <a:rPr lang="en-US" dirty="0"/>
              <a:t>Making production faster</a:t>
            </a:r>
          </a:p>
        </p:txBody>
      </p:sp>
      <p:sp>
        <p:nvSpPr>
          <p:cNvPr id="3" name="Text Placeholder 2">
            <a:extLst>
              <a:ext uri="{FF2B5EF4-FFF2-40B4-BE49-F238E27FC236}">
                <a16:creationId xmlns:a16="http://schemas.microsoft.com/office/drawing/2014/main" id="{44419679-2F5C-8652-C5AB-42A13D3DA4ED}"/>
              </a:ext>
            </a:extLst>
          </p:cNvPr>
          <p:cNvSpPr>
            <a:spLocks noGrp="1"/>
          </p:cNvSpPr>
          <p:nvPr>
            <p:ph type="body" idx="1"/>
          </p:nvPr>
        </p:nvSpPr>
        <p:spPr/>
        <p:txBody>
          <a:bodyPr/>
          <a:lstStyle/>
          <a:p>
            <a:r>
              <a:rPr lang="en-US" dirty="0"/>
              <a:t>We can speed up production computing by a factor of two by decoupling the calorimetry reconstruction from the tracking reconstruction</a:t>
            </a:r>
          </a:p>
          <a:p>
            <a:r>
              <a:rPr lang="en-US" dirty="0"/>
              <a:t>Tracking takes half of the total reconstruction time</a:t>
            </a:r>
          </a:p>
          <a:p>
            <a:r>
              <a:rPr lang="en-US" dirty="0"/>
              <a:t>Most analysis don’t use the tracking data</a:t>
            </a:r>
          </a:p>
          <a:p>
            <a:r>
              <a:rPr lang="en-US" dirty="0"/>
              <a:t>The raw tracking data is a small fraction of the total raw data size</a:t>
            </a:r>
            <a:br>
              <a:rPr lang="en-US" dirty="0"/>
            </a:br>
            <a:r>
              <a:rPr lang="en-US" dirty="0"/>
              <a:t>We can extract these data production into their own file ... then move to other sites for processing</a:t>
            </a:r>
          </a:p>
          <a:p>
            <a:endParaRPr lang="en-US" dirty="0"/>
          </a:p>
          <a:p>
            <a:r>
              <a:rPr lang="en-US" dirty="0"/>
              <a:t>Splitting off the Tracking data would not disrupt the main calorimetry processing and the main analyses</a:t>
            </a:r>
          </a:p>
        </p:txBody>
      </p:sp>
      <p:sp>
        <p:nvSpPr>
          <p:cNvPr id="4" name="Slide Number Placeholder 3">
            <a:extLst>
              <a:ext uri="{FF2B5EF4-FFF2-40B4-BE49-F238E27FC236}">
                <a16:creationId xmlns:a16="http://schemas.microsoft.com/office/drawing/2014/main" id="{5761E82C-1150-46F2-BD39-E1DB976727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59174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994FA-A735-E5DB-1E76-4CA4712FC846}"/>
              </a:ext>
            </a:extLst>
          </p:cNvPr>
          <p:cNvSpPr>
            <a:spLocks noGrp="1"/>
          </p:cNvSpPr>
          <p:nvPr>
            <p:ph type="title"/>
          </p:nvPr>
        </p:nvSpPr>
        <p:spPr/>
        <p:txBody>
          <a:bodyPr/>
          <a:lstStyle/>
          <a:p>
            <a:r>
              <a:rPr lang="en-US" dirty="0"/>
              <a:t>Processing tracking data</a:t>
            </a:r>
          </a:p>
        </p:txBody>
      </p:sp>
      <p:sp>
        <p:nvSpPr>
          <p:cNvPr id="3" name="Text Placeholder 2">
            <a:extLst>
              <a:ext uri="{FF2B5EF4-FFF2-40B4-BE49-F238E27FC236}">
                <a16:creationId xmlns:a16="http://schemas.microsoft.com/office/drawing/2014/main" id="{7F34AD81-0A4C-4527-118E-EC1F329D949C}"/>
              </a:ext>
            </a:extLst>
          </p:cNvPr>
          <p:cNvSpPr>
            <a:spLocks noGrp="1"/>
          </p:cNvSpPr>
          <p:nvPr>
            <p:ph type="body" idx="1"/>
          </p:nvPr>
        </p:nvSpPr>
        <p:spPr/>
        <p:txBody>
          <a:bodyPr/>
          <a:lstStyle/>
          <a:p>
            <a:r>
              <a:rPr lang="en-US" dirty="0"/>
              <a:t>Our UK collaborators have grid resources for this purpose.</a:t>
            </a:r>
          </a:p>
          <a:p>
            <a:r>
              <a:rPr lang="en-US" dirty="0"/>
              <a:t>The art framework has been updated to handle merging the tracking data back in with the calorimetry data</a:t>
            </a:r>
          </a:p>
          <a:p>
            <a:r>
              <a:rPr lang="en-US" dirty="0"/>
              <a:t>Still working through some meta-data issues</a:t>
            </a:r>
          </a:p>
          <a:p>
            <a:endParaRPr lang="en-US" dirty="0"/>
          </a:p>
          <a:p>
            <a:endParaRPr lang="en-US" dirty="0"/>
          </a:p>
          <a:p>
            <a:r>
              <a:rPr lang="en-US" dirty="0"/>
              <a:t>Tracking reconstruction is also good candidate to move to NERSC</a:t>
            </a:r>
          </a:p>
          <a:p>
            <a:r>
              <a:rPr lang="en-US" dirty="0"/>
              <a:t>Would need SCD help to make this happen</a:t>
            </a:r>
          </a:p>
          <a:p>
            <a:r>
              <a:rPr lang="en-US" dirty="0"/>
              <a:t>We already use </a:t>
            </a:r>
            <a:r>
              <a:rPr lang="en-US" dirty="0" err="1"/>
              <a:t>HEPCloud</a:t>
            </a:r>
            <a:r>
              <a:rPr lang="en-US" dirty="0"/>
              <a:t> at NERSC for simulation, so infrastructure is already in place. There’s a good opportunity to get a NERSC allocation soon</a:t>
            </a:r>
          </a:p>
          <a:p>
            <a:endParaRPr lang="en-US" dirty="0"/>
          </a:p>
        </p:txBody>
      </p:sp>
      <p:sp>
        <p:nvSpPr>
          <p:cNvPr id="4" name="Slide Number Placeholder 3">
            <a:extLst>
              <a:ext uri="{FF2B5EF4-FFF2-40B4-BE49-F238E27FC236}">
                <a16:creationId xmlns:a16="http://schemas.microsoft.com/office/drawing/2014/main" id="{0811AC37-C753-A6DD-E1B3-DA3971FD64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4267202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Experiment Organization Chart for Offline Computing</a:t>
            </a:r>
            <a:endParaRPr/>
          </a:p>
        </p:txBody>
      </p:sp>
      <p:sp>
        <p:nvSpPr>
          <p:cNvPr id="5" name="Slide Number Placeholder 4">
            <a:extLst>
              <a:ext uri="{FF2B5EF4-FFF2-40B4-BE49-F238E27FC236}">
                <a16:creationId xmlns:a16="http://schemas.microsoft.com/office/drawing/2014/main" id="{C41C1EE3-C300-3123-0481-DDEEAB1292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3" name="Google Shape;135;p23">
            <a:extLst>
              <a:ext uri="{FF2B5EF4-FFF2-40B4-BE49-F238E27FC236}">
                <a16:creationId xmlns:a16="http://schemas.microsoft.com/office/drawing/2014/main" id="{5E2ABA74-9767-B8C2-3231-3BE45C73E355}"/>
              </a:ext>
            </a:extLst>
          </p:cNvPr>
          <p:cNvSpPr/>
          <p:nvPr/>
        </p:nvSpPr>
        <p:spPr>
          <a:xfrm>
            <a:off x="3172342" y="1145576"/>
            <a:ext cx="2009700" cy="4425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Spokes</a:t>
            </a:r>
            <a:endParaRPr sz="1000" b="1" i="0" u="none" strike="noStrike" cap="none" dirty="0">
              <a:solidFill>
                <a:srgbClr val="FFFFFF"/>
              </a:solidFill>
              <a:latin typeface="Roboto"/>
              <a:ea typeface="Roboto"/>
              <a:cs typeface="Roboto"/>
              <a:sym typeface="Roboto"/>
            </a:endParaRPr>
          </a:p>
          <a:p>
            <a:pPr lvl="0" algn="ctr">
              <a:buSzPts val="1000"/>
            </a:pPr>
            <a:r>
              <a:rPr lang="en-US" sz="900" dirty="0" err="1">
                <a:solidFill>
                  <a:srgbClr val="FFFFFF"/>
                </a:solidFill>
                <a:latin typeface="Roboto"/>
                <a:ea typeface="Roboto"/>
                <a:cs typeface="Roboto"/>
                <a:sym typeface="Roboto"/>
              </a:rPr>
              <a:t>Venanzoni</a:t>
            </a:r>
            <a:r>
              <a:rPr lang="en" sz="900" dirty="0">
                <a:solidFill>
                  <a:srgbClr val="FFFFFF"/>
                </a:solidFill>
                <a:latin typeface="Roboto"/>
                <a:ea typeface="Roboto"/>
                <a:cs typeface="Roboto"/>
                <a:sym typeface="Roboto"/>
              </a:rPr>
              <a:t> (INFN)/Casey (FNAL)</a:t>
            </a:r>
            <a:endParaRPr sz="900" b="0" i="0" u="none" strike="noStrike" cap="none" dirty="0">
              <a:solidFill>
                <a:srgbClr val="FFFFFF"/>
              </a:solidFill>
              <a:latin typeface="Roboto"/>
              <a:ea typeface="Roboto"/>
              <a:cs typeface="Roboto"/>
              <a:sym typeface="Roboto"/>
            </a:endParaRPr>
          </a:p>
        </p:txBody>
      </p:sp>
      <p:sp>
        <p:nvSpPr>
          <p:cNvPr id="34" name="Google Shape;136;p23">
            <a:extLst>
              <a:ext uri="{FF2B5EF4-FFF2-40B4-BE49-F238E27FC236}">
                <a16:creationId xmlns:a16="http://schemas.microsoft.com/office/drawing/2014/main" id="{F45AB9C4-BF64-3E14-F73F-88EDA2217B95}"/>
              </a:ext>
            </a:extLst>
          </p:cNvPr>
          <p:cNvSpPr/>
          <p:nvPr/>
        </p:nvSpPr>
        <p:spPr>
          <a:xfrm>
            <a:off x="5130130" y="1966689"/>
            <a:ext cx="2467874" cy="4425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Analysis Coordinator</a:t>
            </a:r>
            <a:endParaRPr sz="1000" b="1"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Mott (BU/FNAL)</a:t>
            </a:r>
          </a:p>
        </p:txBody>
      </p:sp>
      <p:sp>
        <p:nvSpPr>
          <p:cNvPr id="35" name="Google Shape;137;p23">
            <a:extLst>
              <a:ext uri="{FF2B5EF4-FFF2-40B4-BE49-F238E27FC236}">
                <a16:creationId xmlns:a16="http://schemas.microsoft.com/office/drawing/2014/main" id="{6061A5D7-350A-8916-7EEA-0BD12ECB6D8F}"/>
              </a:ext>
            </a:extLst>
          </p:cNvPr>
          <p:cNvSpPr/>
          <p:nvPr/>
        </p:nvSpPr>
        <p:spPr>
          <a:xfrm>
            <a:off x="1150790" y="1966688"/>
            <a:ext cx="2289000" cy="4425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Operations Managers</a:t>
            </a:r>
            <a:br>
              <a:rPr lang="en" sz="1000" dirty="0">
                <a:solidFill>
                  <a:srgbClr val="FFFFFF"/>
                </a:solidFill>
                <a:latin typeface="Roboto"/>
                <a:ea typeface="Roboto"/>
                <a:cs typeface="Roboto"/>
                <a:sym typeface="Roboto"/>
              </a:rPr>
            </a:br>
            <a:r>
              <a:rPr lang="en" sz="1000" dirty="0">
                <a:solidFill>
                  <a:srgbClr val="FFFFFF"/>
                </a:solidFill>
                <a:latin typeface="Roboto"/>
                <a:ea typeface="Roboto"/>
                <a:cs typeface="Roboto"/>
                <a:sym typeface="Roboto"/>
              </a:rPr>
              <a:t>Fred Gray (Regis), Polly (FNAL)</a:t>
            </a:r>
            <a:endParaRPr sz="1400" b="0" i="0" u="none" strike="noStrike" cap="none" dirty="0">
              <a:solidFill>
                <a:srgbClr val="FFFFFF"/>
              </a:solidFill>
              <a:latin typeface="Arial"/>
              <a:ea typeface="Arial"/>
              <a:cs typeface="Arial"/>
              <a:sym typeface="Arial"/>
            </a:endParaRPr>
          </a:p>
        </p:txBody>
      </p:sp>
      <p:sp>
        <p:nvSpPr>
          <p:cNvPr id="36" name="Google Shape;138;p23">
            <a:extLst>
              <a:ext uri="{FF2B5EF4-FFF2-40B4-BE49-F238E27FC236}">
                <a16:creationId xmlns:a16="http://schemas.microsoft.com/office/drawing/2014/main" id="{E658206E-1625-9BEC-23EE-37575F9787D5}"/>
              </a:ext>
            </a:extLst>
          </p:cNvPr>
          <p:cNvSpPr/>
          <p:nvPr/>
        </p:nvSpPr>
        <p:spPr>
          <a:xfrm>
            <a:off x="1150790" y="2738563"/>
            <a:ext cx="2278799"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DAQ/Online Ops</a:t>
            </a:r>
            <a:br>
              <a:rPr lang="en" sz="1000" dirty="0">
                <a:solidFill>
                  <a:srgbClr val="FFFFFF"/>
                </a:solidFill>
                <a:latin typeface="Roboto"/>
                <a:ea typeface="Roboto"/>
                <a:cs typeface="Roboto"/>
                <a:sym typeface="Roboto"/>
              </a:rPr>
            </a:br>
            <a:r>
              <a:rPr lang="en" sz="1000" dirty="0">
                <a:solidFill>
                  <a:srgbClr val="FFFFFF"/>
                </a:solidFill>
                <a:latin typeface="Roboto"/>
                <a:ea typeface="Roboto"/>
                <a:cs typeface="Roboto"/>
                <a:sym typeface="Roboto"/>
              </a:rPr>
              <a:t>Mastroianni (INFN)</a:t>
            </a:r>
            <a:endParaRPr sz="1400" b="0" i="0" u="none" strike="noStrike" cap="none" dirty="0">
              <a:solidFill>
                <a:srgbClr val="FFFFFF"/>
              </a:solidFill>
              <a:latin typeface="Arial"/>
              <a:ea typeface="Arial"/>
              <a:cs typeface="Arial"/>
              <a:sym typeface="Arial"/>
            </a:endParaRPr>
          </a:p>
        </p:txBody>
      </p:sp>
      <p:sp>
        <p:nvSpPr>
          <p:cNvPr id="37" name="Google Shape;139;p23">
            <a:extLst>
              <a:ext uri="{FF2B5EF4-FFF2-40B4-BE49-F238E27FC236}">
                <a16:creationId xmlns:a16="http://schemas.microsoft.com/office/drawing/2014/main" id="{825CA4C2-E45E-A00A-BC81-0BFC19C12B61}"/>
              </a:ext>
            </a:extLst>
          </p:cNvPr>
          <p:cNvSpPr/>
          <p:nvPr/>
        </p:nvSpPr>
        <p:spPr>
          <a:xfrm>
            <a:off x="4701890" y="2866388"/>
            <a:ext cx="2394600" cy="6588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Offline Computing &amp; Simulations</a:t>
            </a:r>
            <a:br>
              <a:rPr lang="en" sz="1000" b="1" dirty="0">
                <a:solidFill>
                  <a:srgbClr val="FFFFFF"/>
                </a:solidFill>
                <a:latin typeface="Roboto"/>
                <a:ea typeface="Roboto"/>
                <a:cs typeface="Roboto"/>
                <a:sym typeface="Roboto"/>
              </a:rPr>
            </a:br>
            <a:r>
              <a:rPr lang="en" sz="1000" dirty="0">
                <a:solidFill>
                  <a:srgbClr val="FFFFFF"/>
                </a:solidFill>
                <a:latin typeface="Roboto"/>
                <a:ea typeface="Roboto"/>
                <a:cs typeface="Roboto"/>
                <a:sym typeface="Roboto"/>
              </a:rPr>
              <a:t>Liang Li (Shanghai)/Walton (FNAL)</a:t>
            </a:r>
            <a:endParaRPr sz="1400" b="0" i="0" u="none" strike="noStrike" cap="none" dirty="0">
              <a:solidFill>
                <a:srgbClr val="FFFFFF"/>
              </a:solidFill>
              <a:latin typeface="Arial"/>
              <a:ea typeface="Arial"/>
              <a:cs typeface="Arial"/>
              <a:sym typeface="Arial"/>
            </a:endParaRPr>
          </a:p>
        </p:txBody>
      </p:sp>
      <p:cxnSp>
        <p:nvCxnSpPr>
          <p:cNvPr id="38" name="Google Shape;140;p23">
            <a:extLst>
              <a:ext uri="{FF2B5EF4-FFF2-40B4-BE49-F238E27FC236}">
                <a16:creationId xmlns:a16="http://schemas.microsoft.com/office/drawing/2014/main" id="{B06A465C-5D1E-4AA8-EDBB-CD87CCA58F12}"/>
              </a:ext>
            </a:extLst>
          </p:cNvPr>
          <p:cNvCxnSpPr>
            <a:cxnSpLocks/>
            <a:stCxn id="33" idx="2"/>
            <a:endCxn id="34" idx="0"/>
          </p:cNvCxnSpPr>
          <p:nvPr/>
        </p:nvCxnSpPr>
        <p:spPr>
          <a:xfrm rot="16200000" flipH="1">
            <a:off x="5081323" y="683944"/>
            <a:ext cx="378613" cy="2186875"/>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39" name="Google Shape;141;p23">
            <a:extLst>
              <a:ext uri="{FF2B5EF4-FFF2-40B4-BE49-F238E27FC236}">
                <a16:creationId xmlns:a16="http://schemas.microsoft.com/office/drawing/2014/main" id="{D9B883A6-D8CB-6143-8B6C-0B0372746EC8}"/>
              </a:ext>
            </a:extLst>
          </p:cNvPr>
          <p:cNvCxnSpPr>
            <a:cxnSpLocks/>
            <a:stCxn id="35" idx="0"/>
            <a:endCxn id="33" idx="2"/>
          </p:cNvCxnSpPr>
          <p:nvPr/>
        </p:nvCxnSpPr>
        <p:spPr>
          <a:xfrm rot="16200000">
            <a:off x="3046940" y="836438"/>
            <a:ext cx="378600" cy="1881900"/>
          </a:xfrm>
          <a:prstGeom prst="bentConnector3">
            <a:avLst>
              <a:gd name="adj1" fmla="val 50002"/>
            </a:avLst>
          </a:prstGeom>
          <a:noFill/>
          <a:ln w="9525" cap="flat" cmpd="sng">
            <a:solidFill>
              <a:srgbClr val="C2C2C2"/>
            </a:solidFill>
            <a:prstDash val="solid"/>
            <a:round/>
            <a:headEnd type="none" w="sm" len="sm"/>
            <a:tailEnd type="none" w="sm" len="sm"/>
          </a:ln>
        </p:spPr>
      </p:cxnSp>
      <p:cxnSp>
        <p:nvCxnSpPr>
          <p:cNvPr id="40" name="Google Shape;142;p23">
            <a:extLst>
              <a:ext uri="{FF2B5EF4-FFF2-40B4-BE49-F238E27FC236}">
                <a16:creationId xmlns:a16="http://schemas.microsoft.com/office/drawing/2014/main" id="{CAA2DE3F-ABC6-6BA5-6D2A-3F58A1E99A41}"/>
              </a:ext>
            </a:extLst>
          </p:cNvPr>
          <p:cNvCxnSpPr>
            <a:cxnSpLocks/>
            <a:stCxn id="35" idx="2"/>
            <a:endCxn id="36" idx="0"/>
          </p:cNvCxnSpPr>
          <p:nvPr/>
        </p:nvCxnSpPr>
        <p:spPr>
          <a:xfrm rot="5400000">
            <a:off x="2128053" y="2571325"/>
            <a:ext cx="329375" cy="51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41" name="Google Shape;143;p23">
            <a:extLst>
              <a:ext uri="{FF2B5EF4-FFF2-40B4-BE49-F238E27FC236}">
                <a16:creationId xmlns:a16="http://schemas.microsoft.com/office/drawing/2014/main" id="{C06343B4-759C-7724-1DEB-FA0114F05EB8}"/>
              </a:ext>
            </a:extLst>
          </p:cNvPr>
          <p:cNvCxnSpPr>
            <a:cxnSpLocks/>
            <a:stCxn id="37" idx="0"/>
            <a:endCxn id="34" idx="2"/>
          </p:cNvCxnSpPr>
          <p:nvPr/>
        </p:nvCxnSpPr>
        <p:spPr>
          <a:xfrm rot="5400000" flipH="1" flipV="1">
            <a:off x="5903029" y="2405351"/>
            <a:ext cx="457199" cy="464877"/>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42" name="Google Shape;144;p23">
            <a:extLst>
              <a:ext uri="{FF2B5EF4-FFF2-40B4-BE49-F238E27FC236}">
                <a16:creationId xmlns:a16="http://schemas.microsoft.com/office/drawing/2014/main" id="{0D6F7856-2D9E-3015-78A1-443E1E156198}"/>
              </a:ext>
            </a:extLst>
          </p:cNvPr>
          <p:cNvSpPr/>
          <p:nvPr/>
        </p:nvSpPr>
        <p:spPr>
          <a:xfrm>
            <a:off x="777308" y="3777110"/>
            <a:ext cx="2009700" cy="4559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Release Manager</a:t>
            </a:r>
            <a:endParaRPr sz="10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Goodenough (FNAL)</a:t>
            </a:r>
            <a:endParaRPr sz="1000" b="0" i="0" u="none" strike="noStrike" cap="none" dirty="0">
              <a:solidFill>
                <a:srgbClr val="FFFFFF"/>
              </a:solidFill>
              <a:latin typeface="Roboto"/>
              <a:ea typeface="Roboto"/>
              <a:cs typeface="Roboto"/>
              <a:sym typeface="Roboto"/>
            </a:endParaRPr>
          </a:p>
        </p:txBody>
      </p:sp>
      <p:sp>
        <p:nvSpPr>
          <p:cNvPr id="43" name="Google Shape;145;p23">
            <a:extLst>
              <a:ext uri="{FF2B5EF4-FFF2-40B4-BE49-F238E27FC236}">
                <a16:creationId xmlns:a16="http://schemas.microsoft.com/office/drawing/2014/main" id="{CCA7BA8C-A2BE-E753-27DF-A16B41CDDF9F}"/>
              </a:ext>
            </a:extLst>
          </p:cNvPr>
          <p:cNvSpPr/>
          <p:nvPr/>
        </p:nvSpPr>
        <p:spPr>
          <a:xfrm>
            <a:off x="7052824" y="3807388"/>
            <a:ext cx="2009700" cy="4425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Production Manager </a:t>
            </a:r>
            <a:endParaRPr sz="10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900" dirty="0" err="1">
                <a:solidFill>
                  <a:srgbClr val="FFFFFF"/>
                </a:solidFill>
                <a:latin typeface="Roboto"/>
                <a:ea typeface="Roboto"/>
                <a:cs typeface="Roboto"/>
                <a:sym typeface="Roboto"/>
              </a:rPr>
              <a:t>Girotti</a:t>
            </a:r>
            <a:r>
              <a:rPr lang="en" sz="900" dirty="0">
                <a:solidFill>
                  <a:srgbClr val="FFFFFF"/>
                </a:solidFill>
                <a:latin typeface="Roboto"/>
                <a:ea typeface="Roboto"/>
                <a:cs typeface="Roboto"/>
                <a:sym typeface="Roboto"/>
              </a:rPr>
              <a:t> (INFN)/</a:t>
            </a:r>
            <a:r>
              <a:rPr lang="en" sz="900" dirty="0" err="1">
                <a:solidFill>
                  <a:srgbClr val="FFFFFF"/>
                </a:solidFill>
                <a:latin typeface="Roboto"/>
                <a:ea typeface="Roboto"/>
                <a:cs typeface="Roboto"/>
                <a:sym typeface="Roboto"/>
              </a:rPr>
              <a:t>Oksuzinan</a:t>
            </a:r>
            <a:r>
              <a:rPr lang="en" sz="900" dirty="0">
                <a:solidFill>
                  <a:srgbClr val="FFFFFF"/>
                </a:solidFill>
                <a:latin typeface="Roboto"/>
                <a:ea typeface="Roboto"/>
                <a:cs typeface="Roboto"/>
                <a:sym typeface="Roboto"/>
              </a:rPr>
              <a:t> (ANL) </a:t>
            </a:r>
            <a:endParaRPr sz="900" b="0" i="0" u="none" strike="noStrike" cap="none" dirty="0">
              <a:solidFill>
                <a:srgbClr val="FFFFFF"/>
              </a:solidFill>
              <a:latin typeface="Roboto"/>
              <a:ea typeface="Roboto"/>
              <a:cs typeface="Roboto"/>
              <a:sym typeface="Roboto"/>
            </a:endParaRPr>
          </a:p>
        </p:txBody>
      </p:sp>
      <p:sp>
        <p:nvSpPr>
          <p:cNvPr id="44" name="Google Shape;146;p23">
            <a:extLst>
              <a:ext uri="{FF2B5EF4-FFF2-40B4-BE49-F238E27FC236}">
                <a16:creationId xmlns:a16="http://schemas.microsoft.com/office/drawing/2014/main" id="{9E02C1C4-679C-46D4-04E5-47984D55E148}"/>
              </a:ext>
            </a:extLst>
          </p:cNvPr>
          <p:cNvSpPr/>
          <p:nvPr/>
        </p:nvSpPr>
        <p:spPr>
          <a:xfrm>
            <a:off x="7336960" y="2936974"/>
            <a:ext cx="1312500" cy="4425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SCD Liaison</a:t>
            </a:r>
            <a:endParaRPr sz="10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Lyon (FNAL)</a:t>
            </a:r>
            <a:endParaRPr sz="1000" b="0" i="0" u="none" strike="noStrike" cap="none" dirty="0">
              <a:solidFill>
                <a:srgbClr val="FFFFFF"/>
              </a:solidFill>
              <a:latin typeface="Roboto"/>
              <a:ea typeface="Roboto"/>
              <a:cs typeface="Roboto"/>
              <a:sym typeface="Roboto"/>
            </a:endParaRPr>
          </a:p>
        </p:txBody>
      </p:sp>
      <p:cxnSp>
        <p:nvCxnSpPr>
          <p:cNvPr id="45" name="Google Shape;147;p23">
            <a:extLst>
              <a:ext uri="{FF2B5EF4-FFF2-40B4-BE49-F238E27FC236}">
                <a16:creationId xmlns:a16="http://schemas.microsoft.com/office/drawing/2014/main" id="{D394DAAF-7BCA-7A99-442B-B669A5232E46}"/>
              </a:ext>
            </a:extLst>
          </p:cNvPr>
          <p:cNvCxnSpPr>
            <a:cxnSpLocks/>
          </p:cNvCxnSpPr>
          <p:nvPr/>
        </p:nvCxnSpPr>
        <p:spPr>
          <a:xfrm flipH="1">
            <a:off x="1682190" y="3449787"/>
            <a:ext cx="4117032" cy="251922"/>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148;p23">
            <a:extLst>
              <a:ext uri="{FF2B5EF4-FFF2-40B4-BE49-F238E27FC236}">
                <a16:creationId xmlns:a16="http://schemas.microsoft.com/office/drawing/2014/main" id="{20FC65B4-E7F4-44BA-A9E9-F5D23E3EE066}"/>
              </a:ext>
            </a:extLst>
          </p:cNvPr>
          <p:cNvCxnSpPr>
            <a:cxnSpLocks/>
            <a:stCxn id="37" idx="2"/>
            <a:endCxn id="43" idx="0"/>
          </p:cNvCxnSpPr>
          <p:nvPr/>
        </p:nvCxnSpPr>
        <p:spPr>
          <a:xfrm>
            <a:off x="5899190" y="3525188"/>
            <a:ext cx="2158484" cy="282200"/>
          </a:xfrm>
          <a:prstGeom prst="straightConnector1">
            <a:avLst/>
          </a:prstGeom>
          <a:noFill/>
          <a:ln w="9525" cap="flat" cmpd="sng">
            <a:solidFill>
              <a:schemeClr val="dk2"/>
            </a:solidFill>
            <a:prstDash val="solid"/>
            <a:round/>
            <a:headEnd type="none" w="med" len="med"/>
            <a:tailEnd type="none" w="med" len="med"/>
          </a:ln>
        </p:spPr>
      </p:cxnSp>
      <p:sp>
        <p:nvSpPr>
          <p:cNvPr id="47" name="Google Shape;144;p23">
            <a:extLst>
              <a:ext uri="{FF2B5EF4-FFF2-40B4-BE49-F238E27FC236}">
                <a16:creationId xmlns:a16="http://schemas.microsoft.com/office/drawing/2014/main" id="{F2B3908E-2F81-26A3-E098-A9DA51449711}"/>
              </a:ext>
            </a:extLst>
          </p:cNvPr>
          <p:cNvSpPr/>
          <p:nvPr/>
        </p:nvSpPr>
        <p:spPr>
          <a:xfrm>
            <a:off x="2840725" y="3793912"/>
            <a:ext cx="2009700" cy="4559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dirty="0">
                <a:solidFill>
                  <a:srgbClr val="FFFFFF"/>
                </a:solidFill>
                <a:latin typeface="Roboto"/>
                <a:ea typeface="Roboto"/>
                <a:cs typeface="Roboto"/>
                <a:sym typeface="Roboto"/>
              </a:rPr>
              <a:t>Simulations</a:t>
            </a:r>
            <a:endParaRPr sz="10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1000" dirty="0" err="1">
                <a:solidFill>
                  <a:srgbClr val="FFFFFF"/>
                </a:solidFill>
                <a:latin typeface="Roboto"/>
                <a:ea typeface="Roboto"/>
                <a:cs typeface="Roboto"/>
                <a:sym typeface="Roboto"/>
              </a:rPr>
              <a:t>Fatemi</a:t>
            </a:r>
            <a:r>
              <a:rPr lang="en" sz="1000" dirty="0">
                <a:solidFill>
                  <a:srgbClr val="FFFFFF"/>
                </a:solidFill>
                <a:latin typeface="Roboto"/>
                <a:ea typeface="Roboto"/>
                <a:cs typeface="Roboto"/>
                <a:sym typeface="Roboto"/>
              </a:rPr>
              <a:t> (</a:t>
            </a:r>
            <a:r>
              <a:rPr lang="en" sz="1000" dirty="0" err="1">
                <a:solidFill>
                  <a:srgbClr val="FFFFFF"/>
                </a:solidFill>
                <a:latin typeface="Roboto"/>
                <a:ea typeface="Roboto"/>
                <a:cs typeface="Roboto"/>
                <a:sym typeface="Roboto"/>
              </a:rPr>
              <a:t>UKy</a:t>
            </a:r>
            <a:r>
              <a:rPr lang="en" sz="1000" dirty="0">
                <a:solidFill>
                  <a:srgbClr val="FFFFFF"/>
                </a:solidFill>
                <a:latin typeface="Roboto"/>
                <a:ea typeface="Roboto"/>
                <a:cs typeface="Roboto"/>
                <a:sym typeface="Roboto"/>
              </a:rPr>
              <a:t>)</a:t>
            </a:r>
            <a:endParaRPr sz="1000" b="0" i="0" u="none" strike="noStrike" cap="none" dirty="0">
              <a:solidFill>
                <a:srgbClr val="FFFFFF"/>
              </a:solidFill>
              <a:latin typeface="Roboto"/>
              <a:ea typeface="Roboto"/>
              <a:cs typeface="Roboto"/>
              <a:sym typeface="Roboto"/>
            </a:endParaRPr>
          </a:p>
        </p:txBody>
      </p:sp>
      <p:sp>
        <p:nvSpPr>
          <p:cNvPr id="48" name="Google Shape;144;p23">
            <a:extLst>
              <a:ext uri="{FF2B5EF4-FFF2-40B4-BE49-F238E27FC236}">
                <a16:creationId xmlns:a16="http://schemas.microsoft.com/office/drawing/2014/main" id="{C634C7CE-DA9F-AE48-67FA-F1FD6BE27EAE}"/>
              </a:ext>
            </a:extLst>
          </p:cNvPr>
          <p:cNvSpPr/>
          <p:nvPr/>
        </p:nvSpPr>
        <p:spPr>
          <a:xfrm>
            <a:off x="4943865" y="3793912"/>
            <a:ext cx="2009700" cy="4559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dirty="0">
                <a:solidFill>
                  <a:srgbClr val="FFFFFF"/>
                </a:solidFill>
                <a:latin typeface="Roboto"/>
                <a:ea typeface="Roboto"/>
                <a:cs typeface="Roboto"/>
                <a:sym typeface="Roboto"/>
              </a:rPr>
              <a:t>Data Quality</a:t>
            </a:r>
            <a:endParaRPr sz="10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1000" dirty="0" err="1">
                <a:solidFill>
                  <a:srgbClr val="FFFFFF"/>
                </a:solidFill>
                <a:latin typeface="Roboto"/>
                <a:ea typeface="Roboto"/>
                <a:cs typeface="Roboto"/>
                <a:sym typeface="Roboto"/>
              </a:rPr>
              <a:t>Cotrozzi</a:t>
            </a:r>
            <a:r>
              <a:rPr lang="en" sz="1000" dirty="0">
                <a:solidFill>
                  <a:srgbClr val="FFFFFF"/>
                </a:solidFill>
                <a:latin typeface="Roboto"/>
                <a:ea typeface="Roboto"/>
                <a:cs typeface="Roboto"/>
                <a:sym typeface="Roboto"/>
              </a:rPr>
              <a:t> (INFN)</a:t>
            </a:r>
            <a:endParaRPr sz="1000" b="0" i="0" u="none" strike="noStrike" cap="none" dirty="0">
              <a:solidFill>
                <a:srgbClr val="FFFFFF"/>
              </a:solidFill>
              <a:latin typeface="Roboto"/>
              <a:ea typeface="Roboto"/>
              <a:cs typeface="Roboto"/>
              <a:sym typeface="Roboto"/>
            </a:endParaRPr>
          </a:p>
        </p:txBody>
      </p:sp>
      <p:sp>
        <p:nvSpPr>
          <p:cNvPr id="49" name="Google Shape;146;p23">
            <a:extLst>
              <a:ext uri="{FF2B5EF4-FFF2-40B4-BE49-F238E27FC236}">
                <a16:creationId xmlns:a16="http://schemas.microsoft.com/office/drawing/2014/main" id="{523CB80C-0CDA-93BE-96CC-6F55CDC99A34}"/>
              </a:ext>
            </a:extLst>
          </p:cNvPr>
          <p:cNvSpPr/>
          <p:nvPr/>
        </p:nvSpPr>
        <p:spPr>
          <a:xfrm>
            <a:off x="3445565" y="1983478"/>
            <a:ext cx="1439365" cy="4425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PPD Ops Liaison</a:t>
            </a:r>
            <a:endParaRPr sz="10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1000" dirty="0" err="1">
                <a:solidFill>
                  <a:srgbClr val="FFFFFF"/>
                </a:solidFill>
                <a:latin typeface="Roboto"/>
                <a:ea typeface="Roboto"/>
                <a:cs typeface="Roboto"/>
                <a:sym typeface="Roboto"/>
              </a:rPr>
              <a:t>Kiburg</a:t>
            </a:r>
            <a:r>
              <a:rPr lang="en" sz="1000" dirty="0">
                <a:solidFill>
                  <a:srgbClr val="FFFFFF"/>
                </a:solidFill>
                <a:latin typeface="Roboto"/>
                <a:ea typeface="Roboto"/>
                <a:cs typeface="Roboto"/>
                <a:sym typeface="Roboto"/>
              </a:rPr>
              <a:t> (FNAL)</a:t>
            </a:r>
            <a:endParaRPr sz="1000" b="0" i="0" u="none" strike="noStrike" cap="none" dirty="0">
              <a:solidFill>
                <a:srgbClr val="FFFFFF"/>
              </a:solidFill>
              <a:latin typeface="Roboto"/>
              <a:ea typeface="Roboto"/>
              <a:cs typeface="Roboto"/>
              <a:sym typeface="Roboto"/>
            </a:endParaRPr>
          </a:p>
        </p:txBody>
      </p:sp>
      <p:sp>
        <p:nvSpPr>
          <p:cNvPr id="50" name="Google Shape;144;p23">
            <a:extLst>
              <a:ext uri="{FF2B5EF4-FFF2-40B4-BE49-F238E27FC236}">
                <a16:creationId xmlns:a16="http://schemas.microsoft.com/office/drawing/2014/main" id="{01CEFD86-CF6D-CFD7-41C1-86A5E718FBF8}"/>
              </a:ext>
            </a:extLst>
          </p:cNvPr>
          <p:cNvSpPr/>
          <p:nvPr/>
        </p:nvSpPr>
        <p:spPr>
          <a:xfrm>
            <a:off x="2840725" y="4342091"/>
            <a:ext cx="2009700" cy="4559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dirty="0">
                <a:solidFill>
                  <a:srgbClr val="FFFFFF"/>
                </a:solidFill>
                <a:latin typeface="Roboto"/>
                <a:ea typeface="Roboto"/>
                <a:cs typeface="Roboto"/>
                <a:sym typeface="Roboto"/>
              </a:rPr>
              <a:t>Database</a:t>
            </a:r>
            <a:endParaRPr sz="10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Walton (FNAL)</a:t>
            </a:r>
            <a:endParaRPr sz="1000" b="0" i="0" u="none" strike="noStrike" cap="none" dirty="0">
              <a:solidFill>
                <a:srgbClr val="FFFFFF"/>
              </a:solidFill>
              <a:latin typeface="Roboto"/>
              <a:ea typeface="Roboto"/>
              <a:cs typeface="Roboto"/>
              <a:sym typeface="Roboto"/>
            </a:endParaRPr>
          </a:p>
        </p:txBody>
      </p:sp>
      <p:sp>
        <p:nvSpPr>
          <p:cNvPr id="69" name="Google Shape;144;p23">
            <a:extLst>
              <a:ext uri="{FF2B5EF4-FFF2-40B4-BE49-F238E27FC236}">
                <a16:creationId xmlns:a16="http://schemas.microsoft.com/office/drawing/2014/main" id="{DFD6BC4A-0521-B7BE-C316-8BE7F21BBB31}"/>
              </a:ext>
            </a:extLst>
          </p:cNvPr>
          <p:cNvSpPr/>
          <p:nvPr/>
        </p:nvSpPr>
        <p:spPr>
          <a:xfrm>
            <a:off x="4943865" y="4337799"/>
            <a:ext cx="2009700" cy="4559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dirty="0">
                <a:solidFill>
                  <a:srgbClr val="FFFFFF"/>
                </a:solidFill>
                <a:latin typeface="Roboto"/>
                <a:ea typeface="Roboto"/>
                <a:cs typeface="Roboto"/>
                <a:sym typeface="Roboto"/>
              </a:rPr>
              <a:t>Nearline</a:t>
            </a:r>
            <a:endParaRPr sz="10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La Bounty (UW)</a:t>
            </a:r>
            <a:endParaRPr sz="1000" b="0" i="0" u="none" strike="noStrike" cap="none" dirty="0">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12F1-5310-3A0E-A087-DC1DD78550C0}"/>
              </a:ext>
            </a:extLst>
          </p:cNvPr>
          <p:cNvSpPr>
            <a:spLocks noGrp="1"/>
          </p:cNvSpPr>
          <p:nvPr>
            <p:ph type="title"/>
          </p:nvPr>
        </p:nvSpPr>
        <p:spPr/>
        <p:txBody>
          <a:bodyPr/>
          <a:lstStyle/>
          <a:p>
            <a:r>
              <a:rPr lang="en-US" dirty="0"/>
              <a:t>Progress</a:t>
            </a:r>
          </a:p>
        </p:txBody>
      </p:sp>
      <p:sp>
        <p:nvSpPr>
          <p:cNvPr id="4" name="Slide Number Placeholder 3">
            <a:extLst>
              <a:ext uri="{FF2B5EF4-FFF2-40B4-BE49-F238E27FC236}">
                <a16:creationId xmlns:a16="http://schemas.microsoft.com/office/drawing/2014/main" id="{33970592-EDB2-CA6E-9869-46F79A0098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1026" name="Picture 2">
            <a:extLst>
              <a:ext uri="{FF2B5EF4-FFF2-40B4-BE49-F238E27FC236}">
                <a16:creationId xmlns:a16="http://schemas.microsoft.com/office/drawing/2014/main" id="{A273871A-EFF0-06D9-3948-F74636021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355" y="1017725"/>
            <a:ext cx="7020232" cy="40016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AEE03E-F652-6459-1A0B-958C75F04789}"/>
              </a:ext>
            </a:extLst>
          </p:cNvPr>
          <p:cNvSpPr txBox="1"/>
          <p:nvPr/>
        </p:nvSpPr>
        <p:spPr>
          <a:xfrm rot="19565315">
            <a:off x="2097876" y="3634055"/>
            <a:ext cx="1048685" cy="261610"/>
          </a:xfrm>
          <a:prstGeom prst="rect">
            <a:avLst/>
          </a:prstGeom>
          <a:noFill/>
        </p:spPr>
        <p:txBody>
          <a:bodyPr wrap="none" rtlCol="0">
            <a:spAutoFit/>
          </a:bodyPr>
          <a:lstStyle/>
          <a:p>
            <a:r>
              <a:rPr lang="en-US" sz="1100" dirty="0"/>
              <a:t>R1: published</a:t>
            </a:r>
          </a:p>
        </p:txBody>
      </p:sp>
      <p:sp>
        <p:nvSpPr>
          <p:cNvPr id="9" name="TextBox 8">
            <a:extLst>
              <a:ext uri="{FF2B5EF4-FFF2-40B4-BE49-F238E27FC236}">
                <a16:creationId xmlns:a16="http://schemas.microsoft.com/office/drawing/2014/main" id="{CF004080-A91D-0039-9787-375FA2F78A21}"/>
              </a:ext>
            </a:extLst>
          </p:cNvPr>
          <p:cNvSpPr txBox="1"/>
          <p:nvPr/>
        </p:nvSpPr>
        <p:spPr>
          <a:xfrm rot="19565315">
            <a:off x="3127107" y="2938983"/>
            <a:ext cx="1447832" cy="430887"/>
          </a:xfrm>
          <a:prstGeom prst="rect">
            <a:avLst/>
          </a:prstGeom>
          <a:noFill/>
        </p:spPr>
        <p:txBody>
          <a:bodyPr wrap="none" rtlCol="0">
            <a:spAutoFit/>
          </a:bodyPr>
          <a:lstStyle/>
          <a:p>
            <a:r>
              <a:rPr lang="en-US" sz="1100" dirty="0"/>
              <a:t>R2/3 processed</a:t>
            </a:r>
          </a:p>
          <a:p>
            <a:r>
              <a:rPr lang="en-US" sz="1100" dirty="0"/>
              <a:t>Analysis in progress</a:t>
            </a:r>
          </a:p>
        </p:txBody>
      </p:sp>
      <p:sp>
        <p:nvSpPr>
          <p:cNvPr id="10" name="TextBox 9">
            <a:extLst>
              <a:ext uri="{FF2B5EF4-FFF2-40B4-BE49-F238E27FC236}">
                <a16:creationId xmlns:a16="http://schemas.microsoft.com/office/drawing/2014/main" id="{9651BEFF-C235-1DD9-D1EB-0D43AEC3E385}"/>
              </a:ext>
            </a:extLst>
          </p:cNvPr>
          <p:cNvSpPr txBox="1"/>
          <p:nvPr/>
        </p:nvSpPr>
        <p:spPr>
          <a:xfrm rot="19565315">
            <a:off x="4601499" y="2293735"/>
            <a:ext cx="1369286" cy="523220"/>
          </a:xfrm>
          <a:prstGeom prst="rect">
            <a:avLst/>
          </a:prstGeom>
          <a:noFill/>
        </p:spPr>
        <p:txBody>
          <a:bodyPr wrap="none" rtlCol="0">
            <a:spAutoFit/>
          </a:bodyPr>
          <a:lstStyle/>
          <a:p>
            <a:r>
              <a:rPr lang="en-US" dirty="0"/>
              <a:t>R4: Production</a:t>
            </a:r>
            <a:br>
              <a:rPr lang="en-US" dirty="0"/>
            </a:br>
            <a:r>
              <a:rPr lang="en-US" dirty="0"/>
              <a:t>starting soon</a:t>
            </a:r>
          </a:p>
        </p:txBody>
      </p:sp>
      <p:sp>
        <p:nvSpPr>
          <p:cNvPr id="11" name="TextBox 10">
            <a:extLst>
              <a:ext uri="{FF2B5EF4-FFF2-40B4-BE49-F238E27FC236}">
                <a16:creationId xmlns:a16="http://schemas.microsoft.com/office/drawing/2014/main" id="{3B8A6926-FFC7-1C36-EA8D-8F24945E517A}"/>
              </a:ext>
            </a:extLst>
          </p:cNvPr>
          <p:cNvSpPr txBox="1"/>
          <p:nvPr/>
        </p:nvSpPr>
        <p:spPr>
          <a:xfrm rot="19565315">
            <a:off x="5725461" y="2756955"/>
            <a:ext cx="1468672" cy="523220"/>
          </a:xfrm>
          <a:prstGeom prst="rect">
            <a:avLst/>
          </a:prstGeom>
          <a:noFill/>
        </p:spPr>
        <p:txBody>
          <a:bodyPr wrap="none" rtlCol="0">
            <a:spAutoFit/>
          </a:bodyPr>
          <a:lstStyle/>
          <a:p>
            <a:r>
              <a:rPr lang="en-US" dirty="0"/>
              <a:t>Plan to process </a:t>
            </a:r>
            <a:br>
              <a:rPr lang="en-US" dirty="0"/>
            </a:br>
            <a:r>
              <a:rPr lang="en-US" dirty="0"/>
              <a:t>R4/5 together</a:t>
            </a:r>
          </a:p>
        </p:txBody>
      </p:sp>
      <p:cxnSp>
        <p:nvCxnSpPr>
          <p:cNvPr id="12" name="Straight Arrow Connector 11">
            <a:extLst>
              <a:ext uri="{FF2B5EF4-FFF2-40B4-BE49-F238E27FC236}">
                <a16:creationId xmlns:a16="http://schemas.microsoft.com/office/drawing/2014/main" id="{3A1F354B-AD94-BCF6-967C-AFD8F4605E8D}"/>
              </a:ext>
            </a:extLst>
          </p:cNvPr>
          <p:cNvCxnSpPr/>
          <p:nvPr/>
        </p:nvCxnSpPr>
        <p:spPr>
          <a:xfrm flipV="1">
            <a:off x="7693939" y="971064"/>
            <a:ext cx="973974" cy="515485"/>
          </a:xfrm>
          <a:prstGeom prst="straightConnector1">
            <a:avLst/>
          </a:prstGeom>
          <a:ln>
            <a:solidFill>
              <a:srgbClr val="002060"/>
            </a:solidFill>
            <a:prstDash val="dash"/>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25B12F2-88B2-B5D5-17B2-70FF0ECAF398}"/>
                  </a:ext>
                </a:extLst>
              </p:cNvPr>
              <p:cNvSpPr txBox="1"/>
              <p:nvPr/>
            </p:nvSpPr>
            <p:spPr>
              <a:xfrm rot="19565315">
                <a:off x="5838473" y="1711311"/>
                <a:ext cx="1242648" cy="461665"/>
              </a:xfrm>
              <a:prstGeom prst="rect">
                <a:avLst/>
              </a:prstGeom>
              <a:noFill/>
            </p:spPr>
            <p:txBody>
              <a:bodyPr wrap="none" rtlCol="0">
                <a:spAutoFit/>
              </a:bodyPr>
              <a:lstStyle/>
              <a:p>
                <a:r>
                  <a:rPr lang="en-US" sz="1200" dirty="0"/>
                  <a:t>R5: Current run</a:t>
                </a:r>
              </a:p>
              <a:p>
                <a:r>
                  <a:rPr lang="en-US" sz="1200" dirty="0"/>
                  <a:t>Last </a:t>
                </a:r>
                <a14:m>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𝜇</m:t>
                        </m:r>
                      </m:e>
                      <m:sup>
                        <m:r>
                          <a:rPr lang="en-US" sz="1200" b="0" i="1" smtClean="0">
                            <a:latin typeface="Cambria Math" panose="02040503050406030204" pitchFamily="18" charset="0"/>
                          </a:rPr>
                          <m:t>+</m:t>
                        </m:r>
                      </m:sup>
                    </m:sSup>
                  </m:oMath>
                </a14:m>
                <a:r>
                  <a:rPr lang="en-US" sz="1200" dirty="0"/>
                  <a:t> run</a:t>
                </a:r>
              </a:p>
            </p:txBody>
          </p:sp>
        </mc:Choice>
        <mc:Fallback xmlns="">
          <p:sp>
            <p:nvSpPr>
              <p:cNvPr id="14" name="TextBox 13">
                <a:extLst>
                  <a:ext uri="{FF2B5EF4-FFF2-40B4-BE49-F238E27FC236}">
                    <a16:creationId xmlns:a16="http://schemas.microsoft.com/office/drawing/2014/main" id="{825B12F2-88B2-B5D5-17B2-70FF0ECAF398}"/>
                  </a:ext>
                </a:extLst>
              </p:cNvPr>
              <p:cNvSpPr txBox="1">
                <a:spLocks noRot="1" noChangeAspect="1" noMove="1" noResize="1" noEditPoints="1" noAdjustHandles="1" noChangeArrowheads="1" noChangeShapeType="1" noTextEdit="1"/>
              </p:cNvSpPr>
              <p:nvPr/>
            </p:nvSpPr>
            <p:spPr>
              <a:xfrm rot="19565315">
                <a:off x="5838473" y="1711311"/>
                <a:ext cx="1242648" cy="461665"/>
              </a:xfrm>
              <a:prstGeom prst="rect">
                <a:avLst/>
              </a:prstGeom>
              <a:blipFill>
                <a:blip r:embed="rId4"/>
                <a:stretch>
                  <a:fillRect b="-2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A0FA930-FEA8-61DE-01A9-8BF7DFEF615E}"/>
                  </a:ext>
                </a:extLst>
              </p:cNvPr>
              <p:cNvSpPr txBox="1"/>
              <p:nvPr/>
            </p:nvSpPr>
            <p:spPr>
              <a:xfrm rot="19565315">
                <a:off x="7632636" y="778974"/>
                <a:ext cx="766557" cy="477503"/>
              </a:xfrm>
              <a:prstGeom prst="rect">
                <a:avLst/>
              </a:prstGeom>
              <a:noFill/>
            </p:spPr>
            <p:txBody>
              <a:bodyPr wrap="none" rtlCol="0">
                <a:spAutoFit/>
              </a:bodyPr>
              <a:lstStyle/>
              <a:p>
                <a:r>
                  <a:rPr lang="en-US" sz="1200" dirty="0"/>
                  <a:t>R6: First</a:t>
                </a:r>
              </a:p>
              <a:p>
                <a14:m>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𝜇</m:t>
                        </m:r>
                      </m:e>
                      <m:sup>
                        <m:r>
                          <a:rPr lang="en-US" sz="1200" b="0" i="1" smtClean="0">
                            <a:latin typeface="Cambria Math" panose="02040503050406030204" pitchFamily="18" charset="0"/>
                          </a:rPr>
                          <m:t>−</m:t>
                        </m:r>
                      </m:sup>
                    </m:sSup>
                  </m:oMath>
                </a14:m>
                <a:r>
                  <a:rPr lang="en-US" sz="1200" dirty="0"/>
                  <a:t> run</a:t>
                </a:r>
              </a:p>
            </p:txBody>
          </p:sp>
        </mc:Choice>
        <mc:Fallback xmlns="">
          <p:sp>
            <p:nvSpPr>
              <p:cNvPr id="17" name="TextBox 16">
                <a:extLst>
                  <a:ext uri="{FF2B5EF4-FFF2-40B4-BE49-F238E27FC236}">
                    <a16:creationId xmlns:a16="http://schemas.microsoft.com/office/drawing/2014/main" id="{AA0FA930-FEA8-61DE-01A9-8BF7DFEF615E}"/>
                  </a:ext>
                </a:extLst>
              </p:cNvPr>
              <p:cNvSpPr txBox="1">
                <a:spLocks noRot="1" noChangeAspect="1" noMove="1" noResize="1" noEditPoints="1" noAdjustHandles="1" noChangeArrowheads="1" noChangeShapeType="1" noTextEdit="1"/>
              </p:cNvSpPr>
              <p:nvPr/>
            </p:nvSpPr>
            <p:spPr>
              <a:xfrm rot="19565315">
                <a:off x="7632636" y="778974"/>
                <a:ext cx="766557" cy="477503"/>
              </a:xfrm>
              <a:prstGeom prst="rect">
                <a:avLst/>
              </a:prstGeom>
              <a:blipFill>
                <a:blip r:embed="rId5"/>
                <a:stretch>
                  <a:fillRect t="-735"/>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33864A25-C457-2978-C5F1-2C7051AEA088}"/>
              </a:ext>
            </a:extLst>
          </p:cNvPr>
          <p:cNvSpPr txBox="1"/>
          <p:nvPr/>
        </p:nvSpPr>
        <p:spPr>
          <a:xfrm>
            <a:off x="7922808" y="1486549"/>
            <a:ext cx="960519" cy="954107"/>
          </a:xfrm>
          <a:prstGeom prst="rect">
            <a:avLst/>
          </a:prstGeom>
          <a:noFill/>
        </p:spPr>
        <p:txBody>
          <a:bodyPr wrap="none" rtlCol="0">
            <a:spAutoFit/>
          </a:bodyPr>
          <a:lstStyle/>
          <a:p>
            <a:r>
              <a:rPr lang="en-US" dirty="0"/>
              <a:t>Run 6 is </a:t>
            </a:r>
            <a:br>
              <a:rPr lang="en-US" dirty="0"/>
            </a:br>
            <a:r>
              <a:rPr lang="en-US" dirty="0"/>
              <a:t>expected </a:t>
            </a:r>
            <a:br>
              <a:rPr lang="en-US" dirty="0"/>
            </a:br>
            <a:r>
              <a:rPr lang="en-US" dirty="0"/>
              <a:t>to be our</a:t>
            </a:r>
            <a:br>
              <a:rPr lang="en-US" dirty="0"/>
            </a:br>
            <a:r>
              <a:rPr lang="en-US" dirty="0"/>
              <a:t>last run</a:t>
            </a:r>
          </a:p>
        </p:txBody>
      </p:sp>
    </p:spTree>
    <p:extLst>
      <p:ext uri="{BB962C8B-B14F-4D97-AF65-F5344CB8AC3E}">
        <p14:creationId xmlns:p14="http://schemas.microsoft.com/office/powerpoint/2010/main" val="24878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BC1DB-7B66-FB98-9CAB-24F1A0B3EC5A}"/>
              </a:ext>
            </a:extLst>
          </p:cNvPr>
          <p:cNvSpPr>
            <a:spLocks noGrp="1"/>
          </p:cNvSpPr>
          <p:nvPr>
            <p:ph type="title"/>
          </p:nvPr>
        </p:nvSpPr>
        <p:spPr/>
        <p:txBody>
          <a:bodyPr/>
          <a:lstStyle/>
          <a:p>
            <a:r>
              <a:rPr lang="en-US" dirty="0"/>
              <a:t>Muon g-2 computing and SCD</a:t>
            </a:r>
          </a:p>
        </p:txBody>
      </p:sp>
      <p:sp>
        <p:nvSpPr>
          <p:cNvPr id="3" name="Text Placeholder 2">
            <a:extLst>
              <a:ext uri="{FF2B5EF4-FFF2-40B4-BE49-F238E27FC236}">
                <a16:creationId xmlns:a16="http://schemas.microsoft.com/office/drawing/2014/main" id="{513DC42B-9705-75CB-8206-F3592E7C817C}"/>
              </a:ext>
            </a:extLst>
          </p:cNvPr>
          <p:cNvSpPr>
            <a:spLocks noGrp="1"/>
          </p:cNvSpPr>
          <p:nvPr>
            <p:ph type="body" idx="1"/>
          </p:nvPr>
        </p:nvSpPr>
        <p:spPr>
          <a:xfrm>
            <a:off x="243000" y="782284"/>
            <a:ext cx="8672400" cy="3741000"/>
          </a:xfrm>
        </p:spPr>
        <p:txBody>
          <a:bodyPr/>
          <a:lstStyle/>
          <a:p>
            <a:r>
              <a:rPr lang="en-US" dirty="0"/>
              <a:t>Muon g-2 &amp; SCD had a workshop on 3/2/22 to discuss future computing needs and support</a:t>
            </a:r>
          </a:p>
          <a:p>
            <a:r>
              <a:rPr lang="en-US" dirty="0"/>
              <a:t>See </a:t>
            </a:r>
            <a:r>
              <a:rPr lang="en-US" dirty="0">
                <a:hlinkClick r:id="rId2"/>
              </a:rPr>
              <a:t>https://indico.fnal.gov/event/53346/</a:t>
            </a:r>
            <a:endParaRPr lang="en-US" dirty="0"/>
          </a:p>
          <a:p>
            <a:endParaRPr lang="en-US" dirty="0"/>
          </a:p>
          <a:p>
            <a:r>
              <a:rPr lang="en-US" dirty="0"/>
              <a:t>We want to complete processing as quickly as possible to reduce lag behind data taking</a:t>
            </a:r>
          </a:p>
          <a:p>
            <a:endParaRPr lang="en-US" dirty="0"/>
          </a:p>
          <a:p>
            <a:r>
              <a:rPr lang="en-US" dirty="0"/>
              <a:t>Muon g-2 asked analyzers to fill out a computing </a:t>
            </a:r>
            <a:r>
              <a:rPr lang="en-US" dirty="0">
                <a:hlinkClick r:id="rId3"/>
              </a:rPr>
              <a:t>survey</a:t>
            </a:r>
            <a:r>
              <a:rPr lang="en-US" dirty="0"/>
              <a:t> to better understand what people need as the dataset sizes increase</a:t>
            </a:r>
          </a:p>
          <a:p>
            <a:pPr lvl="1"/>
            <a:r>
              <a:rPr lang="en-US" dirty="0"/>
              <a:t>See that link for results</a:t>
            </a:r>
          </a:p>
          <a:p>
            <a:pPr lvl="1"/>
            <a:r>
              <a:rPr lang="en-US" dirty="0"/>
              <a:t>Will work with SCD to implement more powerful virtual machines</a:t>
            </a:r>
          </a:p>
          <a:p>
            <a:pPr lvl="1"/>
            <a:endParaRPr lang="en-US" dirty="0"/>
          </a:p>
        </p:txBody>
      </p:sp>
      <p:sp>
        <p:nvSpPr>
          <p:cNvPr id="5" name="Slide Number Placeholder 4">
            <a:extLst>
              <a:ext uri="{FF2B5EF4-FFF2-40B4-BE49-F238E27FC236}">
                <a16:creationId xmlns:a16="http://schemas.microsoft.com/office/drawing/2014/main" id="{F8054569-126F-E5CB-0B6F-8F2C165FEF1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08938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0E1A-5D52-CB09-8A4B-5F8F972C2462}"/>
              </a:ext>
            </a:extLst>
          </p:cNvPr>
          <p:cNvSpPr>
            <a:spLocks noGrp="1"/>
          </p:cNvSpPr>
          <p:nvPr>
            <p:ph type="title"/>
          </p:nvPr>
        </p:nvSpPr>
        <p:spPr/>
        <p:txBody>
          <a:bodyPr/>
          <a:lstStyle/>
          <a:p>
            <a:r>
              <a:rPr lang="en-US" dirty="0"/>
              <a:t>Schedule</a:t>
            </a:r>
          </a:p>
        </p:txBody>
      </p:sp>
      <p:sp>
        <p:nvSpPr>
          <p:cNvPr id="5" name="Slide Number Placeholder 4">
            <a:extLst>
              <a:ext uri="{FF2B5EF4-FFF2-40B4-BE49-F238E27FC236}">
                <a16:creationId xmlns:a16="http://schemas.microsoft.com/office/drawing/2014/main" id="{8E27D6AA-745D-0445-4C44-86BC7BE31B2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a:p>
        </p:txBody>
      </p:sp>
      <p:pic>
        <p:nvPicPr>
          <p:cNvPr id="6" name="Picture 5">
            <a:extLst>
              <a:ext uri="{FF2B5EF4-FFF2-40B4-BE49-F238E27FC236}">
                <a16:creationId xmlns:a16="http://schemas.microsoft.com/office/drawing/2014/main" id="{5128D28F-9E13-65AC-4533-2E9543EAA33D}"/>
              </a:ext>
            </a:extLst>
          </p:cNvPr>
          <p:cNvPicPr>
            <a:picLocks noChangeAspect="1"/>
          </p:cNvPicPr>
          <p:nvPr/>
        </p:nvPicPr>
        <p:blipFill>
          <a:blip r:embed="rId2"/>
          <a:stretch>
            <a:fillRect/>
          </a:stretch>
        </p:blipFill>
        <p:spPr>
          <a:xfrm>
            <a:off x="760800" y="558948"/>
            <a:ext cx="7622399" cy="3936744"/>
          </a:xfrm>
          <a:prstGeom prst="rect">
            <a:avLst/>
          </a:prstGeom>
        </p:spPr>
      </p:pic>
      <p:sp>
        <p:nvSpPr>
          <p:cNvPr id="7" name="TextBox 6">
            <a:extLst>
              <a:ext uri="{FF2B5EF4-FFF2-40B4-BE49-F238E27FC236}">
                <a16:creationId xmlns:a16="http://schemas.microsoft.com/office/drawing/2014/main" id="{4FA001E4-5EBA-AB38-B19B-F04F1051F590}"/>
              </a:ext>
            </a:extLst>
          </p:cNvPr>
          <p:cNvSpPr txBox="1"/>
          <p:nvPr/>
        </p:nvSpPr>
        <p:spPr>
          <a:xfrm>
            <a:off x="760800" y="4368800"/>
            <a:ext cx="7451079" cy="307777"/>
          </a:xfrm>
          <a:prstGeom prst="rect">
            <a:avLst/>
          </a:prstGeom>
          <a:noFill/>
        </p:spPr>
        <p:txBody>
          <a:bodyPr wrap="none" rtlCol="0">
            <a:spAutoFit/>
          </a:bodyPr>
          <a:lstStyle/>
          <a:p>
            <a:r>
              <a:rPr lang="en-US" dirty="0"/>
              <a:t>Expect Run 2/3 Publication in 2023; Run 4/5 Publication in 2024; Run 6 Publication in 2025 </a:t>
            </a:r>
          </a:p>
        </p:txBody>
      </p:sp>
    </p:spTree>
    <p:extLst>
      <p:ext uri="{BB962C8B-B14F-4D97-AF65-F5344CB8AC3E}">
        <p14:creationId xmlns:p14="http://schemas.microsoft.com/office/powerpoint/2010/main" val="3213197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2" name="Picture 21">
            <a:extLst>
              <a:ext uri="{FF2B5EF4-FFF2-40B4-BE49-F238E27FC236}">
                <a16:creationId xmlns:a16="http://schemas.microsoft.com/office/drawing/2014/main" id="{45789835-9F5A-A216-223B-08E767703F11}"/>
              </a:ext>
            </a:extLst>
          </p:cNvPr>
          <p:cNvPicPr>
            <a:picLocks noChangeAspect="1"/>
          </p:cNvPicPr>
          <p:nvPr/>
        </p:nvPicPr>
        <p:blipFill>
          <a:blip r:embed="rId3"/>
          <a:stretch>
            <a:fillRect/>
          </a:stretch>
        </p:blipFill>
        <p:spPr>
          <a:xfrm>
            <a:off x="7654501" y="1985046"/>
            <a:ext cx="825316" cy="1705654"/>
          </a:xfrm>
          <a:prstGeom prst="rect">
            <a:avLst/>
          </a:prstGeom>
        </p:spPr>
      </p:pic>
      <p:pic>
        <p:nvPicPr>
          <p:cNvPr id="25" name="Picture 24">
            <a:extLst>
              <a:ext uri="{FF2B5EF4-FFF2-40B4-BE49-F238E27FC236}">
                <a16:creationId xmlns:a16="http://schemas.microsoft.com/office/drawing/2014/main" id="{724A1817-A342-69C5-5796-1B89794CD2FE}"/>
              </a:ext>
            </a:extLst>
          </p:cNvPr>
          <p:cNvPicPr>
            <a:picLocks noChangeAspect="1"/>
          </p:cNvPicPr>
          <p:nvPr/>
        </p:nvPicPr>
        <p:blipFill>
          <a:blip r:embed="rId4"/>
          <a:stretch>
            <a:fillRect/>
          </a:stretch>
        </p:blipFill>
        <p:spPr>
          <a:xfrm>
            <a:off x="6788413" y="1977501"/>
            <a:ext cx="866088" cy="1699697"/>
          </a:xfrm>
          <a:prstGeom prst="rect">
            <a:avLst/>
          </a:prstGeom>
        </p:spPr>
      </p:pic>
      <p:pic>
        <p:nvPicPr>
          <p:cNvPr id="26" name="Picture 25">
            <a:extLst>
              <a:ext uri="{FF2B5EF4-FFF2-40B4-BE49-F238E27FC236}">
                <a16:creationId xmlns:a16="http://schemas.microsoft.com/office/drawing/2014/main" id="{AD609F16-B906-682A-860D-2A3B82875C53}"/>
              </a:ext>
            </a:extLst>
          </p:cNvPr>
          <p:cNvPicPr>
            <a:picLocks noChangeAspect="1"/>
          </p:cNvPicPr>
          <p:nvPr/>
        </p:nvPicPr>
        <p:blipFill>
          <a:blip r:embed="rId5"/>
          <a:stretch>
            <a:fillRect/>
          </a:stretch>
        </p:blipFill>
        <p:spPr>
          <a:xfrm>
            <a:off x="8372257" y="1979503"/>
            <a:ext cx="732557" cy="1705654"/>
          </a:xfrm>
          <a:prstGeom prst="rect">
            <a:avLst/>
          </a:prstGeom>
        </p:spPr>
      </p:pic>
      <p:sp>
        <p:nvSpPr>
          <p:cNvPr id="217" name="Google Shape;21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CPU  - Experiment Usage Over the Last Year</a:t>
            </a:r>
            <a:endParaRPr/>
          </a:p>
        </p:txBody>
      </p:sp>
      <p:sp>
        <p:nvSpPr>
          <p:cNvPr id="3" name="Slide Number Placeholder 2">
            <a:extLst>
              <a:ext uri="{FF2B5EF4-FFF2-40B4-BE49-F238E27FC236}">
                <a16:creationId xmlns:a16="http://schemas.microsoft.com/office/drawing/2014/main" id="{3B1C5F3D-2B77-98A7-9FDD-97D9BAD47C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10" name="Picture 9">
            <a:extLst>
              <a:ext uri="{FF2B5EF4-FFF2-40B4-BE49-F238E27FC236}">
                <a16:creationId xmlns:a16="http://schemas.microsoft.com/office/drawing/2014/main" id="{03BB9959-3DB8-5BCF-F294-0B2D1FE1FFF6}"/>
              </a:ext>
            </a:extLst>
          </p:cNvPr>
          <p:cNvPicPr>
            <a:picLocks noChangeAspect="1"/>
          </p:cNvPicPr>
          <p:nvPr/>
        </p:nvPicPr>
        <p:blipFill>
          <a:blip r:embed="rId6"/>
          <a:stretch>
            <a:fillRect/>
          </a:stretch>
        </p:blipFill>
        <p:spPr>
          <a:xfrm>
            <a:off x="5195528" y="1898110"/>
            <a:ext cx="1593935" cy="1884721"/>
          </a:xfrm>
          <a:prstGeom prst="rect">
            <a:avLst/>
          </a:prstGeom>
        </p:spPr>
      </p:pic>
      <p:sp>
        <p:nvSpPr>
          <p:cNvPr id="16" name="TextBox 15">
            <a:extLst>
              <a:ext uri="{FF2B5EF4-FFF2-40B4-BE49-F238E27FC236}">
                <a16:creationId xmlns:a16="http://schemas.microsoft.com/office/drawing/2014/main" id="{40084761-795A-9D07-0942-3A8477B9470B}"/>
              </a:ext>
            </a:extLst>
          </p:cNvPr>
          <p:cNvSpPr txBox="1"/>
          <p:nvPr/>
        </p:nvSpPr>
        <p:spPr>
          <a:xfrm>
            <a:off x="7057723" y="1690335"/>
            <a:ext cx="648581" cy="261610"/>
          </a:xfrm>
          <a:prstGeom prst="rect">
            <a:avLst/>
          </a:prstGeom>
          <a:noFill/>
        </p:spPr>
        <p:txBody>
          <a:bodyPr wrap="square" rtlCol="0">
            <a:spAutoFit/>
          </a:bodyPr>
          <a:lstStyle/>
          <a:p>
            <a:r>
              <a:rPr lang="en-US" sz="1100" dirty="0"/>
              <a:t>CY20</a:t>
            </a:r>
          </a:p>
        </p:txBody>
      </p:sp>
      <p:sp>
        <p:nvSpPr>
          <p:cNvPr id="17" name="TextBox 16">
            <a:extLst>
              <a:ext uri="{FF2B5EF4-FFF2-40B4-BE49-F238E27FC236}">
                <a16:creationId xmlns:a16="http://schemas.microsoft.com/office/drawing/2014/main" id="{B74BC70D-2DDE-65A2-C660-9925CE9A2193}"/>
              </a:ext>
            </a:extLst>
          </p:cNvPr>
          <p:cNvSpPr txBox="1"/>
          <p:nvPr/>
        </p:nvSpPr>
        <p:spPr>
          <a:xfrm>
            <a:off x="7823877" y="1690335"/>
            <a:ext cx="648581" cy="261610"/>
          </a:xfrm>
          <a:prstGeom prst="rect">
            <a:avLst/>
          </a:prstGeom>
          <a:noFill/>
        </p:spPr>
        <p:txBody>
          <a:bodyPr wrap="square" rtlCol="0">
            <a:spAutoFit/>
          </a:bodyPr>
          <a:lstStyle/>
          <a:p>
            <a:r>
              <a:rPr lang="en-US" sz="1100" dirty="0"/>
              <a:t>CY21</a:t>
            </a:r>
          </a:p>
        </p:txBody>
      </p:sp>
      <p:sp>
        <p:nvSpPr>
          <p:cNvPr id="18" name="TextBox 17">
            <a:extLst>
              <a:ext uri="{FF2B5EF4-FFF2-40B4-BE49-F238E27FC236}">
                <a16:creationId xmlns:a16="http://schemas.microsoft.com/office/drawing/2014/main" id="{E0A4C11C-A87C-CEE3-ECBB-01875BBBA020}"/>
              </a:ext>
            </a:extLst>
          </p:cNvPr>
          <p:cNvSpPr txBox="1"/>
          <p:nvPr/>
        </p:nvSpPr>
        <p:spPr>
          <a:xfrm>
            <a:off x="8525587" y="1690335"/>
            <a:ext cx="648581" cy="261610"/>
          </a:xfrm>
          <a:prstGeom prst="rect">
            <a:avLst/>
          </a:prstGeom>
          <a:noFill/>
        </p:spPr>
        <p:txBody>
          <a:bodyPr wrap="square" rtlCol="0">
            <a:spAutoFit/>
          </a:bodyPr>
          <a:lstStyle/>
          <a:p>
            <a:r>
              <a:rPr lang="en-US" sz="1100" dirty="0"/>
              <a:t>CY22</a:t>
            </a:r>
          </a:p>
        </p:txBody>
      </p:sp>
      <p:sp>
        <p:nvSpPr>
          <p:cNvPr id="20" name="Rectangle 19">
            <a:extLst>
              <a:ext uri="{FF2B5EF4-FFF2-40B4-BE49-F238E27FC236}">
                <a16:creationId xmlns:a16="http://schemas.microsoft.com/office/drawing/2014/main" id="{5DFB2B2F-BBE8-F91F-B233-5DE128D9577B}"/>
              </a:ext>
            </a:extLst>
          </p:cNvPr>
          <p:cNvSpPr/>
          <p:nvPr/>
        </p:nvSpPr>
        <p:spPr>
          <a:xfrm>
            <a:off x="6957488" y="3372465"/>
            <a:ext cx="2063670" cy="2851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F70FB0B7-A1ED-805B-2DD6-248FC7BC0719}"/>
              </a:ext>
            </a:extLst>
          </p:cNvPr>
          <p:cNvSpPr txBox="1"/>
          <p:nvPr/>
        </p:nvSpPr>
        <p:spPr>
          <a:xfrm>
            <a:off x="6957488" y="3397876"/>
            <a:ext cx="631904" cy="246221"/>
          </a:xfrm>
          <a:prstGeom prst="rect">
            <a:avLst/>
          </a:prstGeom>
          <a:noFill/>
        </p:spPr>
        <p:txBody>
          <a:bodyPr wrap="none" rtlCol="0">
            <a:spAutoFit/>
          </a:bodyPr>
          <a:lstStyle/>
          <a:p>
            <a:r>
              <a:rPr lang="en-US" sz="1000" dirty="0"/>
              <a:t>2.05 Mil</a:t>
            </a:r>
          </a:p>
        </p:txBody>
      </p:sp>
      <p:sp>
        <p:nvSpPr>
          <p:cNvPr id="23" name="TextBox 22">
            <a:extLst>
              <a:ext uri="{FF2B5EF4-FFF2-40B4-BE49-F238E27FC236}">
                <a16:creationId xmlns:a16="http://schemas.microsoft.com/office/drawing/2014/main" id="{3602318B-6401-5988-A90B-1F47128572A8}"/>
              </a:ext>
            </a:extLst>
          </p:cNvPr>
          <p:cNvSpPr txBox="1"/>
          <p:nvPr/>
        </p:nvSpPr>
        <p:spPr>
          <a:xfrm>
            <a:off x="7740353" y="3397876"/>
            <a:ext cx="631904" cy="246221"/>
          </a:xfrm>
          <a:prstGeom prst="rect">
            <a:avLst/>
          </a:prstGeom>
          <a:noFill/>
        </p:spPr>
        <p:txBody>
          <a:bodyPr wrap="none" rtlCol="0">
            <a:spAutoFit/>
          </a:bodyPr>
          <a:lstStyle/>
          <a:p>
            <a:r>
              <a:rPr lang="en-US" sz="1000" dirty="0"/>
              <a:t>2.19 Mil</a:t>
            </a:r>
          </a:p>
        </p:txBody>
      </p:sp>
      <p:sp>
        <p:nvSpPr>
          <p:cNvPr id="24" name="TextBox 23">
            <a:extLst>
              <a:ext uri="{FF2B5EF4-FFF2-40B4-BE49-F238E27FC236}">
                <a16:creationId xmlns:a16="http://schemas.microsoft.com/office/drawing/2014/main" id="{5633768A-B9E3-BC8B-FCAE-AF6103F21CEC}"/>
              </a:ext>
            </a:extLst>
          </p:cNvPr>
          <p:cNvSpPr txBox="1"/>
          <p:nvPr/>
        </p:nvSpPr>
        <p:spPr>
          <a:xfrm>
            <a:off x="8631560" y="3398290"/>
            <a:ext cx="631904" cy="246221"/>
          </a:xfrm>
          <a:prstGeom prst="rect">
            <a:avLst/>
          </a:prstGeom>
          <a:noFill/>
        </p:spPr>
        <p:txBody>
          <a:bodyPr wrap="square" rtlCol="0">
            <a:spAutoFit/>
          </a:bodyPr>
          <a:lstStyle/>
          <a:p>
            <a:r>
              <a:rPr lang="en-US" sz="1000" dirty="0"/>
              <a:t>13 K</a:t>
            </a:r>
          </a:p>
        </p:txBody>
      </p:sp>
      <p:pic>
        <p:nvPicPr>
          <p:cNvPr id="27" name="Picture 26">
            <a:extLst>
              <a:ext uri="{FF2B5EF4-FFF2-40B4-BE49-F238E27FC236}">
                <a16:creationId xmlns:a16="http://schemas.microsoft.com/office/drawing/2014/main" id="{DE6674AE-0D45-2007-7C6E-7EED72FFD284}"/>
              </a:ext>
            </a:extLst>
          </p:cNvPr>
          <p:cNvPicPr>
            <a:picLocks noChangeAspect="1"/>
          </p:cNvPicPr>
          <p:nvPr/>
        </p:nvPicPr>
        <p:blipFill>
          <a:blip r:embed="rId7"/>
          <a:stretch>
            <a:fillRect/>
          </a:stretch>
        </p:blipFill>
        <p:spPr>
          <a:xfrm>
            <a:off x="327766" y="1262215"/>
            <a:ext cx="4599501" cy="3190645"/>
          </a:xfrm>
          <a:prstGeom prst="rect">
            <a:avLst/>
          </a:prstGeom>
        </p:spPr>
      </p:pic>
      <p:sp>
        <p:nvSpPr>
          <p:cNvPr id="28" name="TextBox 27">
            <a:extLst>
              <a:ext uri="{FF2B5EF4-FFF2-40B4-BE49-F238E27FC236}">
                <a16:creationId xmlns:a16="http://schemas.microsoft.com/office/drawing/2014/main" id="{117CDD2A-A53D-A41B-CB41-380DF268DD50}"/>
              </a:ext>
            </a:extLst>
          </p:cNvPr>
          <p:cNvSpPr txBox="1"/>
          <p:nvPr/>
        </p:nvSpPr>
        <p:spPr>
          <a:xfrm>
            <a:off x="5317067" y="4157133"/>
            <a:ext cx="3102131" cy="523220"/>
          </a:xfrm>
          <a:prstGeom prst="rect">
            <a:avLst/>
          </a:prstGeom>
          <a:noFill/>
        </p:spPr>
        <p:txBody>
          <a:bodyPr wrap="none" rtlCol="0">
            <a:spAutoFit/>
          </a:bodyPr>
          <a:lstStyle/>
          <a:p>
            <a:r>
              <a:rPr lang="en-US" dirty="0"/>
              <a:t>NERSC production (simulation) uses</a:t>
            </a:r>
          </a:p>
          <a:p>
            <a:r>
              <a:rPr lang="en-US" dirty="0" err="1"/>
              <a:t>HEPCloud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9A83-D6A7-B77B-18D3-27B407CE2DCE}"/>
              </a:ext>
            </a:extLst>
          </p:cNvPr>
          <p:cNvSpPr>
            <a:spLocks noGrp="1"/>
          </p:cNvSpPr>
          <p:nvPr>
            <p:ph type="title"/>
          </p:nvPr>
        </p:nvSpPr>
        <p:spPr/>
        <p:txBody>
          <a:bodyPr/>
          <a:lstStyle/>
          <a:p>
            <a:r>
              <a:rPr lang="en-US" dirty="0"/>
              <a:t>Production History</a:t>
            </a:r>
          </a:p>
        </p:txBody>
      </p:sp>
      <p:sp>
        <p:nvSpPr>
          <p:cNvPr id="4" name="Slide Number Placeholder 3">
            <a:extLst>
              <a:ext uri="{FF2B5EF4-FFF2-40B4-BE49-F238E27FC236}">
                <a16:creationId xmlns:a16="http://schemas.microsoft.com/office/drawing/2014/main" id="{6AE236C7-A88B-8D48-4269-06014BE55A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dirty="0"/>
          </a:p>
        </p:txBody>
      </p:sp>
      <p:pic>
        <p:nvPicPr>
          <p:cNvPr id="6" name="Picture 5">
            <a:extLst>
              <a:ext uri="{FF2B5EF4-FFF2-40B4-BE49-F238E27FC236}">
                <a16:creationId xmlns:a16="http://schemas.microsoft.com/office/drawing/2014/main" id="{DF9AD8D5-F321-570A-57AF-BF582536FACB}"/>
              </a:ext>
            </a:extLst>
          </p:cNvPr>
          <p:cNvPicPr>
            <a:picLocks noChangeAspect="1"/>
          </p:cNvPicPr>
          <p:nvPr/>
        </p:nvPicPr>
        <p:blipFill>
          <a:blip r:embed="rId3"/>
          <a:stretch>
            <a:fillRect/>
          </a:stretch>
        </p:blipFill>
        <p:spPr>
          <a:xfrm>
            <a:off x="4559300" y="2552700"/>
            <a:ext cx="25400" cy="38100"/>
          </a:xfrm>
          <a:prstGeom prst="rect">
            <a:avLst/>
          </a:prstGeom>
        </p:spPr>
      </p:pic>
      <p:pic>
        <p:nvPicPr>
          <p:cNvPr id="7" name="Picture 6">
            <a:extLst>
              <a:ext uri="{FF2B5EF4-FFF2-40B4-BE49-F238E27FC236}">
                <a16:creationId xmlns:a16="http://schemas.microsoft.com/office/drawing/2014/main" id="{629FE7F2-E677-2597-E984-03D320C9B29E}"/>
              </a:ext>
            </a:extLst>
          </p:cNvPr>
          <p:cNvPicPr>
            <a:picLocks noChangeAspect="1"/>
          </p:cNvPicPr>
          <p:nvPr/>
        </p:nvPicPr>
        <p:blipFill>
          <a:blip r:embed="rId4"/>
          <a:stretch>
            <a:fillRect/>
          </a:stretch>
        </p:blipFill>
        <p:spPr>
          <a:xfrm>
            <a:off x="284094" y="1067611"/>
            <a:ext cx="8252036" cy="3081602"/>
          </a:xfrm>
          <a:prstGeom prst="rect">
            <a:avLst/>
          </a:prstGeom>
        </p:spPr>
      </p:pic>
      <p:sp>
        <p:nvSpPr>
          <p:cNvPr id="8" name="TextBox 7">
            <a:extLst>
              <a:ext uri="{FF2B5EF4-FFF2-40B4-BE49-F238E27FC236}">
                <a16:creationId xmlns:a16="http://schemas.microsoft.com/office/drawing/2014/main" id="{AFE1C0FA-F88E-50D2-3054-D8004B841528}"/>
              </a:ext>
            </a:extLst>
          </p:cNvPr>
          <p:cNvSpPr txBox="1"/>
          <p:nvPr/>
        </p:nvSpPr>
        <p:spPr>
          <a:xfrm>
            <a:off x="1553497" y="4302791"/>
            <a:ext cx="7284366" cy="830997"/>
          </a:xfrm>
          <a:prstGeom prst="rect">
            <a:avLst/>
          </a:prstGeom>
          <a:noFill/>
        </p:spPr>
        <p:txBody>
          <a:bodyPr wrap="none" rtlCol="0">
            <a:spAutoFit/>
          </a:bodyPr>
          <a:lstStyle/>
          <a:p>
            <a:r>
              <a:rPr lang="en-US" sz="1200" dirty="0"/>
              <a:t>We re-processed data from a calorimeter algorithm in Run 3 in May 2022 (0.2M CPU hours in 2 weeks)</a:t>
            </a:r>
          </a:p>
          <a:p>
            <a:r>
              <a:rPr lang="en-US" sz="1200" dirty="0"/>
              <a:t>We’ve completed Run 4 Preproduction and are about to start Full production (double the files of Run 3)</a:t>
            </a:r>
          </a:p>
          <a:p>
            <a:r>
              <a:rPr lang="en-US" sz="1200" dirty="0"/>
              <a:t>We’ll start Run 5 Preproduction soon</a:t>
            </a:r>
          </a:p>
          <a:p>
            <a:r>
              <a:rPr lang="en-US" sz="1200" dirty="0"/>
              <a:t>We continue to take Run 5 online data</a:t>
            </a:r>
          </a:p>
        </p:txBody>
      </p:sp>
      <p:pic>
        <p:nvPicPr>
          <p:cNvPr id="9" name="Picture 8">
            <a:extLst>
              <a:ext uri="{FF2B5EF4-FFF2-40B4-BE49-F238E27FC236}">
                <a16:creationId xmlns:a16="http://schemas.microsoft.com/office/drawing/2014/main" id="{73273CA6-A28D-0B26-2D75-87746C506F3E}"/>
              </a:ext>
            </a:extLst>
          </p:cNvPr>
          <p:cNvPicPr>
            <a:picLocks noChangeAspect="1"/>
          </p:cNvPicPr>
          <p:nvPr/>
        </p:nvPicPr>
        <p:blipFill>
          <a:blip r:embed="rId5"/>
          <a:stretch>
            <a:fillRect/>
          </a:stretch>
        </p:blipFill>
        <p:spPr>
          <a:xfrm>
            <a:off x="3500284" y="295449"/>
            <a:ext cx="3067665" cy="772162"/>
          </a:xfrm>
          <a:prstGeom prst="rect">
            <a:avLst/>
          </a:prstGeom>
        </p:spPr>
      </p:pic>
      <p:cxnSp>
        <p:nvCxnSpPr>
          <p:cNvPr id="11" name="Straight Connector 10">
            <a:extLst>
              <a:ext uri="{FF2B5EF4-FFF2-40B4-BE49-F238E27FC236}">
                <a16:creationId xmlns:a16="http://schemas.microsoft.com/office/drawing/2014/main" id="{827518E7-2353-16BD-7FA5-4B8E276C793D}"/>
              </a:ext>
            </a:extLst>
          </p:cNvPr>
          <p:cNvCxnSpPr>
            <a:cxnSpLocks/>
          </p:cNvCxnSpPr>
          <p:nvPr/>
        </p:nvCxnSpPr>
        <p:spPr>
          <a:xfrm>
            <a:off x="4473678" y="1415845"/>
            <a:ext cx="0" cy="2625213"/>
          </a:xfrm>
          <a:prstGeom prst="line">
            <a:avLst/>
          </a:prstGeom>
          <a:ln w="28575">
            <a:solidFill>
              <a:schemeClr val="accent1">
                <a:shade val="95000"/>
                <a:satMod val="10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F35ACB-E807-2F39-5118-C373BE8C4954}"/>
              </a:ext>
            </a:extLst>
          </p:cNvPr>
          <p:cNvCxnSpPr>
            <a:cxnSpLocks/>
          </p:cNvCxnSpPr>
          <p:nvPr/>
        </p:nvCxnSpPr>
        <p:spPr>
          <a:xfrm>
            <a:off x="6395885" y="1415845"/>
            <a:ext cx="0" cy="2625213"/>
          </a:xfrm>
          <a:prstGeom prst="line">
            <a:avLst/>
          </a:prstGeom>
          <a:ln w="28575">
            <a:solidFill>
              <a:schemeClr val="accent1">
                <a:shade val="95000"/>
                <a:satMod val="10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34A0D7-DC56-5EA6-8732-9F4E4EBD00FF}"/>
              </a:ext>
            </a:extLst>
          </p:cNvPr>
          <p:cNvCxnSpPr>
            <a:cxnSpLocks/>
          </p:cNvCxnSpPr>
          <p:nvPr/>
        </p:nvCxnSpPr>
        <p:spPr>
          <a:xfrm>
            <a:off x="8205021" y="1415845"/>
            <a:ext cx="0" cy="2625213"/>
          </a:xfrm>
          <a:prstGeom prst="line">
            <a:avLst/>
          </a:prstGeom>
          <a:ln w="28575">
            <a:solidFill>
              <a:schemeClr val="accent1">
                <a:shade val="95000"/>
                <a:satMod val="105000"/>
                <a:alpha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E38BF72-EFCB-C469-BD77-392DE99A1587}"/>
              </a:ext>
            </a:extLst>
          </p:cNvPr>
          <p:cNvSpPr txBox="1"/>
          <p:nvPr/>
        </p:nvSpPr>
        <p:spPr>
          <a:xfrm>
            <a:off x="6716599" y="756115"/>
            <a:ext cx="1694695" cy="261610"/>
          </a:xfrm>
          <a:prstGeom prst="rect">
            <a:avLst/>
          </a:prstGeom>
          <a:noFill/>
        </p:spPr>
        <p:txBody>
          <a:bodyPr wrap="none" rtlCol="0">
            <a:spAutoFit/>
          </a:bodyPr>
          <a:lstStyle/>
          <a:p>
            <a:r>
              <a:rPr lang="en-US" sz="1100" dirty="0">
                <a:solidFill>
                  <a:srgbClr val="FF0000"/>
                </a:solidFill>
              </a:rPr>
              <a:t>Shifters have been key!!</a:t>
            </a:r>
          </a:p>
        </p:txBody>
      </p:sp>
      <p:sp>
        <p:nvSpPr>
          <p:cNvPr id="22" name="Rectangle 21">
            <a:extLst>
              <a:ext uri="{FF2B5EF4-FFF2-40B4-BE49-F238E27FC236}">
                <a16:creationId xmlns:a16="http://schemas.microsoft.com/office/drawing/2014/main" id="{C94B97DA-3E61-298D-50B4-23940FDDC9A4}"/>
              </a:ext>
            </a:extLst>
          </p:cNvPr>
          <p:cNvSpPr/>
          <p:nvPr/>
        </p:nvSpPr>
        <p:spPr>
          <a:xfrm>
            <a:off x="727587" y="1017725"/>
            <a:ext cx="4306529" cy="152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EB96DFD9-1AB6-B054-CDC8-7B94E8B2E349}"/>
              </a:ext>
            </a:extLst>
          </p:cNvPr>
          <p:cNvSpPr txBox="1"/>
          <p:nvPr/>
        </p:nvSpPr>
        <p:spPr>
          <a:xfrm>
            <a:off x="4679063" y="3723448"/>
            <a:ext cx="1747594" cy="307777"/>
          </a:xfrm>
          <a:prstGeom prst="rect">
            <a:avLst/>
          </a:prstGeom>
          <a:noFill/>
        </p:spPr>
        <p:txBody>
          <a:bodyPr wrap="none" rtlCol="0">
            <a:spAutoFit/>
          </a:bodyPr>
          <a:lstStyle/>
          <a:p>
            <a:r>
              <a:rPr lang="en-US" dirty="0"/>
              <a:t>15.7M CPU in 2020</a:t>
            </a:r>
          </a:p>
        </p:txBody>
      </p:sp>
      <p:sp>
        <p:nvSpPr>
          <p:cNvPr id="25" name="TextBox 24">
            <a:extLst>
              <a:ext uri="{FF2B5EF4-FFF2-40B4-BE49-F238E27FC236}">
                <a16:creationId xmlns:a16="http://schemas.microsoft.com/office/drawing/2014/main" id="{5802C767-9452-4342-15B3-444632042600}"/>
              </a:ext>
            </a:extLst>
          </p:cNvPr>
          <p:cNvSpPr txBox="1"/>
          <p:nvPr/>
        </p:nvSpPr>
        <p:spPr>
          <a:xfrm>
            <a:off x="6854756" y="3723448"/>
            <a:ext cx="1648208" cy="307777"/>
          </a:xfrm>
          <a:prstGeom prst="rect">
            <a:avLst/>
          </a:prstGeom>
          <a:noFill/>
        </p:spPr>
        <p:txBody>
          <a:bodyPr wrap="none" rtlCol="0">
            <a:spAutoFit/>
          </a:bodyPr>
          <a:lstStyle/>
          <a:p>
            <a:r>
              <a:rPr lang="en-US" dirty="0"/>
              <a:t>9.2M CPU in 2021</a:t>
            </a:r>
          </a:p>
        </p:txBody>
      </p:sp>
      <p:sp>
        <p:nvSpPr>
          <p:cNvPr id="26" name="TextBox 25">
            <a:extLst>
              <a:ext uri="{FF2B5EF4-FFF2-40B4-BE49-F238E27FC236}">
                <a16:creationId xmlns:a16="http://schemas.microsoft.com/office/drawing/2014/main" id="{1B18D95F-C23B-2A0F-7F3F-1CCABC0E37DC}"/>
              </a:ext>
            </a:extLst>
          </p:cNvPr>
          <p:cNvSpPr txBox="1"/>
          <p:nvPr/>
        </p:nvSpPr>
        <p:spPr>
          <a:xfrm>
            <a:off x="3727982" y="1005901"/>
            <a:ext cx="2667718" cy="276999"/>
          </a:xfrm>
          <a:prstGeom prst="rect">
            <a:avLst/>
          </a:prstGeom>
          <a:noFill/>
        </p:spPr>
        <p:txBody>
          <a:bodyPr wrap="none" rtlCol="0">
            <a:spAutoFit/>
          </a:bodyPr>
          <a:lstStyle/>
          <a:p>
            <a:r>
              <a:rPr lang="en-US" sz="1200" dirty="0"/>
              <a:t>Run 4 is 1M files, Run 5 will be 1.2M</a:t>
            </a:r>
          </a:p>
        </p:txBody>
      </p:sp>
      <p:sp>
        <p:nvSpPr>
          <p:cNvPr id="27" name="TextBox 26">
            <a:extLst>
              <a:ext uri="{FF2B5EF4-FFF2-40B4-BE49-F238E27FC236}">
                <a16:creationId xmlns:a16="http://schemas.microsoft.com/office/drawing/2014/main" id="{41F7D0FB-8AFB-2759-2343-779B817510A6}"/>
              </a:ext>
            </a:extLst>
          </p:cNvPr>
          <p:cNvSpPr txBox="1"/>
          <p:nvPr/>
        </p:nvSpPr>
        <p:spPr>
          <a:xfrm>
            <a:off x="7154941" y="52682"/>
            <a:ext cx="1866217" cy="523220"/>
          </a:xfrm>
          <a:prstGeom prst="rect">
            <a:avLst/>
          </a:prstGeom>
          <a:noFill/>
        </p:spPr>
        <p:txBody>
          <a:bodyPr wrap="none" rtlCol="0">
            <a:spAutoFit/>
          </a:bodyPr>
          <a:lstStyle/>
          <a:p>
            <a:r>
              <a:rPr lang="en-US" dirty="0">
                <a:solidFill>
                  <a:srgbClr val="00B0F0"/>
                </a:solidFill>
              </a:rPr>
              <a:t>See slide notes for a </a:t>
            </a:r>
            <a:br>
              <a:rPr lang="en-US" dirty="0">
                <a:solidFill>
                  <a:srgbClr val="00B0F0"/>
                </a:solidFill>
              </a:rPr>
            </a:br>
            <a:r>
              <a:rPr lang="en-US" dirty="0">
                <a:solidFill>
                  <a:srgbClr val="00B0F0"/>
                </a:solidFill>
              </a:rPr>
              <a:t>tour of this slide!</a:t>
            </a:r>
          </a:p>
        </p:txBody>
      </p:sp>
    </p:spTree>
    <p:extLst>
      <p:ext uri="{BB962C8B-B14F-4D97-AF65-F5344CB8AC3E}">
        <p14:creationId xmlns:p14="http://schemas.microsoft.com/office/powerpoint/2010/main" val="3359982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780A7-C232-3274-BFCD-DEB9FA5FDB8A}"/>
              </a:ext>
            </a:extLst>
          </p:cNvPr>
          <p:cNvSpPr>
            <a:spLocks noGrp="1"/>
          </p:cNvSpPr>
          <p:nvPr>
            <p:ph type="title"/>
          </p:nvPr>
        </p:nvSpPr>
        <p:spPr/>
        <p:txBody>
          <a:bodyPr/>
          <a:lstStyle/>
          <a:p>
            <a:r>
              <a:rPr lang="en-US" dirty="0"/>
              <a:t>Recent Production Improvements</a:t>
            </a:r>
          </a:p>
        </p:txBody>
      </p:sp>
      <p:sp>
        <p:nvSpPr>
          <p:cNvPr id="3" name="Text Placeholder 2">
            <a:extLst>
              <a:ext uri="{FF2B5EF4-FFF2-40B4-BE49-F238E27FC236}">
                <a16:creationId xmlns:a16="http://schemas.microsoft.com/office/drawing/2014/main" id="{35A3A46D-82E1-45FC-134B-EDF138AD3071}"/>
              </a:ext>
            </a:extLst>
          </p:cNvPr>
          <p:cNvSpPr>
            <a:spLocks noGrp="1"/>
          </p:cNvSpPr>
          <p:nvPr>
            <p:ph type="body" idx="1"/>
          </p:nvPr>
        </p:nvSpPr>
        <p:spPr/>
        <p:txBody>
          <a:bodyPr/>
          <a:lstStyle/>
          <a:p>
            <a:r>
              <a:rPr lang="en-US" dirty="0"/>
              <a:t>1 PB </a:t>
            </a:r>
            <a:r>
              <a:rPr lang="en-US" dirty="0" err="1"/>
              <a:t>dCache</a:t>
            </a:r>
            <a:r>
              <a:rPr lang="en-US" dirty="0"/>
              <a:t> Read pool. Allows us to pre-stage files much more effectively</a:t>
            </a:r>
            <a:br>
              <a:rPr lang="en-US" dirty="0"/>
            </a:br>
            <a:r>
              <a:rPr lang="en-US" dirty="0"/>
              <a:t>(see later for a request to increase)</a:t>
            </a:r>
            <a:br>
              <a:rPr lang="en-US" dirty="0"/>
            </a:br>
            <a:endParaRPr lang="en-US" dirty="0"/>
          </a:p>
          <a:p>
            <a:r>
              <a:rPr lang="en-US" dirty="0"/>
              <a:t>Production shifters (started with 8, then 6, now 3 (pre, full, data quality)</a:t>
            </a:r>
            <a:br>
              <a:rPr lang="en-US" dirty="0"/>
            </a:br>
            <a:r>
              <a:rPr lang="en-US" dirty="0"/>
              <a:t>-- Shifters come from the collaboration and get points</a:t>
            </a:r>
            <a:br>
              <a:rPr lang="en-US" dirty="0"/>
            </a:br>
            <a:r>
              <a:rPr lang="en-US" dirty="0"/>
              <a:t>-- Extremely successful</a:t>
            </a:r>
            <a:br>
              <a:rPr lang="en-US" dirty="0"/>
            </a:br>
            <a:r>
              <a:rPr lang="en-US" dirty="0"/>
              <a:t>-- Lots of standard procedures, checklists, and documentation</a:t>
            </a:r>
            <a:br>
              <a:rPr lang="en-US" dirty="0"/>
            </a:br>
            <a:endParaRPr lang="en-US" dirty="0"/>
          </a:p>
          <a:p>
            <a:r>
              <a:rPr lang="en-US" dirty="0"/>
              <a:t>Improved memory usage (now &lt; 2 GB most often)</a:t>
            </a:r>
          </a:p>
          <a:p>
            <a:endParaRPr lang="en-US" dirty="0"/>
          </a:p>
          <a:p>
            <a:r>
              <a:rPr lang="en-US" dirty="0"/>
              <a:t>Potentially move part of reconstruction to UK/NERSC (see later slide)</a:t>
            </a:r>
          </a:p>
        </p:txBody>
      </p:sp>
      <p:sp>
        <p:nvSpPr>
          <p:cNvPr id="4" name="Slide Number Placeholder 3">
            <a:extLst>
              <a:ext uri="{FF2B5EF4-FFF2-40B4-BE49-F238E27FC236}">
                <a16:creationId xmlns:a16="http://schemas.microsoft.com/office/drawing/2014/main" id="{0DE14EF4-CC08-EBD0-5E4B-B3F51B50F1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63202163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ermilab_PowerPoint_Template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F226A9081EE44C8ECEE733CAFE383C" ma:contentTypeVersion="60" ma:contentTypeDescription="Create a new document." ma:contentTypeScope="" ma:versionID="58c1e4610f71e61266e6278d58ab8249">
  <xsd:schema xmlns:xsd="http://www.w3.org/2001/XMLSchema" xmlns:xs="http://www.w3.org/2001/XMLSchema" xmlns:p="http://schemas.microsoft.com/office/2006/metadata/properties" xmlns:ns2="b2a470d6-0deb-4550-8ae0-d7ea8881e2b6" xmlns:ns3="3427cf1b-08f6-4349-98e1-9c40df501855" xmlns:ns4="be3f9213-c5b7-4449-80a1-edafd8f66b2b" xmlns:ns5="17a0ef37-c42d-4973-8e09-2c39841c734b" targetNamespace="http://schemas.microsoft.com/office/2006/metadata/properties" ma:root="true" ma:fieldsID="b2860f53017c7b4fe07c87557dbbf1d1" ns2:_="" ns3:_="" ns4:_="" ns5:_="">
    <xsd:import namespace="b2a470d6-0deb-4550-8ae0-d7ea8881e2b6"/>
    <xsd:import namespace="3427cf1b-08f6-4349-98e1-9c40df501855"/>
    <xsd:import namespace="be3f9213-c5b7-4449-80a1-edafd8f66b2b"/>
    <xsd:import namespace="17a0ef37-c42d-4973-8e09-2c39841c734b"/>
    <xsd:element name="properties">
      <xsd:complexType>
        <xsd:sequence>
          <xsd:element name="documentManagement">
            <xsd:complexType>
              <xsd:all>
                <xsd:element ref="ns2:Document_x0020_Type"/>
                <xsd:element ref="ns3:_dlc_DocId" minOccurs="0"/>
                <xsd:element ref="ns3:_dlc_DocIdUrl" minOccurs="0"/>
                <xsd:element ref="ns3:_dlc_DocIdPersistId" minOccurs="0"/>
                <xsd:element ref="ns4:Year" minOccurs="0"/>
                <xsd:element ref="ns4:Worktype" minOccurs="0"/>
                <xsd:element ref="ns4:fajd"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470d6-0deb-4550-8ae0-d7ea8881e2b6" elementFormDefault="qualified">
    <xsd:import namespace="http://schemas.microsoft.com/office/2006/documentManagement/types"/>
    <xsd:import namespace="http://schemas.microsoft.com/office/infopath/2007/PartnerControls"/>
    <xsd:element name="Document_x0020_Type" ma:index="8" ma:displayName="Document Type" ma:description="Field to indicate the type of document this document is such as Project Charter, Project Schedule, Meeting Minutes, Meeting Agenda, etc." ma:format="Dropdown" ma:internalName="Document_x0020_Type">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e3f9213-c5b7-4449-80a1-edafd8f66b2b" elementFormDefault="qualified">
    <xsd:import namespace="http://schemas.microsoft.com/office/2006/documentManagement/types"/>
    <xsd:import namespace="http://schemas.microsoft.com/office/infopath/2007/PartnerControls"/>
    <xsd:element name="Year" ma:index="12" nillable="true" ma:displayName="Fiscal Year" ma:description="" ma:format="Dropdown" ma:internalName="Year">
      <xsd:simpleType>
        <xsd:restriction base="dms:Choice">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restriction>
      </xsd:simpleType>
    </xsd:element>
    <xsd:element name="Worktype" ma:index="13" nillable="true" ma:displayName="Worktype" ma:description="" ma:format="Dropdown" ma:internalName="Worktype">
      <xsd:simpleType>
        <xsd:restriction base="dms:Choice">
          <xsd:enumeration value="scpmt-prep"/>
          <xsd:enumeration value="scpmt-pres"/>
          <xsd:enumeration value="scpmt-report"/>
          <xsd:enumeration value="sppmwg"/>
          <xsd:enumeration value="other"/>
        </xsd:restriction>
      </xsd:simpleType>
    </xsd:element>
    <xsd:element name="fajd" ma:index="14" nillable="true" ma:displayName="Date and Time" ma:internalName="faj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7a0ef37-c42d-4973-8e09-2c39841c734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Year xmlns="be3f9213-c5b7-4449-80a1-edafd8f66b2b">2022</Year>
    <Document_x0020_Type xmlns="b2a470d6-0deb-4550-8ae0-d7ea8881e2b6">Technical Document</Document_x0020_Type>
    <Worktype xmlns="be3f9213-c5b7-4449-80a1-edafd8f66b2b">scpmt-pres</Worktype>
    <fajd xmlns="be3f9213-c5b7-4449-80a1-edafd8f66b2b" xsi:nil="true"/>
    <SharedWithUsers xmlns="17a0ef37-c42d-4973-8e09-2c39841c734b">
      <UserInfo>
        <DisplayName>Joseph B Boyd</DisplayName>
        <AccountId>280</AccountId>
        <AccountType/>
      </UserInfo>
      <UserInfo>
        <DisplayName>Robert A Illingworth</DisplayName>
        <AccountId>296</AccountId>
        <AccountType/>
      </UserInfo>
    </SharedWithUsers>
  </documentManagement>
</p:properties>
</file>

<file path=customXml/itemProps1.xml><?xml version="1.0" encoding="utf-8"?>
<ds:datastoreItem xmlns:ds="http://schemas.openxmlformats.org/officeDocument/2006/customXml" ds:itemID="{226E954F-304D-4FDC-B5F7-D7B718C0A3EB}"/>
</file>

<file path=customXml/itemProps2.xml><?xml version="1.0" encoding="utf-8"?>
<ds:datastoreItem xmlns:ds="http://schemas.openxmlformats.org/officeDocument/2006/customXml" ds:itemID="{69E7E343-9E6C-4447-8465-89E0EA8D2DD2}"/>
</file>

<file path=customXml/itemProps3.xml><?xml version="1.0" encoding="utf-8"?>
<ds:datastoreItem xmlns:ds="http://schemas.openxmlformats.org/officeDocument/2006/customXml" ds:itemID="{A4C36F28-3F05-49DA-BF9D-5204A588145D}"/>
</file>

<file path=customXml/itemProps4.xml><?xml version="1.0" encoding="utf-8"?>
<ds:datastoreItem xmlns:ds="http://schemas.openxmlformats.org/officeDocument/2006/customXml" ds:itemID="{8EE7B2AA-DA7C-41C8-B408-030F5599C46E}"/>
</file>

<file path=docProps/app.xml><?xml version="1.0" encoding="utf-8"?>
<Properties xmlns="http://schemas.openxmlformats.org/officeDocument/2006/extended-properties" xmlns:vt="http://schemas.openxmlformats.org/officeDocument/2006/docPropsVTypes">
  <TotalTime>4514</TotalTime>
  <Words>1951</Words>
  <Application>Microsoft Macintosh PowerPoint</Application>
  <PresentationFormat>On-screen Show (16:9)</PresentationFormat>
  <Paragraphs>262</Paragraphs>
  <Slides>22</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Roboto</vt:lpstr>
      <vt:lpstr>Cambria Math</vt:lpstr>
      <vt:lpstr>Calibri</vt:lpstr>
      <vt:lpstr>Arial</vt:lpstr>
      <vt:lpstr>Helvetica Neue</vt:lpstr>
      <vt:lpstr>Simple Light</vt:lpstr>
      <vt:lpstr>Fermilab_PowerPoint_Template_090915</vt:lpstr>
      <vt:lpstr>PowerPoint Presentation</vt:lpstr>
      <vt:lpstr>Excitement (April 7, 2021)</vt:lpstr>
      <vt:lpstr>Experiment Organization Chart for Offline Computing</vt:lpstr>
      <vt:lpstr>Progress</vt:lpstr>
      <vt:lpstr>Muon g-2 computing and SCD</vt:lpstr>
      <vt:lpstr>Schedule</vt:lpstr>
      <vt:lpstr>CPU  - Experiment Usage Over the Last Year</vt:lpstr>
      <vt:lpstr>Production History</vt:lpstr>
      <vt:lpstr>Recent Production Improvements</vt:lpstr>
      <vt:lpstr>Memory Footprint Over the Last Year</vt:lpstr>
      <vt:lpstr>CPU and Memory Efficiency Over the Last Year</vt:lpstr>
      <vt:lpstr>Memory efficiency</vt:lpstr>
      <vt:lpstr>CPU - Prediction Going Forward and Accuracy of Your Predictions  [units of Million (1 CPU, 2GB) wall hours per CY]  </vt:lpstr>
      <vt:lpstr>Potential improvements to CPU efficiency</vt:lpstr>
      <vt:lpstr>Disk: dCache Usage and Predictions (in TB)</vt:lpstr>
      <vt:lpstr>Read pool</vt:lpstr>
      <vt:lpstr>Tape - Usage and Predictions (in PB)</vt:lpstr>
      <vt:lpstr>Disk: NAS Usage and Predictions (in TB Units)</vt:lpstr>
      <vt:lpstr>Data Lifetimes</vt:lpstr>
      <vt:lpstr>What Do You Want to Achieve in Computing Over Next Three Years</vt:lpstr>
      <vt:lpstr>Making production faster</vt:lpstr>
      <vt:lpstr>Processing tracking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Adam L Lyon</cp:lastModifiedBy>
  <cp:revision>26</cp:revision>
  <dcterms:modified xsi:type="dcterms:W3CDTF">2022-05-27T18:42:57Z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0x010100C4F226A9081EE44C8ECEE733CAFE383C</vt:lpwstr>
  </property>
</Properties>
</file>