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9_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5"/>
    <p:sldMasterId id="2147483668" r:id="rId6"/>
  </p:sldMasterIdLst>
  <p:notesMasterIdLst>
    <p:notesMasterId r:id="rId29"/>
  </p:notesMasterIdLst>
  <p:handoutMasterIdLst>
    <p:handoutMasterId r:id="rId30"/>
  </p:handoutMasterIdLst>
  <p:sldIdLst>
    <p:sldId id="256" r:id="rId7"/>
    <p:sldId id="257" r:id="rId8"/>
    <p:sldId id="258" r:id="rId9"/>
    <p:sldId id="273" r:id="rId10"/>
    <p:sldId id="272" r:id="rId11"/>
    <p:sldId id="275" r:id="rId12"/>
    <p:sldId id="274" r:id="rId13"/>
    <p:sldId id="278" r:id="rId14"/>
    <p:sldId id="260" r:id="rId15"/>
    <p:sldId id="261" r:id="rId16"/>
    <p:sldId id="276" r:id="rId17"/>
    <p:sldId id="277" r:id="rId18"/>
    <p:sldId id="262" r:id="rId19"/>
    <p:sldId id="263" r:id="rId20"/>
    <p:sldId id="264" r:id="rId21"/>
    <p:sldId id="266" r:id="rId22"/>
    <p:sldId id="265" r:id="rId23"/>
    <p:sldId id="271" r:id="rId24"/>
    <p:sldId id="267" r:id="rId25"/>
    <p:sldId id="268" r:id="rId26"/>
    <p:sldId id="279" r:id="rId27"/>
    <p:sldId id="269" r:id="rId28"/>
  </p:sldIdLst>
  <p:sldSz cx="9144000" cy="5143500" type="screen16x9"/>
  <p:notesSz cx="6858000" cy="1276350"/>
  <p:embeddedFontLst>
    <p:embeddedFont>
      <p:font typeface="Calibri" panose="020F0502020204030204" pitchFamily="34" charset="0"/>
      <p:regular r:id="rId31"/>
      <p:bold r:id="rId32"/>
      <p:italic r:id="rId33"/>
      <p:boldItalic r:id="rId34"/>
    </p:embeddedFont>
    <p:embeddedFont>
      <p:font typeface="Helvetica Neue" panose="02000503000000020004" pitchFamily="2"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C56EC3-2332-28FF-BCA3-00C96A6AB218}" name="Schellman, Heidi" initials="SH" userId="S::schellmh@oregonstate.edu::3ee5f5b6-218f-4689-9a49-533692abb49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907C85-0280-4CAD-9BA9-4041368597F6}">
  <a:tblStyle styleId="{00907C85-0280-4CAD-9BA9-4041368597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83"/>
    <p:restoredTop sz="80583"/>
  </p:normalViewPr>
  <p:slideViewPr>
    <p:cSldViewPr snapToGrid="0">
      <p:cViewPr varScale="1">
        <p:scale>
          <a:sx n="109" d="100"/>
          <a:sy n="109" d="100"/>
        </p:scale>
        <p:origin x="192" y="568"/>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1.fntdata"/></Relationships>
</file>

<file path=ppt/comments/modernComment_109_0.xml><?xml version="1.0" encoding="utf-8"?>
<p188:cmLst xmlns:a="http://schemas.openxmlformats.org/drawingml/2006/main" xmlns:r="http://schemas.openxmlformats.org/officeDocument/2006/relationships" xmlns:p188="http://schemas.microsoft.com/office/powerpoint/2018/8/main">
  <p188:cm id="{B2DA3518-6EDC-FF44-8498-8E31F02CD7C6}" authorId="{2DC56EC3-2332-28FF-BCA3-00C96A6AB218}" created="2022-05-25T16:17:29.714">
    <pc:sldMkLst xmlns:pc="http://schemas.microsoft.com/office/powerpoint/2013/main/command">
      <pc:docMk/>
      <pc:sldMk cId="0" sldId="265"/>
    </pc:sldMkLst>
    <p188:txBody>
      <a:bodyPr/>
      <a:lstStyle/>
      <a:p>
        <a:r>
          <a:rPr lang="en-US"/>
          <a:t>Need to update this - shows LBNF not DUNE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E6E6F6-0D99-4566-5FD0-4D2344FA19A8}"/>
              </a:ext>
            </a:extLst>
          </p:cNvPr>
          <p:cNvSpPr>
            <a:spLocks noGrp="1"/>
          </p:cNvSpPr>
          <p:nvPr>
            <p:ph type="hdr" sz="quarter"/>
          </p:nvPr>
        </p:nvSpPr>
        <p:spPr>
          <a:xfrm>
            <a:off x="0" y="0"/>
            <a:ext cx="2971800" cy="63500"/>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0D3EB20D-4B2E-27C1-6F28-E0055513E498}"/>
              </a:ext>
            </a:extLst>
          </p:cNvPr>
          <p:cNvSpPr>
            <a:spLocks noGrp="1"/>
          </p:cNvSpPr>
          <p:nvPr>
            <p:ph type="dt" sz="quarter" idx="1"/>
          </p:nvPr>
        </p:nvSpPr>
        <p:spPr>
          <a:xfrm>
            <a:off x="3884613" y="0"/>
            <a:ext cx="2971800" cy="63500"/>
          </a:xfrm>
          <a:prstGeom prst="rect">
            <a:avLst/>
          </a:prstGeom>
        </p:spPr>
        <p:txBody>
          <a:bodyPr vert="horz" lIns="91440" tIns="45720" rIns="91440" bIns="45720" rtlCol="0"/>
          <a:lstStyle>
            <a:lvl1pPr algn="r">
              <a:defRPr sz="1200"/>
            </a:lvl1pPr>
          </a:lstStyle>
          <a:p>
            <a:fld id="{4AF92F2A-8208-8B43-9386-40FECAB0C4BD}" type="datetimeFigureOut">
              <a:rPr lang="en-US" smtClean="0">
                <a:latin typeface="Calibri" panose="020F0502020204030204" pitchFamily="34" charset="0"/>
                <a:cs typeface="Calibri" panose="020F0502020204030204" pitchFamily="34" charset="0"/>
              </a:rPr>
              <a:t>5/30/22</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46668025-3758-6DFF-2922-C2E23B5B46FA}"/>
              </a:ext>
            </a:extLst>
          </p:cNvPr>
          <p:cNvSpPr>
            <a:spLocks noGrp="1"/>
          </p:cNvSpPr>
          <p:nvPr>
            <p:ph type="ftr" sz="quarter" idx="2"/>
          </p:nvPr>
        </p:nvSpPr>
        <p:spPr>
          <a:xfrm>
            <a:off x="0" y="1212850"/>
            <a:ext cx="2971800" cy="63500"/>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2079AF63-E2F2-0C68-6E66-E0C594CE2894}"/>
              </a:ext>
            </a:extLst>
          </p:cNvPr>
          <p:cNvSpPr>
            <a:spLocks noGrp="1"/>
          </p:cNvSpPr>
          <p:nvPr>
            <p:ph type="sldNum" sz="quarter" idx="3"/>
          </p:nvPr>
        </p:nvSpPr>
        <p:spPr>
          <a:xfrm>
            <a:off x="3884613" y="1212850"/>
            <a:ext cx="2971800" cy="63500"/>
          </a:xfrm>
          <a:prstGeom prst="rect">
            <a:avLst/>
          </a:prstGeom>
        </p:spPr>
        <p:txBody>
          <a:bodyPr vert="horz" lIns="91440" tIns="45720" rIns="91440" bIns="45720" rtlCol="0" anchor="b"/>
          <a:lstStyle>
            <a:lvl1pPr algn="r">
              <a:defRPr sz="1200"/>
            </a:lvl1pPr>
          </a:lstStyle>
          <a:p>
            <a:fld id="{3785D21F-CC13-7E4F-A6DF-825763D21054}"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2892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ermipoint.fnal.gov/project/sppm/Working%20Group%20Documents/Forms/2022prep.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6d2cd18dc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04800" algn="l" rtl="0">
              <a:spcBef>
                <a:spcPts val="0"/>
              </a:spcBef>
              <a:spcAft>
                <a:spcPts val="0"/>
              </a:spcAft>
              <a:buClr>
                <a:srgbClr val="FF0000"/>
              </a:buClr>
              <a:buSzPts val="1200"/>
              <a:buFont typeface="Helvetica Neue"/>
              <a:buChar char="●"/>
            </a:pPr>
            <a:endParaRPr sz="1200" dirty="0">
              <a:solidFill>
                <a:srgbClr val="FF0000"/>
              </a:solidFill>
              <a:latin typeface="Helvetica Neue"/>
              <a:ea typeface="Helvetica Neue"/>
              <a:cs typeface="Helvetica Neue"/>
              <a:sym typeface="Helvetica Neue"/>
            </a:endParaRPr>
          </a:p>
        </p:txBody>
      </p:sp>
      <p:sp>
        <p:nvSpPr>
          <p:cNvPr id="127" name="Google Shape;127;g46d2cd18d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6eee9d352_0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6eee9d352_0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0000"/>
                </a:solidFill>
              </a:rPr>
              <a:t>What sites are available (an allocation does or will exist) for experiments to use?</a:t>
            </a:r>
          </a:p>
          <a:p>
            <a:pPr marL="0" lvl="0" indent="0" algn="l" rtl="0">
              <a:spcBef>
                <a:spcPts val="0"/>
              </a:spcBef>
              <a:spcAft>
                <a:spcPts val="0"/>
              </a:spcAft>
              <a:buNone/>
            </a:pPr>
            <a:r>
              <a:rPr lang="en-US" dirty="0">
                <a:solidFill>
                  <a:srgbClr val="FF0000"/>
                </a:solidFill>
              </a:rPr>
              <a:t>What sites work well for what sort of workflows.</a:t>
            </a:r>
          </a:p>
          <a:p>
            <a:pPr marL="0" lvl="0" indent="0" algn="l" rtl="0">
              <a:spcBef>
                <a:spcPts val="0"/>
              </a:spcBef>
              <a:spcAft>
                <a:spcPts val="0"/>
              </a:spcAft>
              <a:buNone/>
            </a:pPr>
            <a:r>
              <a:rPr lang="en-US" dirty="0">
                <a:solidFill>
                  <a:srgbClr val="FF0000"/>
                </a:solidFill>
              </a:rPr>
              <a:t>Experiment need to understand their compute needs so they can specify what percentage would fit on which HPC resources.</a:t>
            </a:r>
            <a:endParaRPr dirty="0">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59ebf5bf3_0_2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59ebf5bf3_0_2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 dirty="0"/>
              <a:t>Get plots and data from </a:t>
            </a:r>
            <a:r>
              <a:rPr lang="en-US" dirty="0"/>
              <a:t>https://fifemon.fnal.gov/monitor/d/r6UDhH-iz/sppm-sc-pmt-prep?orgId=1</a:t>
            </a:r>
          </a:p>
          <a:p>
            <a:pPr marL="0" indent="0">
              <a:buNone/>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59ebf5bf3_0_2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59ebf5bf3_0_2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 dirty="0"/>
              <a:t>Get plots and data from </a:t>
            </a:r>
            <a:r>
              <a:rPr lang="en-US" dirty="0"/>
              <a:t>https://fifemon.fnal.gov/monitor/d/r6UDhH-iz/sppm-sc-pmt-prep?orgId=1</a:t>
            </a:r>
          </a:p>
          <a:p>
            <a:pPr marL="0" lvl="0" indent="0" algn="l">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59ebf5bf3_0_2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59ebf5bf3_0_2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Get plot from</a:t>
            </a:r>
            <a:r>
              <a:rPr lang="en-US" dirty="0"/>
              <a:t> https://fifemon.fnal.gov/monitor/d/r6UDhH-iz/sppm-sc-pmt-prep?orgId=1 after choosing experiment name at the top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Get plot from https://</a:t>
            </a:r>
            <a:r>
              <a:rPr lang="en-US" dirty="0" err="1"/>
              <a:t>fifemon.fnal.gov</a:t>
            </a:r>
            <a:r>
              <a:rPr lang="en-US" dirty="0"/>
              <a:t>/monitor/d/AjtawA5Wk/</a:t>
            </a:r>
            <a:r>
              <a:rPr lang="en-US" dirty="0" err="1"/>
              <a:t>nas-volume-file-age?orgId</a:t>
            </a:r>
            <a:r>
              <a:rPr lang="en-US" dirty="0"/>
              <a:t>=1</a:t>
            </a:r>
          </a:p>
          <a:p>
            <a:r>
              <a:rPr lang="en-US" dirty="0"/>
              <a:t>Go to bottom of page in table and click on your experiment name to populate the filter</a:t>
            </a:r>
          </a:p>
        </p:txBody>
      </p:sp>
    </p:spTree>
    <p:extLst>
      <p:ext uri="{BB962C8B-B14F-4D97-AF65-F5344CB8AC3E}">
        <p14:creationId xmlns:p14="http://schemas.microsoft.com/office/powerpoint/2010/main" val="2389828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6eee9d35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6eee9d352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6eee9d352_0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6eee9d352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These are just examples. Please fill in the needs for your experiment. Looking for things that the experiment will be focused on and the things you need SCD to focus on. </a:t>
            </a:r>
            <a:endParaRPr dirty="0">
              <a:solidFill>
                <a:srgbClr val="FF0000"/>
              </a:solidFill>
            </a:endParaRPr>
          </a:p>
          <a:p>
            <a:pPr marL="0" lvl="0" indent="0" algn="l" rtl="0">
              <a:spcBef>
                <a:spcPts val="0"/>
              </a:spcBef>
              <a:spcAft>
                <a:spcPts val="0"/>
              </a:spcAft>
              <a:buNone/>
            </a:pPr>
            <a:r>
              <a:rPr lang="en" dirty="0">
                <a:solidFill>
                  <a:srgbClr val="FF0000"/>
                </a:solidFill>
              </a:rPr>
              <a:t>This doesn’t have to fit all on one slide - use as many as you need. </a:t>
            </a:r>
            <a:endParaRPr dirty="0">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06e48c0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06e48c0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59ebf5bf3_0_2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59ebf5bf3_0_2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rgbClr val="FF0000"/>
                </a:solidFill>
              </a:rPr>
              <a:t>Eg</a:t>
            </a:r>
            <a:r>
              <a:rPr lang="en" dirty="0">
                <a:solidFill>
                  <a:srgbClr val="FF0000"/>
                </a:solidFill>
              </a:rPr>
              <a:t>, unusual DB needs, online needs, etc. </a:t>
            </a:r>
            <a:endParaRPr dirty="0">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59ebf5bf3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59ebf5bf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Is computing an afterthought or an integral part of the experiment. </a:t>
            </a:r>
            <a:endParaRPr dirty="0">
              <a:solidFill>
                <a:srgbClr val="FF0000"/>
              </a:solidFill>
            </a:endParaRPr>
          </a:p>
          <a:p>
            <a:pPr marL="0" lvl="0" indent="0" algn="l" rtl="0">
              <a:spcBef>
                <a:spcPts val="0"/>
              </a:spcBef>
              <a:spcAft>
                <a:spcPts val="0"/>
              </a:spcAft>
              <a:buNone/>
            </a:pPr>
            <a:r>
              <a:rPr lang="en" dirty="0">
                <a:solidFill>
                  <a:srgbClr val="FF0000"/>
                </a:solidFill>
              </a:rPr>
              <a:t>Where is the R&amp;D managed for moving to HPC, incorporating machine learning as needed, </a:t>
            </a:r>
            <a:r>
              <a:rPr lang="en" dirty="0" err="1">
                <a:solidFill>
                  <a:srgbClr val="FF0000"/>
                </a:solidFill>
              </a:rPr>
              <a:t>etc</a:t>
            </a:r>
            <a:endParaRPr dirty="0">
              <a:solidFill>
                <a:srgbClr val="FF0000"/>
              </a:solidFill>
            </a:endParaRPr>
          </a:p>
          <a:p>
            <a:pPr marL="0" lvl="0" indent="0" algn="l" rtl="0">
              <a:spcBef>
                <a:spcPts val="0"/>
              </a:spcBef>
              <a:spcAft>
                <a:spcPts val="0"/>
              </a:spcAft>
              <a:buNone/>
            </a:pPr>
            <a:r>
              <a:rPr lang="en" dirty="0">
                <a:solidFill>
                  <a:srgbClr val="FF0000"/>
                </a:solidFill>
              </a:rPr>
              <a:t>The shift to </a:t>
            </a:r>
            <a:r>
              <a:rPr lang="en" dirty="0" err="1">
                <a:solidFill>
                  <a:srgbClr val="FF0000"/>
                </a:solidFill>
              </a:rPr>
              <a:t>HEPClould</a:t>
            </a:r>
            <a:r>
              <a:rPr lang="en" dirty="0">
                <a:solidFill>
                  <a:srgbClr val="FF0000"/>
                </a:solidFill>
              </a:rPr>
              <a:t> require more diligence on production teams to run an operations team to ensure Cloud and HPC hours are not wasted. </a:t>
            </a:r>
            <a:endParaRPr dirty="0">
              <a:solidFill>
                <a:srgbClr val="FF0000"/>
              </a:solidFill>
            </a:endParaRPr>
          </a:p>
          <a:p>
            <a:pPr marL="0" lvl="0" indent="0" algn="l" rtl="0">
              <a:spcBef>
                <a:spcPts val="0"/>
              </a:spcBef>
              <a:spcAft>
                <a:spcPts val="0"/>
              </a:spcAft>
              <a:buNone/>
            </a:pPr>
            <a:r>
              <a:rPr lang="en" dirty="0">
                <a:solidFill>
                  <a:srgbClr val="FF0000"/>
                </a:solidFill>
              </a:rPr>
              <a:t>Is their build and release model supported, and are they evolving in a sustainable way? The division won’t be building specialized packages anymore. There are several legacy experiments that are still using NAS areas for builds instead of CVMFS. They don’t have the resources to modernize and the division doesn’t have the resources to support them as is. </a:t>
            </a:r>
            <a:endParaRPr dirty="0">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59ebf5bf3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59ebf5bf3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FF0000"/>
              </a:buClr>
              <a:buSzPts val="1200"/>
              <a:buChar char="●"/>
            </a:pPr>
            <a:r>
              <a:rPr lang="en" sz="1200">
                <a:solidFill>
                  <a:srgbClr val="FF0000"/>
                </a:solidFill>
              </a:rPr>
              <a:t>Optional one slide prior to this slide commenting on your major computing activities; define abbreviations to be used in this slide</a:t>
            </a:r>
            <a:endParaRPr sz="1200">
              <a:solidFill>
                <a:srgbClr val="FF0000"/>
              </a:solidFill>
            </a:endParaRPr>
          </a:p>
          <a:p>
            <a:pPr marL="457200" lvl="0" indent="-304800" algn="l" rtl="0">
              <a:spcBef>
                <a:spcPts val="0"/>
              </a:spcBef>
              <a:spcAft>
                <a:spcPts val="0"/>
              </a:spcAft>
              <a:buClr>
                <a:srgbClr val="FF0000"/>
              </a:buClr>
              <a:buSzPts val="1200"/>
              <a:buChar char="●"/>
            </a:pPr>
            <a:r>
              <a:rPr lang="en" sz="1200">
                <a:solidFill>
                  <a:srgbClr val="FF0000"/>
                </a:solidFill>
              </a:rPr>
              <a:t>EG, data taking periods, campaigns, reviews, conference deadlines. This is the slide that will show your physics goals in terms of computing. </a:t>
            </a:r>
            <a:endParaRPr sz="1200">
              <a:solidFill>
                <a:srgbClr val="FF0000"/>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81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3637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59ebf5bf3_0_2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59ebf5bf3_0_2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FF0000"/>
              </a:buClr>
              <a:buSzPts val="1100"/>
              <a:buChar char="●"/>
            </a:pPr>
            <a:r>
              <a:rPr lang="en" dirty="0">
                <a:solidFill>
                  <a:srgbClr val="FF0000"/>
                </a:solidFill>
              </a:rPr>
              <a:t>If you aren’t running offsite, why not?</a:t>
            </a:r>
            <a:endParaRPr dirty="0">
              <a:solidFill>
                <a:srgbClr val="FF0000"/>
              </a:solidFill>
            </a:endParaRPr>
          </a:p>
          <a:p>
            <a:pPr marL="457200" lvl="0" indent="-298450" algn="l" rtl="0">
              <a:spcBef>
                <a:spcPts val="0"/>
              </a:spcBef>
              <a:spcAft>
                <a:spcPts val="0"/>
              </a:spcAft>
              <a:buClr>
                <a:srgbClr val="FF0000"/>
              </a:buClr>
              <a:buSzPts val="1100"/>
              <a:buChar char="●"/>
            </a:pPr>
            <a:r>
              <a:rPr lang="en" dirty="0">
                <a:solidFill>
                  <a:srgbClr val="FF0000"/>
                </a:solidFill>
              </a:rPr>
              <a:t>Do you understand the peaks?  What would have been the implications if the peak levels were not attainable?  </a:t>
            </a:r>
          </a:p>
          <a:p>
            <a:pPr marL="457200" lvl="0" indent="-298450" algn="l" rtl="0">
              <a:spcBef>
                <a:spcPts val="0"/>
              </a:spcBef>
              <a:spcAft>
                <a:spcPts val="0"/>
              </a:spcAft>
              <a:buClr>
                <a:srgbClr val="FF0000"/>
              </a:buClr>
              <a:buSzPts val="1100"/>
              <a:buChar char="●"/>
            </a:pPr>
            <a:r>
              <a:rPr lang="en" dirty="0">
                <a:solidFill>
                  <a:srgbClr val="FF0000"/>
                </a:solidFill>
              </a:rPr>
              <a:t>Can you use </a:t>
            </a:r>
            <a:r>
              <a:rPr lang="en" dirty="0" err="1">
                <a:solidFill>
                  <a:srgbClr val="FF0000"/>
                </a:solidFill>
              </a:rPr>
              <a:t>HEPCloud</a:t>
            </a:r>
            <a:r>
              <a:rPr lang="en" dirty="0">
                <a:solidFill>
                  <a:srgbClr val="FF0000"/>
                </a:solidFill>
              </a:rPr>
              <a:t> HPC resources?</a:t>
            </a:r>
          </a:p>
          <a:p>
            <a:pPr marL="457200" lvl="0" indent="-298450" algn="l" rtl="0">
              <a:spcBef>
                <a:spcPts val="0"/>
              </a:spcBef>
              <a:spcAft>
                <a:spcPts val="0"/>
              </a:spcAft>
              <a:buClr>
                <a:srgbClr val="FF0000"/>
              </a:buClr>
              <a:buSzPts val="1100"/>
              <a:buChar char="●"/>
            </a:pPr>
            <a:r>
              <a:rPr lang="en" dirty="0"/>
              <a:t>Get plot from </a:t>
            </a:r>
            <a:r>
              <a:rPr lang="en-US" dirty="0"/>
              <a:t>https://fifemon.fnal.gov/monitor/d/r6UDhH-iz/sppm-sc-pmt-prep?orgId=1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6eee9d352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6eee9d352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Is the memory footprint contained? </a:t>
            </a:r>
            <a:endParaRPr dirty="0">
              <a:solidFill>
                <a:srgbClr val="FF0000"/>
              </a:solidFill>
            </a:endParaRPr>
          </a:p>
          <a:p>
            <a:pPr marL="0" lvl="0" indent="0" algn="l" rtl="0">
              <a:spcBef>
                <a:spcPts val="0"/>
              </a:spcBef>
              <a:spcAft>
                <a:spcPts val="0"/>
              </a:spcAft>
              <a:buNone/>
            </a:pPr>
            <a:r>
              <a:rPr lang="en-US" dirty="0">
                <a:solidFill>
                  <a:srgbClr val="FF0000"/>
                </a:solidFill>
              </a:rPr>
              <a:t>Do you anticipate your memory footprint per </a:t>
            </a:r>
            <a:r>
              <a:rPr lang="en-US" dirty="0" err="1">
                <a:solidFill>
                  <a:srgbClr val="FF0000"/>
                </a:solidFill>
              </a:rPr>
              <a:t>cpu</a:t>
            </a:r>
            <a:r>
              <a:rPr lang="en-US" dirty="0">
                <a:solidFill>
                  <a:srgbClr val="FF0000"/>
                </a:solidFill>
              </a:rPr>
              <a:t> growing and if so how much?</a:t>
            </a:r>
            <a:endParaRPr dirty="0">
              <a:solidFill>
                <a:srgbClr val="FF0000"/>
              </a:solidFill>
            </a:endParaRPr>
          </a:p>
          <a:p>
            <a:pPr marL="0" indent="0">
              <a:buNone/>
            </a:pPr>
            <a:r>
              <a:rPr lang="en" dirty="0"/>
              <a:t>This “Memory Usage” plot is showing the actual size of jobs run and doesn’t take into account the size of the request.  On the next slide the ”Memory Efficiency” slide will show if jobs are using less than they’re requesting.</a:t>
            </a:r>
          </a:p>
          <a:p>
            <a:pPr marL="0" lvl="0" indent="0" algn="l" rtl="0">
              <a:spcBef>
                <a:spcPts val="0"/>
              </a:spcBef>
              <a:spcAft>
                <a:spcPts val="0"/>
              </a:spcAft>
              <a:buNone/>
            </a:pPr>
            <a:r>
              <a:rPr lang="en" dirty="0"/>
              <a:t>Get plots from </a:t>
            </a:r>
            <a:r>
              <a:rPr lang="en-US" dirty="0"/>
              <a:t>https://fifemon.fnal.gov/monitor/d/r6UDhH-iz/sppm-sc-pmt-prep?orgId=1</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59ebf5bf3_0_2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59ebf5bf3_0_2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Please explain the reason if these plots show your experiment jobs inefficiently using the memory or </a:t>
            </a:r>
            <a:r>
              <a:rPr lang="en" dirty="0" err="1">
                <a:solidFill>
                  <a:srgbClr val="FF0000"/>
                </a:solidFill>
              </a:rPr>
              <a:t>cpu</a:t>
            </a:r>
            <a:r>
              <a:rPr lang="en" dirty="0">
                <a:solidFill>
                  <a:srgbClr val="FF0000"/>
                </a:solidFill>
              </a:rPr>
              <a:t> requested.</a:t>
            </a:r>
          </a:p>
          <a:p>
            <a:pPr marL="0" lvl="0" indent="0" algn="l" rtl="0">
              <a:spcBef>
                <a:spcPts val="0"/>
              </a:spcBef>
              <a:spcAft>
                <a:spcPts val="0"/>
              </a:spcAft>
              <a:buNone/>
            </a:pPr>
            <a:r>
              <a:rPr lang="en" dirty="0">
                <a:solidFill>
                  <a:srgbClr val="FF0000"/>
                </a:solidFill>
              </a:rPr>
              <a:t>Get plots from </a:t>
            </a:r>
            <a:r>
              <a:rPr lang="en-US" dirty="0">
                <a:solidFill>
                  <a:srgbClr val="FF0000"/>
                </a:solidFill>
              </a:rPr>
              <a:t>https://</a:t>
            </a:r>
            <a:r>
              <a:rPr lang="en-US" dirty="0" err="1">
                <a:solidFill>
                  <a:srgbClr val="FF0000"/>
                </a:solidFill>
              </a:rPr>
              <a:t>fifemon.fnal.gov</a:t>
            </a:r>
            <a:r>
              <a:rPr lang="en-US" dirty="0">
                <a:solidFill>
                  <a:srgbClr val="FF0000"/>
                </a:solidFill>
              </a:rPr>
              <a:t>/monitor/d/r6UDhH-iz/</a:t>
            </a:r>
            <a:r>
              <a:rPr lang="en-US" dirty="0" err="1">
                <a:solidFill>
                  <a:srgbClr val="FF0000"/>
                </a:solidFill>
              </a:rPr>
              <a:t>sppm-sc-pmt-prep?orgId</a:t>
            </a:r>
            <a:r>
              <a:rPr lang="en-US" dirty="0">
                <a:solidFill>
                  <a:srgbClr val="FF0000"/>
                </a:solidFill>
              </a:rPr>
              <a:t>=1</a:t>
            </a:r>
            <a:endParaRPr dirty="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59ebf5bf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59ebf5bf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rgbClr val="FF0000"/>
                </a:solidFill>
              </a:rPr>
              <a:t>In units of Million (1 CPU, 2GB) hours per CY. </a:t>
            </a:r>
          </a:p>
          <a:p>
            <a:pPr marL="0" indent="0">
              <a:buNone/>
            </a:pPr>
            <a:r>
              <a:rPr lang="en" dirty="0"/>
              <a:t>Pull </a:t>
            </a:r>
            <a:r>
              <a:rPr lang="en" dirty="0" err="1"/>
              <a:t>cpu</a:t>
            </a:r>
            <a:r>
              <a:rPr lang="en" dirty="0"/>
              <a:t> numbers from FCRSG_2022_CPU_hours.xlsx in 2022-prep view at:</a:t>
            </a:r>
          </a:p>
          <a:p>
            <a:pPr>
              <a:buNone/>
            </a:pPr>
            <a:r>
              <a:rPr lang="en" dirty="0">
                <a:hlinkClick r:id="rId3"/>
              </a:rPr>
              <a:t>https://fermipoint.fnal.gov/project/sppm/Working%20Group%20Documents/Forms/2022prep.aspx</a:t>
            </a:r>
          </a:p>
          <a:p>
            <a:pPr>
              <a:buNone/>
            </a:pPr>
            <a:endParaRPr lang="en" dirty="0"/>
          </a:p>
          <a:p>
            <a:pPr>
              <a:buNone/>
            </a:pPr>
            <a:r>
              <a:rPr lang="en" dirty="0"/>
              <a:t>The numbers from that spreadsheet are the usage on </a:t>
            </a:r>
            <a:r>
              <a:rPr lang="en" dirty="0" err="1"/>
              <a:t>Fermigrid</a:t>
            </a:r>
            <a:r>
              <a:rPr lang="en"/>
              <a:t> only.</a:t>
            </a: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2423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0"/>
          </a:scheme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41923" y="3722828"/>
            <a:ext cx="8499300" cy="1146900"/>
          </a:xfrm>
          <a:prstGeom prst="rect">
            <a:avLst/>
          </a:prstGeom>
          <a:noFill/>
          <a:ln>
            <a:noFill/>
          </a:ln>
        </p:spPr>
        <p:txBody>
          <a:bodyPr spcFirstLastPara="1" wrap="square" lIns="68575" tIns="68575" rIns="68575" bIns="68575" anchor="t" anchorCtr="0"/>
          <a:lstStyle>
            <a:lvl1pPr marL="457200" marR="0" lvl="0" indent="-323850" algn="l" rtl="0">
              <a:lnSpc>
                <a:spcPct val="100000"/>
              </a:lnSpc>
              <a:spcBef>
                <a:spcPts val="300"/>
              </a:spcBef>
              <a:spcAft>
                <a:spcPts val="0"/>
              </a:spcAft>
              <a:buClr>
                <a:srgbClr val="004C97"/>
              </a:buClr>
              <a:buSzPts val="1500"/>
              <a:buFont typeface="Arial"/>
              <a:buChar char="●"/>
              <a:defRPr sz="1500" b="0" i="0" u="none" strike="noStrike" cap="none">
                <a:solidFill>
                  <a:srgbClr val="004C97"/>
                </a:solidFill>
                <a:latin typeface="Helvetica Neue"/>
                <a:ea typeface="Helvetica Neue"/>
                <a:cs typeface="Helvetica Neue"/>
                <a:sym typeface="Helvetica Neue"/>
              </a:defRPr>
            </a:lvl1pPr>
            <a:lvl2pPr marL="914400" marR="0" lvl="1"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2pPr>
            <a:lvl3pPr marL="1371600" marR="0" lvl="2"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3pPr>
            <a:lvl4pPr marL="1828800" marR="0" lvl="3"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4pPr>
            <a:lvl5pPr marL="2286000" marR="0" lvl="4"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Google Shape;61;p14"/>
          <p:cNvSpPr/>
          <p:nvPr/>
        </p:nvSpPr>
        <p:spPr>
          <a:xfrm>
            <a:off x="-17760" y="0"/>
            <a:ext cx="9189600" cy="672600"/>
          </a:xfrm>
          <a:prstGeom prst="rect">
            <a:avLst/>
          </a:prstGeom>
          <a:solidFill>
            <a:srgbClr val="004C9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4"/>
          <p:cNvSpPr txBox="1">
            <a:spLocks noGrp="1"/>
          </p:cNvSpPr>
          <p:nvPr>
            <p:ph type="body" idx="2"/>
          </p:nvPr>
        </p:nvSpPr>
        <p:spPr>
          <a:xfrm>
            <a:off x="341923" y="2963881"/>
            <a:ext cx="8499300" cy="752400"/>
          </a:xfrm>
          <a:prstGeom prst="rect">
            <a:avLst/>
          </a:prstGeom>
          <a:noFill/>
          <a:ln>
            <a:noFill/>
          </a:ln>
        </p:spPr>
        <p:txBody>
          <a:bodyPr spcFirstLastPara="1" wrap="square" lIns="68575" tIns="68575" rIns="68575" bIns="68575" anchor="ctr" anchorCtr="0"/>
          <a:lstStyle>
            <a:lvl1pPr marL="457200" marR="0" lvl="0" indent="-381000" algn="l" rtl="0">
              <a:lnSpc>
                <a:spcPct val="100000"/>
              </a:lnSpc>
              <a:spcBef>
                <a:spcPts val="500"/>
              </a:spcBef>
              <a:spcAft>
                <a:spcPts val="0"/>
              </a:spcAft>
              <a:buClr>
                <a:srgbClr val="004C97"/>
              </a:buClr>
              <a:buSzPts val="2400"/>
              <a:buFont typeface="Arial"/>
              <a:buChar char="●"/>
              <a:defRPr sz="2400" b="1" i="0" u="none" strike="noStrike" cap="none">
                <a:solidFill>
                  <a:srgbClr val="004C97"/>
                </a:solidFill>
                <a:latin typeface="Helvetica Neue"/>
                <a:ea typeface="Helvetica Neue"/>
                <a:cs typeface="Helvetica Neue"/>
                <a:sym typeface="Helvetica Neue"/>
              </a:defRPr>
            </a:lvl1pPr>
            <a:lvl2pPr marL="914400" marR="0" lvl="1"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2pPr>
            <a:lvl3pPr marL="1371600" marR="0" lvl="2"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3pPr>
            <a:lvl4pPr marL="1828800" marR="0" lvl="3"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4pPr>
            <a:lvl5pPr marL="2286000" marR="0" lvl="4"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63" name="Google Shape;63;p14" descr="14-0218-16D.lr.jpg"/>
          <p:cNvPicPr preferRelativeResize="0"/>
          <p:nvPr/>
        </p:nvPicPr>
        <p:blipFill rotWithShape="1">
          <a:blip r:embed="rId2">
            <a:alphaModFix/>
          </a:blip>
          <a:srcRect t="25815" b="25767"/>
          <a:stretch/>
        </p:blipFill>
        <p:spPr>
          <a:xfrm>
            <a:off x="-17760" y="612758"/>
            <a:ext cx="9189600" cy="2224500"/>
          </a:xfrm>
          <a:prstGeom prst="rect">
            <a:avLst/>
          </a:prstGeom>
          <a:noFill/>
          <a:ln>
            <a:noFill/>
          </a:ln>
        </p:spPr>
      </p:pic>
      <p:pic>
        <p:nvPicPr>
          <p:cNvPr id="64" name="Google Shape;64;p14" descr="FermiLogoBar_DOE_KO_horiz.eps"/>
          <p:cNvPicPr preferRelativeResize="0"/>
          <p:nvPr/>
        </p:nvPicPr>
        <p:blipFill rotWithShape="1">
          <a:blip r:embed="rId3">
            <a:alphaModFix/>
          </a:blip>
          <a:srcRect/>
          <a:stretch/>
        </p:blipFill>
        <p:spPr>
          <a:xfrm>
            <a:off x="-17760" y="187381"/>
            <a:ext cx="9010800" cy="226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type="obj">
  <p:cSld name="OBJECT">
    <p:bg>
      <p:bgPr>
        <a:solidFill>
          <a:schemeClr val="lt2">
            <a:alpha val="0"/>
          </a:schemeClr>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28600" y="77748"/>
            <a:ext cx="8686800" cy="4812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2400"/>
              <a:buFont typeface="Helvetica Neue"/>
              <a:buNone/>
              <a:defRPr sz="24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67" name="Google Shape;67;p15"/>
          <p:cNvSpPr txBox="1">
            <a:spLocks noGrp="1"/>
          </p:cNvSpPr>
          <p:nvPr>
            <p:ph type="body" idx="1"/>
          </p:nvPr>
        </p:nvSpPr>
        <p:spPr>
          <a:xfrm>
            <a:off x="228601" y="782284"/>
            <a:ext cx="8672400" cy="37410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434343"/>
              </a:buClr>
              <a:buSzPts val="1800"/>
              <a:buFont typeface="Helvetica Neue"/>
              <a:buChar char="•"/>
              <a:defRPr sz="1800" i="0" u="none" strike="noStrike" cap="none">
                <a:solidFill>
                  <a:srgbClr val="434343"/>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434343"/>
              </a:buClr>
              <a:buSzPts val="1700"/>
              <a:buFont typeface="Helvetica Neue"/>
              <a:buChar char="–"/>
              <a:defRPr sz="1700" i="0" u="none" strike="noStrike" cap="none">
                <a:solidFill>
                  <a:srgbClr val="434343"/>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434343"/>
              </a:buClr>
              <a:buSzPts val="1400"/>
              <a:buFont typeface="Helvetica Neue"/>
              <a:buChar char="–"/>
              <a:defRPr sz="1400" i="0" u="none" strike="noStrike" cap="none">
                <a:solidFill>
                  <a:srgbClr val="434343"/>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434343"/>
              </a:buClr>
              <a:buSzPts val="1400"/>
              <a:buFont typeface="Helvetica Neue"/>
              <a:buChar char="•"/>
              <a:defRPr sz="1400" i="0" u="none" strike="noStrike" cap="none">
                <a:solidFill>
                  <a:srgbClr val="434343"/>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6pPr>
            <a:lvl7pPr marL="3200400" marR="0" lvl="6"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7pPr>
            <a:lvl8pPr marL="3657600" marR="0" lvl="7"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8pPr>
            <a:lvl9pPr marL="4114800" marR="0" lvl="8"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9pPr>
          </a:lstStyle>
          <a:p>
            <a:endParaRPr/>
          </a:p>
        </p:txBody>
      </p:sp>
      <p:sp>
        <p:nvSpPr>
          <p:cNvPr id="68" name="Google Shape;68;p15"/>
          <p:cNvSpPr txBox="1">
            <a:spLocks noGrp="1"/>
          </p:cNvSpPr>
          <p:nvPr>
            <p:ph type="dt" idx="10"/>
          </p:nvPr>
        </p:nvSpPr>
        <p:spPr>
          <a:xfrm>
            <a:off x="6450011" y="4886326"/>
            <a:ext cx="10764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7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7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go Bottom: Title &amp; Content">
  <p:cSld name="Logo Bottom: Title &amp; Content">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228601" y="728663"/>
            <a:ext cx="8672400" cy="37944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74" name="Google Shape;74;p16"/>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ftr" idx="11"/>
          </p:nvPr>
        </p:nvSpPr>
        <p:spPr>
          <a:xfrm>
            <a:off x="1530602" y="4878159"/>
            <a:ext cx="62622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6"/>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Bottom: Comparison">
  <p:cSld name="Logo Bottom: Comparison">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228601" y="728663"/>
            <a:ext cx="4206300" cy="27252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body" idx="2"/>
          </p:nvPr>
        </p:nvSpPr>
        <p:spPr>
          <a:xfrm>
            <a:off x="4692451" y="728663"/>
            <a:ext cx="4215300" cy="27252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Google Shape;80;p17"/>
          <p:cNvSpPr txBox="1">
            <a:spLocks noGrp="1"/>
          </p:cNvSpPr>
          <p:nvPr>
            <p:ph type="body" idx="3"/>
          </p:nvPr>
        </p:nvSpPr>
        <p:spPr>
          <a:xfrm>
            <a:off x="229363" y="3573826"/>
            <a:ext cx="4205400" cy="9495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1" name="Google Shape;81;p17"/>
          <p:cNvSpPr txBox="1">
            <a:spLocks noGrp="1"/>
          </p:cNvSpPr>
          <p:nvPr>
            <p:ph type="body" idx="4"/>
          </p:nvPr>
        </p:nvSpPr>
        <p:spPr>
          <a:xfrm>
            <a:off x="4692451" y="3573826"/>
            <a:ext cx="4206300" cy="9495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ftr" idx="11"/>
          </p:nvPr>
        </p:nvSpPr>
        <p:spPr>
          <a:xfrm>
            <a:off x="1530600" y="4878159"/>
            <a:ext cx="62622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7"/>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85" name="Google Shape;85;p17"/>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go Bottom: Content &amp; Caption">
  <p:cSld name="Logo Bottom: Content &amp; Caption">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228601" y="719138"/>
            <a:ext cx="3027900" cy="37671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body" idx="2"/>
          </p:nvPr>
        </p:nvSpPr>
        <p:spPr>
          <a:xfrm>
            <a:off x="3542712" y="719138"/>
            <a:ext cx="5347500" cy="37671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ftr" idx="11"/>
          </p:nvPr>
        </p:nvSpPr>
        <p:spPr>
          <a:xfrm>
            <a:off x="1530600" y="4878159"/>
            <a:ext cx="6262200" cy="1875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8"/>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92" name="Google Shape;92;p18"/>
          <p:cNvSpPr txBox="1">
            <a:spLocks noGrp="1"/>
          </p:cNvSpPr>
          <p:nvPr>
            <p:ph type="title"/>
          </p:nvPr>
        </p:nvSpPr>
        <p:spPr>
          <a:xfrm>
            <a:off x="228600" y="190519"/>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ogo Bottom: Picture &amp; Caption">
  <p:cSld name="Logo Bottom: Picture &amp; Caption">
    <p:spTree>
      <p:nvGrpSpPr>
        <p:cNvPr id="1" name="Shape 93"/>
        <p:cNvGrpSpPr/>
        <p:nvPr/>
      </p:nvGrpSpPr>
      <p:grpSpPr>
        <a:xfrm>
          <a:off x="0" y="0"/>
          <a:ext cx="0" cy="0"/>
          <a:chOff x="0" y="0"/>
          <a:chExt cx="0" cy="0"/>
        </a:xfrm>
      </p:grpSpPr>
      <p:sp>
        <p:nvSpPr>
          <p:cNvPr id="94" name="Google Shape;94;p19"/>
          <p:cNvSpPr>
            <a:spLocks noGrp="1"/>
          </p:cNvSpPr>
          <p:nvPr>
            <p:ph type="pic" idx="2"/>
          </p:nvPr>
        </p:nvSpPr>
        <p:spPr>
          <a:xfrm>
            <a:off x="224072" y="728663"/>
            <a:ext cx="8686800" cy="2795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200" b="0" i="0" u="none" strike="noStrike" cap="none">
                <a:solidFill>
                  <a:srgbClr val="505050"/>
                </a:solidFill>
                <a:latin typeface="Helvetica Neue"/>
                <a:ea typeface="Helvetica Neue"/>
                <a:cs typeface="Helvetica Neue"/>
                <a:sym typeface="Helvetica Neue"/>
              </a:defRPr>
            </a:lvl1pPr>
            <a:lvl2pPr marL="342900" marR="0" lvl="1" indent="0" algn="l" rtl="0">
              <a:lnSpc>
                <a:spcPct val="100000"/>
              </a:lnSpc>
              <a:spcBef>
                <a:spcPts val="400"/>
              </a:spcBef>
              <a:spcAft>
                <a:spcPts val="0"/>
              </a:spcAft>
              <a:buClr>
                <a:srgbClr val="7F7F7F"/>
              </a:buClr>
              <a:buSzPts val="1100"/>
              <a:buFont typeface="Arial"/>
              <a:buNone/>
              <a:defRPr sz="2100" b="0" i="0" u="none" strike="noStrike" cap="none">
                <a:solidFill>
                  <a:srgbClr val="7F7F7F"/>
                </a:solidFill>
                <a:latin typeface="Helvetica Neue"/>
                <a:ea typeface="Helvetica Neue"/>
                <a:cs typeface="Helvetica Neue"/>
                <a:sym typeface="Helvetica Neue"/>
              </a:defRPr>
            </a:lvl2pPr>
            <a:lvl3pPr marL="685800" marR="0" lvl="2" indent="0" algn="l" rtl="0">
              <a:lnSpc>
                <a:spcPct val="100000"/>
              </a:lnSpc>
              <a:spcBef>
                <a:spcPts val="400"/>
              </a:spcBef>
              <a:spcAft>
                <a:spcPts val="0"/>
              </a:spcAft>
              <a:buClr>
                <a:srgbClr val="7F7F7F"/>
              </a:buClr>
              <a:buSzPts val="1100"/>
              <a:buFont typeface="Arial"/>
              <a:buNone/>
              <a:defRPr sz="1800" b="0" i="0" u="none" strike="noStrike" cap="none">
                <a:solidFill>
                  <a:srgbClr val="7F7F7F"/>
                </a:solidFill>
                <a:latin typeface="Helvetica Neue"/>
                <a:ea typeface="Helvetica Neue"/>
                <a:cs typeface="Helvetica Neue"/>
                <a:sym typeface="Helvetica Neue"/>
              </a:defRPr>
            </a:lvl3pPr>
            <a:lvl4pPr marL="1028700" marR="0" lvl="3" indent="0" algn="l" rtl="0">
              <a:lnSpc>
                <a:spcPct val="100000"/>
              </a:lnSpc>
              <a:spcBef>
                <a:spcPts val="300"/>
              </a:spcBef>
              <a:spcAft>
                <a:spcPts val="0"/>
              </a:spcAft>
              <a:buClr>
                <a:srgbClr val="7F7F7F"/>
              </a:buClr>
              <a:buSzPts val="1100"/>
              <a:buFont typeface="Arial"/>
              <a:buNone/>
              <a:defRPr sz="1500" b="0" i="0" u="none" strike="noStrike" cap="none">
                <a:solidFill>
                  <a:srgbClr val="7F7F7F"/>
                </a:solidFill>
                <a:latin typeface="Helvetica Neue"/>
                <a:ea typeface="Helvetica Neue"/>
                <a:cs typeface="Helvetica Neue"/>
                <a:sym typeface="Helvetica Neue"/>
              </a:defRPr>
            </a:lvl4pPr>
            <a:lvl5pPr marL="1371600" marR="0" lvl="4" indent="0" algn="l" rtl="0">
              <a:lnSpc>
                <a:spcPct val="100000"/>
              </a:lnSpc>
              <a:spcBef>
                <a:spcPts val="300"/>
              </a:spcBef>
              <a:spcAft>
                <a:spcPts val="0"/>
              </a:spcAft>
              <a:buClr>
                <a:srgbClr val="7F7F7F"/>
              </a:buClr>
              <a:buSzPts val="1100"/>
              <a:buFont typeface="Arial"/>
              <a:buNone/>
              <a:defRPr sz="1500" b="0" i="0" u="none" strike="noStrike" cap="none">
                <a:solidFill>
                  <a:srgbClr val="7F7F7F"/>
                </a:solidFill>
                <a:latin typeface="Helvetica Neue"/>
                <a:ea typeface="Helvetica Neue"/>
                <a:cs typeface="Helvetica Neue"/>
                <a:sym typeface="Helvetica Neue"/>
              </a:defRPr>
            </a:lvl5pPr>
            <a:lvl6pPr marL="1714500" marR="0" lvl="5"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body" idx="1"/>
          </p:nvPr>
        </p:nvSpPr>
        <p:spPr>
          <a:xfrm>
            <a:off x="224072" y="3707254"/>
            <a:ext cx="8686800" cy="8184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ftr" idx="11"/>
          </p:nvPr>
        </p:nvSpPr>
        <p:spPr>
          <a:xfrm>
            <a:off x="1530602" y="4878159"/>
            <a:ext cx="62520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9"/>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99" name="Google Shape;99;p19"/>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Layout">
  <p:cSld name="Picture Layout">
    <p:spTree>
      <p:nvGrpSpPr>
        <p:cNvPr id="1" name="Shape 100"/>
        <p:cNvGrpSpPr/>
        <p:nvPr/>
      </p:nvGrpSpPr>
      <p:grpSpPr>
        <a:xfrm>
          <a:off x="0" y="0"/>
          <a:ext cx="0" cy="0"/>
          <a:chOff x="0" y="0"/>
          <a:chExt cx="0" cy="0"/>
        </a:xfrm>
      </p:grpSpPr>
      <p:sp>
        <p:nvSpPr>
          <p:cNvPr id="101" name="Google Shape;101;p20"/>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0"/>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0"/>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104" name="Google Shape;104;p20"/>
          <p:cNvSpPr>
            <a:spLocks noGrp="1"/>
          </p:cNvSpPr>
          <p:nvPr>
            <p:ph type="pic" idx="2"/>
          </p:nvPr>
        </p:nvSpPr>
        <p:spPr>
          <a:xfrm>
            <a:off x="222250" y="190501"/>
            <a:ext cx="8675700" cy="4352100"/>
          </a:xfrm>
          <a:prstGeom prst="rect">
            <a:avLst/>
          </a:prstGeom>
          <a:noFill/>
          <a:ln>
            <a:noFill/>
          </a:ln>
        </p:spPr>
        <p:txBody>
          <a:bodyPr spcFirstLastPara="1" wrap="square" lIns="68575" tIns="68575" rIns="68575" bIns="68575" anchor="t" anchorCtr="0"/>
          <a:lstStyle>
            <a:lvl1pPr marL="254000" marR="0" lvl="0" indent="-889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ogo Bottom: Extra Logos">
  <p:cSld name="Logo Bottom: Extra Logos">
    <p:spTree>
      <p:nvGrpSpPr>
        <p:cNvPr id="1" name="Shape 105"/>
        <p:cNvGrpSpPr/>
        <p:nvPr/>
      </p:nvGrpSpPr>
      <p:grpSpPr>
        <a:xfrm>
          <a:off x="0" y="0"/>
          <a:ext cx="0" cy="0"/>
          <a:chOff x="0" y="0"/>
          <a:chExt cx="0" cy="0"/>
        </a:xfrm>
      </p:grpSpPr>
      <p:sp>
        <p:nvSpPr>
          <p:cNvPr id="106" name="Google Shape;106;p21"/>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1"/>
          <p:cNvSpPr txBox="1">
            <a:spLocks noGrp="1"/>
          </p:cNvSpPr>
          <p:nvPr>
            <p:ph type="ftr" idx="11"/>
          </p:nvPr>
        </p:nvSpPr>
        <p:spPr>
          <a:xfrm>
            <a:off x="1530604" y="4878159"/>
            <a:ext cx="6272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1"/>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109" name="Google Shape;109;p21"/>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110" name="Google Shape;110;p21"/>
          <p:cNvSpPr>
            <a:spLocks noGrp="1"/>
          </p:cNvSpPr>
          <p:nvPr>
            <p:ph type="pic" idx="2"/>
          </p:nvPr>
        </p:nvSpPr>
        <p:spPr>
          <a:xfrm>
            <a:off x="205694"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1" name="Google Shape;111;p21"/>
          <p:cNvSpPr>
            <a:spLocks noGrp="1"/>
          </p:cNvSpPr>
          <p:nvPr>
            <p:ph type="pic" idx="3"/>
          </p:nvPr>
        </p:nvSpPr>
        <p:spPr>
          <a:xfrm>
            <a:off x="197942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2" name="Google Shape;112;p21"/>
          <p:cNvSpPr>
            <a:spLocks noGrp="1"/>
          </p:cNvSpPr>
          <p:nvPr>
            <p:ph type="pic" idx="4"/>
          </p:nvPr>
        </p:nvSpPr>
        <p:spPr>
          <a:xfrm>
            <a:off x="375320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3" name="Google Shape;113;p21"/>
          <p:cNvSpPr>
            <a:spLocks noGrp="1"/>
          </p:cNvSpPr>
          <p:nvPr>
            <p:ph type="pic" idx="5"/>
          </p:nvPr>
        </p:nvSpPr>
        <p:spPr>
          <a:xfrm>
            <a:off x="5534456"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4" name="Google Shape;114;p21"/>
          <p:cNvSpPr>
            <a:spLocks noGrp="1"/>
          </p:cNvSpPr>
          <p:nvPr>
            <p:ph type="pic" idx="6"/>
          </p:nvPr>
        </p:nvSpPr>
        <p:spPr>
          <a:xfrm>
            <a:off x="730076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5" name="Google Shape;115;p21"/>
          <p:cNvSpPr>
            <a:spLocks noGrp="1"/>
          </p:cNvSpPr>
          <p:nvPr>
            <p:ph type="pic" idx="7"/>
          </p:nvPr>
        </p:nvSpPr>
        <p:spPr>
          <a:xfrm>
            <a:off x="205694"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6" name="Google Shape;116;p21"/>
          <p:cNvSpPr>
            <a:spLocks noGrp="1"/>
          </p:cNvSpPr>
          <p:nvPr>
            <p:ph type="pic" idx="8"/>
          </p:nvPr>
        </p:nvSpPr>
        <p:spPr>
          <a:xfrm>
            <a:off x="197942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7" name="Google Shape;117;p21"/>
          <p:cNvSpPr>
            <a:spLocks noGrp="1"/>
          </p:cNvSpPr>
          <p:nvPr>
            <p:ph type="pic" idx="9"/>
          </p:nvPr>
        </p:nvSpPr>
        <p:spPr>
          <a:xfrm>
            <a:off x="375320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8" name="Google Shape;118;p21"/>
          <p:cNvSpPr>
            <a:spLocks noGrp="1"/>
          </p:cNvSpPr>
          <p:nvPr>
            <p:ph type="pic" idx="13"/>
          </p:nvPr>
        </p:nvSpPr>
        <p:spPr>
          <a:xfrm>
            <a:off x="5534456"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9" name="Google Shape;119;p21"/>
          <p:cNvSpPr>
            <a:spLocks noGrp="1"/>
          </p:cNvSpPr>
          <p:nvPr>
            <p:ph type="pic" idx="14"/>
          </p:nvPr>
        </p:nvSpPr>
        <p:spPr>
          <a:xfrm>
            <a:off x="730076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0" name="Google Shape;120;p21"/>
          <p:cNvSpPr>
            <a:spLocks noGrp="1"/>
          </p:cNvSpPr>
          <p:nvPr>
            <p:ph type="pic" idx="15"/>
          </p:nvPr>
        </p:nvSpPr>
        <p:spPr>
          <a:xfrm>
            <a:off x="205694"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1" name="Google Shape;121;p21"/>
          <p:cNvSpPr>
            <a:spLocks noGrp="1"/>
          </p:cNvSpPr>
          <p:nvPr>
            <p:ph type="pic" idx="16"/>
          </p:nvPr>
        </p:nvSpPr>
        <p:spPr>
          <a:xfrm>
            <a:off x="197942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2" name="Google Shape;122;p21"/>
          <p:cNvSpPr>
            <a:spLocks noGrp="1"/>
          </p:cNvSpPr>
          <p:nvPr>
            <p:ph type="pic" idx="17"/>
          </p:nvPr>
        </p:nvSpPr>
        <p:spPr>
          <a:xfrm>
            <a:off x="375320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3" name="Google Shape;123;p21"/>
          <p:cNvSpPr>
            <a:spLocks noGrp="1"/>
          </p:cNvSpPr>
          <p:nvPr>
            <p:ph type="pic" idx="18"/>
          </p:nvPr>
        </p:nvSpPr>
        <p:spPr>
          <a:xfrm>
            <a:off x="5534456"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4" name="Google Shape;124;p21"/>
          <p:cNvSpPr>
            <a:spLocks noGrp="1"/>
          </p:cNvSpPr>
          <p:nvPr>
            <p:ph type="pic" idx="19"/>
          </p:nvPr>
        </p:nvSpPr>
        <p:spPr>
          <a:xfrm>
            <a:off x="730076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20" name="Google Shape;20;p4"/>
          <p:cNvSpPr txBox="1"/>
          <p:nvPr/>
        </p:nvSpPr>
        <p:spPr>
          <a:xfrm>
            <a:off x="280923" y="4703625"/>
            <a:ext cx="1323900" cy="2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0" i="0" dirty="0">
                <a:latin typeface="Calibri" panose="020F0502020204030204" pitchFamily="34" charset="0"/>
                <a:cs typeface="Calibri" panose="020F0502020204030204" pitchFamily="34" charset="0"/>
              </a:rPr>
              <a:t>DUNE </a:t>
            </a:r>
            <a:fld id="{ADC9CC89-A9AA-F542-A2F5-CA4C34FBA9CF}" type="slidenum">
              <a:rPr lang="en" sz="1200" b="0" i="0" smtClean="0">
                <a:latin typeface="Calibri" panose="020F0502020204030204" pitchFamily="34" charset="0"/>
                <a:cs typeface="Calibri" panose="020F0502020204030204" pitchFamily="34" charset="0"/>
              </a:rPr>
              <a:t>‹#›</a:t>
            </a:fld>
            <a:endParaRPr sz="1200" b="0" i="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b="0" i="0" dirty="0">
                <a:latin typeface="Calibri" panose="020F0502020204030204" pitchFamily="34" charset="0"/>
                <a:cs typeface="Calibri" panose="020F0502020204030204" pitchFamily="34" charset="0"/>
              </a:rPr>
              <a:t> </a:t>
            </a:r>
            <a:endParaRPr b="0" i="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panose="020F0502020204030204" pitchFamily="34" charset="0"/>
              <a:cs typeface="Calibri" panose="020F0502020204030204" pitchFamily="34" charset="0"/>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b="0" i="0">
                <a:solidFill>
                  <a:schemeClr val="dk2"/>
                </a:solidFill>
                <a:latin typeface="Calibri" panose="020F0502020204030204" pitchFamily="34" charset="0"/>
                <a:cs typeface="Calibri" panose="020F0502020204030204" pitchFamily="34" charset="0"/>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51"/>
        <p:cNvGrpSpPr/>
        <p:nvPr/>
      </p:nvGrpSpPr>
      <p:grpSpPr>
        <a:xfrm>
          <a:off x="0" y="0"/>
          <a:ext cx="0" cy="0"/>
          <a:chOff x="0" y="0"/>
          <a:chExt cx="0" cy="0"/>
        </a:xfrm>
      </p:grpSpPr>
      <p:sp>
        <p:nvSpPr>
          <p:cNvPr id="52" name="Google Shape;52;p13"/>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13"/>
          <p:cNvSpPr txBox="1"/>
          <p:nvPr/>
        </p:nvSpPr>
        <p:spPr>
          <a:xfrm>
            <a:off x="6450011" y="3358112"/>
            <a:ext cx="1076400" cy="180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grpSp>
        <p:nvGrpSpPr>
          <p:cNvPr id="56" name="Google Shape;56;p13"/>
          <p:cNvGrpSpPr/>
          <p:nvPr/>
        </p:nvGrpSpPr>
        <p:grpSpPr>
          <a:xfrm>
            <a:off x="215887" y="4694024"/>
            <a:ext cx="8699482" cy="148375"/>
            <a:chOff x="600216" y="6258862"/>
            <a:chExt cx="8297865" cy="188700"/>
          </a:xfrm>
        </p:grpSpPr>
        <p:cxnSp>
          <p:nvCxnSpPr>
            <p:cNvPr id="57" name="Google Shape;57;p13"/>
            <p:cNvCxnSpPr/>
            <p:nvPr/>
          </p:nvCxnSpPr>
          <p:spPr>
            <a:xfrm>
              <a:off x="600216" y="6357935"/>
              <a:ext cx="7190700" cy="0"/>
            </a:xfrm>
            <a:prstGeom prst="straightConnector1">
              <a:avLst/>
            </a:prstGeom>
            <a:noFill/>
            <a:ln w="76200" cap="flat" cmpd="sng">
              <a:solidFill>
                <a:srgbClr val="99D6EA"/>
              </a:solidFill>
              <a:prstDash val="solid"/>
              <a:round/>
              <a:headEnd type="none" w="sm" len="sm"/>
              <a:tailEnd type="none" w="sm" len="sm"/>
            </a:ln>
          </p:spPr>
        </p:cxnSp>
        <p:pic>
          <p:nvPicPr>
            <p:cNvPr id="58" name="Google Shape;58;p13" descr="FermiLogo_RGB_NALBlue.png"/>
            <p:cNvPicPr preferRelativeResize="0"/>
            <p:nvPr/>
          </p:nvPicPr>
          <p:blipFill/>
          <p:spPr>
            <a:xfrm>
              <a:off x="7853781" y="6258862"/>
              <a:ext cx="1044300" cy="188700"/>
            </a:xfrm>
            <a:prstGeom prst="rect">
              <a:avLst/>
            </a:prstGeom>
            <a:solidFill>
              <a:srgbClr val="FFFFFF"/>
            </a:solidFill>
            <a:ln>
              <a:noFill/>
            </a:ln>
          </p:spPr>
        </p:pic>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body" idx="1"/>
          </p:nvPr>
        </p:nvSpPr>
        <p:spPr>
          <a:xfrm>
            <a:off x="237744" y="3718802"/>
            <a:ext cx="8499300" cy="11469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300"/>
              </a:spcBef>
              <a:spcAft>
                <a:spcPts val="0"/>
              </a:spcAft>
              <a:buClr>
                <a:srgbClr val="004C97"/>
              </a:buClr>
              <a:buFont typeface="Arial"/>
              <a:buNone/>
            </a:pPr>
            <a:endParaRPr lang="en-US" sz="1100" dirty="0"/>
          </a:p>
          <a:p>
            <a:pPr marL="0" marR="0" lvl="0" indent="0" algn="l" rtl="0">
              <a:lnSpc>
                <a:spcPct val="100000"/>
              </a:lnSpc>
              <a:spcBef>
                <a:spcPts val="300"/>
              </a:spcBef>
              <a:spcAft>
                <a:spcPts val="0"/>
              </a:spcAft>
              <a:buClr>
                <a:srgbClr val="004C97"/>
              </a:buClr>
              <a:buFont typeface="Arial"/>
              <a:buNone/>
            </a:pPr>
            <a:endParaRPr lang="en-US" sz="1500" b="0" i="0" u="none" strike="noStrike" cap="none" dirty="0">
              <a:solidFill>
                <a:srgbClr val="004C97"/>
              </a:solidFill>
              <a:latin typeface="Helvetica Neue"/>
              <a:ea typeface="Helvetica Neue"/>
              <a:cs typeface="Helvetica Neue"/>
              <a:sym typeface="Helvetica Neue"/>
            </a:endParaRPr>
          </a:p>
        </p:txBody>
      </p:sp>
      <p:sp>
        <p:nvSpPr>
          <p:cNvPr id="130" name="Google Shape;130;p22"/>
          <p:cNvSpPr txBox="1">
            <a:spLocks noGrp="1"/>
          </p:cNvSpPr>
          <p:nvPr>
            <p:ph type="body" idx="2"/>
          </p:nvPr>
        </p:nvSpPr>
        <p:spPr>
          <a:prstGeom prst="rect">
            <a:avLst/>
          </a:prstGeom>
          <a:noFill/>
          <a:ln>
            <a:noFill/>
          </a:ln>
        </p:spPr>
        <p:txBody>
          <a:bodyPr spcFirstLastPara="1" wrap="square" lIns="0" tIns="34275" rIns="68575" bIns="34275" anchor="ctr" anchorCtr="0">
            <a:noAutofit/>
          </a:bodyPr>
          <a:lstStyle/>
          <a:p>
            <a:pPr marL="0" marR="0" lvl="0" indent="0" algn="l" rtl="0">
              <a:lnSpc>
                <a:spcPct val="100000"/>
              </a:lnSpc>
              <a:spcBef>
                <a:spcPts val="0"/>
              </a:spcBef>
              <a:spcAft>
                <a:spcPts val="0"/>
              </a:spcAft>
              <a:buClr>
                <a:srgbClr val="004C97"/>
              </a:buClr>
              <a:buFont typeface="Arial"/>
              <a:buNone/>
            </a:pPr>
            <a:r>
              <a:rPr lang="en-US" dirty="0"/>
              <a:t>DUNE FCRSG 2022</a:t>
            </a:r>
          </a:p>
          <a:p>
            <a:pPr marL="0" marR="0" lvl="0" indent="0" algn="l" rtl="0">
              <a:lnSpc>
                <a:spcPct val="100000"/>
              </a:lnSpc>
              <a:spcBef>
                <a:spcPts val="0"/>
              </a:spcBef>
              <a:spcAft>
                <a:spcPts val="0"/>
              </a:spcAft>
              <a:buClr>
                <a:srgbClr val="004C97"/>
              </a:buClr>
              <a:buFont typeface="Arial"/>
              <a:buNone/>
            </a:pPr>
            <a:endParaRPr lang="en-US" sz="1100" dirty="0"/>
          </a:p>
          <a:p>
            <a:pPr marL="0" marR="0" lvl="0" indent="0" algn="l" rtl="0">
              <a:lnSpc>
                <a:spcPct val="100000"/>
              </a:lnSpc>
              <a:spcBef>
                <a:spcPts val="0"/>
              </a:spcBef>
              <a:spcAft>
                <a:spcPts val="0"/>
              </a:spcAft>
              <a:buClr>
                <a:srgbClr val="004C97"/>
              </a:buClr>
              <a:buFont typeface="Arial"/>
              <a:buNone/>
            </a:pPr>
            <a:r>
              <a:rPr lang="en-US" sz="1100" dirty="0"/>
              <a:t>Heidi Schellman for the Computing Consortium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 dirty="0"/>
              <a:t>CPU and Memory Efficiency Calendar 2021 (Combined)</a:t>
            </a:r>
            <a:endParaRPr dirty="0"/>
          </a:p>
        </p:txBody>
      </p:sp>
      <p:sp>
        <p:nvSpPr>
          <p:cNvPr id="240" name="Google Shape;240;p27"/>
          <p:cNvSpPr/>
          <p:nvPr/>
        </p:nvSpPr>
        <p:spPr>
          <a:xfrm>
            <a:off x="239775" y="3588175"/>
            <a:ext cx="2929800" cy="980700"/>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0000"/>
                </a:solidFill>
                <a:latin typeface="Calibri" panose="020F0502020204030204" pitchFamily="34" charset="0"/>
                <a:cs typeface="Calibri" panose="020F0502020204030204" pitchFamily="34" charset="0"/>
              </a:rPr>
              <a:t>What improvements are planned? </a:t>
            </a:r>
            <a:endParaRPr dirty="0">
              <a:solidFill>
                <a:srgbClr val="FF0000"/>
              </a:solidFill>
              <a:latin typeface="Calibri" panose="020F0502020204030204" pitchFamily="34" charset="0"/>
              <a:cs typeface="Calibri" panose="020F0502020204030204" pitchFamily="34" charset="0"/>
            </a:endParaRPr>
          </a:p>
        </p:txBody>
      </p:sp>
      <p:sp>
        <p:nvSpPr>
          <p:cNvPr id="239" name="Google Shape;239;p27"/>
          <p:cNvSpPr/>
          <p:nvPr/>
        </p:nvSpPr>
        <p:spPr>
          <a:xfrm flipH="1">
            <a:off x="4178248" y="1255856"/>
            <a:ext cx="2929800" cy="980700"/>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0000"/>
                </a:solidFill>
                <a:latin typeface="Calibri" panose="020F0502020204030204" pitchFamily="34" charset="0"/>
                <a:cs typeface="Calibri" panose="020F0502020204030204" pitchFamily="34" charset="0"/>
              </a:rPr>
              <a:t>How much waste is there and can it be reduce d? </a:t>
            </a:r>
            <a:endParaRPr dirty="0">
              <a:solidFill>
                <a:srgbClr val="FF0000"/>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33511767-2938-0355-E825-A85C4CFD4D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pic>
        <p:nvPicPr>
          <p:cNvPr id="6" name="Picture 5">
            <a:extLst>
              <a:ext uri="{FF2B5EF4-FFF2-40B4-BE49-F238E27FC236}">
                <a16:creationId xmlns:a16="http://schemas.microsoft.com/office/drawing/2014/main" id="{98AB0E15-EB7C-4564-62C1-1513E4962F91}"/>
              </a:ext>
            </a:extLst>
          </p:cNvPr>
          <p:cNvPicPr>
            <a:picLocks noChangeAspect="1"/>
          </p:cNvPicPr>
          <p:nvPr/>
        </p:nvPicPr>
        <p:blipFill rotWithShape="1">
          <a:blip r:embed="rId3"/>
          <a:srcRect l="1836" t="7715" r="745" b="1521"/>
          <a:stretch/>
        </p:blipFill>
        <p:spPr>
          <a:xfrm>
            <a:off x="182880" y="1188720"/>
            <a:ext cx="7415124" cy="1896892"/>
          </a:xfrm>
          <a:prstGeom prst="rect">
            <a:avLst/>
          </a:prstGeom>
        </p:spPr>
      </p:pic>
      <p:pic>
        <p:nvPicPr>
          <p:cNvPr id="8" name="Picture 7">
            <a:extLst>
              <a:ext uri="{FF2B5EF4-FFF2-40B4-BE49-F238E27FC236}">
                <a16:creationId xmlns:a16="http://schemas.microsoft.com/office/drawing/2014/main" id="{58CF13C2-17BB-D5DA-A3A0-B642B7CAB2FE}"/>
              </a:ext>
            </a:extLst>
          </p:cNvPr>
          <p:cNvPicPr>
            <a:picLocks noChangeAspect="1"/>
          </p:cNvPicPr>
          <p:nvPr/>
        </p:nvPicPr>
        <p:blipFill rotWithShape="1">
          <a:blip r:embed="rId4"/>
          <a:srcRect l="1701" t="6933" r="786" b="-1238"/>
          <a:stretch/>
        </p:blipFill>
        <p:spPr>
          <a:xfrm>
            <a:off x="0" y="3108960"/>
            <a:ext cx="8352148" cy="2286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E1C1-C9BF-0A5A-8214-113A136DD92C}"/>
              </a:ext>
            </a:extLst>
          </p:cNvPr>
          <p:cNvSpPr>
            <a:spLocks noGrp="1"/>
          </p:cNvSpPr>
          <p:nvPr>
            <p:ph type="title"/>
          </p:nvPr>
        </p:nvSpPr>
        <p:spPr/>
        <p:txBody>
          <a:bodyPr/>
          <a:lstStyle/>
          <a:p>
            <a:r>
              <a:rPr lang="en-US" dirty="0"/>
              <a:t> Memory: Production Only, Calendar 2021</a:t>
            </a:r>
          </a:p>
        </p:txBody>
      </p:sp>
      <p:sp>
        <p:nvSpPr>
          <p:cNvPr id="4" name="Slide Number Placeholder 3">
            <a:extLst>
              <a:ext uri="{FF2B5EF4-FFF2-40B4-BE49-F238E27FC236}">
                <a16:creationId xmlns:a16="http://schemas.microsoft.com/office/drawing/2014/main" id="{2A90A59C-FF10-EE0D-B6E0-5BCB28BADBB0}"/>
              </a:ext>
            </a:extLst>
          </p:cNvPr>
          <p:cNvSpPr>
            <a:spLocks noGrp="1"/>
          </p:cNvSpPr>
          <p:nvPr>
            <p:ph type="sldNum" idx="12"/>
          </p:nvPr>
        </p:nvSpPr>
        <p:spPr/>
        <p:txBody>
          <a:bodyPr/>
          <a:lstStyle/>
          <a:p>
            <a:fld id="{00000000-1234-1234-1234-123412341234}" type="slidenum">
              <a:rPr lang="en" smtClean="0"/>
              <a:pPr/>
              <a:t>11</a:t>
            </a:fld>
            <a:endParaRPr lang="en" dirty="0"/>
          </a:p>
        </p:txBody>
      </p:sp>
      <p:pic>
        <p:nvPicPr>
          <p:cNvPr id="6" name="Picture 5">
            <a:extLst>
              <a:ext uri="{FF2B5EF4-FFF2-40B4-BE49-F238E27FC236}">
                <a16:creationId xmlns:a16="http://schemas.microsoft.com/office/drawing/2014/main" id="{B364361A-F004-68FE-3A78-02E423BB44F8}"/>
              </a:ext>
            </a:extLst>
          </p:cNvPr>
          <p:cNvPicPr>
            <a:picLocks noChangeAspect="1"/>
          </p:cNvPicPr>
          <p:nvPr/>
        </p:nvPicPr>
        <p:blipFill rotWithShape="1">
          <a:blip r:embed="rId2"/>
          <a:srcRect l="1924" t="6476" r="101" b="3524"/>
          <a:stretch/>
        </p:blipFill>
        <p:spPr>
          <a:xfrm>
            <a:off x="749362" y="1194551"/>
            <a:ext cx="6492240" cy="1645920"/>
          </a:xfrm>
          <a:prstGeom prst="rect">
            <a:avLst/>
          </a:prstGeom>
        </p:spPr>
      </p:pic>
      <p:pic>
        <p:nvPicPr>
          <p:cNvPr id="8" name="Picture 7">
            <a:extLst>
              <a:ext uri="{FF2B5EF4-FFF2-40B4-BE49-F238E27FC236}">
                <a16:creationId xmlns:a16="http://schemas.microsoft.com/office/drawing/2014/main" id="{2E307EDD-D4AB-2B75-CB79-5DBD31C23262}"/>
              </a:ext>
            </a:extLst>
          </p:cNvPr>
          <p:cNvPicPr>
            <a:picLocks noChangeAspect="1"/>
          </p:cNvPicPr>
          <p:nvPr/>
        </p:nvPicPr>
        <p:blipFill rotWithShape="1">
          <a:blip r:embed="rId3"/>
          <a:srcRect l="1321" t="253" r="1457" b="-254"/>
          <a:stretch/>
        </p:blipFill>
        <p:spPr>
          <a:xfrm>
            <a:off x="749362" y="2948940"/>
            <a:ext cx="6428856" cy="1836816"/>
          </a:xfrm>
          <a:prstGeom prst="rect">
            <a:avLst/>
          </a:prstGeom>
        </p:spPr>
      </p:pic>
    </p:spTree>
    <p:extLst>
      <p:ext uri="{BB962C8B-B14F-4D97-AF65-F5344CB8AC3E}">
        <p14:creationId xmlns:p14="http://schemas.microsoft.com/office/powerpoint/2010/main" val="1037226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ECE8-5300-BC4A-043B-4B013A40580D}"/>
              </a:ext>
            </a:extLst>
          </p:cNvPr>
          <p:cNvSpPr>
            <a:spLocks noGrp="1"/>
          </p:cNvSpPr>
          <p:nvPr>
            <p:ph type="title"/>
          </p:nvPr>
        </p:nvSpPr>
        <p:spPr/>
        <p:txBody>
          <a:bodyPr/>
          <a:lstStyle/>
          <a:p>
            <a:r>
              <a:rPr lang="en-US" dirty="0"/>
              <a:t>Memory,  Analysis Only, Calendar 2021</a:t>
            </a:r>
          </a:p>
        </p:txBody>
      </p:sp>
      <p:sp>
        <p:nvSpPr>
          <p:cNvPr id="4" name="Slide Number Placeholder 3">
            <a:extLst>
              <a:ext uri="{FF2B5EF4-FFF2-40B4-BE49-F238E27FC236}">
                <a16:creationId xmlns:a16="http://schemas.microsoft.com/office/drawing/2014/main" id="{045A52B2-13C3-78EC-D4E3-68D6D9DE7029}"/>
              </a:ext>
            </a:extLst>
          </p:cNvPr>
          <p:cNvSpPr>
            <a:spLocks noGrp="1"/>
          </p:cNvSpPr>
          <p:nvPr>
            <p:ph type="sldNum" idx="12"/>
          </p:nvPr>
        </p:nvSpPr>
        <p:spPr/>
        <p:txBody>
          <a:bodyPr/>
          <a:lstStyle/>
          <a:p>
            <a:fld id="{00000000-1234-1234-1234-123412341234}" type="slidenum">
              <a:rPr lang="en" smtClean="0"/>
              <a:pPr/>
              <a:t>12</a:t>
            </a:fld>
            <a:endParaRPr lang="en" dirty="0"/>
          </a:p>
        </p:txBody>
      </p:sp>
      <p:pic>
        <p:nvPicPr>
          <p:cNvPr id="8" name="Picture 7">
            <a:extLst>
              <a:ext uri="{FF2B5EF4-FFF2-40B4-BE49-F238E27FC236}">
                <a16:creationId xmlns:a16="http://schemas.microsoft.com/office/drawing/2014/main" id="{4BB1A24E-D399-97E0-4446-F1E823E6B0BA}"/>
              </a:ext>
            </a:extLst>
          </p:cNvPr>
          <p:cNvPicPr>
            <a:picLocks noChangeAspect="1"/>
          </p:cNvPicPr>
          <p:nvPr/>
        </p:nvPicPr>
        <p:blipFill rotWithShape="1">
          <a:blip r:embed="rId2"/>
          <a:srcRect l="700" t="3169" r="-700" b="11831"/>
          <a:stretch/>
        </p:blipFill>
        <p:spPr>
          <a:xfrm>
            <a:off x="412595" y="1017725"/>
            <a:ext cx="6492240" cy="1554480"/>
          </a:xfrm>
          <a:prstGeom prst="rect">
            <a:avLst/>
          </a:prstGeom>
        </p:spPr>
      </p:pic>
      <p:pic>
        <p:nvPicPr>
          <p:cNvPr id="10" name="Picture 9">
            <a:extLst>
              <a:ext uri="{FF2B5EF4-FFF2-40B4-BE49-F238E27FC236}">
                <a16:creationId xmlns:a16="http://schemas.microsoft.com/office/drawing/2014/main" id="{7D5B9DB9-9CAE-6B3A-FDA8-2BBC79137B68}"/>
              </a:ext>
            </a:extLst>
          </p:cNvPr>
          <p:cNvPicPr>
            <a:picLocks noChangeAspect="1"/>
          </p:cNvPicPr>
          <p:nvPr/>
        </p:nvPicPr>
        <p:blipFill rotWithShape="1">
          <a:blip r:embed="rId3"/>
          <a:srcRect l="1695" t="836" r="1121" b="8688"/>
          <a:stretch/>
        </p:blipFill>
        <p:spPr>
          <a:xfrm>
            <a:off x="504035" y="2763272"/>
            <a:ext cx="6309360" cy="1737360"/>
          </a:xfrm>
          <a:prstGeom prst="rect">
            <a:avLst/>
          </a:prstGeom>
        </p:spPr>
      </p:pic>
      <p:sp>
        <p:nvSpPr>
          <p:cNvPr id="3" name="TextBox 2">
            <a:extLst>
              <a:ext uri="{FF2B5EF4-FFF2-40B4-BE49-F238E27FC236}">
                <a16:creationId xmlns:a16="http://schemas.microsoft.com/office/drawing/2014/main" id="{7A215703-261C-995A-12E6-B2FE7F42E552}"/>
              </a:ext>
            </a:extLst>
          </p:cNvPr>
          <p:cNvSpPr txBox="1"/>
          <p:nvPr/>
        </p:nvSpPr>
        <p:spPr>
          <a:xfrm>
            <a:off x="7338951" y="1757548"/>
            <a:ext cx="1493349" cy="523220"/>
          </a:xfrm>
          <a:prstGeom prst="rect">
            <a:avLst/>
          </a:prstGeom>
          <a:noFill/>
        </p:spPr>
        <p:txBody>
          <a:bodyPr wrap="square" rtlCol="0">
            <a:spAutoFit/>
          </a:bodyPr>
          <a:lstStyle/>
          <a:p>
            <a:r>
              <a:rPr lang="en-US" dirty="0">
                <a:solidFill>
                  <a:srgbClr val="009300"/>
                </a:solidFill>
              </a:rPr>
              <a:t>Most of the Green is MARS</a:t>
            </a:r>
          </a:p>
        </p:txBody>
      </p:sp>
    </p:spTree>
    <p:extLst>
      <p:ext uri="{BB962C8B-B14F-4D97-AF65-F5344CB8AC3E}">
        <p14:creationId xmlns:p14="http://schemas.microsoft.com/office/powerpoint/2010/main" val="411963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311700" y="445025"/>
            <a:ext cx="8520600" cy="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CPU - Prediction Going Forward and Accuracy of Your Predictions  [units of Million (1 CPU, 2GB) wall hours per CY]</a:t>
            </a:r>
            <a:endParaRPr sz="1800"/>
          </a:p>
          <a:p>
            <a:pPr marL="0" lvl="0" indent="0" algn="l" rtl="0">
              <a:spcBef>
                <a:spcPts val="0"/>
              </a:spcBef>
              <a:spcAft>
                <a:spcPts val="0"/>
              </a:spcAft>
              <a:buNone/>
            </a:pPr>
            <a:r>
              <a:rPr lang="en" sz="1200"/>
              <a:t>	</a:t>
            </a:r>
            <a:endParaRPr sz="1200"/>
          </a:p>
        </p:txBody>
      </p:sp>
      <p:graphicFrame>
        <p:nvGraphicFramePr>
          <p:cNvPr id="247" name="Google Shape;247;p28"/>
          <p:cNvGraphicFramePr/>
          <p:nvPr>
            <p:extLst>
              <p:ext uri="{D42A27DB-BD31-4B8C-83A1-F6EECF244321}">
                <p14:modId xmlns:p14="http://schemas.microsoft.com/office/powerpoint/2010/main" val="3422695783"/>
              </p:ext>
            </p:extLst>
          </p:nvPr>
        </p:nvGraphicFramePr>
        <p:xfrm>
          <a:off x="490056" y="1107414"/>
          <a:ext cx="7844647" cy="3170733"/>
        </p:xfrm>
        <a:graphic>
          <a:graphicData uri="http://schemas.openxmlformats.org/drawingml/2006/table">
            <a:tbl>
              <a:tblPr>
                <a:noFill/>
                <a:tableStyleId>{00907C85-0280-4CAD-9BA9-4041368597F6}</a:tableStyleId>
              </a:tblPr>
              <a:tblGrid>
                <a:gridCol w="1468387">
                  <a:extLst>
                    <a:ext uri="{9D8B030D-6E8A-4147-A177-3AD203B41FA5}">
                      <a16:colId xmlns:a16="http://schemas.microsoft.com/office/drawing/2014/main" val="20000"/>
                    </a:ext>
                  </a:extLst>
                </a:gridCol>
                <a:gridCol w="1275252">
                  <a:extLst>
                    <a:ext uri="{9D8B030D-6E8A-4147-A177-3AD203B41FA5}">
                      <a16:colId xmlns:a16="http://schemas.microsoft.com/office/drawing/2014/main" val="20003"/>
                    </a:ext>
                  </a:extLst>
                </a:gridCol>
                <a:gridCol w="1275252">
                  <a:extLst>
                    <a:ext uri="{9D8B030D-6E8A-4147-A177-3AD203B41FA5}">
                      <a16:colId xmlns:a16="http://schemas.microsoft.com/office/drawing/2014/main" val="20004"/>
                    </a:ext>
                  </a:extLst>
                </a:gridCol>
                <a:gridCol w="1275252">
                  <a:extLst>
                    <a:ext uri="{9D8B030D-6E8A-4147-A177-3AD203B41FA5}">
                      <a16:colId xmlns:a16="http://schemas.microsoft.com/office/drawing/2014/main" val="20005"/>
                    </a:ext>
                  </a:extLst>
                </a:gridCol>
                <a:gridCol w="1275252">
                  <a:extLst>
                    <a:ext uri="{9D8B030D-6E8A-4147-A177-3AD203B41FA5}">
                      <a16:colId xmlns:a16="http://schemas.microsoft.com/office/drawing/2014/main" val="2789518702"/>
                    </a:ext>
                  </a:extLst>
                </a:gridCol>
                <a:gridCol w="1275252">
                  <a:extLst>
                    <a:ext uri="{9D8B030D-6E8A-4147-A177-3AD203B41FA5}">
                      <a16:colId xmlns:a16="http://schemas.microsoft.com/office/drawing/2014/main" val="730890063"/>
                    </a:ext>
                  </a:extLst>
                </a:gridCol>
              </a:tblGrid>
              <a:tr h="982562">
                <a:tc>
                  <a:txBody>
                    <a:bodyPr/>
                    <a:lstStyle/>
                    <a:p>
                      <a:pPr marL="0" lvl="0" indent="0" algn="ctr" rtl="0">
                        <a:spcBef>
                          <a:spcPts val="0"/>
                        </a:spcBef>
                        <a:spcAft>
                          <a:spcPts val="0"/>
                        </a:spcAft>
                        <a:buNone/>
                      </a:pPr>
                      <a:endParaRPr sz="11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100" b="0" i="0" dirty="0">
                          <a:latin typeface="Calibri" panose="020F0502020204030204" pitchFamily="34" charset="0"/>
                          <a:cs typeface="Calibri" panose="020F0502020204030204" pitchFamily="34" charset="0"/>
                        </a:rPr>
                        <a:t>2020</a:t>
                      </a:r>
                      <a:endParaRPr sz="1100" b="1"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100" b="0" i="0" dirty="0">
                          <a:latin typeface="Calibri" panose="020F0502020204030204" pitchFamily="34" charset="0"/>
                          <a:cs typeface="Calibri" panose="020F0502020204030204" pitchFamily="34" charset="0"/>
                        </a:rPr>
                        <a:t>2021</a:t>
                      </a:r>
                      <a:endParaRPr sz="11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100" b="0" i="0" dirty="0">
                          <a:latin typeface="Calibri" panose="020F0502020204030204" pitchFamily="34" charset="0"/>
                          <a:cs typeface="Calibri" panose="020F0502020204030204" pitchFamily="34" charset="0"/>
                        </a:rPr>
                        <a:t>2022</a:t>
                      </a:r>
                      <a:endParaRPr sz="1100" b="1" dirty="0"/>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ctr">
                        <a:buNone/>
                      </a:pPr>
                      <a:r>
                        <a:rPr lang="en" sz="1100" b="0" i="0" dirty="0">
                          <a:latin typeface="Calibri" panose="020F0502020204030204" pitchFamily="34" charset="0"/>
                          <a:cs typeface="Calibri" panose="020F0502020204030204" pitchFamily="34" charset="0"/>
                        </a:rPr>
                        <a:t>2023</a:t>
                      </a:r>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ctr">
                        <a:buNone/>
                      </a:pPr>
                      <a:r>
                        <a:rPr lang="en" sz="1100" b="0" i="0" dirty="0">
                          <a:latin typeface="Calibri" panose="020F0502020204030204" pitchFamily="34" charset="0"/>
                          <a:cs typeface="Calibri" panose="020F0502020204030204" pitchFamily="34" charset="0"/>
                        </a:rPr>
                        <a:t>2024</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717669">
                <a:tc>
                  <a:txBody>
                    <a:bodyPr/>
                    <a:lstStyle/>
                    <a:p>
                      <a:pPr marL="0" lvl="0" indent="0" algn="l" rtl="0">
                        <a:spcBef>
                          <a:spcPts val="0"/>
                        </a:spcBef>
                        <a:spcAft>
                          <a:spcPts val="0"/>
                        </a:spcAft>
                        <a:buNone/>
                      </a:pPr>
                      <a:r>
                        <a:rPr lang="en" sz="1100" b="0" i="0" dirty="0">
                          <a:latin typeface="Calibri" panose="020F0502020204030204" pitchFamily="34" charset="0"/>
                          <a:cs typeface="Calibri" panose="020F0502020204030204" pitchFamily="34" charset="0"/>
                        </a:rPr>
                        <a:t>Requested</a:t>
                      </a:r>
                      <a:endParaRPr sz="1100" b="1" dirty="0"/>
                    </a:p>
                    <a:p>
                      <a:pPr marL="0" lvl="0" indent="0" algn="l" rtl="0">
                        <a:spcBef>
                          <a:spcPts val="0"/>
                        </a:spcBef>
                        <a:spcAft>
                          <a:spcPts val="0"/>
                        </a:spcAft>
                        <a:buNone/>
                      </a:pPr>
                      <a:endParaRPr sz="1050" b="1"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r>
                        <a:rPr lang="en-US" sz="1100" b="0" i="0" u="none" strike="noStrike" noProof="0" dirty="0">
                          <a:solidFill>
                            <a:srgbClr val="000000"/>
                          </a:solidFill>
                          <a:latin typeface="Calibri" panose="020F0502020204030204" pitchFamily="34" charset="0"/>
                          <a:cs typeface="Calibri" panose="020F0502020204030204" pitchFamily="34" charset="0"/>
                        </a:rPr>
                        <a:t>25 </a:t>
                      </a:r>
                      <a:r>
                        <a:rPr lang="en-US" sz="1050" b="0" i="0" u="none" strike="noStrike" noProof="0" dirty="0">
                          <a:solidFill>
                            <a:srgbClr val="000000"/>
                          </a:solidFill>
                          <a:latin typeface="Calibri" panose="020F0502020204030204" pitchFamily="34" charset="0"/>
                        </a:rPr>
                        <a:t>(FNAL)</a:t>
                      </a:r>
                    </a:p>
                    <a:p>
                      <a:pPr marL="0" lvl="0" indent="0" algn="l">
                        <a:spcBef>
                          <a:spcPts val="0"/>
                        </a:spcBef>
                        <a:spcAft>
                          <a:spcPts val="0"/>
                        </a:spcAft>
                        <a:buNone/>
                      </a:pPr>
                      <a:r>
                        <a:rPr lang="en-US" sz="1100" b="0" i="0" u="none" strike="noStrike" noProof="0" dirty="0">
                          <a:solidFill>
                            <a:srgbClr val="000000"/>
                          </a:solidFill>
                          <a:latin typeface="Calibri" panose="020F0502020204030204" pitchFamily="34" charset="0"/>
                        </a:rPr>
                        <a:t>(36 Total)</a:t>
                      </a:r>
                    </a:p>
                    <a:p>
                      <a:pPr marL="0" lvl="0" indent="0" algn="l">
                        <a:spcBef>
                          <a:spcPts val="0"/>
                        </a:spcBef>
                        <a:spcAft>
                          <a:spcPts val="0"/>
                        </a:spcAft>
                        <a:buNone/>
                      </a:pPr>
                      <a:endParaRPr lang="en-US" sz="1100" b="0" i="0" u="none" strike="noStrike" noProof="0" dirty="0">
                        <a:solidFill>
                          <a:srgbClr val="000000"/>
                        </a:solidFill>
                        <a:latin typeface="Calibri" panose="020F0502020204030204" pitchFamily="34" charset="0"/>
                      </a:endParaRPr>
                    </a:p>
                  </a:txBody>
                  <a:tcPr marL="91425" marR="91425" marT="91425" marB="91425">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US" sz="1100" b="0" i="0" dirty="0">
                          <a:latin typeface="Calibri" panose="020F0502020204030204" pitchFamily="34" charset="0"/>
                          <a:cs typeface="Calibri" panose="020F0502020204030204" pitchFamily="34" charset="0"/>
                        </a:rPr>
                        <a:t>29 FNAL</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sz="1100" b="0" i="0" dirty="0">
                          <a:latin typeface="Calibri" panose="020F0502020204030204" pitchFamily="34" charset="0"/>
                          <a:cs typeface="Calibri" panose="020F0502020204030204" pitchFamily="34" charset="0"/>
                        </a:rPr>
                        <a:t>2*16 +17 FNAL</a:t>
                      </a:r>
                    </a:p>
                    <a:p>
                      <a:pPr lvl="0" algn="l">
                        <a:buNone/>
                      </a:pPr>
                      <a:r>
                        <a:rPr lang="en-US" sz="1100" b="0" i="0" dirty="0">
                          <a:latin typeface="Calibri" panose="020F0502020204030204" pitchFamily="34" charset="0"/>
                          <a:cs typeface="Calibri" panose="020F0502020204030204" pitchFamily="34" charset="0"/>
                        </a:rPr>
                        <a:t>=49 </a:t>
                      </a:r>
                      <a:r>
                        <a:rPr lang="en-US" sz="1100" b="0" i="0" dirty="0" err="1">
                          <a:latin typeface="Calibri" panose="020F0502020204030204" pitchFamily="34" charset="0"/>
                          <a:cs typeface="Calibri" panose="020F0502020204030204" pitchFamily="34" charset="0"/>
                        </a:rPr>
                        <a:t>MSlotHrs</a:t>
                      </a:r>
                      <a:endParaRPr lang="en-US" sz="1100" b="0" i="0" dirty="0">
                        <a:latin typeface="Calibri" panose="020F0502020204030204" pitchFamily="34" charset="0"/>
                        <a:cs typeface="Calibri" panose="020F0502020204030204" pitchFamily="34" charset="0"/>
                      </a:endParaRPr>
                    </a:p>
                    <a:p>
                      <a:pPr lvl="0" algn="l">
                        <a:buNone/>
                      </a:pPr>
                      <a:r>
                        <a:rPr lang="en-US" sz="1100" dirty="0"/>
                        <a:t>+49*X offsite</a:t>
                      </a:r>
                      <a:endParaRPr sz="1100" dirty="0"/>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sz="1100" b="0" i="0" dirty="0">
                          <a:latin typeface="Calibri" panose="020F0502020204030204" pitchFamily="34" charset="0"/>
                          <a:cs typeface="Calibri" panose="020F0502020204030204" pitchFamily="34" charset="0"/>
                        </a:rPr>
                        <a:t>2*26 +17 FNAL</a:t>
                      </a:r>
                    </a:p>
                    <a:p>
                      <a:pPr lvl="0" algn="l">
                        <a:buNone/>
                      </a:pPr>
                      <a:r>
                        <a:rPr lang="en-US" sz="1100" b="0" i="0" dirty="0">
                          <a:latin typeface="Calibri" panose="020F0502020204030204" pitchFamily="34" charset="0"/>
                          <a:cs typeface="Calibri" panose="020F0502020204030204" pitchFamily="34" charset="0"/>
                        </a:rPr>
                        <a:t>=69 </a:t>
                      </a:r>
                      <a:r>
                        <a:rPr lang="en-US" sz="1100" b="0" i="0" dirty="0" err="1">
                          <a:latin typeface="Calibri" panose="020F0502020204030204" pitchFamily="34" charset="0"/>
                          <a:cs typeface="Calibri" panose="020F0502020204030204" pitchFamily="34" charset="0"/>
                        </a:rPr>
                        <a:t>MSlotHrs</a:t>
                      </a:r>
                      <a:endParaRPr lang="en-US" sz="1100" b="0" i="0" dirty="0">
                        <a:latin typeface="Calibri" panose="020F0502020204030204" pitchFamily="34" charset="0"/>
                        <a:cs typeface="Calibri" panose="020F0502020204030204" pitchFamily="34" charset="0"/>
                      </a:endParaRPr>
                    </a:p>
                    <a:p>
                      <a:pPr lvl="0" algn="l">
                        <a:buNone/>
                      </a:pPr>
                      <a:r>
                        <a:rPr lang="en-US" sz="1100" b="0" i="0" dirty="0">
                          <a:latin typeface="Calibri" panose="020F0502020204030204" pitchFamily="34" charset="0"/>
                          <a:cs typeface="Calibri" panose="020F0502020204030204" pitchFamily="34" charset="0"/>
                        </a:rPr>
                        <a:t>+77*X offsite</a:t>
                      </a:r>
                      <a:endParaRPr sz="1100" b="0" i="0" dirty="0">
                        <a:latin typeface="Calibri" panose="020F0502020204030204" pitchFamily="34" charset="0"/>
                        <a:cs typeface="Calibri" panose="020F0502020204030204" pitchFamily="34" charset="0"/>
                      </a:endParaRP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sz="1100" b="0" i="0" dirty="0">
                          <a:latin typeface="Calibri" panose="020F0502020204030204" pitchFamily="34" charset="0"/>
                          <a:cs typeface="Calibri" panose="020F0502020204030204" pitchFamily="34" charset="0"/>
                        </a:rPr>
                        <a:t>2*28 +17 FNAL</a:t>
                      </a:r>
                    </a:p>
                    <a:p>
                      <a:pPr lvl="0" algn="l">
                        <a:buNone/>
                      </a:pPr>
                      <a:r>
                        <a:rPr lang="en-US" sz="1100" b="0" i="0" dirty="0">
                          <a:latin typeface="Calibri" panose="020F0502020204030204" pitchFamily="34" charset="0"/>
                          <a:cs typeface="Calibri" panose="020F0502020204030204" pitchFamily="34" charset="0"/>
                        </a:rPr>
                        <a:t>= 73 </a:t>
                      </a:r>
                      <a:r>
                        <a:rPr lang="en-US" sz="1100" b="0" i="0" dirty="0" err="1">
                          <a:latin typeface="Calibri" panose="020F0502020204030204" pitchFamily="34" charset="0"/>
                          <a:cs typeface="Calibri" panose="020F0502020204030204" pitchFamily="34" charset="0"/>
                        </a:rPr>
                        <a:t>MSlotHrs</a:t>
                      </a:r>
                      <a:endParaRPr lang="en-US" sz="1100" b="0" i="0" dirty="0">
                        <a:latin typeface="Calibri" panose="020F0502020204030204" pitchFamily="34" charset="0"/>
                        <a:cs typeface="Calibri" panose="020F0502020204030204" pitchFamily="34" charset="0"/>
                      </a:endParaRPr>
                    </a:p>
                    <a:p>
                      <a:pPr lvl="0" algn="l">
                        <a:buNone/>
                      </a:pPr>
                      <a:r>
                        <a:rPr lang="en-US" sz="1100" b="0" i="0" dirty="0">
                          <a:latin typeface="Calibri" panose="020F0502020204030204" pitchFamily="34" charset="0"/>
                          <a:cs typeface="Calibri" panose="020F0502020204030204" pitchFamily="34" charset="0"/>
                        </a:rPr>
                        <a:t>+84*X offsite</a:t>
                      </a:r>
                      <a:endParaRPr sz="1100" b="0" i="0" dirty="0">
                        <a:latin typeface="Calibri" panose="020F0502020204030204" pitchFamily="34" charset="0"/>
                        <a:cs typeface="Calibri" panose="020F0502020204030204" pitchFamily="34" charset="0"/>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100" b="0" i="0" dirty="0">
                          <a:latin typeface="Calibri" panose="020F0502020204030204" pitchFamily="34" charset="0"/>
                          <a:cs typeface="Calibri" panose="020F0502020204030204" pitchFamily="34" charset="0"/>
                        </a:rPr>
                        <a:t>Actual Used</a:t>
                      </a:r>
                      <a:endParaRPr sz="1100" b="1"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sz="1050" b="0" i="0" dirty="0">
                          <a:latin typeface="Calibri" panose="020F0502020204030204" pitchFamily="34" charset="0"/>
                          <a:cs typeface="Calibri" panose="020F0502020204030204" pitchFamily="34" charset="0"/>
                        </a:rPr>
                        <a:t>29 (</a:t>
                      </a:r>
                      <a:r>
                        <a:rPr lang="en-US" sz="1050" dirty="0" err="1"/>
                        <a:t>GPGrid</a:t>
                      </a:r>
                      <a:r>
                        <a:rPr lang="en-US" sz="1050" dirty="0"/>
                        <a:t>)</a:t>
                      </a:r>
                    </a:p>
                    <a:p>
                      <a:pPr lvl="0" algn="l">
                        <a:buNone/>
                      </a:pPr>
                      <a:r>
                        <a:rPr lang="en-US" sz="1050" dirty="0"/>
                        <a:t>42(</a:t>
                      </a:r>
                      <a:r>
                        <a:rPr lang="en-US" sz="1050" dirty="0" err="1"/>
                        <a:t>WLCG+GPGrid</a:t>
                      </a:r>
                      <a:r>
                        <a:rPr lang="en-US" sz="1050" dirty="0"/>
                        <a:t>)</a:t>
                      </a:r>
                    </a:p>
                    <a:p>
                      <a:pPr lvl="0" algn="l">
                        <a:buNone/>
                      </a:pPr>
                      <a:r>
                        <a:rPr lang="en-US" sz="1050" dirty="0"/>
                        <a:t>3.85 (NERSC)</a:t>
                      </a:r>
                    </a:p>
                    <a:p>
                      <a:pPr lvl="0" algn="l">
                        <a:buNone/>
                      </a:pPr>
                      <a:endParaRPr lang="en-US" sz="1100" dirty="0"/>
                    </a:p>
                  </a:txBody>
                  <a:tcPr marL="91425" marR="91425" marT="91425" marB="91425">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lvl="0" algn="l">
                        <a:buNone/>
                      </a:pPr>
                      <a:r>
                        <a:rPr lang="en-US" sz="1050" b="0" i="0" dirty="0">
                          <a:latin typeface="Calibri" panose="020F0502020204030204" pitchFamily="34" charset="0"/>
                          <a:cs typeface="Calibri" panose="020F0502020204030204" pitchFamily="34" charset="0"/>
                        </a:rPr>
                        <a:t>36</a:t>
                      </a:r>
                      <a:r>
                        <a:rPr lang="en-US" sz="1050" b="1" dirty="0"/>
                        <a:t> </a:t>
                      </a:r>
                      <a:r>
                        <a:rPr lang="en-US" sz="1050" b="0" dirty="0"/>
                        <a:t>FNAL</a:t>
                      </a:r>
                    </a:p>
                    <a:p>
                      <a:pPr lvl="0" algn="l">
                        <a:buNone/>
                      </a:pPr>
                      <a:r>
                        <a:rPr lang="en-US" sz="1050" b="0" dirty="0"/>
                        <a:t>20 OSG+WLCG</a:t>
                      </a:r>
                    </a:p>
                    <a:p>
                      <a:pPr lvl="0" algn="l">
                        <a:buNone/>
                      </a:pPr>
                      <a:r>
                        <a:rPr lang="en-US" sz="1050" b="0" dirty="0"/>
                        <a:t>2 NERSC</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sz="1100" b="0" i="0" dirty="0">
                          <a:latin typeface="Calibri" panose="020F0502020204030204" pitchFamily="34" charset="0"/>
                          <a:cs typeface="Calibri" panose="020F0502020204030204" pitchFamily="34" charset="0"/>
                        </a:rPr>
                        <a:t>14.1 FNAL YTD</a:t>
                      </a: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100" b="0" i="0" dirty="0">
                          <a:latin typeface="Calibri" panose="020F0502020204030204" pitchFamily="34" charset="0"/>
                          <a:cs typeface="Calibri" panose="020F0502020204030204" pitchFamily="34" charset="0"/>
                        </a:rPr>
                        <a:t>N/A</a:t>
                      </a: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endParaRPr lang="en" sz="1100" b="0" i="0" dirty="0">
                        <a:latin typeface="Calibri" panose="020F0502020204030204" pitchFamily="34" charset="0"/>
                        <a:cs typeface="Calibri" panose="020F0502020204030204" pitchFamily="34" charset="0"/>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479932">
                <a:tc>
                  <a:txBody>
                    <a:bodyPr/>
                    <a:lstStyle/>
                    <a:p>
                      <a:pPr marL="0" lvl="0" indent="0" algn="l" rtl="0">
                        <a:spcBef>
                          <a:spcPts val="0"/>
                        </a:spcBef>
                        <a:spcAft>
                          <a:spcPts val="0"/>
                        </a:spcAft>
                        <a:buNone/>
                      </a:pPr>
                      <a:r>
                        <a:rPr lang="en" sz="1100" b="0" i="0" dirty="0">
                          <a:latin typeface="Calibri" panose="020F0502020204030204" pitchFamily="34" charset="0"/>
                          <a:cs typeface="Calibri" panose="020F0502020204030204" pitchFamily="34" charset="0"/>
                        </a:rPr>
                        <a:t>Efficiency</a:t>
                      </a:r>
                      <a:endParaRPr sz="1100" b="1"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100" b="0" i="0" u="none" strike="noStrike" noProof="0" dirty="0">
                          <a:solidFill>
                            <a:srgbClr val="000000"/>
                          </a:solidFill>
                          <a:latin typeface="Calibri" panose="020F0502020204030204" pitchFamily="34" charset="0"/>
                          <a:cs typeface="Calibri" panose="020F0502020204030204" pitchFamily="34" charset="0"/>
                        </a:rPr>
                        <a:t>%</a:t>
                      </a:r>
                      <a:endParaRPr lang="en-US" sz="1100" dirty="0"/>
                    </a:p>
                  </a:txBody>
                  <a:tcPr marL="91425" marR="91425" marT="91425" marB="91425">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sz="1100" b="0" i="0" dirty="0">
                          <a:latin typeface="Calibri" panose="020F0502020204030204" pitchFamily="34" charset="0"/>
                          <a:cs typeface="Calibri" panose="020F0502020204030204" pitchFamily="34" charset="0"/>
                        </a:rPr>
                        <a:t>%80</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sz="1100" b="0" i="0" dirty="0">
                          <a:latin typeface="Calibri" panose="020F0502020204030204" pitchFamily="34" charset="0"/>
                          <a:cs typeface="Calibri" panose="020F0502020204030204" pitchFamily="34" charset="0"/>
                        </a:rPr>
                        <a:t>N/A</a:t>
                      </a:r>
                      <a:endParaRPr sz="1100" dirty="0"/>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100" b="0" i="0" dirty="0">
                          <a:latin typeface="Calibri" panose="020F0502020204030204" pitchFamily="34" charset="0"/>
                          <a:cs typeface="Calibri" panose="020F0502020204030204" pitchFamily="34" charset="0"/>
                        </a:rPr>
                        <a:t>N/A</a:t>
                      </a: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endParaRPr lang="en" sz="1100" b="0" i="0" dirty="0">
                        <a:latin typeface="Calibri" panose="020F0502020204030204" pitchFamily="34" charset="0"/>
                        <a:cs typeface="Calibri" panose="020F0502020204030204" pitchFamily="34" charset="0"/>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44D7C182-7CB5-8FE4-9B41-9DF9BF653A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sp>
        <p:nvSpPr>
          <p:cNvPr id="3" name="Rectangular Callout 2">
            <a:extLst>
              <a:ext uri="{FF2B5EF4-FFF2-40B4-BE49-F238E27FC236}">
                <a16:creationId xmlns:a16="http://schemas.microsoft.com/office/drawing/2014/main" id="{BF81CAE9-2DD4-85D4-1677-1B360FCD0075}"/>
              </a:ext>
            </a:extLst>
          </p:cNvPr>
          <p:cNvSpPr/>
          <p:nvPr/>
        </p:nvSpPr>
        <p:spPr>
          <a:xfrm>
            <a:off x="6579474" y="3350077"/>
            <a:ext cx="1965435" cy="1034119"/>
          </a:xfrm>
          <a:prstGeom prst="wedgeRectCallout">
            <a:avLst>
              <a:gd name="adj1" fmla="val -103358"/>
              <a:gd name="adj2" fmla="val -1266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includes MARS in request. Assume 2 slots/process except for  MARS</a:t>
            </a:r>
          </a:p>
        </p:txBody>
      </p:sp>
      <p:sp>
        <p:nvSpPr>
          <p:cNvPr id="10" name="Rectangular Callout 9">
            <a:extLst>
              <a:ext uri="{FF2B5EF4-FFF2-40B4-BE49-F238E27FC236}">
                <a16:creationId xmlns:a16="http://schemas.microsoft.com/office/drawing/2014/main" id="{105C8FE9-7336-04D0-E38C-6B87307708FA}"/>
              </a:ext>
            </a:extLst>
          </p:cNvPr>
          <p:cNvSpPr/>
          <p:nvPr/>
        </p:nvSpPr>
        <p:spPr>
          <a:xfrm>
            <a:off x="4412380" y="4022698"/>
            <a:ext cx="1965435" cy="1034119"/>
          </a:xfrm>
          <a:prstGeom prst="wedgeRectCallout">
            <a:avLst>
              <a:gd name="adj1" fmla="val 8233"/>
              <a:gd name="adj2" fmla="val -177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Offsite often has more memory/slot so hard to compare</a:t>
            </a:r>
          </a:p>
        </p:txBody>
      </p:sp>
      <p:sp>
        <p:nvSpPr>
          <p:cNvPr id="4" name="TextBox 3">
            <a:extLst>
              <a:ext uri="{FF2B5EF4-FFF2-40B4-BE49-F238E27FC236}">
                <a16:creationId xmlns:a16="http://schemas.microsoft.com/office/drawing/2014/main" id="{32A1CB6D-A8D4-1796-C1C4-CAEE8E4B176C}"/>
              </a:ext>
            </a:extLst>
          </p:cNvPr>
          <p:cNvSpPr txBox="1"/>
          <p:nvPr/>
        </p:nvSpPr>
        <p:spPr>
          <a:xfrm>
            <a:off x="311701" y="4278147"/>
            <a:ext cx="3899020" cy="523220"/>
          </a:xfrm>
          <a:prstGeom prst="rect">
            <a:avLst/>
          </a:prstGeom>
          <a:noFill/>
        </p:spPr>
        <p:txBody>
          <a:bodyPr wrap="square" rtlCol="0">
            <a:spAutoFit/>
          </a:bodyPr>
          <a:lstStyle/>
          <a:p>
            <a:r>
              <a:rPr lang="en-US" dirty="0"/>
              <a:t>Aim is 25% FNAL, 75</a:t>
            </a:r>
            <a:r>
              <a:rPr lang="en-US"/>
              <a:t>% offsite. </a:t>
            </a:r>
            <a:r>
              <a:rPr lang="en-US" dirty="0"/>
              <a:t>MARS and 2 GB limit make this hard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212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CPU Adaptations Going Forward</a:t>
            </a:r>
            <a:endParaRPr dirty="0"/>
          </a:p>
        </p:txBody>
      </p:sp>
      <p:sp>
        <p:nvSpPr>
          <p:cNvPr id="255" name="Google Shape;255;p29"/>
          <p:cNvSpPr txBox="1">
            <a:spLocks noGrp="1"/>
          </p:cNvSpPr>
          <p:nvPr>
            <p:ph type="body" idx="1"/>
          </p:nvPr>
        </p:nvSpPr>
        <p:spPr>
          <a:xfrm>
            <a:off x="226208" y="784775"/>
            <a:ext cx="8520600" cy="3965901"/>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How can experiment use OSG/HPC/Cloud/HEPCloud going forward?  </a:t>
            </a:r>
            <a:r>
              <a:rPr lang="en" b="1" dirty="0">
                <a:solidFill>
                  <a:schemeClr val="accent1">
                    <a:lumMod val="50000"/>
                  </a:schemeClr>
                </a:solidFill>
              </a:rPr>
              <a:t>Also WLCG!</a:t>
            </a:r>
          </a:p>
          <a:p>
            <a:pPr marL="285750" indent="-285750">
              <a:lnSpc>
                <a:spcPct val="100000"/>
              </a:lnSpc>
              <a:spcAft>
                <a:spcPts val="1600"/>
              </a:spcAft>
            </a:pPr>
            <a:r>
              <a:rPr lang="en" sz="1600" b="1" dirty="0">
                <a:solidFill>
                  <a:schemeClr val="accent1">
                    <a:lumMod val="50000"/>
                  </a:schemeClr>
                </a:solidFill>
              </a:rPr>
              <a:t>DUNE needs ~4 GB/process for reco and many analysis jobs.</a:t>
            </a:r>
            <a:r>
              <a:rPr lang="en" sz="1600" dirty="0">
                <a:solidFill>
                  <a:schemeClr val="accent1">
                    <a:lumMod val="50000"/>
                  </a:schemeClr>
                </a:solidFill>
              </a:rPr>
              <a:t> </a:t>
            </a:r>
          </a:p>
          <a:p>
            <a:pPr marL="285750" indent="-285750">
              <a:lnSpc>
                <a:spcPct val="100000"/>
              </a:lnSpc>
              <a:spcAft>
                <a:spcPts val="1600"/>
              </a:spcAft>
            </a:pPr>
            <a:r>
              <a:rPr lang="en" sz="1600" dirty="0">
                <a:solidFill>
                  <a:schemeClr val="bg2"/>
                </a:solidFill>
              </a:rPr>
              <a:t>&gt; 50% and sometimes 75% of computing is done offsite. </a:t>
            </a:r>
          </a:p>
          <a:p>
            <a:pPr marL="285750" indent="-285750">
              <a:lnSpc>
                <a:spcPct val="100000"/>
              </a:lnSpc>
              <a:spcAft>
                <a:spcPts val="1600"/>
              </a:spcAft>
            </a:pPr>
            <a:r>
              <a:rPr lang="en" sz="1600" dirty="0">
                <a:solidFill>
                  <a:schemeClr val="bg2"/>
                </a:solidFill>
              </a:rPr>
              <a:t>We have </a:t>
            </a:r>
            <a:r>
              <a:rPr lang="en" sz="1600" dirty="0">
                <a:solidFill>
                  <a:schemeClr val="accent1">
                    <a:lumMod val="50000"/>
                  </a:schemeClr>
                </a:solidFill>
              </a:rPr>
              <a:t>cached ~4 PB of reconstructed/simulated data in Europe</a:t>
            </a:r>
            <a:r>
              <a:rPr lang="en" sz="1600" dirty="0">
                <a:solidFill>
                  <a:schemeClr val="bg2"/>
                </a:solidFill>
              </a:rPr>
              <a:t> to make better use of European compute resources.   </a:t>
            </a:r>
            <a:r>
              <a:rPr lang="en-US" sz="1600" dirty="0">
                <a:solidFill>
                  <a:schemeClr val="bg2"/>
                </a:solidFill>
              </a:rPr>
              <a:t>T</a:t>
            </a:r>
            <a:r>
              <a:rPr lang="en" sz="1600" dirty="0">
                <a:solidFill>
                  <a:schemeClr val="bg2"/>
                </a:solidFill>
              </a:rPr>
              <a:t>his increased efficiency in Europe substantially and </a:t>
            </a:r>
            <a:r>
              <a:rPr lang="en" sz="1600" dirty="0">
                <a:solidFill>
                  <a:schemeClr val="accent1">
                    <a:lumMod val="50000"/>
                  </a:schemeClr>
                </a:solidFill>
              </a:rPr>
              <a:t>relieved pressure on FNAL tape drives.</a:t>
            </a:r>
            <a:r>
              <a:rPr lang="en" sz="1600" dirty="0">
                <a:solidFill>
                  <a:schemeClr val="bg2"/>
                </a:solidFill>
              </a:rPr>
              <a:t>	</a:t>
            </a:r>
          </a:p>
          <a:p>
            <a:pPr marL="285750" indent="-285750">
              <a:lnSpc>
                <a:spcPct val="100000"/>
              </a:lnSpc>
              <a:spcAft>
                <a:spcPts val="1600"/>
              </a:spcAft>
            </a:pPr>
            <a:r>
              <a:rPr lang="en" sz="1600" dirty="0"/>
              <a:t>DUNE has used NERSC mostly for MC simulation through joint FIFE allocation via </a:t>
            </a:r>
            <a:r>
              <a:rPr lang="en" sz="1600" dirty="0" err="1"/>
              <a:t>HEPCloud</a:t>
            </a:r>
            <a:r>
              <a:rPr lang="en" sz="1600" dirty="0"/>
              <a:t>.  Will continue. 	</a:t>
            </a:r>
          </a:p>
          <a:p>
            <a:pPr marL="285750" indent="-285750">
              <a:lnSpc>
                <a:spcPct val="100000"/>
              </a:lnSpc>
              <a:spcAft>
                <a:spcPts val="1600"/>
              </a:spcAft>
            </a:pPr>
            <a:r>
              <a:rPr lang="en" sz="1600" dirty="0"/>
              <a:t>Plenty of GPU use cases, have some GPU allocation on Perlmutter this year</a:t>
            </a:r>
          </a:p>
          <a:p>
            <a:pPr marL="285750" indent="-285750">
              <a:lnSpc>
                <a:spcPct val="100000"/>
              </a:lnSpc>
              <a:spcAft>
                <a:spcPts val="1600"/>
              </a:spcAft>
            </a:pPr>
            <a:r>
              <a:rPr lang="en" sz="1600" dirty="0"/>
              <a:t>Have used GPUs in the cloud for inference as a service testing in collaboration with MIT</a:t>
            </a:r>
            <a:endParaRPr sz="1600" dirty="0"/>
          </a:p>
        </p:txBody>
      </p:sp>
      <p:sp>
        <p:nvSpPr>
          <p:cNvPr id="2" name="Slide Number Placeholder 1">
            <a:extLst>
              <a:ext uri="{FF2B5EF4-FFF2-40B4-BE49-F238E27FC236}">
                <a16:creationId xmlns:a16="http://schemas.microsoft.com/office/drawing/2014/main" id="{45B56C64-D97E-DDEA-938C-F99F5FE2C1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Disk: </a:t>
            </a:r>
            <a:r>
              <a:rPr lang="en" dirty="0" err="1"/>
              <a:t>dCache</a:t>
            </a:r>
            <a:r>
              <a:rPr lang="en" dirty="0"/>
              <a:t> Usage and Predictions (in TB)</a:t>
            </a:r>
            <a:endParaRPr dirty="0"/>
          </a:p>
        </p:txBody>
      </p:sp>
      <p:graphicFrame>
        <p:nvGraphicFramePr>
          <p:cNvPr id="265" name="Google Shape;265;p30"/>
          <p:cNvGraphicFramePr/>
          <p:nvPr>
            <p:extLst>
              <p:ext uri="{D42A27DB-BD31-4B8C-83A1-F6EECF244321}">
                <p14:modId xmlns:p14="http://schemas.microsoft.com/office/powerpoint/2010/main" val="3410061587"/>
              </p:ext>
            </p:extLst>
          </p:nvPr>
        </p:nvGraphicFramePr>
        <p:xfrm>
          <a:off x="5887724" y="1115668"/>
          <a:ext cx="3133434" cy="3941149"/>
        </p:xfrm>
        <a:graphic>
          <a:graphicData uri="http://schemas.openxmlformats.org/drawingml/2006/table">
            <a:tbl>
              <a:tblPr>
                <a:noFill/>
                <a:tableStyleId>{00907C85-0280-4CAD-9BA9-4041368597F6}</a:tableStyleId>
              </a:tblPr>
              <a:tblGrid>
                <a:gridCol w="793813">
                  <a:extLst>
                    <a:ext uri="{9D8B030D-6E8A-4147-A177-3AD203B41FA5}">
                      <a16:colId xmlns:a16="http://schemas.microsoft.com/office/drawing/2014/main" val="20000"/>
                    </a:ext>
                  </a:extLst>
                </a:gridCol>
                <a:gridCol w="745175">
                  <a:extLst>
                    <a:ext uri="{9D8B030D-6E8A-4147-A177-3AD203B41FA5}">
                      <a16:colId xmlns:a16="http://schemas.microsoft.com/office/drawing/2014/main" val="20003"/>
                    </a:ext>
                  </a:extLst>
                </a:gridCol>
                <a:gridCol w="684562">
                  <a:extLst>
                    <a:ext uri="{9D8B030D-6E8A-4147-A177-3AD203B41FA5}">
                      <a16:colId xmlns:a16="http://schemas.microsoft.com/office/drawing/2014/main" val="20004"/>
                    </a:ext>
                  </a:extLst>
                </a:gridCol>
                <a:gridCol w="909884">
                  <a:extLst>
                    <a:ext uri="{9D8B030D-6E8A-4147-A177-3AD203B41FA5}">
                      <a16:colId xmlns:a16="http://schemas.microsoft.com/office/drawing/2014/main" val="4083051835"/>
                    </a:ext>
                  </a:extLst>
                </a:gridCol>
              </a:tblGrid>
              <a:tr h="787175">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 </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Analysis</a:t>
                      </a:r>
                      <a:endParaRPr sz="1000" b="1" dirty="0"/>
                    </a:p>
                    <a:p>
                      <a:pPr marL="0" lvl="0" indent="0" algn="ctr" rtl="0">
                        <a:spcBef>
                          <a:spcPts val="0"/>
                        </a:spcBef>
                        <a:spcAft>
                          <a:spcPts val="0"/>
                        </a:spcAft>
                        <a:buNone/>
                      </a:pPr>
                      <a:r>
                        <a:rPr lang="en" sz="1000" b="1" dirty="0"/>
                        <a:t>(Persistent)</a:t>
                      </a:r>
                      <a:endParaRPr sz="1000" b="1"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endParaRPr sz="1000" b="1" dirty="0"/>
                    </a:p>
                    <a:p>
                      <a:pPr marL="0" lvl="0" indent="0" algn="ctr">
                        <a:spcBef>
                          <a:spcPts val="0"/>
                        </a:spcBef>
                        <a:spcAft>
                          <a:spcPts val="0"/>
                        </a:spcAft>
                        <a:buNone/>
                      </a:pPr>
                      <a:r>
                        <a:rPr lang="en" sz="1000" b="1" dirty="0"/>
                        <a:t>Dedicated</a:t>
                      </a:r>
                    </a:p>
                    <a:p>
                      <a:pPr marL="0" lvl="0" indent="0" algn="ctr" rtl="0">
                        <a:spcBef>
                          <a:spcPts val="0"/>
                        </a:spcBef>
                        <a:spcAft>
                          <a:spcPts val="0"/>
                        </a:spcAft>
                        <a:buNone/>
                      </a:pPr>
                      <a:r>
                        <a:rPr lang="en" sz="1000" b="1" dirty="0"/>
                        <a:t>(Write)</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Total</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787174">
                <a:tc>
                  <a:txBody>
                    <a:bodyPr/>
                    <a:lstStyle/>
                    <a:p>
                      <a:pPr lvl="0" algn="ctr">
                        <a:buNone/>
                      </a:pPr>
                      <a:r>
                        <a:rPr lang="en" sz="1000" b="0" i="0" dirty="0">
                          <a:latin typeface="Calibri" panose="020F0502020204030204" pitchFamily="34" charset="0"/>
                          <a:cs typeface="Calibri" panose="020F0502020204030204" pitchFamily="34" charset="0"/>
                        </a:rPr>
                        <a:t>Current</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a:spcBef>
                          <a:spcPts val="0"/>
                        </a:spcBef>
                        <a:spcAft>
                          <a:spcPts val="0"/>
                        </a:spcAft>
                        <a:buNone/>
                      </a:pPr>
                      <a:r>
                        <a:rPr lang="en-US" sz="1000" b="0" i="0" u="none" strike="noStrike" noProof="0" dirty="0">
                          <a:solidFill>
                            <a:srgbClr val="000000"/>
                          </a:solidFill>
                          <a:latin typeface="Calibri" panose="020F0502020204030204" pitchFamily="34" charset="0"/>
                          <a:cs typeface="Calibri" panose="020F0502020204030204" pitchFamily="34" charset="0"/>
                        </a:rPr>
                        <a:t>900 TB</a:t>
                      </a:r>
                    </a:p>
                    <a:p>
                      <a:pPr marL="0" lvl="0" indent="0" algn="ctr">
                        <a:spcBef>
                          <a:spcPts val="0"/>
                        </a:spcBef>
                        <a:spcAft>
                          <a:spcPts val="0"/>
                        </a:spcAft>
                        <a:buNone/>
                      </a:pPr>
                      <a:r>
                        <a:rPr lang="en-US" sz="1000" b="0" i="0" u="none" strike="noStrike" noProof="0" dirty="0">
                          <a:solidFill>
                            <a:srgbClr val="000000"/>
                          </a:solidFill>
                          <a:latin typeface="Calibri" panose="020F0502020204030204" pitchFamily="34" charset="0"/>
                        </a:rPr>
                        <a:t>(actual)</a:t>
                      </a: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a:spcBef>
                          <a:spcPts val="0"/>
                        </a:spcBef>
                        <a:spcAft>
                          <a:spcPts val="0"/>
                        </a:spcAft>
                        <a:buNone/>
                      </a:pPr>
                      <a:r>
                        <a:rPr lang="en-US" sz="1000" b="0" i="0" u="none" strike="noStrike" noProof="0" dirty="0">
                          <a:solidFill>
                            <a:srgbClr val="000000"/>
                          </a:solidFill>
                          <a:latin typeface="Calibri" panose="020F0502020204030204" pitchFamily="34" charset="0"/>
                          <a:cs typeface="Calibri" panose="020F0502020204030204" pitchFamily="34" charset="0"/>
                        </a:rPr>
                        <a:t>5.1 PB</a:t>
                      </a:r>
                    </a:p>
                    <a:p>
                      <a:pPr marL="0" lvl="0" indent="0" algn="ctr">
                        <a:spcBef>
                          <a:spcPts val="0"/>
                        </a:spcBef>
                        <a:spcAft>
                          <a:spcPts val="0"/>
                        </a:spcAft>
                        <a:buNone/>
                      </a:pPr>
                      <a:r>
                        <a:rPr lang="en-US" sz="1000" b="0" i="0" u="none" strike="noStrike" noProof="0" dirty="0">
                          <a:solidFill>
                            <a:srgbClr val="000000"/>
                          </a:solidFill>
                          <a:latin typeface="Calibri" panose="020F0502020204030204" pitchFamily="34" charset="0"/>
                        </a:rPr>
                        <a:t>(actual)</a:t>
                      </a:r>
                      <a:endParaRPr dirty="0"/>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a:spcBef>
                          <a:spcPts val="0"/>
                        </a:spcBef>
                        <a:spcAft>
                          <a:spcPts val="0"/>
                        </a:spcAft>
                        <a:buNone/>
                      </a:pPr>
                      <a:r>
                        <a:rPr lang="en-US" sz="1000" baseline="0" dirty="0"/>
                        <a:t>6.0PB</a:t>
                      </a:r>
                      <a:endParaRPr sz="1000" baseline="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467582554"/>
                  </a:ext>
                </a:extLst>
              </a:tr>
              <a:tr h="787175">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2022</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900 TB</a:t>
                      </a: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6.7 PB</a:t>
                      </a:r>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7.6 PB</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787175">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2023</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2000 TB</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9.8 PB</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11.8PB</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787175">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2024</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2000 TB</a:t>
                      </a: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9.9 PB </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11.9PB</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6" name="Google Shape;266;p30"/>
          <p:cNvSpPr txBox="1"/>
          <p:nvPr/>
        </p:nvSpPr>
        <p:spPr>
          <a:xfrm>
            <a:off x="431978" y="3728728"/>
            <a:ext cx="3945000" cy="99366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Current:</a:t>
            </a:r>
          </a:p>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Total r/w (tape backed): 5100 TB</a:t>
            </a:r>
          </a:p>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Total scratch: 700 TB</a:t>
            </a:r>
          </a:p>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Total persistent: 900TB</a:t>
            </a: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 name="TextBox 3"/>
          <p:cNvSpPr txBox="1"/>
          <p:nvPr/>
        </p:nvSpPr>
        <p:spPr>
          <a:xfrm>
            <a:off x="3538509" y="4491217"/>
            <a:ext cx="2065565"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alibri" panose="020F0502020204030204" pitchFamily="34" charset="0"/>
                <a:cs typeface="Calibri" panose="020F0502020204030204" pitchFamily="34" charset="0"/>
              </a:rPr>
              <a:t>Will not track cache usage,</a:t>
            </a:r>
          </a:p>
          <a:p>
            <a:r>
              <a:rPr lang="en-US" sz="1200" dirty="0">
                <a:latin typeface="Calibri" panose="020F0502020204030204" pitchFamily="34" charset="0"/>
                <a:cs typeface="Calibri" panose="020F0502020204030204" pitchFamily="34" charset="0"/>
              </a:rPr>
              <a:t>but need to know of unusual requests</a:t>
            </a:r>
          </a:p>
        </p:txBody>
      </p:sp>
      <p:sp>
        <p:nvSpPr>
          <p:cNvPr id="2" name="Slide Number Placeholder 1">
            <a:extLst>
              <a:ext uri="{FF2B5EF4-FFF2-40B4-BE49-F238E27FC236}">
                <a16:creationId xmlns:a16="http://schemas.microsoft.com/office/drawing/2014/main" id="{AF8C9692-B9CC-FBA9-E492-69DB1FDEEF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dirty="0"/>
          </a:p>
        </p:txBody>
      </p:sp>
      <p:pic>
        <p:nvPicPr>
          <p:cNvPr id="6" name="Picture 5">
            <a:extLst>
              <a:ext uri="{FF2B5EF4-FFF2-40B4-BE49-F238E27FC236}">
                <a16:creationId xmlns:a16="http://schemas.microsoft.com/office/drawing/2014/main" id="{623EFDA9-BADE-5127-76DF-928DD32BA922}"/>
              </a:ext>
            </a:extLst>
          </p:cNvPr>
          <p:cNvPicPr>
            <a:picLocks noChangeAspect="1"/>
          </p:cNvPicPr>
          <p:nvPr/>
        </p:nvPicPr>
        <p:blipFill rotWithShape="1">
          <a:blip r:embed="rId3"/>
          <a:srcRect l="1" t="-568" r="-3" b="570"/>
          <a:stretch/>
        </p:blipFill>
        <p:spPr>
          <a:xfrm>
            <a:off x="105503" y="1860330"/>
            <a:ext cx="5498571" cy="1550879"/>
          </a:xfrm>
          <a:prstGeom prst="rect">
            <a:avLst/>
          </a:prstGeom>
        </p:spPr>
      </p:pic>
      <p:sp>
        <p:nvSpPr>
          <p:cNvPr id="9" name="TextBox 8">
            <a:extLst>
              <a:ext uri="{FF2B5EF4-FFF2-40B4-BE49-F238E27FC236}">
                <a16:creationId xmlns:a16="http://schemas.microsoft.com/office/drawing/2014/main" id="{269DDFC9-DC07-C3ED-CFB9-B18679E634BF}"/>
              </a:ext>
            </a:extLst>
          </p:cNvPr>
          <p:cNvSpPr txBox="1"/>
          <p:nvPr/>
        </p:nvSpPr>
        <p:spPr>
          <a:xfrm>
            <a:off x="2854788" y="3555845"/>
            <a:ext cx="2460930" cy="307777"/>
          </a:xfrm>
          <a:prstGeom prst="rect">
            <a:avLst/>
          </a:prstGeom>
          <a:noFill/>
          <a:ln w="25400">
            <a:solidFill>
              <a:schemeClr val="accent1"/>
            </a:solidFill>
          </a:ln>
        </p:spPr>
        <p:txBody>
          <a:bodyPr wrap="none" rtlCol="0">
            <a:spAutoFit/>
          </a:bodyPr>
          <a:lstStyle/>
          <a:p>
            <a:r>
              <a:rPr lang="en-US" dirty="0"/>
              <a:t>Numbers are from the model</a:t>
            </a:r>
          </a:p>
        </p:txBody>
      </p:sp>
      <p:sp>
        <p:nvSpPr>
          <p:cNvPr id="3" name="TextBox 2">
            <a:extLst>
              <a:ext uri="{FF2B5EF4-FFF2-40B4-BE49-F238E27FC236}">
                <a16:creationId xmlns:a16="http://schemas.microsoft.com/office/drawing/2014/main" id="{18D0AEEB-B049-FD98-4A28-97EA854C375B}"/>
              </a:ext>
            </a:extLst>
          </p:cNvPr>
          <p:cNvSpPr txBox="1"/>
          <p:nvPr/>
        </p:nvSpPr>
        <p:spPr>
          <a:xfrm>
            <a:off x="676894" y="1235034"/>
            <a:ext cx="2393604" cy="307777"/>
          </a:xfrm>
          <a:prstGeom prst="rect">
            <a:avLst/>
          </a:prstGeom>
          <a:noFill/>
        </p:spPr>
        <p:txBody>
          <a:bodyPr wrap="none" rtlCol="0">
            <a:spAutoFit/>
          </a:bodyPr>
          <a:lstStyle/>
          <a:p>
            <a:r>
              <a:rPr lang="en-US" dirty="0"/>
              <a:t>Persistent + Other = Pledge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Tape - Usage and Predictions (in PB)</a:t>
            </a:r>
            <a:endParaRPr/>
          </a:p>
        </p:txBody>
      </p:sp>
      <p:graphicFrame>
        <p:nvGraphicFramePr>
          <p:cNvPr id="284" name="Google Shape;284;p32"/>
          <p:cNvGraphicFramePr/>
          <p:nvPr>
            <p:extLst>
              <p:ext uri="{D42A27DB-BD31-4B8C-83A1-F6EECF244321}">
                <p14:modId xmlns:p14="http://schemas.microsoft.com/office/powerpoint/2010/main" val="2494114195"/>
              </p:ext>
            </p:extLst>
          </p:nvPr>
        </p:nvGraphicFramePr>
        <p:xfrm>
          <a:off x="6257425" y="1483075"/>
          <a:ext cx="2370650" cy="3444000"/>
        </p:xfrm>
        <a:graphic>
          <a:graphicData uri="http://schemas.openxmlformats.org/drawingml/2006/table">
            <a:tbl>
              <a:tblPr>
                <a:noFill/>
                <a:tableStyleId>{00907C85-0280-4CAD-9BA9-4041368597F6}</a:tableStyleId>
              </a:tblPr>
              <a:tblGrid>
                <a:gridCol w="1185325">
                  <a:extLst>
                    <a:ext uri="{9D8B030D-6E8A-4147-A177-3AD203B41FA5}">
                      <a16:colId xmlns:a16="http://schemas.microsoft.com/office/drawing/2014/main" val="20000"/>
                    </a:ext>
                  </a:extLst>
                </a:gridCol>
                <a:gridCol w="1185325">
                  <a:extLst>
                    <a:ext uri="{9D8B030D-6E8A-4147-A177-3AD203B41FA5}">
                      <a16:colId xmlns:a16="http://schemas.microsoft.com/office/drawing/2014/main" val="20001"/>
                    </a:ext>
                  </a:extLst>
                </a:gridCol>
              </a:tblGrid>
              <a:tr h="688800">
                <a:tc>
                  <a:txBody>
                    <a:bodyPr/>
                    <a:lstStyle/>
                    <a:p>
                      <a:pPr marL="0" lvl="0" indent="0" algn="ctr" rtl="0">
                        <a:spcBef>
                          <a:spcPts val="0"/>
                        </a:spcBef>
                        <a:spcAft>
                          <a:spcPts val="0"/>
                        </a:spcAft>
                        <a:buNone/>
                      </a:pP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Total Added By End of Year</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688800">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At end 2021</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18.5 PB</a:t>
                      </a:r>
                    </a:p>
                    <a:p>
                      <a:pPr marL="0" lvl="0" indent="0" algn="ctr" rtl="0">
                        <a:spcBef>
                          <a:spcPts val="0"/>
                        </a:spcBef>
                        <a:spcAft>
                          <a:spcPts val="0"/>
                        </a:spcAft>
                        <a:buNone/>
                      </a:pPr>
                      <a:r>
                        <a:rPr lang="en-US" sz="1000" dirty="0"/>
                        <a:t>(actual)</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688800">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2022</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22.6 PB</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688800">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2023</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36.9 PB</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r h="688800">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2024</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48 PB</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BA419939-0B40-7679-D3D9-F9AD1E698A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pic>
        <p:nvPicPr>
          <p:cNvPr id="5" name="Picture 4">
            <a:extLst>
              <a:ext uri="{FF2B5EF4-FFF2-40B4-BE49-F238E27FC236}">
                <a16:creationId xmlns:a16="http://schemas.microsoft.com/office/drawing/2014/main" id="{E26D151C-44D7-99EC-6350-60D2EE6AA3AB}"/>
              </a:ext>
            </a:extLst>
          </p:cNvPr>
          <p:cNvPicPr>
            <a:picLocks noChangeAspect="1"/>
          </p:cNvPicPr>
          <p:nvPr/>
        </p:nvPicPr>
        <p:blipFill rotWithShape="1">
          <a:blip r:embed="rId3"/>
          <a:srcRect l="827" t="890" r="805" b="-890"/>
          <a:stretch/>
        </p:blipFill>
        <p:spPr>
          <a:xfrm>
            <a:off x="377942" y="1483075"/>
            <a:ext cx="5486400" cy="2257613"/>
          </a:xfrm>
          <a:prstGeom prst="rect">
            <a:avLst/>
          </a:prstGeom>
        </p:spPr>
      </p:pic>
      <p:sp>
        <p:nvSpPr>
          <p:cNvPr id="2" name="TextBox 1">
            <a:extLst>
              <a:ext uri="{FF2B5EF4-FFF2-40B4-BE49-F238E27FC236}">
                <a16:creationId xmlns:a16="http://schemas.microsoft.com/office/drawing/2014/main" id="{0EAC4808-EBA2-1526-923D-61729F964B0B}"/>
              </a:ext>
            </a:extLst>
          </p:cNvPr>
          <p:cNvSpPr txBox="1"/>
          <p:nvPr/>
        </p:nvSpPr>
        <p:spPr>
          <a:xfrm>
            <a:off x="311700" y="4052149"/>
            <a:ext cx="5846472" cy="307777"/>
          </a:xfrm>
          <a:prstGeom prst="rect">
            <a:avLst/>
          </a:prstGeom>
          <a:noFill/>
          <a:ln w="25400">
            <a:solidFill>
              <a:schemeClr val="accent1"/>
            </a:solidFill>
          </a:ln>
        </p:spPr>
        <p:txBody>
          <a:bodyPr wrap="none" rtlCol="0">
            <a:spAutoFit/>
          </a:bodyPr>
          <a:lstStyle/>
          <a:p>
            <a:r>
              <a:rPr lang="en-US" dirty="0"/>
              <a:t>Numbers are from the model. ProtoDUNE will write a lot of data in 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Disk: NAS Usage and Predictions (in TB Units)</a:t>
            </a:r>
            <a:endParaRPr/>
          </a:p>
        </p:txBody>
      </p:sp>
      <p:graphicFrame>
        <p:nvGraphicFramePr>
          <p:cNvPr id="275" name="Google Shape;275;p31"/>
          <p:cNvGraphicFramePr/>
          <p:nvPr>
            <p:extLst>
              <p:ext uri="{D42A27DB-BD31-4B8C-83A1-F6EECF244321}">
                <p14:modId xmlns:p14="http://schemas.microsoft.com/office/powerpoint/2010/main" val="2489304982"/>
              </p:ext>
            </p:extLst>
          </p:nvPr>
        </p:nvGraphicFramePr>
        <p:xfrm>
          <a:off x="6337733" y="1255592"/>
          <a:ext cx="2683425" cy="2755200"/>
        </p:xfrm>
        <a:graphic>
          <a:graphicData uri="http://schemas.openxmlformats.org/drawingml/2006/table">
            <a:tbl>
              <a:tblPr>
                <a:noFill/>
                <a:tableStyleId>{00907C85-0280-4CAD-9BA9-4041368597F6}</a:tableStyleId>
              </a:tblPr>
              <a:tblGrid>
                <a:gridCol w="894475">
                  <a:extLst>
                    <a:ext uri="{9D8B030D-6E8A-4147-A177-3AD203B41FA5}">
                      <a16:colId xmlns:a16="http://schemas.microsoft.com/office/drawing/2014/main" val="20000"/>
                    </a:ext>
                  </a:extLst>
                </a:gridCol>
                <a:gridCol w="894475">
                  <a:extLst>
                    <a:ext uri="{9D8B030D-6E8A-4147-A177-3AD203B41FA5}">
                      <a16:colId xmlns:a16="http://schemas.microsoft.com/office/drawing/2014/main" val="20001"/>
                    </a:ext>
                  </a:extLst>
                </a:gridCol>
                <a:gridCol w="894475">
                  <a:extLst>
                    <a:ext uri="{9D8B030D-6E8A-4147-A177-3AD203B41FA5}">
                      <a16:colId xmlns:a16="http://schemas.microsoft.com/office/drawing/2014/main" val="20002"/>
                    </a:ext>
                  </a:extLst>
                </a:gridCol>
              </a:tblGrid>
              <a:tr h="688800">
                <a:tc>
                  <a:txBody>
                    <a:bodyPr/>
                    <a:lstStyle/>
                    <a:p>
                      <a:pPr marL="0" lvl="0" indent="0" algn="ctr" rtl="0">
                        <a:spcBef>
                          <a:spcPts val="0"/>
                        </a:spcBef>
                        <a:spcAft>
                          <a:spcPts val="0"/>
                        </a:spcAft>
                        <a:buNone/>
                      </a:pP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App</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Data</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688800">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2022</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16.3TB</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60.6TB</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688800">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2023</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20.0TB</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baseline="0" dirty="0">
                          <a:latin typeface="Calibri" panose="020F0502020204030204" pitchFamily="34" charset="0"/>
                          <a:cs typeface="Calibri" panose="020F0502020204030204" pitchFamily="34" charset="0"/>
                        </a:rPr>
                        <a:t>62.0TB</a:t>
                      </a:r>
                      <a:endParaRPr sz="1000" b="0" i="0" baseline="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688800">
                <a:tc>
                  <a:txBody>
                    <a:bodyPr/>
                    <a:lstStyle/>
                    <a:p>
                      <a:pPr marL="0" lvl="0" indent="0" algn="ctr" rtl="0">
                        <a:spcBef>
                          <a:spcPts val="0"/>
                        </a:spcBef>
                        <a:spcAft>
                          <a:spcPts val="0"/>
                        </a:spcAft>
                        <a:buNone/>
                      </a:pPr>
                      <a:r>
                        <a:rPr lang="en" sz="1000" b="0" i="0" dirty="0">
                          <a:latin typeface="Calibri" panose="020F0502020204030204" pitchFamily="34" charset="0"/>
                          <a:cs typeface="Calibri" panose="020F0502020204030204" pitchFamily="34" charset="0"/>
                        </a:rPr>
                        <a:t>2024</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20.0TB</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0" i="0" dirty="0">
                          <a:latin typeface="Calibri" panose="020F0502020204030204" pitchFamily="34" charset="0"/>
                          <a:cs typeface="Calibri" panose="020F0502020204030204" pitchFamily="34" charset="0"/>
                        </a:rPr>
                        <a:t>62.0TB</a:t>
                      </a:r>
                      <a:endParaRPr sz="1000" b="0" i="0" dirty="0">
                        <a:latin typeface="Calibri" panose="020F0502020204030204" pitchFamily="34" charset="0"/>
                        <a:cs typeface="Calibri" panose="020F0502020204030204" pitchFamily="34" charset="0"/>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6899A888-D7FD-948B-A1A0-FF161A2A39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dirty="0"/>
          </a:p>
        </p:txBody>
      </p:sp>
      <p:pic>
        <p:nvPicPr>
          <p:cNvPr id="5" name="Picture 4">
            <a:extLst>
              <a:ext uri="{FF2B5EF4-FFF2-40B4-BE49-F238E27FC236}">
                <a16:creationId xmlns:a16="http://schemas.microsoft.com/office/drawing/2014/main" id="{A7405EB5-E4AC-A3B7-260E-6D7E15CEDA44}"/>
              </a:ext>
            </a:extLst>
          </p:cNvPr>
          <p:cNvPicPr>
            <a:picLocks noChangeAspect="1"/>
          </p:cNvPicPr>
          <p:nvPr/>
        </p:nvPicPr>
        <p:blipFill rotWithShape="1">
          <a:blip r:embed="rId4"/>
          <a:srcRect l="-951" t="1" r="-565" b="-5161"/>
          <a:stretch/>
        </p:blipFill>
        <p:spPr>
          <a:xfrm>
            <a:off x="0" y="1239375"/>
            <a:ext cx="6126480" cy="292608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AF1A7-7066-C84B-B010-FF997BBA4B68}"/>
              </a:ext>
            </a:extLst>
          </p:cNvPr>
          <p:cNvSpPr>
            <a:spLocks noGrp="1"/>
          </p:cNvSpPr>
          <p:nvPr>
            <p:ph type="title"/>
          </p:nvPr>
        </p:nvSpPr>
        <p:spPr/>
        <p:txBody>
          <a:bodyPr/>
          <a:lstStyle/>
          <a:p>
            <a:r>
              <a:rPr lang="en-US"/>
              <a:t>Age of </a:t>
            </a:r>
            <a:r>
              <a:rPr lang="en-US" dirty="0"/>
              <a:t>files </a:t>
            </a:r>
            <a:r>
              <a:rPr lang="en-US"/>
              <a:t>in NAS</a:t>
            </a:r>
            <a:endParaRPr lang="en-US" dirty="0"/>
          </a:p>
        </p:txBody>
      </p:sp>
      <p:sp>
        <p:nvSpPr>
          <p:cNvPr id="5" name="Slide Number Placeholder 4">
            <a:extLst>
              <a:ext uri="{FF2B5EF4-FFF2-40B4-BE49-F238E27FC236}">
                <a16:creationId xmlns:a16="http://schemas.microsoft.com/office/drawing/2014/main" id="{9933A530-83A4-6DC1-C29A-95777E05BEC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18</a:t>
            </a:fld>
            <a:endParaRPr lang="en"/>
          </a:p>
        </p:txBody>
      </p:sp>
      <p:pic>
        <p:nvPicPr>
          <p:cNvPr id="8" name="Picture 7">
            <a:extLst>
              <a:ext uri="{FF2B5EF4-FFF2-40B4-BE49-F238E27FC236}">
                <a16:creationId xmlns:a16="http://schemas.microsoft.com/office/drawing/2014/main" id="{3CB46368-9120-1976-7673-EADC5550E27F}"/>
              </a:ext>
            </a:extLst>
          </p:cNvPr>
          <p:cNvPicPr>
            <a:picLocks noChangeAspect="1"/>
          </p:cNvPicPr>
          <p:nvPr/>
        </p:nvPicPr>
        <p:blipFill rotWithShape="1">
          <a:blip r:embed="rId3"/>
          <a:srcRect l="-4348" t="-2314" r="-4348" b="2316"/>
          <a:stretch/>
        </p:blipFill>
        <p:spPr>
          <a:xfrm>
            <a:off x="0" y="1280160"/>
            <a:ext cx="9144000" cy="2468880"/>
          </a:xfrm>
          <a:prstGeom prst="rect">
            <a:avLst/>
          </a:prstGeom>
        </p:spPr>
      </p:pic>
    </p:spTree>
    <p:extLst>
      <p:ext uri="{BB962C8B-B14F-4D97-AF65-F5344CB8AC3E}">
        <p14:creationId xmlns:p14="http://schemas.microsoft.com/office/powerpoint/2010/main" val="3836271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Lifetimes</a:t>
            </a:r>
            <a:endParaRPr/>
          </a:p>
        </p:txBody>
      </p:sp>
      <p:sp>
        <p:nvSpPr>
          <p:cNvPr id="291" name="Google Shape;29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r>
              <a:rPr lang="en-US" dirty="0"/>
              <a:t>All new data added to DUNE data management will have a retention class and a retention lifetime from the beginning.  Existing data retention strategy is based on </a:t>
            </a:r>
            <a:r>
              <a:rPr lang="en-US" dirty="0" err="1"/>
              <a:t>data_tier</a:t>
            </a:r>
            <a:r>
              <a:rPr lang="en-US" dirty="0"/>
              <a:t> and </a:t>
            </a:r>
            <a:r>
              <a:rPr lang="en-US" dirty="0" err="1"/>
              <a:t>data_stream</a:t>
            </a:r>
            <a:r>
              <a:rPr lang="en-US" dirty="0"/>
              <a:t>(type)</a:t>
            </a:r>
          </a:p>
          <a:p>
            <a:pPr marL="285750" indent="-285750"/>
            <a:r>
              <a:rPr lang="en-US" dirty="0"/>
              <a:t>The model includes tape retention times for raw (100 </a:t>
            </a:r>
            <a:r>
              <a:rPr lang="en-US" dirty="0" err="1"/>
              <a:t>yr</a:t>
            </a:r>
            <a:r>
              <a:rPr lang="en-US" dirty="0"/>
              <a:t>), reconstructed (15 </a:t>
            </a:r>
            <a:r>
              <a:rPr lang="en-US" dirty="0" err="1"/>
              <a:t>yr</a:t>
            </a:r>
            <a:r>
              <a:rPr lang="en-US" dirty="0"/>
              <a:t>) and test data  (0.5 </a:t>
            </a:r>
            <a:r>
              <a:rPr lang="en-US" dirty="0" err="1"/>
              <a:t>yr</a:t>
            </a:r>
            <a:r>
              <a:rPr lang="en-US" dirty="0"/>
              <a:t>)</a:t>
            </a:r>
          </a:p>
          <a:p>
            <a:pPr marL="285750" indent="-285750"/>
            <a:r>
              <a:rPr lang="en-US" dirty="0"/>
              <a:t>Negotiating with current ProtoDUNE physicists to put short lifetimes on commissioning data (noise studies, pedestal studies, cold box data, etc.)</a:t>
            </a:r>
          </a:p>
          <a:p>
            <a:pPr marL="285750" indent="-285750"/>
            <a:r>
              <a:rPr lang="en-US" dirty="0"/>
              <a:t>Hope to move major user samples to cataloged </a:t>
            </a:r>
            <a:r>
              <a:rPr lang="en-US" dirty="0" err="1"/>
              <a:t>rucio</a:t>
            </a:r>
            <a:r>
              <a:rPr lang="en-US" dirty="0"/>
              <a:t> controlled areas</a:t>
            </a:r>
          </a:p>
          <a:p>
            <a:pPr marL="285750" indent="-285750"/>
            <a:r>
              <a:rPr lang="en-US" dirty="0"/>
              <a:t>There is a significant amount (~2PB) of old reconstructed data output that is scheduled to be purged off tape some point this year.</a:t>
            </a:r>
          </a:p>
          <a:p>
            <a:pPr marL="0" lvl="0" indent="0" algn="l" rtl="0">
              <a:spcBef>
                <a:spcPts val="0"/>
              </a:spcBef>
              <a:spcAft>
                <a:spcPts val="0"/>
              </a:spcAft>
              <a:buNone/>
            </a:pPr>
            <a:endParaRPr dirty="0"/>
          </a:p>
        </p:txBody>
      </p:sp>
      <p:sp>
        <p:nvSpPr>
          <p:cNvPr id="2" name="Slide Number Placeholder 1">
            <a:extLst>
              <a:ext uri="{FF2B5EF4-FFF2-40B4-BE49-F238E27FC236}">
                <a16:creationId xmlns:a16="http://schemas.microsoft.com/office/drawing/2014/main" id="{6AEF578B-0A67-BC15-D60A-021E8F713F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6119367-940B-94BF-115A-7B3965D5CB96}"/>
              </a:ext>
            </a:extLst>
          </p:cNvPr>
          <p:cNvPicPr>
            <a:picLocks noChangeAspect="1"/>
          </p:cNvPicPr>
          <p:nvPr/>
        </p:nvPicPr>
        <p:blipFill>
          <a:blip r:embed="rId3"/>
          <a:stretch>
            <a:fillRect/>
          </a:stretch>
        </p:blipFill>
        <p:spPr>
          <a:xfrm>
            <a:off x="1137469" y="770043"/>
            <a:ext cx="6049912" cy="4167717"/>
          </a:xfrm>
          <a:prstGeom prst="rect">
            <a:avLst/>
          </a:prstGeom>
        </p:spPr>
      </p:pic>
      <p:sp>
        <p:nvSpPr>
          <p:cNvPr id="135" name="Google Shape;135;p23"/>
          <p:cNvSpPr txBox="1">
            <a:spLocks noGrp="1"/>
          </p:cNvSpPr>
          <p:nvPr>
            <p:ph type="title"/>
          </p:nvPr>
        </p:nvSpPr>
        <p:spPr>
          <a:xfrm>
            <a:off x="311700" y="445025"/>
            <a:ext cx="85777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Experiment Organization Chart for Offline Computing</a:t>
            </a:r>
            <a:endParaRPr dirty="0"/>
          </a:p>
        </p:txBody>
      </p:sp>
      <p:sp>
        <p:nvSpPr>
          <p:cNvPr id="5" name="Slide Number Placeholder 4">
            <a:extLst>
              <a:ext uri="{FF2B5EF4-FFF2-40B4-BE49-F238E27FC236}">
                <a16:creationId xmlns:a16="http://schemas.microsoft.com/office/drawing/2014/main" id="{C41C1EE3-C300-3123-0481-DDEEAB1292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What Do You Want to Achieve in Computing Over Next Three Years</a:t>
            </a:r>
            <a:endParaRPr sz="2000" dirty="0"/>
          </a:p>
        </p:txBody>
      </p:sp>
      <p:graphicFrame>
        <p:nvGraphicFramePr>
          <p:cNvPr id="300" name="Google Shape;300;p34"/>
          <p:cNvGraphicFramePr/>
          <p:nvPr>
            <p:extLst>
              <p:ext uri="{D42A27DB-BD31-4B8C-83A1-F6EECF244321}">
                <p14:modId xmlns:p14="http://schemas.microsoft.com/office/powerpoint/2010/main" val="2700338905"/>
              </p:ext>
            </p:extLst>
          </p:nvPr>
        </p:nvGraphicFramePr>
        <p:xfrm>
          <a:off x="827372" y="937862"/>
          <a:ext cx="7239000" cy="3657420"/>
        </p:xfrm>
        <a:graphic>
          <a:graphicData uri="http://schemas.openxmlformats.org/drawingml/2006/table">
            <a:tbl>
              <a:tblPr>
                <a:noFill/>
                <a:tableStyleId>{00907C85-0280-4CAD-9BA9-4041368597F6}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200" b="0" i="0" dirty="0">
                          <a:latin typeface="Calibri" panose="020F0502020204030204" pitchFamily="34" charset="0"/>
                          <a:cs typeface="Calibri" panose="020F0502020204030204" pitchFamily="34" charset="0"/>
                        </a:rPr>
                        <a:t>Goals</a:t>
                      </a:r>
                      <a:endParaRPr sz="12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200" b="0" i="0" dirty="0">
                          <a:latin typeface="Calibri" panose="020F0502020204030204" pitchFamily="34" charset="0"/>
                          <a:cs typeface="Calibri" panose="020F0502020204030204" pitchFamily="34" charset="0"/>
                        </a:rPr>
                        <a:t>Where does the experiment need to contribute</a:t>
                      </a:r>
                      <a:endParaRPr sz="12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200" b="0" i="0" dirty="0">
                          <a:latin typeface="Calibri" panose="020F0502020204030204" pitchFamily="34" charset="0"/>
                          <a:cs typeface="Calibri" panose="020F0502020204030204" pitchFamily="34" charset="0"/>
                        </a:rPr>
                        <a:t>Where does SCD need to contribute</a:t>
                      </a:r>
                      <a:endParaRPr sz="12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1200" b="0" i="0" dirty="0">
                          <a:latin typeface="Calibri" panose="020F0502020204030204" pitchFamily="34" charset="0"/>
                          <a:cs typeface="Calibri" panose="020F0502020204030204" pitchFamily="34" charset="0"/>
                        </a:rPr>
                        <a:t>Transition to new data and workflow management systems in production </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200" b="0" i="0" dirty="0">
                          <a:latin typeface="Calibri" panose="020F0502020204030204" pitchFamily="34" charset="0"/>
                          <a:cs typeface="Calibri" panose="020F0502020204030204" pitchFamily="34" charset="0"/>
                        </a:rPr>
                        <a:t>Requirements and effort</a:t>
                      </a:r>
                      <a:endParaRPr sz="1200"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200" b="0" i="0" dirty="0" err="1">
                          <a:latin typeface="Calibri" panose="020F0502020204030204" pitchFamily="34" charset="0"/>
                          <a:cs typeface="Calibri" panose="020F0502020204030204" pitchFamily="34" charset="0"/>
                        </a:rPr>
                        <a:t>Rucio</a:t>
                      </a:r>
                      <a:r>
                        <a:rPr lang="en-US" sz="1200" b="0" i="0" dirty="0">
                          <a:latin typeface="Calibri" panose="020F0502020204030204" pitchFamily="34" charset="0"/>
                          <a:cs typeface="Calibri" panose="020F0502020204030204" pitchFamily="34" charset="0"/>
                        </a:rPr>
                        <a:t> quality of service, data transfer, monitoring, extensions to POMS and possibly </a:t>
                      </a:r>
                      <a:r>
                        <a:rPr lang="en-US" sz="1200" dirty="0" err="1"/>
                        <a:t>Jobsub</a:t>
                      </a:r>
                      <a:endParaRPr sz="1200"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sz="1200" b="0" i="0" dirty="0">
                          <a:latin typeface="Calibri" panose="020F0502020204030204" pitchFamily="34" charset="0"/>
                          <a:cs typeface="Calibri" panose="020F0502020204030204" pitchFamily="34" charset="0"/>
                        </a:rPr>
                        <a:t>Framework capable of handling very large data objects </a:t>
                      </a: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200" b="0" i="0" dirty="0">
                          <a:latin typeface="Calibri" panose="020F0502020204030204" pitchFamily="34" charset="0"/>
                          <a:cs typeface="Calibri" panose="020F0502020204030204" pitchFamily="34" charset="0"/>
                        </a:rPr>
                        <a:t>Requirements and effort</a:t>
                      </a:r>
                      <a:endParaRPr sz="1200" dirty="0"/>
                    </a:p>
                  </a:txBody>
                  <a:tcPr marL="91425" marR="91425" marT="91425" marB="91425">
                    <a:lnL w="28575" cap="flat" cmpd="sng" algn="ctr">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200" b="0" i="0" dirty="0">
                          <a:latin typeface="Calibri" panose="020F0502020204030204" pitchFamily="34" charset="0"/>
                          <a:cs typeface="Calibri" panose="020F0502020204030204" pitchFamily="34" charset="0"/>
                        </a:rPr>
                        <a:t>High level expertise</a:t>
                      </a:r>
                      <a:endParaRPr sz="1200" dirty="0"/>
                    </a:p>
                  </a:txBody>
                  <a:tcPr marL="91425" marR="91425" marT="91425" marB="91425">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693007744"/>
                  </a:ext>
                </a:extLst>
              </a:tr>
              <a:tr h="381000">
                <a:tc>
                  <a:txBody>
                    <a:bodyPr/>
                    <a:lstStyle/>
                    <a:p>
                      <a:pPr marL="0" lvl="0" indent="0" algn="ctr" rtl="0">
                        <a:spcBef>
                          <a:spcPts val="0"/>
                        </a:spcBef>
                        <a:spcAft>
                          <a:spcPts val="0"/>
                        </a:spcAft>
                        <a:buNone/>
                      </a:pPr>
                      <a:r>
                        <a:rPr lang="en-US" sz="1200" b="0" i="0" dirty="0">
                          <a:latin typeface="Calibri" panose="020F0502020204030204" pitchFamily="34" charset="0"/>
                          <a:cs typeface="Calibri" panose="020F0502020204030204" pitchFamily="34" charset="0"/>
                        </a:rPr>
                        <a:t>Complete analysis and simulation of </a:t>
                      </a:r>
                      <a:r>
                        <a:rPr lang="en-US" sz="1200" dirty="0" err="1"/>
                        <a:t>ProtoDUNE</a:t>
                      </a:r>
                      <a:endParaRPr sz="1200"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200" b="0" i="0" dirty="0">
                          <a:latin typeface="Calibri" panose="020F0502020204030204" pitchFamily="34" charset="0"/>
                          <a:cs typeface="Calibri" panose="020F0502020204030204" pitchFamily="34" charset="0"/>
                        </a:rPr>
                        <a:t>Algorithms and code management, database design</a:t>
                      </a:r>
                      <a:endParaRPr sz="1200"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200" b="0" i="0" dirty="0">
                          <a:latin typeface="Calibri" panose="020F0502020204030204" pitchFamily="34" charset="0"/>
                          <a:cs typeface="Calibri" panose="020F0502020204030204" pitchFamily="34" charset="0"/>
                        </a:rPr>
                        <a:t>Database support, networking, storage and personnel in DUNE leadership</a:t>
                      </a:r>
                      <a:endParaRPr sz="1200"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200" b="0" i="0" dirty="0">
                          <a:latin typeface="Calibri" panose="020F0502020204030204" pitchFamily="34" charset="0"/>
                          <a:cs typeface="Calibri" panose="020F0502020204030204" pitchFamily="34" charset="0"/>
                        </a:rPr>
                        <a:t>Continue to support TDR efforts for near detector and vertical drift</a:t>
                      </a:r>
                      <a:endParaRPr sz="1200" b="0"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200" b="0" i="0" dirty="0">
                          <a:latin typeface="Calibri" panose="020F0502020204030204" pitchFamily="34" charset="0"/>
                          <a:cs typeface="Calibri" panose="020F0502020204030204" pitchFamily="34" charset="0"/>
                        </a:rPr>
                        <a:t>Joint effort</a:t>
                      </a:r>
                      <a:endParaRPr sz="1200"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200" b="0" i="0" dirty="0">
                          <a:latin typeface="Calibri" panose="020F0502020204030204" pitchFamily="34" charset="0"/>
                          <a:cs typeface="Calibri" panose="020F0502020204030204" pitchFamily="34" charset="0"/>
                        </a:rPr>
                        <a:t>Joint effort</a:t>
                      </a:r>
                      <a:endParaRPr sz="1200"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sz="1200" b="0" i="0" dirty="0">
                          <a:latin typeface="Calibri" panose="020F0502020204030204" pitchFamily="34" charset="0"/>
                          <a:cs typeface="Calibri" panose="020F0502020204030204" pitchFamily="34" charset="0"/>
                        </a:rPr>
                        <a:t>Transition to SPACK packaging</a:t>
                      </a:r>
                    </a:p>
                    <a:p>
                      <a:pPr marL="0" lvl="0" indent="0" algn="ctr" rtl="0">
                        <a:spcBef>
                          <a:spcPts val="0"/>
                        </a:spcBef>
                        <a:spcAft>
                          <a:spcPts val="0"/>
                        </a:spcAft>
                        <a:buNone/>
                      </a:pPr>
                      <a:endParaRPr sz="1200"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200" b="0" i="0" dirty="0">
                          <a:latin typeface="Calibri" panose="020F0502020204030204" pitchFamily="34" charset="0"/>
                          <a:cs typeface="Calibri" panose="020F0502020204030204" pitchFamily="34" charset="0"/>
                        </a:rPr>
                        <a:t>Knowledge of software stack</a:t>
                      </a:r>
                      <a:endParaRPr sz="1200"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200" b="0" i="0" dirty="0">
                          <a:latin typeface="Calibri" panose="020F0502020204030204" pitchFamily="34" charset="0"/>
                          <a:cs typeface="Calibri" panose="020F0502020204030204" pitchFamily="34" charset="0"/>
                        </a:rPr>
                        <a:t>SCD personnel expertise</a:t>
                      </a:r>
                      <a:endParaRPr sz="1200"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429E7DD6-534C-77D5-9DB9-E9CD8E405A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Analysis facilities for &gt; 1000 users</a:t>
            </a:r>
            <a:endParaRPr/>
          </a:p>
        </p:txBody>
      </p:sp>
      <p:sp>
        <p:nvSpPr>
          <p:cNvPr id="61" name="Google Shape;61;p14"/>
          <p:cNvSpPr txBox="1">
            <a:spLocks noGrp="1"/>
          </p:cNvSpPr>
          <p:nvPr>
            <p:ph type="body" idx="1"/>
          </p:nvPr>
        </p:nvSpPr>
        <p:spPr>
          <a:xfrm>
            <a:off x="311700" y="1152475"/>
            <a:ext cx="3999900" cy="3795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b="1"/>
              <a:t>Currently using 17 GPVM’s for</a:t>
            </a:r>
            <a:endParaRPr b="1"/>
          </a:p>
          <a:p>
            <a:pPr marL="457200" lvl="0" indent="-317500" algn="l" rtl="0">
              <a:spcBef>
                <a:spcPts val="0"/>
              </a:spcBef>
              <a:spcAft>
                <a:spcPts val="0"/>
              </a:spcAft>
              <a:buSzPts val="1400"/>
              <a:buChar char="●"/>
            </a:pPr>
            <a:r>
              <a:rPr lang="en" sz="1400"/>
              <a:t>L</a:t>
            </a:r>
            <a:r>
              <a:rPr lang="en"/>
              <a:t>ArSoft </a:t>
            </a:r>
            <a:r>
              <a:rPr lang="en" sz="1400"/>
              <a:t>algorithm development </a:t>
            </a:r>
            <a:endParaRPr sz="1400"/>
          </a:p>
          <a:p>
            <a:pPr marL="457200" lvl="0" indent="-317500" algn="l" rtl="0">
              <a:spcBef>
                <a:spcPts val="0"/>
              </a:spcBef>
              <a:spcAft>
                <a:spcPts val="0"/>
              </a:spcAft>
              <a:buSzPts val="1400"/>
              <a:buChar char="●"/>
            </a:pPr>
            <a:r>
              <a:rPr lang="en" sz="1400"/>
              <a:t>end</a:t>
            </a:r>
            <a:r>
              <a:rPr lang="en"/>
              <a:t> </a:t>
            </a:r>
            <a:r>
              <a:rPr lang="en" sz="1400"/>
              <a:t>stage root analysis of user generated samples</a:t>
            </a:r>
            <a:endParaRPr sz="1400"/>
          </a:p>
          <a:p>
            <a:pPr marL="457200" lvl="0" indent="-317500" algn="l" rtl="0">
              <a:spcBef>
                <a:spcPts val="0"/>
              </a:spcBef>
              <a:spcAft>
                <a:spcPts val="0"/>
              </a:spcAft>
              <a:buSzPts val="1400"/>
              <a:buChar char="●"/>
            </a:pPr>
            <a:r>
              <a:rPr lang="en"/>
              <a:t>command-line grid submission</a:t>
            </a:r>
            <a:endParaRPr/>
          </a:p>
          <a:p>
            <a:pPr marL="457200" lvl="0" indent="-317500" algn="l" rtl="0">
              <a:spcBef>
                <a:spcPts val="0"/>
              </a:spcBef>
              <a:spcAft>
                <a:spcPts val="0"/>
              </a:spcAft>
              <a:buSzPts val="1400"/>
              <a:buChar char="●"/>
            </a:pPr>
            <a:r>
              <a:rPr lang="en"/>
              <a:t>last 6 months, 50 active users submitting grid jobs</a:t>
            </a:r>
            <a:endParaRPr/>
          </a:p>
          <a:p>
            <a:pPr marL="0" lvl="0" indent="0" algn="l" rtl="0">
              <a:spcBef>
                <a:spcPts val="0"/>
              </a:spcBef>
              <a:spcAft>
                <a:spcPts val="0"/>
              </a:spcAft>
              <a:buClr>
                <a:schemeClr val="dk1"/>
              </a:buClr>
              <a:buSzPts val="1100"/>
              <a:buFont typeface="Arial"/>
              <a:buNone/>
            </a:pPr>
            <a:r>
              <a:rPr lang="en" b="1"/>
              <a:t>Need GPVM’s for </a:t>
            </a:r>
            <a:endParaRPr b="1"/>
          </a:p>
          <a:p>
            <a:pPr marL="457200" lvl="0" indent="-317500" algn="l" rtl="0">
              <a:spcBef>
                <a:spcPts val="0"/>
              </a:spcBef>
              <a:spcAft>
                <a:spcPts val="0"/>
              </a:spcAft>
              <a:buSzPts val="1400"/>
              <a:buChar char="●"/>
            </a:pPr>
            <a:r>
              <a:rPr lang="en" sz="1400"/>
              <a:t>High memory testing of analysis – need more memory!!!</a:t>
            </a:r>
            <a:endParaRPr sz="1400"/>
          </a:p>
          <a:p>
            <a:pPr marL="457200" lvl="0" indent="-317500" algn="l" rtl="0">
              <a:spcBef>
                <a:spcPts val="0"/>
              </a:spcBef>
              <a:spcAft>
                <a:spcPts val="0"/>
              </a:spcAft>
              <a:buSzPts val="1400"/>
              <a:buChar char="●"/>
            </a:pPr>
            <a:r>
              <a:rPr lang="en" sz="1400"/>
              <a:t>Debugging</a:t>
            </a:r>
            <a:endParaRPr sz="1400"/>
          </a:p>
          <a:p>
            <a:pPr marL="457200" lvl="0" indent="-317500" algn="l" rtl="0">
              <a:spcBef>
                <a:spcPts val="0"/>
              </a:spcBef>
              <a:spcAft>
                <a:spcPts val="0"/>
              </a:spcAft>
              <a:buSzPts val="1400"/>
              <a:buChar char="●"/>
            </a:pPr>
            <a:r>
              <a:rPr lang="en" sz="1400"/>
              <a:t>Event display</a:t>
            </a:r>
            <a:endParaRPr/>
          </a:p>
          <a:p>
            <a:pPr marL="457200" lvl="0" indent="-317500" algn="l" rtl="0">
              <a:spcBef>
                <a:spcPts val="0"/>
              </a:spcBef>
              <a:spcAft>
                <a:spcPts val="0"/>
              </a:spcAft>
              <a:buSzPts val="1400"/>
              <a:buChar char="●"/>
            </a:pPr>
            <a:r>
              <a:rPr lang="en"/>
              <a:t>Db access</a:t>
            </a:r>
            <a:endParaRPr/>
          </a:p>
          <a:p>
            <a:pPr marL="457200" lvl="0" indent="-317500" algn="l" rtl="0">
              <a:spcBef>
                <a:spcPts val="0"/>
              </a:spcBef>
              <a:spcAft>
                <a:spcPts val="0"/>
              </a:spcAft>
              <a:buSzPts val="1400"/>
              <a:buChar char="●"/>
            </a:pPr>
            <a:r>
              <a:rPr lang="en"/>
              <a:t>Xrootd access to data</a:t>
            </a:r>
            <a:endParaRPr/>
          </a:p>
        </p:txBody>
      </p:sp>
      <p:sp>
        <p:nvSpPr>
          <p:cNvPr id="62" name="Google Shape;62;p14"/>
          <p:cNvSpPr txBox="1">
            <a:spLocks noGrp="1"/>
          </p:cNvSpPr>
          <p:nvPr>
            <p:ph type="body" idx="2"/>
          </p:nvPr>
        </p:nvSpPr>
        <p:spPr>
          <a:xfrm>
            <a:off x="4832400" y="961762"/>
            <a:ext cx="3999900" cy="3909884"/>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b="1" dirty="0"/>
              <a:t>Current Analysis Facility</a:t>
            </a:r>
            <a:endParaRPr dirty="0"/>
          </a:p>
          <a:p>
            <a:pPr marL="457200" lvl="0" indent="-317500" algn="l" rtl="0">
              <a:spcBef>
                <a:spcPts val="0"/>
              </a:spcBef>
              <a:spcAft>
                <a:spcPts val="0"/>
              </a:spcAft>
              <a:buSzPts val="1400"/>
              <a:buChar char="●"/>
            </a:pPr>
            <a:r>
              <a:rPr lang="en" dirty="0"/>
              <a:t>Still in development  - early test of Elastic Analysis Facility are promising</a:t>
            </a:r>
            <a:endParaRPr dirty="0"/>
          </a:p>
          <a:p>
            <a:pPr marL="457200" lvl="0" indent="-317500" algn="l" rtl="0">
              <a:spcBef>
                <a:spcPts val="0"/>
              </a:spcBef>
              <a:spcAft>
                <a:spcPts val="0"/>
              </a:spcAft>
              <a:buSzPts val="1400"/>
              <a:buChar char="●"/>
            </a:pPr>
            <a:r>
              <a:rPr lang="en" dirty="0"/>
              <a:t>Need enough fast disk for user samples</a:t>
            </a:r>
            <a:endParaRPr dirty="0"/>
          </a:p>
          <a:p>
            <a:pPr marL="0" lvl="0" indent="0" algn="l" rtl="0">
              <a:spcBef>
                <a:spcPts val="0"/>
              </a:spcBef>
              <a:spcAft>
                <a:spcPts val="0"/>
              </a:spcAft>
              <a:buNone/>
            </a:pPr>
            <a:r>
              <a:rPr lang="en" b="1" dirty="0"/>
              <a:t>Future Analysis Facility</a:t>
            </a:r>
            <a:endParaRPr dirty="0"/>
          </a:p>
          <a:p>
            <a:pPr marL="457200" lvl="0" indent="-317500" algn="l" rtl="0">
              <a:spcBef>
                <a:spcPts val="1200"/>
              </a:spcBef>
              <a:spcAft>
                <a:spcPts val="0"/>
              </a:spcAft>
              <a:buSzPts val="1400"/>
              <a:buChar char="●"/>
            </a:pPr>
            <a:r>
              <a:rPr lang="en" dirty="0"/>
              <a:t>Want to build on the successful LPC Analysis Facility model within the FNAL Neutrino Physics Center</a:t>
            </a:r>
            <a:endParaRPr dirty="0"/>
          </a:p>
          <a:p>
            <a:pPr marL="457200" lvl="0" indent="-317500" algn="l" rtl="0">
              <a:spcBef>
                <a:spcPts val="0"/>
              </a:spcBef>
              <a:spcAft>
                <a:spcPts val="0"/>
              </a:spcAft>
              <a:buSzPts val="1400"/>
              <a:buChar char="●"/>
            </a:pPr>
            <a:r>
              <a:rPr lang="en" dirty="0"/>
              <a:t>Important to have specific effort to support users and provide tutorials</a:t>
            </a:r>
            <a:endParaRPr dirty="0"/>
          </a:p>
          <a:p>
            <a:pPr marL="457200" lvl="0" indent="-317500" algn="l" rtl="0">
              <a:spcBef>
                <a:spcPts val="0"/>
              </a:spcBef>
              <a:spcAft>
                <a:spcPts val="0"/>
              </a:spcAft>
              <a:buSzPts val="1400"/>
              <a:buChar char="●"/>
            </a:pPr>
            <a:r>
              <a:rPr lang="en" dirty="0"/>
              <a:t>large, fast disk with user quotas (not 100 PB over </a:t>
            </a:r>
            <a:r>
              <a:rPr lang="en" dirty="0" err="1"/>
              <a:t>xrootd</a:t>
            </a:r>
            <a:r>
              <a:rPr lang="en" dirty="0"/>
              <a:t>)</a:t>
            </a:r>
            <a:endParaRPr dirty="0"/>
          </a:p>
          <a:p>
            <a:pPr marL="457200" lvl="0" indent="-317500" algn="l" rtl="0">
              <a:spcBef>
                <a:spcPts val="0"/>
              </a:spcBef>
              <a:spcAft>
                <a:spcPts val="0"/>
              </a:spcAft>
              <a:buSzPts val="1400"/>
              <a:buChar char="●"/>
            </a:pPr>
            <a:r>
              <a:rPr lang="en" dirty="0"/>
              <a:t>potentially combination of both HTC queue and dynamic, </a:t>
            </a:r>
            <a:r>
              <a:rPr lang="en" dirty="0" err="1"/>
              <a:t>jupyter</a:t>
            </a:r>
            <a:r>
              <a:rPr lang="en" dirty="0"/>
              <a:t>-based cluster (COFFEA style, Elastic AF)</a:t>
            </a:r>
            <a:endParaRPr dirty="0"/>
          </a:p>
          <a:p>
            <a:pPr marL="457200" lvl="0" indent="-317500" algn="l" rtl="0">
              <a:spcBef>
                <a:spcPts val="0"/>
              </a:spcBef>
              <a:spcAft>
                <a:spcPts val="0"/>
              </a:spcAft>
              <a:buSzPts val="1400"/>
              <a:buChar char="●"/>
            </a:pPr>
            <a:r>
              <a:rPr lang="en" dirty="0"/>
              <a:t>GPU/accelerator availability</a:t>
            </a:r>
            <a:endParaRPr dirty="0"/>
          </a:p>
        </p:txBody>
      </p:sp>
      <p:pic>
        <p:nvPicPr>
          <p:cNvPr id="63" name="Google Shape;63;p14"/>
          <p:cNvPicPr preferRelativeResize="0"/>
          <p:nvPr/>
        </p:nvPicPr>
        <p:blipFill>
          <a:blip r:embed="rId3">
            <a:alphaModFix/>
          </a:blip>
          <a:stretch>
            <a:fillRect/>
          </a:stretch>
        </p:blipFill>
        <p:spPr>
          <a:xfrm>
            <a:off x="5592500" y="271854"/>
            <a:ext cx="3239802" cy="6862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Anything else?</a:t>
            </a:r>
            <a:endParaRPr/>
          </a:p>
        </p:txBody>
      </p:sp>
      <p:sp>
        <p:nvSpPr>
          <p:cNvPr id="307" name="Google Shape;307;p35"/>
          <p:cNvSpPr txBox="1">
            <a:spLocks noGrp="1"/>
          </p:cNvSpPr>
          <p:nvPr>
            <p:ph type="body" idx="1"/>
          </p:nvPr>
        </p:nvSpPr>
        <p:spPr>
          <a:xfrm>
            <a:off x="311700" y="1152475"/>
            <a:ext cx="3664553"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Strong international effort to pool resources.  </a:t>
            </a:r>
          </a:p>
          <a:p>
            <a:pPr marL="0" lvl="0" indent="0" algn="l" rtl="0">
              <a:spcBef>
                <a:spcPts val="0"/>
              </a:spcBef>
              <a:spcAft>
                <a:spcPts val="1600"/>
              </a:spcAft>
              <a:buNone/>
            </a:pPr>
            <a:r>
              <a:rPr lang="en-US" dirty="0"/>
              <a:t>Production and now analysis are largely running offsite</a:t>
            </a:r>
          </a:p>
          <a:p>
            <a:pPr marL="0" lvl="0" indent="0" algn="l" rtl="0">
              <a:spcBef>
                <a:spcPts val="0"/>
              </a:spcBef>
              <a:spcAft>
                <a:spcPts val="1600"/>
              </a:spcAft>
              <a:buNone/>
            </a:pPr>
            <a:r>
              <a:rPr lang="en-US" dirty="0">
                <a:solidFill>
                  <a:schemeClr val="accent4">
                    <a:lumMod val="50000"/>
                  </a:schemeClr>
                </a:solidFill>
              </a:rPr>
              <a:t>Need lots of disk and &gt;= 4GB/core!</a:t>
            </a:r>
            <a:endParaRPr dirty="0">
              <a:solidFill>
                <a:schemeClr val="accent4">
                  <a:lumMod val="50000"/>
                </a:schemeClr>
              </a:solidFill>
            </a:endParaRPr>
          </a:p>
        </p:txBody>
      </p:sp>
      <p:sp>
        <p:nvSpPr>
          <p:cNvPr id="2" name="Slide Number Placeholder 1">
            <a:extLst>
              <a:ext uri="{FF2B5EF4-FFF2-40B4-BE49-F238E27FC236}">
                <a16:creationId xmlns:a16="http://schemas.microsoft.com/office/drawing/2014/main" id="{93A096CB-9EEF-8D8D-EF51-DDC8A23E24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dirty="0"/>
          </a:p>
        </p:txBody>
      </p:sp>
      <p:pic>
        <p:nvPicPr>
          <p:cNvPr id="4" name="Picture 3" descr="Chart, sunburst chart&#10;&#10;Description automatically generated">
            <a:extLst>
              <a:ext uri="{FF2B5EF4-FFF2-40B4-BE49-F238E27FC236}">
                <a16:creationId xmlns:a16="http://schemas.microsoft.com/office/drawing/2014/main" id="{09024CC8-3A37-3FA2-F7C3-460229EC3DF3}"/>
              </a:ext>
            </a:extLst>
          </p:cNvPr>
          <p:cNvPicPr>
            <a:picLocks noChangeAspect="1"/>
          </p:cNvPicPr>
          <p:nvPr/>
        </p:nvPicPr>
        <p:blipFill>
          <a:blip r:embed="rId3"/>
          <a:stretch>
            <a:fillRect/>
          </a:stretch>
        </p:blipFill>
        <p:spPr>
          <a:xfrm>
            <a:off x="3976253" y="-18420"/>
            <a:ext cx="5044903" cy="5143500"/>
          </a:xfrm>
          <a:prstGeom prst="rect">
            <a:avLst/>
          </a:prstGeom>
        </p:spPr>
      </p:pic>
      <p:pic>
        <p:nvPicPr>
          <p:cNvPr id="6" name="Picture 5" descr="Bubble chart&#10;&#10;Description automatically generated with low confidence">
            <a:extLst>
              <a:ext uri="{FF2B5EF4-FFF2-40B4-BE49-F238E27FC236}">
                <a16:creationId xmlns:a16="http://schemas.microsoft.com/office/drawing/2014/main" id="{1019C66B-45D7-46D6-FA26-4FDC40BFDB32}"/>
              </a:ext>
            </a:extLst>
          </p:cNvPr>
          <p:cNvPicPr>
            <a:picLocks noChangeAspect="1"/>
          </p:cNvPicPr>
          <p:nvPr/>
        </p:nvPicPr>
        <p:blipFill>
          <a:blip r:embed="rId4"/>
          <a:stretch>
            <a:fillRect/>
          </a:stretch>
        </p:blipFill>
        <p:spPr>
          <a:xfrm>
            <a:off x="6217310" y="1262558"/>
            <a:ext cx="562791" cy="2663206"/>
          </a:xfrm>
          <a:prstGeom prst="rect">
            <a:avLst/>
          </a:prstGeom>
        </p:spPr>
      </p:pic>
      <p:sp>
        <p:nvSpPr>
          <p:cNvPr id="7" name="TextBox 6">
            <a:extLst>
              <a:ext uri="{FF2B5EF4-FFF2-40B4-BE49-F238E27FC236}">
                <a16:creationId xmlns:a16="http://schemas.microsoft.com/office/drawing/2014/main" id="{1DD05697-83C9-35BB-D3CC-7A4CA542E0E0}"/>
              </a:ext>
            </a:extLst>
          </p:cNvPr>
          <p:cNvSpPr txBox="1"/>
          <p:nvPr/>
        </p:nvSpPr>
        <p:spPr>
          <a:xfrm>
            <a:off x="6911439" y="2291938"/>
            <a:ext cx="950901" cy="307777"/>
          </a:xfrm>
          <a:prstGeom prst="rect">
            <a:avLst/>
          </a:prstGeom>
          <a:noFill/>
        </p:spPr>
        <p:txBody>
          <a:bodyPr wrap="none" rtlCol="0">
            <a:spAutoFit/>
          </a:bodyPr>
          <a:lstStyle/>
          <a:p>
            <a:r>
              <a:rPr lang="en-US" dirty="0"/>
              <a:t>Aug 2021</a:t>
            </a:r>
          </a:p>
        </p:txBody>
      </p:sp>
      <p:sp>
        <p:nvSpPr>
          <p:cNvPr id="8" name="TextBox 7">
            <a:extLst>
              <a:ext uri="{FF2B5EF4-FFF2-40B4-BE49-F238E27FC236}">
                <a16:creationId xmlns:a16="http://schemas.microsoft.com/office/drawing/2014/main" id="{6B79DFA5-2CA1-BDD6-0C34-1557F1B3E69F}"/>
              </a:ext>
            </a:extLst>
          </p:cNvPr>
          <p:cNvSpPr txBox="1"/>
          <p:nvPr/>
        </p:nvSpPr>
        <p:spPr>
          <a:xfrm rot="21276621">
            <a:off x="7361172" y="475152"/>
            <a:ext cx="692818" cy="307777"/>
          </a:xfrm>
          <a:prstGeom prst="rect">
            <a:avLst/>
          </a:prstGeom>
          <a:noFill/>
        </p:spPr>
        <p:txBody>
          <a:bodyPr wrap="none" rtlCol="0">
            <a:spAutoFit/>
          </a:bodyPr>
          <a:lstStyle/>
          <a:p>
            <a:r>
              <a:rPr lang="en-US" dirty="0"/>
              <a:t>FNAL </a:t>
            </a:r>
          </a:p>
        </p:txBody>
      </p:sp>
      <p:sp>
        <p:nvSpPr>
          <p:cNvPr id="3" name="Rectangular Callout 2">
            <a:extLst>
              <a:ext uri="{FF2B5EF4-FFF2-40B4-BE49-F238E27FC236}">
                <a16:creationId xmlns:a16="http://schemas.microsoft.com/office/drawing/2014/main" id="{3652B148-5A9B-F64E-2603-A72257B99DD6}"/>
              </a:ext>
            </a:extLst>
          </p:cNvPr>
          <p:cNvSpPr/>
          <p:nvPr/>
        </p:nvSpPr>
        <p:spPr>
          <a:xfrm>
            <a:off x="2923673" y="73042"/>
            <a:ext cx="2415331" cy="555999"/>
          </a:xfrm>
          <a:prstGeom prst="wedgeRectCallout">
            <a:avLst>
              <a:gd name="adj1" fmla="val 87262"/>
              <a:gd name="adj2" fmla="val 90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India has 6 GB/core and contributes a lot!</a:t>
            </a:r>
          </a:p>
        </p:txBody>
      </p:sp>
      <p:sp>
        <p:nvSpPr>
          <p:cNvPr id="5" name="TextBox 4">
            <a:extLst>
              <a:ext uri="{FF2B5EF4-FFF2-40B4-BE49-F238E27FC236}">
                <a16:creationId xmlns:a16="http://schemas.microsoft.com/office/drawing/2014/main" id="{483D16BA-4C48-1261-B763-2479D9F29506}"/>
              </a:ext>
            </a:extLst>
          </p:cNvPr>
          <p:cNvSpPr txBox="1"/>
          <p:nvPr/>
        </p:nvSpPr>
        <p:spPr>
          <a:xfrm>
            <a:off x="8053990" y="2165131"/>
            <a:ext cx="434734" cy="307777"/>
          </a:xfrm>
          <a:prstGeom prst="rect">
            <a:avLst/>
          </a:prstGeom>
          <a:noFill/>
        </p:spPr>
        <p:txBody>
          <a:bodyPr wrap="none" rtlCol="0">
            <a:spAutoFit/>
          </a:bodyPr>
          <a:lstStyle/>
          <a:p>
            <a:r>
              <a:rPr lang="en-US" dirty="0"/>
              <a:t>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Important Dates to Remember</a:t>
            </a:r>
            <a:endParaRPr dirty="0"/>
          </a:p>
          <a:p>
            <a:pPr marL="0" lvl="0" indent="0" algn="l" rtl="0">
              <a:spcBef>
                <a:spcPts val="0"/>
              </a:spcBef>
              <a:spcAft>
                <a:spcPts val="0"/>
              </a:spcAft>
              <a:buNone/>
            </a:pPr>
            <a:endParaRPr sz="1200" dirty="0">
              <a:solidFill>
                <a:srgbClr val="FF0000"/>
              </a:solidFill>
            </a:endParaRPr>
          </a:p>
        </p:txBody>
      </p:sp>
      <p:grpSp>
        <p:nvGrpSpPr>
          <p:cNvPr id="171" name="Google Shape;171;p24"/>
          <p:cNvGrpSpPr/>
          <p:nvPr/>
        </p:nvGrpSpPr>
        <p:grpSpPr>
          <a:xfrm>
            <a:off x="6020893" y="1474280"/>
            <a:ext cx="2753746" cy="2927725"/>
            <a:chOff x="3975900" y="1431525"/>
            <a:chExt cx="2043900" cy="2927725"/>
          </a:xfrm>
        </p:grpSpPr>
        <p:sp>
          <p:nvSpPr>
            <p:cNvPr id="172" name="Google Shape;172;p24"/>
            <p:cNvSpPr/>
            <p:nvPr/>
          </p:nvSpPr>
          <p:spPr>
            <a:xfrm>
              <a:off x="3975900" y="1431550"/>
              <a:ext cx="2043900" cy="2927700"/>
            </a:xfrm>
            <a:prstGeom prst="rect">
              <a:avLst/>
            </a:prstGeom>
            <a:no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73" name="Google Shape;173;p24"/>
            <p:cNvSpPr/>
            <p:nvPr/>
          </p:nvSpPr>
          <p:spPr>
            <a:xfrm rot="10800000" flipH="1">
              <a:off x="3975900" y="1431525"/>
              <a:ext cx="2043900" cy="1269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74" name="Google Shape;174;p24"/>
            <p:cNvSpPr txBox="1"/>
            <p:nvPr/>
          </p:nvSpPr>
          <p:spPr>
            <a:xfrm>
              <a:off x="3975900" y="1558425"/>
              <a:ext cx="804600" cy="7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944A1"/>
                  </a:solidFill>
                  <a:latin typeface="Roboto"/>
                  <a:ea typeface="Roboto"/>
                  <a:cs typeface="Roboto"/>
                  <a:sym typeface="Roboto"/>
                </a:rPr>
                <a:t>2024</a:t>
              </a:r>
              <a:endParaRPr sz="2400" b="1" dirty="0">
                <a:solidFill>
                  <a:srgbClr val="0944A1"/>
                </a:solidFill>
                <a:latin typeface="Roboto"/>
                <a:ea typeface="Roboto"/>
                <a:cs typeface="Roboto"/>
                <a:sym typeface="Roboto"/>
              </a:endParaRPr>
            </a:p>
          </p:txBody>
        </p:sp>
        <p:sp>
          <p:nvSpPr>
            <p:cNvPr id="175" name="Google Shape;175;p24"/>
            <p:cNvSpPr txBox="1"/>
            <p:nvPr/>
          </p:nvSpPr>
          <p:spPr>
            <a:xfrm>
              <a:off x="409877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Q1</a:t>
              </a:r>
              <a:endParaRPr sz="700">
                <a:solidFill>
                  <a:srgbClr val="0944A1"/>
                </a:solidFill>
                <a:latin typeface="Roboto"/>
                <a:ea typeface="Roboto"/>
                <a:cs typeface="Roboto"/>
                <a:sym typeface="Roboto"/>
              </a:endParaRPr>
            </a:p>
          </p:txBody>
        </p:sp>
        <p:sp>
          <p:nvSpPr>
            <p:cNvPr id="176" name="Google Shape;176;p24"/>
            <p:cNvSpPr txBox="1"/>
            <p:nvPr/>
          </p:nvSpPr>
          <p:spPr>
            <a:xfrm>
              <a:off x="459522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Q2</a:t>
              </a:r>
              <a:endParaRPr sz="700">
                <a:solidFill>
                  <a:srgbClr val="0944A1"/>
                </a:solidFill>
                <a:latin typeface="Roboto"/>
                <a:ea typeface="Roboto"/>
                <a:cs typeface="Roboto"/>
                <a:sym typeface="Roboto"/>
              </a:endParaRPr>
            </a:p>
          </p:txBody>
        </p:sp>
        <p:sp>
          <p:nvSpPr>
            <p:cNvPr id="177" name="Google Shape;177;p24"/>
            <p:cNvSpPr txBox="1"/>
            <p:nvPr/>
          </p:nvSpPr>
          <p:spPr>
            <a:xfrm>
              <a:off x="5061028"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Q3</a:t>
              </a:r>
              <a:endParaRPr sz="700">
                <a:solidFill>
                  <a:srgbClr val="0944A1"/>
                </a:solidFill>
                <a:latin typeface="Roboto"/>
                <a:ea typeface="Roboto"/>
                <a:cs typeface="Roboto"/>
                <a:sym typeface="Roboto"/>
              </a:endParaRPr>
            </a:p>
          </p:txBody>
        </p:sp>
        <p:sp>
          <p:nvSpPr>
            <p:cNvPr id="178" name="Google Shape;178;p24"/>
            <p:cNvSpPr txBox="1"/>
            <p:nvPr/>
          </p:nvSpPr>
          <p:spPr>
            <a:xfrm>
              <a:off x="5565837"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Q4</a:t>
              </a:r>
              <a:endParaRPr sz="700">
                <a:solidFill>
                  <a:srgbClr val="0944A1"/>
                </a:solidFill>
                <a:latin typeface="Roboto"/>
                <a:ea typeface="Roboto"/>
                <a:cs typeface="Roboto"/>
                <a:sym typeface="Roboto"/>
              </a:endParaRPr>
            </a:p>
          </p:txBody>
        </p:sp>
        <p:cxnSp>
          <p:nvCxnSpPr>
            <p:cNvPr id="179" name="Google Shape;179;p24"/>
            <p:cNvCxnSpPr/>
            <p:nvPr/>
          </p:nvCxnSpPr>
          <p:spPr>
            <a:xfrm rot="10800000">
              <a:off x="4489375"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180" name="Google Shape;180;p24"/>
            <p:cNvCxnSpPr/>
            <p:nvPr/>
          </p:nvCxnSpPr>
          <p:spPr>
            <a:xfrm rot="10800000">
              <a:off x="5000087"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181" name="Google Shape;181;p24"/>
            <p:cNvCxnSpPr/>
            <p:nvPr/>
          </p:nvCxnSpPr>
          <p:spPr>
            <a:xfrm rot="10800000">
              <a:off x="5510800" y="2507000"/>
              <a:ext cx="0" cy="1848300"/>
            </a:xfrm>
            <a:prstGeom prst="straightConnector1">
              <a:avLst/>
            </a:prstGeom>
            <a:noFill/>
            <a:ln w="9525" cap="flat" cmpd="sng">
              <a:solidFill>
                <a:srgbClr val="0944A1"/>
              </a:solidFill>
              <a:prstDash val="dot"/>
              <a:round/>
              <a:headEnd type="none" w="sm" len="sm"/>
              <a:tailEnd type="none" w="sm" len="sm"/>
            </a:ln>
          </p:spPr>
        </p:cxnSp>
      </p:grpSp>
      <p:sp>
        <p:nvSpPr>
          <p:cNvPr id="182" name="Google Shape;182;p24"/>
          <p:cNvSpPr/>
          <p:nvPr/>
        </p:nvSpPr>
        <p:spPr>
          <a:xfrm>
            <a:off x="508006" y="2743093"/>
            <a:ext cx="2395438" cy="207299"/>
          </a:xfrm>
          <a:prstGeom prst="rect">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dirty="0">
                <a:solidFill>
                  <a:srgbClr val="FFFFFF"/>
                </a:solidFill>
                <a:latin typeface="Roboto"/>
                <a:ea typeface="Roboto"/>
                <a:cs typeface="Roboto"/>
                <a:sym typeface="Roboto"/>
              </a:rPr>
              <a:t>COLD BOX  RUNNING @ CERN </a:t>
            </a:r>
            <a:endParaRPr sz="700" dirty="0">
              <a:solidFill>
                <a:srgbClr val="FFFFFF"/>
              </a:solidFill>
              <a:latin typeface="Roboto"/>
              <a:ea typeface="Roboto"/>
              <a:cs typeface="Roboto"/>
              <a:sym typeface="Roboto"/>
            </a:endParaRPr>
          </a:p>
        </p:txBody>
      </p:sp>
      <p:sp>
        <p:nvSpPr>
          <p:cNvPr id="183" name="Google Shape;183;p24"/>
          <p:cNvSpPr/>
          <p:nvPr/>
        </p:nvSpPr>
        <p:spPr>
          <a:xfrm>
            <a:off x="2680057" y="2965392"/>
            <a:ext cx="1815027" cy="283193"/>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dirty="0">
                <a:solidFill>
                  <a:srgbClr val="FFFFFF"/>
                </a:solidFill>
                <a:latin typeface="Roboto"/>
                <a:ea typeface="Roboto"/>
                <a:cs typeface="Roboto"/>
                <a:sym typeface="Roboto"/>
              </a:rPr>
              <a:t>NP04 Beam run with </a:t>
            </a:r>
            <a:r>
              <a:rPr lang="en" sz="700" dirty="0" err="1">
                <a:solidFill>
                  <a:srgbClr val="FFFFFF"/>
                </a:solidFill>
                <a:latin typeface="Roboto"/>
                <a:ea typeface="Roboto"/>
                <a:cs typeface="Roboto"/>
                <a:sym typeface="Roboto"/>
              </a:rPr>
              <a:t>cosmics</a:t>
            </a:r>
            <a:r>
              <a:rPr lang="en" sz="700" dirty="0">
                <a:solidFill>
                  <a:srgbClr val="FFFFFF"/>
                </a:solidFill>
                <a:latin typeface="Roboto"/>
                <a:ea typeface="Roboto"/>
                <a:cs typeface="Roboto"/>
                <a:sym typeface="Roboto"/>
              </a:rPr>
              <a:t> to follow</a:t>
            </a:r>
            <a:endParaRPr sz="700" dirty="0">
              <a:solidFill>
                <a:srgbClr val="FFFFFF"/>
              </a:solidFill>
              <a:latin typeface="Roboto"/>
              <a:ea typeface="Roboto"/>
              <a:cs typeface="Roboto"/>
              <a:sym typeface="Roboto"/>
            </a:endParaRPr>
          </a:p>
        </p:txBody>
      </p:sp>
      <p:sp>
        <p:nvSpPr>
          <p:cNvPr id="185" name="Google Shape;185;p24"/>
          <p:cNvSpPr/>
          <p:nvPr/>
        </p:nvSpPr>
        <p:spPr>
          <a:xfrm>
            <a:off x="4943587" y="3230857"/>
            <a:ext cx="1911699" cy="1785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dirty="0">
                <a:solidFill>
                  <a:srgbClr val="FFFFFF"/>
                </a:solidFill>
                <a:latin typeface="Roboto"/>
                <a:ea typeface="Roboto"/>
                <a:cs typeface="Roboto"/>
                <a:sym typeface="Roboto"/>
              </a:rPr>
              <a:t>NP02 beam run</a:t>
            </a:r>
            <a:endParaRPr sz="700" dirty="0">
              <a:solidFill>
                <a:srgbClr val="FFFFFF"/>
              </a:solidFill>
              <a:latin typeface="Roboto"/>
              <a:ea typeface="Roboto"/>
              <a:cs typeface="Roboto"/>
              <a:sym typeface="Roboto"/>
            </a:endParaRPr>
          </a:p>
        </p:txBody>
      </p:sp>
      <p:sp>
        <p:nvSpPr>
          <p:cNvPr id="188" name="Google Shape;188;p24"/>
          <p:cNvSpPr/>
          <p:nvPr/>
        </p:nvSpPr>
        <p:spPr>
          <a:xfrm>
            <a:off x="1707179" y="2809239"/>
            <a:ext cx="66300" cy="576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89" name="Google Shape;189;p24"/>
          <p:cNvSpPr/>
          <p:nvPr/>
        </p:nvSpPr>
        <p:spPr>
          <a:xfrm>
            <a:off x="2746004" y="2809239"/>
            <a:ext cx="66300" cy="576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nvGrpSpPr>
          <p:cNvPr id="190" name="Google Shape;190;p24"/>
          <p:cNvGrpSpPr/>
          <p:nvPr/>
        </p:nvGrpSpPr>
        <p:grpSpPr>
          <a:xfrm>
            <a:off x="494743" y="1474268"/>
            <a:ext cx="2753746" cy="2927725"/>
            <a:chOff x="3975900" y="1431525"/>
            <a:chExt cx="2043900" cy="2927725"/>
          </a:xfrm>
        </p:grpSpPr>
        <p:sp>
          <p:nvSpPr>
            <p:cNvPr id="191" name="Google Shape;191;p24"/>
            <p:cNvSpPr/>
            <p:nvPr/>
          </p:nvSpPr>
          <p:spPr>
            <a:xfrm>
              <a:off x="3975900" y="1431550"/>
              <a:ext cx="2043900" cy="2927700"/>
            </a:xfrm>
            <a:prstGeom prst="rect">
              <a:avLst/>
            </a:prstGeom>
            <a:no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92" name="Google Shape;192;p24"/>
            <p:cNvSpPr/>
            <p:nvPr/>
          </p:nvSpPr>
          <p:spPr>
            <a:xfrm rot="10800000" flipH="1">
              <a:off x="3975900" y="1431525"/>
              <a:ext cx="2043900" cy="1269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93" name="Google Shape;193;p24"/>
            <p:cNvSpPr txBox="1"/>
            <p:nvPr/>
          </p:nvSpPr>
          <p:spPr>
            <a:xfrm>
              <a:off x="3975900" y="1558425"/>
              <a:ext cx="804600" cy="7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944A1"/>
                  </a:solidFill>
                  <a:latin typeface="Roboto"/>
                  <a:ea typeface="Roboto"/>
                  <a:cs typeface="Roboto"/>
                  <a:sym typeface="Roboto"/>
                </a:rPr>
                <a:t>2022</a:t>
              </a:r>
              <a:endParaRPr sz="2400" b="1" dirty="0">
                <a:solidFill>
                  <a:srgbClr val="0944A1"/>
                </a:solidFill>
                <a:latin typeface="Roboto"/>
                <a:ea typeface="Roboto"/>
                <a:cs typeface="Roboto"/>
                <a:sym typeface="Roboto"/>
              </a:endParaRPr>
            </a:p>
          </p:txBody>
        </p:sp>
        <p:sp>
          <p:nvSpPr>
            <p:cNvPr id="194" name="Google Shape;194;p24"/>
            <p:cNvSpPr txBox="1"/>
            <p:nvPr/>
          </p:nvSpPr>
          <p:spPr>
            <a:xfrm>
              <a:off x="409877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Q1</a:t>
              </a:r>
              <a:endParaRPr sz="700">
                <a:solidFill>
                  <a:srgbClr val="0944A1"/>
                </a:solidFill>
                <a:latin typeface="Roboto"/>
                <a:ea typeface="Roboto"/>
                <a:cs typeface="Roboto"/>
                <a:sym typeface="Roboto"/>
              </a:endParaRPr>
            </a:p>
          </p:txBody>
        </p:sp>
        <p:sp>
          <p:nvSpPr>
            <p:cNvPr id="195" name="Google Shape;195;p24"/>
            <p:cNvSpPr txBox="1"/>
            <p:nvPr/>
          </p:nvSpPr>
          <p:spPr>
            <a:xfrm>
              <a:off x="459522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Q2</a:t>
              </a:r>
              <a:endParaRPr sz="700">
                <a:solidFill>
                  <a:srgbClr val="0944A1"/>
                </a:solidFill>
                <a:latin typeface="Roboto"/>
                <a:ea typeface="Roboto"/>
                <a:cs typeface="Roboto"/>
                <a:sym typeface="Roboto"/>
              </a:endParaRPr>
            </a:p>
          </p:txBody>
        </p:sp>
        <p:sp>
          <p:nvSpPr>
            <p:cNvPr id="196" name="Google Shape;196;p24"/>
            <p:cNvSpPr txBox="1"/>
            <p:nvPr/>
          </p:nvSpPr>
          <p:spPr>
            <a:xfrm>
              <a:off x="5061028"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Q3</a:t>
              </a:r>
              <a:endParaRPr sz="700">
                <a:solidFill>
                  <a:srgbClr val="0944A1"/>
                </a:solidFill>
                <a:latin typeface="Roboto"/>
                <a:ea typeface="Roboto"/>
                <a:cs typeface="Roboto"/>
                <a:sym typeface="Roboto"/>
              </a:endParaRPr>
            </a:p>
          </p:txBody>
        </p:sp>
        <p:sp>
          <p:nvSpPr>
            <p:cNvPr id="197" name="Google Shape;197;p24"/>
            <p:cNvSpPr txBox="1"/>
            <p:nvPr/>
          </p:nvSpPr>
          <p:spPr>
            <a:xfrm>
              <a:off x="5565837"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Q4</a:t>
              </a:r>
              <a:endParaRPr sz="700">
                <a:solidFill>
                  <a:srgbClr val="0944A1"/>
                </a:solidFill>
                <a:latin typeface="Roboto"/>
                <a:ea typeface="Roboto"/>
                <a:cs typeface="Roboto"/>
                <a:sym typeface="Roboto"/>
              </a:endParaRPr>
            </a:p>
          </p:txBody>
        </p:sp>
        <p:cxnSp>
          <p:nvCxnSpPr>
            <p:cNvPr id="198" name="Google Shape;198;p24"/>
            <p:cNvCxnSpPr/>
            <p:nvPr/>
          </p:nvCxnSpPr>
          <p:spPr>
            <a:xfrm rot="10800000">
              <a:off x="4489375"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199" name="Google Shape;199;p24"/>
            <p:cNvCxnSpPr/>
            <p:nvPr/>
          </p:nvCxnSpPr>
          <p:spPr>
            <a:xfrm rot="10800000">
              <a:off x="5000087"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200" name="Google Shape;200;p24"/>
            <p:cNvCxnSpPr/>
            <p:nvPr/>
          </p:nvCxnSpPr>
          <p:spPr>
            <a:xfrm rot="10800000">
              <a:off x="5510800" y="2507000"/>
              <a:ext cx="0" cy="1848300"/>
            </a:xfrm>
            <a:prstGeom prst="straightConnector1">
              <a:avLst/>
            </a:prstGeom>
            <a:noFill/>
            <a:ln w="9525" cap="flat" cmpd="sng">
              <a:solidFill>
                <a:srgbClr val="0944A1"/>
              </a:solidFill>
              <a:prstDash val="dot"/>
              <a:round/>
              <a:headEnd type="none" w="sm" len="sm"/>
              <a:tailEnd type="none" w="sm" len="sm"/>
            </a:ln>
          </p:spPr>
        </p:cxnSp>
      </p:grpSp>
      <p:grpSp>
        <p:nvGrpSpPr>
          <p:cNvPr id="201" name="Google Shape;201;p24"/>
          <p:cNvGrpSpPr/>
          <p:nvPr/>
        </p:nvGrpSpPr>
        <p:grpSpPr>
          <a:xfrm>
            <a:off x="3257818" y="1474280"/>
            <a:ext cx="2753746" cy="2927725"/>
            <a:chOff x="3975900" y="1431525"/>
            <a:chExt cx="2043900" cy="2927725"/>
          </a:xfrm>
        </p:grpSpPr>
        <p:sp>
          <p:nvSpPr>
            <p:cNvPr id="202" name="Google Shape;202;p24"/>
            <p:cNvSpPr/>
            <p:nvPr/>
          </p:nvSpPr>
          <p:spPr>
            <a:xfrm>
              <a:off x="3975900" y="1431550"/>
              <a:ext cx="2043900" cy="2927700"/>
            </a:xfrm>
            <a:prstGeom prst="rect">
              <a:avLst/>
            </a:prstGeom>
            <a:no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03" name="Google Shape;203;p24"/>
            <p:cNvSpPr/>
            <p:nvPr/>
          </p:nvSpPr>
          <p:spPr>
            <a:xfrm rot="10800000" flipH="1">
              <a:off x="3975900" y="1431525"/>
              <a:ext cx="2043900" cy="1269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04" name="Google Shape;204;p24"/>
            <p:cNvSpPr txBox="1"/>
            <p:nvPr/>
          </p:nvSpPr>
          <p:spPr>
            <a:xfrm>
              <a:off x="3975900" y="1558425"/>
              <a:ext cx="804600" cy="7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944A1"/>
                  </a:solidFill>
                  <a:latin typeface="Roboto"/>
                  <a:ea typeface="Roboto"/>
                  <a:cs typeface="Roboto"/>
                  <a:sym typeface="Roboto"/>
                </a:rPr>
                <a:t>2023</a:t>
              </a:r>
              <a:endParaRPr sz="2400" b="1" dirty="0">
                <a:solidFill>
                  <a:srgbClr val="0944A1"/>
                </a:solidFill>
                <a:latin typeface="Roboto"/>
                <a:ea typeface="Roboto"/>
                <a:cs typeface="Roboto"/>
                <a:sym typeface="Roboto"/>
              </a:endParaRPr>
            </a:p>
          </p:txBody>
        </p:sp>
        <p:sp>
          <p:nvSpPr>
            <p:cNvPr id="205" name="Google Shape;205;p24"/>
            <p:cNvSpPr txBox="1"/>
            <p:nvPr/>
          </p:nvSpPr>
          <p:spPr>
            <a:xfrm>
              <a:off x="409877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Q1</a:t>
              </a:r>
              <a:endParaRPr sz="700">
                <a:solidFill>
                  <a:srgbClr val="0944A1"/>
                </a:solidFill>
                <a:latin typeface="Roboto"/>
                <a:ea typeface="Roboto"/>
                <a:cs typeface="Roboto"/>
                <a:sym typeface="Roboto"/>
              </a:endParaRPr>
            </a:p>
          </p:txBody>
        </p:sp>
        <p:sp>
          <p:nvSpPr>
            <p:cNvPr id="206" name="Google Shape;206;p24"/>
            <p:cNvSpPr txBox="1"/>
            <p:nvPr/>
          </p:nvSpPr>
          <p:spPr>
            <a:xfrm>
              <a:off x="459522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Q2</a:t>
              </a:r>
              <a:endParaRPr sz="700">
                <a:solidFill>
                  <a:srgbClr val="0944A1"/>
                </a:solidFill>
                <a:latin typeface="Roboto"/>
                <a:ea typeface="Roboto"/>
                <a:cs typeface="Roboto"/>
                <a:sym typeface="Roboto"/>
              </a:endParaRPr>
            </a:p>
          </p:txBody>
        </p:sp>
        <p:sp>
          <p:nvSpPr>
            <p:cNvPr id="207" name="Google Shape;207;p24"/>
            <p:cNvSpPr txBox="1"/>
            <p:nvPr/>
          </p:nvSpPr>
          <p:spPr>
            <a:xfrm>
              <a:off x="5061028"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Q3</a:t>
              </a:r>
              <a:endParaRPr sz="700">
                <a:solidFill>
                  <a:srgbClr val="0944A1"/>
                </a:solidFill>
                <a:latin typeface="Roboto"/>
                <a:ea typeface="Roboto"/>
                <a:cs typeface="Roboto"/>
                <a:sym typeface="Roboto"/>
              </a:endParaRPr>
            </a:p>
          </p:txBody>
        </p:sp>
        <p:sp>
          <p:nvSpPr>
            <p:cNvPr id="208" name="Google Shape;208;p24"/>
            <p:cNvSpPr txBox="1"/>
            <p:nvPr/>
          </p:nvSpPr>
          <p:spPr>
            <a:xfrm>
              <a:off x="5565837"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Q4</a:t>
              </a:r>
              <a:endParaRPr sz="700">
                <a:solidFill>
                  <a:srgbClr val="0944A1"/>
                </a:solidFill>
                <a:latin typeface="Roboto"/>
                <a:ea typeface="Roboto"/>
                <a:cs typeface="Roboto"/>
                <a:sym typeface="Roboto"/>
              </a:endParaRPr>
            </a:p>
          </p:txBody>
        </p:sp>
        <p:cxnSp>
          <p:nvCxnSpPr>
            <p:cNvPr id="209" name="Google Shape;209;p24"/>
            <p:cNvCxnSpPr/>
            <p:nvPr/>
          </p:nvCxnSpPr>
          <p:spPr>
            <a:xfrm rot="10800000">
              <a:off x="4489375"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210" name="Google Shape;210;p24"/>
            <p:cNvCxnSpPr/>
            <p:nvPr/>
          </p:nvCxnSpPr>
          <p:spPr>
            <a:xfrm rot="10800000">
              <a:off x="5000087"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211" name="Google Shape;211;p24"/>
            <p:cNvCxnSpPr/>
            <p:nvPr/>
          </p:nvCxnSpPr>
          <p:spPr>
            <a:xfrm rot="10800000">
              <a:off x="5510800" y="2507000"/>
              <a:ext cx="0" cy="1848300"/>
            </a:xfrm>
            <a:prstGeom prst="straightConnector1">
              <a:avLst/>
            </a:prstGeom>
            <a:noFill/>
            <a:ln w="9525" cap="flat" cmpd="sng">
              <a:solidFill>
                <a:srgbClr val="0944A1"/>
              </a:solidFill>
              <a:prstDash val="dot"/>
              <a:round/>
              <a:headEnd type="none" w="sm" len="sm"/>
              <a:tailEnd type="none" w="sm" len="sm"/>
            </a:ln>
          </p:spPr>
        </p:cxnSp>
      </p:grpSp>
      <p:sp>
        <p:nvSpPr>
          <p:cNvPr id="2" name="Slide Number Placeholder 1">
            <a:extLst>
              <a:ext uri="{FF2B5EF4-FFF2-40B4-BE49-F238E27FC236}">
                <a16:creationId xmlns:a16="http://schemas.microsoft.com/office/drawing/2014/main" id="{FD70F3C2-C11D-FFE7-2D53-98F2023752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dirty="0"/>
          </a:p>
        </p:txBody>
      </p:sp>
      <p:sp>
        <p:nvSpPr>
          <p:cNvPr id="42" name="Google Shape;185;p24">
            <a:extLst>
              <a:ext uri="{FF2B5EF4-FFF2-40B4-BE49-F238E27FC236}">
                <a16:creationId xmlns:a16="http://schemas.microsoft.com/office/drawing/2014/main" id="{1CF11F07-95AC-B78E-F2B5-FB45C5F47EA6}"/>
              </a:ext>
            </a:extLst>
          </p:cNvPr>
          <p:cNvSpPr/>
          <p:nvPr/>
        </p:nvSpPr>
        <p:spPr>
          <a:xfrm>
            <a:off x="1773479" y="3382222"/>
            <a:ext cx="994192" cy="207299"/>
          </a:xfrm>
          <a:prstGeom prst="rect">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dirty="0">
                <a:solidFill>
                  <a:srgbClr val="FFFFFF"/>
                </a:solidFill>
                <a:latin typeface="Roboto"/>
                <a:ea typeface="Roboto"/>
                <a:cs typeface="Roboto"/>
                <a:sym typeface="Roboto"/>
              </a:rPr>
              <a:t>DATA Challenges</a:t>
            </a:r>
            <a:endParaRPr sz="700" dirty="0">
              <a:solidFill>
                <a:srgbClr val="FFFFFF"/>
              </a:solidFill>
              <a:latin typeface="Roboto"/>
              <a:ea typeface="Roboto"/>
              <a:cs typeface="Roboto"/>
              <a:sym typeface="Roboto"/>
            </a:endParaRPr>
          </a:p>
        </p:txBody>
      </p:sp>
      <p:sp>
        <p:nvSpPr>
          <p:cNvPr id="4" name="TextBox 3">
            <a:extLst>
              <a:ext uri="{FF2B5EF4-FFF2-40B4-BE49-F238E27FC236}">
                <a16:creationId xmlns:a16="http://schemas.microsoft.com/office/drawing/2014/main" id="{5FC64F47-736D-C509-C779-C130A92D2164}"/>
              </a:ext>
            </a:extLst>
          </p:cNvPr>
          <p:cNvSpPr txBox="1"/>
          <p:nvPr/>
        </p:nvSpPr>
        <p:spPr>
          <a:xfrm>
            <a:off x="2558821" y="4647231"/>
            <a:ext cx="5371983" cy="307777"/>
          </a:xfrm>
          <a:prstGeom prst="rect">
            <a:avLst/>
          </a:prstGeom>
          <a:noFill/>
          <a:ln w="25400">
            <a:solidFill>
              <a:schemeClr val="accent1">
                <a:shade val="50000"/>
              </a:schemeClr>
            </a:solidFill>
          </a:ln>
        </p:spPr>
        <p:txBody>
          <a:bodyPr wrap="none" rtlCol="0">
            <a:spAutoFit/>
          </a:bodyPr>
          <a:lstStyle/>
          <a:p>
            <a:r>
              <a:rPr lang="en-US" dirty="0"/>
              <a:t>Big DUNE DAQ commissioning starts in 2027, first “light” in 2029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27B10F-4114-1F3F-1A62-15A4E564AFFC}"/>
              </a:ext>
            </a:extLst>
          </p:cNvPr>
          <p:cNvSpPr>
            <a:spLocks noGrp="1"/>
          </p:cNvSpPr>
          <p:nvPr>
            <p:ph type="body" idx="1"/>
          </p:nvPr>
        </p:nvSpPr>
        <p:spPr/>
        <p:txBody>
          <a:bodyPr/>
          <a:lstStyle/>
          <a:p>
            <a:r>
              <a:rPr lang="en-US" dirty="0"/>
              <a:t>Dune has a python based resource  prediction model that is updated 1-2 times/year. </a:t>
            </a:r>
          </a:p>
        </p:txBody>
      </p:sp>
      <p:sp>
        <p:nvSpPr>
          <p:cNvPr id="3" name="Title 2">
            <a:extLst>
              <a:ext uri="{FF2B5EF4-FFF2-40B4-BE49-F238E27FC236}">
                <a16:creationId xmlns:a16="http://schemas.microsoft.com/office/drawing/2014/main" id="{5263C9C8-7EDF-A01F-B153-2B3B0BFE2424}"/>
              </a:ext>
            </a:extLst>
          </p:cNvPr>
          <p:cNvSpPr>
            <a:spLocks noGrp="1"/>
          </p:cNvSpPr>
          <p:nvPr>
            <p:ph type="title"/>
          </p:nvPr>
        </p:nvSpPr>
        <p:spPr/>
        <p:txBody>
          <a:bodyPr/>
          <a:lstStyle/>
          <a:p>
            <a:r>
              <a:rPr lang="en-US" dirty="0"/>
              <a:t>Data Model Calculations</a:t>
            </a:r>
          </a:p>
        </p:txBody>
      </p:sp>
      <p:sp>
        <p:nvSpPr>
          <p:cNvPr id="5" name="Slide Number Placeholder 4">
            <a:extLst>
              <a:ext uri="{FF2B5EF4-FFF2-40B4-BE49-F238E27FC236}">
                <a16:creationId xmlns:a16="http://schemas.microsoft.com/office/drawing/2014/main" id="{A4B85294-2F74-039C-29A5-A7DAAF24D9C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a:t>
            </a:fld>
            <a:endParaRPr lang="en"/>
          </a:p>
        </p:txBody>
      </p:sp>
      <p:pic>
        <p:nvPicPr>
          <p:cNvPr id="7" name="Picture 6" descr="Chart&#10;&#10;Description automatically generated">
            <a:extLst>
              <a:ext uri="{FF2B5EF4-FFF2-40B4-BE49-F238E27FC236}">
                <a16:creationId xmlns:a16="http://schemas.microsoft.com/office/drawing/2014/main" id="{2B678737-5298-7554-8FD4-BC724B7FD168}"/>
              </a:ext>
            </a:extLst>
          </p:cNvPr>
          <p:cNvPicPr>
            <a:picLocks noChangeAspect="1"/>
          </p:cNvPicPr>
          <p:nvPr/>
        </p:nvPicPr>
        <p:blipFill>
          <a:blip r:embed="rId3"/>
          <a:stretch>
            <a:fillRect/>
          </a:stretch>
        </p:blipFill>
        <p:spPr>
          <a:xfrm>
            <a:off x="0" y="1273884"/>
            <a:ext cx="3505200" cy="2628900"/>
          </a:xfrm>
          <a:prstGeom prst="rect">
            <a:avLst/>
          </a:prstGeom>
        </p:spPr>
      </p:pic>
      <p:pic>
        <p:nvPicPr>
          <p:cNvPr id="9" name="Picture 8" descr="Chart&#10;&#10;Description automatically generated">
            <a:extLst>
              <a:ext uri="{FF2B5EF4-FFF2-40B4-BE49-F238E27FC236}">
                <a16:creationId xmlns:a16="http://schemas.microsoft.com/office/drawing/2014/main" id="{B25AF5B0-CFB8-38D2-0ADE-A6CDAF929C41}"/>
              </a:ext>
            </a:extLst>
          </p:cNvPr>
          <p:cNvPicPr>
            <a:picLocks noChangeAspect="1"/>
          </p:cNvPicPr>
          <p:nvPr/>
        </p:nvPicPr>
        <p:blipFill>
          <a:blip r:embed="rId4"/>
          <a:stretch>
            <a:fillRect/>
          </a:stretch>
        </p:blipFill>
        <p:spPr>
          <a:xfrm>
            <a:off x="2877372" y="1273884"/>
            <a:ext cx="3505200" cy="2628900"/>
          </a:xfrm>
          <a:prstGeom prst="rect">
            <a:avLst/>
          </a:prstGeom>
        </p:spPr>
      </p:pic>
      <p:pic>
        <p:nvPicPr>
          <p:cNvPr id="11" name="Picture 10" descr="Chart, line chart&#10;&#10;Description automatically generated">
            <a:extLst>
              <a:ext uri="{FF2B5EF4-FFF2-40B4-BE49-F238E27FC236}">
                <a16:creationId xmlns:a16="http://schemas.microsoft.com/office/drawing/2014/main" id="{0584AB67-BCBF-E1CB-E57B-83E7227A5BCD}"/>
              </a:ext>
            </a:extLst>
          </p:cNvPr>
          <p:cNvPicPr>
            <a:picLocks noChangeAspect="1"/>
          </p:cNvPicPr>
          <p:nvPr/>
        </p:nvPicPr>
        <p:blipFill>
          <a:blip r:embed="rId5"/>
          <a:stretch>
            <a:fillRect/>
          </a:stretch>
        </p:blipFill>
        <p:spPr>
          <a:xfrm>
            <a:off x="5763914" y="1250225"/>
            <a:ext cx="3505200" cy="2628900"/>
          </a:xfrm>
          <a:prstGeom prst="rect">
            <a:avLst/>
          </a:prstGeom>
        </p:spPr>
      </p:pic>
      <p:sp>
        <p:nvSpPr>
          <p:cNvPr id="12" name="TextBox 11">
            <a:extLst>
              <a:ext uri="{FF2B5EF4-FFF2-40B4-BE49-F238E27FC236}">
                <a16:creationId xmlns:a16="http://schemas.microsoft.com/office/drawing/2014/main" id="{A10C2CBA-42B5-7891-69C4-64724AC8D19E}"/>
              </a:ext>
            </a:extLst>
          </p:cNvPr>
          <p:cNvSpPr txBox="1"/>
          <p:nvPr/>
        </p:nvSpPr>
        <p:spPr>
          <a:xfrm>
            <a:off x="222251" y="3922154"/>
            <a:ext cx="8765541" cy="307777"/>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This shows total needs.    Collaboration contributions are negotiated by the Computing Contributions Board  each year</a:t>
            </a:r>
          </a:p>
        </p:txBody>
      </p:sp>
    </p:spTree>
    <p:extLst>
      <p:ext uri="{BB962C8B-B14F-4D97-AF65-F5344CB8AC3E}">
        <p14:creationId xmlns:p14="http://schemas.microsoft.com/office/powerpoint/2010/main" val="68626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6E91-4985-61C8-AC7A-0446D390C3DD}"/>
              </a:ext>
            </a:extLst>
          </p:cNvPr>
          <p:cNvSpPr>
            <a:spLocks noGrp="1"/>
          </p:cNvSpPr>
          <p:nvPr>
            <p:ph type="title"/>
          </p:nvPr>
        </p:nvSpPr>
        <p:spPr/>
        <p:txBody>
          <a:bodyPr/>
          <a:lstStyle/>
          <a:p>
            <a:r>
              <a:rPr lang="en-US" dirty="0"/>
              <a:t>Important notes on DUNE CPU usage</a:t>
            </a:r>
          </a:p>
        </p:txBody>
      </p:sp>
      <p:sp>
        <p:nvSpPr>
          <p:cNvPr id="3" name="Text Placeholder 2">
            <a:extLst>
              <a:ext uri="{FF2B5EF4-FFF2-40B4-BE49-F238E27FC236}">
                <a16:creationId xmlns:a16="http://schemas.microsoft.com/office/drawing/2014/main" id="{0422F545-920E-5403-44C9-345F14C9D5F9}"/>
              </a:ext>
            </a:extLst>
          </p:cNvPr>
          <p:cNvSpPr>
            <a:spLocks noGrp="1"/>
          </p:cNvSpPr>
          <p:nvPr>
            <p:ph type="body" idx="1"/>
          </p:nvPr>
        </p:nvSpPr>
        <p:spPr/>
        <p:txBody>
          <a:bodyPr/>
          <a:lstStyle/>
          <a:p>
            <a:r>
              <a:rPr lang="en-US" dirty="0"/>
              <a:t>17 </a:t>
            </a:r>
            <a:r>
              <a:rPr lang="en-US" b="1" dirty="0" err="1"/>
              <a:t>MHrs</a:t>
            </a:r>
            <a:r>
              <a:rPr lang="en-US" b="1" dirty="0"/>
              <a:t> of wall time/year  is used for MARS which was not in our prediction models </a:t>
            </a:r>
          </a:p>
          <a:p>
            <a:pPr lvl="1"/>
            <a:r>
              <a:rPr lang="en-US" dirty="0">
                <a:latin typeface="Calibri" panose="020F0502020204030204" pitchFamily="34" charset="0"/>
                <a:cs typeface="Calibri" panose="020F0502020204030204" pitchFamily="34" charset="0"/>
              </a:rPr>
              <a:t>MARS is pretty  CPU and memory efficient</a:t>
            </a:r>
          </a:p>
          <a:p>
            <a:r>
              <a:rPr lang="en-US" b="1" dirty="0"/>
              <a:t>Analysis and production ran at about 80% efficiency at FNAL and used 27 </a:t>
            </a:r>
            <a:r>
              <a:rPr lang="en-US" b="1" dirty="0" err="1"/>
              <a:t>MHrs</a:t>
            </a:r>
            <a:r>
              <a:rPr lang="en-US" b="1" dirty="0"/>
              <a:t> of FNAL slot-weighted wall time according to Kibana – but typical jobs use 4-6 GB of memory because LAr data is BIG!!!!!</a:t>
            </a:r>
          </a:p>
          <a:p>
            <a:endParaRPr lang="en-US" b="1" dirty="0"/>
          </a:p>
          <a:p>
            <a:r>
              <a:rPr lang="en-US" b="1" dirty="0"/>
              <a:t>So average memory and CPU for DUNE are looking at 2 very different populations. </a:t>
            </a:r>
          </a:p>
          <a:p>
            <a:endParaRPr lang="en-US" dirty="0"/>
          </a:p>
          <a:p>
            <a:r>
              <a:rPr lang="en-US" dirty="0"/>
              <a:t>We now phrase our request as Model Wall time x 2 slots + MARS </a:t>
            </a:r>
          </a:p>
        </p:txBody>
      </p:sp>
      <p:sp>
        <p:nvSpPr>
          <p:cNvPr id="4" name="Slide Number Placeholder 3">
            <a:extLst>
              <a:ext uri="{FF2B5EF4-FFF2-40B4-BE49-F238E27FC236}">
                <a16:creationId xmlns:a16="http://schemas.microsoft.com/office/drawing/2014/main" id="{93DA279C-0618-AF69-034D-62B6953D42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spTree>
    <p:extLst>
      <p:ext uri="{BB962C8B-B14F-4D97-AF65-F5344CB8AC3E}">
        <p14:creationId xmlns:p14="http://schemas.microsoft.com/office/powerpoint/2010/main" val="175444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E4C9-C962-A96C-C151-85130E886B71}"/>
              </a:ext>
            </a:extLst>
          </p:cNvPr>
          <p:cNvSpPr>
            <a:spLocks noGrp="1"/>
          </p:cNvSpPr>
          <p:nvPr>
            <p:ph type="title"/>
          </p:nvPr>
        </p:nvSpPr>
        <p:spPr/>
        <p:txBody>
          <a:bodyPr/>
          <a:lstStyle/>
          <a:p>
            <a:r>
              <a:rPr lang="en-US" dirty="0"/>
              <a:t>Making use of external resources</a:t>
            </a:r>
          </a:p>
        </p:txBody>
      </p:sp>
      <p:sp>
        <p:nvSpPr>
          <p:cNvPr id="3" name="Text Placeholder 2">
            <a:extLst>
              <a:ext uri="{FF2B5EF4-FFF2-40B4-BE49-F238E27FC236}">
                <a16:creationId xmlns:a16="http://schemas.microsoft.com/office/drawing/2014/main" id="{9E2D43EA-1C76-393F-4912-32DA630534B4}"/>
              </a:ext>
            </a:extLst>
          </p:cNvPr>
          <p:cNvSpPr>
            <a:spLocks noGrp="1"/>
          </p:cNvSpPr>
          <p:nvPr>
            <p:ph type="body" idx="1"/>
          </p:nvPr>
        </p:nvSpPr>
        <p:spPr>
          <a:xfrm>
            <a:off x="311700" y="1017725"/>
            <a:ext cx="8520600" cy="3416400"/>
          </a:xfrm>
        </p:spPr>
        <p:txBody>
          <a:bodyPr/>
          <a:lstStyle/>
          <a:p>
            <a:r>
              <a:rPr lang="en-US" dirty="0"/>
              <a:t>International Pledges as of January 2022   CPU is not memory slot corrected.</a:t>
            </a:r>
          </a:p>
        </p:txBody>
      </p:sp>
      <p:sp>
        <p:nvSpPr>
          <p:cNvPr id="4" name="Slide Number Placeholder 3">
            <a:extLst>
              <a:ext uri="{FF2B5EF4-FFF2-40B4-BE49-F238E27FC236}">
                <a16:creationId xmlns:a16="http://schemas.microsoft.com/office/drawing/2014/main" id="{9CB84DEE-278D-32E2-930F-13C08AACDA13}"/>
              </a:ext>
            </a:extLst>
          </p:cNvPr>
          <p:cNvSpPr>
            <a:spLocks noGrp="1"/>
          </p:cNvSpPr>
          <p:nvPr>
            <p:ph type="sldNum" idx="12"/>
          </p:nvPr>
        </p:nvSpPr>
        <p:spPr/>
        <p:txBody>
          <a:bodyPr/>
          <a:lstStyle/>
          <a:p>
            <a:fld id="{00000000-1234-1234-1234-123412341234}" type="slidenum">
              <a:rPr lang="en" smtClean="0"/>
              <a:pPr/>
              <a:t>6</a:t>
            </a:fld>
            <a:endParaRPr lang="en" dirty="0"/>
          </a:p>
        </p:txBody>
      </p:sp>
      <p:sp>
        <p:nvSpPr>
          <p:cNvPr id="5" name="TextBox 4">
            <a:extLst>
              <a:ext uri="{FF2B5EF4-FFF2-40B4-BE49-F238E27FC236}">
                <a16:creationId xmlns:a16="http://schemas.microsoft.com/office/drawing/2014/main" id="{6FA1B09F-4E49-ED90-88D7-265BFBD96650}"/>
              </a:ext>
            </a:extLst>
          </p:cNvPr>
          <p:cNvSpPr txBox="1"/>
          <p:nvPr/>
        </p:nvSpPr>
        <p:spPr>
          <a:xfrm>
            <a:off x="4025735" y="1543792"/>
            <a:ext cx="582211" cy="307777"/>
          </a:xfrm>
          <a:prstGeom prst="rect">
            <a:avLst/>
          </a:prstGeom>
          <a:noFill/>
        </p:spPr>
        <p:txBody>
          <a:bodyPr wrap="none" rtlCol="0">
            <a:spAutoFit/>
          </a:bodyPr>
          <a:lstStyle/>
          <a:p>
            <a:r>
              <a:rPr lang="en-US" dirty="0"/>
              <a:t>2021</a:t>
            </a:r>
          </a:p>
        </p:txBody>
      </p:sp>
      <p:sp>
        <p:nvSpPr>
          <p:cNvPr id="6" name="TextBox 5">
            <a:extLst>
              <a:ext uri="{FF2B5EF4-FFF2-40B4-BE49-F238E27FC236}">
                <a16:creationId xmlns:a16="http://schemas.microsoft.com/office/drawing/2014/main" id="{96E2DEA7-5606-8670-48C1-98A54E6AE939}"/>
              </a:ext>
            </a:extLst>
          </p:cNvPr>
          <p:cNvSpPr txBox="1"/>
          <p:nvPr/>
        </p:nvSpPr>
        <p:spPr>
          <a:xfrm>
            <a:off x="7077694" y="1523310"/>
            <a:ext cx="582211" cy="307777"/>
          </a:xfrm>
          <a:prstGeom prst="rect">
            <a:avLst/>
          </a:prstGeom>
          <a:noFill/>
        </p:spPr>
        <p:txBody>
          <a:bodyPr wrap="none" rtlCol="0">
            <a:spAutoFit/>
          </a:bodyPr>
          <a:lstStyle/>
          <a:p>
            <a:r>
              <a:rPr lang="en-US" dirty="0"/>
              <a:t>2022</a:t>
            </a:r>
          </a:p>
        </p:txBody>
      </p:sp>
      <p:pic>
        <p:nvPicPr>
          <p:cNvPr id="8" name="Picture 7">
            <a:extLst>
              <a:ext uri="{FF2B5EF4-FFF2-40B4-BE49-F238E27FC236}">
                <a16:creationId xmlns:a16="http://schemas.microsoft.com/office/drawing/2014/main" id="{A1F65859-C82C-63E0-1C21-6CABD6B2BA27}"/>
              </a:ext>
            </a:extLst>
          </p:cNvPr>
          <p:cNvPicPr>
            <a:picLocks noChangeAspect="1"/>
          </p:cNvPicPr>
          <p:nvPr/>
        </p:nvPicPr>
        <p:blipFill>
          <a:blip r:embed="rId2"/>
          <a:stretch>
            <a:fillRect/>
          </a:stretch>
        </p:blipFill>
        <p:spPr>
          <a:xfrm>
            <a:off x="347646" y="1543792"/>
            <a:ext cx="8520600" cy="3526445"/>
          </a:xfrm>
          <a:prstGeom prst="rect">
            <a:avLst/>
          </a:prstGeom>
        </p:spPr>
      </p:pic>
      <p:sp>
        <p:nvSpPr>
          <p:cNvPr id="7" name="Rectangle 6">
            <a:extLst>
              <a:ext uri="{FF2B5EF4-FFF2-40B4-BE49-F238E27FC236}">
                <a16:creationId xmlns:a16="http://schemas.microsoft.com/office/drawing/2014/main" id="{A79E0E5C-6432-447D-D7F5-2B288C801972}"/>
              </a:ext>
            </a:extLst>
          </p:cNvPr>
          <p:cNvSpPr/>
          <p:nvPr/>
        </p:nvSpPr>
        <p:spPr>
          <a:xfrm>
            <a:off x="6293922" y="2078182"/>
            <a:ext cx="2538378" cy="178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E87FAF-EB68-6026-CBBF-A899E5B91B1B}"/>
              </a:ext>
            </a:extLst>
          </p:cNvPr>
          <p:cNvSpPr txBox="1"/>
          <p:nvPr/>
        </p:nvSpPr>
        <p:spPr>
          <a:xfrm>
            <a:off x="5536885" y="431605"/>
            <a:ext cx="3331361" cy="523220"/>
          </a:xfrm>
          <a:prstGeom prst="rect">
            <a:avLst/>
          </a:prstGeom>
          <a:noFill/>
          <a:ln w="25400">
            <a:solidFill>
              <a:schemeClr val="accent1">
                <a:shade val="50000"/>
              </a:schemeClr>
            </a:solidFill>
          </a:ln>
        </p:spPr>
        <p:txBody>
          <a:bodyPr wrap="none" rtlCol="0">
            <a:spAutoFit/>
          </a:bodyPr>
          <a:lstStyle/>
          <a:p>
            <a:r>
              <a:rPr lang="en-US" dirty="0"/>
              <a:t>Goal is 25% FNAL 75% Collab</a:t>
            </a:r>
          </a:p>
          <a:p>
            <a:r>
              <a:rPr lang="en-US" dirty="0"/>
              <a:t>Except for raw tape which is 50% FNAL</a:t>
            </a:r>
          </a:p>
        </p:txBody>
      </p:sp>
    </p:spTree>
    <p:extLst>
      <p:ext uri="{BB962C8B-B14F-4D97-AF65-F5344CB8AC3E}">
        <p14:creationId xmlns:p14="http://schemas.microsoft.com/office/powerpoint/2010/main" val="28666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F138B6-3993-31A2-7CB8-D34A08FE4A02}"/>
              </a:ext>
            </a:extLst>
          </p:cNvPr>
          <p:cNvPicPr>
            <a:picLocks noChangeAspect="1"/>
          </p:cNvPicPr>
          <p:nvPr/>
        </p:nvPicPr>
        <p:blipFill>
          <a:blip r:embed="rId3"/>
          <a:stretch>
            <a:fillRect/>
          </a:stretch>
        </p:blipFill>
        <p:spPr>
          <a:xfrm>
            <a:off x="0" y="1474470"/>
            <a:ext cx="9144000" cy="2194560"/>
          </a:xfrm>
          <a:prstGeom prst="rect">
            <a:avLst/>
          </a:prstGeom>
        </p:spPr>
      </p:pic>
      <p:sp>
        <p:nvSpPr>
          <p:cNvPr id="2" name="Text Placeholder 1">
            <a:extLst>
              <a:ext uri="{FF2B5EF4-FFF2-40B4-BE49-F238E27FC236}">
                <a16:creationId xmlns:a16="http://schemas.microsoft.com/office/drawing/2014/main" id="{53E35F40-7C07-7B12-AF0B-CC78C20FD427}"/>
              </a:ext>
            </a:extLst>
          </p:cNvPr>
          <p:cNvSpPr>
            <a:spLocks noGrp="1"/>
          </p:cNvSpPr>
          <p:nvPr>
            <p:ph type="body" idx="1"/>
          </p:nvPr>
        </p:nvSpPr>
        <p:spPr>
          <a:xfrm>
            <a:off x="222251" y="3709345"/>
            <a:ext cx="8672400" cy="564249"/>
          </a:xfrm>
        </p:spPr>
        <p:txBody>
          <a:bodyPr/>
          <a:lstStyle/>
          <a:p>
            <a:r>
              <a:rPr lang="en-US" dirty="0"/>
              <a:t>FNAL request for 2022 – </a:t>
            </a:r>
            <a:r>
              <a:rPr lang="en-US" u="sng" dirty="0"/>
              <a:t>16 </a:t>
            </a:r>
            <a:r>
              <a:rPr lang="en-US" u="sng" dirty="0" err="1"/>
              <a:t>MHrs</a:t>
            </a:r>
            <a:r>
              <a:rPr lang="en-US" u="sng" dirty="0"/>
              <a:t> x2</a:t>
            </a:r>
            <a:r>
              <a:rPr lang="en-US" dirty="0"/>
              <a:t> mem + 17  </a:t>
            </a:r>
            <a:r>
              <a:rPr lang="en-US" dirty="0" err="1"/>
              <a:t>Mhrs</a:t>
            </a:r>
            <a:r>
              <a:rPr lang="en-US" dirty="0"/>
              <a:t> of Mars  </a:t>
            </a:r>
            <a:r>
              <a:rPr lang="en-US" i="1" dirty="0"/>
              <a:t>= 49 2GB Slot-hrs.  </a:t>
            </a:r>
            <a:br>
              <a:rPr lang="en-US" dirty="0"/>
            </a:br>
            <a:r>
              <a:rPr lang="en-US" dirty="0"/>
              <a:t>Increase disk to 8.0 PB in 2022, 11.8 in 2023</a:t>
            </a:r>
          </a:p>
        </p:txBody>
      </p:sp>
      <p:sp>
        <p:nvSpPr>
          <p:cNvPr id="3" name="Title 2">
            <a:extLst>
              <a:ext uri="{FF2B5EF4-FFF2-40B4-BE49-F238E27FC236}">
                <a16:creationId xmlns:a16="http://schemas.microsoft.com/office/drawing/2014/main" id="{5107AB17-5572-EB16-064A-E0D409634B44}"/>
              </a:ext>
            </a:extLst>
          </p:cNvPr>
          <p:cNvSpPr>
            <a:spLocks noGrp="1"/>
          </p:cNvSpPr>
          <p:nvPr>
            <p:ph type="title"/>
          </p:nvPr>
        </p:nvSpPr>
        <p:spPr/>
        <p:txBody>
          <a:bodyPr/>
          <a:lstStyle/>
          <a:p>
            <a:r>
              <a:rPr lang="en-US" dirty="0"/>
              <a:t>Model based requests – updates May 2022</a:t>
            </a:r>
          </a:p>
        </p:txBody>
      </p:sp>
      <p:sp>
        <p:nvSpPr>
          <p:cNvPr id="5" name="Slide Number Placeholder 4">
            <a:extLst>
              <a:ext uri="{FF2B5EF4-FFF2-40B4-BE49-F238E27FC236}">
                <a16:creationId xmlns:a16="http://schemas.microsoft.com/office/drawing/2014/main" id="{780B8EDA-2754-9988-A0AE-4DF9A21309A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sp>
        <p:nvSpPr>
          <p:cNvPr id="7" name="TextBox 6">
            <a:extLst>
              <a:ext uri="{FF2B5EF4-FFF2-40B4-BE49-F238E27FC236}">
                <a16:creationId xmlns:a16="http://schemas.microsoft.com/office/drawing/2014/main" id="{C8D48754-7DE1-43B4-174C-5B9216F1F7EB}"/>
              </a:ext>
            </a:extLst>
          </p:cNvPr>
          <p:cNvSpPr txBox="1"/>
          <p:nvPr/>
        </p:nvSpPr>
        <p:spPr>
          <a:xfrm>
            <a:off x="753035" y="742278"/>
            <a:ext cx="6285695" cy="523220"/>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Change  from Contributions board numbers is increased data size from PD</a:t>
            </a:r>
          </a:p>
          <a:p>
            <a:r>
              <a:rPr lang="en-US" dirty="0">
                <a:latin typeface="Calibri" panose="020F0502020204030204" pitchFamily="34" charset="0"/>
                <a:cs typeface="Calibri" panose="020F0502020204030204" pitchFamily="34" charset="0"/>
              </a:rPr>
              <a:t>Wall hours are not corrected to slot </a:t>
            </a:r>
            <a:r>
              <a:rPr lang="en-US" dirty="0" err="1">
                <a:latin typeface="Calibri" panose="020F0502020204030204" pitchFamily="34" charset="0"/>
                <a:cs typeface="Calibri" panose="020F0502020204030204" pitchFamily="34" charset="0"/>
              </a:rPr>
              <a:t>Hrs</a:t>
            </a:r>
            <a:r>
              <a:rPr lang="en-US" dirty="0">
                <a:latin typeface="Calibri" panose="020F0502020204030204" pitchFamily="34" charset="0"/>
                <a:cs typeface="Calibri" panose="020F0502020204030204" pitchFamily="34" charset="0"/>
              </a:rPr>
              <a:t> in this table as many sites have  &gt; 2 GB/core</a:t>
            </a:r>
          </a:p>
        </p:txBody>
      </p:sp>
      <p:sp>
        <p:nvSpPr>
          <p:cNvPr id="8" name="TextBox 7">
            <a:extLst>
              <a:ext uri="{FF2B5EF4-FFF2-40B4-BE49-F238E27FC236}">
                <a16:creationId xmlns:a16="http://schemas.microsoft.com/office/drawing/2014/main" id="{91F24ECA-3ED1-3025-785D-54B7F983C38E}"/>
              </a:ext>
            </a:extLst>
          </p:cNvPr>
          <p:cNvSpPr txBox="1"/>
          <p:nvPr/>
        </p:nvSpPr>
        <p:spPr>
          <a:xfrm>
            <a:off x="2766951" y="1721922"/>
            <a:ext cx="5299849" cy="307777"/>
          </a:xfrm>
          <a:prstGeom prst="rect">
            <a:avLst/>
          </a:prstGeom>
          <a:noFill/>
        </p:spPr>
        <p:txBody>
          <a:bodyPr wrap="none" rtlCol="0">
            <a:spAutoFit/>
          </a:bodyPr>
          <a:lstStyle/>
          <a:p>
            <a:r>
              <a:rPr lang="en-US" dirty="0"/>
              <a:t>F means Fermilab, C means CERN, Collab means Collaboration</a:t>
            </a:r>
          </a:p>
        </p:txBody>
      </p:sp>
    </p:spTree>
    <p:extLst>
      <p:ext uri="{BB962C8B-B14F-4D97-AF65-F5344CB8AC3E}">
        <p14:creationId xmlns:p14="http://schemas.microsoft.com/office/powerpoint/2010/main" val="201146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311700" y="39511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CPU  - Experiment Usage Calendar 2021</a:t>
            </a:r>
            <a:endParaRPr dirty="0"/>
          </a:p>
        </p:txBody>
      </p:sp>
      <p:sp>
        <p:nvSpPr>
          <p:cNvPr id="221" name="Google Shape;221;p25"/>
          <p:cNvSpPr/>
          <p:nvPr/>
        </p:nvSpPr>
        <p:spPr>
          <a:xfrm flipH="1">
            <a:off x="4412475" y="3192125"/>
            <a:ext cx="2929800" cy="1042800"/>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0000"/>
                </a:solidFill>
                <a:latin typeface="Calibri" panose="020F0502020204030204" pitchFamily="34" charset="0"/>
                <a:cs typeface="Calibri" panose="020F0502020204030204" pitchFamily="34" charset="0"/>
              </a:rPr>
              <a:t>What if this profile is not attainable?</a:t>
            </a:r>
            <a:endParaRPr dirty="0">
              <a:solidFill>
                <a:srgbClr val="FF0000"/>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3B1C5F3D-2B77-98A7-9FDD-97D9BAD47C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pic>
        <p:nvPicPr>
          <p:cNvPr id="5" name="Picture 4">
            <a:extLst>
              <a:ext uri="{FF2B5EF4-FFF2-40B4-BE49-F238E27FC236}">
                <a16:creationId xmlns:a16="http://schemas.microsoft.com/office/drawing/2014/main" id="{865E3C68-36E7-530D-B266-C97A02A4E14E}"/>
              </a:ext>
            </a:extLst>
          </p:cNvPr>
          <p:cNvPicPr>
            <a:picLocks noChangeAspect="1"/>
          </p:cNvPicPr>
          <p:nvPr/>
        </p:nvPicPr>
        <p:blipFill>
          <a:blip r:embed="rId3"/>
          <a:stretch>
            <a:fillRect/>
          </a:stretch>
        </p:blipFill>
        <p:spPr>
          <a:xfrm>
            <a:off x="228600" y="882650"/>
            <a:ext cx="8686800" cy="3378200"/>
          </a:xfrm>
          <a:prstGeom prst="rect">
            <a:avLst/>
          </a:prstGeom>
        </p:spPr>
      </p:pic>
      <p:sp>
        <p:nvSpPr>
          <p:cNvPr id="2" name="Rectangular Callout 1">
            <a:extLst>
              <a:ext uri="{FF2B5EF4-FFF2-40B4-BE49-F238E27FC236}">
                <a16:creationId xmlns:a16="http://schemas.microsoft.com/office/drawing/2014/main" id="{A346559B-371B-DD5E-0F0E-A23DADED302E}"/>
              </a:ext>
            </a:extLst>
          </p:cNvPr>
          <p:cNvSpPr/>
          <p:nvPr/>
        </p:nvSpPr>
        <p:spPr>
          <a:xfrm>
            <a:off x="6968359" y="153380"/>
            <a:ext cx="1334814" cy="1034290"/>
          </a:xfrm>
          <a:prstGeom prst="wedgeRectCallout">
            <a:avLst>
              <a:gd name="adj1" fmla="val 50033"/>
              <a:gd name="adj2" fmla="val 78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Includes 17 </a:t>
            </a:r>
            <a:r>
              <a:rPr lang="en-US" dirty="0" err="1"/>
              <a:t>MHrs</a:t>
            </a:r>
            <a:r>
              <a:rPr lang="en-US" dirty="0"/>
              <a:t> of MARS</a:t>
            </a:r>
          </a:p>
        </p:txBody>
      </p:sp>
      <p:sp>
        <p:nvSpPr>
          <p:cNvPr id="4" name="TextBox 3">
            <a:extLst>
              <a:ext uri="{FF2B5EF4-FFF2-40B4-BE49-F238E27FC236}">
                <a16:creationId xmlns:a16="http://schemas.microsoft.com/office/drawing/2014/main" id="{548F5AF9-19B1-631B-F2FF-97133F870E81}"/>
              </a:ext>
            </a:extLst>
          </p:cNvPr>
          <p:cNvSpPr txBox="1"/>
          <p:nvPr/>
        </p:nvSpPr>
        <p:spPr>
          <a:xfrm>
            <a:off x="3594809" y="1301461"/>
            <a:ext cx="1954381" cy="307777"/>
          </a:xfrm>
          <a:prstGeom prst="rect">
            <a:avLst/>
          </a:prstGeom>
          <a:noFill/>
          <a:ln w="25400">
            <a:solidFill>
              <a:schemeClr val="accent1">
                <a:shade val="50000"/>
              </a:schemeClr>
            </a:solidFill>
          </a:ln>
        </p:spPr>
        <p:txBody>
          <a:bodyPr wrap="none" rtlCol="0">
            <a:spAutoFit/>
          </a:bodyPr>
          <a:lstStyle/>
          <a:p>
            <a:r>
              <a:rPr lang="en-US" dirty="0"/>
              <a:t>corrected for # of slots</a:t>
            </a:r>
          </a:p>
        </p:txBody>
      </p:sp>
      <p:sp>
        <p:nvSpPr>
          <p:cNvPr id="6" name="Rectangle 5">
            <a:extLst>
              <a:ext uri="{FF2B5EF4-FFF2-40B4-BE49-F238E27FC236}">
                <a16:creationId xmlns:a16="http://schemas.microsoft.com/office/drawing/2014/main" id="{12AE57B1-46B0-D7B3-8084-35A1357B821C}"/>
              </a:ext>
            </a:extLst>
          </p:cNvPr>
          <p:cNvSpPr/>
          <p:nvPr/>
        </p:nvSpPr>
        <p:spPr>
          <a:xfrm>
            <a:off x="4977352" y="1847654"/>
            <a:ext cx="131976" cy="103721"/>
          </a:xfrm>
          <a:prstGeom prst="rect">
            <a:avLst/>
          </a:prstGeom>
          <a:solidFill>
            <a:srgbClr val="7EB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4F6F47D-2BBB-C387-EFBD-3196D5D32EB3}"/>
              </a:ext>
            </a:extLst>
          </p:cNvPr>
          <p:cNvSpPr/>
          <p:nvPr/>
        </p:nvSpPr>
        <p:spPr>
          <a:xfrm>
            <a:off x="4977352" y="2189901"/>
            <a:ext cx="131976" cy="103721"/>
          </a:xfrm>
          <a:prstGeom prst="rect">
            <a:avLst/>
          </a:prstGeom>
          <a:solidFill>
            <a:srgbClr val="3F6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6E25D28-D27A-36A6-2DD9-38205617EBDA}"/>
              </a:ext>
            </a:extLst>
          </p:cNvPr>
          <p:cNvSpPr/>
          <p:nvPr/>
        </p:nvSpPr>
        <p:spPr>
          <a:xfrm>
            <a:off x="4977352" y="2510612"/>
            <a:ext cx="131976" cy="103721"/>
          </a:xfrm>
          <a:prstGeom prst="rect">
            <a:avLst/>
          </a:prstGeom>
          <a:solidFill>
            <a:srgbClr val="65C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C624EA-CC2C-E346-99C7-C694EBB28F55}"/>
              </a:ext>
            </a:extLst>
          </p:cNvPr>
          <p:cNvSpPr/>
          <p:nvPr/>
        </p:nvSpPr>
        <p:spPr>
          <a:xfrm>
            <a:off x="4977352" y="2832391"/>
            <a:ext cx="131976" cy="103721"/>
          </a:xfrm>
          <a:prstGeom prst="rect">
            <a:avLst/>
          </a:prstGeom>
          <a:solidFill>
            <a:srgbClr val="1F78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B039FA4-9DFD-0953-4468-DEC4D6F575B0}"/>
              </a:ext>
            </a:extLst>
          </p:cNvPr>
          <p:cNvSpPr/>
          <p:nvPr/>
        </p:nvSpPr>
        <p:spPr>
          <a:xfrm>
            <a:off x="4977352" y="3166200"/>
            <a:ext cx="131976" cy="103721"/>
          </a:xfrm>
          <a:prstGeom prst="rect">
            <a:avLst/>
          </a:prstGeom>
          <a:solidFill>
            <a:srgbClr val="E98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371BBE-2F00-92F6-ABF3-0C6EC9E5726D}"/>
              </a:ext>
            </a:extLst>
          </p:cNvPr>
          <p:cNvSpPr/>
          <p:nvPr/>
        </p:nvSpPr>
        <p:spPr>
          <a:xfrm>
            <a:off x="4977352" y="3525934"/>
            <a:ext cx="131976" cy="103721"/>
          </a:xfrm>
          <a:prstGeom prst="rect">
            <a:avLst/>
          </a:prstGeom>
          <a:solidFill>
            <a:srgbClr val="BF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 dirty="0"/>
              <a:t>Memory Footprint (Combined)</a:t>
            </a:r>
            <a:endParaRPr dirty="0"/>
          </a:p>
        </p:txBody>
      </p:sp>
      <p:sp>
        <p:nvSpPr>
          <p:cNvPr id="3" name="Slide Number Placeholder 2">
            <a:extLst>
              <a:ext uri="{FF2B5EF4-FFF2-40B4-BE49-F238E27FC236}">
                <a16:creationId xmlns:a16="http://schemas.microsoft.com/office/drawing/2014/main" id="{84C7380B-7E9D-BE1A-494C-908224AF0A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pic>
        <p:nvPicPr>
          <p:cNvPr id="5" name="Picture 4">
            <a:extLst>
              <a:ext uri="{FF2B5EF4-FFF2-40B4-BE49-F238E27FC236}">
                <a16:creationId xmlns:a16="http://schemas.microsoft.com/office/drawing/2014/main" id="{C7FBF771-8F6A-0FAC-44A4-6F79F4716D54}"/>
              </a:ext>
            </a:extLst>
          </p:cNvPr>
          <p:cNvPicPr>
            <a:picLocks noChangeAspect="1"/>
          </p:cNvPicPr>
          <p:nvPr/>
        </p:nvPicPr>
        <p:blipFill>
          <a:blip r:embed="rId3"/>
          <a:stretch>
            <a:fillRect/>
          </a:stretch>
        </p:blipFill>
        <p:spPr>
          <a:xfrm>
            <a:off x="196850" y="1333500"/>
            <a:ext cx="8750300" cy="24765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ermilab_PowerPoint_Template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e3f9213-c5b7-4449-80a1-edafd8f66b2b">2022</Year>
    <Document_x0020_Type xmlns="b2a470d6-0deb-4550-8ae0-d7ea8881e2b6">Technical Document</Document_x0020_Type>
    <Worktype xmlns="be3f9213-c5b7-4449-80a1-edafd8f66b2b">scpmt-prep</Worktype>
    <fajd xmlns="be3f9213-c5b7-4449-80a1-edafd8f66b2b" xsi:nil="true"/>
    <SharedWithUsers xmlns="17a0ef37-c42d-4973-8e09-2c39841c734b">
      <UserInfo>
        <DisplayName>Joseph B Boyd</DisplayName>
        <AccountId>280</AccountId>
        <AccountType/>
      </UserInfo>
      <UserInfo>
        <DisplayName>Robert A Illingworth</DisplayName>
        <AccountId>296</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4F226A9081EE44C8ECEE733CAFE383C" ma:contentTypeVersion="60" ma:contentTypeDescription="Create a new document." ma:contentTypeScope="" ma:versionID="58c1e4610f71e61266e6278d58ab8249">
  <xsd:schema xmlns:xsd="http://www.w3.org/2001/XMLSchema" xmlns:xs="http://www.w3.org/2001/XMLSchema" xmlns:p="http://schemas.microsoft.com/office/2006/metadata/properties" xmlns:ns2="b2a470d6-0deb-4550-8ae0-d7ea8881e2b6" xmlns:ns3="3427cf1b-08f6-4349-98e1-9c40df501855" xmlns:ns4="be3f9213-c5b7-4449-80a1-edafd8f66b2b" xmlns:ns5="17a0ef37-c42d-4973-8e09-2c39841c734b" targetNamespace="http://schemas.microsoft.com/office/2006/metadata/properties" ma:root="true" ma:fieldsID="b2860f53017c7b4fe07c87557dbbf1d1" ns2:_="" ns3:_="" ns4:_="" ns5:_="">
    <xsd:import namespace="b2a470d6-0deb-4550-8ae0-d7ea8881e2b6"/>
    <xsd:import namespace="3427cf1b-08f6-4349-98e1-9c40df501855"/>
    <xsd:import namespace="be3f9213-c5b7-4449-80a1-edafd8f66b2b"/>
    <xsd:import namespace="17a0ef37-c42d-4973-8e09-2c39841c734b"/>
    <xsd:element name="properties">
      <xsd:complexType>
        <xsd:sequence>
          <xsd:element name="documentManagement">
            <xsd:complexType>
              <xsd:all>
                <xsd:element ref="ns2:Document_x0020_Type"/>
                <xsd:element ref="ns3:_dlc_DocId" minOccurs="0"/>
                <xsd:element ref="ns3:_dlc_DocIdUrl" minOccurs="0"/>
                <xsd:element ref="ns3:_dlc_DocIdPersistId" minOccurs="0"/>
                <xsd:element ref="ns4:Year" minOccurs="0"/>
                <xsd:element ref="ns4:Worktype" minOccurs="0"/>
                <xsd:element ref="ns4:fajd"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470d6-0deb-4550-8ae0-d7ea8881e2b6" elementFormDefault="qualified">
    <xsd:import namespace="http://schemas.microsoft.com/office/2006/documentManagement/types"/>
    <xsd:import namespace="http://schemas.microsoft.com/office/infopath/2007/PartnerControls"/>
    <xsd:element name="Document_x0020_Type" ma:index="8" ma:displayName="Document Type" ma:description="Field to indicate the type of document this document is such as Project Charter, Project Schedule, Meeting Minutes, Meeting Agenda, etc." ma:format="Dropdown" ma:internalName="Document_x0020_Type">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3f9213-c5b7-4449-80a1-edafd8f66b2b" elementFormDefault="qualified">
    <xsd:import namespace="http://schemas.microsoft.com/office/2006/documentManagement/types"/>
    <xsd:import namespace="http://schemas.microsoft.com/office/infopath/2007/PartnerControls"/>
    <xsd:element name="Year" ma:index="12" nillable="true" ma:displayName="Fiscal Year" ma:description="" ma:format="Dropdown" ma:internalName="Year">
      <xsd:simpleType>
        <xsd:restriction base="dms:Choice">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restriction>
      </xsd:simpleType>
    </xsd:element>
    <xsd:element name="Worktype" ma:index="13" nillable="true" ma:displayName="Worktype" ma:description="" ma:format="Dropdown" ma:internalName="Worktype">
      <xsd:simpleType>
        <xsd:restriction base="dms:Choice">
          <xsd:enumeration value="scpmt-prep"/>
          <xsd:enumeration value="scpmt-pres"/>
          <xsd:enumeration value="scpmt-report"/>
          <xsd:enumeration value="sppmwg"/>
          <xsd:enumeration value="other"/>
        </xsd:restriction>
      </xsd:simpleType>
    </xsd:element>
    <xsd:element name="fajd" ma:index="14" nillable="true" ma:displayName="Date and Time" ma:internalName="faj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7a0ef37-c42d-4973-8e09-2c39841c734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6E954F-304D-4FDC-B5F7-D7B718C0A3EB}">
  <ds:schemaRefs>
    <ds:schemaRef ds:uri="http://schemas.microsoft.com/sharepoint/events"/>
  </ds:schemaRefs>
</ds:datastoreItem>
</file>

<file path=customXml/itemProps2.xml><?xml version="1.0" encoding="utf-8"?>
<ds:datastoreItem xmlns:ds="http://schemas.openxmlformats.org/officeDocument/2006/customXml" ds:itemID="{69E7E343-9E6C-4447-8465-89E0EA8D2DD2}">
  <ds:schemaRefs>
    <ds:schemaRef ds:uri="http://schemas.microsoft.com/sharepoint/v3/contenttype/forms"/>
  </ds:schemaRefs>
</ds:datastoreItem>
</file>

<file path=customXml/itemProps3.xml><?xml version="1.0" encoding="utf-8"?>
<ds:datastoreItem xmlns:ds="http://schemas.openxmlformats.org/officeDocument/2006/customXml" ds:itemID="{8EE7B2AA-DA7C-41C8-B408-030F5599C46E}">
  <ds:schemaRefs>
    <ds:schemaRef ds:uri="http://schemas.microsoft.com/office/infopath/2007/PartnerControls"/>
    <ds:schemaRef ds:uri="http://schemas.openxmlformats.org/package/2006/metadata/core-properties"/>
    <ds:schemaRef ds:uri="17a0ef37-c42d-4973-8e09-2c39841c734b"/>
    <ds:schemaRef ds:uri="http://schemas.microsoft.com/office/2006/documentManagement/types"/>
    <ds:schemaRef ds:uri="http://purl.org/dc/elements/1.1/"/>
    <ds:schemaRef ds:uri="http://purl.org/dc/dcmitype/"/>
    <ds:schemaRef ds:uri="be3f9213-c5b7-4449-80a1-edafd8f66b2b"/>
    <ds:schemaRef ds:uri="http://schemas.microsoft.com/office/2006/metadata/properties"/>
    <ds:schemaRef ds:uri="3427cf1b-08f6-4349-98e1-9c40df501855"/>
    <ds:schemaRef ds:uri="b2a470d6-0deb-4550-8ae0-d7ea8881e2b6"/>
    <ds:schemaRef ds:uri="http://www.w3.org/XML/1998/namespace"/>
    <ds:schemaRef ds:uri="http://purl.org/dc/terms/"/>
  </ds:schemaRefs>
</ds:datastoreItem>
</file>

<file path=customXml/itemProps4.xml><?xml version="1.0" encoding="utf-8"?>
<ds:datastoreItem xmlns:ds="http://schemas.openxmlformats.org/officeDocument/2006/customXml" ds:itemID="{A4C36F28-3F05-49DA-BF9D-5204A5881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470d6-0deb-4550-8ae0-d7ea8881e2b6"/>
    <ds:schemaRef ds:uri="3427cf1b-08f6-4349-98e1-9c40df501855"/>
    <ds:schemaRef ds:uri="be3f9213-c5b7-4449-80a1-edafd8f66b2b"/>
    <ds:schemaRef ds:uri="17a0ef37-c42d-4973-8e09-2c39841c7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11127</TotalTime>
  <Words>1958</Words>
  <Application>Microsoft Macintosh PowerPoint</Application>
  <PresentationFormat>On-screen Show (16:9)</PresentationFormat>
  <Paragraphs>268</Paragraphs>
  <Slides>22</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Helvetica Neue</vt:lpstr>
      <vt:lpstr>Calibri</vt:lpstr>
      <vt:lpstr>Arial</vt:lpstr>
      <vt:lpstr>Roboto</vt:lpstr>
      <vt:lpstr>Simple Light</vt:lpstr>
      <vt:lpstr>Fermilab_PowerPoint_Template_090915</vt:lpstr>
      <vt:lpstr>PowerPoint Presentation</vt:lpstr>
      <vt:lpstr>Experiment Organization Chart for Offline Computing</vt:lpstr>
      <vt:lpstr>Important Dates to Remember </vt:lpstr>
      <vt:lpstr>Data Model Calculations</vt:lpstr>
      <vt:lpstr>Important notes on DUNE CPU usage</vt:lpstr>
      <vt:lpstr>Making use of external resources</vt:lpstr>
      <vt:lpstr>Model based requests – updates May 2022</vt:lpstr>
      <vt:lpstr>CPU  - Experiment Usage Calendar 2021</vt:lpstr>
      <vt:lpstr>Memory Footprint (Combined)</vt:lpstr>
      <vt:lpstr>CPU and Memory Efficiency Calendar 2021 (Combined)</vt:lpstr>
      <vt:lpstr> Memory: Production Only, Calendar 2021</vt:lpstr>
      <vt:lpstr>Memory,  Analysis Only, Calendar 2021</vt:lpstr>
      <vt:lpstr>CPU - Prediction Going Forward and Accuracy of Your Predictions  [units of Million (1 CPU, 2GB) wall hours per CY]  </vt:lpstr>
      <vt:lpstr>CPU Adaptations Going Forward</vt:lpstr>
      <vt:lpstr>Disk: dCache Usage and Predictions (in TB)</vt:lpstr>
      <vt:lpstr>Tape - Usage and Predictions (in PB)</vt:lpstr>
      <vt:lpstr>Disk: NAS Usage and Predictions (in TB Units)</vt:lpstr>
      <vt:lpstr>Age of files in NAS</vt:lpstr>
      <vt:lpstr>Data Lifetimes</vt:lpstr>
      <vt:lpstr>What Do You Want to Achieve in Computing Over Next Three Years</vt:lpstr>
      <vt:lpstr>Analysis facilities for &gt; 1000 users</vt:lpstr>
      <vt:lpstr>Anything 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45</cp:revision>
  <cp:lastPrinted>2022-05-31T14:19:30Z</cp:lastPrinted>
  <dcterms:modified xsi:type="dcterms:W3CDTF">2022-05-31T15:41:07Z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0x010100C4F226A9081EE44C8ECEE733CAFE383C</vt:lpwstr>
  </property>
</Properties>
</file>