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4"/>
  </p:notesMasterIdLst>
  <p:handoutMasterIdLst>
    <p:handoutMasterId r:id="rId35"/>
  </p:handoutMasterIdLst>
  <p:sldIdLst>
    <p:sldId id="298" r:id="rId2"/>
    <p:sldId id="299" r:id="rId3"/>
    <p:sldId id="300" r:id="rId4"/>
    <p:sldId id="338" r:id="rId5"/>
    <p:sldId id="301" r:id="rId6"/>
    <p:sldId id="303" r:id="rId7"/>
    <p:sldId id="302" r:id="rId8"/>
    <p:sldId id="304" r:id="rId9"/>
    <p:sldId id="305" r:id="rId10"/>
    <p:sldId id="306" r:id="rId11"/>
    <p:sldId id="324" r:id="rId12"/>
    <p:sldId id="308" r:id="rId13"/>
    <p:sldId id="310" r:id="rId14"/>
    <p:sldId id="311" r:id="rId15"/>
    <p:sldId id="313" r:id="rId16"/>
    <p:sldId id="309" r:id="rId17"/>
    <p:sldId id="332" r:id="rId18"/>
    <p:sldId id="315" r:id="rId19"/>
    <p:sldId id="316" r:id="rId20"/>
    <p:sldId id="339" r:id="rId21"/>
    <p:sldId id="289" r:id="rId22"/>
    <p:sldId id="334" r:id="rId23"/>
    <p:sldId id="335" r:id="rId24"/>
    <p:sldId id="336" r:id="rId25"/>
    <p:sldId id="337" r:id="rId26"/>
    <p:sldId id="333" r:id="rId27"/>
    <p:sldId id="318" r:id="rId28"/>
    <p:sldId id="317" r:id="rId29"/>
    <p:sldId id="328" r:id="rId30"/>
    <p:sldId id="329" r:id="rId31"/>
    <p:sldId id="330" r:id="rId32"/>
    <p:sldId id="331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23"/>
  </p:normalViewPr>
  <p:slideViewPr>
    <p:cSldViewPr snapToGrid="0" snapToObjects="1" showGuides="1">
      <p:cViewPr>
        <p:scale>
          <a:sx n="120" d="100"/>
          <a:sy n="120" d="100"/>
        </p:scale>
        <p:origin x="2400" y="25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88DC28-AD04-4644-98AF-BC011A118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317056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1B6497-05B5-5D46-B68F-3F3FB0C35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8965" y="6504213"/>
            <a:ext cx="551203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34695C5-AB77-E144-83C3-4E1D4ECA2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F2E9BC4-396E-BA4F-9E7F-878B4CF7D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317056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EEF53A6-6BFC-CD4A-A2AF-23F11F0F2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8965" y="6504213"/>
            <a:ext cx="551203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B1A66E3-24A6-1147-B116-72B0887E8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9D856FF-799B-7342-BB48-D427EF4EA59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1317056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E870461-556A-F643-97DC-3D76FB6E3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8965" y="6504213"/>
            <a:ext cx="551203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59C11D-ECB0-6448-8EA9-F1B088045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1D3F60-C746-0849-B304-45B6A6CD530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1317056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C98CAAB-973F-164E-A561-8A0ACDCF2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8965" y="6504213"/>
            <a:ext cx="551203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E5AE106-4B8D-BE4B-9823-99329956A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689C7BA-5BFA-064E-8B65-1E2788D1D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317056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C26B2B-3161-FF4F-97B1-85C2952E9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8965" y="6504213"/>
            <a:ext cx="551203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7F21BD-E789-5E4C-9991-645E2774D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C3E9B605-2932-6442-A6A5-550A721C8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317056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FABED65-5B27-EF42-8627-97A2BB928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8965" y="6504213"/>
            <a:ext cx="551203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250D0A3-C0DD-E843-B74F-3E105E6D3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91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317056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8965" y="6504213"/>
            <a:ext cx="551203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A63AA6-F076-DB46-AD18-D7ECC1583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924" y="4953381"/>
            <a:ext cx="8499231" cy="1529241"/>
          </a:xfrm>
        </p:spPr>
        <p:txBody>
          <a:bodyPr/>
          <a:lstStyle/>
          <a:p>
            <a:r>
              <a:rPr lang="en-US" dirty="0"/>
              <a:t>Chris </a:t>
            </a:r>
            <a:r>
              <a:rPr lang="en-US" dirty="0" err="1"/>
              <a:t>Backhouse</a:t>
            </a:r>
            <a:r>
              <a:rPr lang="en-US" baseline="30000" dirty="0" err="1"/>
              <a:t>a</a:t>
            </a:r>
            <a:r>
              <a:rPr lang="en-US" dirty="0"/>
              <a:t>, </a:t>
            </a:r>
            <a:r>
              <a:rPr lang="en-US" u="sng" dirty="0"/>
              <a:t>Wesley </a:t>
            </a:r>
            <a:r>
              <a:rPr lang="en-US" u="sng" dirty="0" err="1"/>
              <a:t>Ketchum</a:t>
            </a:r>
            <a:r>
              <a:rPr lang="en-US" u="sng" baseline="30000" dirty="0" err="1"/>
              <a:t>b</a:t>
            </a:r>
            <a:r>
              <a:rPr lang="en-US" dirty="0"/>
              <a:t>, and Joseph </a:t>
            </a:r>
            <a:r>
              <a:rPr lang="en-US" dirty="0" err="1"/>
              <a:t>Zennamo</a:t>
            </a:r>
            <a:r>
              <a:rPr lang="en-US" baseline="30000" dirty="0" err="1"/>
              <a:t>b</a:t>
            </a:r>
            <a:endParaRPr lang="en-US" baseline="30000" dirty="0"/>
          </a:p>
          <a:p>
            <a:r>
              <a:rPr lang="en-US" sz="1400" i="1" dirty="0"/>
              <a:t>(a) UCL, (b) Fermilab</a:t>
            </a:r>
          </a:p>
          <a:p>
            <a:br>
              <a:rPr lang="en-US" dirty="0"/>
            </a:br>
            <a:r>
              <a:rPr lang="en-US" dirty="0"/>
              <a:t>01 June 2022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90F80-587A-D242-915F-FF012E6054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SBN FCRSG 2022: Resource Request</a:t>
            </a:r>
          </a:p>
        </p:txBody>
      </p:sp>
    </p:spTree>
    <p:extLst>
      <p:ext uri="{BB962C8B-B14F-4D97-AF65-F5344CB8AC3E}">
        <p14:creationId xmlns:p14="http://schemas.microsoft.com/office/powerpoint/2010/main" val="347175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05F22-12A2-9D49-9B85-FA314FE9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 CPU usage history and prediction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BA345-1359-644F-852C-38069AE137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8493-6D72-DC4D-A9D7-78CB33CBF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7E54B-29FE-B842-9527-44E4FF52A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64004-3822-404C-988C-09B924732F08}"/>
              </a:ext>
            </a:extLst>
          </p:cNvPr>
          <p:cNvSpPr txBox="1"/>
          <p:nvPr/>
        </p:nvSpPr>
        <p:spPr>
          <a:xfrm>
            <a:off x="887508" y="1137828"/>
            <a:ext cx="728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Units of Million (1 CPU, 2 GB) wall hours per CY</a:t>
            </a:r>
          </a:p>
        </p:txBody>
      </p:sp>
      <p:graphicFrame>
        <p:nvGraphicFramePr>
          <p:cNvPr id="8" name="Google Shape;247;p28">
            <a:extLst>
              <a:ext uri="{FF2B5EF4-FFF2-40B4-BE49-F238E27FC236}">
                <a16:creationId xmlns:a16="http://schemas.microsoft.com/office/drawing/2014/main" id="{E2D766CA-7126-3646-8353-CD6420CDE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360149"/>
              </p:ext>
            </p:extLst>
          </p:nvPr>
        </p:nvGraphicFramePr>
        <p:xfrm>
          <a:off x="374072" y="1941658"/>
          <a:ext cx="8219208" cy="3300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789518702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1511170532"/>
                    </a:ext>
                  </a:extLst>
                </a:gridCol>
              </a:tblGrid>
              <a:tr h="739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CY2018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CY2019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CY2020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CY2021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CY2022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b="1" dirty="0"/>
                        <a:t>FY2023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b="1" dirty="0"/>
                        <a:t>FY2024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Requested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13.2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16.5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19.5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27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42.8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45.3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Actual Used</a:t>
                      </a:r>
                      <a:endParaRPr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0.67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4.46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7.7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11.4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Efficiency</a:t>
                      </a:r>
                      <a:endParaRPr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~80-90%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21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716F8C-A4E7-5B4C-95EE-CB12C7BA3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We have used OSG resources, though often limited in availability due to high memory requirements</a:t>
            </a:r>
          </a:p>
          <a:p>
            <a:pPr lvl="1"/>
            <a:r>
              <a:rPr lang="en-US" sz="1800" dirty="0"/>
              <a:t>Will hope to use more as we improve workflows</a:t>
            </a:r>
          </a:p>
          <a:p>
            <a:r>
              <a:rPr lang="en-US" sz="1800" dirty="0"/>
              <a:t>We are interested in onboarding to </a:t>
            </a:r>
            <a:r>
              <a:rPr lang="en-US" sz="1800" dirty="0" err="1"/>
              <a:t>HEPCloud</a:t>
            </a:r>
            <a:r>
              <a:rPr lang="en-US" sz="1800" dirty="0"/>
              <a:t>, but has not been highest priority for us</a:t>
            </a:r>
          </a:p>
          <a:p>
            <a:pPr lvl="1"/>
            <a:r>
              <a:rPr lang="en-US" sz="1800" dirty="0"/>
              <a:t>And, importantly, no mechanism for funding yet identified</a:t>
            </a:r>
          </a:p>
          <a:p>
            <a:pPr lvl="1"/>
            <a:endParaRPr lang="en-US" sz="1800" dirty="0"/>
          </a:p>
          <a:p>
            <a:r>
              <a:rPr lang="en-US" sz="1800" dirty="0"/>
              <a:t>Significant work in SBN on use of HPC resources</a:t>
            </a:r>
          </a:p>
          <a:p>
            <a:pPr lvl="1"/>
            <a:r>
              <a:rPr lang="en-US" sz="1800" dirty="0" err="1"/>
              <a:t>SciDAC</a:t>
            </a:r>
            <a:r>
              <a:rPr lang="en-US" sz="1800" dirty="0"/>
              <a:t> projects on optimizing signal-processing and hit-finding in reconstruction and final fits for HPC </a:t>
            </a:r>
            <a:r>
              <a:rPr lang="en-US" sz="1800" dirty="0">
                <a:sym typeface="Wingdings" pitchFamily="2" charset="2"/>
              </a:rPr>
              <a:t> demonstration tests with ICARUS data workflows ongoing</a:t>
            </a:r>
          </a:p>
          <a:p>
            <a:pPr lvl="1"/>
            <a:r>
              <a:rPr lang="en-US" sz="1800" dirty="0">
                <a:sym typeface="Wingdings" pitchFamily="2" charset="2"/>
              </a:rPr>
              <a:t>Previous UK efforts on containerized SBND cosmic simulation on ANL Theta  achieved additional processing capacity in recent production</a:t>
            </a:r>
          </a:p>
          <a:p>
            <a:pPr lvl="1"/>
            <a:endParaRPr lang="en-US" sz="18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Heterogeneous computing use currently not fully-factored in, though use of GPUs for ML training/inferences is being discussed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E8C2BF-9E69-6A45-A591-2BA11F35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Adaptations Moving Forward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4670-F880-8043-9AA5-45A4DA187D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033AA-3B0D-1649-8203-4B266EC9E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85543-83B8-C146-A2BF-A2B068808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3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01B55F-6E87-0501-2DB6-FE821750A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1845"/>
            <a:ext cx="9144000" cy="2035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BA33B-0213-9156-D1E0-39272221F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354"/>
            <a:ext cx="9144000" cy="20353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EDB6B6-0900-1C4B-A9E2-A175A635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ICARUS and SBND </a:t>
            </a:r>
            <a:r>
              <a:rPr lang="en-US" dirty="0" err="1"/>
              <a:t>dCache</a:t>
            </a:r>
            <a:r>
              <a:rPr lang="en-US" dirty="0"/>
              <a:t>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AC1F-D19A-0848-B54D-842639E68F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13409-CA6B-A641-B540-C27F86596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61B6B-80E3-2740-87BC-C7E226521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37D09-1670-FD4D-AF99-EC834FAC1812}"/>
              </a:ext>
            </a:extLst>
          </p:cNvPr>
          <p:cNvSpPr txBox="1"/>
          <p:nvPr/>
        </p:nvSpPr>
        <p:spPr>
          <a:xfrm>
            <a:off x="5131398" y="5452425"/>
            <a:ext cx="250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SBND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9B91AD-00BE-7D45-86C7-516E2021EEB0}"/>
              </a:ext>
            </a:extLst>
          </p:cNvPr>
          <p:cNvSpPr txBox="1"/>
          <p:nvPr/>
        </p:nvSpPr>
        <p:spPr>
          <a:xfrm>
            <a:off x="1172817" y="1490870"/>
            <a:ext cx="13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ICARUS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CB7344-276B-D84B-A97C-BFFADB2EC5CA}"/>
              </a:ext>
            </a:extLst>
          </p:cNvPr>
          <p:cNvSpPr txBox="1"/>
          <p:nvPr/>
        </p:nvSpPr>
        <p:spPr>
          <a:xfrm>
            <a:off x="1172817" y="3835564"/>
            <a:ext cx="13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SBND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595F9-1FF9-4888-3468-2F19D340A037}"/>
              </a:ext>
            </a:extLst>
          </p:cNvPr>
          <p:cNvSpPr txBox="1"/>
          <p:nvPr/>
        </p:nvSpPr>
        <p:spPr>
          <a:xfrm>
            <a:off x="636588" y="5644981"/>
            <a:ext cx="827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NOTE! SBN Data Pool Double-Counted!</a:t>
            </a:r>
          </a:p>
        </p:txBody>
      </p:sp>
    </p:spTree>
    <p:extLst>
      <p:ext uri="{BB962C8B-B14F-4D97-AF65-F5344CB8AC3E}">
        <p14:creationId xmlns:p14="http://schemas.microsoft.com/office/powerpoint/2010/main" val="3499575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D262C9-4A83-7146-B008-E86D83501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9051"/>
            <a:ext cx="9144000" cy="2035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B86781-8CDD-2A64-3F06-7BA22A7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1709"/>
            <a:ext cx="9144000" cy="20353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E9FF7B-3FE9-3744-9F16-DE596357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 Tape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0E7B3-640C-EE47-B61C-345E07ABC8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3B45C-D146-964C-A9E4-B419B7606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8B9ED-9A65-F944-9AD7-D62D63D32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F1505-6146-B342-B719-8A753F36E29B}"/>
              </a:ext>
            </a:extLst>
          </p:cNvPr>
          <p:cNvSpPr txBox="1"/>
          <p:nvPr/>
        </p:nvSpPr>
        <p:spPr>
          <a:xfrm>
            <a:off x="1172817" y="1490870"/>
            <a:ext cx="13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ICARUS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B15E36-83DF-6C42-926E-0446DCD08095}"/>
              </a:ext>
            </a:extLst>
          </p:cNvPr>
          <p:cNvSpPr txBox="1"/>
          <p:nvPr/>
        </p:nvSpPr>
        <p:spPr>
          <a:xfrm>
            <a:off x="1172817" y="3835564"/>
            <a:ext cx="13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SBND</a:t>
            </a:r>
          </a:p>
        </p:txBody>
      </p:sp>
    </p:spTree>
    <p:extLst>
      <p:ext uri="{BB962C8B-B14F-4D97-AF65-F5344CB8AC3E}">
        <p14:creationId xmlns:p14="http://schemas.microsoft.com/office/powerpoint/2010/main" val="218341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3F29A5-F68A-D441-8E78-12150E5F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 Tape usage and predictions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712F8-15C3-3A4E-BA5D-6697120954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300-7F00-E349-BD8A-52E4C794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606E0-7A8E-7047-890B-21226559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7" name="Google Shape;284;p32">
            <a:extLst>
              <a:ext uri="{FF2B5EF4-FFF2-40B4-BE49-F238E27FC236}">
                <a16:creationId xmlns:a16="http://schemas.microsoft.com/office/drawing/2014/main" id="{DFA8F4C6-1CF5-A84D-AE86-877790402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313850"/>
              </p:ext>
            </p:extLst>
          </p:nvPr>
        </p:nvGraphicFramePr>
        <p:xfrm>
          <a:off x="636588" y="1399426"/>
          <a:ext cx="7818120" cy="4302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0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Total Added / Total Footprint By End of Year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Current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Helvetica" pitchFamily="2" charset="0"/>
                        </a:rPr>
                        <a:t>11.2</a:t>
                      </a:r>
                      <a:endParaRPr sz="2400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Additional FY2022 end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+3.9 / 15.1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FY2023**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+0.6 / 15.7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FY2024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+15.6 / 31.25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9DFF86-A17B-244F-B4A8-25B8CBAF3304}"/>
              </a:ext>
            </a:extLst>
          </p:cNvPr>
          <p:cNvSpPr txBox="1"/>
          <p:nvPr/>
        </p:nvSpPr>
        <p:spPr>
          <a:xfrm>
            <a:off x="5590336" y="873306"/>
            <a:ext cx="200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Units of PB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7902F-8F9B-7E8C-D12B-04799BF84F36}"/>
              </a:ext>
            </a:extLst>
          </p:cNvPr>
          <p:cNvSpPr txBox="1"/>
          <p:nvPr/>
        </p:nvSpPr>
        <p:spPr>
          <a:xfrm>
            <a:off x="636588" y="5766371"/>
            <a:ext cx="827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**Assumes aggressive data retirement, see next slide</a:t>
            </a:r>
          </a:p>
        </p:txBody>
      </p:sp>
    </p:spTree>
    <p:extLst>
      <p:ext uri="{BB962C8B-B14F-4D97-AF65-F5344CB8AC3E}">
        <p14:creationId xmlns:p14="http://schemas.microsoft.com/office/powerpoint/2010/main" val="363667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2AD2E7-606A-634B-9EFD-6DB9621C4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We continue to focus on driving down data volume needs in SBN</a:t>
            </a:r>
          </a:p>
          <a:p>
            <a:pPr lvl="1"/>
            <a:r>
              <a:rPr lang="en-US" sz="1800" dirty="0"/>
              <a:t>Previously saw large gains in SBND sim event sizes</a:t>
            </a:r>
          </a:p>
          <a:p>
            <a:pPr lvl="1"/>
            <a:r>
              <a:rPr lang="en-US" sz="1800" dirty="0"/>
              <a:t>ICARUS reconstruction workflows target dropping of raw data from </a:t>
            </a:r>
            <a:r>
              <a:rPr lang="en-US" sz="1800" dirty="0" err="1"/>
              <a:t>reco</a:t>
            </a:r>
            <a:r>
              <a:rPr lang="en-US" sz="1800" dirty="0"/>
              <a:t> files</a:t>
            </a:r>
          </a:p>
          <a:p>
            <a:pPr lvl="1"/>
            <a:endParaRPr lang="en-US" sz="1800" dirty="0"/>
          </a:p>
          <a:p>
            <a:r>
              <a:rPr lang="en-US" sz="2000" dirty="0"/>
              <a:t>Need to formally assess current data on tape for retirement</a:t>
            </a:r>
          </a:p>
          <a:p>
            <a:pPr lvl="1"/>
            <a:r>
              <a:rPr lang="en-US" sz="1800" dirty="0"/>
              <a:t>Bulk is ICARUS commissioning data, which was always planned to have limited lifetime</a:t>
            </a:r>
          </a:p>
          <a:p>
            <a:pPr lvl="1"/>
            <a:r>
              <a:rPr lang="en-US" sz="1800" u="sng" dirty="0"/>
              <a:t>FY2023 additional added raw data volume is 13.2 PB </a:t>
            </a:r>
            <a:r>
              <a:rPr lang="en-US" sz="1800" dirty="0">
                <a:sym typeface="Wingdings" pitchFamily="2" charset="2"/>
              </a:rPr>
              <a:t> goal would be to offset that increase by retiring most current ICARUS commissioning data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We are using </a:t>
            </a:r>
            <a:r>
              <a:rPr lang="en-US" sz="2000" dirty="0" err="1"/>
              <a:t>Rucio</a:t>
            </a:r>
            <a:r>
              <a:rPr lang="en-US" sz="2000" dirty="0"/>
              <a:t> for data transfers to CNAF, but yet to fully integrate into data management system</a:t>
            </a:r>
          </a:p>
          <a:p>
            <a:pPr lvl="1"/>
            <a:r>
              <a:rPr lang="en-US" sz="1800" dirty="0"/>
              <a:t>Critically need SCD support for this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4A46E7-9E08-6C43-9C61-0FFD151D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notes on data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B395B-BC69-E146-8E6E-3520E0221D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561F0-C17A-3845-B9E0-B16A83400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BAD57-E4FB-C94E-9136-388B44F5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1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98E67D-4FC8-4D4D-B6F2-12B85573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4182034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Anticipate needs to increase in persistent space to support increasing analysis activities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Requesting ~1 PB write volume to support SBND data-taking in FY2023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Received 2 PB allocation last year for “SBN data pool”</a:t>
            </a:r>
          </a:p>
          <a:p>
            <a:pPr lvl="1"/>
            <a:r>
              <a:rPr lang="en-US" dirty="0"/>
              <a:t>Target was for output of production: derived data, commonly used for analysis work, with medium-term lifetimes</a:t>
            </a:r>
          </a:p>
          <a:p>
            <a:pPr lvl="1"/>
            <a:r>
              <a:rPr lang="en-US" dirty="0"/>
              <a:t>Has had a </a:t>
            </a:r>
            <a:r>
              <a:rPr lang="en-US" i="1" dirty="0"/>
              <a:t>major</a:t>
            </a:r>
            <a:r>
              <a:rPr lang="en-US" dirty="0"/>
              <a:t> improvement on production efficiency and reduction in tape usage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E7D2F-E973-D946-87F6-47B516DD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 </a:t>
            </a:r>
            <a:r>
              <a:rPr lang="en-US" dirty="0" err="1"/>
              <a:t>dCache</a:t>
            </a:r>
            <a:r>
              <a:rPr lang="en-US" dirty="0"/>
              <a:t> Requests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1D3A-02D3-7343-A869-8BC55273EE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9D278-9CC7-F146-A33A-C974D42A2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D307A-2194-B840-ACBE-10FE53182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5DD3E6-AB5C-BA4F-8CF0-ACB3742D9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45692"/>
              </p:ext>
            </p:extLst>
          </p:nvPr>
        </p:nvGraphicFramePr>
        <p:xfrm>
          <a:off x="4571998" y="971550"/>
          <a:ext cx="4343401" cy="47852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5193">
                  <a:extLst>
                    <a:ext uri="{9D8B030D-6E8A-4147-A177-3AD203B41FA5}">
                      <a16:colId xmlns:a16="http://schemas.microsoft.com/office/drawing/2014/main" val="2728381269"/>
                    </a:ext>
                  </a:extLst>
                </a:gridCol>
                <a:gridCol w="1589050">
                  <a:extLst>
                    <a:ext uri="{9D8B030D-6E8A-4147-A177-3AD203B41FA5}">
                      <a16:colId xmlns:a16="http://schemas.microsoft.com/office/drawing/2014/main" val="1054800088"/>
                    </a:ext>
                  </a:extLst>
                </a:gridCol>
                <a:gridCol w="1349158">
                  <a:extLst>
                    <a:ext uri="{9D8B030D-6E8A-4147-A177-3AD203B41FA5}">
                      <a16:colId xmlns:a16="http://schemas.microsoft.com/office/drawing/2014/main" val="307855644"/>
                    </a:ext>
                  </a:extLst>
                </a:gridCol>
              </a:tblGrid>
              <a:tr h="95705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6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Helvetica" pitchFamily="2" charset="0"/>
                        </a:rPr>
                        <a:t>Analysis</a:t>
                      </a:r>
                      <a:endParaRPr sz="1600" b="1" dirty="0">
                        <a:latin typeface="Helvetica" pitchFamily="2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Helvetica" pitchFamily="2" charset="0"/>
                        </a:rPr>
                        <a:t>(Persistent)</a:t>
                      </a:r>
                      <a:endParaRPr sz="16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Helvetica" pitchFamily="2" charset="0"/>
                        </a:rPr>
                        <a:t>Other</a:t>
                      </a:r>
                      <a:endParaRPr sz="1600" b="1" dirty="0">
                        <a:latin typeface="Helvetica" pitchFamily="2" charset="0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Helvetica" pitchFamily="2" charset="0"/>
                        </a:rPr>
                        <a:t>Dedicated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Helvetica" pitchFamily="2" charset="0"/>
                        </a:rPr>
                        <a:t>(RW)</a:t>
                      </a:r>
                      <a:endParaRPr sz="16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37744"/>
                  </a:ext>
                </a:extLst>
              </a:tr>
              <a:tr h="95705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600" b="1" dirty="0">
                          <a:latin typeface="Helvetica" pitchFamily="2" charset="0"/>
                        </a:rPr>
                        <a:t>Current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209 TB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(actual)</a:t>
                      </a: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3000 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B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(actual)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573590"/>
                  </a:ext>
                </a:extLst>
              </a:tr>
              <a:tr h="95705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Helvetica" pitchFamily="2" charset="0"/>
                        </a:rPr>
                        <a:t>FY2022</a:t>
                      </a:r>
                      <a:endParaRPr sz="16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250 TB</a:t>
                      </a: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3000 TB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515381"/>
                  </a:ext>
                </a:extLst>
              </a:tr>
              <a:tr h="95705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Helvetica" pitchFamily="2" charset="0"/>
                        </a:rPr>
                        <a:t>FY2023</a:t>
                      </a:r>
                      <a:endParaRPr sz="16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300 TB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4000 TB + ?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27683"/>
                  </a:ext>
                </a:extLst>
              </a:tr>
              <a:tr h="95705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Helvetica" pitchFamily="2" charset="0"/>
                        </a:rPr>
                        <a:t>FY2024</a:t>
                      </a:r>
                      <a:endParaRPr sz="16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300 TB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4000 TB + ?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007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15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B06C85-02F4-2345-89BE-3B10FEB01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major computing problem for SBN continues to be data I/O</a:t>
            </a:r>
          </a:p>
          <a:p>
            <a:pPr lvl="1"/>
            <a:r>
              <a:rPr lang="en-US" dirty="0"/>
              <a:t>Estimate that in FY2023, we will need peak rates of 3.22 TB/</a:t>
            </a:r>
            <a:r>
              <a:rPr lang="en-US" dirty="0" err="1"/>
              <a:t>hr</a:t>
            </a:r>
            <a:r>
              <a:rPr lang="en-US" dirty="0"/>
              <a:t> read, </a:t>
            </a:r>
            <a:r>
              <a:rPr lang="en-US" b="1" u="sng" dirty="0"/>
              <a:t>and</a:t>
            </a:r>
            <a:r>
              <a:rPr lang="en-US" dirty="0"/>
              <a:t> 3.95 TB/</a:t>
            </a:r>
            <a:r>
              <a:rPr lang="en-US" dirty="0" err="1"/>
              <a:t>hr</a:t>
            </a:r>
            <a:r>
              <a:rPr lang="en-US" dirty="0"/>
              <a:t> write (simultaneously) to support data-taking and production campaigns</a:t>
            </a:r>
          </a:p>
          <a:p>
            <a:pPr lvl="2"/>
            <a:r>
              <a:rPr lang="en-US" dirty="0"/>
              <a:t>For reference, our steady-state raw data write rate is ~0.7 TB/</a:t>
            </a:r>
            <a:r>
              <a:rPr lang="en-US" dirty="0" err="1"/>
              <a:t>hr</a:t>
            </a:r>
            <a:endParaRPr lang="en-US" dirty="0"/>
          </a:p>
          <a:p>
            <a:pPr lvl="1"/>
            <a:r>
              <a:rPr lang="en-US" dirty="0"/>
              <a:t>By FY2025, this increases to 7.62 TB/</a:t>
            </a:r>
            <a:r>
              <a:rPr lang="en-US" dirty="0" err="1"/>
              <a:t>hr</a:t>
            </a:r>
            <a:r>
              <a:rPr lang="en-US" dirty="0"/>
              <a:t> and 7.34 TB/</a:t>
            </a:r>
            <a:r>
              <a:rPr lang="en-US" dirty="0" err="1"/>
              <a:t>hr</a:t>
            </a:r>
            <a:r>
              <a:rPr lang="en-US" dirty="0"/>
              <a:t>, respectively</a:t>
            </a:r>
          </a:p>
          <a:p>
            <a:pPr lvl="1"/>
            <a:r>
              <a:rPr lang="en-US" dirty="0"/>
              <a:t>This is </a:t>
            </a:r>
            <a:r>
              <a:rPr lang="en-US" i="1" dirty="0"/>
              <a:t>after</a:t>
            </a:r>
            <a:r>
              <a:rPr lang="en-US" dirty="0"/>
              <a:t> aggressive (but hopefully realistic) improvements on cutting down data usage</a:t>
            </a:r>
          </a:p>
          <a:p>
            <a:endParaRPr lang="en-US" dirty="0"/>
          </a:p>
          <a:p>
            <a:r>
              <a:rPr lang="en-US" b="1" dirty="0"/>
              <a:t>We consider SBN data pool to have been a major success and, as we discussed when we requested the resource, we will want to pursue how to expand</a:t>
            </a:r>
          </a:p>
          <a:p>
            <a:pPr lvl="1"/>
            <a:r>
              <a:rPr lang="en-US" dirty="0"/>
              <a:t>Still assessing how to optimize use patterns (using ongoing production as a test point), but would like to minimize using tape as a ~2-yr-lifetime data cache</a:t>
            </a:r>
          </a:p>
          <a:p>
            <a:pPr lvl="1"/>
            <a:r>
              <a:rPr lang="en-US" dirty="0"/>
              <a:t>Total derived data is ~8 PB in FY2023 </a:t>
            </a:r>
            <a:r>
              <a:rPr lang="en-US" dirty="0">
                <a:sym typeface="Wingdings" pitchFamily="2" charset="2"/>
              </a:rPr>
              <a:t> upper-limit scale for what would be used</a:t>
            </a:r>
            <a:endParaRPr lang="en-US" dirty="0"/>
          </a:p>
          <a:p>
            <a:pPr lvl="1"/>
            <a:r>
              <a:rPr lang="en-US" dirty="0"/>
              <a:t>Will plan to prepare presentation for SPPM to outline proposal</a:t>
            </a:r>
          </a:p>
          <a:p>
            <a:pPr lvl="2"/>
            <a:r>
              <a:rPr lang="en-US" dirty="0"/>
              <a:t>Aiming for later this summer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A1C4D0-7A12-EE4E-9A72-F476198D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notes on data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6D1A1-2B02-514A-AFC5-EC67F21772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049C3-7E52-7241-961C-AE1996D6E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56D29-7E50-B340-838E-68ED872C1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19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07C19C-0171-6196-3514-407DF704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549"/>
            <a:ext cx="9144000" cy="18131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454F4C-DBC3-4340-9A34-FD7573EEF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 NAS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9A744-F551-AB4A-A902-0B8DE10300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D8399-C3DA-604C-84F9-ED7614D82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02DC6-4A96-DA40-A2C4-4AD504429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6F393-9120-2842-B727-AD90696C4F32}"/>
              </a:ext>
            </a:extLst>
          </p:cNvPr>
          <p:cNvSpPr txBox="1"/>
          <p:nvPr/>
        </p:nvSpPr>
        <p:spPr>
          <a:xfrm>
            <a:off x="1172817" y="1490870"/>
            <a:ext cx="13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ICARUS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B3BCB-43FE-394E-853A-501547307D08}"/>
              </a:ext>
            </a:extLst>
          </p:cNvPr>
          <p:cNvSpPr txBox="1"/>
          <p:nvPr/>
        </p:nvSpPr>
        <p:spPr>
          <a:xfrm>
            <a:off x="1172817" y="3835564"/>
            <a:ext cx="13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SBND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CE569B-66A8-26F1-21E1-633001A90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9519"/>
            <a:ext cx="9144000" cy="18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79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E61DD0-02E4-4A4F-984A-431DFB86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643846"/>
            <a:ext cx="8672513" cy="1490840"/>
          </a:xfrm>
        </p:spPr>
        <p:txBody>
          <a:bodyPr>
            <a:noAutofit/>
          </a:bodyPr>
          <a:lstStyle/>
          <a:p>
            <a:r>
              <a:rPr lang="en-US" sz="1600" dirty="0"/>
              <a:t>Needed to support areas for software development, tests, and analysis work</a:t>
            </a:r>
          </a:p>
          <a:p>
            <a:r>
              <a:rPr lang="en-US" sz="1600" dirty="0"/>
              <a:t>Modest increases support needs for onboarding new analyzers</a:t>
            </a:r>
          </a:p>
          <a:p>
            <a:pPr lvl="1"/>
            <a:r>
              <a:rPr lang="en-US" sz="1600" dirty="0"/>
              <a:t>Effort to help keep builds small, tools for cleaning up </a:t>
            </a:r>
            <a:r>
              <a:rPr lang="en-US" sz="1600" dirty="0" err="1"/>
              <a:t>larsoft</a:t>
            </a:r>
            <a:r>
              <a:rPr lang="en-US" sz="1600" dirty="0"/>
              <a:t> builds, etc. are often biggest drivers of efficient use (besides general cleanup)</a:t>
            </a:r>
          </a:p>
          <a:p>
            <a:r>
              <a:rPr lang="en-US" sz="1600" dirty="0"/>
              <a:t>[Astute observers will note we have not actually increased these over last years, and we try to continue to cleanup rather than ask for more …]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1CF4F0-85FB-0E48-ABF6-A6C514D9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 NAS usage and predictions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45BA9-EBC1-DC4B-9BA3-E6CF54872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F396-E9C4-DD48-A658-276B2627E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93139-DA73-0445-AF8F-B2BCC6393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7" name="Google Shape;275;p31">
            <a:extLst>
              <a:ext uri="{FF2B5EF4-FFF2-40B4-BE49-F238E27FC236}">
                <a16:creationId xmlns:a16="http://schemas.microsoft.com/office/drawing/2014/main" id="{47533E3D-3C17-5843-94EC-BC05F1F00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916007"/>
              </p:ext>
            </p:extLst>
          </p:nvPr>
        </p:nvGraphicFramePr>
        <p:xfrm>
          <a:off x="5428288" y="1152929"/>
          <a:ext cx="3126507" cy="3190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App</a:t>
                      </a:r>
                      <a:endParaRPr sz="18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Data</a:t>
                      </a:r>
                      <a:endParaRPr sz="18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current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4.5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25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FY2023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5.0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30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FY2024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5.0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30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oogle Shape;275;p31">
            <a:extLst>
              <a:ext uri="{FF2B5EF4-FFF2-40B4-BE49-F238E27FC236}">
                <a16:creationId xmlns:a16="http://schemas.microsoft.com/office/drawing/2014/main" id="{20385B64-122C-D74C-89AF-FB6DAFA75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355256"/>
              </p:ext>
            </p:extLst>
          </p:nvPr>
        </p:nvGraphicFramePr>
        <p:xfrm>
          <a:off x="392051" y="1142580"/>
          <a:ext cx="3323664" cy="3190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App</a:t>
                      </a:r>
                      <a:endParaRPr sz="18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Data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current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4.0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25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FY2023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5.0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30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FY2024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5.0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30</a:t>
                      </a:r>
                      <a:endParaRPr sz="1800"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BC93DF5-7180-D74C-86A4-CCCB7D645F4E}"/>
              </a:ext>
            </a:extLst>
          </p:cNvPr>
          <p:cNvSpPr txBox="1"/>
          <p:nvPr/>
        </p:nvSpPr>
        <p:spPr>
          <a:xfrm>
            <a:off x="636588" y="723314"/>
            <a:ext cx="275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ICARUS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E3077-03DA-E64E-A5C3-1AB5B96E308A}"/>
              </a:ext>
            </a:extLst>
          </p:cNvPr>
          <p:cNvSpPr txBox="1"/>
          <p:nvPr/>
        </p:nvSpPr>
        <p:spPr>
          <a:xfrm>
            <a:off x="5611776" y="723313"/>
            <a:ext cx="275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SBND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27AEE-FA2E-9049-B0CE-4DD472F0B97B}"/>
              </a:ext>
            </a:extLst>
          </p:cNvPr>
          <p:cNvSpPr txBox="1"/>
          <p:nvPr/>
        </p:nvSpPr>
        <p:spPr>
          <a:xfrm>
            <a:off x="4031468" y="2215044"/>
            <a:ext cx="100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Units of TB</a:t>
            </a:r>
          </a:p>
        </p:txBody>
      </p:sp>
    </p:spTree>
    <p:extLst>
      <p:ext uri="{BB962C8B-B14F-4D97-AF65-F5344CB8AC3E}">
        <p14:creationId xmlns:p14="http://schemas.microsoft.com/office/powerpoint/2010/main" val="369333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65E7B-FB10-AB40-A541-906439F7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for Offline Computing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12024-D22D-594E-B782-25935F72F8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4E1FB-6BD3-904E-B398-C68B2793E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731B4-95BA-D84F-BC13-0201D7B4F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97FED5-3813-FE48-90C4-CABEDC6B586E}"/>
              </a:ext>
            </a:extLst>
          </p:cNvPr>
          <p:cNvSpPr/>
          <p:nvPr/>
        </p:nvSpPr>
        <p:spPr>
          <a:xfrm>
            <a:off x="228600" y="974414"/>
            <a:ext cx="2276685" cy="99995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99D6E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ICARUS Sim and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Reco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Software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(Tracy Usher and Daniele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Gibin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236F4F-C863-C245-B8E8-16E7D05F1D91}"/>
              </a:ext>
            </a:extLst>
          </p:cNvPr>
          <p:cNvSpPr/>
          <p:nvPr/>
        </p:nvSpPr>
        <p:spPr>
          <a:xfrm>
            <a:off x="6523356" y="990610"/>
            <a:ext cx="2417841" cy="99995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99D6E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SBND Physics and Analysis Tools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(Costas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Andreopoulus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Bill Louis, and 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Andrzej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Szelc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EDDBE6-19F8-9F44-BAA8-87EC2B5B1C43}"/>
              </a:ext>
            </a:extLst>
          </p:cNvPr>
          <p:cNvSpPr/>
          <p:nvPr/>
        </p:nvSpPr>
        <p:spPr>
          <a:xfrm>
            <a:off x="570093" y="2303364"/>
            <a:ext cx="1708872" cy="55413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99D6E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Release Management: </a:t>
            </a:r>
            <a:b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Sergey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Matrynenko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Matthe</a:t>
            </a:r>
            <a:r>
              <a:rPr lang="en-US" sz="1000" i="1" kern="0" dirty="0">
                <a:solidFill>
                  <a:srgbClr val="FFFFFF"/>
                </a:solidFill>
                <a:latin typeface="Arial"/>
                <a:ea typeface="+mn-ea"/>
                <a:cs typeface="+mn-cs"/>
                <a:sym typeface="Arial"/>
              </a:rPr>
              <a:t>w Rosenberg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C6C5F2-ADD5-2144-AE5F-11BAB22C1815}"/>
              </a:ext>
            </a:extLst>
          </p:cNvPr>
          <p:cNvSpPr/>
          <p:nvPr/>
        </p:nvSpPr>
        <p:spPr>
          <a:xfrm>
            <a:off x="555803" y="2974538"/>
            <a:ext cx="1697644" cy="45446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99D6E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Production Management: </a:t>
            </a:r>
            <a:b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Maya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Wospakrik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1CE48E-6730-FD44-BEBB-1E22714B6E81}"/>
              </a:ext>
            </a:extLst>
          </p:cNvPr>
          <p:cNvSpPr/>
          <p:nvPr/>
        </p:nvSpPr>
        <p:spPr>
          <a:xfrm>
            <a:off x="6850559" y="2319561"/>
            <a:ext cx="1802899" cy="45446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99D6E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Release Management: </a:t>
            </a:r>
            <a:b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Fran 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Nicolàs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D9D05D-D328-4645-8D28-2D8983A2EEAB}"/>
              </a:ext>
            </a:extLst>
          </p:cNvPr>
          <p:cNvSpPr/>
          <p:nvPr/>
        </p:nvSpPr>
        <p:spPr>
          <a:xfrm>
            <a:off x="6850559" y="2990734"/>
            <a:ext cx="1802899" cy="45446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99D6E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Production Management: </a:t>
            </a:r>
            <a:b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lang="en-US" sz="1000" i="1" kern="0" dirty="0">
                <a:solidFill>
                  <a:srgbClr val="FFFFFF"/>
                </a:solidFill>
                <a:latin typeface="Arial"/>
                <a:ea typeface="+mn-ea"/>
                <a:cs typeface="+mn-cs"/>
                <a:sym typeface="Arial"/>
              </a:rPr>
              <a:t>Mateus Carneiro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F12B28E0-1E9C-C94F-ABE7-F742A953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479391"/>
            <a:ext cx="8672513" cy="15515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experiment has an existing software and computing structure</a:t>
            </a:r>
          </a:p>
          <a:p>
            <a:r>
              <a:rPr lang="en-US" dirty="0"/>
              <a:t>Common </a:t>
            </a:r>
            <a:r>
              <a:rPr lang="en-US" i="1" dirty="0"/>
              <a:t>SBN</a:t>
            </a:r>
            <a:r>
              <a:rPr lang="en-US" dirty="0"/>
              <a:t> </a:t>
            </a:r>
            <a:r>
              <a:rPr lang="en-US" i="1" dirty="0"/>
              <a:t>Analysis Infrastructure</a:t>
            </a:r>
            <a:r>
              <a:rPr lang="en-US" dirty="0"/>
              <a:t> group to organize common needs and efforts</a:t>
            </a:r>
          </a:p>
          <a:p>
            <a:pPr lvl="1"/>
            <a:r>
              <a:rPr lang="en-US" dirty="0"/>
              <a:t>SBN numbers are presented jointly, though with breakdown by individual detector available</a:t>
            </a:r>
          </a:p>
          <a:p>
            <a:pPr lvl="1"/>
            <a:r>
              <a:rPr lang="en-US" dirty="0"/>
              <a:t>Work hand-in-hand with each detector’s groups and common SBN Analysis group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D2781E-ED3E-1966-F3D2-98AC19AD8888}"/>
              </a:ext>
            </a:extLst>
          </p:cNvPr>
          <p:cNvSpPr/>
          <p:nvPr/>
        </p:nvSpPr>
        <p:spPr>
          <a:xfrm>
            <a:off x="3375977" y="974414"/>
            <a:ext cx="2276685" cy="646568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SBN Analysis Infrastructure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Chris Backhouse, Wes Ketchum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DE1703-92B9-55DF-D233-19F517AB3F8C}"/>
              </a:ext>
            </a:extLst>
          </p:cNvPr>
          <p:cNvSpPr/>
          <p:nvPr/>
        </p:nvSpPr>
        <p:spPr>
          <a:xfrm>
            <a:off x="2744807" y="1755270"/>
            <a:ext cx="1587673" cy="55139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Analysis Framework: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Gianluca Petrillo, Fernanda </a:t>
            </a:r>
            <a:r>
              <a:rPr lang="en-US" sz="1000" kern="0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Psihas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A55A10-748A-E766-C8AE-DC3AD5FFE4EF}"/>
              </a:ext>
            </a:extLst>
          </p:cNvPr>
          <p:cNvSpPr/>
          <p:nvPr/>
        </p:nvSpPr>
        <p:spPr>
          <a:xfrm>
            <a:off x="4696162" y="1756981"/>
            <a:ext cx="1587673" cy="55139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Prod. &amp; Data Mgmt.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Mateus Carneiro, </a:t>
            </a:r>
            <a:b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</a:b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Maya </a:t>
            </a:r>
            <a:r>
              <a:rPr lang="en-US" sz="1000" kern="0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Wospakrik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2B89F2-3C2B-8E2B-E2AA-B30908EDE513}"/>
              </a:ext>
            </a:extLst>
          </p:cNvPr>
          <p:cNvSpPr/>
          <p:nvPr/>
        </p:nvSpPr>
        <p:spPr>
          <a:xfrm>
            <a:off x="2744806" y="2384623"/>
            <a:ext cx="1587673" cy="55139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99D6E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Release Management: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Miquel </a:t>
            </a:r>
            <a:r>
              <a:rPr lang="en-US" sz="1000" kern="0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Nebot-Guinot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189763-14CB-89D1-4693-ABE82254F2AE}"/>
              </a:ext>
            </a:extLst>
          </p:cNvPr>
          <p:cNvSpPr/>
          <p:nvPr/>
        </p:nvSpPr>
        <p:spPr>
          <a:xfrm>
            <a:off x="4696162" y="2379179"/>
            <a:ext cx="1587673" cy="55139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99D6E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Sim. Infrastructure: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Marco Del </a:t>
            </a:r>
            <a:r>
              <a:rPr lang="en-US" sz="1000" kern="0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Tutto</a:t>
            </a: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, Alessandro </a:t>
            </a:r>
            <a:r>
              <a:rPr lang="en-US" sz="1000" kern="0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Menegoli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2ACC1-9B49-062A-3970-2567A8319F9A}"/>
              </a:ext>
            </a:extLst>
          </p:cNvPr>
          <p:cNvSpPr/>
          <p:nvPr/>
        </p:nvSpPr>
        <p:spPr>
          <a:xfrm>
            <a:off x="2744806" y="3013976"/>
            <a:ext cx="1587673" cy="55139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99D6E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Validation Framework: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Chris Hilgenberg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CF8E5C-961D-D2C4-92CF-280137418F41}"/>
              </a:ext>
            </a:extLst>
          </p:cNvPr>
          <p:cNvSpPr/>
          <p:nvPr/>
        </p:nvSpPr>
        <p:spPr>
          <a:xfrm>
            <a:off x="4696162" y="3021150"/>
            <a:ext cx="1587673" cy="55139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99D6E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Workflow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Mgmt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Sophie Berkman, </a:t>
            </a:r>
            <a:b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</a:b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Herb Greenlee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319971-06EB-8638-E0ED-5F7B2D614443}"/>
              </a:ext>
            </a:extLst>
          </p:cNvPr>
          <p:cNvSpPr/>
          <p:nvPr/>
        </p:nvSpPr>
        <p:spPr>
          <a:xfrm>
            <a:off x="6376773" y="3670828"/>
            <a:ext cx="2276685" cy="646568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SBN Analysis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Daniele </a:t>
            </a:r>
            <a:r>
              <a:rPr lang="en-US" sz="1000" kern="0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Gibin</a:t>
            </a: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, </a:t>
            </a:r>
            <a:r>
              <a:rPr lang="en-US" sz="1000" kern="0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Georiga</a:t>
            </a:r>
            <a:r>
              <a:rPr lang="en-US" sz="1000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1000" kern="0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  <a:sym typeface="Arial"/>
              </a:rPr>
              <a:t>Karagiorgi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89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A7E627-B241-DD3D-0F6E-C7477B445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/ framework support</a:t>
            </a:r>
          </a:p>
          <a:p>
            <a:pPr lvl="1"/>
            <a:r>
              <a:rPr lang="en-US" dirty="0"/>
              <a:t>We rely heavily (and contribute back to) </a:t>
            </a:r>
            <a:r>
              <a:rPr lang="en-US" dirty="0" err="1"/>
              <a:t>LArSoft</a:t>
            </a:r>
            <a:r>
              <a:rPr lang="en-US" dirty="0"/>
              <a:t> and the </a:t>
            </a:r>
            <a:r>
              <a:rPr lang="en-US" dirty="0" err="1"/>
              <a:t>LArSoft</a:t>
            </a:r>
            <a:r>
              <a:rPr lang="en-US" dirty="0"/>
              <a:t> ecosystem (e.g. </a:t>
            </a:r>
            <a:r>
              <a:rPr lang="en-US" dirty="0" err="1"/>
              <a:t>mrb</a:t>
            </a:r>
            <a:r>
              <a:rPr lang="en-US" dirty="0"/>
              <a:t>, </a:t>
            </a:r>
            <a:r>
              <a:rPr lang="en-US" i="1" dirty="0"/>
              <a:t>art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Improvements in CPU efficiency, memory usage, production and validation systems, HPC deployment, etc. rely on SCD support even when those activities have significant collaboration effort/leadership</a:t>
            </a:r>
          </a:p>
          <a:p>
            <a:pPr lvl="1"/>
            <a:r>
              <a:rPr lang="en-US" dirty="0"/>
              <a:t>We are worried about maintaining the level of support needed, especially when effort goes into new developments</a:t>
            </a:r>
          </a:p>
          <a:p>
            <a:pPr lvl="2"/>
            <a:r>
              <a:rPr lang="en-US" dirty="0"/>
              <a:t>Going from “realistic demonstrator” to “production-stable” infrastructure generally takes time, and general leads to dependence on “feature-frozen” software far longer than anticipated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CB2B56-0D0D-9708-273C-0C38DDD5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A2753-BCBD-A2DE-F70C-FA5FAC022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67F3F-CEB8-A6DD-C1CD-4E0FF437C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B81D8-F58D-61DD-F84A-F63640EAF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2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04B3-7FC3-674D-A0F5-CA08A0B8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26CAE-8578-0949-8517-0636A9F45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943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05F22-12A2-9D49-9B85-FA314FE9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ICARUS CPU usage prediction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BA345-1359-644F-852C-38069AE137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8493-6D72-DC4D-A9D7-78CB33CBF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7E54B-29FE-B842-9527-44E4FF52A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64004-3822-404C-988C-09B924732F08}"/>
              </a:ext>
            </a:extLst>
          </p:cNvPr>
          <p:cNvSpPr txBox="1"/>
          <p:nvPr/>
        </p:nvSpPr>
        <p:spPr>
          <a:xfrm>
            <a:off x="887508" y="1137828"/>
            <a:ext cx="728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Units of Million (1 CPU, 2 GB) wall hours per CY</a:t>
            </a:r>
          </a:p>
        </p:txBody>
      </p:sp>
      <p:graphicFrame>
        <p:nvGraphicFramePr>
          <p:cNvPr id="9" name="Google Shape;247;p28">
            <a:extLst>
              <a:ext uri="{FF2B5EF4-FFF2-40B4-BE49-F238E27FC236}">
                <a16:creationId xmlns:a16="http://schemas.microsoft.com/office/drawing/2014/main" id="{56E45537-5B23-C9BF-9DF3-338F3B6D1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063120"/>
              </p:ext>
            </p:extLst>
          </p:nvPr>
        </p:nvGraphicFramePr>
        <p:xfrm>
          <a:off x="374072" y="1941658"/>
          <a:ext cx="8219208" cy="3300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789518702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1511170532"/>
                    </a:ext>
                  </a:extLst>
                </a:gridCol>
              </a:tblGrid>
              <a:tr h="739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CY2018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CY2019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CY2020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CY2021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CY2022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b="1" dirty="0"/>
                        <a:t>FY2023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b="1" dirty="0"/>
                        <a:t>FY2024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Requested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0.5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4.8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17.9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16.7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Actual Used</a:t>
                      </a:r>
                      <a:endParaRPr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0.5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1.6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3.5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6.5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10.5*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Efficiency</a:t>
                      </a:r>
                      <a:endParaRPr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~80-90%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8EDF691-FC4A-C671-014F-92C5F980F360}"/>
              </a:ext>
            </a:extLst>
          </p:cNvPr>
          <p:cNvSpPr txBox="1"/>
          <p:nvPr/>
        </p:nvSpPr>
        <p:spPr>
          <a:xfrm>
            <a:off x="6213763" y="5534644"/>
            <a:ext cx="2459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*extrapolation to end of CY</a:t>
            </a:r>
          </a:p>
        </p:txBody>
      </p:sp>
    </p:spTree>
    <p:extLst>
      <p:ext uri="{BB962C8B-B14F-4D97-AF65-F5344CB8AC3E}">
        <p14:creationId xmlns:p14="http://schemas.microsoft.com/office/powerpoint/2010/main" val="73843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05F22-12A2-9D49-9B85-FA314FE9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SBND CPU usage prediction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BA345-1359-644F-852C-38069AE137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8493-6D72-DC4D-A9D7-78CB33CBF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7E54B-29FE-B842-9527-44E4FF52A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64004-3822-404C-988C-09B924732F08}"/>
              </a:ext>
            </a:extLst>
          </p:cNvPr>
          <p:cNvSpPr txBox="1"/>
          <p:nvPr/>
        </p:nvSpPr>
        <p:spPr>
          <a:xfrm>
            <a:off x="887508" y="1137828"/>
            <a:ext cx="728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Units of Million (1 CPU, 2 GB) wall hours per CY</a:t>
            </a:r>
          </a:p>
        </p:txBody>
      </p:sp>
      <p:graphicFrame>
        <p:nvGraphicFramePr>
          <p:cNvPr id="9" name="Google Shape;247;p28">
            <a:extLst>
              <a:ext uri="{FF2B5EF4-FFF2-40B4-BE49-F238E27FC236}">
                <a16:creationId xmlns:a16="http://schemas.microsoft.com/office/drawing/2014/main" id="{74372029-720B-D240-7218-5742F7493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119435"/>
              </p:ext>
            </p:extLst>
          </p:nvPr>
        </p:nvGraphicFramePr>
        <p:xfrm>
          <a:off x="374072" y="1941658"/>
          <a:ext cx="8219208" cy="3300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2789518702"/>
                    </a:ext>
                  </a:extLst>
                </a:gridCol>
                <a:gridCol w="1027401">
                  <a:extLst>
                    <a:ext uri="{9D8B030D-6E8A-4147-A177-3AD203B41FA5}">
                      <a16:colId xmlns:a16="http://schemas.microsoft.com/office/drawing/2014/main" val="1511170532"/>
                    </a:ext>
                  </a:extLst>
                </a:gridCol>
              </a:tblGrid>
              <a:tr h="739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CY2018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CY2019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CY2020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CY2021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CY2022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b="1" dirty="0"/>
                        <a:t>FY2023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b="1" dirty="0"/>
                        <a:t>FY2024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Requested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8.5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8.4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4.5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4.5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24.9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28.6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Actual Used</a:t>
                      </a:r>
                      <a:endParaRPr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0.2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2.9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2.2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4.9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4.5*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Efficiency</a:t>
                      </a:r>
                      <a:endParaRPr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~90-95%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D363018-3B4C-B2A7-8493-A9F1CFA28B0A}"/>
              </a:ext>
            </a:extLst>
          </p:cNvPr>
          <p:cNvSpPr txBox="1"/>
          <p:nvPr/>
        </p:nvSpPr>
        <p:spPr>
          <a:xfrm>
            <a:off x="6213763" y="5534644"/>
            <a:ext cx="2459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*extrapolation to end of CY</a:t>
            </a:r>
          </a:p>
        </p:txBody>
      </p:sp>
    </p:spTree>
    <p:extLst>
      <p:ext uri="{BB962C8B-B14F-4D97-AF65-F5344CB8AC3E}">
        <p14:creationId xmlns:p14="http://schemas.microsoft.com/office/powerpoint/2010/main" val="319621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3F29A5-F68A-D441-8E78-12150E5F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ICARUS Tape usage and predictions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712F8-15C3-3A4E-BA5D-6697120954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300-7F00-E349-BD8A-52E4C794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606E0-7A8E-7047-890B-21226559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7" name="Google Shape;284;p32">
            <a:extLst>
              <a:ext uri="{FF2B5EF4-FFF2-40B4-BE49-F238E27FC236}">
                <a16:creationId xmlns:a16="http://schemas.microsoft.com/office/drawing/2014/main" id="{DFA8F4C6-1CF5-A84D-AE86-877790402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419260"/>
              </p:ext>
            </p:extLst>
          </p:nvPr>
        </p:nvGraphicFramePr>
        <p:xfrm>
          <a:off x="636588" y="1399426"/>
          <a:ext cx="7818120" cy="4302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0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Total Added / Total Footprint By End of Year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Current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Helvetica" pitchFamily="2" charset="0"/>
                        </a:rPr>
                        <a:t>10.3</a:t>
                      </a:r>
                      <a:endParaRPr sz="2400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Additional FY2022 end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+3.9 / 14.2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FY2023**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-0.2 / 14.0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FY2024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+10.3 / 24.3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9DFF86-A17B-244F-B4A8-25B8CBAF3304}"/>
              </a:ext>
            </a:extLst>
          </p:cNvPr>
          <p:cNvSpPr txBox="1"/>
          <p:nvPr/>
        </p:nvSpPr>
        <p:spPr>
          <a:xfrm>
            <a:off x="5590336" y="873306"/>
            <a:ext cx="200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Units of PB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7902F-8F9B-7E8C-D12B-04799BF84F36}"/>
              </a:ext>
            </a:extLst>
          </p:cNvPr>
          <p:cNvSpPr txBox="1"/>
          <p:nvPr/>
        </p:nvSpPr>
        <p:spPr>
          <a:xfrm>
            <a:off x="636588" y="5766371"/>
            <a:ext cx="827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**Assumes aggressive data retirement of commissioning data</a:t>
            </a:r>
          </a:p>
        </p:txBody>
      </p:sp>
    </p:spTree>
    <p:extLst>
      <p:ext uri="{BB962C8B-B14F-4D97-AF65-F5344CB8AC3E}">
        <p14:creationId xmlns:p14="http://schemas.microsoft.com/office/powerpoint/2010/main" val="2231033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3F29A5-F68A-D441-8E78-12150E5F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SBND Tape usage and predictions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712F8-15C3-3A4E-BA5D-6697120954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300-7F00-E349-BD8A-52E4C794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606E0-7A8E-7047-890B-21226559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7" name="Google Shape;284;p32">
            <a:extLst>
              <a:ext uri="{FF2B5EF4-FFF2-40B4-BE49-F238E27FC236}">
                <a16:creationId xmlns:a16="http://schemas.microsoft.com/office/drawing/2014/main" id="{DFA8F4C6-1CF5-A84D-AE86-877790402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353581"/>
              </p:ext>
            </p:extLst>
          </p:nvPr>
        </p:nvGraphicFramePr>
        <p:xfrm>
          <a:off x="636588" y="1399426"/>
          <a:ext cx="7818120" cy="4302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0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Total Added / Total Footprint By End of Year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Current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Helvetica" pitchFamily="2" charset="0"/>
                        </a:rPr>
                        <a:t>0.9</a:t>
                      </a:r>
                      <a:endParaRPr sz="2400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Additional FY2022 end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+0 / 0.9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FY2023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+0.8 / 1.7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FY2024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+5.3 / 6.9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9DFF86-A17B-244F-B4A8-25B8CBAF3304}"/>
              </a:ext>
            </a:extLst>
          </p:cNvPr>
          <p:cNvSpPr txBox="1"/>
          <p:nvPr/>
        </p:nvSpPr>
        <p:spPr>
          <a:xfrm>
            <a:off x="5590336" y="873306"/>
            <a:ext cx="200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Units of PB</a:t>
            </a:r>
          </a:p>
        </p:txBody>
      </p:sp>
    </p:spTree>
    <p:extLst>
      <p:ext uri="{BB962C8B-B14F-4D97-AF65-F5344CB8AC3E}">
        <p14:creationId xmlns:p14="http://schemas.microsoft.com/office/powerpoint/2010/main" val="3451515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E869-6345-B145-89B3-14786AEC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2021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12772-64BF-114A-9BB2-E86DE197E9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5102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9A96EA-691F-5B42-A5BC-20FA87BC8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ICARUS and SBND continue to make use of common tools for computing, and want to continue to do so but will need ongoing support</a:t>
            </a:r>
          </a:p>
          <a:p>
            <a:pPr lvl="1"/>
            <a:r>
              <a:rPr lang="en-US" sz="2000" dirty="0"/>
              <a:t>Software builds and releases: </a:t>
            </a:r>
            <a:r>
              <a:rPr lang="en-US" sz="2000" dirty="0" err="1"/>
              <a:t>LArSoft</a:t>
            </a:r>
            <a:r>
              <a:rPr lang="en-US" sz="2000" dirty="0"/>
              <a:t>, </a:t>
            </a:r>
            <a:r>
              <a:rPr lang="en-US" sz="2000" dirty="0" err="1"/>
              <a:t>spack</a:t>
            </a:r>
            <a:r>
              <a:rPr lang="en-US" sz="2000" dirty="0"/>
              <a:t> transition, continuous integration/validation tools</a:t>
            </a:r>
          </a:p>
          <a:p>
            <a:pPr lvl="1"/>
            <a:r>
              <a:rPr lang="en-US" sz="2000" dirty="0"/>
              <a:t>Strategic plan to use </a:t>
            </a:r>
            <a:r>
              <a:rPr lang="en-US" sz="2000" dirty="0" err="1"/>
              <a:t>Rucio</a:t>
            </a:r>
            <a:r>
              <a:rPr lang="en-US" sz="2000" dirty="0"/>
              <a:t> for data management / data transfers at risk due to lack of support</a:t>
            </a:r>
          </a:p>
          <a:p>
            <a:pPr lvl="2"/>
            <a:r>
              <a:rPr lang="en-US" sz="1800" dirty="0"/>
              <a:t>Missed first critical deadlines, working to avoid missing others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Working towards improving our computing model ensuring it continues to meet both joint analysis and individual analysis needs</a:t>
            </a:r>
          </a:p>
          <a:p>
            <a:pPr lvl="1"/>
            <a:r>
              <a:rPr lang="en-US" sz="2000" dirty="0"/>
              <a:t>Putting a focus on optimization of production workflows, in particular use of HPC in computing production given significant recent progress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6D17A-A3DB-6541-B8AE-1B02707F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notes/concerns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773D9-8CA1-3648-83FD-7EAC991E63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1CCBB-11A2-3043-A3C3-33FD7257D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B2A9B-D79E-7146-B701-F36CC7A3B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34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44B341-2D04-B045-A4C1-7A66DFF5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over the next three years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2A13-8EE8-084A-B25D-F7FC293686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4D4C8-D848-CB4E-9B3A-64B119EEA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D7F4D-430A-5049-B485-A051890CA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7" name="Google Shape;300;p34">
            <a:extLst>
              <a:ext uri="{FF2B5EF4-FFF2-40B4-BE49-F238E27FC236}">
                <a16:creationId xmlns:a16="http://schemas.microsoft.com/office/drawing/2014/main" id="{8C274C60-BC5A-FE49-B3A4-87B19A8AA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645970"/>
              </p:ext>
            </p:extLst>
          </p:nvPr>
        </p:nvGraphicFramePr>
        <p:xfrm>
          <a:off x="228600" y="736219"/>
          <a:ext cx="8686800" cy="543970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Helvetica" pitchFamily="2" charset="0"/>
                        </a:rPr>
                        <a:t>Goals</a:t>
                      </a:r>
                      <a:endParaRPr sz="1600" b="1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Helvetica" pitchFamily="2" charset="0"/>
                        </a:rPr>
                        <a:t>Where does the experiment need to contribute</a:t>
                      </a:r>
                      <a:endParaRPr sz="16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Helvetica" pitchFamily="2" charset="0"/>
                        </a:rPr>
                        <a:t>Where does SCD need to contribute</a:t>
                      </a:r>
                      <a:endParaRPr sz="16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Transition of ICARUS from commissioning to operations now, and in future for SBND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Detector commissioning, computing model, sensible physics plan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Support for optimization of onsite data transfers and data storage, processing of data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5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Deployment of </a:t>
                      </a:r>
                      <a:r>
                        <a:rPr lang="en-US" sz="1600" dirty="0" err="1">
                          <a:latin typeface="Helvetica" pitchFamily="2" charset="0"/>
                        </a:rPr>
                        <a:t>Rucio</a:t>
                      </a:r>
                      <a:r>
                        <a:rPr lang="en-US" sz="1600" dirty="0">
                          <a:latin typeface="Helvetica" pitchFamily="2" charset="0"/>
                        </a:rPr>
                        <a:t> for improved data management, </a:t>
                      </a:r>
                      <a:r>
                        <a:rPr lang="en-US" sz="1600" dirty="0" err="1">
                          <a:latin typeface="Helvetica" pitchFamily="2" charset="0"/>
                        </a:rPr>
                        <a:t>inclugind</a:t>
                      </a:r>
                      <a:r>
                        <a:rPr lang="en-US" sz="1600" dirty="0">
                          <a:latin typeface="Helvetica" pitchFamily="2" charset="0"/>
                        </a:rPr>
                        <a:t> automated data transfers (CNAF, other sites)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Helvetica" pitchFamily="2" charset="0"/>
                        </a:rPr>
                        <a:t>Collaboration support/effort, expertise on external sites and interfaces to external computing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Helvetica" pitchFamily="2" charset="0"/>
                        </a:rPr>
                        <a:t>Core development work, documentation, support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45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Increased usage of HPC resources, integrating into standard production workflows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Helvetica" pitchFamily="2" charset="0"/>
                        </a:rPr>
                        <a:t>Collaboration support/effort, algorithm development, workflow development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Helvetica" pitchFamily="2" charset="0"/>
                        </a:rPr>
                        <a:t>Expertise for development, support and expertise for transitioning to production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Large-scale production for single and multi-detector physics analyses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Software, data management, workflow development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" pitchFamily="2" charset="0"/>
                        </a:rPr>
                        <a:t>(</a:t>
                      </a:r>
                      <a:r>
                        <a:rPr lang="en-US" sz="1600" dirty="0" err="1">
                          <a:latin typeface="Helvetica" pitchFamily="2" charset="0"/>
                        </a:rPr>
                        <a:t>LArSoft</a:t>
                      </a:r>
                      <a:r>
                        <a:rPr lang="en-US" sz="1600" dirty="0">
                          <a:latin typeface="Helvetica" pitchFamily="2" charset="0"/>
                        </a:rPr>
                        <a:t>) software support, profiling and optimization expertise, including on data storage and management</a:t>
                      </a:r>
                      <a:endParaRPr sz="1600" dirty="0">
                        <a:latin typeface="Helvetica" pitchFamily="2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412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05F22-12A2-9D49-9B85-FA314FE9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ICARUS CPU usage prediction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BA345-1359-644F-852C-38069AE137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8493-6D72-DC4D-A9D7-78CB33CBF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7E54B-29FE-B842-9527-44E4FF52A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64004-3822-404C-988C-09B924732F08}"/>
              </a:ext>
            </a:extLst>
          </p:cNvPr>
          <p:cNvSpPr txBox="1"/>
          <p:nvPr/>
        </p:nvSpPr>
        <p:spPr>
          <a:xfrm>
            <a:off x="887508" y="1137828"/>
            <a:ext cx="728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Units of Million (1 CPU, 2 GB) wall hours per CY</a:t>
            </a:r>
          </a:p>
        </p:txBody>
      </p:sp>
      <p:graphicFrame>
        <p:nvGraphicFramePr>
          <p:cNvPr id="8" name="Google Shape;247;p28">
            <a:extLst>
              <a:ext uri="{FF2B5EF4-FFF2-40B4-BE49-F238E27FC236}">
                <a16:creationId xmlns:a16="http://schemas.microsoft.com/office/drawing/2014/main" id="{E2D766CA-7126-3646-8353-CD6420CDE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179800"/>
              </p:ext>
            </p:extLst>
          </p:nvPr>
        </p:nvGraphicFramePr>
        <p:xfrm>
          <a:off x="628649" y="1941658"/>
          <a:ext cx="7802095" cy="3300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585">
                  <a:extLst>
                    <a:ext uri="{9D8B030D-6E8A-4147-A177-3AD203B41FA5}">
                      <a16:colId xmlns:a16="http://schemas.microsoft.com/office/drawing/2014/main" val="2789518702"/>
                    </a:ext>
                  </a:extLst>
                </a:gridCol>
              </a:tblGrid>
              <a:tr h="739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2018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2019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2020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2021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2022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b="1" dirty="0"/>
                        <a:t>2023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Requested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14.3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20.8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29.1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Actual Used</a:t>
                      </a:r>
                      <a:endParaRPr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N/A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Efficiency</a:t>
                      </a:r>
                      <a:endParaRPr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N/A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97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A5E320-5D37-974F-AE9A-4685F159E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456668"/>
            <a:ext cx="8672513" cy="169805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ICARUS trigger commissioning complete; final cosmic-ray overburden being installed now </a:t>
            </a:r>
            <a:r>
              <a:rPr lang="en-US" dirty="0">
                <a:sym typeface="Wingdings" pitchFamily="2" charset="2"/>
              </a:rPr>
              <a:t> physics run</a:t>
            </a:r>
          </a:p>
          <a:p>
            <a:pPr lvl="1"/>
            <a:r>
              <a:rPr lang="en-US" dirty="0"/>
              <a:t>Have been taking neutrino data this whole year; various stages of detector commissioning</a:t>
            </a:r>
          </a:p>
          <a:p>
            <a:r>
              <a:rPr lang="en-US" dirty="0"/>
              <a:t>SBND to enter commissioning in FY2023-2024 and move (hopefully rapidly) to full operations</a:t>
            </a:r>
          </a:p>
          <a:p>
            <a:r>
              <a:rPr lang="en-US" dirty="0"/>
              <a:t>Major data production campaigns:</a:t>
            </a:r>
          </a:p>
          <a:p>
            <a:pPr lvl="1"/>
            <a:r>
              <a:rPr lang="en-US" dirty="0"/>
              <a:t>Ongoing first ‘large-scale’ campaign’</a:t>
            </a:r>
          </a:p>
          <a:p>
            <a:pPr lvl="1"/>
            <a:r>
              <a:rPr lang="en-US" dirty="0"/>
              <a:t>Expect two major production campaigns for FY2023, with a goal to begin one as early as October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509B16-7813-2447-84FD-9D156C60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1A5A5-C257-C946-AA4B-CCB7B55FED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0BBC0-E60E-8E4E-998C-2FF622047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62328-9A0B-2947-AC76-720495FC1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8" name="Google Shape;182;p24">
            <a:extLst>
              <a:ext uri="{FF2B5EF4-FFF2-40B4-BE49-F238E27FC236}">
                <a16:creationId xmlns:a16="http://schemas.microsoft.com/office/drawing/2014/main" id="{375D4BFB-F60B-7144-BE98-56D43F877987}"/>
              </a:ext>
            </a:extLst>
          </p:cNvPr>
          <p:cNvSpPr/>
          <p:nvPr/>
        </p:nvSpPr>
        <p:spPr>
          <a:xfrm>
            <a:off x="2301899" y="2464509"/>
            <a:ext cx="6321956" cy="207299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ICARUS Full Operations</a:t>
            </a:r>
            <a:endParaRPr sz="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83;p24">
            <a:extLst>
              <a:ext uri="{FF2B5EF4-FFF2-40B4-BE49-F238E27FC236}">
                <a16:creationId xmlns:a16="http://schemas.microsoft.com/office/drawing/2014/main" id="{AF0689B0-D7AA-984A-83C7-09CF799A4231}"/>
              </a:ext>
            </a:extLst>
          </p:cNvPr>
          <p:cNvSpPr/>
          <p:nvPr/>
        </p:nvSpPr>
        <p:spPr>
          <a:xfrm>
            <a:off x="7107387" y="2752610"/>
            <a:ext cx="1509301" cy="2073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SBND Full Operations</a:t>
            </a:r>
            <a:endParaRPr sz="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84;p24">
            <a:extLst>
              <a:ext uri="{FF2B5EF4-FFF2-40B4-BE49-F238E27FC236}">
                <a16:creationId xmlns:a16="http://schemas.microsoft.com/office/drawing/2014/main" id="{62359821-6597-8E48-90A0-0BED94B48CDF}"/>
              </a:ext>
            </a:extLst>
          </p:cNvPr>
          <p:cNvSpPr/>
          <p:nvPr/>
        </p:nvSpPr>
        <p:spPr>
          <a:xfrm>
            <a:off x="3911733" y="3842277"/>
            <a:ext cx="1787741" cy="207300"/>
          </a:xfrm>
          <a:prstGeom prst="rect">
            <a:avLst/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ICARUS + SBND Production Runs</a:t>
            </a:r>
            <a:endParaRPr sz="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85;p24">
            <a:extLst>
              <a:ext uri="{FF2B5EF4-FFF2-40B4-BE49-F238E27FC236}">
                <a16:creationId xmlns:a16="http://schemas.microsoft.com/office/drawing/2014/main" id="{217249E4-E823-674D-B58C-05DD569EFFD6}"/>
              </a:ext>
            </a:extLst>
          </p:cNvPr>
          <p:cNvSpPr/>
          <p:nvPr/>
        </p:nvSpPr>
        <p:spPr>
          <a:xfrm>
            <a:off x="1845817" y="3581468"/>
            <a:ext cx="1060271" cy="203327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SBN Production Run</a:t>
            </a:r>
            <a:endParaRPr sz="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88;p24">
            <a:extLst>
              <a:ext uri="{FF2B5EF4-FFF2-40B4-BE49-F238E27FC236}">
                <a16:creationId xmlns:a16="http://schemas.microsoft.com/office/drawing/2014/main" id="{AB73C976-EF3E-804E-9627-E071393DD474}"/>
              </a:ext>
            </a:extLst>
          </p:cNvPr>
          <p:cNvSpPr/>
          <p:nvPr/>
        </p:nvSpPr>
        <p:spPr>
          <a:xfrm>
            <a:off x="1664314" y="2530655"/>
            <a:ext cx="66300" cy="57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85;p24">
            <a:extLst>
              <a:ext uri="{FF2B5EF4-FFF2-40B4-BE49-F238E27FC236}">
                <a16:creationId xmlns:a16="http://schemas.microsoft.com/office/drawing/2014/main" id="{F248FD7C-AC66-6541-831C-CCF0B68E07CC}"/>
              </a:ext>
            </a:extLst>
          </p:cNvPr>
          <p:cNvSpPr/>
          <p:nvPr/>
        </p:nvSpPr>
        <p:spPr>
          <a:xfrm>
            <a:off x="566773" y="2464487"/>
            <a:ext cx="1742670" cy="207321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ICARUS Final Commissioning w/ Neutrinos</a:t>
            </a:r>
            <a:endParaRPr sz="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185;p24">
            <a:extLst>
              <a:ext uri="{FF2B5EF4-FFF2-40B4-BE49-F238E27FC236}">
                <a16:creationId xmlns:a16="http://schemas.microsoft.com/office/drawing/2014/main" id="{F6E6AD3F-05ED-DF4A-A378-74760D0A788E}"/>
              </a:ext>
            </a:extLst>
          </p:cNvPr>
          <p:cNvSpPr/>
          <p:nvPr/>
        </p:nvSpPr>
        <p:spPr>
          <a:xfrm>
            <a:off x="5041719" y="2755886"/>
            <a:ext cx="2065662" cy="204024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SBND Commissioning</a:t>
            </a:r>
            <a:endParaRPr sz="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184;p24">
            <a:extLst>
              <a:ext uri="{FF2B5EF4-FFF2-40B4-BE49-F238E27FC236}">
                <a16:creationId xmlns:a16="http://schemas.microsoft.com/office/drawing/2014/main" id="{B4A1C14F-EFE0-474B-9FEE-A2823886EFA0}"/>
              </a:ext>
            </a:extLst>
          </p:cNvPr>
          <p:cNvSpPr/>
          <p:nvPr/>
        </p:nvSpPr>
        <p:spPr>
          <a:xfrm>
            <a:off x="2278965" y="3842277"/>
            <a:ext cx="1564081" cy="203327"/>
          </a:xfrm>
          <a:prstGeom prst="rect">
            <a:avLst/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Software Release Preparation</a:t>
            </a:r>
            <a:endParaRPr sz="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84;p24">
            <a:extLst>
              <a:ext uri="{FF2B5EF4-FFF2-40B4-BE49-F238E27FC236}">
                <a16:creationId xmlns:a16="http://schemas.microsoft.com/office/drawing/2014/main" id="{A8FA1BFF-0671-6E43-9167-94DBED53288D}"/>
              </a:ext>
            </a:extLst>
          </p:cNvPr>
          <p:cNvSpPr/>
          <p:nvPr/>
        </p:nvSpPr>
        <p:spPr>
          <a:xfrm>
            <a:off x="566773" y="3074587"/>
            <a:ext cx="8049915" cy="174993"/>
          </a:xfrm>
          <a:prstGeom prst="rect">
            <a:avLst/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ICARUS Keep-up processing</a:t>
            </a:r>
            <a:endParaRPr sz="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184;p24">
            <a:extLst>
              <a:ext uri="{FF2B5EF4-FFF2-40B4-BE49-F238E27FC236}">
                <a16:creationId xmlns:a16="http://schemas.microsoft.com/office/drawing/2014/main" id="{1F1F924D-48A1-814E-80CD-B95BA2408FCE}"/>
              </a:ext>
            </a:extLst>
          </p:cNvPr>
          <p:cNvSpPr/>
          <p:nvPr/>
        </p:nvSpPr>
        <p:spPr>
          <a:xfrm>
            <a:off x="566773" y="3584089"/>
            <a:ext cx="1205010" cy="207321"/>
          </a:xfrm>
          <a:prstGeom prst="rect">
            <a:avLst/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Software Release Preparation</a:t>
            </a:r>
            <a:endParaRPr sz="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184;p24">
            <a:extLst>
              <a:ext uri="{FF2B5EF4-FFF2-40B4-BE49-F238E27FC236}">
                <a16:creationId xmlns:a16="http://schemas.microsoft.com/office/drawing/2014/main" id="{C457DE00-3D44-0C49-BE74-8D8824E1B4F7}"/>
              </a:ext>
            </a:extLst>
          </p:cNvPr>
          <p:cNvSpPr/>
          <p:nvPr/>
        </p:nvSpPr>
        <p:spPr>
          <a:xfrm>
            <a:off x="5927374" y="3349280"/>
            <a:ext cx="2696478" cy="203327"/>
          </a:xfrm>
          <a:prstGeom prst="rect">
            <a:avLst/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SBND data processing</a:t>
            </a:r>
            <a:endParaRPr sz="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1" name="Google Shape;171;p24">
            <a:extLst>
              <a:ext uri="{FF2B5EF4-FFF2-40B4-BE49-F238E27FC236}">
                <a16:creationId xmlns:a16="http://schemas.microsoft.com/office/drawing/2014/main" id="{9BBAAEC2-4134-75A4-C354-5A2D50285033}"/>
              </a:ext>
            </a:extLst>
          </p:cNvPr>
          <p:cNvGrpSpPr/>
          <p:nvPr/>
        </p:nvGrpSpPr>
        <p:grpSpPr>
          <a:xfrm>
            <a:off x="5927374" y="1152159"/>
            <a:ext cx="2753746" cy="2927725"/>
            <a:chOff x="3975900" y="1431525"/>
            <a:chExt cx="2043900" cy="2927725"/>
          </a:xfrm>
        </p:grpSpPr>
        <p:sp>
          <p:nvSpPr>
            <p:cNvPr id="52" name="Google Shape;172;p24">
              <a:extLst>
                <a:ext uri="{FF2B5EF4-FFF2-40B4-BE49-F238E27FC236}">
                  <a16:creationId xmlns:a16="http://schemas.microsoft.com/office/drawing/2014/main" id="{148928A8-FBB6-CC06-156C-4A063F5E3AFB}"/>
                </a:ext>
              </a:extLst>
            </p:cNvPr>
            <p:cNvSpPr/>
            <p:nvPr/>
          </p:nvSpPr>
          <p:spPr>
            <a:xfrm>
              <a:off x="3975900" y="1431550"/>
              <a:ext cx="2043900" cy="2927700"/>
            </a:xfrm>
            <a:prstGeom prst="rect">
              <a:avLst/>
            </a:prstGeom>
            <a:noFill/>
            <a:ln w="9525" cap="flat" cmpd="sng">
              <a:solidFill>
                <a:srgbClr val="0944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3;p24">
              <a:extLst>
                <a:ext uri="{FF2B5EF4-FFF2-40B4-BE49-F238E27FC236}">
                  <a16:creationId xmlns:a16="http://schemas.microsoft.com/office/drawing/2014/main" id="{CA5B74BA-45A0-9CB8-2B0A-EAB026AE26E3}"/>
                </a:ext>
              </a:extLst>
            </p:cNvPr>
            <p:cNvSpPr/>
            <p:nvPr/>
          </p:nvSpPr>
          <p:spPr>
            <a:xfrm rot="10800000" flipH="1">
              <a:off x="3975900" y="1431525"/>
              <a:ext cx="2043900" cy="1269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4;p24">
              <a:extLst>
                <a:ext uri="{FF2B5EF4-FFF2-40B4-BE49-F238E27FC236}">
                  <a16:creationId xmlns:a16="http://schemas.microsoft.com/office/drawing/2014/main" id="{08B52E8B-E6A1-31D3-D16A-87B73310C68D}"/>
                </a:ext>
              </a:extLst>
            </p:cNvPr>
            <p:cNvSpPr txBox="1"/>
            <p:nvPr/>
          </p:nvSpPr>
          <p:spPr>
            <a:xfrm>
              <a:off x="3975900" y="1558425"/>
              <a:ext cx="950524" cy="79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FY2024</a:t>
              </a:r>
              <a:endParaRPr sz="24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175;p24">
              <a:extLst>
                <a:ext uri="{FF2B5EF4-FFF2-40B4-BE49-F238E27FC236}">
                  <a16:creationId xmlns:a16="http://schemas.microsoft.com/office/drawing/2014/main" id="{C77FB33A-2AB8-D0F2-E322-50607A53C9AF}"/>
                </a:ext>
              </a:extLst>
            </p:cNvPr>
            <p:cNvSpPr txBox="1"/>
            <p:nvPr/>
          </p:nvSpPr>
          <p:spPr>
            <a:xfrm>
              <a:off x="4098775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Q1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" name="Google Shape;176;p24">
              <a:extLst>
                <a:ext uri="{FF2B5EF4-FFF2-40B4-BE49-F238E27FC236}">
                  <a16:creationId xmlns:a16="http://schemas.microsoft.com/office/drawing/2014/main" id="{F7DFCA74-0A0B-67D7-5618-18EE58A200B4}"/>
                </a:ext>
              </a:extLst>
            </p:cNvPr>
            <p:cNvSpPr txBox="1"/>
            <p:nvPr/>
          </p:nvSpPr>
          <p:spPr>
            <a:xfrm>
              <a:off x="4595225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Q2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177;p24">
              <a:extLst>
                <a:ext uri="{FF2B5EF4-FFF2-40B4-BE49-F238E27FC236}">
                  <a16:creationId xmlns:a16="http://schemas.microsoft.com/office/drawing/2014/main" id="{DF8A5A3D-5640-0995-AA18-3BE902D242F1}"/>
                </a:ext>
              </a:extLst>
            </p:cNvPr>
            <p:cNvSpPr txBox="1"/>
            <p:nvPr/>
          </p:nvSpPr>
          <p:spPr>
            <a:xfrm>
              <a:off x="5061028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Q3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178;p24">
              <a:extLst>
                <a:ext uri="{FF2B5EF4-FFF2-40B4-BE49-F238E27FC236}">
                  <a16:creationId xmlns:a16="http://schemas.microsoft.com/office/drawing/2014/main" id="{0EDF3FAD-917C-844E-3630-8A5BBB937877}"/>
                </a:ext>
              </a:extLst>
            </p:cNvPr>
            <p:cNvSpPr txBox="1"/>
            <p:nvPr/>
          </p:nvSpPr>
          <p:spPr>
            <a:xfrm>
              <a:off x="5565837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Q4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9" name="Google Shape;179;p24">
              <a:extLst>
                <a:ext uri="{FF2B5EF4-FFF2-40B4-BE49-F238E27FC236}">
                  <a16:creationId xmlns:a16="http://schemas.microsoft.com/office/drawing/2014/main" id="{0D728C1C-31D0-6CDA-A7E4-6620EFDDF9CF}"/>
                </a:ext>
              </a:extLst>
            </p:cNvPr>
            <p:cNvCxnSpPr/>
            <p:nvPr/>
          </p:nvCxnSpPr>
          <p:spPr>
            <a:xfrm rot="10800000">
              <a:off x="4489375" y="2507000"/>
              <a:ext cx="0" cy="184830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60" name="Google Shape;180;p24">
              <a:extLst>
                <a:ext uri="{FF2B5EF4-FFF2-40B4-BE49-F238E27FC236}">
                  <a16:creationId xmlns:a16="http://schemas.microsoft.com/office/drawing/2014/main" id="{682334D6-32A9-C87A-C82A-409C56E015EB}"/>
                </a:ext>
              </a:extLst>
            </p:cNvPr>
            <p:cNvCxnSpPr/>
            <p:nvPr/>
          </p:nvCxnSpPr>
          <p:spPr>
            <a:xfrm rot="10800000">
              <a:off x="5000087" y="2507000"/>
              <a:ext cx="0" cy="184830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61" name="Google Shape;181;p24">
              <a:extLst>
                <a:ext uri="{FF2B5EF4-FFF2-40B4-BE49-F238E27FC236}">
                  <a16:creationId xmlns:a16="http://schemas.microsoft.com/office/drawing/2014/main" id="{89BD6AF4-D37E-B896-706E-E978DF90E17F}"/>
                </a:ext>
              </a:extLst>
            </p:cNvPr>
            <p:cNvCxnSpPr/>
            <p:nvPr/>
          </p:nvCxnSpPr>
          <p:spPr>
            <a:xfrm rot="10800000">
              <a:off x="5510800" y="2507000"/>
              <a:ext cx="0" cy="184830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62" name="Google Shape;190;p24">
            <a:extLst>
              <a:ext uri="{FF2B5EF4-FFF2-40B4-BE49-F238E27FC236}">
                <a16:creationId xmlns:a16="http://schemas.microsoft.com/office/drawing/2014/main" id="{5620C432-558F-A2E7-4081-59C97FF49EF2}"/>
              </a:ext>
            </a:extLst>
          </p:cNvPr>
          <p:cNvGrpSpPr/>
          <p:nvPr/>
        </p:nvGrpSpPr>
        <p:grpSpPr>
          <a:xfrm>
            <a:off x="401224" y="1152147"/>
            <a:ext cx="2753746" cy="2927725"/>
            <a:chOff x="3975900" y="1431525"/>
            <a:chExt cx="2043900" cy="2927725"/>
          </a:xfrm>
        </p:grpSpPr>
        <p:sp>
          <p:nvSpPr>
            <p:cNvPr id="63" name="Google Shape;191;p24">
              <a:extLst>
                <a:ext uri="{FF2B5EF4-FFF2-40B4-BE49-F238E27FC236}">
                  <a16:creationId xmlns:a16="http://schemas.microsoft.com/office/drawing/2014/main" id="{9C16B9D7-29C5-334C-74A8-4EF460250C96}"/>
                </a:ext>
              </a:extLst>
            </p:cNvPr>
            <p:cNvSpPr/>
            <p:nvPr/>
          </p:nvSpPr>
          <p:spPr>
            <a:xfrm>
              <a:off x="3975900" y="1431550"/>
              <a:ext cx="2043900" cy="2927700"/>
            </a:xfrm>
            <a:prstGeom prst="rect">
              <a:avLst/>
            </a:prstGeom>
            <a:noFill/>
            <a:ln w="9525" cap="flat" cmpd="sng">
              <a:solidFill>
                <a:srgbClr val="0944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2;p24">
              <a:extLst>
                <a:ext uri="{FF2B5EF4-FFF2-40B4-BE49-F238E27FC236}">
                  <a16:creationId xmlns:a16="http://schemas.microsoft.com/office/drawing/2014/main" id="{893D963B-E0E2-16A0-2E10-C11AC15A08B8}"/>
                </a:ext>
              </a:extLst>
            </p:cNvPr>
            <p:cNvSpPr/>
            <p:nvPr/>
          </p:nvSpPr>
          <p:spPr>
            <a:xfrm rot="10800000" flipH="1">
              <a:off x="3975900" y="1431525"/>
              <a:ext cx="2043900" cy="1269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3;p24">
              <a:extLst>
                <a:ext uri="{FF2B5EF4-FFF2-40B4-BE49-F238E27FC236}">
                  <a16:creationId xmlns:a16="http://schemas.microsoft.com/office/drawing/2014/main" id="{9DAC823F-5F13-9B1E-7467-E7BA3493C41A}"/>
                </a:ext>
              </a:extLst>
            </p:cNvPr>
            <p:cNvSpPr txBox="1"/>
            <p:nvPr/>
          </p:nvSpPr>
          <p:spPr>
            <a:xfrm>
              <a:off x="3975900" y="1558425"/>
              <a:ext cx="986706" cy="79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FY2022</a:t>
              </a:r>
              <a:endParaRPr sz="24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194;p24">
              <a:extLst>
                <a:ext uri="{FF2B5EF4-FFF2-40B4-BE49-F238E27FC236}">
                  <a16:creationId xmlns:a16="http://schemas.microsoft.com/office/drawing/2014/main" id="{3CF6C905-71B5-2030-BF2D-386E032EBA2B}"/>
                </a:ext>
              </a:extLst>
            </p:cNvPr>
            <p:cNvSpPr txBox="1"/>
            <p:nvPr/>
          </p:nvSpPr>
          <p:spPr>
            <a:xfrm>
              <a:off x="4098775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Q1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195;p24">
              <a:extLst>
                <a:ext uri="{FF2B5EF4-FFF2-40B4-BE49-F238E27FC236}">
                  <a16:creationId xmlns:a16="http://schemas.microsoft.com/office/drawing/2014/main" id="{B220B39E-1E0A-0206-84D8-59EBD6B71EFE}"/>
                </a:ext>
              </a:extLst>
            </p:cNvPr>
            <p:cNvSpPr txBox="1"/>
            <p:nvPr/>
          </p:nvSpPr>
          <p:spPr>
            <a:xfrm>
              <a:off x="4595225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Q2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196;p24">
              <a:extLst>
                <a:ext uri="{FF2B5EF4-FFF2-40B4-BE49-F238E27FC236}">
                  <a16:creationId xmlns:a16="http://schemas.microsoft.com/office/drawing/2014/main" id="{E5845B7C-DBE2-7D80-2463-11ED85E56C17}"/>
                </a:ext>
              </a:extLst>
            </p:cNvPr>
            <p:cNvSpPr txBox="1"/>
            <p:nvPr/>
          </p:nvSpPr>
          <p:spPr>
            <a:xfrm>
              <a:off x="5061028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Q3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197;p24">
              <a:extLst>
                <a:ext uri="{FF2B5EF4-FFF2-40B4-BE49-F238E27FC236}">
                  <a16:creationId xmlns:a16="http://schemas.microsoft.com/office/drawing/2014/main" id="{47DDC602-C0E4-5998-73FF-F0EB9ADF71E2}"/>
                </a:ext>
              </a:extLst>
            </p:cNvPr>
            <p:cNvSpPr txBox="1"/>
            <p:nvPr/>
          </p:nvSpPr>
          <p:spPr>
            <a:xfrm>
              <a:off x="5565837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Q4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0" name="Google Shape;198;p24">
              <a:extLst>
                <a:ext uri="{FF2B5EF4-FFF2-40B4-BE49-F238E27FC236}">
                  <a16:creationId xmlns:a16="http://schemas.microsoft.com/office/drawing/2014/main" id="{868A5D77-CA5E-7178-5DBB-F3CAC7AE37BC}"/>
                </a:ext>
              </a:extLst>
            </p:cNvPr>
            <p:cNvCxnSpPr/>
            <p:nvPr/>
          </p:nvCxnSpPr>
          <p:spPr>
            <a:xfrm rot="10800000">
              <a:off x="4489375" y="2507000"/>
              <a:ext cx="0" cy="184830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199;p24">
              <a:extLst>
                <a:ext uri="{FF2B5EF4-FFF2-40B4-BE49-F238E27FC236}">
                  <a16:creationId xmlns:a16="http://schemas.microsoft.com/office/drawing/2014/main" id="{EE317C3E-7786-D522-EA83-CA90A695CD3D}"/>
                </a:ext>
              </a:extLst>
            </p:cNvPr>
            <p:cNvCxnSpPr/>
            <p:nvPr/>
          </p:nvCxnSpPr>
          <p:spPr>
            <a:xfrm rot="10800000">
              <a:off x="5000087" y="2507000"/>
              <a:ext cx="0" cy="184830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72" name="Google Shape;200;p24">
              <a:extLst>
                <a:ext uri="{FF2B5EF4-FFF2-40B4-BE49-F238E27FC236}">
                  <a16:creationId xmlns:a16="http://schemas.microsoft.com/office/drawing/2014/main" id="{97EF8FB9-58D9-F3D1-6F16-2D87877D7481}"/>
                </a:ext>
              </a:extLst>
            </p:cNvPr>
            <p:cNvCxnSpPr/>
            <p:nvPr/>
          </p:nvCxnSpPr>
          <p:spPr>
            <a:xfrm rot="10800000">
              <a:off x="5510800" y="2507000"/>
              <a:ext cx="0" cy="184830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73" name="Google Shape;201;p24">
            <a:extLst>
              <a:ext uri="{FF2B5EF4-FFF2-40B4-BE49-F238E27FC236}">
                <a16:creationId xmlns:a16="http://schemas.microsoft.com/office/drawing/2014/main" id="{14B33B94-2E99-2240-7F91-93FD5BC3E6E8}"/>
              </a:ext>
            </a:extLst>
          </p:cNvPr>
          <p:cNvGrpSpPr/>
          <p:nvPr/>
        </p:nvGrpSpPr>
        <p:grpSpPr>
          <a:xfrm>
            <a:off x="3164299" y="1152159"/>
            <a:ext cx="2753746" cy="2927725"/>
            <a:chOff x="3975900" y="1431525"/>
            <a:chExt cx="2043900" cy="2927725"/>
          </a:xfrm>
        </p:grpSpPr>
        <p:sp>
          <p:nvSpPr>
            <p:cNvPr id="74" name="Google Shape;202;p24">
              <a:extLst>
                <a:ext uri="{FF2B5EF4-FFF2-40B4-BE49-F238E27FC236}">
                  <a16:creationId xmlns:a16="http://schemas.microsoft.com/office/drawing/2014/main" id="{CCA56675-8EE4-01DD-086E-EF8974497B1C}"/>
                </a:ext>
              </a:extLst>
            </p:cNvPr>
            <p:cNvSpPr/>
            <p:nvPr/>
          </p:nvSpPr>
          <p:spPr>
            <a:xfrm>
              <a:off x="3975900" y="1431550"/>
              <a:ext cx="2043900" cy="2927700"/>
            </a:xfrm>
            <a:prstGeom prst="rect">
              <a:avLst/>
            </a:prstGeom>
            <a:noFill/>
            <a:ln w="9525" cap="flat" cmpd="sng">
              <a:solidFill>
                <a:srgbClr val="0944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3;p24">
              <a:extLst>
                <a:ext uri="{FF2B5EF4-FFF2-40B4-BE49-F238E27FC236}">
                  <a16:creationId xmlns:a16="http://schemas.microsoft.com/office/drawing/2014/main" id="{71578064-7A20-C2A7-3119-3FF60F814F22}"/>
                </a:ext>
              </a:extLst>
            </p:cNvPr>
            <p:cNvSpPr/>
            <p:nvPr/>
          </p:nvSpPr>
          <p:spPr>
            <a:xfrm rot="10800000" flipH="1">
              <a:off x="3975900" y="1431525"/>
              <a:ext cx="2043900" cy="1269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4;p24">
              <a:extLst>
                <a:ext uri="{FF2B5EF4-FFF2-40B4-BE49-F238E27FC236}">
                  <a16:creationId xmlns:a16="http://schemas.microsoft.com/office/drawing/2014/main" id="{D07E9D57-FC49-8A34-E73B-020ACCDC65A1}"/>
                </a:ext>
              </a:extLst>
            </p:cNvPr>
            <p:cNvSpPr txBox="1"/>
            <p:nvPr/>
          </p:nvSpPr>
          <p:spPr>
            <a:xfrm>
              <a:off x="3975900" y="1558425"/>
              <a:ext cx="993630" cy="79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FY2023</a:t>
              </a:r>
              <a:endParaRPr sz="24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205;p24">
              <a:extLst>
                <a:ext uri="{FF2B5EF4-FFF2-40B4-BE49-F238E27FC236}">
                  <a16:creationId xmlns:a16="http://schemas.microsoft.com/office/drawing/2014/main" id="{E16715A9-443D-76BC-A269-BD0839AC5B63}"/>
                </a:ext>
              </a:extLst>
            </p:cNvPr>
            <p:cNvSpPr txBox="1"/>
            <p:nvPr/>
          </p:nvSpPr>
          <p:spPr>
            <a:xfrm>
              <a:off x="4098775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Q1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206;p24">
              <a:extLst>
                <a:ext uri="{FF2B5EF4-FFF2-40B4-BE49-F238E27FC236}">
                  <a16:creationId xmlns:a16="http://schemas.microsoft.com/office/drawing/2014/main" id="{C00B60DD-F3F8-7DAA-C3E0-EA16EE098A53}"/>
                </a:ext>
              </a:extLst>
            </p:cNvPr>
            <p:cNvSpPr txBox="1"/>
            <p:nvPr/>
          </p:nvSpPr>
          <p:spPr>
            <a:xfrm>
              <a:off x="4595225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Q2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207;p24">
              <a:extLst>
                <a:ext uri="{FF2B5EF4-FFF2-40B4-BE49-F238E27FC236}">
                  <a16:creationId xmlns:a16="http://schemas.microsoft.com/office/drawing/2014/main" id="{B68C4556-6ED8-76EA-2BF0-DCABCE9EEF83}"/>
                </a:ext>
              </a:extLst>
            </p:cNvPr>
            <p:cNvSpPr txBox="1"/>
            <p:nvPr/>
          </p:nvSpPr>
          <p:spPr>
            <a:xfrm>
              <a:off x="5061028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Q3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208;p24">
              <a:extLst>
                <a:ext uri="{FF2B5EF4-FFF2-40B4-BE49-F238E27FC236}">
                  <a16:creationId xmlns:a16="http://schemas.microsoft.com/office/drawing/2014/main" id="{058FA9DC-D097-C326-C264-C10463577650}"/>
                </a:ext>
              </a:extLst>
            </p:cNvPr>
            <p:cNvSpPr txBox="1"/>
            <p:nvPr/>
          </p:nvSpPr>
          <p:spPr>
            <a:xfrm>
              <a:off x="5565837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Q4</a:t>
              </a:r>
              <a:endParaRPr sz="7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1" name="Google Shape;209;p24">
              <a:extLst>
                <a:ext uri="{FF2B5EF4-FFF2-40B4-BE49-F238E27FC236}">
                  <a16:creationId xmlns:a16="http://schemas.microsoft.com/office/drawing/2014/main" id="{DE81171E-D1F8-2711-12EF-00CAA4399A84}"/>
                </a:ext>
              </a:extLst>
            </p:cNvPr>
            <p:cNvCxnSpPr/>
            <p:nvPr/>
          </p:nvCxnSpPr>
          <p:spPr>
            <a:xfrm rot="10800000">
              <a:off x="4489375" y="2507000"/>
              <a:ext cx="0" cy="184830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210;p24">
              <a:extLst>
                <a:ext uri="{FF2B5EF4-FFF2-40B4-BE49-F238E27FC236}">
                  <a16:creationId xmlns:a16="http://schemas.microsoft.com/office/drawing/2014/main" id="{B48E1C95-F9D3-FF8D-CDBC-2C94A4BC078B}"/>
                </a:ext>
              </a:extLst>
            </p:cNvPr>
            <p:cNvCxnSpPr/>
            <p:nvPr/>
          </p:nvCxnSpPr>
          <p:spPr>
            <a:xfrm rot="10800000">
              <a:off x="5000087" y="2507000"/>
              <a:ext cx="0" cy="184830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211;p24">
              <a:extLst>
                <a:ext uri="{FF2B5EF4-FFF2-40B4-BE49-F238E27FC236}">
                  <a16:creationId xmlns:a16="http://schemas.microsoft.com/office/drawing/2014/main" id="{E710AD52-E6AC-F335-911C-9F714A765C20}"/>
                </a:ext>
              </a:extLst>
            </p:cNvPr>
            <p:cNvCxnSpPr/>
            <p:nvPr/>
          </p:nvCxnSpPr>
          <p:spPr>
            <a:xfrm rot="10800000">
              <a:off x="5510800" y="2507000"/>
              <a:ext cx="0" cy="184830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510982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05F22-12A2-9D49-9B85-FA314FE9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SBND CPU usage prediction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BA345-1359-644F-852C-38069AE137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8493-6D72-DC4D-A9D7-78CB33CBF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7E54B-29FE-B842-9527-44E4FF52A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64004-3822-404C-988C-09B924732F08}"/>
              </a:ext>
            </a:extLst>
          </p:cNvPr>
          <p:cNvSpPr txBox="1"/>
          <p:nvPr/>
        </p:nvSpPr>
        <p:spPr>
          <a:xfrm>
            <a:off x="887508" y="1137828"/>
            <a:ext cx="728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Units of Million (1 CPU, 2 GB) wall hours per CY</a:t>
            </a:r>
          </a:p>
        </p:txBody>
      </p:sp>
      <p:graphicFrame>
        <p:nvGraphicFramePr>
          <p:cNvPr id="8" name="Google Shape;247;p28">
            <a:extLst>
              <a:ext uri="{FF2B5EF4-FFF2-40B4-BE49-F238E27FC236}">
                <a16:creationId xmlns:a16="http://schemas.microsoft.com/office/drawing/2014/main" id="{E2D766CA-7126-3646-8353-CD6420CDE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132241"/>
              </p:ext>
            </p:extLst>
          </p:nvPr>
        </p:nvGraphicFramePr>
        <p:xfrm>
          <a:off x="628649" y="1941658"/>
          <a:ext cx="7802095" cy="3300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585">
                  <a:extLst>
                    <a:ext uri="{9D8B030D-6E8A-4147-A177-3AD203B41FA5}">
                      <a16:colId xmlns:a16="http://schemas.microsoft.com/office/drawing/2014/main" val="2789518702"/>
                    </a:ext>
                  </a:extLst>
                </a:gridCol>
              </a:tblGrid>
              <a:tr h="739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2018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2019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2020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2021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2022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b="1" dirty="0"/>
                        <a:t>2023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Requested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4.0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11.8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19.0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Actual Used</a:t>
                      </a:r>
                      <a:endParaRPr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N/A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Efficiency</a:t>
                      </a:r>
                      <a:endParaRPr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N/A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dirty="0"/>
                        <a:t>N/A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580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3F29A5-F68A-D441-8E78-12150E5F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ICARUS Tape usage and predictions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712F8-15C3-3A4E-BA5D-6697120954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300-7F00-E349-BD8A-52E4C794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606E0-7A8E-7047-890B-21226559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Google Shape;284;p32">
            <a:extLst>
              <a:ext uri="{FF2B5EF4-FFF2-40B4-BE49-F238E27FC236}">
                <a16:creationId xmlns:a16="http://schemas.microsoft.com/office/drawing/2014/main" id="{DFA8F4C6-1CF5-A84D-AE86-877790402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143983"/>
              </p:ext>
            </p:extLst>
          </p:nvPr>
        </p:nvGraphicFramePr>
        <p:xfrm>
          <a:off x="636588" y="1399426"/>
          <a:ext cx="7818120" cy="4302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0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Total Added / Total Footprint By End of Year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At end 2020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Helvetica" pitchFamily="2" charset="0"/>
                        </a:rPr>
                        <a:t>2.8</a:t>
                      </a:r>
                      <a:endParaRPr sz="2400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2021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+10.9 / 13.7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2022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+4.0 / 17.7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2023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+6.5 / 24.2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9DFF86-A17B-244F-B4A8-25B8CBAF3304}"/>
              </a:ext>
            </a:extLst>
          </p:cNvPr>
          <p:cNvSpPr txBox="1"/>
          <p:nvPr/>
        </p:nvSpPr>
        <p:spPr>
          <a:xfrm>
            <a:off x="5590336" y="873306"/>
            <a:ext cx="200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Units of PB</a:t>
            </a:r>
          </a:p>
        </p:txBody>
      </p:sp>
    </p:spTree>
    <p:extLst>
      <p:ext uri="{BB962C8B-B14F-4D97-AF65-F5344CB8AC3E}">
        <p14:creationId xmlns:p14="http://schemas.microsoft.com/office/powerpoint/2010/main" val="4248902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3F29A5-F68A-D441-8E78-12150E5F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SBND Tape usage and predictions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712F8-15C3-3A4E-BA5D-6697120954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300-7F00-E349-BD8A-52E4C794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606E0-7A8E-7047-890B-21226559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7" name="Google Shape;284;p32">
            <a:extLst>
              <a:ext uri="{FF2B5EF4-FFF2-40B4-BE49-F238E27FC236}">
                <a16:creationId xmlns:a16="http://schemas.microsoft.com/office/drawing/2014/main" id="{DFA8F4C6-1CF5-A84D-AE86-877790402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904241"/>
              </p:ext>
            </p:extLst>
          </p:nvPr>
        </p:nvGraphicFramePr>
        <p:xfrm>
          <a:off x="636588" y="1399426"/>
          <a:ext cx="7818120" cy="4302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0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Total Added / Total Footprint By End of Year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At end 2020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Helvetica" pitchFamily="2" charset="0"/>
                        </a:rPr>
                        <a:t>0.4</a:t>
                      </a:r>
                      <a:endParaRPr sz="2400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2021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+0.6 / 1.0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2022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+3.6 / 4.6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Helvetica" pitchFamily="2" charset="0"/>
                        </a:rPr>
                        <a:t>2023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Helvetica" pitchFamily="2" charset="0"/>
                        </a:rPr>
                        <a:t>+2.8 / 7.4</a:t>
                      </a:r>
                      <a:endParaRPr sz="2400" b="1" dirty="0">
                        <a:latin typeface="Helvetica" pitchFamily="2" charset="0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E65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9DFF86-A17B-244F-B4A8-25B8CBAF3304}"/>
              </a:ext>
            </a:extLst>
          </p:cNvPr>
          <p:cNvSpPr txBox="1"/>
          <p:nvPr/>
        </p:nvSpPr>
        <p:spPr>
          <a:xfrm>
            <a:off x="5590336" y="873306"/>
            <a:ext cx="200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Units of PB</a:t>
            </a:r>
          </a:p>
        </p:txBody>
      </p:sp>
    </p:spTree>
    <p:extLst>
      <p:ext uri="{BB962C8B-B14F-4D97-AF65-F5344CB8AC3E}">
        <p14:creationId xmlns:p14="http://schemas.microsoft.com/office/powerpoint/2010/main" val="59437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0F194-FCFE-FEC8-4926-F2A9BC75F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major overhaul of ‘default’ computing model since last year</a:t>
            </a:r>
          </a:p>
          <a:p>
            <a:pPr lvl="1"/>
            <a:r>
              <a:rPr lang="en-US" dirty="0"/>
              <a:t>Our computing continues to be ‘Fermilab-centric’, though we have added data backup storage at CNAF and pursuing developments to use at HPC</a:t>
            </a:r>
          </a:p>
          <a:p>
            <a:r>
              <a:rPr lang="en-US" dirty="0"/>
              <a:t>Detector data production workflows rely heavily on inline (“keep-up”) processing of data</a:t>
            </a:r>
          </a:p>
          <a:p>
            <a:pPr lvl="1"/>
            <a:r>
              <a:rPr lang="en-US" dirty="0"/>
              <a:t>Reduces data volume, but there is a risk for re-processing</a:t>
            </a:r>
          </a:p>
          <a:p>
            <a:r>
              <a:rPr lang="en-US" dirty="0"/>
              <a:t>Data production campaigns</a:t>
            </a:r>
          </a:p>
          <a:p>
            <a:pPr lvl="1"/>
            <a:r>
              <a:rPr lang="en-US" dirty="0"/>
              <a:t>Assume two per year, but out-years assume only one major simulation production</a:t>
            </a:r>
          </a:p>
          <a:p>
            <a:pPr lvl="1"/>
            <a:r>
              <a:rPr lang="en-US" dirty="0"/>
              <a:t>Require campaigns to be ~90 days in order to be useful</a:t>
            </a:r>
          </a:p>
          <a:p>
            <a:pPr lvl="1"/>
            <a:r>
              <a:rPr lang="en-US" dirty="0"/>
              <a:t>Assume 10x statistics for major simulation samples, and have factored in increased POT/year estimates based on recent beam performance</a:t>
            </a:r>
          </a:p>
          <a:p>
            <a:r>
              <a:rPr lang="en-US" dirty="0"/>
              <a:t>Data lifetimes:</a:t>
            </a:r>
          </a:p>
          <a:p>
            <a:pPr lvl="1"/>
            <a:r>
              <a:rPr lang="en-US" dirty="0"/>
              <a:t>Raw (detector) data: permanent</a:t>
            </a:r>
          </a:p>
          <a:p>
            <a:pPr lvl="1"/>
            <a:r>
              <a:rPr lang="en-US" dirty="0"/>
              <a:t>Derived data: 1-2 years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586D34-5797-9315-D8E4-39500136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in computing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1799D-BE86-4DCA-8683-6B0098F462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E471-504B-996F-CE32-0FCA0D38A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39FD-CED1-F210-1953-FFE22CD5C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1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9E13D6-9BFB-214E-A8CC-CC2DFAEA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ICARUS CPU usage over last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D2167-5324-9F4B-A241-5C7E927958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9E827-2EF8-EB4A-B433-4444BEC6D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B4F11-5028-1846-8F05-71CE24DC5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D9B3B-F6AF-836A-470F-E9418768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806660"/>
            <a:ext cx="8686800" cy="2979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7B71EC-BAD1-29E6-8AD3-2ABFFF296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3666"/>
            <a:ext cx="9144000" cy="21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8F39D9-E9F7-3B45-A0C4-0A421FC2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ICARUS Memory usage over last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79354-1641-5E4C-A56A-56416FB3CE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E2649-3190-1145-A99D-D68C9DA2F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C987E-2F0B-D74A-BAFC-3D4824F52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5B716-4F52-48D6-A482-C994A1C4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823"/>
            <a:ext cx="9144000" cy="22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1D9CA8-9347-8965-3AA7-5A4AD2DF6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6300"/>
            <a:ext cx="9144000" cy="2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38B42-759F-174B-A09B-04B99BFF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SBND CPU usage over last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5AA5-D411-BB47-9765-CD8900B201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12E8D-BB36-5142-A323-A2661E487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683DF-3E7A-9F4E-B89B-5BF9BCD95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F16EBB-8CC7-A6FE-DA5A-B9961AF0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629"/>
            <a:ext cx="9144000" cy="3132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6617F1-848C-E90D-EC40-9DA7124BD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9669"/>
            <a:ext cx="9144000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2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19497C-38CB-4D44-B0DB-7B0929FC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SBND Memory usage over last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AD59D-88FE-714A-B2D0-494AF03729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7ED73-444D-BF48-ABE5-3E271375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EB3F4-55C5-BE4B-B97E-74B4047CE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B6977-6DDF-8532-0246-25458EA19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850"/>
            <a:ext cx="9144000" cy="2177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A09593-92AE-4F0E-AE66-66A1034CD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7337"/>
            <a:ext cx="9144000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4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9FDE05-46C5-0348-90E5-C93A9AA6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Memory usage and efficiency a continual concern</a:t>
            </a:r>
          </a:p>
          <a:p>
            <a:pPr lvl="1"/>
            <a:r>
              <a:rPr lang="en-US" b="1" u="sng" dirty="0">
                <a:sym typeface="Wingdings" pitchFamily="2" charset="2"/>
              </a:rPr>
              <a:t>Getting to less than 2 GB will require significant work</a:t>
            </a:r>
          </a:p>
          <a:p>
            <a:pPr lvl="2"/>
            <a:r>
              <a:rPr lang="en-US" dirty="0">
                <a:sym typeface="Wingdings" pitchFamily="2" charset="2"/>
              </a:rPr>
              <a:t>ICARUS full </a:t>
            </a:r>
            <a:r>
              <a:rPr lang="en-US" dirty="0" err="1">
                <a:sym typeface="Wingdings" pitchFamily="2" charset="2"/>
              </a:rPr>
              <a:t>cosmics</a:t>
            </a:r>
            <a:r>
              <a:rPr lang="en-US" dirty="0">
                <a:sym typeface="Wingdings" pitchFamily="2" charset="2"/>
              </a:rPr>
              <a:t> simulation ~5 GB  can be offset in future by use of data-driven cosmic backgrounds, but at cost of I/O</a:t>
            </a:r>
          </a:p>
          <a:p>
            <a:pPr lvl="2"/>
            <a:r>
              <a:rPr lang="en-US" dirty="0">
                <a:sym typeface="Wingdings" pitchFamily="2" charset="2"/>
              </a:rPr>
              <a:t>SBND simulation needs 2-4 GB</a:t>
            </a:r>
          </a:p>
          <a:p>
            <a:pPr lvl="3"/>
            <a:r>
              <a:rPr lang="en-US" dirty="0">
                <a:sym typeface="Wingdings" pitchFamily="2" charset="2"/>
              </a:rPr>
              <a:t>Already have off-loaded optical simulation from look-up library to semi-analytic (CPU-heavy) model</a:t>
            </a:r>
          </a:p>
          <a:p>
            <a:pPr lvl="2"/>
            <a:r>
              <a:rPr lang="en-US" dirty="0">
                <a:sym typeface="Wingdings" pitchFamily="2" charset="2"/>
              </a:rPr>
              <a:t>Need to realistically assess capability of  &lt; 2 GB goal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Across SBN, CPU efficiency often limited by data I/O</a:t>
            </a:r>
          </a:p>
          <a:p>
            <a:pPr lvl="1"/>
            <a:r>
              <a:rPr lang="en-US" dirty="0"/>
              <a:t>Need improved workflow management and resources to improve/work around this</a:t>
            </a:r>
          </a:p>
          <a:p>
            <a:pPr lvl="1"/>
            <a:r>
              <a:rPr lang="en-US" dirty="0"/>
              <a:t>Production efficiency </a:t>
            </a:r>
            <a:r>
              <a:rPr lang="en-US" b="1" i="1" u="sng" dirty="0"/>
              <a:t>significantly</a:t>
            </a:r>
            <a:r>
              <a:rPr lang="en-US" dirty="0"/>
              <a:t> improved this year with pushing consecutive stages to run on same worker node and </a:t>
            </a:r>
            <a:r>
              <a:rPr lang="en-US" b="1" dirty="0"/>
              <a:t>making use of SBN data pool</a:t>
            </a:r>
          </a:p>
          <a:p>
            <a:pPr lvl="2"/>
            <a:r>
              <a:rPr lang="en-US" dirty="0"/>
              <a:t>More later…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27E9D4-3DF5-E54F-92FD-C85CE96B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and Memory usage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55D09-3057-7A48-BC5D-593DCACF1B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 June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AE68B-02D4-BB49-B0F7-D59B2A78F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SBN FCRSG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E7B39-3200-3F4C-B0B6-B794EBA13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3522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5B406C26-04AD-E44A-8E3B-7BB7884F4078}" vid="{27E24C31-895F-6344-947C-1B85D1F616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15783</TotalTime>
  <Words>2335</Words>
  <Application>Microsoft Macintosh PowerPoint</Application>
  <PresentationFormat>On-screen Show (4:3)</PresentationFormat>
  <Paragraphs>497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Helvetica</vt:lpstr>
      <vt:lpstr>Roboto</vt:lpstr>
      <vt:lpstr>Fermilab_PPT_090815</vt:lpstr>
      <vt:lpstr>PowerPoint Presentation</vt:lpstr>
      <vt:lpstr>Organization for Offline Computing</vt:lpstr>
      <vt:lpstr>Overview Timeline</vt:lpstr>
      <vt:lpstr>Updates in computing model</vt:lpstr>
      <vt:lpstr>ICARUS CPU usage over last year</vt:lpstr>
      <vt:lpstr>ICARUS Memory usage over last year</vt:lpstr>
      <vt:lpstr>SBND CPU usage over last year</vt:lpstr>
      <vt:lpstr>SBND Memory usage over last year</vt:lpstr>
      <vt:lpstr>CPU and Memory usage notes</vt:lpstr>
      <vt:lpstr>SBN CPU usage history and prediction</vt:lpstr>
      <vt:lpstr>CPU Adaptations Moving Forward</vt:lpstr>
      <vt:lpstr>ICARUS and SBND dCache usage</vt:lpstr>
      <vt:lpstr>SBN Tape usage</vt:lpstr>
      <vt:lpstr>SBN Tape usage and predictions</vt:lpstr>
      <vt:lpstr>Some notes on data usage</vt:lpstr>
      <vt:lpstr>SBN dCache Requests</vt:lpstr>
      <vt:lpstr>More notes on data usage</vt:lpstr>
      <vt:lpstr>SBN NAS usage</vt:lpstr>
      <vt:lpstr>SBN NAS usage and predictions</vt:lpstr>
      <vt:lpstr>General concerns</vt:lpstr>
      <vt:lpstr>Backup</vt:lpstr>
      <vt:lpstr>ICARUS CPU usage prediction</vt:lpstr>
      <vt:lpstr>SBND CPU usage prediction</vt:lpstr>
      <vt:lpstr>ICARUS Tape usage and predictions</vt:lpstr>
      <vt:lpstr>SBND Tape usage and predictions</vt:lpstr>
      <vt:lpstr>Some 2021 Slides</vt:lpstr>
      <vt:lpstr>General notes/concerns</vt:lpstr>
      <vt:lpstr>Goals over the next three years</vt:lpstr>
      <vt:lpstr>ICARUS CPU usage prediction</vt:lpstr>
      <vt:lpstr>SBND CPU usage prediction</vt:lpstr>
      <vt:lpstr>ICARUS Tape usage and predictions</vt:lpstr>
      <vt:lpstr>SBND Tape usage and predictions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Ketchum</dc:creator>
  <cp:lastModifiedBy>Wesley Robert Ketchum</cp:lastModifiedBy>
  <cp:revision>58</cp:revision>
  <cp:lastPrinted>2014-01-20T19:40:21Z</cp:lastPrinted>
  <dcterms:created xsi:type="dcterms:W3CDTF">2020-05-04T01:14:27Z</dcterms:created>
  <dcterms:modified xsi:type="dcterms:W3CDTF">2022-06-01T13:27:51Z</dcterms:modified>
</cp:coreProperties>
</file>