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slideLayouts/slideLayout6.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19.xml" ContentType="application/vnd.openxmlformats-officedocument.presentationml.slideLayout+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45.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4.xml.rels" ContentType="application/vnd.openxmlformats-package.relationships+xml"/>
  <Override PartName="/ppt/slideLayouts/_rels/slideLayout38.xml.rels" ContentType="application/vnd.openxmlformats-package.relationships+xml"/>
  <Override PartName="/ppt/slideLayouts/_rels/slideLayout16.xml.rels" ContentType="application/vnd.openxmlformats-package.relationships+xml"/>
  <Override PartName="/ppt/slideLayouts/_rels/slideLayout12.xml.rels" ContentType="application/vnd.openxmlformats-package.relationships+xml"/>
  <Override PartName="/ppt/slideLayouts/_rels/slideLayout22.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7.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43.xml.rels" ContentType="application/vnd.openxmlformats-package.relationships+xml"/>
  <Override PartName="/ppt/slideLayouts/_rels/slideLayout37.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21.xml.rels" ContentType="application/vnd.openxmlformats-package.relationships+xml"/>
  <Override PartName="/ppt/slideLayouts/_rels/slideLayout15.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15.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media/image5.png" ContentType="image/png"/>
  <Override PartName="/ppt/media/image4.png" ContentType="image/png"/>
  <Override PartName="/ppt/media/image3.png" ContentType="image/png"/>
  <Override PartName="/ppt/media/image6.png" ContentType="image/png"/>
  <Override PartName="/ppt/media/image9.png" ContentType="image/png"/>
  <Override PartName="/ppt/media/image2.png" ContentType="image/png"/>
  <Override PartName="/ppt/media/image10.png" ContentType="image/png"/>
  <Override PartName="/ppt/media/image8.png" ContentType="image/png"/>
  <Override PartName="/ppt/notesSlides/_rels/notesSlide2.xml.rels" ContentType="application/vnd.openxmlformats-package.relationships+xml"/>
  <Override PartName="/ppt/notesSlides/_rels/notesSlide14.xml.rels" ContentType="application/vnd.openxmlformats-package.relationships+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7.xml.rels" ContentType="application/vnd.openxmlformats-package.relationships+xml"/>
  <Override PartName="/ppt/notesSlides/_rels/notesSlide10.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4.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_rels/.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_rels/item3.xml.rels" ContentType="application/vnd.openxmlformats-package.relationships+xml"/>
  <Override PartName="/customXml/_rels/item4.xml.rels" ContentType="application/vnd.openxmlformats-package.relationships+xml"/>
  <Override PartName="/customXml/item3.xml" ContentType="application/xml"/>
  <Override PartName="/customXml/itemProps2.xml" ContentType="application/vnd.openxmlformats-officedocument.customXmlProperties+xml"/>
  <Override PartName="/customXml/item1.xml" ContentType="application/xml"/>
  <Override PartName="/customXml/itemProps4.xml" ContentType="application/vnd.openxmlformats-officedocument.customXmlProperties+xml"/>
  <Override PartName="/customXml/itemProps1.xml" ContentType="application/vnd.openxmlformats-officedocument.customXmlProperties+xml"/>
  <Override PartName="/customXml/item2.xml" ContentType="application/xml"/>
  <Override PartName="/customXml/itemProps3.xml" ContentType="application/vnd.openxmlformats-officedocument.customXmlProperties+xml"/>
  <Override PartName="/customXml/item4.xml" ContentType="application/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ppt/media/image1.jpeg" ContentType="image/jpeg"/>
  <Override PartName="/ppt/media/image7.png" ContentType="image/png"/>
  <Override PartName="/customXml/itemProps7.xml" ContentType="application/vnd.openxmlformats-officedocument.customXmlProperties+xml"/>
  <Override PartName="/customXml/itemProps6.xml" ContentType="application/vnd.openxmlformats-officedocument.customXmlProperties+xml"/>
  <Override PartName="/customXml/itemProps5.xml" ContentType="application/vnd.openxmlformats-officedocument.customXmlProperties+xml"/>
  <Override PartName="/ppt/_rels/presentation.xml.rels" ContentType="application/vnd.openxmlformats-package.relationships+xml"/>
  <Override PartName="/customXml/itemProps8.xml" ContentType="application/vnd.openxmlformats-officedocument.customXml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customXml" Target="../customXml/item4.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9144000" cy="5143500"/>
  <p:notesSz cx="6858000" cy="1276350"/>
</p:presentation>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ustomXml" Target="../customXml/item7.xml"/><Relationship Id="rId3" Type="http://schemas.openxmlformats.org/officeDocument/2006/relationships/slideMaster" Target="slideMasters/slideMaster2.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ustomXml" Target="../customXml/item6.xml"/><Relationship Id="rId2" Type="http://schemas.openxmlformats.org/officeDocument/2006/relationships/slideMaster" Target="slideMasters/slideMaster1.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customXml" Target="../customXml/item5.xml"/><Relationship Id="rId5" Type="http://schemas.openxmlformats.org/officeDocument/2006/relationships/slideMaster" Target="slideMasters/slideMaster4.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3.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ustomXml" Target="../customXml/item8.xml"/></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sldImg"/>
          </p:nvPr>
        </p:nvSpPr>
        <p:spPr>
          <a:xfrm>
            <a:off x="533520" y="764280"/>
            <a:ext cx="6704640" cy="3771360"/>
          </a:xfrm>
          <a:prstGeom prst="rect">
            <a:avLst/>
          </a:prstGeom>
        </p:spPr>
        <p:txBody>
          <a:bodyPr lIns="0" rIns="0" tIns="0" bIns="0" anchor="ctr">
            <a:noAutofit/>
          </a:bodyPr>
          <a:p>
            <a:r>
              <a:rPr b="0" lang="en-US" sz="1800" spc="-1" strike="noStrike">
                <a:solidFill>
                  <a:srgbClr val="000000"/>
                </a:solidFill>
                <a:latin typeface="Arial"/>
              </a:rPr>
              <a:t>Click to move the </a:t>
            </a:r>
            <a:r>
              <a:rPr b="0" lang="en-US" sz="1800" spc="-1" strike="noStrike">
                <a:solidFill>
                  <a:srgbClr val="000000"/>
                </a:solidFill>
                <a:latin typeface="Arial"/>
              </a:rPr>
              <a:t>slide</a:t>
            </a:r>
            <a:endParaRPr b="0" lang="en-US" sz="1800" spc="-1" strike="noStrike">
              <a:solidFill>
                <a:srgbClr val="000000"/>
              </a:solidFill>
              <a:latin typeface="Arial"/>
            </a:endParaRPr>
          </a:p>
        </p:txBody>
      </p:sp>
      <p:sp>
        <p:nvSpPr>
          <p:cNvPr id="16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a:t>
            </a:r>
            <a:r>
              <a:rPr b="0" lang="en-US" sz="2000" spc="-1" strike="noStrike">
                <a:latin typeface="Arial"/>
              </a:rPr>
              <a:t>notes format</a:t>
            </a:r>
            <a:endParaRPr b="0" lang="en-US" sz="2000" spc="-1" strike="noStrike">
              <a:latin typeface="Arial"/>
            </a:endParaRPr>
          </a:p>
        </p:txBody>
      </p:sp>
      <p:sp>
        <p:nvSpPr>
          <p:cNvPr id="16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16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16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16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11874C16-6E60-4353-838C-94E9A645E42B}"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PlaceHolder 1"/>
          <p:cNvSpPr>
            <a:spLocks noGrp="1"/>
          </p:cNvSpPr>
          <p:nvPr>
            <p:ph type="body"/>
          </p:nvPr>
        </p:nvSpPr>
        <p:spPr>
          <a:xfrm>
            <a:off x="685800" y="4343400"/>
            <a:ext cx="5484960" cy="4113360"/>
          </a:xfrm>
          <a:prstGeom prst="rect">
            <a:avLst/>
          </a:prstGeom>
        </p:spPr>
        <p:txBody>
          <a:bodyPr lIns="0" rIns="0" tIns="91440" bIns="91440">
            <a:noAutofit/>
          </a:bodyPr>
          <a:p>
            <a:pPr marL="457200" indent="-303480">
              <a:lnSpc>
                <a:spcPct val="100000"/>
              </a:lnSpc>
              <a:buClr>
                <a:srgbClr val="ff0000"/>
              </a:buClr>
              <a:buFont typeface="Helvetica Neue"/>
              <a:buChar char="●"/>
            </a:pPr>
            <a:r>
              <a:rPr b="0" lang="en" sz="1200" spc="-1" strike="noStrike">
                <a:solidFill>
                  <a:srgbClr val="ff0000"/>
                </a:solidFill>
                <a:latin typeface="Helvetica Neue"/>
                <a:ea typeface="Helvetica Neue"/>
              </a:rPr>
              <a:t>think </a:t>
            </a:r>
            <a:r>
              <a:rPr b="0" lang="en" sz="1200" spc="-1" strike="noStrike">
                <a:solidFill>
                  <a:srgbClr val="ff0000"/>
                </a:solidFill>
                <a:latin typeface="Helvetica Neue"/>
                <a:ea typeface="Helvetica Neue"/>
              </a:rPr>
              <a:t>in </a:t>
            </a:r>
            <a:r>
              <a:rPr b="0" lang="en" sz="1200" spc="-1" strike="noStrike">
                <a:solidFill>
                  <a:srgbClr val="ff0000"/>
                </a:solidFill>
                <a:latin typeface="Helvetica Neue"/>
                <a:ea typeface="Helvetica Neue"/>
              </a:rPr>
              <a:t>calen</a:t>
            </a:r>
            <a:r>
              <a:rPr b="0" lang="en" sz="1200" spc="-1" strike="noStrike">
                <a:solidFill>
                  <a:srgbClr val="ff0000"/>
                </a:solidFill>
                <a:latin typeface="Helvetica Neue"/>
                <a:ea typeface="Helvetica Neue"/>
              </a:rPr>
              <a:t>dar </a:t>
            </a:r>
            <a:r>
              <a:rPr b="0" lang="en" sz="1200" spc="-1" strike="noStrike">
                <a:solidFill>
                  <a:srgbClr val="ff0000"/>
                </a:solidFill>
                <a:latin typeface="Helvetica Neue"/>
                <a:ea typeface="Helvetica Neue"/>
              </a:rPr>
              <a:t>year, </a:t>
            </a:r>
            <a:r>
              <a:rPr b="0" lang="en" sz="1200" spc="-1" strike="noStrike">
                <a:solidFill>
                  <a:srgbClr val="ff0000"/>
                </a:solidFill>
                <a:latin typeface="Helvetica Neue"/>
                <a:ea typeface="Helvetica Neue"/>
              </a:rPr>
              <a:t>not </a:t>
            </a:r>
            <a:r>
              <a:rPr b="0" lang="en" sz="1200" spc="-1" strike="noStrike">
                <a:solidFill>
                  <a:srgbClr val="ff0000"/>
                </a:solidFill>
                <a:latin typeface="Helvetica Neue"/>
                <a:ea typeface="Helvetica Neue"/>
              </a:rPr>
              <a:t>fiscal </a:t>
            </a:r>
            <a:r>
              <a:rPr b="0" lang="en" sz="1200" spc="-1" strike="noStrike">
                <a:solidFill>
                  <a:srgbClr val="ff0000"/>
                </a:solidFill>
                <a:latin typeface="Helvetica Neue"/>
                <a:ea typeface="Helvetica Neue"/>
              </a:rPr>
              <a:t>year.</a:t>
            </a:r>
            <a:endParaRPr b="0" lang="en-US" sz="1200" spc="-1" strike="noStrike">
              <a:latin typeface="Arial"/>
            </a:endParaRPr>
          </a:p>
          <a:p>
            <a:pPr marL="457200" indent="-303480">
              <a:lnSpc>
                <a:spcPct val="100000"/>
              </a:lnSpc>
              <a:buClr>
                <a:srgbClr val="ff0000"/>
              </a:buClr>
              <a:buFont typeface="Helvetica Neue"/>
              <a:buChar char="●"/>
            </a:pPr>
            <a:r>
              <a:rPr b="0" lang="en" sz="1200" spc="-1" strike="noStrike">
                <a:solidFill>
                  <a:srgbClr val="ff0000"/>
                </a:solidFill>
                <a:latin typeface="Helvetica Neue"/>
                <a:ea typeface="Helvetica Neue"/>
              </a:rPr>
              <a:t>Prese</a:t>
            </a:r>
            <a:r>
              <a:rPr b="0" lang="en" sz="1200" spc="-1" strike="noStrike">
                <a:solidFill>
                  <a:srgbClr val="ff0000"/>
                </a:solidFill>
                <a:latin typeface="Helvetica Neue"/>
                <a:ea typeface="Helvetica Neue"/>
              </a:rPr>
              <a:t>nting </a:t>
            </a:r>
            <a:r>
              <a:rPr b="0" lang="en" sz="1200" spc="-1" strike="noStrike">
                <a:solidFill>
                  <a:srgbClr val="ff0000"/>
                </a:solidFill>
                <a:latin typeface="Helvetica Neue"/>
                <a:ea typeface="Helvetica Neue"/>
              </a:rPr>
              <a:t>expe</a:t>
            </a:r>
            <a:r>
              <a:rPr b="0" lang="en" sz="1200" spc="-1" strike="noStrike">
                <a:solidFill>
                  <a:srgbClr val="ff0000"/>
                </a:solidFill>
                <a:latin typeface="Helvetica Neue"/>
                <a:ea typeface="Helvetica Neue"/>
              </a:rPr>
              <a:t>rime</a:t>
            </a:r>
            <a:r>
              <a:rPr b="0" lang="en" sz="1200" spc="-1" strike="noStrike">
                <a:solidFill>
                  <a:srgbClr val="ff0000"/>
                </a:solidFill>
                <a:latin typeface="Helvetica Neue"/>
                <a:ea typeface="Helvetica Neue"/>
              </a:rPr>
              <a:t>nts </a:t>
            </a:r>
            <a:r>
              <a:rPr b="0" lang="en" sz="1200" spc="-1" strike="noStrike">
                <a:solidFill>
                  <a:srgbClr val="ff0000"/>
                </a:solidFill>
                <a:latin typeface="Helvetica Neue"/>
                <a:ea typeface="Helvetica Neue"/>
              </a:rPr>
              <a:t>*only</a:t>
            </a:r>
            <a:r>
              <a:rPr b="0" lang="en" sz="1200" spc="-1" strike="noStrike">
                <a:solidFill>
                  <a:srgbClr val="ff0000"/>
                </a:solidFill>
                <a:latin typeface="Helvetica Neue"/>
                <a:ea typeface="Helvetica Neue"/>
              </a:rPr>
              <a:t>* </a:t>
            </a:r>
            <a:r>
              <a:rPr b="0" lang="en" sz="1200" spc="-1" strike="noStrike">
                <a:solidFill>
                  <a:srgbClr val="ff0000"/>
                </a:solidFill>
                <a:latin typeface="Helvetica Neue"/>
                <a:ea typeface="Helvetica Neue"/>
              </a:rPr>
              <a:t>need </a:t>
            </a:r>
            <a:r>
              <a:rPr b="0" lang="en" sz="1200" spc="-1" strike="noStrike">
                <a:solidFill>
                  <a:srgbClr val="ff0000"/>
                </a:solidFill>
                <a:latin typeface="Helvetica Neue"/>
                <a:ea typeface="Helvetica Neue"/>
              </a:rPr>
              <a:t>fill </a:t>
            </a:r>
            <a:r>
              <a:rPr b="0" lang="en" sz="1200" spc="-1" strike="noStrike">
                <a:solidFill>
                  <a:srgbClr val="ff0000"/>
                </a:solidFill>
                <a:latin typeface="Helvetica Neue"/>
                <a:ea typeface="Helvetica Neue"/>
              </a:rPr>
              <a:t>out </a:t>
            </a:r>
            <a:r>
              <a:rPr b="0" lang="en" sz="1200" spc="-1" strike="noStrike">
                <a:solidFill>
                  <a:srgbClr val="ff0000"/>
                </a:solidFill>
                <a:latin typeface="Helvetica Neue"/>
                <a:ea typeface="Helvetica Neue"/>
              </a:rPr>
              <a:t>pres</a:t>
            </a:r>
            <a:r>
              <a:rPr b="0" lang="en" sz="1200" spc="-1" strike="noStrike">
                <a:solidFill>
                  <a:srgbClr val="ff0000"/>
                </a:solidFill>
                <a:latin typeface="Helvetica Neue"/>
                <a:ea typeface="Helvetica Neue"/>
              </a:rPr>
              <a:t>entat</a:t>
            </a:r>
            <a:r>
              <a:rPr b="0" lang="en" sz="1200" spc="-1" strike="noStrike">
                <a:solidFill>
                  <a:srgbClr val="ff0000"/>
                </a:solidFill>
                <a:latin typeface="Helvetica Neue"/>
                <a:ea typeface="Helvetica Neue"/>
              </a:rPr>
              <a:t>ion  - </a:t>
            </a:r>
            <a:r>
              <a:rPr b="0" lang="en" sz="1200" spc="-1" strike="noStrike">
                <a:solidFill>
                  <a:srgbClr val="ff0000"/>
                </a:solidFill>
                <a:latin typeface="Helvetica Neue"/>
                <a:ea typeface="Helvetica Neue"/>
              </a:rPr>
              <a:t>no </a:t>
            </a:r>
            <a:r>
              <a:rPr b="0" lang="en" sz="1200" spc="-1" strike="noStrike">
                <a:solidFill>
                  <a:srgbClr val="ff0000"/>
                </a:solidFill>
                <a:latin typeface="Helvetica Neue"/>
                <a:ea typeface="Helvetica Neue"/>
              </a:rPr>
              <a:t>spre</a:t>
            </a:r>
            <a:r>
              <a:rPr b="0" lang="en" sz="1200" spc="-1" strike="noStrike">
                <a:solidFill>
                  <a:srgbClr val="ff0000"/>
                </a:solidFill>
                <a:latin typeface="Helvetica Neue"/>
                <a:ea typeface="Helvetica Neue"/>
              </a:rPr>
              <a:t>adsh</a:t>
            </a:r>
            <a:r>
              <a:rPr b="0" lang="en" sz="1200" spc="-1" strike="noStrike">
                <a:solidFill>
                  <a:srgbClr val="ff0000"/>
                </a:solidFill>
                <a:latin typeface="Helvetica Neue"/>
                <a:ea typeface="Helvetica Neue"/>
              </a:rPr>
              <a:t>eet. </a:t>
            </a:r>
            <a:endParaRPr b="0" lang="en-US" sz="1200" spc="-1" strike="noStrike">
              <a:latin typeface="Arial"/>
            </a:endParaRPr>
          </a:p>
        </p:txBody>
      </p:sp>
      <p:sp>
        <p:nvSpPr>
          <p:cNvPr id="347" name="PlaceHolder 2"/>
          <p:cNvSpPr>
            <a:spLocks noGrp="1"/>
          </p:cNvSpPr>
          <p:nvPr>
            <p:ph type="sldImg"/>
          </p:nvPr>
        </p:nvSpPr>
        <p:spPr>
          <a:xfrm>
            <a:off x="380880" y="685800"/>
            <a:ext cx="6094080" cy="3427200"/>
          </a:xfrm>
          <a:prstGeom prst="rect">
            <a:avLst/>
          </a:prstGeom>
        </p:spPr>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PlaceHolder 1"/>
          <p:cNvSpPr>
            <a:spLocks noGrp="1"/>
          </p:cNvSpPr>
          <p:nvPr>
            <p:ph type="sldImg"/>
          </p:nvPr>
        </p:nvSpPr>
        <p:spPr>
          <a:xfrm>
            <a:off x="380880" y="685800"/>
            <a:ext cx="6094080" cy="3427200"/>
          </a:xfrm>
          <a:prstGeom prst="rect">
            <a:avLst/>
          </a:prstGeom>
        </p:spPr>
      </p:sp>
      <p:sp>
        <p:nvSpPr>
          <p:cNvPr id="365" name="PlaceHolder 2"/>
          <p:cNvSpPr>
            <a:spLocks noGrp="1"/>
          </p:cNvSpPr>
          <p:nvPr>
            <p:ph type="body"/>
          </p:nvPr>
        </p:nvSpPr>
        <p:spPr>
          <a:xfrm>
            <a:off x="685800" y="4343400"/>
            <a:ext cx="5484960" cy="4113360"/>
          </a:xfrm>
          <a:prstGeom prst="rect">
            <a:avLst/>
          </a:prstGeom>
        </p:spPr>
        <p:txBody>
          <a:bodyPr lIns="0" rIns="0" tIns="91440" bIns="91440">
            <a:noAutofit/>
          </a:bodyPr>
          <a:p>
            <a:pPr marL="216000" indent="-215280">
              <a:lnSpc>
                <a:spcPct val="100000"/>
              </a:lnSpc>
              <a:tabLst>
                <a:tab algn="l" pos="0"/>
              </a:tabLst>
            </a:pPr>
            <a:r>
              <a:rPr b="0" lang="en-US" sz="1100" spc="-1" strike="noStrike">
                <a:solidFill>
                  <a:srgbClr val="ff0000"/>
                </a:solidFill>
                <a:latin typeface="Arial"/>
              </a:rPr>
              <a:t>What sites </a:t>
            </a:r>
            <a:r>
              <a:rPr b="0" lang="en-US" sz="1100" spc="-1" strike="noStrike">
                <a:solidFill>
                  <a:srgbClr val="ff0000"/>
                </a:solidFill>
                <a:latin typeface="Arial"/>
              </a:rPr>
              <a:t>are </a:t>
            </a:r>
            <a:r>
              <a:rPr b="0" lang="en-US" sz="1100" spc="-1" strike="noStrike">
                <a:solidFill>
                  <a:srgbClr val="ff0000"/>
                </a:solidFill>
                <a:latin typeface="Arial"/>
              </a:rPr>
              <a:t>available </a:t>
            </a:r>
            <a:r>
              <a:rPr b="0" lang="en-US" sz="1100" spc="-1" strike="noStrike">
                <a:solidFill>
                  <a:srgbClr val="ff0000"/>
                </a:solidFill>
                <a:latin typeface="Arial"/>
              </a:rPr>
              <a:t>(an </a:t>
            </a:r>
            <a:r>
              <a:rPr b="0" lang="en-US" sz="1100" spc="-1" strike="noStrike">
                <a:solidFill>
                  <a:srgbClr val="ff0000"/>
                </a:solidFill>
                <a:latin typeface="Arial"/>
              </a:rPr>
              <a:t>allocation </a:t>
            </a:r>
            <a:r>
              <a:rPr b="0" lang="en-US" sz="1100" spc="-1" strike="noStrike">
                <a:solidFill>
                  <a:srgbClr val="ff0000"/>
                </a:solidFill>
                <a:latin typeface="Arial"/>
              </a:rPr>
              <a:t>does or </a:t>
            </a:r>
            <a:r>
              <a:rPr b="0" lang="en-US" sz="1100" spc="-1" strike="noStrike">
                <a:solidFill>
                  <a:srgbClr val="ff0000"/>
                </a:solidFill>
                <a:latin typeface="Arial"/>
              </a:rPr>
              <a:t>will exist) </a:t>
            </a:r>
            <a:r>
              <a:rPr b="0" lang="en-US" sz="1100" spc="-1" strike="noStrike">
                <a:solidFill>
                  <a:srgbClr val="ff0000"/>
                </a:solidFill>
                <a:latin typeface="Arial"/>
              </a:rPr>
              <a:t>for </a:t>
            </a:r>
            <a:r>
              <a:rPr b="0" lang="en-US" sz="1100" spc="-1" strike="noStrike">
                <a:solidFill>
                  <a:srgbClr val="ff0000"/>
                </a:solidFill>
                <a:latin typeface="Arial"/>
              </a:rPr>
              <a:t>experimen</a:t>
            </a:r>
            <a:r>
              <a:rPr b="0" lang="en-US" sz="1100" spc="-1" strike="noStrike">
                <a:solidFill>
                  <a:srgbClr val="ff0000"/>
                </a:solidFill>
                <a:latin typeface="Arial"/>
              </a:rPr>
              <a:t>ts to use?</a:t>
            </a:r>
            <a:endParaRPr b="0" lang="en-US" sz="1100" spc="-1" strike="noStrike">
              <a:latin typeface="Arial"/>
            </a:endParaRPr>
          </a:p>
          <a:p>
            <a:pPr marL="216000" indent="-215280">
              <a:lnSpc>
                <a:spcPct val="100000"/>
              </a:lnSpc>
              <a:tabLst>
                <a:tab algn="l" pos="0"/>
              </a:tabLst>
            </a:pPr>
            <a:r>
              <a:rPr b="0" lang="en-US" sz="1100" spc="-1" strike="noStrike">
                <a:solidFill>
                  <a:srgbClr val="ff0000"/>
                </a:solidFill>
                <a:latin typeface="Arial"/>
              </a:rPr>
              <a:t>What sites </a:t>
            </a:r>
            <a:r>
              <a:rPr b="0" lang="en-US" sz="1100" spc="-1" strike="noStrike">
                <a:solidFill>
                  <a:srgbClr val="ff0000"/>
                </a:solidFill>
                <a:latin typeface="Arial"/>
              </a:rPr>
              <a:t>work well </a:t>
            </a:r>
            <a:r>
              <a:rPr b="0" lang="en-US" sz="1100" spc="-1" strike="noStrike">
                <a:solidFill>
                  <a:srgbClr val="ff0000"/>
                </a:solidFill>
                <a:latin typeface="Arial"/>
              </a:rPr>
              <a:t>for what </a:t>
            </a:r>
            <a:r>
              <a:rPr b="0" lang="en-US" sz="1100" spc="-1" strike="noStrike">
                <a:solidFill>
                  <a:srgbClr val="ff0000"/>
                </a:solidFill>
                <a:latin typeface="Arial"/>
              </a:rPr>
              <a:t>sort of </a:t>
            </a:r>
            <a:r>
              <a:rPr b="0" lang="en-US" sz="1100" spc="-1" strike="noStrike">
                <a:solidFill>
                  <a:srgbClr val="ff0000"/>
                </a:solidFill>
                <a:latin typeface="Arial"/>
              </a:rPr>
              <a:t>workflows</a:t>
            </a:r>
            <a:r>
              <a:rPr b="0" lang="en-US" sz="1100" spc="-1" strike="noStrike">
                <a:solidFill>
                  <a:srgbClr val="ff0000"/>
                </a:solidFill>
                <a:latin typeface="Arial"/>
              </a:rPr>
              <a:t>.</a:t>
            </a:r>
            <a:endParaRPr b="0" lang="en-US" sz="1100" spc="-1" strike="noStrike">
              <a:latin typeface="Arial"/>
            </a:endParaRPr>
          </a:p>
          <a:p>
            <a:pPr marL="216000" indent="-215280">
              <a:lnSpc>
                <a:spcPct val="100000"/>
              </a:lnSpc>
              <a:tabLst>
                <a:tab algn="l" pos="0"/>
              </a:tabLst>
            </a:pPr>
            <a:r>
              <a:rPr b="0" lang="en-US" sz="1100" spc="-1" strike="noStrike">
                <a:solidFill>
                  <a:srgbClr val="ff0000"/>
                </a:solidFill>
                <a:latin typeface="Arial"/>
              </a:rPr>
              <a:t>Experiment </a:t>
            </a:r>
            <a:r>
              <a:rPr b="0" lang="en-US" sz="1100" spc="-1" strike="noStrike">
                <a:solidFill>
                  <a:srgbClr val="ff0000"/>
                </a:solidFill>
                <a:latin typeface="Arial"/>
              </a:rPr>
              <a:t>need to </a:t>
            </a:r>
            <a:r>
              <a:rPr b="0" lang="en-US" sz="1100" spc="-1" strike="noStrike">
                <a:solidFill>
                  <a:srgbClr val="ff0000"/>
                </a:solidFill>
                <a:latin typeface="Arial"/>
              </a:rPr>
              <a:t>understan</a:t>
            </a:r>
            <a:r>
              <a:rPr b="0" lang="en-US" sz="1100" spc="-1" strike="noStrike">
                <a:solidFill>
                  <a:srgbClr val="ff0000"/>
                </a:solidFill>
                <a:latin typeface="Arial"/>
              </a:rPr>
              <a:t>d their </a:t>
            </a:r>
            <a:r>
              <a:rPr b="0" lang="en-US" sz="1100" spc="-1" strike="noStrike">
                <a:solidFill>
                  <a:srgbClr val="ff0000"/>
                </a:solidFill>
                <a:latin typeface="Arial"/>
              </a:rPr>
              <a:t>compute </a:t>
            </a:r>
            <a:r>
              <a:rPr b="0" lang="en-US" sz="1100" spc="-1" strike="noStrike">
                <a:solidFill>
                  <a:srgbClr val="ff0000"/>
                </a:solidFill>
                <a:latin typeface="Arial"/>
              </a:rPr>
              <a:t>needs so </a:t>
            </a:r>
            <a:r>
              <a:rPr b="0" lang="en-US" sz="1100" spc="-1" strike="noStrike">
                <a:solidFill>
                  <a:srgbClr val="ff0000"/>
                </a:solidFill>
                <a:latin typeface="Arial"/>
              </a:rPr>
              <a:t>they can </a:t>
            </a:r>
            <a:r>
              <a:rPr b="0" lang="en-US" sz="1100" spc="-1" strike="noStrike">
                <a:solidFill>
                  <a:srgbClr val="ff0000"/>
                </a:solidFill>
                <a:latin typeface="Arial"/>
              </a:rPr>
              <a:t>specify </a:t>
            </a:r>
            <a:r>
              <a:rPr b="0" lang="en-US" sz="1100" spc="-1" strike="noStrike">
                <a:solidFill>
                  <a:srgbClr val="ff0000"/>
                </a:solidFill>
                <a:latin typeface="Arial"/>
              </a:rPr>
              <a:t>what </a:t>
            </a:r>
            <a:r>
              <a:rPr b="0" lang="en-US" sz="1100" spc="-1" strike="noStrike">
                <a:solidFill>
                  <a:srgbClr val="ff0000"/>
                </a:solidFill>
                <a:latin typeface="Arial"/>
              </a:rPr>
              <a:t>percentag</a:t>
            </a:r>
            <a:r>
              <a:rPr b="0" lang="en-US" sz="1100" spc="-1" strike="noStrike">
                <a:solidFill>
                  <a:srgbClr val="ff0000"/>
                </a:solidFill>
                <a:latin typeface="Arial"/>
              </a:rPr>
              <a:t>e would fit </a:t>
            </a:r>
            <a:r>
              <a:rPr b="0" lang="en-US" sz="1100" spc="-1" strike="noStrike">
                <a:solidFill>
                  <a:srgbClr val="ff0000"/>
                </a:solidFill>
                <a:latin typeface="Arial"/>
              </a:rPr>
              <a:t>on which </a:t>
            </a:r>
            <a:r>
              <a:rPr b="0" lang="en-US" sz="1100" spc="-1" strike="noStrike">
                <a:solidFill>
                  <a:srgbClr val="ff0000"/>
                </a:solidFill>
                <a:latin typeface="Arial"/>
              </a:rPr>
              <a:t>HPC </a:t>
            </a:r>
            <a:r>
              <a:rPr b="0" lang="en-US" sz="1100" spc="-1" strike="noStrike">
                <a:solidFill>
                  <a:srgbClr val="ff0000"/>
                </a:solidFill>
                <a:latin typeface="Arial"/>
              </a:rPr>
              <a:t>resources</a:t>
            </a:r>
            <a:r>
              <a:rPr b="0" lang="en-US" sz="1100" spc="-1" strike="noStrike">
                <a:solidFill>
                  <a:srgbClr val="ff0000"/>
                </a:solidFill>
                <a:latin typeface="Arial"/>
              </a:rPr>
              <a:t>.</a:t>
            </a:r>
            <a:endParaRPr b="0" lang="en-US" sz="11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PlaceHolder 1"/>
          <p:cNvSpPr>
            <a:spLocks noGrp="1"/>
          </p:cNvSpPr>
          <p:nvPr>
            <p:ph type="sldImg"/>
          </p:nvPr>
        </p:nvSpPr>
        <p:spPr>
          <a:xfrm>
            <a:off x="380880" y="685800"/>
            <a:ext cx="6094080" cy="3427200"/>
          </a:xfrm>
          <a:prstGeom prst="rect">
            <a:avLst/>
          </a:prstGeom>
        </p:spPr>
      </p:sp>
      <p:sp>
        <p:nvSpPr>
          <p:cNvPr id="367" name="PlaceHolder 2"/>
          <p:cNvSpPr>
            <a:spLocks noGrp="1"/>
          </p:cNvSpPr>
          <p:nvPr>
            <p:ph type="body"/>
          </p:nvPr>
        </p:nvSpPr>
        <p:spPr>
          <a:xfrm>
            <a:off x="685800" y="4343400"/>
            <a:ext cx="5484960" cy="4113360"/>
          </a:xfrm>
          <a:prstGeom prst="rect">
            <a:avLst/>
          </a:prstGeom>
        </p:spPr>
        <p:txBody>
          <a:bodyPr lIns="0" rIns="0" tIns="91440" bIns="91440">
            <a:noAutofit/>
          </a:bodyPr>
          <a:p>
            <a:pPr marL="216000" indent="-215280">
              <a:lnSpc>
                <a:spcPct val="100000"/>
              </a:lnSpc>
              <a:tabLst>
                <a:tab algn="l" pos="0"/>
              </a:tabLst>
            </a:pPr>
            <a:r>
              <a:rPr b="0" lang="en" sz="1100" spc="-1" strike="noStrike">
                <a:latin typeface="Arial"/>
              </a:rPr>
              <a:t>Why </a:t>
            </a:r>
            <a:r>
              <a:rPr b="0" lang="en" sz="1100" spc="-1" strike="noStrike">
                <a:latin typeface="Arial"/>
              </a:rPr>
              <a:t>ar</a:t>
            </a:r>
            <a:r>
              <a:rPr b="0" lang="en" sz="1100" spc="-1" strike="noStrike">
                <a:latin typeface="Arial"/>
              </a:rPr>
              <a:t>e </a:t>
            </a:r>
            <a:r>
              <a:rPr b="0" lang="en" sz="1100" spc="-1" strike="noStrike">
                <a:latin typeface="Arial"/>
              </a:rPr>
              <a:t>/g</a:t>
            </a:r>
            <a:r>
              <a:rPr b="0" lang="en" sz="1100" spc="-1" strike="noStrike">
                <a:latin typeface="Arial"/>
              </a:rPr>
              <a:t>ri</a:t>
            </a:r>
            <a:r>
              <a:rPr b="0" lang="en" sz="1100" spc="-1" strike="noStrike">
                <a:latin typeface="Arial"/>
              </a:rPr>
              <a:t>d </a:t>
            </a:r>
            <a:r>
              <a:rPr b="0" lang="en" sz="1100" spc="-1" strike="noStrike">
                <a:latin typeface="Arial"/>
              </a:rPr>
              <a:t>ite</a:t>
            </a:r>
            <a:r>
              <a:rPr b="0" lang="en" sz="1100" spc="-1" strike="noStrike">
                <a:latin typeface="Arial"/>
              </a:rPr>
              <a:t>m</a:t>
            </a:r>
            <a:r>
              <a:rPr b="0" lang="en" sz="1100" spc="-1" strike="noStrike">
                <a:latin typeface="Arial"/>
              </a:rPr>
              <a:t>s </a:t>
            </a:r>
            <a:r>
              <a:rPr b="0" lang="en" sz="1100" spc="-1" strike="noStrike">
                <a:latin typeface="Arial"/>
              </a:rPr>
              <a:t>re</a:t>
            </a:r>
            <a:r>
              <a:rPr b="0" lang="en" sz="1100" spc="-1" strike="noStrike">
                <a:latin typeface="Arial"/>
              </a:rPr>
              <a:t>p</a:t>
            </a:r>
            <a:r>
              <a:rPr b="0" lang="en" sz="1100" spc="-1" strike="noStrike">
                <a:latin typeface="Arial"/>
              </a:rPr>
              <a:t>e</a:t>
            </a:r>
            <a:r>
              <a:rPr b="0" lang="en" sz="1100" spc="-1" strike="noStrike">
                <a:latin typeface="Arial"/>
              </a:rPr>
              <a:t>at</a:t>
            </a:r>
            <a:r>
              <a:rPr b="0" lang="en" sz="1100" spc="-1" strike="noStrike">
                <a:latin typeface="Arial"/>
              </a:rPr>
              <a:t>e</a:t>
            </a:r>
            <a:r>
              <a:rPr b="0" lang="en" sz="1100" spc="-1" strike="noStrike">
                <a:latin typeface="Arial"/>
              </a:rPr>
              <a:t>d</a:t>
            </a:r>
            <a:r>
              <a:rPr b="0" lang="en" sz="1100" spc="-1" strike="noStrike">
                <a:latin typeface="Arial"/>
              </a:rPr>
              <a:t>?  </a:t>
            </a:r>
            <a:r>
              <a:rPr b="0" lang="en" sz="1100" spc="-1" strike="noStrike">
                <a:latin typeface="Arial"/>
              </a:rPr>
              <a:t>Ar</a:t>
            </a:r>
            <a:r>
              <a:rPr b="0" lang="en" sz="1100" spc="-1" strike="noStrike">
                <a:latin typeface="Arial"/>
              </a:rPr>
              <a:t>e </a:t>
            </a:r>
            <a:r>
              <a:rPr b="0" lang="en" sz="1100" spc="-1" strike="noStrike">
                <a:latin typeface="Arial"/>
              </a:rPr>
              <a:t>th</a:t>
            </a:r>
            <a:r>
              <a:rPr b="0" lang="en" sz="1100" spc="-1" strike="noStrike">
                <a:latin typeface="Arial"/>
              </a:rPr>
              <a:t>e </a:t>
            </a:r>
            <a:r>
              <a:rPr b="0" lang="en" sz="1100" spc="-1" strike="noStrike">
                <a:latin typeface="Arial"/>
              </a:rPr>
              <a:t>/g</a:t>
            </a:r>
            <a:r>
              <a:rPr b="0" lang="en" sz="1100" spc="-1" strike="noStrike">
                <a:latin typeface="Arial"/>
              </a:rPr>
              <a:t>ri</a:t>
            </a:r>
            <a:r>
              <a:rPr b="0" lang="en" sz="1100" spc="-1" strike="noStrike">
                <a:latin typeface="Arial"/>
              </a:rPr>
              <a:t>d </a:t>
            </a:r>
            <a:r>
              <a:rPr b="0" lang="en" sz="1100" spc="-1" strike="noStrike">
                <a:latin typeface="Arial"/>
              </a:rPr>
              <a:t>ite</a:t>
            </a:r>
            <a:r>
              <a:rPr b="0" lang="en" sz="1100" spc="-1" strike="noStrike">
                <a:latin typeface="Arial"/>
              </a:rPr>
              <a:t>m</a:t>
            </a:r>
            <a:r>
              <a:rPr b="0" lang="en" sz="1100" spc="-1" strike="noStrike">
                <a:latin typeface="Arial"/>
              </a:rPr>
              <a:t>s </a:t>
            </a:r>
            <a:r>
              <a:rPr b="0" lang="en" sz="1100" spc="-1" strike="noStrike">
                <a:latin typeface="Arial"/>
              </a:rPr>
              <a:t>h</a:t>
            </a:r>
            <a:r>
              <a:rPr b="0" lang="en" sz="1100" spc="-1" strike="noStrike">
                <a:latin typeface="Arial"/>
              </a:rPr>
              <a:t>er</a:t>
            </a:r>
            <a:r>
              <a:rPr b="0" lang="en" sz="1100" spc="-1" strike="noStrike">
                <a:latin typeface="Arial"/>
              </a:rPr>
              <a:t>e </a:t>
            </a:r>
            <a:r>
              <a:rPr b="0" lang="en" sz="1100" spc="-1" strike="noStrike">
                <a:latin typeface="Arial"/>
              </a:rPr>
              <a:t>s</a:t>
            </a:r>
            <a:r>
              <a:rPr b="0" lang="en" sz="1100" spc="-1" strike="noStrike">
                <a:latin typeface="Arial"/>
              </a:rPr>
              <a:t>h</a:t>
            </a:r>
            <a:r>
              <a:rPr b="0" lang="en" sz="1100" spc="-1" strike="noStrike">
                <a:latin typeface="Arial"/>
              </a:rPr>
              <a:t>o</a:t>
            </a:r>
            <a:r>
              <a:rPr b="0" lang="en" sz="1100" spc="-1" strike="noStrike">
                <a:latin typeface="Arial"/>
              </a:rPr>
              <a:t>wi</a:t>
            </a:r>
            <a:r>
              <a:rPr b="0" lang="en" sz="1100" spc="-1" strike="noStrike">
                <a:latin typeface="Arial"/>
              </a:rPr>
              <a:t>n</a:t>
            </a:r>
            <a:r>
              <a:rPr b="0" lang="en" sz="1100" spc="-1" strike="noStrike">
                <a:latin typeface="Arial"/>
              </a:rPr>
              <a:t>g </a:t>
            </a:r>
            <a:r>
              <a:rPr b="0" lang="en" sz="1100" spc="-1" strike="noStrike">
                <a:latin typeface="Arial"/>
              </a:rPr>
              <a:t>o</a:t>
            </a:r>
            <a:r>
              <a:rPr b="0" lang="en" sz="1100" spc="-1" strike="noStrike">
                <a:latin typeface="Arial"/>
              </a:rPr>
              <a:t>nl</a:t>
            </a:r>
            <a:r>
              <a:rPr b="0" lang="en" sz="1100" spc="-1" strike="noStrike">
                <a:latin typeface="Arial"/>
              </a:rPr>
              <a:t>y </a:t>
            </a:r>
            <a:r>
              <a:rPr b="0" lang="en" sz="1100" spc="-1" strike="noStrike">
                <a:latin typeface="Arial"/>
              </a:rPr>
              <a:t>th</a:t>
            </a:r>
            <a:r>
              <a:rPr b="0" lang="en" sz="1100" spc="-1" strike="noStrike">
                <a:latin typeface="Arial"/>
              </a:rPr>
              <a:t>e </a:t>
            </a:r>
            <a:r>
              <a:rPr b="0" lang="en" sz="1100" spc="-1" strike="noStrike">
                <a:latin typeface="Arial"/>
              </a:rPr>
              <a:t>e</a:t>
            </a:r>
            <a:r>
              <a:rPr b="0" lang="en" sz="1100" spc="-1" strike="noStrike">
                <a:latin typeface="Arial"/>
              </a:rPr>
              <a:t>x</a:t>
            </a:r>
            <a:r>
              <a:rPr b="0" lang="en" sz="1100" spc="-1" strike="noStrike">
                <a:latin typeface="Arial"/>
              </a:rPr>
              <a:t>p</a:t>
            </a:r>
            <a:r>
              <a:rPr b="0" lang="en" sz="1100" spc="-1" strike="noStrike">
                <a:latin typeface="Arial"/>
              </a:rPr>
              <a:t>er</a:t>
            </a:r>
            <a:r>
              <a:rPr b="0" lang="en" sz="1100" spc="-1" strike="noStrike">
                <a:latin typeface="Arial"/>
              </a:rPr>
              <a:t>im</a:t>
            </a:r>
            <a:r>
              <a:rPr b="0" lang="en" sz="1100" spc="-1" strike="noStrike">
                <a:latin typeface="Arial"/>
              </a:rPr>
              <a:t>e</a:t>
            </a:r>
            <a:r>
              <a:rPr b="0" lang="en" sz="1100" spc="-1" strike="noStrike">
                <a:latin typeface="Arial"/>
              </a:rPr>
              <a:t>nt’</a:t>
            </a:r>
            <a:r>
              <a:rPr b="0" lang="en" sz="1100" spc="-1" strike="noStrike">
                <a:latin typeface="Arial"/>
              </a:rPr>
              <a:t>s </a:t>
            </a:r>
            <a:r>
              <a:rPr b="0" lang="en" sz="1100" spc="-1" strike="noStrike">
                <a:latin typeface="Arial"/>
              </a:rPr>
              <a:t>u</a:t>
            </a:r>
            <a:r>
              <a:rPr b="0" lang="en" sz="1100" spc="-1" strike="noStrike">
                <a:latin typeface="Arial"/>
              </a:rPr>
              <a:t>s</a:t>
            </a:r>
            <a:r>
              <a:rPr b="0" lang="en" sz="1100" spc="-1" strike="noStrike">
                <a:latin typeface="Arial"/>
              </a:rPr>
              <a:t>a</a:t>
            </a:r>
            <a:r>
              <a:rPr b="0" lang="en" sz="1100" spc="-1" strike="noStrike">
                <a:latin typeface="Arial"/>
              </a:rPr>
              <a:t>g</a:t>
            </a:r>
            <a:r>
              <a:rPr b="0" lang="en" sz="1100" spc="-1" strike="noStrike">
                <a:latin typeface="Arial"/>
              </a:rPr>
              <a:t>e </a:t>
            </a:r>
            <a:r>
              <a:rPr b="0" lang="en" sz="1100" spc="-1" strike="noStrike">
                <a:latin typeface="Arial"/>
              </a:rPr>
              <a:t>wi</a:t>
            </a:r>
            <a:r>
              <a:rPr b="0" lang="en" sz="1100" spc="-1" strike="noStrike">
                <a:latin typeface="Arial"/>
              </a:rPr>
              <a:t>thi</a:t>
            </a:r>
            <a:r>
              <a:rPr b="0" lang="en" sz="1100" spc="-1" strike="noStrike">
                <a:latin typeface="Arial"/>
              </a:rPr>
              <a:t>n</a:t>
            </a:r>
            <a:r>
              <a:rPr b="0" lang="en" sz="1100" spc="-1" strike="noStrike">
                <a:latin typeface="Arial"/>
              </a:rPr>
              <a:t>?  </a:t>
            </a:r>
            <a:r>
              <a:rPr b="0" lang="en" sz="1100" spc="-1" strike="noStrike">
                <a:latin typeface="Arial"/>
              </a:rPr>
              <a:t>If </a:t>
            </a:r>
            <a:r>
              <a:rPr b="0" lang="en" sz="1100" spc="-1" strike="noStrike">
                <a:latin typeface="Arial"/>
              </a:rPr>
              <a:t>s</a:t>
            </a:r>
            <a:r>
              <a:rPr b="0" lang="en" sz="1100" spc="-1" strike="noStrike">
                <a:latin typeface="Arial"/>
              </a:rPr>
              <a:t>o, </a:t>
            </a:r>
            <a:r>
              <a:rPr b="0" lang="en" sz="1100" spc="-1" strike="noStrike">
                <a:latin typeface="Arial"/>
              </a:rPr>
              <a:t>w</a:t>
            </a:r>
            <a:r>
              <a:rPr b="0" lang="en" sz="1100" spc="-1" strike="noStrike">
                <a:latin typeface="Arial"/>
              </a:rPr>
              <a:t>e </a:t>
            </a:r>
            <a:r>
              <a:rPr b="0" lang="en" sz="1100" spc="-1" strike="noStrike">
                <a:latin typeface="Arial"/>
              </a:rPr>
              <a:t>n</a:t>
            </a:r>
            <a:r>
              <a:rPr b="0" lang="en" sz="1100" spc="-1" strike="noStrike">
                <a:latin typeface="Arial"/>
              </a:rPr>
              <a:t>e</a:t>
            </a:r>
            <a:r>
              <a:rPr b="0" lang="en" sz="1100" spc="-1" strike="noStrike">
                <a:latin typeface="Arial"/>
              </a:rPr>
              <a:t>e</a:t>
            </a:r>
            <a:r>
              <a:rPr b="0" lang="en" sz="1100" spc="-1" strike="noStrike">
                <a:latin typeface="Arial"/>
              </a:rPr>
              <a:t>d </a:t>
            </a:r>
            <a:r>
              <a:rPr b="0" lang="en" sz="1100" spc="-1" strike="noStrike">
                <a:latin typeface="Arial"/>
              </a:rPr>
              <a:t>m</a:t>
            </a:r>
            <a:r>
              <a:rPr b="0" lang="en" sz="1100" spc="-1" strike="noStrike">
                <a:latin typeface="Arial"/>
              </a:rPr>
              <a:t>or</a:t>
            </a:r>
            <a:r>
              <a:rPr b="0" lang="en" sz="1100" spc="-1" strike="noStrike">
                <a:latin typeface="Arial"/>
              </a:rPr>
              <a:t>e </a:t>
            </a:r>
            <a:r>
              <a:rPr b="0" lang="en" sz="1100" spc="-1" strike="noStrike">
                <a:latin typeface="Arial"/>
              </a:rPr>
              <a:t>c</a:t>
            </a:r>
            <a:r>
              <a:rPr b="0" lang="en" sz="1100" spc="-1" strike="noStrike">
                <a:latin typeface="Arial"/>
              </a:rPr>
              <a:t>ol</a:t>
            </a:r>
            <a:r>
              <a:rPr b="0" lang="en" sz="1100" spc="-1" strike="noStrike">
                <a:latin typeface="Arial"/>
              </a:rPr>
              <a:t>u</a:t>
            </a:r>
            <a:r>
              <a:rPr b="0" lang="en" sz="1100" spc="-1" strike="noStrike">
                <a:latin typeface="Arial"/>
              </a:rPr>
              <a:t>m</a:t>
            </a:r>
            <a:r>
              <a:rPr b="0" lang="en" sz="1100" spc="-1" strike="noStrike">
                <a:latin typeface="Arial"/>
              </a:rPr>
              <a:t>n</a:t>
            </a:r>
            <a:r>
              <a:rPr b="0" lang="en" sz="1100" spc="-1" strike="noStrike">
                <a:latin typeface="Arial"/>
              </a:rPr>
              <a:t>s </a:t>
            </a:r>
            <a:r>
              <a:rPr b="0" lang="en" sz="1100" spc="-1" strike="noStrike">
                <a:latin typeface="Arial"/>
              </a:rPr>
              <a:t>in </a:t>
            </a:r>
            <a:r>
              <a:rPr b="0" lang="en" sz="1100" spc="-1" strike="noStrike">
                <a:latin typeface="Arial"/>
              </a:rPr>
              <a:t>th</a:t>
            </a:r>
            <a:r>
              <a:rPr b="0" lang="en" sz="1100" spc="-1" strike="noStrike">
                <a:latin typeface="Arial"/>
              </a:rPr>
              <a:t>e </a:t>
            </a:r>
            <a:r>
              <a:rPr b="0" lang="en" sz="1100" spc="-1" strike="noStrike">
                <a:latin typeface="Arial"/>
              </a:rPr>
              <a:t>ta</a:t>
            </a:r>
            <a:r>
              <a:rPr b="0" lang="en" sz="1100" spc="-1" strike="noStrike">
                <a:latin typeface="Arial"/>
              </a:rPr>
              <a:t>bl</a:t>
            </a:r>
            <a:r>
              <a:rPr b="0" lang="en" sz="1100" spc="-1" strike="noStrike">
                <a:latin typeface="Arial"/>
              </a:rPr>
              <a:t>e.</a:t>
            </a:r>
            <a:endParaRPr b="0" lang="en-US" sz="1100" spc="-1" strike="noStrike">
              <a:latin typeface="Arial"/>
            </a:endParaRPr>
          </a:p>
          <a:p>
            <a:pPr marL="216000" indent="-215280">
              <a:lnSpc>
                <a:spcPct val="100000"/>
              </a:lnSpc>
              <a:tabLst>
                <a:tab algn="l" pos="0"/>
              </a:tabLst>
            </a:pPr>
            <a:r>
              <a:rPr b="0" lang="en" sz="1100" spc="-1" strike="noStrike">
                <a:latin typeface="Arial"/>
              </a:rPr>
              <a:t>Get </a:t>
            </a:r>
            <a:r>
              <a:rPr b="0" lang="en" sz="1100" spc="-1" strike="noStrike">
                <a:latin typeface="Arial"/>
              </a:rPr>
              <a:t>pl</a:t>
            </a:r>
            <a:r>
              <a:rPr b="0" lang="en" sz="1100" spc="-1" strike="noStrike">
                <a:latin typeface="Arial"/>
              </a:rPr>
              <a:t>ot </a:t>
            </a:r>
            <a:r>
              <a:rPr b="0" lang="en" sz="1100" spc="-1" strike="noStrike">
                <a:latin typeface="Arial"/>
              </a:rPr>
              <a:t>fr</a:t>
            </a:r>
            <a:r>
              <a:rPr b="0" lang="en" sz="1100" spc="-1" strike="noStrike">
                <a:latin typeface="Arial"/>
              </a:rPr>
              <a:t>o</a:t>
            </a:r>
            <a:r>
              <a:rPr b="0" lang="en" sz="1100" spc="-1" strike="noStrike">
                <a:latin typeface="Arial"/>
              </a:rPr>
              <a:t>m</a:t>
            </a:r>
            <a:r>
              <a:rPr b="0" lang="en-US" sz="1100" spc="-1" strike="noStrike">
                <a:latin typeface="Arial"/>
              </a:rPr>
              <a:t> </a:t>
            </a:r>
            <a:r>
              <a:rPr b="0" lang="en-US" sz="1100" spc="-1" strike="noStrike">
                <a:latin typeface="Arial"/>
              </a:rPr>
              <a:t>ht</a:t>
            </a:r>
            <a:r>
              <a:rPr b="0" lang="en-US" sz="1100" spc="-1" strike="noStrike">
                <a:latin typeface="Arial"/>
              </a:rPr>
              <a:t>tp</a:t>
            </a:r>
            <a:r>
              <a:rPr b="0" lang="en-US" sz="1100" spc="-1" strike="noStrike">
                <a:latin typeface="Arial"/>
              </a:rPr>
              <a:t>s:</a:t>
            </a:r>
            <a:r>
              <a:rPr b="0" lang="en-US" sz="1100" spc="-1" strike="noStrike">
                <a:latin typeface="Arial"/>
              </a:rPr>
              <a:t>//fi</a:t>
            </a:r>
            <a:r>
              <a:rPr b="0" lang="en-US" sz="1100" spc="-1" strike="noStrike">
                <a:latin typeface="Arial"/>
              </a:rPr>
              <a:t>fe</a:t>
            </a:r>
            <a:r>
              <a:rPr b="0" lang="en-US" sz="1100" spc="-1" strike="noStrike">
                <a:latin typeface="Arial"/>
              </a:rPr>
              <a:t>m</a:t>
            </a:r>
            <a:r>
              <a:rPr b="0" lang="en-US" sz="1100" spc="-1" strike="noStrike">
                <a:latin typeface="Arial"/>
              </a:rPr>
              <a:t>o</a:t>
            </a:r>
            <a:r>
              <a:rPr b="0" lang="en-US" sz="1100" spc="-1" strike="noStrike">
                <a:latin typeface="Arial"/>
              </a:rPr>
              <a:t>n.</a:t>
            </a:r>
            <a:r>
              <a:rPr b="0" lang="en-US" sz="1100" spc="-1" strike="noStrike">
                <a:latin typeface="Arial"/>
              </a:rPr>
              <a:t>fn</a:t>
            </a:r>
            <a:r>
              <a:rPr b="0" lang="en-US" sz="1100" spc="-1" strike="noStrike">
                <a:latin typeface="Arial"/>
              </a:rPr>
              <a:t>al.</a:t>
            </a:r>
            <a:r>
              <a:rPr b="0" lang="en-US" sz="1100" spc="-1" strike="noStrike">
                <a:latin typeface="Arial"/>
              </a:rPr>
              <a:t>g</a:t>
            </a:r>
            <a:r>
              <a:rPr b="0" lang="en-US" sz="1100" spc="-1" strike="noStrike">
                <a:latin typeface="Arial"/>
              </a:rPr>
              <a:t>o</a:t>
            </a:r>
            <a:r>
              <a:rPr b="0" lang="en-US" sz="1100" spc="-1" strike="noStrike">
                <a:latin typeface="Arial"/>
              </a:rPr>
              <a:t>v/</a:t>
            </a:r>
            <a:r>
              <a:rPr b="0" lang="en-US" sz="1100" spc="-1" strike="noStrike">
                <a:latin typeface="Arial"/>
              </a:rPr>
              <a:t>m</a:t>
            </a:r>
            <a:r>
              <a:rPr b="0" lang="en-US" sz="1100" spc="-1" strike="noStrike">
                <a:latin typeface="Arial"/>
              </a:rPr>
              <a:t>o</a:t>
            </a:r>
            <a:r>
              <a:rPr b="0" lang="en-US" sz="1100" spc="-1" strike="noStrike">
                <a:latin typeface="Arial"/>
              </a:rPr>
              <a:t>nit</a:t>
            </a:r>
            <a:r>
              <a:rPr b="0" lang="en-US" sz="1100" spc="-1" strike="noStrike">
                <a:latin typeface="Arial"/>
              </a:rPr>
              <a:t>or</a:t>
            </a:r>
            <a:r>
              <a:rPr b="0" lang="en-US" sz="1100" spc="-1" strike="noStrike">
                <a:latin typeface="Arial"/>
              </a:rPr>
              <a:t>/d</a:t>
            </a:r>
            <a:r>
              <a:rPr b="0" lang="en-US" sz="1100" spc="-1" strike="noStrike">
                <a:latin typeface="Arial"/>
              </a:rPr>
              <a:t>/r</a:t>
            </a:r>
            <a:r>
              <a:rPr b="0" lang="en-US" sz="1100" spc="-1" strike="noStrike">
                <a:latin typeface="Arial"/>
              </a:rPr>
              <a:t>6</a:t>
            </a:r>
            <a:r>
              <a:rPr b="0" lang="en-US" sz="1100" spc="-1" strike="noStrike">
                <a:latin typeface="Arial"/>
              </a:rPr>
              <a:t>U</a:t>
            </a:r>
            <a:r>
              <a:rPr b="0" lang="en-US" sz="1100" spc="-1" strike="noStrike">
                <a:latin typeface="Arial"/>
              </a:rPr>
              <a:t>D</a:t>
            </a:r>
            <a:r>
              <a:rPr b="0" lang="en-US" sz="1100" spc="-1" strike="noStrike">
                <a:latin typeface="Arial"/>
              </a:rPr>
              <a:t>h</a:t>
            </a:r>
            <a:r>
              <a:rPr b="0" lang="en-US" sz="1100" spc="-1" strike="noStrike">
                <a:latin typeface="Arial"/>
              </a:rPr>
              <a:t>H</a:t>
            </a:r>
            <a:r>
              <a:rPr b="0" lang="en-US" sz="1100" spc="-1" strike="noStrike">
                <a:latin typeface="Arial"/>
              </a:rPr>
              <a:t>-</a:t>
            </a:r>
            <a:r>
              <a:rPr b="0" lang="en-US" sz="1100" spc="-1" strike="noStrike">
                <a:latin typeface="Arial"/>
              </a:rPr>
              <a:t>iz/</a:t>
            </a:r>
            <a:r>
              <a:rPr b="0" lang="en-US" sz="1100" spc="-1" strike="noStrike">
                <a:latin typeface="Arial"/>
              </a:rPr>
              <a:t>s</a:t>
            </a:r>
            <a:r>
              <a:rPr b="0" lang="en-US" sz="1100" spc="-1" strike="noStrike">
                <a:latin typeface="Arial"/>
              </a:rPr>
              <a:t>p</a:t>
            </a:r>
            <a:r>
              <a:rPr b="0" lang="en-US" sz="1100" spc="-1" strike="noStrike">
                <a:latin typeface="Arial"/>
              </a:rPr>
              <a:t>p</a:t>
            </a:r>
            <a:r>
              <a:rPr b="0" lang="en-US" sz="1100" spc="-1" strike="noStrike">
                <a:latin typeface="Arial"/>
              </a:rPr>
              <a:t>m</a:t>
            </a:r>
            <a:r>
              <a:rPr b="0" lang="en-US" sz="1100" spc="-1" strike="noStrike">
                <a:latin typeface="Arial"/>
              </a:rPr>
              <a:t>-</a:t>
            </a:r>
            <a:r>
              <a:rPr b="0" lang="en-US" sz="1100" spc="-1" strike="noStrike">
                <a:latin typeface="Arial"/>
              </a:rPr>
              <a:t>s</a:t>
            </a:r>
            <a:r>
              <a:rPr b="0" lang="en-US" sz="1100" spc="-1" strike="noStrike">
                <a:latin typeface="Arial"/>
              </a:rPr>
              <a:t>c-</a:t>
            </a:r>
            <a:r>
              <a:rPr b="0" lang="en-US" sz="1100" spc="-1" strike="noStrike">
                <a:latin typeface="Arial"/>
              </a:rPr>
              <a:t>p</a:t>
            </a:r>
            <a:r>
              <a:rPr b="0" lang="en-US" sz="1100" spc="-1" strike="noStrike">
                <a:latin typeface="Arial"/>
              </a:rPr>
              <a:t>m</a:t>
            </a:r>
            <a:r>
              <a:rPr b="0" lang="en-US" sz="1100" spc="-1" strike="noStrike">
                <a:latin typeface="Arial"/>
              </a:rPr>
              <a:t>t-</a:t>
            </a:r>
            <a:r>
              <a:rPr b="0" lang="en-US" sz="1100" spc="-1" strike="noStrike">
                <a:latin typeface="Arial"/>
              </a:rPr>
              <a:t>pr</a:t>
            </a:r>
            <a:r>
              <a:rPr b="0" lang="en-US" sz="1100" spc="-1" strike="noStrike">
                <a:latin typeface="Arial"/>
              </a:rPr>
              <a:t>e</a:t>
            </a:r>
            <a:r>
              <a:rPr b="0" lang="en-US" sz="1100" spc="-1" strike="noStrike">
                <a:latin typeface="Arial"/>
              </a:rPr>
              <a:t>p</a:t>
            </a:r>
            <a:r>
              <a:rPr b="0" lang="en-US" sz="1100" spc="-1" strike="noStrike">
                <a:latin typeface="Arial"/>
              </a:rPr>
              <a:t>?</a:t>
            </a:r>
            <a:r>
              <a:rPr b="0" lang="en-US" sz="1100" spc="-1" strike="noStrike">
                <a:latin typeface="Arial"/>
              </a:rPr>
              <a:t>or</a:t>
            </a:r>
            <a:r>
              <a:rPr b="0" lang="en-US" sz="1100" spc="-1" strike="noStrike">
                <a:latin typeface="Arial"/>
              </a:rPr>
              <a:t>gI</a:t>
            </a:r>
            <a:r>
              <a:rPr b="0" lang="en-US" sz="1100" spc="-1" strike="noStrike">
                <a:latin typeface="Arial"/>
              </a:rPr>
              <a:t>d</a:t>
            </a:r>
            <a:r>
              <a:rPr b="0" lang="en-US" sz="1100" spc="-1" strike="noStrike">
                <a:latin typeface="Arial"/>
              </a:rPr>
              <a:t>=</a:t>
            </a:r>
            <a:r>
              <a:rPr b="0" lang="en-US" sz="1100" spc="-1" strike="noStrike">
                <a:latin typeface="Arial"/>
              </a:rPr>
              <a:t>1 </a:t>
            </a:r>
            <a:r>
              <a:rPr b="0" lang="en-US" sz="1100" spc="-1" strike="noStrike">
                <a:latin typeface="Arial"/>
              </a:rPr>
              <a:t>af</a:t>
            </a:r>
            <a:r>
              <a:rPr b="0" lang="en-US" sz="1100" spc="-1" strike="noStrike">
                <a:latin typeface="Arial"/>
              </a:rPr>
              <a:t>te</a:t>
            </a:r>
            <a:r>
              <a:rPr b="0" lang="en-US" sz="1100" spc="-1" strike="noStrike">
                <a:latin typeface="Arial"/>
              </a:rPr>
              <a:t>r </a:t>
            </a:r>
            <a:r>
              <a:rPr b="0" lang="en-US" sz="1100" spc="-1" strike="noStrike">
                <a:latin typeface="Arial"/>
              </a:rPr>
              <a:t>c</a:t>
            </a:r>
            <a:r>
              <a:rPr b="0" lang="en-US" sz="1100" spc="-1" strike="noStrike">
                <a:latin typeface="Arial"/>
              </a:rPr>
              <a:t>h</a:t>
            </a:r>
            <a:r>
              <a:rPr b="0" lang="en-US" sz="1100" spc="-1" strike="noStrike">
                <a:latin typeface="Arial"/>
              </a:rPr>
              <a:t>o</a:t>
            </a:r>
            <a:r>
              <a:rPr b="0" lang="en-US" sz="1100" spc="-1" strike="noStrike">
                <a:latin typeface="Arial"/>
              </a:rPr>
              <a:t>o</a:t>
            </a:r>
            <a:r>
              <a:rPr b="0" lang="en-US" sz="1100" spc="-1" strike="noStrike">
                <a:latin typeface="Arial"/>
              </a:rPr>
              <a:t>si</a:t>
            </a:r>
            <a:r>
              <a:rPr b="0" lang="en-US" sz="1100" spc="-1" strike="noStrike">
                <a:latin typeface="Arial"/>
              </a:rPr>
              <a:t>n</a:t>
            </a:r>
            <a:r>
              <a:rPr b="0" lang="en-US" sz="1100" spc="-1" strike="noStrike">
                <a:latin typeface="Arial"/>
              </a:rPr>
              <a:t>g </a:t>
            </a:r>
            <a:r>
              <a:rPr b="0" lang="en-US" sz="1100" spc="-1" strike="noStrike">
                <a:latin typeface="Arial"/>
              </a:rPr>
              <a:t>e</a:t>
            </a:r>
            <a:r>
              <a:rPr b="0" lang="en-US" sz="1100" spc="-1" strike="noStrike">
                <a:latin typeface="Arial"/>
              </a:rPr>
              <a:t>x</a:t>
            </a:r>
            <a:r>
              <a:rPr b="0" lang="en-US" sz="1100" spc="-1" strike="noStrike">
                <a:latin typeface="Arial"/>
              </a:rPr>
              <a:t>p</a:t>
            </a:r>
            <a:r>
              <a:rPr b="0" lang="en-US" sz="1100" spc="-1" strike="noStrike">
                <a:latin typeface="Arial"/>
              </a:rPr>
              <a:t>er</a:t>
            </a:r>
            <a:r>
              <a:rPr b="0" lang="en-US" sz="1100" spc="-1" strike="noStrike">
                <a:latin typeface="Arial"/>
              </a:rPr>
              <a:t>im</a:t>
            </a:r>
            <a:r>
              <a:rPr b="0" lang="en-US" sz="1100" spc="-1" strike="noStrike">
                <a:latin typeface="Arial"/>
              </a:rPr>
              <a:t>e</a:t>
            </a:r>
            <a:r>
              <a:rPr b="0" lang="en-US" sz="1100" spc="-1" strike="noStrike">
                <a:latin typeface="Arial"/>
              </a:rPr>
              <a:t>nt </a:t>
            </a:r>
            <a:r>
              <a:rPr b="0" lang="en-US" sz="1100" spc="-1" strike="noStrike">
                <a:latin typeface="Arial"/>
              </a:rPr>
              <a:t>n</a:t>
            </a:r>
            <a:r>
              <a:rPr b="0" lang="en-US" sz="1100" spc="-1" strike="noStrike">
                <a:latin typeface="Arial"/>
              </a:rPr>
              <a:t>a</a:t>
            </a:r>
            <a:r>
              <a:rPr b="0" lang="en-US" sz="1100" spc="-1" strike="noStrike">
                <a:latin typeface="Arial"/>
              </a:rPr>
              <a:t>m</a:t>
            </a:r>
            <a:r>
              <a:rPr b="0" lang="en-US" sz="1100" spc="-1" strike="noStrike">
                <a:latin typeface="Arial"/>
              </a:rPr>
              <a:t>e </a:t>
            </a:r>
            <a:r>
              <a:rPr b="0" lang="en-US" sz="1100" spc="-1" strike="noStrike">
                <a:latin typeface="Arial"/>
              </a:rPr>
              <a:t>at </a:t>
            </a:r>
            <a:r>
              <a:rPr b="0" lang="en-US" sz="1100" spc="-1" strike="noStrike">
                <a:latin typeface="Arial"/>
              </a:rPr>
              <a:t>th</a:t>
            </a:r>
            <a:r>
              <a:rPr b="0" lang="en-US" sz="1100" spc="-1" strike="noStrike">
                <a:latin typeface="Arial"/>
              </a:rPr>
              <a:t>e </a:t>
            </a:r>
            <a:r>
              <a:rPr b="0" lang="en-US" sz="1100" spc="-1" strike="noStrike">
                <a:latin typeface="Arial"/>
              </a:rPr>
              <a:t>to</a:t>
            </a:r>
            <a:r>
              <a:rPr b="0" lang="en-US" sz="1100" spc="-1" strike="noStrike">
                <a:latin typeface="Arial"/>
              </a:rPr>
              <a:t>p</a:t>
            </a:r>
            <a:endParaRPr b="0" lang="en-US" sz="11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PlaceHolder 1"/>
          <p:cNvSpPr>
            <a:spLocks noGrp="1"/>
          </p:cNvSpPr>
          <p:nvPr>
            <p:ph type="sldImg"/>
          </p:nvPr>
        </p:nvSpPr>
        <p:spPr>
          <a:xfrm>
            <a:off x="380880" y="685800"/>
            <a:ext cx="6094080" cy="3427200"/>
          </a:xfrm>
          <a:prstGeom prst="rect">
            <a:avLst/>
          </a:prstGeom>
        </p:spPr>
      </p:sp>
      <p:sp>
        <p:nvSpPr>
          <p:cNvPr id="369" name="PlaceHolder 2"/>
          <p:cNvSpPr>
            <a:spLocks noGrp="1"/>
          </p:cNvSpPr>
          <p:nvPr>
            <p:ph type="body"/>
          </p:nvPr>
        </p:nvSpPr>
        <p:spPr>
          <a:xfrm>
            <a:off x="685800" y="4343400"/>
            <a:ext cx="5484960" cy="4113360"/>
          </a:xfrm>
          <a:prstGeom prst="rect">
            <a:avLst/>
          </a:prstGeom>
        </p:spPr>
        <p:txBody>
          <a:bodyPr lIns="0" rIns="0" tIns="91440" bIns="91440">
            <a:noAutofit/>
          </a:bodyPr>
          <a:p>
            <a:pPr marL="457200" indent="-297000">
              <a:lnSpc>
                <a:spcPct val="100000"/>
              </a:lnSpc>
              <a:buClr>
                <a:srgbClr val="000000"/>
              </a:buClr>
              <a:buFont typeface="Wingdings" charset="2"/>
              <a:buChar char=""/>
            </a:pPr>
            <a:r>
              <a:rPr b="0" lang="en-US" sz="1100" spc="-1" strike="noStrike">
                <a:latin typeface="Arial"/>
              </a:rPr>
              <a:t>Get plot from https://fifemon.fnal.gov/monitor/d/AjtawA5Wk/nas-volume-file-age?orgId=1</a:t>
            </a:r>
            <a:endParaRPr b="0" lang="en-US" sz="1100" spc="-1" strike="noStrike">
              <a:latin typeface="Arial"/>
            </a:endParaRPr>
          </a:p>
          <a:p>
            <a:pPr marL="457200" indent="-297000">
              <a:lnSpc>
                <a:spcPct val="100000"/>
              </a:lnSpc>
              <a:buClr>
                <a:srgbClr val="000000"/>
              </a:buClr>
              <a:buFont typeface="Wingdings" charset="2"/>
              <a:buChar char=""/>
            </a:pPr>
            <a:r>
              <a:rPr b="0" lang="en-US" sz="1100" spc="-1" strike="noStrike">
                <a:latin typeface="Arial"/>
              </a:rPr>
              <a:t>Go to bottom of page in table and click on your experiment name to populate the filter</a:t>
            </a:r>
            <a:endParaRPr b="0" lang="en-US" sz="11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PlaceHolder 1"/>
          <p:cNvSpPr>
            <a:spLocks noGrp="1"/>
          </p:cNvSpPr>
          <p:nvPr>
            <p:ph type="sldImg"/>
          </p:nvPr>
        </p:nvSpPr>
        <p:spPr>
          <a:xfrm>
            <a:off x="380880" y="685800"/>
            <a:ext cx="6094080" cy="3427200"/>
          </a:xfrm>
          <a:prstGeom prst="rect">
            <a:avLst/>
          </a:prstGeom>
        </p:spPr>
      </p:sp>
      <p:sp>
        <p:nvSpPr>
          <p:cNvPr id="371" name="PlaceHolder 2"/>
          <p:cNvSpPr>
            <a:spLocks noGrp="1"/>
          </p:cNvSpPr>
          <p:nvPr>
            <p:ph type="body"/>
          </p:nvPr>
        </p:nvSpPr>
        <p:spPr>
          <a:xfrm>
            <a:off x="685800" y="4343400"/>
            <a:ext cx="5484960" cy="4113360"/>
          </a:xfrm>
          <a:prstGeom prst="rect">
            <a:avLst/>
          </a:prstGeom>
        </p:spPr>
        <p:txBody>
          <a:bodyPr lIns="0" rIns="0" tIns="91440" bIns="91440">
            <a:noAutofit/>
          </a:bodyPr>
          <a:p>
            <a:pPr marL="216000" indent="-215280">
              <a:lnSpc>
                <a:spcPct val="100000"/>
              </a:lnSpc>
              <a:tabLst>
                <a:tab algn="l" pos="0"/>
              </a:tabLst>
            </a:pPr>
            <a:r>
              <a:rPr b="0" lang="en" sz="1100" spc="-1" strike="noStrike">
                <a:solidFill>
                  <a:srgbClr val="ff0000"/>
                </a:solidFill>
                <a:latin typeface="Arial"/>
              </a:rPr>
              <a:t>These are just examples. Please fill in the needs for your experiment. Looking for things that the experiment will be focused on and the things you need SCD to focus on. </a:t>
            </a:r>
            <a:endParaRPr b="0" lang="en-US" sz="1100" spc="-1" strike="noStrike">
              <a:latin typeface="Arial"/>
            </a:endParaRPr>
          </a:p>
          <a:p>
            <a:pPr marL="216000" indent="-215280">
              <a:lnSpc>
                <a:spcPct val="100000"/>
              </a:lnSpc>
              <a:tabLst>
                <a:tab algn="l" pos="0"/>
              </a:tabLst>
            </a:pPr>
            <a:r>
              <a:rPr b="0" lang="en" sz="1100" spc="-1" strike="noStrike">
                <a:solidFill>
                  <a:srgbClr val="ff0000"/>
                </a:solidFill>
                <a:latin typeface="Arial"/>
              </a:rPr>
              <a:t>This doesn’t have to fit all on one slide - use as many as you need. </a:t>
            </a:r>
            <a:endParaRPr b="0" lang="en-US" sz="11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sldImg"/>
          </p:nvPr>
        </p:nvSpPr>
        <p:spPr>
          <a:xfrm>
            <a:off x="380880" y="685800"/>
            <a:ext cx="6094080" cy="3427200"/>
          </a:xfrm>
          <a:prstGeom prst="rect">
            <a:avLst/>
          </a:prstGeom>
        </p:spPr>
      </p:sp>
      <p:sp>
        <p:nvSpPr>
          <p:cNvPr id="373" name="PlaceHolder 2"/>
          <p:cNvSpPr>
            <a:spLocks noGrp="1"/>
          </p:cNvSpPr>
          <p:nvPr>
            <p:ph type="body"/>
          </p:nvPr>
        </p:nvSpPr>
        <p:spPr>
          <a:xfrm>
            <a:off x="685800" y="4343400"/>
            <a:ext cx="5484960" cy="4113360"/>
          </a:xfrm>
          <a:prstGeom prst="rect">
            <a:avLst/>
          </a:prstGeom>
        </p:spPr>
        <p:txBody>
          <a:bodyPr lIns="0" rIns="0" tIns="91440" bIns="91440">
            <a:noAutofit/>
          </a:bodyPr>
          <a:p>
            <a:pPr marL="216000" indent="-215280">
              <a:lnSpc>
                <a:spcPct val="100000"/>
              </a:lnSpc>
              <a:tabLst>
                <a:tab algn="l" pos="0"/>
              </a:tabLst>
            </a:pPr>
            <a:r>
              <a:rPr b="0" lang="en" sz="1100" spc="-1" strike="noStrike">
                <a:solidFill>
                  <a:srgbClr val="ff0000"/>
                </a:solidFill>
                <a:latin typeface="Arial"/>
              </a:rPr>
              <a:t>Eg, unusual DB needs, online needs, etc. </a:t>
            </a:r>
            <a:endParaRPr b="0" lang="en-US" sz="11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sldImg"/>
          </p:nvPr>
        </p:nvSpPr>
        <p:spPr>
          <a:xfrm>
            <a:off x="380880" y="685800"/>
            <a:ext cx="6093360" cy="3426480"/>
          </a:xfrm>
          <a:prstGeom prst="rect">
            <a:avLst/>
          </a:prstGeom>
        </p:spPr>
      </p:sp>
      <p:sp>
        <p:nvSpPr>
          <p:cNvPr id="349" name="PlaceHolder 2"/>
          <p:cNvSpPr>
            <a:spLocks noGrp="1"/>
          </p:cNvSpPr>
          <p:nvPr>
            <p:ph type="body"/>
          </p:nvPr>
        </p:nvSpPr>
        <p:spPr>
          <a:xfrm>
            <a:off x="685800" y="4343400"/>
            <a:ext cx="5483880" cy="4112280"/>
          </a:xfrm>
          <a:prstGeom prst="rect">
            <a:avLst/>
          </a:prstGeom>
        </p:spPr>
        <p:txBody>
          <a:bodyPr lIns="0" rIns="0" tIns="91440" bIns="91440">
            <a:noAutofit/>
          </a:bodyPr>
          <a:p>
            <a:pPr marL="216000" indent="-214200">
              <a:lnSpc>
                <a:spcPct val="100000"/>
              </a:lnSpc>
              <a:tabLst>
                <a:tab algn="l" pos="0"/>
              </a:tabLst>
            </a:pPr>
            <a:r>
              <a:rPr b="0" lang="en-US" sz="1100" spc="-1" strike="noStrike">
                <a:solidFill>
                  <a:srgbClr val="ff0000"/>
                </a:solidFill>
                <a:latin typeface="Arial"/>
              </a:rPr>
              <a:t>Please show </a:t>
            </a:r>
            <a:r>
              <a:rPr b="0" lang="en-US" sz="1100" spc="-1" strike="noStrike">
                <a:solidFill>
                  <a:srgbClr val="ff0000"/>
                </a:solidFill>
                <a:latin typeface="Arial"/>
              </a:rPr>
              <a:t>here the </a:t>
            </a:r>
            <a:r>
              <a:rPr b="0" lang="en-US" sz="1100" spc="-1" strike="noStrike">
                <a:solidFill>
                  <a:srgbClr val="ff0000"/>
                </a:solidFill>
                <a:latin typeface="Arial"/>
              </a:rPr>
              <a:t>people in </a:t>
            </a:r>
            <a:r>
              <a:rPr b="0" lang="en-US" sz="1100" spc="-1" strike="noStrike">
                <a:solidFill>
                  <a:srgbClr val="ff0000"/>
                </a:solidFill>
                <a:latin typeface="Arial"/>
              </a:rPr>
              <a:t>your </a:t>
            </a:r>
            <a:r>
              <a:rPr b="0" lang="en-US" sz="1100" spc="-1" strike="noStrike">
                <a:solidFill>
                  <a:srgbClr val="ff0000"/>
                </a:solidFill>
                <a:latin typeface="Arial"/>
              </a:rPr>
              <a:t>experimen</a:t>
            </a:r>
            <a:r>
              <a:rPr b="0" lang="en-US" sz="1100" spc="-1" strike="noStrike">
                <a:solidFill>
                  <a:srgbClr val="ff0000"/>
                </a:solidFill>
                <a:latin typeface="Arial"/>
              </a:rPr>
              <a:t>t that </a:t>
            </a:r>
            <a:r>
              <a:rPr b="0" lang="en-US" sz="1100" spc="-1" strike="noStrike">
                <a:solidFill>
                  <a:srgbClr val="ff0000"/>
                </a:solidFill>
                <a:latin typeface="Arial"/>
              </a:rPr>
              <a:t>support </a:t>
            </a:r>
            <a:r>
              <a:rPr b="0" lang="en-US" sz="1100" spc="-1" strike="noStrike">
                <a:solidFill>
                  <a:srgbClr val="ff0000"/>
                </a:solidFill>
                <a:latin typeface="Arial"/>
              </a:rPr>
              <a:t>computing</a:t>
            </a:r>
            <a:r>
              <a:rPr b="0" lang="en-US" sz="1100" spc="-1" strike="noStrike">
                <a:solidFill>
                  <a:srgbClr val="ff0000"/>
                </a:solidFill>
                <a:latin typeface="Arial"/>
              </a:rPr>
              <a:t>.</a:t>
            </a:r>
            <a:endParaRPr b="0" lang="en-US" sz="1100" spc="-1" strike="noStrike">
              <a:latin typeface="Arial"/>
            </a:endParaRPr>
          </a:p>
          <a:p>
            <a:pPr marL="216000" indent="-214200">
              <a:lnSpc>
                <a:spcPct val="100000"/>
              </a:lnSpc>
              <a:tabLst>
                <a:tab algn="l" pos="0"/>
              </a:tabLst>
            </a:pPr>
            <a:r>
              <a:rPr b="0" lang="en-US" sz="1100" spc="-1" strike="noStrike">
                <a:solidFill>
                  <a:srgbClr val="ff0000"/>
                </a:solidFill>
                <a:latin typeface="Arial"/>
              </a:rPr>
              <a:t>You can </a:t>
            </a:r>
            <a:r>
              <a:rPr b="0" lang="en-US" sz="1100" spc="-1" strike="noStrike">
                <a:solidFill>
                  <a:srgbClr val="ff0000"/>
                </a:solidFill>
                <a:latin typeface="Arial"/>
              </a:rPr>
              <a:t>replace </a:t>
            </a:r>
            <a:r>
              <a:rPr b="0" lang="en-US" sz="1100" spc="-1" strike="noStrike">
                <a:solidFill>
                  <a:srgbClr val="ff0000"/>
                </a:solidFill>
                <a:latin typeface="Arial"/>
              </a:rPr>
              <a:t>with a </a:t>
            </a:r>
            <a:r>
              <a:rPr b="0" lang="en-US" sz="1100" spc="-1" strike="noStrike">
                <a:solidFill>
                  <a:srgbClr val="ff0000"/>
                </a:solidFill>
                <a:latin typeface="Arial"/>
              </a:rPr>
              <a:t>different </a:t>
            </a:r>
            <a:r>
              <a:rPr b="0" lang="en-US" sz="1100" spc="-1" strike="noStrike">
                <a:solidFill>
                  <a:srgbClr val="ff0000"/>
                </a:solidFill>
                <a:latin typeface="Arial"/>
              </a:rPr>
              <a:t>style </a:t>
            </a:r>
            <a:r>
              <a:rPr b="0" lang="en-US" sz="1100" spc="-1" strike="noStrike">
                <a:solidFill>
                  <a:srgbClr val="ff0000"/>
                </a:solidFill>
                <a:latin typeface="Arial"/>
              </a:rPr>
              <a:t>chart, but </a:t>
            </a:r>
            <a:r>
              <a:rPr b="0" lang="en-US" sz="1100" spc="-1" strike="noStrike">
                <a:solidFill>
                  <a:srgbClr val="ff0000"/>
                </a:solidFill>
                <a:latin typeface="Arial"/>
              </a:rPr>
              <a:t>please </a:t>
            </a:r>
            <a:r>
              <a:rPr b="0" lang="en-US" sz="1100" spc="-1" strike="noStrike">
                <a:solidFill>
                  <a:srgbClr val="ff0000"/>
                </a:solidFill>
                <a:latin typeface="Arial"/>
              </a:rPr>
              <a:t>make it as </a:t>
            </a:r>
            <a:r>
              <a:rPr b="0" lang="en-US" sz="1100" spc="-1" strike="noStrike">
                <a:solidFill>
                  <a:srgbClr val="ff0000"/>
                </a:solidFill>
                <a:latin typeface="Arial"/>
              </a:rPr>
              <a:t>complete </a:t>
            </a:r>
            <a:r>
              <a:rPr b="0" lang="en-US" sz="1100" spc="-1" strike="noStrike">
                <a:solidFill>
                  <a:srgbClr val="ff0000"/>
                </a:solidFill>
                <a:latin typeface="Arial"/>
              </a:rPr>
              <a:t>as </a:t>
            </a:r>
            <a:r>
              <a:rPr b="0" lang="en-US" sz="1100" spc="-1" strike="noStrike">
                <a:solidFill>
                  <a:srgbClr val="ff0000"/>
                </a:solidFill>
                <a:latin typeface="Arial"/>
              </a:rPr>
              <a:t>possible.</a:t>
            </a:r>
            <a:endParaRPr b="0" lang="en-US" sz="11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PlaceHolder 1"/>
          <p:cNvSpPr>
            <a:spLocks noGrp="1"/>
          </p:cNvSpPr>
          <p:nvPr>
            <p:ph type="sldImg"/>
          </p:nvPr>
        </p:nvSpPr>
        <p:spPr>
          <a:xfrm>
            <a:off x="380880" y="685800"/>
            <a:ext cx="6093360" cy="3426480"/>
          </a:xfrm>
          <a:prstGeom prst="rect">
            <a:avLst/>
          </a:prstGeom>
        </p:spPr>
      </p:sp>
      <p:sp>
        <p:nvSpPr>
          <p:cNvPr id="351" name="PlaceHolder 2"/>
          <p:cNvSpPr>
            <a:spLocks noGrp="1"/>
          </p:cNvSpPr>
          <p:nvPr>
            <p:ph type="body"/>
          </p:nvPr>
        </p:nvSpPr>
        <p:spPr>
          <a:xfrm>
            <a:off x="685800" y="4343400"/>
            <a:ext cx="5483880" cy="4112280"/>
          </a:xfrm>
          <a:prstGeom prst="rect">
            <a:avLst/>
          </a:prstGeom>
        </p:spPr>
        <p:txBody>
          <a:bodyPr lIns="0" rIns="0" tIns="91440" bIns="91440">
            <a:noAutofit/>
          </a:bodyPr>
          <a:p>
            <a:pPr marL="216000" indent="-214200">
              <a:lnSpc>
                <a:spcPct val="100000"/>
              </a:lnSpc>
              <a:tabLst>
                <a:tab algn="l" pos="0"/>
              </a:tabLst>
            </a:pPr>
            <a:r>
              <a:rPr b="0" lang="en-US" sz="1100" spc="-1" strike="noStrike">
                <a:solidFill>
                  <a:srgbClr val="ff0000"/>
                </a:solidFill>
                <a:latin typeface="Arial"/>
              </a:rPr>
              <a:t>Please show </a:t>
            </a:r>
            <a:r>
              <a:rPr b="0" lang="en-US" sz="1100" spc="-1" strike="noStrike">
                <a:solidFill>
                  <a:srgbClr val="ff0000"/>
                </a:solidFill>
                <a:latin typeface="Arial"/>
              </a:rPr>
              <a:t>here the </a:t>
            </a:r>
            <a:r>
              <a:rPr b="0" lang="en-US" sz="1100" spc="-1" strike="noStrike">
                <a:solidFill>
                  <a:srgbClr val="ff0000"/>
                </a:solidFill>
                <a:latin typeface="Arial"/>
              </a:rPr>
              <a:t>people in </a:t>
            </a:r>
            <a:r>
              <a:rPr b="0" lang="en-US" sz="1100" spc="-1" strike="noStrike">
                <a:solidFill>
                  <a:srgbClr val="ff0000"/>
                </a:solidFill>
                <a:latin typeface="Arial"/>
              </a:rPr>
              <a:t>your </a:t>
            </a:r>
            <a:r>
              <a:rPr b="0" lang="en-US" sz="1100" spc="-1" strike="noStrike">
                <a:solidFill>
                  <a:srgbClr val="ff0000"/>
                </a:solidFill>
                <a:latin typeface="Arial"/>
              </a:rPr>
              <a:t>experimen</a:t>
            </a:r>
            <a:r>
              <a:rPr b="0" lang="en-US" sz="1100" spc="-1" strike="noStrike">
                <a:solidFill>
                  <a:srgbClr val="ff0000"/>
                </a:solidFill>
                <a:latin typeface="Arial"/>
              </a:rPr>
              <a:t>t that </a:t>
            </a:r>
            <a:r>
              <a:rPr b="0" lang="en-US" sz="1100" spc="-1" strike="noStrike">
                <a:solidFill>
                  <a:srgbClr val="ff0000"/>
                </a:solidFill>
                <a:latin typeface="Arial"/>
              </a:rPr>
              <a:t>support </a:t>
            </a:r>
            <a:r>
              <a:rPr b="0" lang="en-US" sz="1100" spc="-1" strike="noStrike">
                <a:solidFill>
                  <a:srgbClr val="ff0000"/>
                </a:solidFill>
                <a:latin typeface="Arial"/>
              </a:rPr>
              <a:t>computing</a:t>
            </a:r>
            <a:r>
              <a:rPr b="0" lang="en-US" sz="1100" spc="-1" strike="noStrike">
                <a:solidFill>
                  <a:srgbClr val="ff0000"/>
                </a:solidFill>
                <a:latin typeface="Arial"/>
              </a:rPr>
              <a:t>.</a:t>
            </a:r>
            <a:endParaRPr b="0" lang="en-US" sz="1100" spc="-1" strike="noStrike">
              <a:latin typeface="Arial"/>
            </a:endParaRPr>
          </a:p>
          <a:p>
            <a:pPr marL="216000" indent="-214200">
              <a:lnSpc>
                <a:spcPct val="100000"/>
              </a:lnSpc>
              <a:tabLst>
                <a:tab algn="l" pos="0"/>
              </a:tabLst>
            </a:pPr>
            <a:r>
              <a:rPr b="0" lang="en-US" sz="1100" spc="-1" strike="noStrike">
                <a:solidFill>
                  <a:srgbClr val="ff0000"/>
                </a:solidFill>
                <a:latin typeface="Arial"/>
              </a:rPr>
              <a:t>You can </a:t>
            </a:r>
            <a:r>
              <a:rPr b="0" lang="en-US" sz="1100" spc="-1" strike="noStrike">
                <a:solidFill>
                  <a:srgbClr val="ff0000"/>
                </a:solidFill>
                <a:latin typeface="Arial"/>
              </a:rPr>
              <a:t>replace </a:t>
            </a:r>
            <a:r>
              <a:rPr b="0" lang="en-US" sz="1100" spc="-1" strike="noStrike">
                <a:solidFill>
                  <a:srgbClr val="ff0000"/>
                </a:solidFill>
                <a:latin typeface="Arial"/>
              </a:rPr>
              <a:t>with a </a:t>
            </a:r>
            <a:r>
              <a:rPr b="0" lang="en-US" sz="1100" spc="-1" strike="noStrike">
                <a:solidFill>
                  <a:srgbClr val="ff0000"/>
                </a:solidFill>
                <a:latin typeface="Arial"/>
              </a:rPr>
              <a:t>different </a:t>
            </a:r>
            <a:r>
              <a:rPr b="0" lang="en-US" sz="1100" spc="-1" strike="noStrike">
                <a:solidFill>
                  <a:srgbClr val="ff0000"/>
                </a:solidFill>
                <a:latin typeface="Arial"/>
              </a:rPr>
              <a:t>style </a:t>
            </a:r>
            <a:r>
              <a:rPr b="0" lang="en-US" sz="1100" spc="-1" strike="noStrike">
                <a:solidFill>
                  <a:srgbClr val="ff0000"/>
                </a:solidFill>
                <a:latin typeface="Arial"/>
              </a:rPr>
              <a:t>chart, but </a:t>
            </a:r>
            <a:r>
              <a:rPr b="0" lang="en-US" sz="1100" spc="-1" strike="noStrike">
                <a:solidFill>
                  <a:srgbClr val="ff0000"/>
                </a:solidFill>
                <a:latin typeface="Arial"/>
              </a:rPr>
              <a:t>please </a:t>
            </a:r>
            <a:r>
              <a:rPr b="0" lang="en-US" sz="1100" spc="-1" strike="noStrike">
                <a:solidFill>
                  <a:srgbClr val="ff0000"/>
                </a:solidFill>
                <a:latin typeface="Arial"/>
              </a:rPr>
              <a:t>make it as </a:t>
            </a:r>
            <a:r>
              <a:rPr b="0" lang="en-US" sz="1100" spc="-1" strike="noStrike">
                <a:solidFill>
                  <a:srgbClr val="ff0000"/>
                </a:solidFill>
                <a:latin typeface="Arial"/>
              </a:rPr>
              <a:t>complete </a:t>
            </a:r>
            <a:r>
              <a:rPr b="0" lang="en-US" sz="1100" spc="-1" strike="noStrike">
                <a:solidFill>
                  <a:srgbClr val="ff0000"/>
                </a:solidFill>
                <a:latin typeface="Arial"/>
              </a:rPr>
              <a:t>as </a:t>
            </a:r>
            <a:r>
              <a:rPr b="0" lang="en-US" sz="1100" spc="-1" strike="noStrike">
                <a:solidFill>
                  <a:srgbClr val="ff0000"/>
                </a:solidFill>
                <a:latin typeface="Arial"/>
              </a:rPr>
              <a:t>possible.</a:t>
            </a:r>
            <a:endParaRPr b="0" lang="en-US" sz="11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PlaceHolder 1"/>
          <p:cNvSpPr>
            <a:spLocks noGrp="1"/>
          </p:cNvSpPr>
          <p:nvPr>
            <p:ph type="sldImg"/>
          </p:nvPr>
        </p:nvSpPr>
        <p:spPr>
          <a:xfrm>
            <a:off x="380880" y="685800"/>
            <a:ext cx="6094080" cy="3427200"/>
          </a:xfrm>
          <a:prstGeom prst="rect">
            <a:avLst/>
          </a:prstGeom>
        </p:spPr>
      </p:sp>
      <p:sp>
        <p:nvSpPr>
          <p:cNvPr id="353" name="PlaceHolder 2"/>
          <p:cNvSpPr>
            <a:spLocks noGrp="1"/>
          </p:cNvSpPr>
          <p:nvPr>
            <p:ph type="body"/>
          </p:nvPr>
        </p:nvSpPr>
        <p:spPr>
          <a:xfrm>
            <a:off x="685800" y="4343400"/>
            <a:ext cx="5484960" cy="4113360"/>
          </a:xfrm>
          <a:prstGeom prst="rect">
            <a:avLst/>
          </a:prstGeom>
        </p:spPr>
        <p:txBody>
          <a:bodyPr lIns="0" rIns="0" tIns="91440" bIns="91440">
            <a:noAutofit/>
          </a:bodyPr>
          <a:p>
            <a:pPr marL="457200" indent="-303480">
              <a:lnSpc>
                <a:spcPct val="100000"/>
              </a:lnSpc>
              <a:buClr>
                <a:srgbClr val="ff0000"/>
              </a:buClr>
              <a:buFont typeface="Wingdings" charset="2"/>
              <a:buChar char=""/>
            </a:pPr>
            <a:r>
              <a:rPr b="0" lang="en" sz="1200" spc="-1" strike="noStrike">
                <a:solidFill>
                  <a:srgbClr val="ff0000"/>
                </a:solidFill>
                <a:latin typeface="Arial"/>
              </a:rPr>
              <a:t>Optio</a:t>
            </a:r>
            <a:r>
              <a:rPr b="0" lang="en" sz="1200" spc="-1" strike="noStrike">
                <a:solidFill>
                  <a:srgbClr val="ff0000"/>
                </a:solidFill>
                <a:latin typeface="Arial"/>
              </a:rPr>
              <a:t>nal </a:t>
            </a:r>
            <a:r>
              <a:rPr b="0" lang="en" sz="1200" spc="-1" strike="noStrike">
                <a:solidFill>
                  <a:srgbClr val="ff0000"/>
                </a:solidFill>
                <a:latin typeface="Arial"/>
              </a:rPr>
              <a:t>one </a:t>
            </a:r>
            <a:r>
              <a:rPr b="0" lang="en" sz="1200" spc="-1" strike="noStrike">
                <a:solidFill>
                  <a:srgbClr val="ff0000"/>
                </a:solidFill>
                <a:latin typeface="Arial"/>
              </a:rPr>
              <a:t>slide </a:t>
            </a:r>
            <a:r>
              <a:rPr b="0" lang="en" sz="1200" spc="-1" strike="noStrike">
                <a:solidFill>
                  <a:srgbClr val="ff0000"/>
                </a:solidFill>
                <a:latin typeface="Arial"/>
              </a:rPr>
              <a:t>prior </a:t>
            </a:r>
            <a:r>
              <a:rPr b="0" lang="en" sz="1200" spc="-1" strike="noStrike">
                <a:solidFill>
                  <a:srgbClr val="ff0000"/>
                </a:solidFill>
                <a:latin typeface="Arial"/>
              </a:rPr>
              <a:t>to this </a:t>
            </a:r>
            <a:r>
              <a:rPr b="0" lang="en" sz="1200" spc="-1" strike="noStrike">
                <a:solidFill>
                  <a:srgbClr val="ff0000"/>
                </a:solidFill>
                <a:latin typeface="Arial"/>
              </a:rPr>
              <a:t>slide </a:t>
            </a:r>
            <a:r>
              <a:rPr b="0" lang="en" sz="1200" spc="-1" strike="noStrike">
                <a:solidFill>
                  <a:srgbClr val="ff0000"/>
                </a:solidFill>
                <a:latin typeface="Arial"/>
              </a:rPr>
              <a:t>comm</a:t>
            </a:r>
            <a:r>
              <a:rPr b="0" lang="en" sz="1200" spc="-1" strike="noStrike">
                <a:solidFill>
                  <a:srgbClr val="ff0000"/>
                </a:solidFill>
                <a:latin typeface="Arial"/>
              </a:rPr>
              <a:t>entin</a:t>
            </a:r>
            <a:r>
              <a:rPr b="0" lang="en" sz="1200" spc="-1" strike="noStrike">
                <a:solidFill>
                  <a:srgbClr val="ff0000"/>
                </a:solidFill>
                <a:latin typeface="Arial"/>
              </a:rPr>
              <a:t>g on </a:t>
            </a:r>
            <a:r>
              <a:rPr b="0" lang="en" sz="1200" spc="-1" strike="noStrike">
                <a:solidFill>
                  <a:srgbClr val="ff0000"/>
                </a:solidFill>
                <a:latin typeface="Arial"/>
              </a:rPr>
              <a:t>your </a:t>
            </a:r>
            <a:r>
              <a:rPr b="0" lang="en" sz="1200" spc="-1" strike="noStrike">
                <a:solidFill>
                  <a:srgbClr val="ff0000"/>
                </a:solidFill>
                <a:latin typeface="Arial"/>
              </a:rPr>
              <a:t>major </a:t>
            </a:r>
            <a:r>
              <a:rPr b="0" lang="en" sz="1200" spc="-1" strike="noStrike">
                <a:solidFill>
                  <a:srgbClr val="ff0000"/>
                </a:solidFill>
                <a:latin typeface="Arial"/>
              </a:rPr>
              <a:t>comp</a:t>
            </a:r>
            <a:r>
              <a:rPr b="0" lang="en" sz="1200" spc="-1" strike="noStrike">
                <a:solidFill>
                  <a:srgbClr val="ff0000"/>
                </a:solidFill>
                <a:latin typeface="Arial"/>
              </a:rPr>
              <a:t>uting </a:t>
            </a:r>
            <a:r>
              <a:rPr b="0" lang="en" sz="1200" spc="-1" strike="noStrike">
                <a:solidFill>
                  <a:srgbClr val="ff0000"/>
                </a:solidFill>
                <a:latin typeface="Arial"/>
              </a:rPr>
              <a:t>activit</a:t>
            </a:r>
            <a:r>
              <a:rPr b="0" lang="en" sz="1200" spc="-1" strike="noStrike">
                <a:solidFill>
                  <a:srgbClr val="ff0000"/>
                </a:solidFill>
                <a:latin typeface="Arial"/>
              </a:rPr>
              <a:t>ies; </a:t>
            </a:r>
            <a:r>
              <a:rPr b="0" lang="en" sz="1200" spc="-1" strike="noStrike">
                <a:solidFill>
                  <a:srgbClr val="ff0000"/>
                </a:solidFill>
                <a:latin typeface="Arial"/>
              </a:rPr>
              <a:t>defin</a:t>
            </a:r>
            <a:r>
              <a:rPr b="0" lang="en" sz="1200" spc="-1" strike="noStrike">
                <a:solidFill>
                  <a:srgbClr val="ff0000"/>
                </a:solidFill>
                <a:latin typeface="Arial"/>
              </a:rPr>
              <a:t>e </a:t>
            </a:r>
            <a:r>
              <a:rPr b="0" lang="en" sz="1200" spc="-1" strike="noStrike">
                <a:solidFill>
                  <a:srgbClr val="ff0000"/>
                </a:solidFill>
                <a:latin typeface="Arial"/>
              </a:rPr>
              <a:t>abbre</a:t>
            </a:r>
            <a:r>
              <a:rPr b="0" lang="en" sz="1200" spc="-1" strike="noStrike">
                <a:solidFill>
                  <a:srgbClr val="ff0000"/>
                </a:solidFill>
                <a:latin typeface="Arial"/>
              </a:rPr>
              <a:t>viatio</a:t>
            </a:r>
            <a:r>
              <a:rPr b="0" lang="en" sz="1200" spc="-1" strike="noStrike">
                <a:solidFill>
                  <a:srgbClr val="ff0000"/>
                </a:solidFill>
                <a:latin typeface="Arial"/>
              </a:rPr>
              <a:t>ns to </a:t>
            </a:r>
            <a:r>
              <a:rPr b="0" lang="en" sz="1200" spc="-1" strike="noStrike">
                <a:solidFill>
                  <a:srgbClr val="ff0000"/>
                </a:solidFill>
                <a:latin typeface="Arial"/>
              </a:rPr>
              <a:t>be </a:t>
            </a:r>
            <a:r>
              <a:rPr b="0" lang="en" sz="1200" spc="-1" strike="noStrike">
                <a:solidFill>
                  <a:srgbClr val="ff0000"/>
                </a:solidFill>
                <a:latin typeface="Arial"/>
              </a:rPr>
              <a:t>used </a:t>
            </a:r>
            <a:r>
              <a:rPr b="0" lang="en" sz="1200" spc="-1" strike="noStrike">
                <a:solidFill>
                  <a:srgbClr val="ff0000"/>
                </a:solidFill>
                <a:latin typeface="Arial"/>
              </a:rPr>
              <a:t>in this </a:t>
            </a:r>
            <a:r>
              <a:rPr b="0" lang="en" sz="1200" spc="-1" strike="noStrike">
                <a:solidFill>
                  <a:srgbClr val="ff0000"/>
                </a:solidFill>
                <a:latin typeface="Arial"/>
              </a:rPr>
              <a:t>slide</a:t>
            </a:r>
            <a:endParaRPr b="0" lang="en-US" sz="1200" spc="-1" strike="noStrike">
              <a:latin typeface="Arial"/>
            </a:endParaRPr>
          </a:p>
          <a:p>
            <a:pPr marL="457200" indent="-303480">
              <a:lnSpc>
                <a:spcPct val="100000"/>
              </a:lnSpc>
              <a:buClr>
                <a:srgbClr val="ff0000"/>
              </a:buClr>
              <a:buFont typeface="Wingdings" charset="2"/>
              <a:buChar char=""/>
            </a:pPr>
            <a:r>
              <a:rPr b="0" lang="en" sz="1200" spc="-1" strike="noStrike">
                <a:solidFill>
                  <a:srgbClr val="ff0000"/>
                </a:solidFill>
                <a:latin typeface="Arial"/>
              </a:rPr>
              <a:t>EG, </a:t>
            </a:r>
            <a:r>
              <a:rPr b="0" lang="en" sz="1200" spc="-1" strike="noStrike">
                <a:solidFill>
                  <a:srgbClr val="ff0000"/>
                </a:solidFill>
                <a:latin typeface="Arial"/>
              </a:rPr>
              <a:t>data </a:t>
            </a:r>
            <a:r>
              <a:rPr b="0" lang="en" sz="1200" spc="-1" strike="noStrike">
                <a:solidFill>
                  <a:srgbClr val="ff0000"/>
                </a:solidFill>
                <a:latin typeface="Arial"/>
              </a:rPr>
              <a:t>taking </a:t>
            </a:r>
            <a:r>
              <a:rPr b="0" lang="en" sz="1200" spc="-1" strike="noStrike">
                <a:solidFill>
                  <a:srgbClr val="ff0000"/>
                </a:solidFill>
                <a:latin typeface="Arial"/>
              </a:rPr>
              <a:t>perio</a:t>
            </a:r>
            <a:r>
              <a:rPr b="0" lang="en" sz="1200" spc="-1" strike="noStrike">
                <a:solidFill>
                  <a:srgbClr val="ff0000"/>
                </a:solidFill>
                <a:latin typeface="Arial"/>
              </a:rPr>
              <a:t>ds, </a:t>
            </a:r>
            <a:r>
              <a:rPr b="0" lang="en" sz="1200" spc="-1" strike="noStrike">
                <a:solidFill>
                  <a:srgbClr val="ff0000"/>
                </a:solidFill>
                <a:latin typeface="Arial"/>
              </a:rPr>
              <a:t>camp</a:t>
            </a:r>
            <a:r>
              <a:rPr b="0" lang="en" sz="1200" spc="-1" strike="noStrike">
                <a:solidFill>
                  <a:srgbClr val="ff0000"/>
                </a:solidFill>
                <a:latin typeface="Arial"/>
              </a:rPr>
              <a:t>aigns, </a:t>
            </a:r>
            <a:r>
              <a:rPr b="0" lang="en" sz="1200" spc="-1" strike="noStrike">
                <a:solidFill>
                  <a:srgbClr val="ff0000"/>
                </a:solidFill>
                <a:latin typeface="Arial"/>
              </a:rPr>
              <a:t>revie</a:t>
            </a:r>
            <a:r>
              <a:rPr b="0" lang="en" sz="1200" spc="-1" strike="noStrike">
                <a:solidFill>
                  <a:srgbClr val="ff0000"/>
                </a:solidFill>
                <a:latin typeface="Arial"/>
              </a:rPr>
              <a:t>ws, </a:t>
            </a:r>
            <a:r>
              <a:rPr b="0" lang="en" sz="1200" spc="-1" strike="noStrike">
                <a:solidFill>
                  <a:srgbClr val="ff0000"/>
                </a:solidFill>
                <a:latin typeface="Arial"/>
              </a:rPr>
              <a:t>confe</a:t>
            </a:r>
            <a:r>
              <a:rPr b="0" lang="en" sz="1200" spc="-1" strike="noStrike">
                <a:solidFill>
                  <a:srgbClr val="ff0000"/>
                </a:solidFill>
                <a:latin typeface="Arial"/>
              </a:rPr>
              <a:t>rence </a:t>
            </a:r>
            <a:r>
              <a:rPr b="0" lang="en" sz="1200" spc="-1" strike="noStrike">
                <a:solidFill>
                  <a:srgbClr val="ff0000"/>
                </a:solidFill>
                <a:latin typeface="Arial"/>
              </a:rPr>
              <a:t>deadl</a:t>
            </a:r>
            <a:r>
              <a:rPr b="0" lang="en" sz="1200" spc="-1" strike="noStrike">
                <a:solidFill>
                  <a:srgbClr val="ff0000"/>
                </a:solidFill>
                <a:latin typeface="Arial"/>
              </a:rPr>
              <a:t>ines. </a:t>
            </a:r>
            <a:r>
              <a:rPr b="0" lang="en" sz="1200" spc="-1" strike="noStrike">
                <a:solidFill>
                  <a:srgbClr val="ff0000"/>
                </a:solidFill>
                <a:latin typeface="Arial"/>
              </a:rPr>
              <a:t>This </a:t>
            </a:r>
            <a:r>
              <a:rPr b="0" lang="en" sz="1200" spc="-1" strike="noStrike">
                <a:solidFill>
                  <a:srgbClr val="ff0000"/>
                </a:solidFill>
                <a:latin typeface="Arial"/>
              </a:rPr>
              <a:t>is the </a:t>
            </a:r>
            <a:r>
              <a:rPr b="0" lang="en" sz="1200" spc="-1" strike="noStrike">
                <a:solidFill>
                  <a:srgbClr val="ff0000"/>
                </a:solidFill>
                <a:latin typeface="Arial"/>
              </a:rPr>
              <a:t>slide </a:t>
            </a:r>
            <a:r>
              <a:rPr b="0" lang="en" sz="1200" spc="-1" strike="noStrike">
                <a:solidFill>
                  <a:srgbClr val="ff0000"/>
                </a:solidFill>
                <a:latin typeface="Arial"/>
              </a:rPr>
              <a:t>that </a:t>
            </a:r>
            <a:r>
              <a:rPr b="0" lang="en" sz="1200" spc="-1" strike="noStrike">
                <a:solidFill>
                  <a:srgbClr val="ff0000"/>
                </a:solidFill>
                <a:latin typeface="Arial"/>
              </a:rPr>
              <a:t>will </a:t>
            </a:r>
            <a:r>
              <a:rPr b="0" lang="en" sz="1200" spc="-1" strike="noStrike">
                <a:solidFill>
                  <a:srgbClr val="ff0000"/>
                </a:solidFill>
                <a:latin typeface="Arial"/>
              </a:rPr>
              <a:t>show </a:t>
            </a:r>
            <a:r>
              <a:rPr b="0" lang="en" sz="1200" spc="-1" strike="noStrike">
                <a:solidFill>
                  <a:srgbClr val="ff0000"/>
                </a:solidFill>
                <a:latin typeface="Arial"/>
              </a:rPr>
              <a:t>your </a:t>
            </a:r>
            <a:r>
              <a:rPr b="0" lang="en" sz="1200" spc="-1" strike="noStrike">
                <a:solidFill>
                  <a:srgbClr val="ff0000"/>
                </a:solidFill>
                <a:latin typeface="Arial"/>
              </a:rPr>
              <a:t>physi</a:t>
            </a:r>
            <a:r>
              <a:rPr b="0" lang="en" sz="1200" spc="-1" strike="noStrike">
                <a:solidFill>
                  <a:srgbClr val="ff0000"/>
                </a:solidFill>
                <a:latin typeface="Arial"/>
              </a:rPr>
              <a:t>cs </a:t>
            </a:r>
            <a:r>
              <a:rPr b="0" lang="en" sz="1200" spc="-1" strike="noStrike">
                <a:solidFill>
                  <a:srgbClr val="ff0000"/>
                </a:solidFill>
                <a:latin typeface="Arial"/>
              </a:rPr>
              <a:t>goals </a:t>
            </a:r>
            <a:r>
              <a:rPr b="0" lang="en" sz="1200" spc="-1" strike="noStrike">
                <a:solidFill>
                  <a:srgbClr val="ff0000"/>
                </a:solidFill>
                <a:latin typeface="Arial"/>
              </a:rPr>
              <a:t>in </a:t>
            </a:r>
            <a:r>
              <a:rPr b="0" lang="en" sz="1200" spc="-1" strike="noStrike">
                <a:solidFill>
                  <a:srgbClr val="ff0000"/>
                </a:solidFill>
                <a:latin typeface="Arial"/>
              </a:rPr>
              <a:t>terms </a:t>
            </a:r>
            <a:r>
              <a:rPr b="0" lang="en" sz="1200" spc="-1" strike="noStrike">
                <a:solidFill>
                  <a:srgbClr val="ff0000"/>
                </a:solidFill>
                <a:latin typeface="Arial"/>
              </a:rPr>
              <a:t>of </a:t>
            </a:r>
            <a:r>
              <a:rPr b="0" lang="en" sz="1200" spc="-1" strike="noStrike">
                <a:solidFill>
                  <a:srgbClr val="ff0000"/>
                </a:solidFill>
                <a:latin typeface="Arial"/>
              </a:rPr>
              <a:t>comp</a:t>
            </a:r>
            <a:r>
              <a:rPr b="0" lang="en" sz="1200" spc="-1" strike="noStrike">
                <a:solidFill>
                  <a:srgbClr val="ff0000"/>
                </a:solidFill>
                <a:latin typeface="Arial"/>
              </a:rPr>
              <a:t>uting. </a:t>
            </a:r>
            <a:endParaRPr b="0" lang="en-US" sz="1200" spc="-1" strike="noStrike">
              <a:latin typeface="Arial"/>
            </a:endParaRPr>
          </a:p>
          <a:p>
            <a:pPr>
              <a:lnSpc>
                <a:spcPct val="100000"/>
              </a:lnSpc>
              <a:tabLst>
                <a:tab algn="l" pos="0"/>
              </a:tabLst>
            </a:pPr>
            <a:endParaRPr b="0" lang="en-US"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sldImg"/>
          </p:nvPr>
        </p:nvSpPr>
        <p:spPr>
          <a:xfrm>
            <a:off x="380880" y="685800"/>
            <a:ext cx="6094080" cy="3427200"/>
          </a:xfrm>
          <a:prstGeom prst="rect">
            <a:avLst/>
          </a:prstGeom>
        </p:spPr>
      </p:sp>
      <p:sp>
        <p:nvSpPr>
          <p:cNvPr id="355" name="PlaceHolder 2"/>
          <p:cNvSpPr>
            <a:spLocks noGrp="1"/>
          </p:cNvSpPr>
          <p:nvPr>
            <p:ph type="body"/>
          </p:nvPr>
        </p:nvSpPr>
        <p:spPr>
          <a:xfrm>
            <a:off x="685800" y="4343400"/>
            <a:ext cx="5484960" cy="4113360"/>
          </a:xfrm>
          <a:prstGeom prst="rect">
            <a:avLst/>
          </a:prstGeom>
        </p:spPr>
        <p:txBody>
          <a:bodyPr lIns="0" rIns="0" tIns="91440" bIns="91440">
            <a:noAutofit/>
          </a:bodyPr>
          <a:p>
            <a:pPr marL="457200" indent="-303480">
              <a:lnSpc>
                <a:spcPct val="100000"/>
              </a:lnSpc>
              <a:buClr>
                <a:srgbClr val="ff0000"/>
              </a:buClr>
              <a:buFont typeface="Wingdings" charset="2"/>
              <a:buChar char=""/>
            </a:pPr>
            <a:r>
              <a:rPr b="0" lang="en" sz="1200" spc="-1" strike="noStrike">
                <a:solidFill>
                  <a:srgbClr val="ff0000"/>
                </a:solidFill>
                <a:latin typeface="Arial"/>
              </a:rPr>
              <a:t>Optio</a:t>
            </a:r>
            <a:r>
              <a:rPr b="0" lang="en" sz="1200" spc="-1" strike="noStrike">
                <a:solidFill>
                  <a:srgbClr val="ff0000"/>
                </a:solidFill>
                <a:latin typeface="Arial"/>
              </a:rPr>
              <a:t>nal </a:t>
            </a:r>
            <a:r>
              <a:rPr b="0" lang="en" sz="1200" spc="-1" strike="noStrike">
                <a:solidFill>
                  <a:srgbClr val="ff0000"/>
                </a:solidFill>
                <a:latin typeface="Arial"/>
              </a:rPr>
              <a:t>one </a:t>
            </a:r>
            <a:r>
              <a:rPr b="0" lang="en" sz="1200" spc="-1" strike="noStrike">
                <a:solidFill>
                  <a:srgbClr val="ff0000"/>
                </a:solidFill>
                <a:latin typeface="Arial"/>
              </a:rPr>
              <a:t>slide </a:t>
            </a:r>
            <a:r>
              <a:rPr b="0" lang="en" sz="1200" spc="-1" strike="noStrike">
                <a:solidFill>
                  <a:srgbClr val="ff0000"/>
                </a:solidFill>
                <a:latin typeface="Arial"/>
              </a:rPr>
              <a:t>prior </a:t>
            </a:r>
            <a:r>
              <a:rPr b="0" lang="en" sz="1200" spc="-1" strike="noStrike">
                <a:solidFill>
                  <a:srgbClr val="ff0000"/>
                </a:solidFill>
                <a:latin typeface="Arial"/>
              </a:rPr>
              <a:t>to this </a:t>
            </a:r>
            <a:r>
              <a:rPr b="0" lang="en" sz="1200" spc="-1" strike="noStrike">
                <a:solidFill>
                  <a:srgbClr val="ff0000"/>
                </a:solidFill>
                <a:latin typeface="Arial"/>
              </a:rPr>
              <a:t>slide </a:t>
            </a:r>
            <a:r>
              <a:rPr b="0" lang="en" sz="1200" spc="-1" strike="noStrike">
                <a:solidFill>
                  <a:srgbClr val="ff0000"/>
                </a:solidFill>
                <a:latin typeface="Arial"/>
              </a:rPr>
              <a:t>comm</a:t>
            </a:r>
            <a:r>
              <a:rPr b="0" lang="en" sz="1200" spc="-1" strike="noStrike">
                <a:solidFill>
                  <a:srgbClr val="ff0000"/>
                </a:solidFill>
                <a:latin typeface="Arial"/>
              </a:rPr>
              <a:t>entin</a:t>
            </a:r>
            <a:r>
              <a:rPr b="0" lang="en" sz="1200" spc="-1" strike="noStrike">
                <a:solidFill>
                  <a:srgbClr val="ff0000"/>
                </a:solidFill>
                <a:latin typeface="Arial"/>
              </a:rPr>
              <a:t>g on </a:t>
            </a:r>
            <a:r>
              <a:rPr b="0" lang="en" sz="1200" spc="-1" strike="noStrike">
                <a:solidFill>
                  <a:srgbClr val="ff0000"/>
                </a:solidFill>
                <a:latin typeface="Arial"/>
              </a:rPr>
              <a:t>your </a:t>
            </a:r>
            <a:r>
              <a:rPr b="0" lang="en" sz="1200" spc="-1" strike="noStrike">
                <a:solidFill>
                  <a:srgbClr val="ff0000"/>
                </a:solidFill>
                <a:latin typeface="Arial"/>
              </a:rPr>
              <a:t>major </a:t>
            </a:r>
            <a:r>
              <a:rPr b="0" lang="en" sz="1200" spc="-1" strike="noStrike">
                <a:solidFill>
                  <a:srgbClr val="ff0000"/>
                </a:solidFill>
                <a:latin typeface="Arial"/>
              </a:rPr>
              <a:t>comp</a:t>
            </a:r>
            <a:r>
              <a:rPr b="0" lang="en" sz="1200" spc="-1" strike="noStrike">
                <a:solidFill>
                  <a:srgbClr val="ff0000"/>
                </a:solidFill>
                <a:latin typeface="Arial"/>
              </a:rPr>
              <a:t>uting </a:t>
            </a:r>
            <a:r>
              <a:rPr b="0" lang="en" sz="1200" spc="-1" strike="noStrike">
                <a:solidFill>
                  <a:srgbClr val="ff0000"/>
                </a:solidFill>
                <a:latin typeface="Arial"/>
              </a:rPr>
              <a:t>activit</a:t>
            </a:r>
            <a:r>
              <a:rPr b="0" lang="en" sz="1200" spc="-1" strike="noStrike">
                <a:solidFill>
                  <a:srgbClr val="ff0000"/>
                </a:solidFill>
                <a:latin typeface="Arial"/>
              </a:rPr>
              <a:t>ies; </a:t>
            </a:r>
            <a:r>
              <a:rPr b="0" lang="en" sz="1200" spc="-1" strike="noStrike">
                <a:solidFill>
                  <a:srgbClr val="ff0000"/>
                </a:solidFill>
                <a:latin typeface="Arial"/>
              </a:rPr>
              <a:t>defin</a:t>
            </a:r>
            <a:r>
              <a:rPr b="0" lang="en" sz="1200" spc="-1" strike="noStrike">
                <a:solidFill>
                  <a:srgbClr val="ff0000"/>
                </a:solidFill>
                <a:latin typeface="Arial"/>
              </a:rPr>
              <a:t>e </a:t>
            </a:r>
            <a:r>
              <a:rPr b="0" lang="en" sz="1200" spc="-1" strike="noStrike">
                <a:solidFill>
                  <a:srgbClr val="ff0000"/>
                </a:solidFill>
                <a:latin typeface="Arial"/>
              </a:rPr>
              <a:t>abbre</a:t>
            </a:r>
            <a:r>
              <a:rPr b="0" lang="en" sz="1200" spc="-1" strike="noStrike">
                <a:solidFill>
                  <a:srgbClr val="ff0000"/>
                </a:solidFill>
                <a:latin typeface="Arial"/>
              </a:rPr>
              <a:t>viatio</a:t>
            </a:r>
            <a:r>
              <a:rPr b="0" lang="en" sz="1200" spc="-1" strike="noStrike">
                <a:solidFill>
                  <a:srgbClr val="ff0000"/>
                </a:solidFill>
                <a:latin typeface="Arial"/>
              </a:rPr>
              <a:t>ns to </a:t>
            </a:r>
            <a:r>
              <a:rPr b="0" lang="en" sz="1200" spc="-1" strike="noStrike">
                <a:solidFill>
                  <a:srgbClr val="ff0000"/>
                </a:solidFill>
                <a:latin typeface="Arial"/>
              </a:rPr>
              <a:t>be </a:t>
            </a:r>
            <a:r>
              <a:rPr b="0" lang="en" sz="1200" spc="-1" strike="noStrike">
                <a:solidFill>
                  <a:srgbClr val="ff0000"/>
                </a:solidFill>
                <a:latin typeface="Arial"/>
              </a:rPr>
              <a:t>used </a:t>
            </a:r>
            <a:r>
              <a:rPr b="0" lang="en" sz="1200" spc="-1" strike="noStrike">
                <a:solidFill>
                  <a:srgbClr val="ff0000"/>
                </a:solidFill>
                <a:latin typeface="Arial"/>
              </a:rPr>
              <a:t>in this </a:t>
            </a:r>
            <a:r>
              <a:rPr b="0" lang="en" sz="1200" spc="-1" strike="noStrike">
                <a:solidFill>
                  <a:srgbClr val="ff0000"/>
                </a:solidFill>
                <a:latin typeface="Arial"/>
              </a:rPr>
              <a:t>slide</a:t>
            </a:r>
            <a:endParaRPr b="0" lang="en-US" sz="1200" spc="-1" strike="noStrike">
              <a:latin typeface="Arial"/>
            </a:endParaRPr>
          </a:p>
          <a:p>
            <a:pPr marL="457200" indent="-303480">
              <a:lnSpc>
                <a:spcPct val="100000"/>
              </a:lnSpc>
              <a:buClr>
                <a:srgbClr val="ff0000"/>
              </a:buClr>
              <a:buFont typeface="Wingdings" charset="2"/>
              <a:buChar char=""/>
            </a:pPr>
            <a:r>
              <a:rPr b="0" lang="en" sz="1200" spc="-1" strike="noStrike">
                <a:solidFill>
                  <a:srgbClr val="ff0000"/>
                </a:solidFill>
                <a:latin typeface="Arial"/>
              </a:rPr>
              <a:t>EG, </a:t>
            </a:r>
            <a:r>
              <a:rPr b="0" lang="en" sz="1200" spc="-1" strike="noStrike">
                <a:solidFill>
                  <a:srgbClr val="ff0000"/>
                </a:solidFill>
                <a:latin typeface="Arial"/>
              </a:rPr>
              <a:t>data </a:t>
            </a:r>
            <a:r>
              <a:rPr b="0" lang="en" sz="1200" spc="-1" strike="noStrike">
                <a:solidFill>
                  <a:srgbClr val="ff0000"/>
                </a:solidFill>
                <a:latin typeface="Arial"/>
              </a:rPr>
              <a:t>taking </a:t>
            </a:r>
            <a:r>
              <a:rPr b="0" lang="en" sz="1200" spc="-1" strike="noStrike">
                <a:solidFill>
                  <a:srgbClr val="ff0000"/>
                </a:solidFill>
                <a:latin typeface="Arial"/>
              </a:rPr>
              <a:t>perio</a:t>
            </a:r>
            <a:r>
              <a:rPr b="0" lang="en" sz="1200" spc="-1" strike="noStrike">
                <a:solidFill>
                  <a:srgbClr val="ff0000"/>
                </a:solidFill>
                <a:latin typeface="Arial"/>
              </a:rPr>
              <a:t>ds, </a:t>
            </a:r>
            <a:r>
              <a:rPr b="0" lang="en" sz="1200" spc="-1" strike="noStrike">
                <a:solidFill>
                  <a:srgbClr val="ff0000"/>
                </a:solidFill>
                <a:latin typeface="Arial"/>
              </a:rPr>
              <a:t>camp</a:t>
            </a:r>
            <a:r>
              <a:rPr b="0" lang="en" sz="1200" spc="-1" strike="noStrike">
                <a:solidFill>
                  <a:srgbClr val="ff0000"/>
                </a:solidFill>
                <a:latin typeface="Arial"/>
              </a:rPr>
              <a:t>aigns, </a:t>
            </a:r>
            <a:r>
              <a:rPr b="0" lang="en" sz="1200" spc="-1" strike="noStrike">
                <a:solidFill>
                  <a:srgbClr val="ff0000"/>
                </a:solidFill>
                <a:latin typeface="Arial"/>
              </a:rPr>
              <a:t>revie</a:t>
            </a:r>
            <a:r>
              <a:rPr b="0" lang="en" sz="1200" spc="-1" strike="noStrike">
                <a:solidFill>
                  <a:srgbClr val="ff0000"/>
                </a:solidFill>
                <a:latin typeface="Arial"/>
              </a:rPr>
              <a:t>ws, </a:t>
            </a:r>
            <a:r>
              <a:rPr b="0" lang="en" sz="1200" spc="-1" strike="noStrike">
                <a:solidFill>
                  <a:srgbClr val="ff0000"/>
                </a:solidFill>
                <a:latin typeface="Arial"/>
              </a:rPr>
              <a:t>confe</a:t>
            </a:r>
            <a:r>
              <a:rPr b="0" lang="en" sz="1200" spc="-1" strike="noStrike">
                <a:solidFill>
                  <a:srgbClr val="ff0000"/>
                </a:solidFill>
                <a:latin typeface="Arial"/>
              </a:rPr>
              <a:t>rence </a:t>
            </a:r>
            <a:r>
              <a:rPr b="0" lang="en" sz="1200" spc="-1" strike="noStrike">
                <a:solidFill>
                  <a:srgbClr val="ff0000"/>
                </a:solidFill>
                <a:latin typeface="Arial"/>
              </a:rPr>
              <a:t>deadl</a:t>
            </a:r>
            <a:r>
              <a:rPr b="0" lang="en" sz="1200" spc="-1" strike="noStrike">
                <a:solidFill>
                  <a:srgbClr val="ff0000"/>
                </a:solidFill>
                <a:latin typeface="Arial"/>
              </a:rPr>
              <a:t>ines. </a:t>
            </a:r>
            <a:r>
              <a:rPr b="0" lang="en" sz="1200" spc="-1" strike="noStrike">
                <a:solidFill>
                  <a:srgbClr val="ff0000"/>
                </a:solidFill>
                <a:latin typeface="Arial"/>
              </a:rPr>
              <a:t>This </a:t>
            </a:r>
            <a:r>
              <a:rPr b="0" lang="en" sz="1200" spc="-1" strike="noStrike">
                <a:solidFill>
                  <a:srgbClr val="ff0000"/>
                </a:solidFill>
                <a:latin typeface="Arial"/>
              </a:rPr>
              <a:t>is the </a:t>
            </a:r>
            <a:r>
              <a:rPr b="0" lang="en" sz="1200" spc="-1" strike="noStrike">
                <a:solidFill>
                  <a:srgbClr val="ff0000"/>
                </a:solidFill>
                <a:latin typeface="Arial"/>
              </a:rPr>
              <a:t>slide </a:t>
            </a:r>
            <a:r>
              <a:rPr b="0" lang="en" sz="1200" spc="-1" strike="noStrike">
                <a:solidFill>
                  <a:srgbClr val="ff0000"/>
                </a:solidFill>
                <a:latin typeface="Arial"/>
              </a:rPr>
              <a:t>that </a:t>
            </a:r>
            <a:r>
              <a:rPr b="0" lang="en" sz="1200" spc="-1" strike="noStrike">
                <a:solidFill>
                  <a:srgbClr val="ff0000"/>
                </a:solidFill>
                <a:latin typeface="Arial"/>
              </a:rPr>
              <a:t>will </a:t>
            </a:r>
            <a:r>
              <a:rPr b="0" lang="en" sz="1200" spc="-1" strike="noStrike">
                <a:solidFill>
                  <a:srgbClr val="ff0000"/>
                </a:solidFill>
                <a:latin typeface="Arial"/>
              </a:rPr>
              <a:t>show </a:t>
            </a:r>
            <a:r>
              <a:rPr b="0" lang="en" sz="1200" spc="-1" strike="noStrike">
                <a:solidFill>
                  <a:srgbClr val="ff0000"/>
                </a:solidFill>
                <a:latin typeface="Arial"/>
              </a:rPr>
              <a:t>your </a:t>
            </a:r>
            <a:r>
              <a:rPr b="0" lang="en" sz="1200" spc="-1" strike="noStrike">
                <a:solidFill>
                  <a:srgbClr val="ff0000"/>
                </a:solidFill>
                <a:latin typeface="Arial"/>
              </a:rPr>
              <a:t>physi</a:t>
            </a:r>
            <a:r>
              <a:rPr b="0" lang="en" sz="1200" spc="-1" strike="noStrike">
                <a:solidFill>
                  <a:srgbClr val="ff0000"/>
                </a:solidFill>
                <a:latin typeface="Arial"/>
              </a:rPr>
              <a:t>cs </a:t>
            </a:r>
            <a:r>
              <a:rPr b="0" lang="en" sz="1200" spc="-1" strike="noStrike">
                <a:solidFill>
                  <a:srgbClr val="ff0000"/>
                </a:solidFill>
                <a:latin typeface="Arial"/>
              </a:rPr>
              <a:t>goals </a:t>
            </a:r>
            <a:r>
              <a:rPr b="0" lang="en" sz="1200" spc="-1" strike="noStrike">
                <a:solidFill>
                  <a:srgbClr val="ff0000"/>
                </a:solidFill>
                <a:latin typeface="Arial"/>
              </a:rPr>
              <a:t>in </a:t>
            </a:r>
            <a:r>
              <a:rPr b="0" lang="en" sz="1200" spc="-1" strike="noStrike">
                <a:solidFill>
                  <a:srgbClr val="ff0000"/>
                </a:solidFill>
                <a:latin typeface="Arial"/>
              </a:rPr>
              <a:t>terms </a:t>
            </a:r>
            <a:r>
              <a:rPr b="0" lang="en" sz="1200" spc="-1" strike="noStrike">
                <a:solidFill>
                  <a:srgbClr val="ff0000"/>
                </a:solidFill>
                <a:latin typeface="Arial"/>
              </a:rPr>
              <a:t>of </a:t>
            </a:r>
            <a:r>
              <a:rPr b="0" lang="en" sz="1200" spc="-1" strike="noStrike">
                <a:solidFill>
                  <a:srgbClr val="ff0000"/>
                </a:solidFill>
                <a:latin typeface="Arial"/>
              </a:rPr>
              <a:t>comp</a:t>
            </a:r>
            <a:r>
              <a:rPr b="0" lang="en" sz="1200" spc="-1" strike="noStrike">
                <a:solidFill>
                  <a:srgbClr val="ff0000"/>
                </a:solidFill>
                <a:latin typeface="Arial"/>
              </a:rPr>
              <a:t>uting. </a:t>
            </a:r>
            <a:endParaRPr b="0" lang="en-US" sz="1200" spc="-1" strike="noStrike">
              <a:latin typeface="Arial"/>
            </a:endParaRPr>
          </a:p>
          <a:p>
            <a:pPr>
              <a:lnSpc>
                <a:spcPct val="100000"/>
              </a:lnSpc>
              <a:tabLst>
                <a:tab algn="l" pos="0"/>
              </a:tabLst>
            </a:pPr>
            <a:endParaRPr b="0" lang="en-US"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sldImg"/>
          </p:nvPr>
        </p:nvSpPr>
        <p:spPr>
          <a:xfrm>
            <a:off x="380880" y="685800"/>
            <a:ext cx="6094080" cy="3427200"/>
          </a:xfrm>
          <a:prstGeom prst="rect">
            <a:avLst/>
          </a:prstGeom>
        </p:spPr>
      </p:sp>
      <p:sp>
        <p:nvSpPr>
          <p:cNvPr id="357" name="PlaceHolder 2"/>
          <p:cNvSpPr>
            <a:spLocks noGrp="1"/>
          </p:cNvSpPr>
          <p:nvPr>
            <p:ph type="body"/>
          </p:nvPr>
        </p:nvSpPr>
        <p:spPr>
          <a:xfrm>
            <a:off x="685800" y="4343400"/>
            <a:ext cx="5484960" cy="4113360"/>
          </a:xfrm>
          <a:prstGeom prst="rect">
            <a:avLst/>
          </a:prstGeom>
        </p:spPr>
        <p:txBody>
          <a:bodyPr lIns="0" rIns="0" tIns="91440" bIns="91440">
            <a:noAutofit/>
          </a:bodyPr>
          <a:p>
            <a:pPr marL="457200" indent="-297000">
              <a:lnSpc>
                <a:spcPct val="100000"/>
              </a:lnSpc>
              <a:buClr>
                <a:srgbClr val="ff0000"/>
              </a:buClr>
              <a:buFont typeface="Wingdings" charset="2"/>
              <a:buChar char=""/>
            </a:pPr>
            <a:r>
              <a:rPr b="0" lang="en" sz="1100" spc="-1" strike="noStrike">
                <a:solidFill>
                  <a:srgbClr val="ff0000"/>
                </a:solidFill>
                <a:latin typeface="Arial"/>
              </a:rPr>
              <a:t>If you </a:t>
            </a:r>
            <a:r>
              <a:rPr b="0" lang="en" sz="1100" spc="-1" strike="noStrike">
                <a:solidFill>
                  <a:srgbClr val="ff0000"/>
                </a:solidFill>
                <a:latin typeface="Arial"/>
              </a:rPr>
              <a:t>aren’t </a:t>
            </a:r>
            <a:r>
              <a:rPr b="0" lang="en" sz="1100" spc="-1" strike="noStrike">
                <a:solidFill>
                  <a:srgbClr val="ff0000"/>
                </a:solidFill>
                <a:latin typeface="Arial"/>
              </a:rPr>
              <a:t>runnin</a:t>
            </a:r>
            <a:r>
              <a:rPr b="0" lang="en" sz="1100" spc="-1" strike="noStrike">
                <a:solidFill>
                  <a:srgbClr val="ff0000"/>
                </a:solidFill>
                <a:latin typeface="Arial"/>
              </a:rPr>
              <a:t>g </a:t>
            </a:r>
            <a:r>
              <a:rPr b="0" lang="en" sz="1100" spc="-1" strike="noStrike">
                <a:solidFill>
                  <a:srgbClr val="ff0000"/>
                </a:solidFill>
                <a:latin typeface="Arial"/>
              </a:rPr>
              <a:t>offsite, </a:t>
            </a:r>
            <a:r>
              <a:rPr b="0" lang="en" sz="1100" spc="-1" strike="noStrike">
                <a:solidFill>
                  <a:srgbClr val="ff0000"/>
                </a:solidFill>
                <a:latin typeface="Arial"/>
              </a:rPr>
              <a:t>why </a:t>
            </a:r>
            <a:r>
              <a:rPr b="0" lang="en" sz="1100" spc="-1" strike="noStrike">
                <a:solidFill>
                  <a:srgbClr val="ff0000"/>
                </a:solidFill>
                <a:latin typeface="Arial"/>
              </a:rPr>
              <a:t>not?</a:t>
            </a:r>
            <a:endParaRPr b="0" lang="en-US" sz="1100" spc="-1" strike="noStrike">
              <a:latin typeface="Arial"/>
            </a:endParaRPr>
          </a:p>
          <a:p>
            <a:pPr marL="457200" indent="-297000">
              <a:lnSpc>
                <a:spcPct val="100000"/>
              </a:lnSpc>
              <a:buClr>
                <a:srgbClr val="ff0000"/>
              </a:buClr>
              <a:buFont typeface="Wingdings" charset="2"/>
              <a:buChar char=""/>
            </a:pPr>
            <a:r>
              <a:rPr b="0" lang="en" sz="1100" spc="-1" strike="noStrike">
                <a:solidFill>
                  <a:srgbClr val="ff0000"/>
                </a:solidFill>
                <a:latin typeface="Arial"/>
              </a:rPr>
              <a:t>Do </a:t>
            </a:r>
            <a:r>
              <a:rPr b="0" lang="en" sz="1100" spc="-1" strike="noStrike">
                <a:solidFill>
                  <a:srgbClr val="ff0000"/>
                </a:solidFill>
                <a:latin typeface="Arial"/>
              </a:rPr>
              <a:t>you </a:t>
            </a:r>
            <a:r>
              <a:rPr b="0" lang="en" sz="1100" spc="-1" strike="noStrike">
                <a:solidFill>
                  <a:srgbClr val="ff0000"/>
                </a:solidFill>
                <a:latin typeface="Arial"/>
              </a:rPr>
              <a:t>under</a:t>
            </a:r>
            <a:r>
              <a:rPr b="0" lang="en" sz="1100" spc="-1" strike="noStrike">
                <a:solidFill>
                  <a:srgbClr val="ff0000"/>
                </a:solidFill>
                <a:latin typeface="Arial"/>
              </a:rPr>
              <a:t>stand </a:t>
            </a:r>
            <a:r>
              <a:rPr b="0" lang="en" sz="1100" spc="-1" strike="noStrike">
                <a:solidFill>
                  <a:srgbClr val="ff0000"/>
                </a:solidFill>
                <a:latin typeface="Arial"/>
              </a:rPr>
              <a:t>the </a:t>
            </a:r>
            <a:r>
              <a:rPr b="0" lang="en" sz="1100" spc="-1" strike="noStrike">
                <a:solidFill>
                  <a:srgbClr val="ff0000"/>
                </a:solidFill>
                <a:latin typeface="Arial"/>
              </a:rPr>
              <a:t>peaks</a:t>
            </a:r>
            <a:r>
              <a:rPr b="0" lang="en" sz="1100" spc="-1" strike="noStrike">
                <a:solidFill>
                  <a:srgbClr val="ff0000"/>
                </a:solidFill>
                <a:latin typeface="Arial"/>
              </a:rPr>
              <a:t>?  </a:t>
            </a:r>
            <a:r>
              <a:rPr b="0" lang="en" sz="1100" spc="-1" strike="noStrike">
                <a:solidFill>
                  <a:srgbClr val="ff0000"/>
                </a:solidFill>
                <a:latin typeface="Arial"/>
              </a:rPr>
              <a:t>What </a:t>
            </a:r>
            <a:r>
              <a:rPr b="0" lang="en" sz="1100" spc="-1" strike="noStrike">
                <a:solidFill>
                  <a:srgbClr val="ff0000"/>
                </a:solidFill>
                <a:latin typeface="Arial"/>
              </a:rPr>
              <a:t>would </a:t>
            </a:r>
            <a:r>
              <a:rPr b="0" lang="en" sz="1100" spc="-1" strike="noStrike">
                <a:solidFill>
                  <a:srgbClr val="ff0000"/>
                </a:solidFill>
                <a:latin typeface="Arial"/>
              </a:rPr>
              <a:t>have </a:t>
            </a:r>
            <a:r>
              <a:rPr b="0" lang="en" sz="1100" spc="-1" strike="noStrike">
                <a:solidFill>
                  <a:srgbClr val="ff0000"/>
                </a:solidFill>
                <a:latin typeface="Arial"/>
              </a:rPr>
              <a:t>been </a:t>
            </a:r>
            <a:r>
              <a:rPr b="0" lang="en" sz="1100" spc="-1" strike="noStrike">
                <a:solidFill>
                  <a:srgbClr val="ff0000"/>
                </a:solidFill>
                <a:latin typeface="Arial"/>
              </a:rPr>
              <a:t>the </a:t>
            </a:r>
            <a:r>
              <a:rPr b="0" lang="en" sz="1100" spc="-1" strike="noStrike">
                <a:solidFill>
                  <a:srgbClr val="ff0000"/>
                </a:solidFill>
                <a:latin typeface="Arial"/>
              </a:rPr>
              <a:t>implic</a:t>
            </a:r>
            <a:r>
              <a:rPr b="0" lang="en" sz="1100" spc="-1" strike="noStrike">
                <a:solidFill>
                  <a:srgbClr val="ff0000"/>
                </a:solidFill>
                <a:latin typeface="Arial"/>
              </a:rPr>
              <a:t>ations </a:t>
            </a:r>
            <a:r>
              <a:rPr b="0" lang="en" sz="1100" spc="-1" strike="noStrike">
                <a:solidFill>
                  <a:srgbClr val="ff0000"/>
                </a:solidFill>
                <a:latin typeface="Arial"/>
              </a:rPr>
              <a:t>if the </a:t>
            </a:r>
            <a:r>
              <a:rPr b="0" lang="en" sz="1100" spc="-1" strike="noStrike">
                <a:solidFill>
                  <a:srgbClr val="ff0000"/>
                </a:solidFill>
                <a:latin typeface="Arial"/>
              </a:rPr>
              <a:t>peak </a:t>
            </a:r>
            <a:r>
              <a:rPr b="0" lang="en" sz="1100" spc="-1" strike="noStrike">
                <a:solidFill>
                  <a:srgbClr val="ff0000"/>
                </a:solidFill>
                <a:latin typeface="Arial"/>
              </a:rPr>
              <a:t>levels </a:t>
            </a:r>
            <a:r>
              <a:rPr b="0" lang="en" sz="1100" spc="-1" strike="noStrike">
                <a:solidFill>
                  <a:srgbClr val="ff0000"/>
                </a:solidFill>
                <a:latin typeface="Arial"/>
              </a:rPr>
              <a:t>were </a:t>
            </a:r>
            <a:r>
              <a:rPr b="0" lang="en" sz="1100" spc="-1" strike="noStrike">
                <a:solidFill>
                  <a:srgbClr val="ff0000"/>
                </a:solidFill>
                <a:latin typeface="Arial"/>
              </a:rPr>
              <a:t>not </a:t>
            </a:r>
            <a:r>
              <a:rPr b="0" lang="en" sz="1100" spc="-1" strike="noStrike">
                <a:solidFill>
                  <a:srgbClr val="ff0000"/>
                </a:solidFill>
                <a:latin typeface="Arial"/>
              </a:rPr>
              <a:t>attaina</a:t>
            </a:r>
            <a:r>
              <a:rPr b="0" lang="en" sz="1100" spc="-1" strike="noStrike">
                <a:solidFill>
                  <a:srgbClr val="ff0000"/>
                </a:solidFill>
                <a:latin typeface="Arial"/>
              </a:rPr>
              <a:t>ble?  </a:t>
            </a:r>
            <a:r>
              <a:rPr b="0" lang="en" sz="1100" spc="-1" strike="noStrike">
                <a:solidFill>
                  <a:srgbClr val="ff0000"/>
                </a:solidFill>
                <a:latin typeface="Arial"/>
              </a:rPr>
              <a:t>Can </a:t>
            </a:r>
            <a:r>
              <a:rPr b="0" lang="en" sz="1100" spc="-1" strike="noStrike">
                <a:solidFill>
                  <a:srgbClr val="ff0000"/>
                </a:solidFill>
                <a:latin typeface="Arial"/>
              </a:rPr>
              <a:t>you </a:t>
            </a:r>
            <a:r>
              <a:rPr b="0" lang="en" sz="1100" spc="-1" strike="noStrike">
                <a:solidFill>
                  <a:srgbClr val="ff0000"/>
                </a:solidFill>
                <a:latin typeface="Arial"/>
              </a:rPr>
              <a:t>use </a:t>
            </a:r>
            <a:r>
              <a:rPr b="0" lang="en" sz="1100" spc="-1" strike="noStrike">
                <a:solidFill>
                  <a:srgbClr val="ff0000"/>
                </a:solidFill>
                <a:latin typeface="Arial"/>
              </a:rPr>
              <a:t>HEPC</a:t>
            </a:r>
            <a:r>
              <a:rPr b="0" lang="en" sz="1100" spc="-1" strike="noStrike">
                <a:solidFill>
                  <a:srgbClr val="ff0000"/>
                </a:solidFill>
                <a:latin typeface="Arial"/>
              </a:rPr>
              <a:t>loud </a:t>
            </a:r>
            <a:r>
              <a:rPr b="0" lang="en" sz="1100" spc="-1" strike="noStrike">
                <a:solidFill>
                  <a:srgbClr val="ff0000"/>
                </a:solidFill>
                <a:latin typeface="Arial"/>
              </a:rPr>
              <a:t>resour</a:t>
            </a:r>
            <a:r>
              <a:rPr b="0" lang="en" sz="1100" spc="-1" strike="noStrike">
                <a:solidFill>
                  <a:srgbClr val="ff0000"/>
                </a:solidFill>
                <a:latin typeface="Arial"/>
              </a:rPr>
              <a:t>ces </a:t>
            </a:r>
            <a:r>
              <a:rPr b="0" lang="en" sz="1100" spc="-1" strike="noStrike">
                <a:solidFill>
                  <a:srgbClr val="ff0000"/>
                </a:solidFill>
                <a:latin typeface="Arial"/>
              </a:rPr>
              <a:t>for </a:t>
            </a:r>
            <a:r>
              <a:rPr b="0" lang="en" sz="1100" spc="-1" strike="noStrike">
                <a:solidFill>
                  <a:srgbClr val="ff0000"/>
                </a:solidFill>
                <a:latin typeface="Arial"/>
              </a:rPr>
              <a:t>future </a:t>
            </a:r>
            <a:r>
              <a:rPr b="0" lang="en" sz="1100" spc="-1" strike="noStrike">
                <a:solidFill>
                  <a:srgbClr val="ff0000"/>
                </a:solidFill>
                <a:latin typeface="Arial"/>
              </a:rPr>
              <a:t>peaks</a:t>
            </a:r>
            <a:r>
              <a:rPr b="0" lang="en" sz="1100" spc="-1" strike="noStrike">
                <a:solidFill>
                  <a:srgbClr val="ff0000"/>
                </a:solidFill>
                <a:latin typeface="Arial"/>
              </a:rPr>
              <a:t>?</a:t>
            </a:r>
            <a:endParaRPr b="0" lang="en-US" sz="1100" spc="-1" strike="noStrike">
              <a:latin typeface="Arial"/>
            </a:endParaRPr>
          </a:p>
          <a:p>
            <a:pPr marL="457200" indent="-297000">
              <a:lnSpc>
                <a:spcPct val="100000"/>
              </a:lnSpc>
              <a:buClr>
                <a:srgbClr val="ff0000"/>
              </a:buClr>
              <a:buFont typeface="Wingdings" charset="2"/>
              <a:buChar char=""/>
            </a:pPr>
            <a:r>
              <a:rPr b="0" lang="en" sz="1100" spc="-1" strike="noStrike">
                <a:solidFill>
                  <a:srgbClr val="ff0000"/>
                </a:solidFill>
                <a:latin typeface="Arial"/>
              </a:rPr>
              <a:t>Get </a:t>
            </a:r>
            <a:r>
              <a:rPr b="0" lang="en" sz="1100" spc="-1" strike="noStrike">
                <a:solidFill>
                  <a:srgbClr val="ff0000"/>
                </a:solidFill>
                <a:latin typeface="Arial"/>
              </a:rPr>
              <a:t>plot </a:t>
            </a:r>
            <a:r>
              <a:rPr b="0" lang="en" sz="1100" spc="-1" strike="noStrike">
                <a:solidFill>
                  <a:srgbClr val="ff0000"/>
                </a:solidFill>
                <a:latin typeface="Arial"/>
              </a:rPr>
              <a:t>from </a:t>
            </a:r>
            <a:r>
              <a:rPr b="0" lang="en-US" sz="1100" spc="-1" strike="noStrike">
                <a:solidFill>
                  <a:srgbClr val="ff0000"/>
                </a:solidFill>
                <a:latin typeface="Arial"/>
              </a:rPr>
              <a:t>https:/</a:t>
            </a:r>
            <a:r>
              <a:rPr b="0" lang="en-US" sz="1100" spc="-1" strike="noStrike">
                <a:solidFill>
                  <a:srgbClr val="ff0000"/>
                </a:solidFill>
                <a:latin typeface="Arial"/>
              </a:rPr>
              <a:t>/fifemo</a:t>
            </a:r>
            <a:r>
              <a:rPr b="0" lang="en-US" sz="1100" spc="-1" strike="noStrike">
                <a:solidFill>
                  <a:srgbClr val="ff0000"/>
                </a:solidFill>
                <a:latin typeface="Arial"/>
              </a:rPr>
              <a:t>n.fnal.</a:t>
            </a:r>
            <a:r>
              <a:rPr b="0" lang="en-US" sz="1100" spc="-1" strike="noStrike">
                <a:solidFill>
                  <a:srgbClr val="ff0000"/>
                </a:solidFill>
                <a:latin typeface="Arial"/>
              </a:rPr>
              <a:t>gov/m</a:t>
            </a:r>
            <a:r>
              <a:rPr b="0" lang="en-US" sz="1100" spc="-1" strike="noStrike">
                <a:solidFill>
                  <a:srgbClr val="ff0000"/>
                </a:solidFill>
                <a:latin typeface="Arial"/>
              </a:rPr>
              <a:t>onitor/</a:t>
            </a:r>
            <a:r>
              <a:rPr b="0" lang="en-US" sz="1100" spc="-1" strike="noStrike">
                <a:solidFill>
                  <a:srgbClr val="ff0000"/>
                </a:solidFill>
                <a:latin typeface="Arial"/>
              </a:rPr>
              <a:t>d/r6U</a:t>
            </a:r>
            <a:r>
              <a:rPr b="0" lang="en-US" sz="1100" spc="-1" strike="noStrike">
                <a:solidFill>
                  <a:srgbClr val="ff0000"/>
                </a:solidFill>
                <a:latin typeface="Arial"/>
              </a:rPr>
              <a:t>DhH-</a:t>
            </a:r>
            <a:r>
              <a:rPr b="0" lang="en-US" sz="1100" spc="-1" strike="noStrike">
                <a:solidFill>
                  <a:srgbClr val="ff0000"/>
                </a:solidFill>
                <a:latin typeface="Arial"/>
              </a:rPr>
              <a:t>iz/spp</a:t>
            </a:r>
            <a:r>
              <a:rPr b="0" lang="en-US" sz="1100" spc="-1" strike="noStrike">
                <a:solidFill>
                  <a:srgbClr val="ff0000"/>
                </a:solidFill>
                <a:latin typeface="Arial"/>
              </a:rPr>
              <a:t>m-sc-</a:t>
            </a:r>
            <a:r>
              <a:rPr b="0" lang="en-US" sz="1100" spc="-1" strike="noStrike">
                <a:solidFill>
                  <a:srgbClr val="ff0000"/>
                </a:solidFill>
                <a:latin typeface="Arial"/>
              </a:rPr>
              <a:t>pmt-</a:t>
            </a:r>
            <a:r>
              <a:rPr b="0" lang="en-US" sz="1100" spc="-1" strike="noStrike">
                <a:solidFill>
                  <a:srgbClr val="ff0000"/>
                </a:solidFill>
                <a:latin typeface="Arial"/>
              </a:rPr>
              <a:t>prep?</a:t>
            </a:r>
            <a:r>
              <a:rPr b="0" lang="en-US" sz="1100" spc="-1" strike="noStrike">
                <a:solidFill>
                  <a:srgbClr val="ff0000"/>
                </a:solidFill>
                <a:latin typeface="Arial"/>
              </a:rPr>
              <a:t>orgId=</a:t>
            </a:r>
            <a:r>
              <a:rPr b="0" lang="en-US" sz="1100" spc="-1" strike="noStrike">
                <a:solidFill>
                  <a:srgbClr val="ff0000"/>
                </a:solidFill>
                <a:latin typeface="Arial"/>
              </a:rPr>
              <a:t>1</a:t>
            </a:r>
            <a:endParaRPr b="0" lang="en-US" sz="11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380880" y="685800"/>
            <a:ext cx="6094080" cy="3427200"/>
          </a:xfrm>
          <a:prstGeom prst="rect">
            <a:avLst/>
          </a:prstGeom>
        </p:spPr>
      </p:sp>
      <p:sp>
        <p:nvSpPr>
          <p:cNvPr id="359" name="PlaceHolder 2"/>
          <p:cNvSpPr>
            <a:spLocks noGrp="1"/>
          </p:cNvSpPr>
          <p:nvPr>
            <p:ph type="body"/>
          </p:nvPr>
        </p:nvSpPr>
        <p:spPr>
          <a:xfrm>
            <a:off x="685800" y="4343400"/>
            <a:ext cx="5484960" cy="4113360"/>
          </a:xfrm>
          <a:prstGeom prst="rect">
            <a:avLst/>
          </a:prstGeom>
        </p:spPr>
        <p:txBody>
          <a:bodyPr lIns="0" rIns="0" tIns="91440" bIns="91440">
            <a:noAutofit/>
          </a:bodyPr>
          <a:p>
            <a:pPr marL="216000" indent="-215280">
              <a:lnSpc>
                <a:spcPct val="100000"/>
              </a:lnSpc>
              <a:tabLst>
                <a:tab algn="l" pos="0"/>
              </a:tabLst>
            </a:pPr>
            <a:r>
              <a:rPr b="0" lang="en" sz="1100" spc="-1" strike="noStrike">
                <a:solidFill>
                  <a:srgbClr val="ff0000"/>
                </a:solidFill>
                <a:latin typeface="Arial"/>
              </a:rPr>
              <a:t>Is the </a:t>
            </a:r>
            <a:r>
              <a:rPr b="0" lang="en" sz="1100" spc="-1" strike="noStrike">
                <a:solidFill>
                  <a:srgbClr val="ff0000"/>
                </a:solidFill>
                <a:latin typeface="Arial"/>
              </a:rPr>
              <a:t>memory </a:t>
            </a:r>
            <a:r>
              <a:rPr b="0" lang="en" sz="1100" spc="-1" strike="noStrike">
                <a:solidFill>
                  <a:srgbClr val="ff0000"/>
                </a:solidFill>
                <a:latin typeface="Arial"/>
              </a:rPr>
              <a:t>footprint </a:t>
            </a:r>
            <a:r>
              <a:rPr b="0" lang="en" sz="1100" spc="-1" strike="noStrike">
                <a:solidFill>
                  <a:srgbClr val="ff0000"/>
                </a:solidFill>
                <a:latin typeface="Arial"/>
              </a:rPr>
              <a:t>contained</a:t>
            </a:r>
            <a:r>
              <a:rPr b="0" lang="en" sz="1100" spc="-1" strike="noStrike">
                <a:solidFill>
                  <a:srgbClr val="ff0000"/>
                </a:solidFill>
                <a:latin typeface="Arial"/>
              </a:rPr>
              <a:t>? Does it </a:t>
            </a:r>
            <a:r>
              <a:rPr b="0" lang="en" sz="1100" spc="-1" strike="noStrike">
                <a:solidFill>
                  <a:srgbClr val="ff0000"/>
                </a:solidFill>
                <a:latin typeface="Arial"/>
              </a:rPr>
              <a:t>restrict </a:t>
            </a:r>
            <a:r>
              <a:rPr b="0" lang="en" sz="1100" spc="-1" strike="noStrike">
                <a:solidFill>
                  <a:srgbClr val="ff0000"/>
                </a:solidFill>
                <a:latin typeface="Arial"/>
              </a:rPr>
              <a:t>the </a:t>
            </a:r>
            <a:r>
              <a:rPr b="0" lang="en" sz="1100" spc="-1" strike="noStrike">
                <a:solidFill>
                  <a:srgbClr val="ff0000"/>
                </a:solidFill>
                <a:latin typeface="Arial"/>
              </a:rPr>
              <a:t>availability </a:t>
            </a:r>
            <a:r>
              <a:rPr b="0" lang="en" sz="1100" spc="-1" strike="noStrike">
                <a:solidFill>
                  <a:srgbClr val="ff0000"/>
                </a:solidFill>
                <a:latin typeface="Arial"/>
              </a:rPr>
              <a:t>of offsite </a:t>
            </a:r>
            <a:r>
              <a:rPr b="0" lang="en" sz="1100" spc="-1" strike="noStrike">
                <a:solidFill>
                  <a:srgbClr val="ff0000"/>
                </a:solidFill>
                <a:latin typeface="Arial"/>
              </a:rPr>
              <a:t>resources</a:t>
            </a:r>
            <a:r>
              <a:rPr b="0" lang="en" sz="1100" spc="-1" strike="noStrike">
                <a:solidFill>
                  <a:srgbClr val="ff0000"/>
                </a:solidFill>
                <a:latin typeface="Arial"/>
              </a:rPr>
              <a:t>? </a:t>
            </a:r>
            <a:endParaRPr b="0" lang="en-US" sz="1100" spc="-1" strike="noStrike">
              <a:latin typeface="Arial"/>
            </a:endParaRPr>
          </a:p>
          <a:p>
            <a:pPr marL="216000" indent="-215280">
              <a:lnSpc>
                <a:spcPct val="100000"/>
              </a:lnSpc>
              <a:tabLst>
                <a:tab algn="l" pos="0"/>
              </a:tabLst>
            </a:pPr>
            <a:r>
              <a:rPr b="0" lang="en" sz="1100" spc="-1" strike="noStrike">
                <a:solidFill>
                  <a:srgbClr val="ff0000"/>
                </a:solidFill>
                <a:latin typeface="Arial"/>
              </a:rPr>
              <a:t>Compares </a:t>
            </a:r>
            <a:r>
              <a:rPr b="0" lang="en" sz="1100" spc="-1" strike="noStrike">
                <a:solidFill>
                  <a:srgbClr val="ff0000"/>
                </a:solidFill>
                <a:latin typeface="Arial"/>
              </a:rPr>
              <a:t>slots vs </a:t>
            </a:r>
            <a:r>
              <a:rPr b="0" lang="en" sz="1100" spc="-1" strike="noStrike">
                <a:solidFill>
                  <a:srgbClr val="ff0000"/>
                </a:solidFill>
                <a:latin typeface="Arial"/>
              </a:rPr>
              <a:t>weighted </a:t>
            </a:r>
            <a:r>
              <a:rPr b="0" lang="en" sz="1100" spc="-1" strike="noStrike">
                <a:solidFill>
                  <a:srgbClr val="ff0000"/>
                </a:solidFill>
                <a:latin typeface="Arial"/>
              </a:rPr>
              <a:t>slots. </a:t>
            </a:r>
            <a:r>
              <a:rPr b="0" lang="en" sz="1100" spc="-1" strike="noStrike">
                <a:solidFill>
                  <a:srgbClr val="ff0000"/>
                </a:solidFill>
                <a:latin typeface="Arial"/>
              </a:rPr>
              <a:t>Give an </a:t>
            </a:r>
            <a:r>
              <a:rPr b="0" lang="en" sz="1100" spc="-1" strike="noStrike">
                <a:solidFill>
                  <a:srgbClr val="ff0000"/>
                </a:solidFill>
                <a:latin typeface="Arial"/>
              </a:rPr>
              <a:t>indication </a:t>
            </a:r>
            <a:r>
              <a:rPr b="0" lang="en" sz="1100" spc="-1" strike="noStrike">
                <a:solidFill>
                  <a:srgbClr val="ff0000"/>
                </a:solidFill>
                <a:latin typeface="Arial"/>
              </a:rPr>
              <a:t>of what </a:t>
            </a:r>
            <a:r>
              <a:rPr b="0" lang="en" sz="1100" spc="-1" strike="noStrike">
                <a:solidFill>
                  <a:srgbClr val="ff0000"/>
                </a:solidFill>
                <a:latin typeface="Arial"/>
              </a:rPr>
              <a:t>kind of </a:t>
            </a:r>
            <a:r>
              <a:rPr b="0" lang="en" sz="1100" spc="-1" strike="noStrike">
                <a:solidFill>
                  <a:srgbClr val="ff0000"/>
                </a:solidFill>
                <a:latin typeface="Arial"/>
              </a:rPr>
              <a:t>offsite </a:t>
            </a:r>
            <a:r>
              <a:rPr b="0" lang="en" sz="1100" spc="-1" strike="noStrike">
                <a:solidFill>
                  <a:srgbClr val="ff0000"/>
                </a:solidFill>
                <a:latin typeface="Arial"/>
              </a:rPr>
              <a:t>resources </a:t>
            </a:r>
            <a:r>
              <a:rPr b="0" lang="en" sz="1100" spc="-1" strike="noStrike">
                <a:solidFill>
                  <a:srgbClr val="ff0000"/>
                </a:solidFill>
                <a:latin typeface="Arial"/>
              </a:rPr>
              <a:t>your </a:t>
            </a:r>
            <a:r>
              <a:rPr b="0" lang="en" sz="1100" spc="-1" strike="noStrike">
                <a:solidFill>
                  <a:srgbClr val="ff0000"/>
                </a:solidFill>
                <a:latin typeface="Arial"/>
              </a:rPr>
              <a:t>experimen</a:t>
            </a:r>
            <a:r>
              <a:rPr b="0" lang="en" sz="1100" spc="-1" strike="noStrike">
                <a:solidFill>
                  <a:srgbClr val="ff0000"/>
                </a:solidFill>
                <a:latin typeface="Arial"/>
              </a:rPr>
              <a:t>t may </a:t>
            </a:r>
            <a:r>
              <a:rPr b="0" lang="en" sz="1100" spc="-1" strike="noStrike">
                <a:solidFill>
                  <a:srgbClr val="ff0000"/>
                </a:solidFill>
                <a:latin typeface="Arial"/>
              </a:rPr>
              <a:t>need. </a:t>
            </a:r>
            <a:endParaRPr b="0" lang="en-US" sz="1100" spc="-1" strike="noStrike">
              <a:latin typeface="Arial"/>
            </a:endParaRPr>
          </a:p>
          <a:p>
            <a:pPr marL="216000" indent="-215280">
              <a:lnSpc>
                <a:spcPct val="100000"/>
              </a:lnSpc>
              <a:tabLst>
                <a:tab algn="l" pos="0"/>
              </a:tabLst>
            </a:pPr>
            <a:r>
              <a:rPr b="0" lang="en" sz="1100" spc="-1" strike="noStrike">
                <a:solidFill>
                  <a:srgbClr val="ff0000"/>
                </a:solidFill>
                <a:latin typeface="Arial"/>
              </a:rPr>
              <a:t>These plots </a:t>
            </a:r>
            <a:r>
              <a:rPr b="0" lang="en" sz="1100" spc="-1" strike="noStrike">
                <a:solidFill>
                  <a:srgbClr val="ff0000"/>
                </a:solidFill>
                <a:latin typeface="Arial"/>
              </a:rPr>
              <a:t>are </a:t>
            </a:r>
            <a:r>
              <a:rPr b="0" lang="en" sz="1100" spc="-1" strike="noStrike">
                <a:solidFill>
                  <a:srgbClr val="ff0000"/>
                </a:solidFill>
                <a:latin typeface="Arial"/>
              </a:rPr>
              <a:t>difficult to </a:t>
            </a:r>
            <a:r>
              <a:rPr b="0" lang="en" sz="1100" spc="-1" strike="noStrike">
                <a:solidFill>
                  <a:srgbClr val="ff0000"/>
                </a:solidFill>
                <a:latin typeface="Arial"/>
              </a:rPr>
              <a:t>interpret.  </a:t>
            </a:r>
            <a:r>
              <a:rPr b="0" lang="en" sz="1100" spc="-1" strike="noStrike">
                <a:solidFill>
                  <a:srgbClr val="ff0000"/>
                </a:solidFill>
                <a:latin typeface="Arial"/>
              </a:rPr>
              <a:t>Is there </a:t>
            </a:r>
            <a:r>
              <a:rPr b="0" lang="en" sz="1100" spc="-1" strike="noStrike">
                <a:solidFill>
                  <a:srgbClr val="ff0000"/>
                </a:solidFill>
                <a:latin typeface="Arial"/>
              </a:rPr>
              <a:t>something </a:t>
            </a:r>
            <a:r>
              <a:rPr b="0" lang="en" sz="1100" spc="-1" strike="noStrike">
                <a:solidFill>
                  <a:srgbClr val="ff0000"/>
                </a:solidFill>
                <a:latin typeface="Arial"/>
              </a:rPr>
              <a:t>better that </a:t>
            </a:r>
            <a:r>
              <a:rPr b="0" lang="en" sz="1100" spc="-1" strike="noStrike">
                <a:solidFill>
                  <a:srgbClr val="ff0000"/>
                </a:solidFill>
                <a:latin typeface="Arial"/>
              </a:rPr>
              <a:t>shows </a:t>
            </a:r>
            <a:r>
              <a:rPr b="0" lang="en" sz="1100" spc="-1" strike="noStrike">
                <a:solidFill>
                  <a:srgbClr val="ff0000"/>
                </a:solidFill>
                <a:latin typeface="Arial"/>
              </a:rPr>
              <a:t>something </a:t>
            </a:r>
            <a:r>
              <a:rPr b="0" lang="en" sz="1100" spc="-1" strike="noStrike">
                <a:solidFill>
                  <a:srgbClr val="ff0000"/>
                </a:solidFill>
                <a:latin typeface="Arial"/>
              </a:rPr>
              <a:t>like </a:t>
            </a:r>
            <a:r>
              <a:rPr b="0" lang="en" sz="1100" spc="-1" strike="noStrike">
                <a:solidFill>
                  <a:srgbClr val="ff0000"/>
                </a:solidFill>
                <a:latin typeface="Arial"/>
              </a:rPr>
              <a:t>requested </a:t>
            </a:r>
            <a:r>
              <a:rPr b="0" lang="en" sz="1100" spc="-1" strike="noStrike">
                <a:solidFill>
                  <a:srgbClr val="ff0000"/>
                </a:solidFill>
                <a:latin typeface="Arial"/>
              </a:rPr>
              <a:t>memory </a:t>
            </a:r>
            <a:r>
              <a:rPr b="0" lang="en" sz="1100" spc="-1" strike="noStrike">
                <a:solidFill>
                  <a:srgbClr val="ff0000"/>
                </a:solidFill>
                <a:latin typeface="Arial"/>
              </a:rPr>
              <a:t>distributio</a:t>
            </a:r>
            <a:r>
              <a:rPr b="0" lang="en" sz="1100" spc="-1" strike="noStrike">
                <a:solidFill>
                  <a:srgbClr val="ff0000"/>
                </a:solidFill>
                <a:latin typeface="Arial"/>
              </a:rPr>
              <a:t>ns?</a:t>
            </a:r>
            <a:endParaRPr b="0" lang="en-US" sz="1100" spc="-1" strike="noStrike">
              <a:latin typeface="Arial"/>
            </a:endParaRPr>
          </a:p>
          <a:p>
            <a:pPr marL="216000" indent="-215280">
              <a:lnSpc>
                <a:spcPct val="100000"/>
              </a:lnSpc>
              <a:tabLst>
                <a:tab algn="l" pos="0"/>
              </a:tabLst>
            </a:pPr>
            <a:r>
              <a:rPr b="0" lang="en" sz="1100" spc="-1" strike="noStrike">
                <a:solidFill>
                  <a:srgbClr val="ff0000"/>
                </a:solidFill>
                <a:latin typeface="Arial"/>
              </a:rPr>
              <a:t>Get plots </a:t>
            </a:r>
            <a:r>
              <a:rPr b="0" lang="en" sz="1100" spc="-1" strike="noStrike">
                <a:solidFill>
                  <a:srgbClr val="ff0000"/>
                </a:solidFill>
                <a:latin typeface="Arial"/>
              </a:rPr>
              <a:t>from </a:t>
            </a:r>
            <a:r>
              <a:rPr b="0" lang="en-US" sz="1100" spc="-1" strike="noStrike">
                <a:solidFill>
                  <a:srgbClr val="ff0000"/>
                </a:solidFill>
                <a:latin typeface="Arial"/>
              </a:rPr>
              <a:t>https://fife</a:t>
            </a:r>
            <a:r>
              <a:rPr b="0" lang="en-US" sz="1100" spc="-1" strike="noStrike">
                <a:solidFill>
                  <a:srgbClr val="ff0000"/>
                </a:solidFill>
                <a:latin typeface="Arial"/>
              </a:rPr>
              <a:t>mon.fnal.g</a:t>
            </a:r>
            <a:r>
              <a:rPr b="0" lang="en-US" sz="1100" spc="-1" strike="noStrike">
                <a:solidFill>
                  <a:srgbClr val="ff0000"/>
                </a:solidFill>
                <a:latin typeface="Arial"/>
              </a:rPr>
              <a:t>ov/monitor</a:t>
            </a:r>
            <a:r>
              <a:rPr b="0" lang="en-US" sz="1100" spc="-1" strike="noStrike">
                <a:solidFill>
                  <a:srgbClr val="ff0000"/>
                </a:solidFill>
                <a:latin typeface="Arial"/>
              </a:rPr>
              <a:t>/d/r6UDh</a:t>
            </a:r>
            <a:r>
              <a:rPr b="0" lang="en-US" sz="1100" spc="-1" strike="noStrike">
                <a:solidFill>
                  <a:srgbClr val="ff0000"/>
                </a:solidFill>
                <a:latin typeface="Arial"/>
              </a:rPr>
              <a:t>H-iz/sppm</a:t>
            </a:r>
            <a:r>
              <a:rPr b="0" lang="en-US" sz="1100" spc="-1" strike="noStrike">
                <a:solidFill>
                  <a:srgbClr val="ff0000"/>
                </a:solidFill>
                <a:latin typeface="Arial"/>
              </a:rPr>
              <a:t>-sc-pmt-</a:t>
            </a:r>
            <a:r>
              <a:rPr b="0" lang="en-US" sz="1100" spc="-1" strike="noStrike">
                <a:solidFill>
                  <a:srgbClr val="ff0000"/>
                </a:solidFill>
                <a:latin typeface="Arial"/>
              </a:rPr>
              <a:t>prep?</a:t>
            </a:r>
            <a:r>
              <a:rPr b="0" lang="en-US" sz="1100" spc="-1" strike="noStrike">
                <a:solidFill>
                  <a:srgbClr val="ff0000"/>
                </a:solidFill>
                <a:latin typeface="Arial"/>
              </a:rPr>
              <a:t>orgId=1</a:t>
            </a:r>
            <a:endParaRPr b="0" lang="en-US" sz="11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PlaceHolder 1"/>
          <p:cNvSpPr>
            <a:spLocks noGrp="1"/>
          </p:cNvSpPr>
          <p:nvPr>
            <p:ph type="sldImg"/>
          </p:nvPr>
        </p:nvSpPr>
        <p:spPr>
          <a:xfrm>
            <a:off x="380880" y="685800"/>
            <a:ext cx="6094080" cy="3427200"/>
          </a:xfrm>
          <a:prstGeom prst="rect">
            <a:avLst/>
          </a:prstGeom>
        </p:spPr>
      </p:sp>
      <p:sp>
        <p:nvSpPr>
          <p:cNvPr id="361" name="PlaceHolder 2"/>
          <p:cNvSpPr>
            <a:spLocks noGrp="1"/>
          </p:cNvSpPr>
          <p:nvPr>
            <p:ph type="body"/>
          </p:nvPr>
        </p:nvSpPr>
        <p:spPr>
          <a:xfrm>
            <a:off x="685800" y="4343400"/>
            <a:ext cx="5484960" cy="4113360"/>
          </a:xfrm>
          <a:prstGeom prst="rect">
            <a:avLst/>
          </a:prstGeom>
        </p:spPr>
        <p:txBody>
          <a:bodyPr lIns="0" rIns="0" tIns="91440" bIns="91440">
            <a:noAutofit/>
          </a:bodyPr>
          <a:p>
            <a:pPr marL="216000" indent="-215280">
              <a:lnSpc>
                <a:spcPct val="100000"/>
              </a:lnSpc>
              <a:tabLst>
                <a:tab algn="l" pos="0"/>
              </a:tabLst>
            </a:pPr>
            <a:r>
              <a:rPr b="0" lang="en" sz="1100" spc="-1" strike="noStrike">
                <a:solidFill>
                  <a:srgbClr val="ff0000"/>
                </a:solidFill>
                <a:latin typeface="Arial"/>
              </a:rPr>
              <a:t>What are they </a:t>
            </a:r>
            <a:endParaRPr b="0" lang="en-US" sz="1100" spc="-1" strike="noStrike">
              <a:latin typeface="Arial"/>
            </a:endParaRPr>
          </a:p>
          <a:p>
            <a:pPr marL="216000" indent="-215280">
              <a:lnSpc>
                <a:spcPct val="100000"/>
              </a:lnSpc>
              <a:tabLst>
                <a:tab algn="l" pos="0"/>
              </a:tabLst>
            </a:pPr>
            <a:r>
              <a:rPr b="0" lang="en" sz="1100" spc="-1" strike="noStrike">
                <a:solidFill>
                  <a:srgbClr val="ff0000"/>
                </a:solidFill>
                <a:latin typeface="Arial"/>
              </a:rPr>
              <a:t>Get plots </a:t>
            </a:r>
            <a:r>
              <a:rPr b="0" lang="en" sz="1100" spc="-1" strike="noStrike">
                <a:solidFill>
                  <a:srgbClr val="ff0000"/>
                </a:solidFill>
                <a:latin typeface="Arial"/>
              </a:rPr>
              <a:t>from </a:t>
            </a:r>
            <a:r>
              <a:rPr b="0" lang="en-US" sz="1100" spc="-1" strike="noStrike">
                <a:solidFill>
                  <a:srgbClr val="ff0000"/>
                </a:solidFill>
                <a:latin typeface="Arial"/>
              </a:rPr>
              <a:t>https://fife</a:t>
            </a:r>
            <a:r>
              <a:rPr b="0" lang="en-US" sz="1100" spc="-1" strike="noStrike">
                <a:solidFill>
                  <a:srgbClr val="ff0000"/>
                </a:solidFill>
                <a:latin typeface="Arial"/>
              </a:rPr>
              <a:t>mon.fnal.g</a:t>
            </a:r>
            <a:r>
              <a:rPr b="0" lang="en-US" sz="1100" spc="-1" strike="noStrike">
                <a:solidFill>
                  <a:srgbClr val="ff0000"/>
                </a:solidFill>
                <a:latin typeface="Arial"/>
              </a:rPr>
              <a:t>ov/monitor</a:t>
            </a:r>
            <a:r>
              <a:rPr b="0" lang="en-US" sz="1100" spc="-1" strike="noStrike">
                <a:solidFill>
                  <a:srgbClr val="ff0000"/>
                </a:solidFill>
                <a:latin typeface="Arial"/>
              </a:rPr>
              <a:t>/d/r6UDh</a:t>
            </a:r>
            <a:r>
              <a:rPr b="0" lang="en-US" sz="1100" spc="-1" strike="noStrike">
                <a:solidFill>
                  <a:srgbClr val="ff0000"/>
                </a:solidFill>
                <a:latin typeface="Arial"/>
              </a:rPr>
              <a:t>H-iz/sppm</a:t>
            </a:r>
            <a:r>
              <a:rPr b="0" lang="en-US" sz="1100" spc="-1" strike="noStrike">
                <a:solidFill>
                  <a:srgbClr val="ff0000"/>
                </a:solidFill>
                <a:latin typeface="Arial"/>
              </a:rPr>
              <a:t>-sc-pmt-</a:t>
            </a:r>
            <a:r>
              <a:rPr b="0" lang="en-US" sz="1100" spc="-1" strike="noStrike">
                <a:solidFill>
                  <a:srgbClr val="ff0000"/>
                </a:solidFill>
                <a:latin typeface="Arial"/>
              </a:rPr>
              <a:t>prep?</a:t>
            </a:r>
            <a:r>
              <a:rPr b="0" lang="en-US" sz="1100" spc="-1" strike="noStrike">
                <a:solidFill>
                  <a:srgbClr val="ff0000"/>
                </a:solidFill>
                <a:latin typeface="Arial"/>
              </a:rPr>
              <a:t>orgId=1</a:t>
            </a:r>
            <a:endParaRPr b="0" lang="en-US" sz="11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sldImg"/>
          </p:nvPr>
        </p:nvSpPr>
        <p:spPr>
          <a:xfrm>
            <a:off x="380880" y="685800"/>
            <a:ext cx="6094080" cy="3427200"/>
          </a:xfrm>
          <a:prstGeom prst="rect">
            <a:avLst/>
          </a:prstGeom>
        </p:spPr>
      </p:sp>
      <p:sp>
        <p:nvSpPr>
          <p:cNvPr id="363" name="PlaceHolder 2"/>
          <p:cNvSpPr>
            <a:spLocks noGrp="1"/>
          </p:cNvSpPr>
          <p:nvPr>
            <p:ph type="body"/>
          </p:nvPr>
        </p:nvSpPr>
        <p:spPr>
          <a:xfrm>
            <a:off x="685800" y="4343400"/>
            <a:ext cx="5484960" cy="4113360"/>
          </a:xfrm>
          <a:prstGeom prst="rect">
            <a:avLst/>
          </a:prstGeom>
        </p:spPr>
        <p:txBody>
          <a:bodyPr lIns="0" rIns="0" tIns="91440" bIns="91440">
            <a:noAutofit/>
          </a:bodyPr>
          <a:p>
            <a:pPr marL="216000" indent="-215280">
              <a:lnSpc>
                <a:spcPct val="100000"/>
              </a:lnSpc>
              <a:tabLst>
                <a:tab algn="l" pos="0"/>
              </a:tabLst>
            </a:pPr>
            <a:r>
              <a:rPr b="0" lang="en" sz="1200" spc="-1" strike="noStrike">
                <a:solidFill>
                  <a:srgbClr val="ff0000"/>
                </a:solidFill>
                <a:latin typeface="Arial"/>
              </a:rPr>
              <a:t>In units of </a:t>
            </a:r>
            <a:r>
              <a:rPr b="0" lang="en" sz="1200" spc="-1" strike="noStrike">
                <a:solidFill>
                  <a:srgbClr val="ff0000"/>
                </a:solidFill>
                <a:latin typeface="Arial"/>
              </a:rPr>
              <a:t>Million (1 </a:t>
            </a:r>
            <a:r>
              <a:rPr b="0" lang="en" sz="1200" spc="-1" strike="noStrike">
                <a:solidFill>
                  <a:srgbClr val="ff0000"/>
                </a:solidFill>
                <a:latin typeface="Arial"/>
              </a:rPr>
              <a:t>CPU, </a:t>
            </a:r>
            <a:r>
              <a:rPr b="0" lang="en" sz="1200" spc="-1" strike="noStrike">
                <a:solidFill>
                  <a:srgbClr val="ff0000"/>
                </a:solidFill>
                <a:latin typeface="Arial"/>
              </a:rPr>
              <a:t>2GB) </a:t>
            </a:r>
            <a:r>
              <a:rPr b="0" lang="en" sz="1200" spc="-1" strike="noStrike">
                <a:solidFill>
                  <a:srgbClr val="ff0000"/>
                </a:solidFill>
                <a:latin typeface="Arial"/>
              </a:rPr>
              <a:t>hours per </a:t>
            </a:r>
            <a:r>
              <a:rPr b="0" lang="en" sz="1200" spc="-1" strike="noStrike">
                <a:solidFill>
                  <a:srgbClr val="ff0000"/>
                </a:solidFill>
                <a:latin typeface="Arial"/>
              </a:rPr>
              <a:t>CY. </a:t>
            </a:r>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0"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31"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3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3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36"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38"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39"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40"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41"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42"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43"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4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4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5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5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5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5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6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6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6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6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6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6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7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7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7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7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7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7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8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8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6"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8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9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9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9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0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0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0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0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1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1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1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1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1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1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1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1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2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7" name="PlaceHolder 2"/>
          <p:cNvSpPr>
            <a:spLocks noGrp="1"/>
          </p:cNvSpPr>
          <p:nvPr>
            <p:ph type="subTitle"/>
          </p:nvPr>
        </p:nvSpPr>
        <p:spPr>
          <a:xfrm>
            <a:off x="457200" y="1203480"/>
            <a:ext cx="8229240" cy="298296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2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1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3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13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3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3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13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14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4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4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4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4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4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5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5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5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5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5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5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5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6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6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57200" y="205200"/>
            <a:ext cx="8229240" cy="39812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1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1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2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2800" spc="-1" strike="noStrike">
              <a:solidFill>
                <a:srgbClr val="000000"/>
              </a:solidFill>
              <a:latin typeface="Arial"/>
            </a:endParaRPr>
          </a:p>
        </p:txBody>
      </p:sp>
      <p:sp>
        <p:nvSpPr>
          <p:cNvPr id="2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2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p:spPr>
        <p:txBody>
          <a:bodyPr lIns="0" rIns="0" tIns="0" bIns="0" anchor="ctr">
            <a:noAutofit/>
          </a:bodyPr>
          <a:p>
            <a:endParaRPr b="0" lang="en-US" sz="1800" spc="-1" strike="noStrike">
              <a:solidFill>
                <a:srgbClr val="000000"/>
              </a:solidFill>
              <a:latin typeface="Arial"/>
            </a:endParaRPr>
          </a:p>
        </p:txBody>
      </p:sp>
      <p:sp>
        <p:nvSpPr>
          <p:cNvPr id="2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2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2800" spc="-1" strike="noStrike">
              <a:solidFill>
                <a:srgbClr val="000000"/>
              </a:solidFill>
              <a:latin typeface="Arial"/>
            </a:endParaRPr>
          </a:p>
        </p:txBody>
      </p:sp>
      <p:sp>
        <p:nvSpPr>
          <p:cNvPr id="28"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6450120" y="3358080"/>
            <a:ext cx="1074960" cy="179640"/>
          </a:xfrm>
          <a:prstGeom prst="rect">
            <a:avLst/>
          </a:prstGeom>
          <a:noFill/>
          <a:ln>
            <a:noFill/>
          </a:ln>
        </p:spPr>
        <p:style>
          <a:lnRef idx="0"/>
          <a:fillRef idx="0"/>
          <a:effectRef idx="0"/>
          <a:fontRef idx="minor"/>
        </p:style>
      </p:sp>
      <p:grpSp>
        <p:nvGrpSpPr>
          <p:cNvPr id="1" name="Group 2"/>
          <p:cNvGrpSpPr/>
          <p:nvPr/>
        </p:nvGrpSpPr>
        <p:grpSpPr>
          <a:xfrm>
            <a:off x="216000" y="4771800"/>
            <a:ext cx="7537320" cy="360"/>
            <a:chOff x="216000" y="4771800"/>
            <a:chExt cx="7537320" cy="360"/>
          </a:xfrm>
        </p:grpSpPr>
        <p:sp>
          <p:nvSpPr>
            <p:cNvPr id="2" name="CustomShape 3"/>
            <p:cNvSpPr/>
            <p:nvPr/>
          </p:nvSpPr>
          <p:spPr>
            <a:xfrm>
              <a:off x="216000" y="4771800"/>
              <a:ext cx="7537320" cy="360"/>
            </a:xfrm>
            <a:custGeom>
              <a:avLst/>
              <a:gdLst/>
              <a:ahLst/>
              <a:rect l="l" t="t" r="r" b="b"/>
              <a:pathLst>
                <a:path w="21600" h="21600">
                  <a:moveTo>
                    <a:pt x="0" y="0"/>
                  </a:moveTo>
                  <a:lnTo>
                    <a:pt x="21600" y="21600"/>
                  </a:lnTo>
                </a:path>
              </a:pathLst>
            </a:custGeom>
            <a:noFill/>
            <a:ln w="76320">
              <a:solidFill>
                <a:srgbClr val="99d6ea"/>
              </a:solidFill>
              <a:round/>
            </a:ln>
          </p:spPr>
          <p:style>
            <a:lnRef idx="0"/>
            <a:fillRef idx="0"/>
            <a:effectRef idx="0"/>
            <a:fontRef idx="minor"/>
          </p:style>
        </p:sp>
      </p:grpSp>
      <p:sp>
        <p:nvSpPr>
          <p:cNvPr id="3" name="CustomShape 4"/>
          <p:cNvSpPr/>
          <p:nvPr/>
        </p:nvSpPr>
        <p:spPr>
          <a:xfrm>
            <a:off x="-17640" y="0"/>
            <a:ext cx="9188280" cy="671040"/>
          </a:xfrm>
          <a:prstGeom prst="rect">
            <a:avLst/>
          </a:prstGeom>
          <a:solidFill>
            <a:srgbClr val="004c97"/>
          </a:solidFill>
          <a:ln>
            <a:noFill/>
          </a:ln>
        </p:spPr>
        <p:style>
          <a:lnRef idx="0"/>
          <a:fillRef idx="0"/>
          <a:effectRef idx="0"/>
          <a:fontRef idx="minor"/>
        </p:style>
      </p:sp>
      <p:pic>
        <p:nvPicPr>
          <p:cNvPr id="4" name="Google Shape;63;p14" descr="14-0218-16D.lr.jpg"/>
          <p:cNvPicPr/>
          <p:nvPr/>
        </p:nvPicPr>
        <p:blipFill>
          <a:blip r:embed="rId2"/>
          <a:srcRect l="0" t="25806" r="0" b="25758"/>
          <a:stretch/>
        </p:blipFill>
        <p:spPr>
          <a:xfrm>
            <a:off x="-17640" y="612720"/>
            <a:ext cx="9188280" cy="2223000"/>
          </a:xfrm>
          <a:prstGeom prst="rect">
            <a:avLst/>
          </a:prstGeom>
          <a:ln>
            <a:noFill/>
          </a:ln>
        </p:spPr>
      </p:pic>
      <p:pic>
        <p:nvPicPr>
          <p:cNvPr id="5" name="Google Shape;64;p14" descr="FermiLogoBar_DOE_KO_horiz.eps"/>
          <p:cNvPicPr/>
          <p:nvPr/>
        </p:nvPicPr>
        <p:blipFill>
          <a:blip r:embed="rId3"/>
          <a:stretch/>
        </p:blipFill>
        <p:spPr>
          <a:xfrm>
            <a:off x="-17640" y="187560"/>
            <a:ext cx="9009360" cy="225000"/>
          </a:xfrm>
          <a:prstGeom prst="rect">
            <a:avLst/>
          </a:prstGeom>
          <a:ln>
            <a:noFill/>
          </a:ln>
        </p:spPr>
      </p:pic>
      <p:sp>
        <p:nvSpPr>
          <p:cNvPr id="6" name="PlaceHolder 5"/>
          <p:cNvSpPr>
            <a:spLocks noGrp="1"/>
          </p:cNvSpPr>
          <p:nvPr>
            <p:ph type="title"/>
          </p:nvPr>
        </p:nvSpPr>
        <p:spPr>
          <a:xfrm>
            <a:off x="457200" y="205200"/>
            <a:ext cx="8229240" cy="858600"/>
          </a:xfrm>
          <a:prstGeom prst="rect">
            <a:avLst/>
          </a:prstGeom>
        </p:spPr>
        <p:txBody>
          <a:bodyPr lIns="0" rIns="0" tIns="0" bIns="0" anchor="ctr">
            <a:noAutofit/>
          </a:bodyPr>
          <a:p>
            <a:r>
              <a:rPr b="0" lang="en-US" sz="1800" spc="-1" strike="noStrike">
                <a:solidFill>
                  <a:srgbClr val="000000"/>
                </a:solidFill>
                <a:latin typeface="Arial"/>
              </a:rPr>
              <a:t>Click to edit the title </a:t>
            </a:r>
            <a:r>
              <a:rPr b="0" lang="en-US" sz="1800" spc="-1" strike="noStrike">
                <a:solidFill>
                  <a:srgbClr val="000000"/>
                </a:solidFill>
                <a:latin typeface="Arial"/>
              </a:rPr>
              <a:t>text format</a:t>
            </a:r>
            <a:endParaRPr b="0" lang="en-US" sz="1800" spc="-1" strike="noStrike">
              <a:solidFill>
                <a:srgbClr val="000000"/>
              </a:solidFill>
              <a:latin typeface="Arial"/>
            </a:endParaRPr>
          </a:p>
        </p:txBody>
      </p:sp>
      <p:sp>
        <p:nvSpPr>
          <p:cNvPr id="7" name="PlaceHolder 6"/>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rIns="0" tIns="0" bIns="0" anchor="ctr">
            <a:noAutofit/>
          </a:bodyPr>
          <a:p>
            <a:r>
              <a:rPr b="0" lang="en-US" sz="1800" spc="-1" strike="noStrike">
                <a:solidFill>
                  <a:srgbClr val="000000"/>
                </a:solidFill>
                <a:latin typeface="Arial"/>
              </a:rPr>
              <a:t>Click to edit the title </a:t>
            </a:r>
            <a:r>
              <a:rPr b="0" lang="en-US" sz="1800" spc="-1" strike="noStrike">
                <a:solidFill>
                  <a:srgbClr val="000000"/>
                </a:solidFill>
                <a:latin typeface="Arial"/>
              </a:rPr>
              <a:t>text format</a:t>
            </a:r>
            <a:endParaRPr b="0" lang="en-US" sz="1800" spc="-1" strike="noStrike">
              <a:solidFill>
                <a:srgbClr val="000000"/>
              </a:solidFill>
              <a:latin typeface="Arial"/>
            </a:endParaRPr>
          </a:p>
        </p:txBody>
      </p:sp>
      <p:sp>
        <p:nvSpPr>
          <p:cNvPr id="45"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CustomShape 1"/>
          <p:cNvSpPr/>
          <p:nvPr/>
        </p:nvSpPr>
        <p:spPr>
          <a:xfrm>
            <a:off x="269280" y="4703760"/>
            <a:ext cx="1322640" cy="26244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1200" spc="-1" strike="noStrike">
                <a:solidFill>
                  <a:srgbClr val="000000"/>
                </a:solidFill>
                <a:latin typeface="Arial"/>
                <a:ea typeface="Arial"/>
              </a:rPr>
              <a:t>&lt;experiment&gt;</a:t>
            </a:r>
            <a:endParaRPr b="0" lang="en-US" sz="1200" spc="-1" strike="noStrike">
              <a:latin typeface="Arial"/>
            </a:endParaRPr>
          </a:p>
          <a:p>
            <a:pPr>
              <a:lnSpc>
                <a:spcPct val="100000"/>
              </a:lnSpc>
              <a:tabLst>
                <a:tab algn="l" pos="0"/>
              </a:tabLst>
            </a:pPr>
            <a:endParaRPr b="0" lang="en-US" sz="1200" spc="-1" strike="noStrike">
              <a:latin typeface="Arial"/>
            </a:endParaRPr>
          </a:p>
        </p:txBody>
      </p:sp>
      <p:sp>
        <p:nvSpPr>
          <p:cNvPr id="83" name="PlaceHolder 2"/>
          <p:cNvSpPr>
            <a:spLocks noGrp="1"/>
          </p:cNvSpPr>
          <p:nvPr>
            <p:ph type="title"/>
          </p:nvPr>
        </p:nvSpPr>
        <p:spPr>
          <a:xfrm>
            <a:off x="457200" y="205200"/>
            <a:ext cx="8229240" cy="858600"/>
          </a:xfrm>
          <a:prstGeom prst="rect">
            <a:avLst/>
          </a:prstGeom>
        </p:spPr>
        <p:txBody>
          <a:bodyPr lIns="0" rIns="0" tIns="0" bIns="0" anchor="ctr">
            <a:noAutofit/>
          </a:bodyPr>
          <a:p>
            <a:r>
              <a:rPr b="0" lang="en-US" sz="1800" spc="-1" strike="noStrike">
                <a:solidFill>
                  <a:srgbClr val="000000"/>
                </a:solidFill>
                <a:latin typeface="Arial"/>
              </a:rPr>
              <a:t>Click to edit the title </a:t>
            </a:r>
            <a:r>
              <a:rPr b="0" lang="en-US" sz="1800" spc="-1" strike="noStrike">
                <a:solidFill>
                  <a:srgbClr val="000000"/>
                </a:solidFill>
                <a:latin typeface="Arial"/>
              </a:rPr>
              <a:t>text format</a:t>
            </a:r>
            <a:endParaRPr b="0" lang="en-US" sz="1800" spc="-1" strike="noStrike">
              <a:solidFill>
                <a:srgbClr val="000000"/>
              </a:solidFill>
              <a:latin typeface="Arial"/>
            </a:endParaRPr>
          </a:p>
        </p:txBody>
      </p:sp>
      <p:sp>
        <p:nvSpPr>
          <p:cNvPr id="84" name="PlaceHolder 3"/>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CustomShape 1"/>
          <p:cNvSpPr/>
          <p:nvPr/>
        </p:nvSpPr>
        <p:spPr>
          <a:xfrm>
            <a:off x="6450120" y="3358080"/>
            <a:ext cx="1074960" cy="179640"/>
          </a:xfrm>
          <a:prstGeom prst="rect">
            <a:avLst/>
          </a:prstGeom>
          <a:noFill/>
          <a:ln>
            <a:noFill/>
          </a:ln>
        </p:spPr>
        <p:style>
          <a:lnRef idx="0"/>
          <a:fillRef idx="0"/>
          <a:effectRef idx="0"/>
          <a:fontRef idx="minor"/>
        </p:style>
      </p:sp>
      <p:grpSp>
        <p:nvGrpSpPr>
          <p:cNvPr id="122" name="Group 2"/>
          <p:cNvGrpSpPr/>
          <p:nvPr/>
        </p:nvGrpSpPr>
        <p:grpSpPr>
          <a:xfrm>
            <a:off x="216000" y="4771800"/>
            <a:ext cx="7537320" cy="360"/>
            <a:chOff x="216000" y="4771800"/>
            <a:chExt cx="7537320" cy="360"/>
          </a:xfrm>
        </p:grpSpPr>
        <p:sp>
          <p:nvSpPr>
            <p:cNvPr id="123" name="CustomShape 3"/>
            <p:cNvSpPr/>
            <p:nvPr/>
          </p:nvSpPr>
          <p:spPr>
            <a:xfrm>
              <a:off x="216000" y="4771800"/>
              <a:ext cx="7537320" cy="360"/>
            </a:xfrm>
            <a:custGeom>
              <a:avLst/>
              <a:gdLst/>
              <a:ahLst/>
              <a:rect l="l" t="t" r="r" b="b"/>
              <a:pathLst>
                <a:path w="21600" h="21600">
                  <a:moveTo>
                    <a:pt x="0" y="0"/>
                  </a:moveTo>
                  <a:lnTo>
                    <a:pt x="21600" y="21600"/>
                  </a:lnTo>
                </a:path>
              </a:pathLst>
            </a:custGeom>
            <a:noFill/>
            <a:ln w="76320">
              <a:solidFill>
                <a:srgbClr val="99d6ea"/>
              </a:solidFill>
              <a:round/>
            </a:ln>
          </p:spPr>
          <p:style>
            <a:lnRef idx="0"/>
            <a:fillRef idx="0"/>
            <a:effectRef idx="0"/>
            <a:fontRef idx="minor"/>
          </p:style>
        </p:sp>
      </p:grpSp>
      <p:sp>
        <p:nvSpPr>
          <p:cNvPr id="124" name="PlaceHolder 4"/>
          <p:cNvSpPr>
            <a:spLocks noGrp="1"/>
          </p:cNvSpPr>
          <p:nvPr>
            <p:ph type="title"/>
          </p:nvPr>
        </p:nvSpPr>
        <p:spPr>
          <a:xfrm>
            <a:off x="457200" y="205200"/>
            <a:ext cx="8229240" cy="858600"/>
          </a:xfrm>
          <a:prstGeom prst="rect">
            <a:avLst/>
          </a:prstGeom>
        </p:spPr>
        <p:txBody>
          <a:bodyPr lIns="0" rIns="0" tIns="0" bIns="0" anchor="ctr">
            <a:noAutofit/>
          </a:bodyPr>
          <a:p>
            <a:r>
              <a:rPr b="0" lang="en-US" sz="1800" spc="-1" strike="noStrike">
                <a:solidFill>
                  <a:srgbClr val="000000"/>
                </a:solidFill>
                <a:latin typeface="Arial"/>
              </a:rPr>
              <a:t>Click to edit the title </a:t>
            </a:r>
            <a:r>
              <a:rPr b="0" lang="en-US" sz="1800" spc="-1" strike="noStrike">
                <a:solidFill>
                  <a:srgbClr val="000000"/>
                </a:solidFill>
                <a:latin typeface="Arial"/>
              </a:rPr>
              <a:t>text format</a:t>
            </a:r>
            <a:endParaRPr b="0" lang="en-US" sz="1800" spc="-1" strike="noStrike">
              <a:solidFill>
                <a:srgbClr val="000000"/>
              </a:solidFill>
              <a:latin typeface="Arial"/>
            </a:endParaRPr>
          </a:p>
        </p:txBody>
      </p:sp>
      <p:sp>
        <p:nvSpPr>
          <p:cNvPr id="125" name="PlaceHolder 5"/>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3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5.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80360" y="3784320"/>
            <a:ext cx="6373080" cy="1041480"/>
          </a:xfrm>
          <a:prstGeom prst="rect">
            <a:avLst/>
          </a:prstGeom>
          <a:noFill/>
          <a:ln>
            <a:noFill/>
          </a:ln>
        </p:spPr>
        <p:style>
          <a:lnRef idx="0"/>
          <a:fillRef idx="0"/>
          <a:effectRef idx="0"/>
          <a:fontRef idx="minor"/>
        </p:style>
        <p:txBody>
          <a:bodyPr lIns="0" rIns="0" tIns="34200" bIns="34200">
            <a:noAutofit/>
          </a:bodyPr>
          <a:p>
            <a:pPr>
              <a:lnSpc>
                <a:spcPct val="100000"/>
              </a:lnSpc>
              <a:spcBef>
                <a:spcPts val="300"/>
              </a:spcBef>
              <a:tabLst>
                <a:tab algn="l" pos="0"/>
              </a:tabLst>
            </a:pPr>
            <a:endParaRPr b="0" lang="en-US" sz="1800" spc="-1" strike="noStrike">
              <a:latin typeface="Arial"/>
            </a:endParaRPr>
          </a:p>
          <a:p>
            <a:pPr>
              <a:lnSpc>
                <a:spcPct val="100000"/>
              </a:lnSpc>
              <a:spcBef>
                <a:spcPts val="300"/>
              </a:spcBef>
              <a:tabLst>
                <a:tab algn="l" pos="0"/>
              </a:tabLst>
            </a:pPr>
            <a:endParaRPr b="0" lang="en-US" sz="1800" spc="-1" strike="noStrike">
              <a:latin typeface="Arial"/>
            </a:endParaRPr>
          </a:p>
        </p:txBody>
      </p:sp>
      <p:sp>
        <p:nvSpPr>
          <p:cNvPr id="169" name="CustomShape 2"/>
          <p:cNvSpPr/>
          <p:nvPr/>
        </p:nvSpPr>
        <p:spPr>
          <a:xfrm>
            <a:off x="110880" y="3108960"/>
            <a:ext cx="6373080" cy="750960"/>
          </a:xfrm>
          <a:prstGeom prst="rect">
            <a:avLst/>
          </a:prstGeom>
          <a:noFill/>
          <a:ln>
            <a:noFill/>
          </a:ln>
        </p:spPr>
        <p:style>
          <a:lnRef idx="0"/>
          <a:fillRef idx="0"/>
          <a:effectRef idx="0"/>
          <a:fontRef idx="minor"/>
        </p:style>
        <p:txBody>
          <a:bodyPr lIns="0" rIns="68400" tIns="34200" bIns="34200" anchor="ctr">
            <a:noAutofit/>
          </a:bodyPr>
          <a:p>
            <a:pPr>
              <a:lnSpc>
                <a:spcPct val="100000"/>
              </a:lnSpc>
              <a:tabLst>
                <a:tab algn="l" pos="0"/>
              </a:tabLst>
            </a:pPr>
            <a:r>
              <a:rPr b="1" lang="en" sz="2400" spc="-1" strike="noStrike">
                <a:solidFill>
                  <a:srgbClr val="004c97"/>
                </a:solidFill>
                <a:latin typeface="Helvetica Neue"/>
                <a:ea typeface="Helvetica Neue"/>
              </a:rPr>
              <a:t>DES+Rubin/LSST FCRSG 2022</a:t>
            </a:r>
            <a:endParaRPr b="0" lang="en-US" sz="2400" spc="-1" strike="noStrike">
              <a:latin typeface="Arial"/>
            </a:endParaRPr>
          </a:p>
          <a:p>
            <a:pPr>
              <a:lnSpc>
                <a:spcPct val="100000"/>
              </a:lnSpc>
              <a:tabLst>
                <a:tab algn="l" pos="0"/>
              </a:tabLst>
            </a:pPr>
            <a:r>
              <a:rPr b="1" lang="en" sz="2400" spc="-1" strike="noStrike">
                <a:solidFill>
                  <a:srgbClr val="004c97"/>
                </a:solidFill>
                <a:latin typeface="Helvetica Neue"/>
                <a:ea typeface="Helvetica Neue"/>
              </a:rPr>
              <a:t>Brian Yanny, Liz Buckley-Geer, Jim Annis, Tom Diehl</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CPU Adaptations Going Forward</a:t>
            </a:r>
            <a:endParaRPr b="0" lang="en-US" sz="2800" spc="-1" strike="noStrike">
              <a:latin typeface="Arial"/>
            </a:endParaRPr>
          </a:p>
        </p:txBody>
      </p:sp>
      <p:sp>
        <p:nvSpPr>
          <p:cNvPr id="314" name="CustomShape 2"/>
          <p:cNvSpPr/>
          <p:nvPr/>
        </p:nvSpPr>
        <p:spPr>
          <a:xfrm>
            <a:off x="311760" y="1228680"/>
            <a:ext cx="8519040" cy="3414960"/>
          </a:xfrm>
          <a:prstGeom prst="rect">
            <a:avLst/>
          </a:prstGeom>
          <a:noFill/>
          <a:ln>
            <a:noFill/>
          </a:ln>
        </p:spPr>
        <p:style>
          <a:lnRef idx="0"/>
          <a:fillRef idx="0"/>
          <a:effectRef idx="0"/>
          <a:fontRef idx="minor"/>
        </p:style>
        <p:txBody>
          <a:bodyPr lIns="90000" rIns="90000" tIns="91440" bIns="91440">
            <a:noAutofit/>
          </a:bodyPr>
          <a:p>
            <a:pPr>
              <a:lnSpc>
                <a:spcPct val="115000"/>
              </a:lnSpc>
              <a:spcAft>
                <a:spcPts val="1599"/>
              </a:spcAft>
              <a:tabLst>
                <a:tab algn="l" pos="0"/>
              </a:tabLst>
            </a:pPr>
            <a:r>
              <a:rPr b="0" lang="en" sz="1800" spc="-1" strike="noStrike">
                <a:solidFill>
                  <a:srgbClr val="595959"/>
                </a:solidFill>
                <a:latin typeface="Arial"/>
                <a:ea typeface="Arial"/>
              </a:rPr>
              <a:t>How can experiment use OSG/HPC/Cloud/HEPCloud going forward?</a:t>
            </a:r>
            <a:endParaRPr b="0" lang="en-US" sz="1800" spc="-1" strike="noStrike">
              <a:latin typeface="Arial"/>
            </a:endParaRPr>
          </a:p>
          <a:p>
            <a:pPr>
              <a:lnSpc>
                <a:spcPct val="115000"/>
              </a:lnSpc>
              <a:spcAft>
                <a:spcPts val="1599"/>
              </a:spcAft>
              <a:tabLst>
                <a:tab algn="l" pos="0"/>
              </a:tabLst>
            </a:pPr>
            <a:r>
              <a:rPr b="0" lang="en" sz="1800" spc="-1" strike="noStrike">
                <a:solidFill>
                  <a:srgbClr val="595959"/>
                </a:solidFill>
                <a:latin typeface="Arial"/>
                <a:ea typeface="Arial"/>
              </a:rPr>
              <a:t>         </a:t>
            </a:r>
            <a:r>
              <a:rPr b="0" lang="en" sz="1800" spc="-1" strike="noStrike">
                <a:solidFill>
                  <a:srgbClr val="595959"/>
                </a:solidFill>
                <a:latin typeface="Arial"/>
                <a:ea typeface="Arial"/>
              </a:rPr>
              <a:t>DES will slowly transition off of its dedicated servers over the next 3 years – hope to transition users to a Analysis Facility for ongoing analysis.</a:t>
            </a:r>
            <a:endParaRPr b="0" lang="en-US" sz="1800" spc="-1" strike="noStrike">
              <a:latin typeface="Arial"/>
            </a:endParaRPr>
          </a:p>
          <a:p>
            <a:pPr>
              <a:lnSpc>
                <a:spcPct val="115000"/>
              </a:lnSpc>
              <a:spcAft>
                <a:spcPts val="1599"/>
              </a:spcAft>
              <a:tabLst>
                <a:tab algn="l" pos="0"/>
              </a:tabLst>
            </a:pPr>
            <a:r>
              <a:rPr b="0" lang="en" sz="1800" spc="-1" strike="noStrike">
                <a:solidFill>
                  <a:srgbClr val="595959"/>
                </a:solidFill>
                <a:latin typeface="Arial"/>
                <a:ea typeface="Arial"/>
              </a:rPr>
              <a:t>         </a:t>
            </a:r>
            <a:r>
              <a:rPr b="0" lang="en" sz="1800" spc="-1" strike="noStrike">
                <a:solidFill>
                  <a:srgbClr val="595959"/>
                </a:solidFill>
                <a:latin typeface="Arial"/>
                <a:ea typeface="Arial"/>
              </a:rPr>
              <a:t>DES has some applications AI/ML which could make use of GPUs – need a focused effort to learn how to use these efficiently.</a:t>
            </a:r>
            <a:endParaRPr b="0" lang="en-US" sz="1800" spc="-1" strike="noStrike">
              <a:latin typeface="Arial"/>
            </a:endParaRPr>
          </a:p>
          <a:p>
            <a:pPr>
              <a:lnSpc>
                <a:spcPct val="115000"/>
              </a:lnSpc>
              <a:spcAft>
                <a:spcPts val="1599"/>
              </a:spcAft>
              <a:tabLst>
                <a:tab algn="l" pos="0"/>
              </a:tabLst>
            </a:pPr>
            <a:r>
              <a:rPr b="0" lang="en" sz="1800" spc="-1" strike="noStrike">
                <a:solidFill>
                  <a:srgbClr val="595959"/>
                </a:solidFill>
                <a:latin typeface="Arial"/>
                <a:ea typeface="Arial"/>
              </a:rPr>
              <a:t>         </a:t>
            </a:r>
            <a:r>
              <a:rPr b="0" lang="en" sz="1800" spc="-1" strike="noStrike">
                <a:solidFill>
                  <a:srgbClr val="595959"/>
                </a:solidFill>
                <a:latin typeface="Arial"/>
                <a:ea typeface="Arial"/>
              </a:rPr>
              <a:t>Rubin will make use of  Rubin/LSST provided resources at other locations,</a:t>
            </a:r>
            <a:endParaRPr b="0" lang="en-US" sz="1800" spc="-1" strike="noStrike">
              <a:latin typeface="Arial"/>
            </a:endParaRPr>
          </a:p>
          <a:p>
            <a:pPr>
              <a:lnSpc>
                <a:spcPct val="115000"/>
              </a:lnSpc>
              <a:spcAft>
                <a:spcPts val="1599"/>
              </a:spcAft>
              <a:tabLst>
                <a:tab algn="l" pos="0"/>
              </a:tabLst>
            </a:pPr>
            <a:r>
              <a:rPr b="0" lang="en" sz="1800" spc="-1" strike="noStrike">
                <a:solidFill>
                  <a:srgbClr val="595959"/>
                </a:solidFill>
                <a:latin typeface="Arial"/>
                <a:ea typeface="Arial"/>
              </a:rPr>
              <a:t>Only minimal Rubin compute footprint at FNAL planned currently.</a:t>
            </a:r>
            <a:endParaRPr b="0" lang="en-US" sz="1800" spc="-1" strike="noStrike">
              <a:latin typeface="Arial"/>
            </a:endParaRPr>
          </a:p>
        </p:txBody>
      </p:sp>
      <p:sp>
        <p:nvSpPr>
          <p:cNvPr id="315" name="CustomShape 3"/>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5F66B880-F39B-4FB5-BD73-AD8A190984F5}" type="slidenum">
              <a:rPr b="0" lang="en" sz="1000" spc="-1" strike="noStrike">
                <a:solidFill>
                  <a:srgbClr val="595959"/>
                </a:solidFill>
                <a:latin typeface="Arial"/>
                <a:ea typeface="Arial"/>
              </a:rPr>
              <a:t>&lt;number&gt;</a:t>
            </a:fld>
            <a:endParaRPr b="0" lang="en-US" sz="1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Disk: dCache Usage and Predictions (in TB)</a:t>
            </a:r>
            <a:endParaRPr b="0" lang="en-US" sz="2800" spc="-1" strike="noStrike">
              <a:latin typeface="Arial"/>
            </a:endParaRPr>
          </a:p>
        </p:txBody>
      </p:sp>
      <p:sp>
        <p:nvSpPr>
          <p:cNvPr id="317"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1E01BBF6-3195-4BED-89A3-52A0E62CC16A}" type="slidenum">
              <a:rPr b="0" lang="en" sz="1000" spc="-1" strike="noStrike">
                <a:solidFill>
                  <a:srgbClr val="595959"/>
                </a:solidFill>
                <a:latin typeface="Arial"/>
                <a:ea typeface="Arial"/>
              </a:rPr>
              <a:t>&lt;number&gt;</a:t>
            </a:fld>
            <a:endParaRPr b="0" lang="en-US" sz="1000" spc="-1" strike="noStrike">
              <a:latin typeface="Arial"/>
            </a:endParaRPr>
          </a:p>
        </p:txBody>
      </p:sp>
      <p:graphicFrame>
        <p:nvGraphicFramePr>
          <p:cNvPr id="318" name="Table 3"/>
          <p:cNvGraphicFramePr/>
          <p:nvPr/>
        </p:nvGraphicFramePr>
        <p:xfrm>
          <a:off x="5887800" y="1166040"/>
          <a:ext cx="2699640" cy="3935880"/>
        </p:xfrm>
        <a:graphic>
          <a:graphicData uri="http://schemas.openxmlformats.org/drawingml/2006/table">
            <a:tbl>
              <a:tblPr/>
              <a:tblGrid>
                <a:gridCol w="873360"/>
                <a:gridCol w="987840"/>
                <a:gridCol w="838800"/>
              </a:tblGrid>
              <a:tr h="786960">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000" spc="-1" strike="noStrike">
                          <a:solidFill>
                            <a:srgbClr val="000000"/>
                          </a:solidFill>
                          <a:latin typeface="Arial"/>
                          <a:ea typeface="Arial"/>
                        </a:rPr>
                        <a:t>Analysis</a:t>
                      </a:r>
                      <a:endParaRPr b="0" lang="en-US" sz="1000" spc="-1" strike="noStrike">
                        <a:latin typeface="Arial"/>
                      </a:endParaRPr>
                    </a:p>
                    <a:p>
                      <a:pPr algn="ctr">
                        <a:lnSpc>
                          <a:spcPct val="100000"/>
                        </a:lnSpc>
                        <a:tabLst>
                          <a:tab algn="l" pos="0"/>
                        </a:tabLst>
                      </a:pPr>
                      <a:r>
                        <a:rPr b="1" lang="en" sz="1000" spc="-1" strike="noStrike">
                          <a:solidFill>
                            <a:srgbClr val="000000"/>
                          </a:solidFill>
                          <a:latin typeface="Arial"/>
                          <a:ea typeface="Arial"/>
                        </a:rPr>
                        <a:t>(Persistent)</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000" spc="-1" strike="noStrike">
                          <a:solidFill>
                            <a:srgbClr val="000000"/>
                          </a:solidFill>
                          <a:latin typeface="Arial"/>
                          <a:ea typeface="Arial"/>
                        </a:rPr>
                        <a:t>Other</a:t>
                      </a:r>
                      <a:endParaRPr b="0" lang="en-US" sz="1000" spc="-1" strike="noStrike">
                        <a:latin typeface="Arial"/>
                      </a:endParaRPr>
                    </a:p>
                    <a:p>
                      <a:pPr algn="ctr">
                        <a:lnSpc>
                          <a:spcPct val="100000"/>
                        </a:lnSpc>
                        <a:tabLst>
                          <a:tab algn="l" pos="0"/>
                        </a:tabLst>
                      </a:pPr>
                      <a:r>
                        <a:rPr b="1" lang="en" sz="1000" spc="-1" strike="noStrike">
                          <a:solidFill>
                            <a:srgbClr val="000000"/>
                          </a:solidFill>
                          <a:latin typeface="Arial"/>
                          <a:ea typeface="Arial"/>
                        </a:rPr>
                        <a:t>Dedicated</a:t>
                      </a:r>
                      <a:endParaRPr b="0" lang="en-US" sz="1000" spc="-1" strike="noStrike">
                        <a:latin typeface="Arial"/>
                      </a:endParaRPr>
                    </a:p>
                    <a:p>
                      <a:pPr algn="ctr">
                        <a:lnSpc>
                          <a:spcPct val="100000"/>
                        </a:lnSpc>
                        <a:tabLst>
                          <a:tab algn="l" pos="0"/>
                        </a:tabLst>
                      </a:pPr>
                      <a:r>
                        <a:rPr b="1" lang="en" sz="1000" spc="-1" strike="noStrike">
                          <a:solidFill>
                            <a:srgbClr val="000000"/>
                          </a:solidFill>
                          <a:latin typeface="Arial"/>
                          <a:ea typeface="Arial"/>
                        </a:rPr>
                        <a:t>(Write)</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786960">
                <a:tc>
                  <a:txBody>
                    <a:bodyPr lIns="91080" rIns="91080">
                      <a:noAutofit/>
                    </a:bodyPr>
                    <a:p>
                      <a:pPr algn="ctr">
                        <a:lnSpc>
                          <a:spcPct val="100000"/>
                        </a:lnSpc>
                      </a:pPr>
                      <a:r>
                        <a:rPr b="1" lang="en" sz="1000" spc="-1" strike="noStrike">
                          <a:solidFill>
                            <a:srgbClr val="000000"/>
                          </a:solidFill>
                          <a:latin typeface="Arial"/>
                          <a:ea typeface="Arial"/>
                        </a:rPr>
                        <a:t>Current</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0" lang="en-US" sz="1000" spc="-1" strike="noStrike">
                          <a:solidFill>
                            <a:srgbClr val="000000"/>
                          </a:solidFill>
                          <a:latin typeface="Arial"/>
                          <a:ea typeface="Arial"/>
                        </a:rPr>
                        <a:t>538 TB</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Arial"/>
                          <a:ea typeface="Arial"/>
                        </a:rPr>
                        <a:t>(Actual)</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786960">
                <a:tc>
                  <a:txBody>
                    <a:bodyPr lIns="91080" rIns="91080">
                      <a:noAutofit/>
                    </a:bodyPr>
                    <a:p>
                      <a:pPr algn="ctr">
                        <a:lnSpc>
                          <a:spcPct val="100000"/>
                        </a:lnSpc>
                        <a:tabLst>
                          <a:tab algn="l" pos="0"/>
                        </a:tabLst>
                      </a:pPr>
                      <a:r>
                        <a:rPr b="1" lang="en" sz="1000" spc="-1" strike="noStrike">
                          <a:solidFill>
                            <a:srgbClr val="000000"/>
                          </a:solidFill>
                          <a:latin typeface="Arial"/>
                          <a:ea typeface="Arial"/>
                        </a:rPr>
                        <a:t>2022</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538 T</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787680">
                <a:tc>
                  <a:txBody>
                    <a:bodyPr lIns="91080" rIns="91080">
                      <a:noAutofit/>
                    </a:bodyPr>
                    <a:p>
                      <a:pPr algn="ctr">
                        <a:lnSpc>
                          <a:spcPct val="100000"/>
                        </a:lnSpc>
                        <a:tabLst>
                          <a:tab algn="l" pos="0"/>
                        </a:tabLst>
                      </a:pPr>
                      <a:r>
                        <a:rPr b="1" lang="en" sz="1000" spc="-1" strike="noStrike">
                          <a:solidFill>
                            <a:srgbClr val="000000"/>
                          </a:solidFill>
                          <a:latin typeface="Arial"/>
                          <a:ea typeface="Arial"/>
                        </a:rPr>
                        <a:t>2023</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538 T</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787680">
                <a:tc>
                  <a:txBody>
                    <a:bodyPr lIns="91080" rIns="91080">
                      <a:noAutofit/>
                    </a:bodyPr>
                    <a:p>
                      <a:pPr algn="ctr">
                        <a:lnSpc>
                          <a:spcPct val="100000"/>
                        </a:lnSpc>
                        <a:tabLst>
                          <a:tab algn="l" pos="0"/>
                        </a:tabLst>
                      </a:pPr>
                      <a:r>
                        <a:rPr b="1" lang="en-US" sz="1000" spc="-1" strike="noStrike">
                          <a:solidFill>
                            <a:srgbClr val="000000"/>
                          </a:solidFill>
                          <a:latin typeface="Arial"/>
                          <a:ea typeface="DejaVu Sans"/>
                        </a:rPr>
                        <a:t>2024</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bl>
          </a:graphicData>
        </a:graphic>
      </p:graphicFrame>
      <p:sp>
        <p:nvSpPr>
          <p:cNvPr id="319" name="CustomShape 4"/>
          <p:cNvSpPr/>
          <p:nvPr/>
        </p:nvSpPr>
        <p:spPr>
          <a:xfrm>
            <a:off x="396000" y="3792960"/>
            <a:ext cx="3943440" cy="99216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1400" spc="-1" strike="noStrike">
                <a:solidFill>
                  <a:srgbClr val="000000"/>
                </a:solidFill>
                <a:latin typeface="Arial"/>
                <a:ea typeface="Arial"/>
              </a:rPr>
              <a:t>Total r/w (tape backed): 0TB</a:t>
            </a:r>
            <a:endParaRPr b="0" lang="en-US" sz="1400" spc="-1" strike="noStrike">
              <a:latin typeface="Arial"/>
            </a:endParaRPr>
          </a:p>
          <a:p>
            <a:pPr>
              <a:lnSpc>
                <a:spcPct val="100000"/>
              </a:lnSpc>
              <a:tabLst>
                <a:tab algn="l" pos="0"/>
              </a:tabLst>
            </a:pPr>
            <a:r>
              <a:rPr b="0" lang="en" sz="1400" spc="-1" strike="noStrike">
                <a:solidFill>
                  <a:srgbClr val="000000"/>
                </a:solidFill>
                <a:latin typeface="Arial"/>
                <a:ea typeface="Arial"/>
              </a:rPr>
              <a:t>Total scratch: 20 TB</a:t>
            </a:r>
            <a:endParaRPr b="0" lang="en-US" sz="1400" spc="-1" strike="noStrike">
              <a:latin typeface="Arial"/>
            </a:endParaRPr>
          </a:p>
          <a:p>
            <a:pPr>
              <a:lnSpc>
                <a:spcPct val="100000"/>
              </a:lnSpc>
              <a:tabLst>
                <a:tab algn="l" pos="0"/>
              </a:tabLst>
            </a:pPr>
            <a:r>
              <a:rPr b="0" lang="en" sz="1400" spc="-1" strike="noStrike">
                <a:solidFill>
                  <a:srgbClr val="000000"/>
                </a:solidFill>
                <a:latin typeface="Arial"/>
                <a:ea typeface="Arial"/>
              </a:rPr>
              <a:t>Total persistent: 538 TB</a:t>
            </a:r>
            <a:endParaRPr b="0" lang="en-US" sz="1400" spc="-1" strike="noStrike">
              <a:latin typeface="Arial"/>
            </a:endParaRPr>
          </a:p>
          <a:p>
            <a:pPr>
              <a:lnSpc>
                <a:spcPct val="100000"/>
              </a:lnSpc>
              <a:tabLst>
                <a:tab algn="l" pos="0"/>
              </a:tabLst>
            </a:pPr>
            <a:r>
              <a:rPr b="0" lang="en" sz="1400" spc="-1" strike="noStrike">
                <a:solidFill>
                  <a:srgbClr val="000000"/>
                </a:solidFill>
                <a:latin typeface="Arial"/>
                <a:ea typeface="Arial"/>
              </a:rPr>
              <a:t>Total other: 0TB</a:t>
            </a:r>
            <a:endParaRPr b="0" lang="en-US" sz="1400" spc="-1" strike="noStrike">
              <a:latin typeface="Arial"/>
            </a:endParaRPr>
          </a:p>
          <a:p>
            <a:pPr>
              <a:lnSpc>
                <a:spcPct val="100000"/>
              </a:lnSpc>
              <a:tabLst>
                <a:tab algn="l" pos="0"/>
              </a:tabLst>
            </a:pPr>
            <a:endParaRPr b="0" lang="en-US" sz="1400" spc="-1" strike="noStrike">
              <a:latin typeface="Arial"/>
            </a:endParaRPr>
          </a:p>
        </p:txBody>
      </p:sp>
      <p:sp>
        <p:nvSpPr>
          <p:cNvPr id="320" name="CustomShape 5"/>
          <p:cNvSpPr/>
          <p:nvPr/>
        </p:nvSpPr>
        <p:spPr>
          <a:xfrm>
            <a:off x="3371760" y="4245480"/>
            <a:ext cx="2064240" cy="6372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Arial"/>
                <a:ea typeface="Arial"/>
              </a:rPr>
              <a:t>Will not track cache usage,</a:t>
            </a:r>
            <a:endParaRPr b="0" lang="en-US" sz="1200" spc="-1" strike="noStrike">
              <a:latin typeface="Arial"/>
            </a:endParaRPr>
          </a:p>
          <a:p>
            <a:pPr>
              <a:lnSpc>
                <a:spcPct val="100000"/>
              </a:lnSpc>
            </a:pPr>
            <a:r>
              <a:rPr b="0" lang="en-US" sz="1200" spc="-1" strike="noStrike">
                <a:solidFill>
                  <a:srgbClr val="000000"/>
                </a:solidFill>
                <a:latin typeface="Arial"/>
                <a:ea typeface="Arial"/>
              </a:rPr>
              <a:t>but need to know of unusual requests</a:t>
            </a:r>
            <a:endParaRPr b="0" lang="en-US" sz="1200" spc="-1" strike="noStrike">
              <a:latin typeface="Arial"/>
            </a:endParaRPr>
          </a:p>
        </p:txBody>
      </p:sp>
      <p:sp>
        <p:nvSpPr>
          <p:cNvPr id="321" name="CustomShape 6"/>
          <p:cNvSpPr/>
          <p:nvPr/>
        </p:nvSpPr>
        <p:spPr>
          <a:xfrm>
            <a:off x="731520" y="3017520"/>
            <a:ext cx="4843440" cy="8575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We are self-managing Persistent dcache</a:t>
            </a:r>
            <a:endParaRPr b="0" lang="en-US" sz="1800" spc="-1" strike="noStrike">
              <a:latin typeface="Arial"/>
            </a:endParaRPr>
          </a:p>
          <a:p>
            <a:pPr>
              <a:lnSpc>
                <a:spcPct val="100000"/>
              </a:lnSpc>
            </a:pPr>
            <a:r>
              <a:rPr b="0" lang="en-US" sz="1800" spc="-1" strike="noStrike">
                <a:solidFill>
                  <a:srgbClr val="000000"/>
                </a:solidFill>
                <a:latin typeface="Arial"/>
                <a:ea typeface="DejaVu Sans"/>
              </a:rPr>
              <a:t>Area of 538 TB (always 90% full). No increase planned/requested.</a:t>
            </a:r>
            <a:endParaRPr b="0" lang="en-US" sz="1800" spc="-1" strike="noStrike">
              <a:latin typeface="Arial"/>
            </a:endParaRPr>
          </a:p>
        </p:txBody>
      </p:sp>
      <p:pic>
        <p:nvPicPr>
          <p:cNvPr id="322" name="Picture 1" descr=""/>
          <p:cNvPicPr/>
          <p:nvPr/>
        </p:nvPicPr>
        <p:blipFill>
          <a:blip r:embed="rId1"/>
          <a:stretch/>
        </p:blipFill>
        <p:spPr>
          <a:xfrm>
            <a:off x="396000" y="1022400"/>
            <a:ext cx="4150080" cy="19476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Tape - Usage and Predictions (in PB)</a:t>
            </a:r>
            <a:endParaRPr b="0" lang="en-US" sz="2800" spc="-1" strike="noStrike">
              <a:latin typeface="Arial"/>
            </a:endParaRPr>
          </a:p>
        </p:txBody>
      </p:sp>
      <p:sp>
        <p:nvSpPr>
          <p:cNvPr id="324"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7314E459-6363-4F75-A7EC-ADF2B8632232}" type="slidenum">
              <a:rPr b="0" lang="en" sz="1000" spc="-1" strike="noStrike">
                <a:solidFill>
                  <a:srgbClr val="595959"/>
                </a:solidFill>
                <a:latin typeface="Arial"/>
                <a:ea typeface="Arial"/>
              </a:rPr>
              <a:t>&lt;number&gt;</a:t>
            </a:fld>
            <a:endParaRPr b="0" lang="en-US" sz="1000" spc="-1" strike="noStrike">
              <a:latin typeface="Arial"/>
            </a:endParaRPr>
          </a:p>
        </p:txBody>
      </p:sp>
      <p:graphicFrame>
        <p:nvGraphicFramePr>
          <p:cNvPr id="325" name="Table 3"/>
          <p:cNvGraphicFramePr/>
          <p:nvPr/>
        </p:nvGraphicFramePr>
        <p:xfrm>
          <a:off x="6257520" y="1483200"/>
          <a:ext cx="2369880" cy="3443400"/>
        </p:xfrm>
        <a:graphic>
          <a:graphicData uri="http://schemas.openxmlformats.org/drawingml/2006/table">
            <a:tbl>
              <a:tblPr/>
              <a:tblGrid>
                <a:gridCol w="1185120"/>
                <a:gridCol w="1185120"/>
              </a:tblGrid>
              <a:tr h="688680">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000" spc="-1" strike="noStrike">
                          <a:solidFill>
                            <a:srgbClr val="000000"/>
                          </a:solidFill>
                          <a:latin typeface="Arial"/>
                          <a:ea typeface="Arial"/>
                        </a:rPr>
                        <a:t>Total Added By End of Year</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688680">
                <a:tc>
                  <a:txBody>
                    <a:bodyPr lIns="91080" rIns="91080">
                      <a:noAutofit/>
                    </a:bodyPr>
                    <a:p>
                      <a:pPr algn="ctr">
                        <a:lnSpc>
                          <a:spcPct val="100000"/>
                        </a:lnSpc>
                        <a:tabLst>
                          <a:tab algn="l" pos="0"/>
                        </a:tabLst>
                      </a:pPr>
                      <a:r>
                        <a:rPr b="1" lang="en" sz="1000" spc="-1" strike="noStrike">
                          <a:solidFill>
                            <a:srgbClr val="000000"/>
                          </a:solidFill>
                          <a:latin typeface="Arial"/>
                          <a:ea typeface="Arial"/>
                        </a:rPr>
                        <a:t>At end 2021</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0" lang="en-US" sz="1000" spc="-1" strike="noStrike">
                          <a:solidFill>
                            <a:srgbClr val="000000"/>
                          </a:solidFill>
                          <a:latin typeface="Arial"/>
                          <a:ea typeface="Arial"/>
                        </a:rPr>
                        <a:t>5.67PB</a:t>
                      </a:r>
                      <a:endParaRPr b="0" lang="en-US" sz="1000" spc="-1" strike="noStrike">
                        <a:latin typeface="Arial"/>
                      </a:endParaRPr>
                    </a:p>
                    <a:p>
                      <a:pPr algn="ctr">
                        <a:lnSpc>
                          <a:spcPct val="100000"/>
                        </a:lnSpc>
                        <a:tabLst>
                          <a:tab algn="l" pos="0"/>
                        </a:tabLst>
                      </a:pPr>
                      <a:r>
                        <a:rPr b="0" lang="en-US" sz="1000" spc="-1" strike="noStrike">
                          <a:solidFill>
                            <a:srgbClr val="000000"/>
                          </a:solidFill>
                          <a:latin typeface="Arial"/>
                          <a:ea typeface="Arial"/>
                        </a:rPr>
                        <a:t>(actual)</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688680">
                <a:tc>
                  <a:txBody>
                    <a:bodyPr lIns="91080" rIns="91080">
                      <a:noAutofit/>
                    </a:bodyPr>
                    <a:p>
                      <a:pPr algn="ctr">
                        <a:lnSpc>
                          <a:spcPct val="100000"/>
                        </a:lnSpc>
                        <a:tabLst>
                          <a:tab algn="l" pos="0"/>
                        </a:tabLst>
                      </a:pPr>
                      <a:r>
                        <a:rPr b="1" lang="en" sz="1000" spc="-1" strike="noStrike">
                          <a:solidFill>
                            <a:srgbClr val="000000"/>
                          </a:solidFill>
                          <a:latin typeface="Arial"/>
                          <a:ea typeface="Arial"/>
                        </a:rPr>
                        <a:t>2022</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+600TB</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688680">
                <a:tc>
                  <a:txBody>
                    <a:bodyPr lIns="91080" rIns="91080">
                      <a:noAutofit/>
                    </a:bodyPr>
                    <a:p>
                      <a:pPr algn="ctr">
                        <a:lnSpc>
                          <a:spcPct val="100000"/>
                        </a:lnSpc>
                        <a:tabLst>
                          <a:tab algn="l" pos="0"/>
                        </a:tabLst>
                      </a:pPr>
                      <a:r>
                        <a:rPr b="1" lang="en" sz="1000" spc="-1" strike="noStrike">
                          <a:solidFill>
                            <a:srgbClr val="000000"/>
                          </a:solidFill>
                          <a:latin typeface="Arial"/>
                          <a:ea typeface="Arial"/>
                        </a:rPr>
                        <a:t>2023</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+300TB</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689040">
                <a:tc>
                  <a:txBody>
                    <a:bodyPr lIns="91080" rIns="91080">
                      <a:noAutofit/>
                    </a:bodyPr>
                    <a:p>
                      <a:pPr algn="ctr">
                        <a:lnSpc>
                          <a:spcPct val="100000"/>
                        </a:lnSpc>
                        <a:tabLst>
                          <a:tab algn="l" pos="0"/>
                        </a:tabLst>
                      </a:pPr>
                      <a:r>
                        <a:rPr b="1" lang="en" sz="1000" spc="-1" strike="noStrike">
                          <a:solidFill>
                            <a:srgbClr val="000000"/>
                          </a:solidFill>
                          <a:latin typeface="Arial"/>
                          <a:ea typeface="Arial"/>
                        </a:rPr>
                        <a:t>2024</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+300TB</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bl>
          </a:graphicData>
        </a:graphic>
      </p:graphicFrame>
      <p:sp>
        <p:nvSpPr>
          <p:cNvPr id="326" name="CustomShape 4"/>
          <p:cNvSpPr/>
          <p:nvPr/>
        </p:nvSpPr>
        <p:spPr>
          <a:xfrm>
            <a:off x="754560" y="3927960"/>
            <a:ext cx="5110200" cy="3456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Backup of DES Y6 analysis, DES DB backups, misc DES Analysis Backups</a:t>
            </a:r>
            <a:endParaRPr b="0" lang="en-US" sz="1800" spc="-1" strike="noStrike">
              <a:latin typeface="Arial"/>
            </a:endParaRPr>
          </a:p>
        </p:txBody>
      </p:sp>
      <p:pic>
        <p:nvPicPr>
          <p:cNvPr id="327" name="Picture 1" descr=""/>
          <p:cNvPicPr/>
          <p:nvPr/>
        </p:nvPicPr>
        <p:blipFill>
          <a:blip r:embed="rId1"/>
          <a:stretch/>
        </p:blipFill>
        <p:spPr>
          <a:xfrm>
            <a:off x="259560" y="1206360"/>
            <a:ext cx="5605200" cy="253152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Disk: NAS Usage and Predictions (in TB Units)</a:t>
            </a:r>
            <a:endParaRPr b="0" lang="en-US" sz="2800" spc="-1" strike="noStrike">
              <a:latin typeface="Arial"/>
            </a:endParaRPr>
          </a:p>
        </p:txBody>
      </p:sp>
      <p:sp>
        <p:nvSpPr>
          <p:cNvPr id="329"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6ECF7794-C47A-4E74-AF47-75A55C08588E}" type="slidenum">
              <a:rPr b="0" lang="en" sz="1000" spc="-1" strike="noStrike">
                <a:solidFill>
                  <a:srgbClr val="595959"/>
                </a:solidFill>
                <a:latin typeface="Arial"/>
                <a:ea typeface="Arial"/>
              </a:rPr>
              <a:t>&lt;number&gt;</a:t>
            </a:fld>
            <a:endParaRPr b="0" lang="en-US" sz="1000" spc="-1" strike="noStrike">
              <a:latin typeface="Arial"/>
            </a:endParaRPr>
          </a:p>
        </p:txBody>
      </p:sp>
      <p:graphicFrame>
        <p:nvGraphicFramePr>
          <p:cNvPr id="330" name="Table 3"/>
          <p:cNvGraphicFramePr/>
          <p:nvPr/>
        </p:nvGraphicFramePr>
        <p:xfrm>
          <a:off x="5982840" y="1239480"/>
          <a:ext cx="2682720" cy="2870280"/>
        </p:xfrm>
        <a:graphic>
          <a:graphicData uri="http://schemas.openxmlformats.org/drawingml/2006/table">
            <a:tbl>
              <a:tblPr/>
              <a:tblGrid>
                <a:gridCol w="894240"/>
                <a:gridCol w="894240"/>
                <a:gridCol w="894600"/>
              </a:tblGrid>
              <a:tr h="804600">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000" spc="-1" strike="noStrike">
                          <a:solidFill>
                            <a:srgbClr val="000000"/>
                          </a:solidFill>
                          <a:latin typeface="Arial"/>
                          <a:ea typeface="Arial"/>
                        </a:rPr>
                        <a:t>App</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000" spc="-1" strike="noStrike">
                          <a:solidFill>
                            <a:srgbClr val="000000"/>
                          </a:solidFill>
                          <a:latin typeface="Arial"/>
                          <a:ea typeface="Arial"/>
                        </a:rPr>
                        <a:t>Data</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688680">
                <a:tc>
                  <a:txBody>
                    <a:bodyPr lIns="91080" rIns="91080">
                      <a:noAutofit/>
                    </a:bodyPr>
                    <a:p>
                      <a:pPr algn="ctr">
                        <a:lnSpc>
                          <a:spcPct val="100000"/>
                        </a:lnSpc>
                        <a:tabLst>
                          <a:tab algn="l" pos="0"/>
                        </a:tabLst>
                      </a:pPr>
                      <a:r>
                        <a:rPr b="1" lang="en" sz="1000" spc="-1" strike="noStrike">
                          <a:solidFill>
                            <a:srgbClr val="000000"/>
                          </a:solidFill>
                          <a:latin typeface="Arial"/>
                          <a:ea typeface="Arial"/>
                        </a:rPr>
                        <a:t>2022</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12 TB</a:t>
                      </a:r>
                      <a:endParaRPr b="0" lang="en-US" sz="1800" spc="-1" strike="noStrike">
                        <a:latin typeface="Arial"/>
                      </a:endParaRPr>
                    </a:p>
                    <a:p>
                      <a:pPr>
                        <a:lnSpc>
                          <a:spcPct val="100000"/>
                        </a:lnSpc>
                      </a:pPr>
                      <a:r>
                        <a:rPr b="0" lang="en-US" sz="1800" spc="-1" strike="noStrike">
                          <a:solidFill>
                            <a:srgbClr val="000000"/>
                          </a:solidFill>
                          <a:latin typeface="Arial"/>
                          <a:ea typeface="DejaVu Sans"/>
                        </a:rPr>
                        <a:t>Curr.</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688680">
                <a:tc>
                  <a:txBody>
                    <a:bodyPr lIns="91080" rIns="91080">
                      <a:noAutofit/>
                    </a:bodyPr>
                    <a:p>
                      <a:pPr algn="ctr">
                        <a:lnSpc>
                          <a:spcPct val="100000"/>
                        </a:lnSpc>
                        <a:tabLst>
                          <a:tab algn="l" pos="0"/>
                        </a:tabLst>
                      </a:pPr>
                      <a:r>
                        <a:rPr b="1" lang="en" sz="1000" spc="-1" strike="noStrike">
                          <a:solidFill>
                            <a:srgbClr val="000000"/>
                          </a:solidFill>
                          <a:latin typeface="Arial"/>
                          <a:ea typeface="Arial"/>
                        </a:rPr>
                        <a:t>2023</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+0</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688680">
                <a:tc>
                  <a:txBody>
                    <a:bodyPr lIns="91080" rIns="91080">
                      <a:noAutofit/>
                    </a:bodyPr>
                    <a:p>
                      <a:pPr algn="ctr">
                        <a:lnSpc>
                          <a:spcPct val="100000"/>
                        </a:lnSpc>
                        <a:tabLst>
                          <a:tab algn="l" pos="0"/>
                        </a:tabLst>
                      </a:pPr>
                      <a:r>
                        <a:rPr b="1" lang="en" sz="1000" spc="-1" strike="noStrike">
                          <a:solidFill>
                            <a:srgbClr val="000000"/>
                          </a:solidFill>
                          <a:latin typeface="Arial"/>
                          <a:ea typeface="Arial"/>
                        </a:rPr>
                        <a:t>2024</a:t>
                      </a:r>
                      <a:endParaRPr b="0" lang="en-US" sz="10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+0</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bl>
          </a:graphicData>
        </a:graphic>
      </p:graphicFrame>
      <p:pic>
        <p:nvPicPr>
          <p:cNvPr id="331" name="Picture 1" descr=""/>
          <p:cNvPicPr/>
          <p:nvPr/>
        </p:nvPicPr>
        <p:blipFill>
          <a:blip r:embed="rId1"/>
          <a:stretch/>
        </p:blipFill>
        <p:spPr>
          <a:xfrm>
            <a:off x="63720" y="1146240"/>
            <a:ext cx="5762160" cy="26380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228600" y="728640"/>
            <a:ext cx="8670960" cy="3792960"/>
          </a:xfrm>
          <a:prstGeom prst="rect">
            <a:avLst/>
          </a:prstGeom>
          <a:noFill/>
          <a:ln>
            <a:noFill/>
          </a:ln>
        </p:spPr>
        <p:style>
          <a:lnRef idx="0"/>
          <a:fillRef idx="0"/>
          <a:effectRef idx="0"/>
          <a:fontRef idx="minor"/>
        </p:style>
      </p:sp>
      <p:sp>
        <p:nvSpPr>
          <p:cNvPr id="333" name="CustomShape 2"/>
          <p:cNvSpPr/>
          <p:nvPr/>
        </p:nvSpPr>
        <p:spPr>
          <a:xfrm>
            <a:off x="228600" y="188640"/>
            <a:ext cx="8685360" cy="319680"/>
          </a:xfrm>
          <a:prstGeom prst="rect">
            <a:avLst/>
          </a:prstGeom>
          <a:noFill/>
          <a:ln>
            <a:noFill/>
          </a:ln>
        </p:spPr>
        <p:style>
          <a:lnRef idx="0"/>
          <a:fillRef idx="0"/>
          <a:effectRef idx="0"/>
          <a:fontRef idx="minor"/>
        </p:style>
        <p:txBody>
          <a:bodyPr lIns="68400" rIns="68400" tIns="68400" bIns="68400" anchor="b">
            <a:noAutofit/>
          </a:bodyPr>
          <a:p>
            <a:pPr>
              <a:lnSpc>
                <a:spcPct val="100000"/>
              </a:lnSpc>
              <a:tabLst>
                <a:tab algn="l" pos="0"/>
              </a:tabLst>
            </a:pPr>
            <a:r>
              <a:rPr b="1" lang="en-US" sz="2100" spc="-1" strike="noStrike">
                <a:solidFill>
                  <a:srgbClr val="004c97"/>
                </a:solidFill>
                <a:latin typeface="Helvetica Neue"/>
                <a:ea typeface="Helvetica Neue"/>
              </a:rPr>
              <a:t>Age of files in NAS  (DES Legacy)</a:t>
            </a:r>
            <a:endParaRPr b="0" lang="en-US" sz="2100" spc="-1" strike="noStrike">
              <a:latin typeface="Arial"/>
            </a:endParaRPr>
          </a:p>
        </p:txBody>
      </p:sp>
      <p:sp>
        <p:nvSpPr>
          <p:cNvPr id="334" name="CustomShape 3"/>
          <p:cNvSpPr/>
          <p:nvPr/>
        </p:nvSpPr>
        <p:spPr>
          <a:xfrm>
            <a:off x="222120" y="4878000"/>
            <a:ext cx="412920" cy="176400"/>
          </a:xfrm>
          <a:prstGeom prst="rect">
            <a:avLst/>
          </a:prstGeom>
          <a:noFill/>
          <a:ln>
            <a:noFill/>
          </a:ln>
        </p:spPr>
        <p:style>
          <a:lnRef idx="0"/>
          <a:fillRef idx="0"/>
          <a:effectRef idx="0"/>
          <a:fontRef idx="minor"/>
        </p:style>
        <p:txBody>
          <a:bodyPr lIns="0" rIns="0" tIns="0" bIns="0">
            <a:noAutofit/>
          </a:bodyPr>
          <a:p>
            <a:pPr>
              <a:lnSpc>
                <a:spcPct val="100000"/>
              </a:lnSpc>
              <a:tabLst>
                <a:tab algn="l" pos="0"/>
              </a:tabLst>
            </a:pPr>
            <a:fld id="{08937901-A44C-4C88-BC99-63D824D327EF}" type="slidenum">
              <a:rPr b="0" lang="en" sz="900" spc="-1" strike="noStrike">
                <a:solidFill>
                  <a:srgbClr val="004c97"/>
                </a:solidFill>
                <a:latin typeface="Helvetica Neue"/>
                <a:ea typeface="Helvetica Neue"/>
              </a:rPr>
              <a:t>&lt;number&gt;</a:t>
            </a:fld>
            <a:endParaRPr b="0" lang="en-US" sz="900" spc="-1" strike="noStrike">
              <a:latin typeface="Arial"/>
            </a:endParaRPr>
          </a:p>
        </p:txBody>
      </p:sp>
      <p:pic>
        <p:nvPicPr>
          <p:cNvPr id="335" name="Picture 1" descr=""/>
          <p:cNvPicPr/>
          <p:nvPr/>
        </p:nvPicPr>
        <p:blipFill>
          <a:blip r:embed="rId1"/>
          <a:stretch/>
        </p:blipFill>
        <p:spPr>
          <a:xfrm>
            <a:off x="317880" y="562320"/>
            <a:ext cx="8014680" cy="3852000"/>
          </a:xfrm>
          <a:prstGeom prst="rect">
            <a:avLst/>
          </a:prstGeom>
          <a:ln>
            <a:noFill/>
          </a:ln>
        </p:spPr>
      </p:pic>
      <p:sp>
        <p:nvSpPr>
          <p:cNvPr id="336" name="CustomShape 4"/>
          <p:cNvSpPr/>
          <p:nvPr/>
        </p:nvSpPr>
        <p:spPr>
          <a:xfrm>
            <a:off x="2275200" y="2075400"/>
            <a:ext cx="142308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800" spc="-1" strike="noStrike">
                <a:solidFill>
                  <a:srgbClr val="000000"/>
                </a:solidFill>
                <a:latin typeface="Arial"/>
                <a:ea typeface="DejaVu Sans"/>
              </a:rPr>
              <a:t>No new files</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Data Lifetimes</a:t>
            </a:r>
            <a:endParaRPr b="0" lang="en-US" sz="2800" spc="-1" strike="noStrike">
              <a:latin typeface="Arial"/>
            </a:endParaRPr>
          </a:p>
        </p:txBody>
      </p:sp>
      <p:sp>
        <p:nvSpPr>
          <p:cNvPr id="338" name="CustomShape 2"/>
          <p:cNvSpPr/>
          <p:nvPr/>
        </p:nvSpPr>
        <p:spPr>
          <a:xfrm>
            <a:off x="311760" y="1152360"/>
            <a:ext cx="8519040" cy="3414960"/>
          </a:xfrm>
          <a:prstGeom prst="rect">
            <a:avLst/>
          </a:prstGeom>
          <a:noFill/>
          <a:ln>
            <a:noFill/>
          </a:ln>
        </p:spPr>
        <p:style>
          <a:lnRef idx="0"/>
          <a:fillRef idx="0"/>
          <a:effectRef idx="0"/>
          <a:fontRef idx="minor"/>
        </p:style>
        <p:txBody>
          <a:bodyPr lIns="90000" rIns="90000" tIns="91440" bIns="91440">
            <a:noAutofit/>
          </a:bodyPr>
          <a:p>
            <a:pPr>
              <a:lnSpc>
                <a:spcPct val="115000"/>
              </a:lnSpc>
              <a:tabLst>
                <a:tab algn="l" pos="0"/>
              </a:tabLst>
            </a:pPr>
            <a:r>
              <a:rPr b="0" lang="en" sz="1800" spc="-1" strike="noStrike">
                <a:solidFill>
                  <a:srgbClr val="595959"/>
                </a:solidFill>
                <a:latin typeface="Arial"/>
                <a:ea typeface="Arial"/>
              </a:rPr>
              <a:t>Please describe your plans, if any, to delete any datasets</a:t>
            </a:r>
            <a:endParaRPr b="0" lang="en-US" sz="1800" spc="-1" strike="noStrike">
              <a:latin typeface="Arial"/>
            </a:endParaRPr>
          </a:p>
          <a:p>
            <a:pPr>
              <a:lnSpc>
                <a:spcPct val="115000"/>
              </a:lnSpc>
              <a:tabLst>
                <a:tab algn="l" pos="0"/>
              </a:tabLst>
            </a:pPr>
            <a:endParaRPr b="0" lang="en-US" sz="1800" spc="-1" strike="noStrike">
              <a:latin typeface="Arial"/>
            </a:endParaRPr>
          </a:p>
          <a:p>
            <a:pPr>
              <a:lnSpc>
                <a:spcPct val="115000"/>
              </a:lnSpc>
              <a:tabLst>
                <a:tab algn="l" pos="0"/>
              </a:tabLst>
            </a:pPr>
            <a:r>
              <a:rPr b="0" lang="en" sz="1800" spc="-1" strike="noStrike">
                <a:solidFill>
                  <a:srgbClr val="595959"/>
                </a:solidFill>
                <a:latin typeface="Arial"/>
                <a:ea typeface="Arial"/>
              </a:rPr>
              <a:t>We have ~5PB DES archived data (raw and processed and Dbs) backed up to</a:t>
            </a:r>
            <a:endParaRPr b="0" lang="en-US" sz="1800" spc="-1" strike="noStrike">
              <a:latin typeface="Arial"/>
            </a:endParaRPr>
          </a:p>
          <a:p>
            <a:pPr>
              <a:lnSpc>
                <a:spcPct val="115000"/>
              </a:lnSpc>
              <a:tabLst>
                <a:tab algn="l" pos="0"/>
              </a:tabLst>
            </a:pPr>
            <a:r>
              <a:rPr b="0" lang="en" sz="1800" spc="-1" strike="noStrike">
                <a:solidFill>
                  <a:srgbClr val="595959"/>
                </a:solidFill>
                <a:latin typeface="Arial"/>
                <a:ea typeface="Arial"/>
              </a:rPr>
              <a:t>Tape (ENSTORE).  We will need this backup for some years, including media</a:t>
            </a:r>
            <a:endParaRPr b="0" lang="en-US" sz="1800" spc="-1" strike="noStrike">
              <a:latin typeface="Arial"/>
            </a:endParaRPr>
          </a:p>
          <a:p>
            <a:pPr>
              <a:lnSpc>
                <a:spcPct val="115000"/>
              </a:lnSpc>
              <a:tabLst>
                <a:tab algn="l" pos="0"/>
              </a:tabLst>
            </a:pPr>
            <a:r>
              <a:rPr b="0" lang="en" sz="1800" spc="-1" strike="noStrike">
                <a:solidFill>
                  <a:srgbClr val="595959"/>
                </a:solidFill>
                <a:latin typeface="Arial"/>
                <a:ea typeface="Arial"/>
              </a:rPr>
              <a:t>migration if required.</a:t>
            </a:r>
            <a:endParaRPr b="0" lang="en-US" sz="1800" spc="-1" strike="noStrike">
              <a:latin typeface="Arial"/>
            </a:endParaRPr>
          </a:p>
          <a:p>
            <a:pPr>
              <a:lnSpc>
                <a:spcPct val="115000"/>
              </a:lnSpc>
              <a:tabLst>
                <a:tab algn="l" pos="0"/>
              </a:tabLst>
            </a:pPr>
            <a:endParaRPr b="0" lang="en-US" sz="1800" spc="-1" strike="noStrike">
              <a:latin typeface="Arial"/>
            </a:endParaRPr>
          </a:p>
          <a:p>
            <a:pPr>
              <a:lnSpc>
                <a:spcPct val="115000"/>
              </a:lnSpc>
              <a:spcBef>
                <a:spcPts val="1599"/>
              </a:spcBef>
              <a:spcAft>
                <a:spcPts val="1599"/>
              </a:spcAft>
              <a:tabLst>
                <a:tab algn="l" pos="0"/>
              </a:tabLst>
            </a:pPr>
            <a:r>
              <a:rPr b="0" lang="en" sz="1800" spc="-1" strike="noStrike">
                <a:solidFill>
                  <a:srgbClr val="595959"/>
                </a:solidFill>
                <a:latin typeface="Arial"/>
                <a:ea typeface="Arial"/>
              </a:rPr>
              <a:t>Are datasets specified with a lifetime at creation?  If not, why not?</a:t>
            </a:r>
            <a:endParaRPr b="0" lang="en-US" sz="1800" spc="-1" strike="noStrike">
              <a:latin typeface="Arial"/>
            </a:endParaRPr>
          </a:p>
          <a:p>
            <a:pPr>
              <a:lnSpc>
                <a:spcPct val="115000"/>
              </a:lnSpc>
              <a:spcBef>
                <a:spcPts val="1599"/>
              </a:spcBef>
              <a:spcAft>
                <a:spcPts val="1599"/>
              </a:spcAft>
              <a:tabLst>
                <a:tab algn="l" pos="0"/>
              </a:tabLst>
            </a:pPr>
            <a:r>
              <a:rPr b="0" lang="en" sz="1800" spc="-1" strike="noStrike">
                <a:solidFill>
                  <a:srgbClr val="595959"/>
                </a:solidFill>
                <a:latin typeface="Arial"/>
                <a:ea typeface="Arial"/>
              </a:rPr>
              <a:t>Data not created with lifetime.  Working on long term storage plan with partner institutions NCSA (Illinois), NOIRLab (Tucson)  but not set currently.</a:t>
            </a:r>
            <a:endParaRPr b="0" lang="en-US" sz="1800" spc="-1" strike="noStrike">
              <a:latin typeface="Arial"/>
            </a:endParaRPr>
          </a:p>
        </p:txBody>
      </p:sp>
      <p:sp>
        <p:nvSpPr>
          <p:cNvPr id="339" name="CustomShape 3"/>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98082643-5F72-4BBE-AC45-4F1916783F74}" type="slidenum">
              <a:rPr b="0" lang="en" sz="1000" spc="-1" strike="noStrike">
                <a:solidFill>
                  <a:srgbClr val="595959"/>
                </a:solidFill>
                <a:latin typeface="Arial"/>
                <a:ea typeface="Arial"/>
              </a:rPr>
              <a:t>&lt;number&gt;</a:t>
            </a:fld>
            <a:endParaRPr b="0" lang="en-US" sz="1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What Do You Want to Achieve in Computing Over Next Three Years</a:t>
            </a:r>
            <a:endParaRPr b="0" lang="en-US" sz="2800" spc="-1" strike="noStrike">
              <a:latin typeface="Arial"/>
            </a:endParaRPr>
          </a:p>
        </p:txBody>
      </p:sp>
      <p:sp>
        <p:nvSpPr>
          <p:cNvPr id="341"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B1AC4100-06A8-439F-BC90-73EA217B8950}" type="slidenum">
              <a:rPr b="0" lang="en" sz="1000" spc="-1" strike="noStrike">
                <a:solidFill>
                  <a:srgbClr val="595959"/>
                </a:solidFill>
                <a:latin typeface="Arial"/>
                <a:ea typeface="Arial"/>
              </a:rPr>
              <a:t>&lt;number&gt;</a:t>
            </a:fld>
            <a:endParaRPr b="0" lang="en-US" sz="1000" spc="-1" strike="noStrike">
              <a:latin typeface="Arial"/>
            </a:endParaRPr>
          </a:p>
        </p:txBody>
      </p:sp>
      <p:graphicFrame>
        <p:nvGraphicFramePr>
          <p:cNvPr id="342" name="Table 3"/>
          <p:cNvGraphicFramePr/>
          <p:nvPr/>
        </p:nvGraphicFramePr>
        <p:xfrm>
          <a:off x="952560" y="1428840"/>
          <a:ext cx="7238160" cy="3110040"/>
        </p:xfrm>
        <a:graphic>
          <a:graphicData uri="http://schemas.openxmlformats.org/drawingml/2006/table">
            <a:tbl>
              <a:tblPr/>
              <a:tblGrid>
                <a:gridCol w="2412720"/>
                <a:gridCol w="2412720"/>
                <a:gridCol w="2413080"/>
              </a:tblGrid>
              <a:tr h="781920">
                <a:tc>
                  <a:txBody>
                    <a:bodyPr lIns="91080" rIns="91080">
                      <a:noAutofit/>
                    </a:bodyPr>
                    <a:p>
                      <a:pPr algn="ctr">
                        <a:lnSpc>
                          <a:spcPct val="100000"/>
                        </a:lnSpc>
                        <a:tabLst>
                          <a:tab algn="l" pos="0"/>
                        </a:tabLst>
                      </a:pPr>
                      <a:r>
                        <a:rPr b="1" lang="en" sz="1400" spc="-1" strike="noStrike">
                          <a:solidFill>
                            <a:srgbClr val="000000"/>
                          </a:solidFill>
                          <a:latin typeface="Arial"/>
                          <a:ea typeface="Arial"/>
                        </a:rPr>
                        <a:t>Goals</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400" spc="-1" strike="noStrike">
                          <a:solidFill>
                            <a:srgbClr val="000000"/>
                          </a:solidFill>
                          <a:latin typeface="Arial"/>
                          <a:ea typeface="Arial"/>
                        </a:rPr>
                        <a:t>Where does the experiment need to contribute</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400" spc="-1" strike="noStrike">
                          <a:solidFill>
                            <a:srgbClr val="000000"/>
                          </a:solidFill>
                          <a:latin typeface="Arial"/>
                          <a:ea typeface="Arial"/>
                        </a:rPr>
                        <a:t>Where does SCD need to contribute</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981720">
                <a:tc>
                  <a:txBody>
                    <a:bodyPr lIns="91080" rIns="91080">
                      <a:noAutofit/>
                    </a:bodyPr>
                    <a:p>
                      <a:pPr algn="ctr">
                        <a:lnSpc>
                          <a:spcPct val="100000"/>
                        </a:lnSpc>
                        <a:tabLst>
                          <a:tab algn="l" pos="0"/>
                        </a:tabLst>
                      </a:pPr>
                      <a:r>
                        <a:rPr b="0" lang="en" sz="1400" spc="-1" strike="noStrike">
                          <a:solidFill>
                            <a:srgbClr val="000000"/>
                          </a:solidFill>
                          <a:latin typeface="Arial"/>
                          <a:ea typeface="Arial"/>
                        </a:rPr>
                        <a:t>Complete DES Y6/DR2+ Analysis (Y6 Balrog, imsim, Deep Fields, Metadetect)</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0" lang="en" sz="1400" spc="-1" strike="noStrike">
                          <a:solidFill>
                            <a:srgbClr val="000000"/>
                          </a:solidFill>
                          <a:latin typeface="Arial"/>
                          <a:ea typeface="Arial"/>
                        </a:rPr>
                        <a:t>develop/update codes and run.</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0" lang="en" sz="1400" spc="-1" strike="noStrike">
                          <a:solidFill>
                            <a:srgbClr val="000000"/>
                          </a:solidFill>
                          <a:latin typeface="Arial"/>
                          <a:ea typeface="Arial"/>
                        </a:rPr>
                        <a:t>Continued support for DES nodes in grid, maint. Support for DES cluster boxes.</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582120">
                <a:tc>
                  <a:txBody>
                    <a:bodyPr lIns="91080" rIns="91080">
                      <a:noAutofit/>
                    </a:bodyPr>
                    <a:p>
                      <a:pPr algn="ctr">
                        <a:lnSpc>
                          <a:spcPct val="100000"/>
                        </a:lnSpc>
                        <a:tabLst>
                          <a:tab algn="l" pos="0"/>
                        </a:tabLst>
                      </a:pPr>
                      <a:r>
                        <a:rPr b="0" lang="en" sz="1400" spc="-1" strike="noStrike">
                          <a:solidFill>
                            <a:srgbClr val="000000"/>
                          </a:solidFill>
                          <a:latin typeface="Arial"/>
                          <a:ea typeface="Arial"/>
                        </a:rPr>
                        <a:t>AI/ML analysis ‘stretch goals’:  photo-zs, arc-finding,MCMC likelihood</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0" lang="en" sz="1400" spc="-1" strike="noStrike">
                          <a:solidFill>
                            <a:srgbClr val="000000"/>
                          </a:solidFill>
                          <a:latin typeface="Arial"/>
                          <a:ea typeface="Arial"/>
                        </a:rPr>
                        <a:t>Ramp up on GPUs </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Access to Wilson Cluster.</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382320">
                <a:tc>
                  <a:txBody>
                    <a:bodyPr lIns="91080" rIns="91080">
                      <a:noAutofit/>
                    </a:bodyPr>
                    <a:p>
                      <a:pPr algn="ctr">
                        <a:lnSpc>
                          <a:spcPct val="100000"/>
                        </a:lnSpc>
                        <a:tabLst>
                          <a:tab algn="l" pos="0"/>
                        </a:tabLst>
                      </a:pPr>
                      <a:r>
                        <a:rPr b="0" lang="en" sz="1400" spc="-1" strike="noStrike">
                          <a:solidFill>
                            <a:srgbClr val="000000"/>
                          </a:solidFill>
                          <a:latin typeface="Arial"/>
                          <a:ea typeface="Arial"/>
                        </a:rPr>
                        <a:t>Explore Rubin/FNAL coordination on Rucio</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0" lang="en" sz="1400" spc="-1" strike="noStrike">
                          <a:solidFill>
                            <a:srgbClr val="000000"/>
                          </a:solidFill>
                          <a:latin typeface="Arial"/>
                          <a:ea typeface="Arial"/>
                        </a:rPr>
                        <a:t>Coordinate communication</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0" lang="en" sz="1400" spc="-1" strike="noStrike">
                          <a:solidFill>
                            <a:srgbClr val="000000"/>
                          </a:solidFill>
                          <a:latin typeface="Arial"/>
                          <a:ea typeface="Arial"/>
                        </a:rPr>
                        <a:t>Access to Rucio expertise</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382320">
                <a:tc>
                  <a:txBody>
                    <a:bodyPr lIns="91080" rIns="91080">
                      <a:noAutofit/>
                    </a:bodyPr>
                    <a:p>
                      <a:pPr algn="ctr">
                        <a:lnSpc>
                          <a:spcPct val="100000"/>
                        </a:lnSpc>
                        <a:tabLst>
                          <a:tab algn="l" pos="0"/>
                        </a:tabLst>
                      </a:pPr>
                      <a:r>
                        <a:rPr b="0" lang="en" sz="1400" spc="-1" strike="noStrike">
                          <a:solidFill>
                            <a:srgbClr val="000000"/>
                          </a:solidFill>
                          <a:latin typeface="Arial"/>
                          <a:ea typeface="Arial"/>
                        </a:rPr>
                        <a:t>Transisiton to Analysis Facility</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Educate DES Users</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0" lang="en" sz="1400" spc="-1" strike="noStrike">
                          <a:solidFill>
                            <a:srgbClr val="000000"/>
                          </a:solidFill>
                          <a:latin typeface="Arial"/>
                          <a:ea typeface="Arial"/>
                        </a:rPr>
                        <a:t>Helping with transition/integration</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Anything else?</a:t>
            </a:r>
            <a:endParaRPr b="0" lang="en-US" sz="2800" spc="-1" strike="noStrike">
              <a:latin typeface="Arial"/>
            </a:endParaRPr>
          </a:p>
          <a:p>
            <a:pPr>
              <a:lnSpc>
                <a:spcPct val="100000"/>
              </a:lnSpc>
              <a:tabLst>
                <a:tab algn="l" pos="0"/>
              </a:tabLst>
            </a:pPr>
            <a:endParaRPr b="0" lang="en-US" sz="2800" spc="-1" strike="noStrike">
              <a:latin typeface="Arial"/>
            </a:endParaRPr>
          </a:p>
          <a:p>
            <a:pPr>
              <a:lnSpc>
                <a:spcPct val="100000"/>
              </a:lnSpc>
              <a:tabLst>
                <a:tab algn="l" pos="0"/>
              </a:tabLst>
            </a:pPr>
            <a:r>
              <a:rPr b="0" lang="en" sz="2800" spc="-1" strike="noStrike">
                <a:solidFill>
                  <a:srgbClr val="000000"/>
                </a:solidFill>
                <a:latin typeface="Arial"/>
                <a:ea typeface="Arial"/>
              </a:rPr>
              <a:t>         </a:t>
            </a:r>
            <a:r>
              <a:rPr b="0" lang="en" sz="2800" spc="-1" strike="noStrike">
                <a:solidFill>
                  <a:srgbClr val="000000"/>
                </a:solidFill>
                <a:latin typeface="Arial"/>
                <a:ea typeface="Arial"/>
              </a:rPr>
              <a:t>DES is winding down, all data taken, and final cumulative analyses underway.  By ~FY24 (?), there will be no further DES funding.  However, some compute cpu and disk will still live on. We wish to continue using those until they fail.  One possibility</a:t>
            </a:r>
            <a:endParaRPr b="0" lang="en-US" sz="2800" spc="-1" strike="noStrike">
              <a:latin typeface="Arial"/>
            </a:endParaRPr>
          </a:p>
          <a:p>
            <a:pPr>
              <a:lnSpc>
                <a:spcPct val="100000"/>
              </a:lnSpc>
              <a:tabLst>
                <a:tab algn="l" pos="0"/>
              </a:tabLst>
            </a:pPr>
            <a:r>
              <a:rPr b="0" lang="en" sz="2800" spc="-1" strike="noStrike">
                <a:solidFill>
                  <a:srgbClr val="000000"/>
                </a:solidFill>
                <a:latin typeface="Arial"/>
                <a:ea typeface="Arial"/>
              </a:rPr>
              <a:t>Is for DES users to migrate to HEPCloud and Elastic Analysis Facility, and existing DES resources, if any value remaining, folded into these facilities.</a:t>
            </a:r>
            <a:endParaRPr b="0" lang="en-US" sz="2800" spc="-1" strike="noStrike">
              <a:latin typeface="Arial"/>
            </a:endParaRPr>
          </a:p>
        </p:txBody>
      </p:sp>
      <p:sp>
        <p:nvSpPr>
          <p:cNvPr id="344" name="CustomShape 2"/>
          <p:cNvSpPr/>
          <p:nvPr/>
        </p:nvSpPr>
        <p:spPr>
          <a:xfrm>
            <a:off x="311760" y="1152360"/>
            <a:ext cx="8519040" cy="3414960"/>
          </a:xfrm>
          <a:prstGeom prst="rect">
            <a:avLst/>
          </a:prstGeom>
          <a:noFill/>
          <a:ln>
            <a:noFill/>
          </a:ln>
        </p:spPr>
        <p:style>
          <a:lnRef idx="0"/>
          <a:fillRef idx="0"/>
          <a:effectRef idx="0"/>
          <a:fontRef idx="minor"/>
        </p:style>
      </p:sp>
      <p:sp>
        <p:nvSpPr>
          <p:cNvPr id="345" name="CustomShape 3"/>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6820A4D1-229E-4088-BAA9-7B73DECF0362}" type="slidenum">
              <a:rPr b="0" lang="en" sz="1000" spc="-1" strike="noStrike">
                <a:solidFill>
                  <a:srgbClr val="595959"/>
                </a:solidFill>
                <a:latin typeface="Arial"/>
                <a:ea typeface="Arial"/>
              </a:rPr>
              <a:t>&lt;number&gt;</a:t>
            </a:fld>
            <a:endParaRPr b="0" lang="en-US" sz="1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228600" y="77760"/>
            <a:ext cx="8684280" cy="478800"/>
          </a:xfrm>
          <a:prstGeom prst="rect">
            <a:avLst/>
          </a:prstGeom>
          <a:noFill/>
          <a:ln>
            <a:noFill/>
          </a:ln>
        </p:spPr>
        <p:style>
          <a:lnRef idx="0"/>
          <a:fillRef idx="0"/>
          <a:effectRef idx="0"/>
          <a:fontRef idx="minor"/>
        </p:style>
        <p:txBody>
          <a:bodyPr lIns="90000" rIns="90000" tIns="91440" bIns="91440">
            <a:noAutofit/>
          </a:bodyPr>
          <a:p>
            <a:pPr>
              <a:lnSpc>
                <a:spcPct val="100000"/>
              </a:lnSpc>
            </a:pPr>
            <a:r>
              <a:rPr b="1" lang="en-US" sz="2400" spc="-1" strike="noStrike">
                <a:solidFill>
                  <a:srgbClr val="004c97"/>
                </a:solidFill>
                <a:latin typeface="Helvetica Neue"/>
                <a:ea typeface="Helvetica Neue"/>
              </a:rPr>
              <a:t>Experiment Organization Chart for Offline Computing DES</a:t>
            </a:r>
            <a:endParaRPr b="0" lang="en-US" sz="2400" spc="-1" strike="noStrike">
              <a:latin typeface="Arial"/>
            </a:endParaRPr>
          </a:p>
        </p:txBody>
      </p:sp>
      <p:sp>
        <p:nvSpPr>
          <p:cNvPr id="171" name="CustomShape 2"/>
          <p:cNvSpPr/>
          <p:nvPr/>
        </p:nvSpPr>
        <p:spPr>
          <a:xfrm>
            <a:off x="222120" y="4878000"/>
            <a:ext cx="411840" cy="17532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pPr>
            <a:fld id="{6C58EBDB-73C2-4453-92AB-33EE809648B2}" type="slidenum">
              <a:rPr b="0" lang="en-US" sz="700" spc="-1" strike="noStrike">
                <a:solidFill>
                  <a:srgbClr val="004c97"/>
                </a:solidFill>
                <a:latin typeface="Helvetica Neue"/>
                <a:ea typeface="Helvetica Neue"/>
              </a:rPr>
              <a:t>&lt;number&gt;</a:t>
            </a:fld>
            <a:endParaRPr b="0" lang="en-US" sz="700" spc="-1" strike="noStrike">
              <a:latin typeface="Arial"/>
            </a:endParaRPr>
          </a:p>
        </p:txBody>
      </p:sp>
      <p:sp>
        <p:nvSpPr>
          <p:cNvPr id="172" name="CustomShape 3"/>
          <p:cNvSpPr/>
          <p:nvPr/>
        </p:nvSpPr>
        <p:spPr>
          <a:xfrm>
            <a:off x="3017520" y="617040"/>
            <a:ext cx="2007360" cy="439920"/>
          </a:xfrm>
          <a:prstGeom prst="roundRect">
            <a:avLst>
              <a:gd name="adj" fmla="val 50000"/>
            </a:avLst>
          </a:prstGeom>
          <a:solidFill>
            <a:srgbClr val="0944a1"/>
          </a:solidFill>
          <a:ln>
            <a:noFill/>
          </a:ln>
        </p:spPr>
        <p:style>
          <a:lnRef idx="0"/>
          <a:fillRef idx="0"/>
          <a:effectRef idx="0"/>
          <a:fontRef idx="minor"/>
        </p:style>
        <p:txBody>
          <a:bodyPr lIns="90000" rIns="90000" tIns="91440" bIns="91440" anchor="ctr">
            <a:noAutofit/>
          </a:bodyPr>
          <a:p>
            <a:pPr algn="ctr">
              <a:lnSpc>
                <a:spcPct val="100000"/>
              </a:lnSpc>
            </a:pPr>
            <a:r>
              <a:rPr b="0" lang="en-US" sz="1000" spc="-1" strike="noStrike">
                <a:solidFill>
                  <a:srgbClr val="ffffff"/>
                </a:solidFill>
                <a:latin typeface="Roboto"/>
                <a:ea typeface="Roboto"/>
              </a:rPr>
              <a:t>Brian Yanny</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DESDM Project Scientist</a:t>
            </a:r>
            <a:endParaRPr b="0" lang="en-US" sz="1000" spc="-1" strike="noStrike">
              <a:latin typeface="Arial"/>
            </a:endParaRPr>
          </a:p>
        </p:txBody>
      </p:sp>
      <p:sp>
        <p:nvSpPr>
          <p:cNvPr id="173" name="CustomShape 4"/>
          <p:cNvSpPr/>
          <p:nvPr/>
        </p:nvSpPr>
        <p:spPr>
          <a:xfrm>
            <a:off x="4984200" y="1697040"/>
            <a:ext cx="1715760" cy="1899720"/>
          </a:xfrm>
          <a:prstGeom prst="rect">
            <a:avLst/>
          </a:prstGeom>
          <a:solidFill>
            <a:srgbClr val="0c58d3"/>
          </a:solid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DES Production Operations</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Brian Yanny - Lead</a:t>
            </a:r>
            <a:endParaRPr b="0" lang="en-US" sz="1000" spc="-1" strike="noStrike">
              <a:latin typeface="Arial"/>
            </a:endParaRPr>
          </a:p>
          <a:p>
            <a:pPr>
              <a:lnSpc>
                <a:spcPct val="100000"/>
              </a:lnSpc>
            </a:pPr>
            <a:endParaRPr b="0" lang="en-US" sz="1000" spc="-1" strike="noStrike">
              <a:latin typeface="Arial"/>
            </a:endParaRPr>
          </a:p>
          <a:p>
            <a:pPr>
              <a:lnSpc>
                <a:spcPct val="100000"/>
              </a:lnSpc>
            </a:pPr>
            <a:r>
              <a:rPr b="0" lang="en-US" sz="1000" spc="-1" strike="noStrike" u="sng">
                <a:solidFill>
                  <a:srgbClr val="ffffff"/>
                </a:solidFill>
                <a:uFillTx/>
                <a:latin typeface="Roboto"/>
                <a:ea typeface="Roboto"/>
              </a:rPr>
              <a:t>NCSA</a:t>
            </a:r>
            <a:endParaRPr b="0" lang="en-US" sz="1000" spc="-1" strike="noStrike">
              <a:latin typeface="Arial"/>
            </a:endParaRPr>
          </a:p>
          <a:p>
            <a:pPr>
              <a:lnSpc>
                <a:spcPct val="100000"/>
              </a:lnSpc>
            </a:pPr>
            <a:r>
              <a:rPr b="0" lang="en-US" sz="1000" spc="-1" strike="noStrike">
                <a:solidFill>
                  <a:srgbClr val="ffffff"/>
                </a:solidFill>
                <a:latin typeface="Roboto"/>
                <a:ea typeface="Roboto"/>
              </a:rPr>
              <a:t>Robert Gruendl - Lead</a:t>
            </a:r>
            <a:endParaRPr b="0" lang="en-US" sz="1000" spc="-1" strike="noStrike">
              <a:latin typeface="Arial"/>
            </a:endParaRPr>
          </a:p>
          <a:p>
            <a:pPr>
              <a:lnSpc>
                <a:spcPct val="100000"/>
              </a:lnSpc>
            </a:pPr>
            <a:r>
              <a:rPr b="0" lang="en-US" sz="1000" spc="-1" strike="noStrike">
                <a:solidFill>
                  <a:srgbClr val="ffffff"/>
                </a:solidFill>
                <a:latin typeface="Roboto"/>
                <a:ea typeface="Roboto"/>
              </a:rPr>
              <a:t>Michael Johnson – Prod.</a:t>
            </a:r>
            <a:endParaRPr b="0" lang="en-US" sz="1000" spc="-1" strike="noStrike">
              <a:latin typeface="Arial"/>
            </a:endParaRPr>
          </a:p>
          <a:p>
            <a:pPr>
              <a:lnSpc>
                <a:spcPct val="100000"/>
              </a:lnSpc>
            </a:pPr>
            <a:r>
              <a:rPr b="0" lang="en-US" sz="1000" spc="-1" strike="noStrike">
                <a:solidFill>
                  <a:srgbClr val="ffffff"/>
                </a:solidFill>
                <a:latin typeface="Roboto"/>
                <a:ea typeface="Roboto"/>
              </a:rPr>
              <a:t>Felipe Menanteau – Science Stack prep</a:t>
            </a:r>
            <a:endParaRPr b="0" lang="en-US" sz="1000" spc="-1" strike="noStrike">
              <a:latin typeface="Arial"/>
            </a:endParaRPr>
          </a:p>
          <a:p>
            <a:pPr>
              <a:lnSpc>
                <a:spcPct val="100000"/>
              </a:lnSpc>
            </a:pPr>
            <a:r>
              <a:rPr b="0" lang="en-US" sz="1000" spc="-1" strike="noStrike">
                <a:solidFill>
                  <a:srgbClr val="ffffff"/>
                </a:solidFill>
                <a:latin typeface="Roboto"/>
                <a:ea typeface="Roboto"/>
              </a:rPr>
              <a:t>Greg Daues – Stack build</a:t>
            </a:r>
            <a:endParaRPr b="0" lang="en-US" sz="1000" spc="-1" strike="noStrike">
              <a:latin typeface="Arial"/>
            </a:endParaRPr>
          </a:p>
          <a:p>
            <a:pPr>
              <a:lnSpc>
                <a:spcPct val="100000"/>
              </a:lnSpc>
            </a:pPr>
            <a:r>
              <a:rPr b="0" lang="en-US" sz="1000" spc="-1" strike="noStrike">
                <a:solidFill>
                  <a:srgbClr val="ffffff"/>
                </a:solidFill>
                <a:latin typeface="Roboto"/>
                <a:ea typeface="Roboto"/>
              </a:rPr>
              <a:t>Doug Friedel – Tape Backup</a:t>
            </a:r>
            <a:endParaRPr b="0" lang="en-US" sz="1000" spc="-1" strike="noStrike">
              <a:latin typeface="Arial"/>
            </a:endParaRPr>
          </a:p>
        </p:txBody>
      </p:sp>
      <p:sp>
        <p:nvSpPr>
          <p:cNvPr id="174" name="CustomShape 5"/>
          <p:cNvSpPr/>
          <p:nvPr/>
        </p:nvSpPr>
        <p:spPr>
          <a:xfrm>
            <a:off x="3274560" y="1697040"/>
            <a:ext cx="1562760" cy="1471680"/>
          </a:xfrm>
          <a:prstGeom prst="rect">
            <a:avLst/>
          </a:prstGeom>
          <a:solidFill>
            <a:srgbClr val="0c58d3"/>
          </a:solid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DESGW Production Operations</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Ken Herner - Lead</a:t>
            </a:r>
            <a:endParaRPr b="0" lang="en-US" sz="1000" spc="-1" strike="noStrike">
              <a:latin typeface="Arial"/>
            </a:endParaRPr>
          </a:p>
          <a:p>
            <a:pPr algn="ctr">
              <a:lnSpc>
                <a:spcPct val="100000"/>
              </a:lnSpc>
            </a:pPr>
            <a:endParaRPr b="0" lang="en-US" sz="1000" spc="-1" strike="noStrike">
              <a:latin typeface="Arial"/>
            </a:endParaRPr>
          </a:p>
          <a:p>
            <a:pPr>
              <a:lnSpc>
                <a:spcPct val="100000"/>
              </a:lnSpc>
            </a:pPr>
            <a:r>
              <a:rPr b="0" lang="en-US" sz="1000" spc="-1" strike="noStrike">
                <a:solidFill>
                  <a:srgbClr val="ffffff"/>
                </a:solidFill>
                <a:latin typeface="Roboto"/>
                <a:ea typeface="Roboto"/>
              </a:rPr>
              <a:t>Dillon Brout (Chicago)</a:t>
            </a:r>
            <a:endParaRPr b="0" lang="en-US" sz="1000" spc="-1" strike="noStrike">
              <a:latin typeface="Arial"/>
            </a:endParaRPr>
          </a:p>
          <a:p>
            <a:pPr>
              <a:lnSpc>
                <a:spcPct val="100000"/>
              </a:lnSpc>
            </a:pPr>
            <a:r>
              <a:rPr b="0" lang="en-US" sz="1000" spc="-1" strike="noStrike">
                <a:solidFill>
                  <a:srgbClr val="ffffff"/>
                </a:solidFill>
                <a:latin typeface="Roboto"/>
                <a:ea typeface="Roboto"/>
              </a:rPr>
              <a:t>Alyssa Garcia (Brandeis)</a:t>
            </a: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p:txBody>
      </p:sp>
      <p:grpSp>
        <p:nvGrpSpPr>
          <p:cNvPr id="175" name="Group 6"/>
          <p:cNvGrpSpPr/>
          <p:nvPr/>
        </p:nvGrpSpPr>
        <p:grpSpPr>
          <a:xfrm>
            <a:off x="1563120" y="1695600"/>
            <a:ext cx="1635120" cy="2599920"/>
            <a:chOff x="1563120" y="1695600"/>
            <a:chExt cx="1635120" cy="2599920"/>
          </a:xfrm>
        </p:grpSpPr>
        <p:sp>
          <p:nvSpPr>
            <p:cNvPr id="176" name="CustomShape 7"/>
            <p:cNvSpPr/>
            <p:nvPr/>
          </p:nvSpPr>
          <p:spPr>
            <a:xfrm>
              <a:off x="1563120" y="1699920"/>
              <a:ext cx="1541160" cy="2595600"/>
            </a:xfrm>
            <a:prstGeom prst="rect">
              <a:avLst/>
            </a:prstGeom>
            <a:solidFill>
              <a:srgbClr val="0c58d3"/>
            </a:solidFill>
            <a:ln w="9360">
              <a:solidFill>
                <a:schemeClr val="dk2"/>
              </a:solidFill>
              <a:round/>
            </a:ln>
          </p:spPr>
          <p:style>
            <a:lnRef idx="0"/>
            <a:fillRef idx="0"/>
            <a:effectRef idx="0"/>
            <a:fontRef idx="minor"/>
          </p:style>
        </p:sp>
        <p:sp>
          <p:nvSpPr>
            <p:cNvPr id="177" name="CustomShape 8"/>
            <p:cNvSpPr/>
            <p:nvPr/>
          </p:nvSpPr>
          <p:spPr>
            <a:xfrm>
              <a:off x="1700280" y="1695600"/>
              <a:ext cx="1497960" cy="239580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Data Access</a:t>
              </a:r>
              <a:endParaRPr b="0" lang="en-US" sz="1000" spc="-1" strike="noStrike">
                <a:latin typeface="Arial"/>
              </a:endParaRPr>
            </a:p>
            <a:p>
              <a:pPr algn="ctr">
                <a:lnSpc>
                  <a:spcPct val="100000"/>
                </a:lnSpc>
              </a:pPr>
              <a:endParaRPr b="0" lang="en-US" sz="1000" spc="-1" strike="noStrike">
                <a:latin typeface="Arial"/>
              </a:endParaRPr>
            </a:p>
            <a:p>
              <a:pPr>
                <a:lnSpc>
                  <a:spcPct val="100000"/>
                </a:lnSpc>
              </a:pPr>
              <a:r>
                <a:rPr b="0" lang="en-US" sz="1000" spc="-1" strike="noStrike" u="sng">
                  <a:solidFill>
                    <a:srgbClr val="ffffff"/>
                  </a:solidFill>
                  <a:uFillTx/>
                  <a:latin typeface="Roboto"/>
                  <a:ea typeface="Roboto"/>
                </a:rPr>
                <a:t>Database</a:t>
              </a:r>
              <a:endParaRPr b="0" lang="en-US" sz="1000" spc="-1" strike="noStrike">
                <a:latin typeface="Arial"/>
              </a:endParaRPr>
            </a:p>
            <a:p>
              <a:pPr>
                <a:lnSpc>
                  <a:spcPct val="100000"/>
                </a:lnSpc>
              </a:pPr>
              <a:r>
                <a:rPr b="0" lang="en-US" sz="1000" spc="-1" strike="noStrike">
                  <a:solidFill>
                    <a:srgbClr val="ffffff"/>
                  </a:solidFill>
                  <a:latin typeface="Roboto"/>
                  <a:ea typeface="Roboto"/>
                </a:rPr>
                <a:t>Matias Carasco-Kind(NCSA)</a:t>
              </a:r>
              <a:endParaRPr b="0" lang="en-US" sz="1000" spc="-1" strike="noStrike">
                <a:latin typeface="Arial"/>
              </a:endParaRPr>
            </a:p>
            <a:p>
              <a:pPr>
                <a:lnSpc>
                  <a:spcPct val="100000"/>
                </a:lnSpc>
              </a:pPr>
              <a:r>
                <a:rPr b="0" lang="en-US" sz="1000" spc="-1" strike="noStrike">
                  <a:solidFill>
                    <a:srgbClr val="ffffff"/>
                  </a:solidFill>
                  <a:latin typeface="Roboto"/>
                  <a:ea typeface="Roboto"/>
                </a:rPr>
                <a:t>Chris Pond(NCSA)</a:t>
              </a:r>
              <a:endParaRPr b="0" lang="en-US" sz="1000" spc="-1" strike="noStrike">
                <a:latin typeface="Arial"/>
              </a:endParaRPr>
            </a:p>
            <a:p>
              <a:pPr>
                <a:lnSpc>
                  <a:spcPct val="100000"/>
                </a:lnSpc>
              </a:pPr>
              <a:endParaRPr b="0" lang="en-US" sz="1000" spc="-1" strike="noStrike">
                <a:latin typeface="Arial"/>
              </a:endParaRPr>
            </a:p>
            <a:p>
              <a:pPr>
                <a:lnSpc>
                  <a:spcPct val="100000"/>
                </a:lnSpc>
              </a:pPr>
              <a:r>
                <a:rPr b="0" lang="en-US" sz="1000" spc="-1" strike="noStrike" u="sng">
                  <a:solidFill>
                    <a:srgbClr val="ffffff"/>
                  </a:solidFill>
                  <a:uFillTx/>
                  <a:latin typeface="Roboto"/>
                  <a:ea typeface="Roboto"/>
                </a:rPr>
                <a:t>Science Portal</a:t>
              </a:r>
              <a:endParaRPr b="0" lang="en-US" sz="1000" spc="-1" strike="noStrike">
                <a:latin typeface="Arial"/>
              </a:endParaRPr>
            </a:p>
            <a:p>
              <a:pPr>
                <a:lnSpc>
                  <a:spcPct val="100000"/>
                </a:lnSpc>
              </a:pPr>
              <a:r>
                <a:rPr b="0" lang="en-US" sz="1000" spc="-1" strike="noStrike">
                  <a:solidFill>
                    <a:srgbClr val="ffffff"/>
                  </a:solidFill>
                  <a:latin typeface="Roboto"/>
                  <a:ea typeface="Roboto"/>
                </a:rPr>
                <a:t>Luiz Da Costa(Linea)</a:t>
              </a:r>
              <a:endParaRPr b="0" lang="en-US" sz="1000" spc="-1" strike="noStrike">
                <a:latin typeface="Arial"/>
              </a:endParaRPr>
            </a:p>
            <a:p>
              <a:pPr>
                <a:lnSpc>
                  <a:spcPct val="100000"/>
                </a:lnSpc>
              </a:pPr>
              <a:r>
                <a:rPr b="0" lang="en-US" sz="1000" spc="-1" strike="noStrike">
                  <a:solidFill>
                    <a:srgbClr val="ffffff"/>
                  </a:solidFill>
                  <a:latin typeface="Roboto"/>
                  <a:ea typeface="Roboto"/>
                </a:rPr>
                <a:t>Aurelio Carnero(Linea)</a:t>
              </a:r>
              <a:endParaRPr b="0" lang="en-US" sz="1000" spc="-1" strike="noStrike">
                <a:latin typeface="Arial"/>
              </a:endParaRPr>
            </a:p>
            <a:p>
              <a:pPr>
                <a:lnSpc>
                  <a:spcPct val="100000"/>
                </a:lnSpc>
              </a:pPr>
              <a:r>
                <a:rPr b="0" lang="en-US" sz="1000" spc="-1" strike="noStrike">
                  <a:solidFill>
                    <a:srgbClr val="ffffff"/>
                  </a:solidFill>
                  <a:latin typeface="Roboto"/>
                  <a:ea typeface="Roboto"/>
                </a:rPr>
                <a:t>Adriano Pieres(Linea)</a:t>
              </a: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p:txBody>
        </p:sp>
      </p:grpSp>
      <p:grpSp>
        <p:nvGrpSpPr>
          <p:cNvPr id="178" name="Group 9"/>
          <p:cNvGrpSpPr/>
          <p:nvPr/>
        </p:nvGrpSpPr>
        <p:grpSpPr>
          <a:xfrm>
            <a:off x="7212600" y="3393360"/>
            <a:ext cx="1778760" cy="1269000"/>
            <a:chOff x="7212600" y="3393360"/>
            <a:chExt cx="1778760" cy="1269000"/>
          </a:xfrm>
        </p:grpSpPr>
        <p:sp>
          <p:nvSpPr>
            <p:cNvPr id="179" name="CustomShape 10"/>
            <p:cNvSpPr/>
            <p:nvPr/>
          </p:nvSpPr>
          <p:spPr>
            <a:xfrm>
              <a:off x="7212600" y="3393360"/>
              <a:ext cx="1778760" cy="1269000"/>
            </a:xfrm>
            <a:prstGeom prst="rect">
              <a:avLst/>
            </a:prstGeom>
            <a:solidFill>
              <a:srgbClr val="0c58d3"/>
            </a:solidFill>
            <a:ln w="9360">
              <a:solidFill>
                <a:schemeClr val="dk2"/>
              </a:solidFill>
              <a:round/>
            </a:ln>
          </p:spPr>
          <p:style>
            <a:lnRef idx="0"/>
            <a:fillRef idx="0"/>
            <a:effectRef idx="0"/>
            <a:fontRef idx="minor"/>
          </p:style>
        </p:sp>
        <p:sp>
          <p:nvSpPr>
            <p:cNvPr id="180" name="CustomShape 11"/>
            <p:cNvSpPr/>
            <p:nvPr/>
          </p:nvSpPr>
          <p:spPr>
            <a:xfrm>
              <a:off x="7245000" y="3430800"/>
              <a:ext cx="1614960" cy="119376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Calibration</a:t>
              </a:r>
              <a:endParaRPr b="0" lang="en-US" sz="1000" spc="-1" strike="noStrike">
                <a:latin typeface="Arial"/>
              </a:endParaRPr>
            </a:p>
            <a:p>
              <a:pPr algn="ctr">
                <a:lnSpc>
                  <a:spcPct val="100000"/>
                </a:lnSpc>
              </a:pPr>
              <a:endParaRPr b="0" lang="en-US" sz="1000" spc="-1" strike="noStrike">
                <a:latin typeface="Arial"/>
              </a:endParaRPr>
            </a:p>
            <a:p>
              <a:pPr>
                <a:lnSpc>
                  <a:spcPct val="100000"/>
                </a:lnSpc>
              </a:pPr>
              <a:r>
                <a:rPr b="0" lang="en-US" sz="1000" spc="-1" strike="noStrike">
                  <a:solidFill>
                    <a:srgbClr val="ffffff"/>
                  </a:solidFill>
                  <a:latin typeface="Roboto"/>
                  <a:ea typeface="Roboto"/>
                </a:rPr>
                <a:t>Douglas Tucker - Lead</a:t>
              </a:r>
              <a:endParaRPr b="0" lang="en-US" sz="1000" spc="-1" strike="noStrike">
                <a:latin typeface="Arial"/>
              </a:endParaRPr>
            </a:p>
            <a:p>
              <a:pPr>
                <a:lnSpc>
                  <a:spcPct val="100000"/>
                </a:lnSpc>
              </a:pPr>
              <a:r>
                <a:rPr b="0" lang="en-US" sz="1000" spc="-1" strike="noStrike">
                  <a:solidFill>
                    <a:srgbClr val="ffffff"/>
                  </a:solidFill>
                  <a:latin typeface="Roboto"/>
                  <a:ea typeface="Roboto"/>
                </a:rPr>
                <a:t>Eli Rykoff (SLAC/Stanford)</a:t>
              </a:r>
              <a:endParaRPr b="0" lang="en-US" sz="1000" spc="-1" strike="noStrike">
                <a:latin typeface="Arial"/>
              </a:endParaRPr>
            </a:p>
            <a:p>
              <a:pPr>
                <a:lnSpc>
                  <a:spcPct val="100000"/>
                </a:lnSpc>
              </a:pPr>
              <a:r>
                <a:rPr b="0" lang="en-US" sz="1000" spc="-1" strike="noStrike">
                  <a:solidFill>
                    <a:srgbClr val="ffffff"/>
                  </a:solidFill>
                  <a:latin typeface="Roboto"/>
                  <a:ea typeface="Roboto"/>
                </a:rPr>
                <a:t>David Burke(SLAC)</a:t>
              </a:r>
              <a:endParaRPr b="0" lang="en-US" sz="1000" spc="-1" strike="noStrike">
                <a:latin typeface="Arial"/>
              </a:endParaRPr>
            </a:p>
            <a:p>
              <a:pPr>
                <a:lnSpc>
                  <a:spcPct val="100000"/>
                </a:lnSpc>
              </a:pPr>
              <a:r>
                <a:rPr b="0" lang="en-US" sz="1000" spc="-1" strike="noStrike">
                  <a:solidFill>
                    <a:srgbClr val="ffffff"/>
                  </a:solidFill>
                  <a:latin typeface="Roboto"/>
                  <a:ea typeface="Roboto"/>
                </a:rPr>
                <a:t>William Wester</a:t>
              </a:r>
              <a:endParaRPr b="0" lang="en-US" sz="1000" spc="-1" strike="noStrike">
                <a:latin typeface="Arial"/>
              </a:endParaRPr>
            </a:p>
            <a:p>
              <a:pPr>
                <a:lnSpc>
                  <a:spcPct val="100000"/>
                </a:lnSpc>
              </a:pPr>
              <a:endParaRPr b="0" lang="en-US" sz="1000" spc="-1" strike="noStrike">
                <a:latin typeface="Arial"/>
              </a:endParaRPr>
            </a:p>
          </p:txBody>
        </p:sp>
      </p:grpSp>
      <p:grpSp>
        <p:nvGrpSpPr>
          <p:cNvPr id="181" name="Group 12"/>
          <p:cNvGrpSpPr/>
          <p:nvPr/>
        </p:nvGrpSpPr>
        <p:grpSpPr>
          <a:xfrm>
            <a:off x="6773400" y="1697040"/>
            <a:ext cx="1272240" cy="1593720"/>
            <a:chOff x="6773400" y="1697040"/>
            <a:chExt cx="1272240" cy="1593720"/>
          </a:xfrm>
        </p:grpSpPr>
        <p:sp>
          <p:nvSpPr>
            <p:cNvPr id="182" name="CustomShape 13"/>
            <p:cNvSpPr/>
            <p:nvPr/>
          </p:nvSpPr>
          <p:spPr>
            <a:xfrm>
              <a:off x="6773400" y="1697040"/>
              <a:ext cx="1272240" cy="1593720"/>
            </a:xfrm>
            <a:prstGeom prst="rect">
              <a:avLst/>
            </a:prstGeom>
            <a:solidFill>
              <a:srgbClr val="0c58d3"/>
            </a:solidFill>
            <a:ln w="9360">
              <a:solidFill>
                <a:schemeClr val="dk2"/>
              </a:solidFill>
              <a:round/>
            </a:ln>
          </p:spPr>
          <p:style>
            <a:lnRef idx="0"/>
            <a:fillRef idx="0"/>
            <a:effectRef idx="0"/>
            <a:fontRef idx="minor"/>
          </p:style>
        </p:sp>
        <p:sp>
          <p:nvSpPr>
            <p:cNvPr id="183" name="CustomShape 14"/>
            <p:cNvSpPr/>
            <p:nvPr/>
          </p:nvSpPr>
          <p:spPr>
            <a:xfrm>
              <a:off x="6773400" y="1697040"/>
              <a:ext cx="1194840" cy="159372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Reconstruction Software</a:t>
              </a:r>
              <a:endParaRPr b="0" lang="en-US" sz="1000" spc="-1" strike="noStrike">
                <a:latin typeface="Arial"/>
              </a:endParaRPr>
            </a:p>
            <a:p>
              <a:pPr>
                <a:lnSpc>
                  <a:spcPct val="100000"/>
                </a:lnSpc>
              </a:pPr>
              <a:r>
                <a:rPr b="0" lang="en-US" sz="1000" spc="-1" strike="noStrike">
                  <a:solidFill>
                    <a:srgbClr val="ffffff"/>
                  </a:solidFill>
                  <a:latin typeface="Roboto"/>
                  <a:ea typeface="Roboto"/>
                </a:rPr>
                <a:t>Emmanuel Bertin(iFA Paris)</a:t>
              </a:r>
              <a:endParaRPr b="0" lang="en-US" sz="1000" spc="-1" strike="noStrike">
                <a:latin typeface="Arial"/>
              </a:endParaRPr>
            </a:p>
            <a:p>
              <a:pPr>
                <a:lnSpc>
                  <a:spcPct val="100000"/>
                </a:lnSpc>
              </a:pPr>
              <a:r>
                <a:rPr b="0" lang="en-US" sz="1000" spc="-1" strike="noStrike">
                  <a:solidFill>
                    <a:srgbClr val="ffffff"/>
                  </a:solidFill>
                  <a:latin typeface="Roboto"/>
                  <a:ea typeface="Roboto"/>
                </a:rPr>
                <a:t>Erin Sheldon(BNL)</a:t>
              </a:r>
              <a:endParaRPr b="0" lang="en-US" sz="1000" spc="-1" strike="noStrike">
                <a:latin typeface="Arial"/>
              </a:endParaRPr>
            </a:p>
            <a:p>
              <a:pPr>
                <a:lnSpc>
                  <a:spcPct val="100000"/>
                </a:lnSpc>
              </a:pPr>
              <a:r>
                <a:rPr b="0" lang="en-US" sz="1000" spc="-1" strike="noStrike">
                  <a:solidFill>
                    <a:srgbClr val="ffffff"/>
                  </a:solidFill>
                  <a:latin typeface="Roboto"/>
                  <a:ea typeface="Roboto"/>
                </a:rPr>
                <a:t>Gary Bernstein(Penn)</a:t>
              </a:r>
              <a:endParaRPr b="0" lang="en-US" sz="1000" spc="-1" strike="noStrike">
                <a:latin typeface="Arial"/>
              </a:endParaRPr>
            </a:p>
            <a:p>
              <a:pPr>
                <a:lnSpc>
                  <a:spcPct val="100000"/>
                </a:lnSpc>
              </a:pPr>
              <a:r>
                <a:rPr b="0" lang="en-US" sz="1000" spc="-1" strike="noStrike">
                  <a:solidFill>
                    <a:srgbClr val="ffffff"/>
                  </a:solidFill>
                  <a:latin typeface="Roboto"/>
                  <a:ea typeface="Roboto"/>
                </a:rPr>
                <a:t>Matt Becker(ANL)</a:t>
              </a:r>
              <a:endParaRPr b="0" lang="en-US" sz="1000" spc="-1" strike="noStrike">
                <a:latin typeface="Arial"/>
              </a:endParaRPr>
            </a:p>
            <a:p>
              <a:pPr>
                <a:lnSpc>
                  <a:spcPct val="100000"/>
                </a:lnSpc>
              </a:pPr>
              <a:r>
                <a:rPr b="0" lang="en-US" sz="1000" spc="-1" strike="noStrike">
                  <a:solidFill>
                    <a:srgbClr val="ffffff"/>
                  </a:solidFill>
                  <a:latin typeface="Roboto"/>
                  <a:ea typeface="Roboto"/>
                </a:rPr>
                <a:t> </a:t>
              </a:r>
              <a:endParaRPr b="0" lang="en-US" sz="1000" spc="-1" strike="noStrike">
                <a:latin typeface="Arial"/>
              </a:endParaRPr>
            </a:p>
          </p:txBody>
        </p:sp>
      </p:grpSp>
      <p:sp>
        <p:nvSpPr>
          <p:cNvPr id="184" name="CustomShape 15"/>
          <p:cNvSpPr/>
          <p:nvPr/>
        </p:nvSpPr>
        <p:spPr>
          <a:xfrm>
            <a:off x="274320" y="1645920"/>
            <a:ext cx="1186560" cy="3407400"/>
          </a:xfrm>
          <a:prstGeom prst="rect">
            <a:avLst/>
          </a:prstGeom>
          <a:solidFill>
            <a:srgbClr val="0c58d3"/>
          </a:solidFill>
          <a:ln w="9360">
            <a:solidFill>
              <a:schemeClr val="dk2"/>
            </a:solidFill>
            <a:round/>
          </a:ln>
        </p:spPr>
        <p:style>
          <a:lnRef idx="0"/>
          <a:fillRef idx="0"/>
          <a:effectRef idx="0"/>
          <a:fontRef idx="minor"/>
        </p:style>
      </p:sp>
      <p:sp>
        <p:nvSpPr>
          <p:cNvPr id="185" name="CustomShape 16"/>
          <p:cNvSpPr/>
          <p:nvPr/>
        </p:nvSpPr>
        <p:spPr>
          <a:xfrm>
            <a:off x="374760" y="1770120"/>
            <a:ext cx="1004040" cy="175356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Analysis</a:t>
            </a:r>
            <a:endParaRPr b="0" lang="en-US" sz="1000" spc="-1" strike="noStrike">
              <a:latin typeface="Arial"/>
            </a:endParaRPr>
          </a:p>
          <a:p>
            <a:pPr>
              <a:lnSpc>
                <a:spcPct val="100000"/>
              </a:lnSpc>
            </a:pPr>
            <a:endParaRPr b="0" lang="en-US" sz="1000" spc="-1" strike="noStrike">
              <a:latin typeface="Arial"/>
            </a:endParaRPr>
          </a:p>
          <a:p>
            <a:pPr>
              <a:lnSpc>
                <a:spcPct val="100000"/>
              </a:lnSpc>
            </a:pPr>
            <a:r>
              <a:rPr b="0" lang="en-US" sz="1000" spc="-1" strike="noStrike" u="sng">
                <a:solidFill>
                  <a:srgbClr val="ffffff"/>
                </a:solidFill>
                <a:uFillTx/>
                <a:latin typeface="Roboto"/>
                <a:ea typeface="Roboto"/>
              </a:rPr>
              <a:t>COSMOSIS</a:t>
            </a:r>
            <a:endParaRPr b="0" lang="en-US" sz="1000" spc="-1" strike="noStrike">
              <a:latin typeface="Arial"/>
            </a:endParaRPr>
          </a:p>
          <a:p>
            <a:pPr>
              <a:lnSpc>
                <a:spcPct val="100000"/>
              </a:lnSpc>
            </a:pPr>
            <a:r>
              <a:rPr b="0" lang="en-US" sz="1000" spc="-1" strike="noStrike">
                <a:solidFill>
                  <a:srgbClr val="ffffff"/>
                </a:solidFill>
                <a:latin typeface="Roboto"/>
                <a:ea typeface="Roboto"/>
              </a:rPr>
              <a:t>Marc Paterno</a:t>
            </a:r>
            <a:endParaRPr b="0" lang="en-US" sz="1000" spc="-1" strike="noStrike">
              <a:latin typeface="Arial"/>
            </a:endParaRPr>
          </a:p>
          <a:p>
            <a:pPr>
              <a:lnSpc>
                <a:spcPct val="100000"/>
              </a:lnSpc>
            </a:pPr>
            <a:r>
              <a:rPr b="0" lang="en-US" sz="1000" spc="-1" strike="noStrike">
                <a:solidFill>
                  <a:srgbClr val="ffffff"/>
                </a:solidFill>
                <a:latin typeface="Roboto"/>
                <a:ea typeface="Roboto"/>
              </a:rPr>
              <a:t>Jim Annis</a:t>
            </a:r>
            <a:endParaRPr b="0" lang="en-US" sz="1000" spc="-1" strike="noStrike">
              <a:latin typeface="Arial"/>
            </a:endParaRPr>
          </a:p>
          <a:p>
            <a:pPr>
              <a:lnSpc>
                <a:spcPct val="100000"/>
              </a:lnSpc>
            </a:pPr>
            <a:endParaRPr b="0" lang="en-US" sz="1000" spc="-1" strike="noStrike">
              <a:latin typeface="Arial"/>
            </a:endParaRPr>
          </a:p>
          <a:p>
            <a:pPr>
              <a:lnSpc>
                <a:spcPct val="100000"/>
              </a:lnSpc>
            </a:pPr>
            <a:r>
              <a:rPr b="0" lang="en-US" sz="1000" spc="-1" strike="noStrike">
                <a:solidFill>
                  <a:srgbClr val="ffffff"/>
                </a:solidFill>
                <a:latin typeface="Roboto"/>
                <a:ea typeface="Roboto"/>
              </a:rPr>
              <a:t>Photo-z</a:t>
            </a:r>
            <a:endParaRPr b="0" lang="en-US" sz="1000" spc="-1" strike="noStrike">
              <a:latin typeface="Arial"/>
            </a:endParaRPr>
          </a:p>
          <a:p>
            <a:pPr>
              <a:lnSpc>
                <a:spcPct val="100000"/>
              </a:lnSpc>
            </a:pPr>
            <a:r>
              <a:rPr b="0" lang="en-US" sz="1000" spc="-1" strike="noStrike">
                <a:solidFill>
                  <a:srgbClr val="ffffff"/>
                </a:solidFill>
                <a:latin typeface="Roboto"/>
                <a:ea typeface="Roboto"/>
              </a:rPr>
              <a:t>Huan Lin</a:t>
            </a:r>
            <a:endParaRPr b="0" lang="en-US" sz="1000" spc="-1" strike="noStrike">
              <a:latin typeface="Arial"/>
            </a:endParaRPr>
          </a:p>
          <a:p>
            <a:pPr>
              <a:lnSpc>
                <a:spcPct val="100000"/>
              </a:lnSpc>
            </a:pPr>
            <a:endParaRPr b="0" lang="en-US" sz="1000" spc="-1" strike="noStrike">
              <a:latin typeface="Arial"/>
            </a:endParaRPr>
          </a:p>
          <a:p>
            <a:pPr>
              <a:lnSpc>
                <a:spcPct val="100000"/>
              </a:lnSpc>
            </a:pPr>
            <a:r>
              <a:rPr b="0" lang="en-US" sz="1000" spc="-1" strike="noStrike">
                <a:solidFill>
                  <a:srgbClr val="ffffff"/>
                </a:solidFill>
                <a:latin typeface="Roboto"/>
                <a:ea typeface="Roboto"/>
              </a:rPr>
              <a:t>DELVE</a:t>
            </a:r>
            <a:endParaRPr b="0" lang="en-US" sz="1000" spc="-1" strike="noStrike">
              <a:latin typeface="Arial"/>
            </a:endParaRPr>
          </a:p>
          <a:p>
            <a:pPr>
              <a:lnSpc>
                <a:spcPct val="100000"/>
              </a:lnSpc>
            </a:pPr>
            <a:r>
              <a:rPr b="0" lang="en-US" sz="1000" spc="-1" strike="noStrike">
                <a:solidFill>
                  <a:srgbClr val="ffffff"/>
                </a:solidFill>
                <a:latin typeface="Roboto"/>
                <a:ea typeface="Roboto"/>
              </a:rPr>
              <a:t>Alex Drlica-Wagner</a:t>
            </a:r>
            <a:endParaRPr b="0" lang="en-US" sz="1000" spc="-1" strike="noStrike">
              <a:latin typeface="Arial"/>
            </a:endParaRPr>
          </a:p>
          <a:p>
            <a:pPr>
              <a:lnSpc>
                <a:spcPct val="100000"/>
              </a:lnSpc>
            </a:pPr>
            <a:endParaRPr b="0" lang="en-US" sz="1000" spc="-1" strike="noStrike">
              <a:latin typeface="Arial"/>
            </a:endParaRPr>
          </a:p>
        </p:txBody>
      </p:sp>
      <p:sp>
        <p:nvSpPr>
          <p:cNvPr id="186" name="CustomShape 17"/>
          <p:cNvSpPr/>
          <p:nvPr/>
        </p:nvSpPr>
        <p:spPr>
          <a:xfrm rot="5400000">
            <a:off x="2132640" y="-195480"/>
            <a:ext cx="635040" cy="3144960"/>
          </a:xfrm>
          <a:prstGeom prst="bentConnector3">
            <a:avLst>
              <a:gd name="adj1" fmla="val 50007"/>
            </a:avLst>
          </a:prstGeom>
          <a:noFill/>
          <a:ln w="9360">
            <a:solidFill>
              <a:schemeClr val="dk2"/>
            </a:solidFill>
            <a:round/>
          </a:ln>
        </p:spPr>
        <p:style>
          <a:lnRef idx="0"/>
          <a:fillRef idx="0"/>
          <a:effectRef idx="0"/>
          <a:fontRef idx="minor"/>
        </p:style>
      </p:sp>
      <p:sp>
        <p:nvSpPr>
          <p:cNvPr id="187" name="CustomShape 18"/>
          <p:cNvSpPr/>
          <p:nvPr/>
        </p:nvSpPr>
        <p:spPr>
          <a:xfrm>
            <a:off x="2447280" y="1383120"/>
            <a:ext cx="360" cy="30996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188" name="CustomShape 19"/>
          <p:cNvSpPr/>
          <p:nvPr/>
        </p:nvSpPr>
        <p:spPr>
          <a:xfrm>
            <a:off x="3811680" y="1393560"/>
            <a:ext cx="360" cy="30816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189" name="CustomShape 20"/>
          <p:cNvSpPr/>
          <p:nvPr/>
        </p:nvSpPr>
        <p:spPr>
          <a:xfrm>
            <a:off x="5843520" y="1383120"/>
            <a:ext cx="360" cy="31176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190" name="CustomShape 21"/>
          <p:cNvSpPr/>
          <p:nvPr/>
        </p:nvSpPr>
        <p:spPr>
          <a:xfrm>
            <a:off x="4022640" y="1383120"/>
            <a:ext cx="4280400" cy="36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191" name="CustomShape 22"/>
          <p:cNvSpPr/>
          <p:nvPr/>
        </p:nvSpPr>
        <p:spPr>
          <a:xfrm>
            <a:off x="8305200" y="1409400"/>
            <a:ext cx="14760" cy="202032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192" name="CustomShape 23"/>
          <p:cNvSpPr/>
          <p:nvPr/>
        </p:nvSpPr>
        <p:spPr>
          <a:xfrm>
            <a:off x="7305480" y="1383120"/>
            <a:ext cx="360" cy="35100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228600" y="77760"/>
            <a:ext cx="8684280" cy="478800"/>
          </a:xfrm>
          <a:prstGeom prst="rect">
            <a:avLst/>
          </a:prstGeom>
          <a:noFill/>
          <a:ln>
            <a:noFill/>
          </a:ln>
        </p:spPr>
        <p:style>
          <a:lnRef idx="0"/>
          <a:fillRef idx="0"/>
          <a:effectRef idx="0"/>
          <a:fontRef idx="minor"/>
        </p:style>
        <p:txBody>
          <a:bodyPr lIns="90000" rIns="90000" tIns="91440" bIns="91440">
            <a:noAutofit/>
          </a:bodyPr>
          <a:p>
            <a:pPr>
              <a:lnSpc>
                <a:spcPct val="100000"/>
              </a:lnSpc>
            </a:pPr>
            <a:r>
              <a:rPr b="1" lang="en-US" sz="2400" spc="-1" strike="noStrike">
                <a:solidFill>
                  <a:srgbClr val="004c97"/>
                </a:solidFill>
                <a:latin typeface="Helvetica Neue"/>
                <a:ea typeface="Helvetica Neue"/>
              </a:rPr>
              <a:t>Experiment Organization Chart for Offline Computing                               Rubin/LSST/DESC</a:t>
            </a:r>
            <a:endParaRPr b="0" lang="en-US" sz="2400" spc="-1" strike="noStrike">
              <a:latin typeface="Arial"/>
            </a:endParaRPr>
          </a:p>
        </p:txBody>
      </p:sp>
      <p:sp>
        <p:nvSpPr>
          <p:cNvPr id="194" name="CustomShape 2"/>
          <p:cNvSpPr/>
          <p:nvPr/>
        </p:nvSpPr>
        <p:spPr>
          <a:xfrm>
            <a:off x="222120" y="4878000"/>
            <a:ext cx="411840" cy="17532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pPr>
            <a:fld id="{C372609C-D798-424A-8CE7-792FFB05F3EC}" type="slidenum">
              <a:rPr b="0" lang="en-US" sz="700" spc="-1" strike="noStrike">
                <a:solidFill>
                  <a:srgbClr val="004c97"/>
                </a:solidFill>
                <a:latin typeface="Helvetica Neue"/>
                <a:ea typeface="Helvetica Neue"/>
              </a:rPr>
              <a:t>&lt;number&gt;</a:t>
            </a:fld>
            <a:endParaRPr b="0" lang="en-US" sz="700" spc="-1" strike="noStrike">
              <a:latin typeface="Arial"/>
            </a:endParaRPr>
          </a:p>
        </p:txBody>
      </p:sp>
      <p:sp>
        <p:nvSpPr>
          <p:cNvPr id="195" name="CustomShape 3"/>
          <p:cNvSpPr/>
          <p:nvPr/>
        </p:nvSpPr>
        <p:spPr>
          <a:xfrm>
            <a:off x="3017520" y="617040"/>
            <a:ext cx="2007360" cy="439920"/>
          </a:xfrm>
          <a:prstGeom prst="roundRect">
            <a:avLst>
              <a:gd name="adj" fmla="val 50000"/>
            </a:avLst>
          </a:prstGeom>
          <a:solidFill>
            <a:srgbClr val="0944a1"/>
          </a:solidFill>
          <a:ln>
            <a:noFill/>
          </a:ln>
        </p:spPr>
        <p:style>
          <a:lnRef idx="0"/>
          <a:fillRef idx="0"/>
          <a:effectRef idx="0"/>
          <a:fontRef idx="minor"/>
        </p:style>
        <p:txBody>
          <a:bodyPr lIns="90000" rIns="90000" tIns="91440" bIns="91440" anchor="ctr">
            <a:noAutofit/>
          </a:bodyPr>
          <a:p>
            <a:pPr algn="ctr">
              <a:lnSpc>
                <a:spcPct val="100000"/>
              </a:lnSpc>
            </a:pPr>
            <a:r>
              <a:rPr b="0" lang="en-US" sz="1000" spc="-1" strike="noStrike">
                <a:solidFill>
                  <a:srgbClr val="ffffff"/>
                </a:solidFill>
                <a:latin typeface="Roboto"/>
                <a:ea typeface="Roboto"/>
              </a:rPr>
              <a:t>Jim Annis,Brian Yanny</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Rubin at FNAL Leads</a:t>
            </a:r>
            <a:endParaRPr b="0" lang="en-US" sz="1000" spc="-1" strike="noStrike">
              <a:latin typeface="Arial"/>
            </a:endParaRPr>
          </a:p>
        </p:txBody>
      </p:sp>
      <p:sp>
        <p:nvSpPr>
          <p:cNvPr id="196" name="CustomShape 4"/>
          <p:cNvSpPr/>
          <p:nvPr/>
        </p:nvSpPr>
        <p:spPr>
          <a:xfrm>
            <a:off x="4984200" y="1697040"/>
            <a:ext cx="1715760" cy="1899720"/>
          </a:xfrm>
          <a:prstGeom prst="rect">
            <a:avLst/>
          </a:prstGeom>
          <a:solidFill>
            <a:srgbClr val="0c58d3"/>
          </a:solid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Rubin Data Preview</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Execution</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Eric Neilsen </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Douglas Tucker</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Nikolai Kuropatkin</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Huan Lin</a:t>
            </a: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p:txBody>
      </p:sp>
      <p:sp>
        <p:nvSpPr>
          <p:cNvPr id="197" name="CustomShape 5"/>
          <p:cNvSpPr/>
          <p:nvPr/>
        </p:nvSpPr>
        <p:spPr>
          <a:xfrm>
            <a:off x="3274560" y="1697040"/>
            <a:ext cx="1562760" cy="1471680"/>
          </a:xfrm>
          <a:prstGeom prst="rect">
            <a:avLst/>
          </a:prstGeom>
          <a:solidFill>
            <a:srgbClr val="0c58d3"/>
          </a:solid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Rubin/Rucio integration</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R&amp;D</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 </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Brian Yanny</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Brandon White</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Michelle Gower (NCSA)</a:t>
            </a:r>
            <a:endParaRPr b="0" lang="en-US" sz="1000" spc="-1" strike="noStrike">
              <a:latin typeface="Arial"/>
            </a:endParaRPr>
          </a:p>
          <a:p>
            <a:pPr algn="ctr">
              <a:lnSpc>
                <a:spcPct val="100000"/>
              </a:lnSpc>
            </a:pP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p:txBody>
      </p:sp>
      <p:grpSp>
        <p:nvGrpSpPr>
          <p:cNvPr id="198" name="Group 6"/>
          <p:cNvGrpSpPr/>
          <p:nvPr/>
        </p:nvGrpSpPr>
        <p:grpSpPr>
          <a:xfrm>
            <a:off x="1564200" y="1699920"/>
            <a:ext cx="1635120" cy="2599920"/>
            <a:chOff x="1564200" y="1699920"/>
            <a:chExt cx="1635120" cy="2599920"/>
          </a:xfrm>
        </p:grpSpPr>
        <p:sp>
          <p:nvSpPr>
            <p:cNvPr id="199" name="CustomShape 7"/>
            <p:cNvSpPr/>
            <p:nvPr/>
          </p:nvSpPr>
          <p:spPr>
            <a:xfrm>
              <a:off x="1564200" y="1704240"/>
              <a:ext cx="1541160" cy="2595600"/>
            </a:xfrm>
            <a:prstGeom prst="rect">
              <a:avLst/>
            </a:prstGeom>
            <a:solidFill>
              <a:srgbClr val="0c58d3"/>
            </a:solidFill>
            <a:ln w="9360">
              <a:solidFill>
                <a:schemeClr val="dk2"/>
              </a:solidFill>
              <a:round/>
            </a:ln>
          </p:spPr>
          <p:style>
            <a:lnRef idx="0"/>
            <a:fillRef idx="0"/>
            <a:effectRef idx="0"/>
            <a:fontRef idx="minor"/>
          </p:style>
        </p:sp>
        <p:sp>
          <p:nvSpPr>
            <p:cNvPr id="200" name="CustomShape 8"/>
            <p:cNvSpPr/>
            <p:nvPr/>
          </p:nvSpPr>
          <p:spPr>
            <a:xfrm>
              <a:off x="1701360" y="1699920"/>
              <a:ext cx="1497960" cy="239580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Data Access/Production</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Data Bases</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Michelle Gower(NCSA)</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Nikolai Kuropatkin</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Douglas Tucker</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Brian Yanny</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Jim Annis</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Yuyi Guo</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Jen Adelman-McCarthy</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DBA group (FNAL)</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p:txBody>
        </p:sp>
      </p:grpSp>
      <p:grpSp>
        <p:nvGrpSpPr>
          <p:cNvPr id="201" name="Group 9"/>
          <p:cNvGrpSpPr/>
          <p:nvPr/>
        </p:nvGrpSpPr>
        <p:grpSpPr>
          <a:xfrm>
            <a:off x="7180200" y="3133440"/>
            <a:ext cx="1778760" cy="1269000"/>
            <a:chOff x="7180200" y="3133440"/>
            <a:chExt cx="1778760" cy="1269000"/>
          </a:xfrm>
        </p:grpSpPr>
        <p:sp>
          <p:nvSpPr>
            <p:cNvPr id="202" name="CustomShape 10"/>
            <p:cNvSpPr/>
            <p:nvPr/>
          </p:nvSpPr>
          <p:spPr>
            <a:xfrm>
              <a:off x="7180200" y="3133440"/>
              <a:ext cx="1778760" cy="1269000"/>
            </a:xfrm>
            <a:prstGeom prst="rect">
              <a:avLst/>
            </a:prstGeom>
            <a:solidFill>
              <a:srgbClr val="0c58d3"/>
            </a:solidFill>
            <a:ln w="9360">
              <a:solidFill>
                <a:schemeClr val="dk2"/>
              </a:solidFill>
              <a:round/>
            </a:ln>
          </p:spPr>
          <p:style>
            <a:lnRef idx="0"/>
            <a:fillRef idx="0"/>
            <a:effectRef idx="0"/>
            <a:fontRef idx="minor"/>
          </p:style>
        </p:sp>
        <p:sp>
          <p:nvSpPr>
            <p:cNvPr id="203" name="CustomShape 11"/>
            <p:cNvSpPr/>
            <p:nvPr/>
          </p:nvSpPr>
          <p:spPr>
            <a:xfrm>
              <a:off x="7212600" y="3170880"/>
              <a:ext cx="1614960" cy="119376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Data Movement</a:t>
              </a:r>
              <a:endParaRPr b="0" lang="en-US" sz="1000" spc="-1" strike="noStrike">
                <a:latin typeface="Arial"/>
              </a:endParaRPr>
            </a:p>
            <a:p>
              <a:pPr algn="ctr">
                <a:lnSpc>
                  <a:spcPct val="100000"/>
                </a:lnSpc>
              </a:pPr>
              <a:endParaRPr b="0" lang="en-US" sz="1000" spc="-1" strike="noStrike">
                <a:latin typeface="Arial"/>
              </a:endParaRPr>
            </a:p>
            <a:p>
              <a:pPr>
                <a:lnSpc>
                  <a:spcPct val="100000"/>
                </a:lnSpc>
              </a:pPr>
              <a:r>
                <a:rPr b="0" lang="en-US" sz="1000" spc="-1" strike="noStrike">
                  <a:solidFill>
                    <a:srgbClr val="ffffff"/>
                  </a:solidFill>
                  <a:latin typeface="Roboto"/>
                  <a:ea typeface="Roboto"/>
                </a:rPr>
                <a:t>Douglas Tucker</a:t>
              </a:r>
              <a:endParaRPr b="0" lang="en-US" sz="1000" spc="-1" strike="noStrike">
                <a:latin typeface="Arial"/>
              </a:endParaRPr>
            </a:p>
            <a:p>
              <a:pPr>
                <a:lnSpc>
                  <a:spcPct val="100000"/>
                </a:lnSpc>
              </a:pPr>
              <a:r>
                <a:rPr b="0" lang="en-US" sz="1000" spc="-1" strike="noStrike">
                  <a:solidFill>
                    <a:srgbClr val="ffffff"/>
                  </a:solidFill>
                  <a:latin typeface="Roboto"/>
                  <a:ea typeface="Roboto"/>
                </a:rPr>
                <a:t>Greg Daues (NCSA)</a:t>
              </a: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a:p>
              <a:pPr>
                <a:lnSpc>
                  <a:spcPct val="100000"/>
                </a:lnSpc>
              </a:pPr>
              <a:endParaRPr b="0" lang="en-US" sz="1000" spc="-1" strike="noStrike">
                <a:latin typeface="Arial"/>
              </a:endParaRPr>
            </a:p>
          </p:txBody>
        </p:sp>
      </p:grpSp>
      <p:grpSp>
        <p:nvGrpSpPr>
          <p:cNvPr id="204" name="Group 12"/>
          <p:cNvGrpSpPr/>
          <p:nvPr/>
        </p:nvGrpSpPr>
        <p:grpSpPr>
          <a:xfrm>
            <a:off x="6773760" y="1746720"/>
            <a:ext cx="1444680" cy="1346760"/>
            <a:chOff x="6773760" y="1746720"/>
            <a:chExt cx="1444680" cy="1346760"/>
          </a:xfrm>
        </p:grpSpPr>
        <p:sp>
          <p:nvSpPr>
            <p:cNvPr id="205" name="CustomShape 13"/>
            <p:cNvSpPr/>
            <p:nvPr/>
          </p:nvSpPr>
          <p:spPr>
            <a:xfrm rot="3000">
              <a:off x="6774120" y="1747080"/>
              <a:ext cx="1443600" cy="1345680"/>
            </a:xfrm>
            <a:prstGeom prst="rect">
              <a:avLst/>
            </a:prstGeom>
            <a:solidFill>
              <a:srgbClr val="0c58d3"/>
            </a:solidFill>
            <a:ln w="9360">
              <a:solidFill>
                <a:schemeClr val="dk2"/>
              </a:solidFill>
              <a:round/>
            </a:ln>
          </p:spPr>
          <p:style>
            <a:lnRef idx="0"/>
            <a:fillRef idx="0"/>
            <a:effectRef idx="0"/>
            <a:fontRef idx="minor"/>
          </p:style>
        </p:sp>
        <p:sp>
          <p:nvSpPr>
            <p:cNvPr id="206" name="CustomShape 14"/>
            <p:cNvSpPr/>
            <p:nvPr/>
          </p:nvSpPr>
          <p:spPr>
            <a:xfrm rot="3000">
              <a:off x="6774120" y="1747080"/>
              <a:ext cx="1356120" cy="134568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Reconstruction Software, (DESC)</a:t>
              </a:r>
              <a:endParaRPr b="0" lang="en-US" sz="1000" spc="-1" strike="noStrike">
                <a:latin typeface="Arial"/>
              </a:endParaRPr>
            </a:p>
            <a:p>
              <a:pPr>
                <a:lnSpc>
                  <a:spcPct val="100000"/>
                </a:lnSpc>
              </a:pPr>
              <a:endParaRPr b="0" lang="en-US" sz="1000" spc="-1" strike="noStrike">
                <a:latin typeface="Arial"/>
              </a:endParaRPr>
            </a:p>
            <a:p>
              <a:pPr>
                <a:lnSpc>
                  <a:spcPct val="100000"/>
                </a:lnSpc>
              </a:pPr>
              <a:r>
                <a:rPr b="0" lang="en-US" sz="1000" spc="-1" strike="noStrike">
                  <a:solidFill>
                    <a:srgbClr val="ffffff"/>
                  </a:solidFill>
                  <a:latin typeface="Roboto"/>
                  <a:ea typeface="Roboto"/>
                </a:rPr>
                <a:t>Marc Paterno</a:t>
              </a:r>
              <a:endParaRPr b="0" lang="en-US" sz="1000" spc="-1" strike="noStrike">
                <a:latin typeface="Arial"/>
              </a:endParaRPr>
            </a:p>
            <a:p>
              <a:pPr>
                <a:lnSpc>
                  <a:spcPct val="100000"/>
                </a:lnSpc>
              </a:pPr>
              <a:r>
                <a:rPr b="0" lang="en-US" sz="1000" spc="-1" strike="noStrike">
                  <a:solidFill>
                    <a:srgbClr val="ffffff"/>
                  </a:solidFill>
                  <a:latin typeface="Roboto"/>
                  <a:ea typeface="Roboto"/>
                </a:rPr>
                <a:t>Ken Herner</a:t>
              </a:r>
              <a:endParaRPr b="0" lang="en-US" sz="1000" spc="-1" strike="noStrike">
                <a:latin typeface="Arial"/>
              </a:endParaRPr>
            </a:p>
            <a:p>
              <a:pPr>
                <a:lnSpc>
                  <a:spcPct val="100000"/>
                </a:lnSpc>
              </a:pPr>
              <a:r>
                <a:rPr b="0" lang="en-US" sz="1000" spc="-1" strike="noStrike">
                  <a:solidFill>
                    <a:srgbClr val="ffffff"/>
                  </a:solidFill>
                  <a:latin typeface="Roboto"/>
                  <a:ea typeface="Roboto"/>
                </a:rPr>
                <a:t>Alex Drlica-Wagner</a:t>
              </a:r>
              <a:endParaRPr b="0" lang="en-US" sz="1000" spc="-1" strike="noStrike">
                <a:latin typeface="Arial"/>
              </a:endParaRPr>
            </a:p>
          </p:txBody>
        </p:sp>
      </p:grpSp>
      <p:sp>
        <p:nvSpPr>
          <p:cNvPr id="207" name="CustomShape 15"/>
          <p:cNvSpPr/>
          <p:nvPr/>
        </p:nvSpPr>
        <p:spPr>
          <a:xfrm>
            <a:off x="274320" y="1695600"/>
            <a:ext cx="1187640" cy="3407400"/>
          </a:xfrm>
          <a:prstGeom prst="rect">
            <a:avLst/>
          </a:prstGeom>
          <a:solidFill>
            <a:srgbClr val="0c58d3"/>
          </a:solidFill>
          <a:ln w="9360">
            <a:solidFill>
              <a:schemeClr val="dk2"/>
            </a:solidFill>
            <a:round/>
          </a:ln>
        </p:spPr>
        <p:style>
          <a:lnRef idx="0"/>
          <a:fillRef idx="0"/>
          <a:effectRef idx="0"/>
          <a:fontRef idx="minor"/>
        </p:style>
      </p:sp>
      <p:sp>
        <p:nvSpPr>
          <p:cNvPr id="208" name="CustomShape 16"/>
          <p:cNvSpPr/>
          <p:nvPr/>
        </p:nvSpPr>
        <p:spPr>
          <a:xfrm>
            <a:off x="374760" y="1770120"/>
            <a:ext cx="1004040" cy="1753560"/>
          </a:xfrm>
          <a:prstGeom prst="rect">
            <a:avLst/>
          </a:prstGeom>
          <a:noFill/>
          <a:ln>
            <a:noFill/>
          </a:ln>
        </p:spPr>
        <p:style>
          <a:lnRef idx="0"/>
          <a:fillRef idx="0"/>
          <a:effectRef idx="0"/>
          <a:fontRef idx="minor"/>
        </p:style>
        <p:txBody>
          <a:bodyPr lIns="90000" rIns="90000" tIns="91440" bIns="91440">
            <a:noAutofit/>
          </a:bodyPr>
          <a:p>
            <a:pPr algn="ctr">
              <a:lnSpc>
                <a:spcPct val="100000"/>
              </a:lnSpc>
            </a:pPr>
            <a:r>
              <a:rPr b="0" lang="en-US" sz="1000" spc="-1" strike="noStrike">
                <a:solidFill>
                  <a:srgbClr val="ffffff"/>
                </a:solidFill>
                <a:latin typeface="Roboto"/>
                <a:ea typeface="Roboto"/>
              </a:rPr>
              <a:t>Science Data Quality</a:t>
            </a:r>
            <a:endParaRPr b="0" lang="en-US" sz="1000" spc="-1" strike="noStrike">
              <a:latin typeface="Arial"/>
            </a:endParaRPr>
          </a:p>
          <a:p>
            <a:pPr algn="ctr">
              <a:lnSpc>
                <a:spcPct val="100000"/>
              </a:lnSpc>
            </a:pPr>
            <a:r>
              <a:rPr b="0" lang="en-US" sz="1000" spc="-1" strike="noStrike">
                <a:solidFill>
                  <a:srgbClr val="ffffff"/>
                </a:solidFill>
                <a:latin typeface="Roboto"/>
                <a:ea typeface="Roboto"/>
              </a:rPr>
              <a:t>Assurance</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Huan Lin</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Douglas Tucker</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Alex Drlica-Wagner</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Jim Annis</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Brian Yanny</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Nikolai Kuropatkin</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r>
              <a:rPr b="0" lang="en-US" sz="1000" spc="-1" strike="noStrike">
                <a:solidFill>
                  <a:srgbClr val="ffffff"/>
                </a:solidFill>
                <a:latin typeface="Roboto"/>
                <a:ea typeface="Roboto"/>
              </a:rPr>
              <a:t>Brian Nord</a:t>
            </a: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endParaRPr b="0" lang="en-US" sz="1000" spc="-1" strike="noStrike">
              <a:latin typeface="Arial"/>
            </a:endParaRPr>
          </a:p>
          <a:p>
            <a:pPr algn="ctr">
              <a:lnSpc>
                <a:spcPct val="100000"/>
              </a:lnSpc>
            </a:pPr>
            <a:endParaRPr b="0" lang="en-US" sz="1000" spc="-1" strike="noStrike">
              <a:latin typeface="Arial"/>
            </a:endParaRPr>
          </a:p>
          <a:p>
            <a:pPr>
              <a:lnSpc>
                <a:spcPct val="100000"/>
              </a:lnSpc>
            </a:pPr>
            <a:endParaRPr b="0" lang="en-US" sz="1000" spc="-1" strike="noStrike">
              <a:latin typeface="Arial"/>
            </a:endParaRPr>
          </a:p>
        </p:txBody>
      </p:sp>
      <p:sp>
        <p:nvSpPr>
          <p:cNvPr id="209" name="CustomShape 17"/>
          <p:cNvSpPr/>
          <p:nvPr/>
        </p:nvSpPr>
        <p:spPr>
          <a:xfrm rot="5400000">
            <a:off x="2132640" y="-195480"/>
            <a:ext cx="635040" cy="3144960"/>
          </a:xfrm>
          <a:prstGeom prst="bentConnector3">
            <a:avLst>
              <a:gd name="adj1" fmla="val 50007"/>
            </a:avLst>
          </a:prstGeom>
          <a:noFill/>
          <a:ln w="9360">
            <a:solidFill>
              <a:schemeClr val="dk2"/>
            </a:solidFill>
            <a:round/>
          </a:ln>
        </p:spPr>
        <p:style>
          <a:lnRef idx="0"/>
          <a:fillRef idx="0"/>
          <a:effectRef idx="0"/>
          <a:fontRef idx="minor"/>
        </p:style>
      </p:sp>
      <p:sp>
        <p:nvSpPr>
          <p:cNvPr id="210" name="CustomShape 18"/>
          <p:cNvSpPr/>
          <p:nvPr/>
        </p:nvSpPr>
        <p:spPr>
          <a:xfrm>
            <a:off x="2447280" y="1383120"/>
            <a:ext cx="360" cy="30996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211" name="CustomShape 19"/>
          <p:cNvSpPr/>
          <p:nvPr/>
        </p:nvSpPr>
        <p:spPr>
          <a:xfrm>
            <a:off x="3811680" y="1393560"/>
            <a:ext cx="360" cy="30816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212" name="CustomShape 20"/>
          <p:cNvSpPr/>
          <p:nvPr/>
        </p:nvSpPr>
        <p:spPr>
          <a:xfrm>
            <a:off x="5843520" y="1383120"/>
            <a:ext cx="360" cy="31176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213" name="CustomShape 21"/>
          <p:cNvSpPr/>
          <p:nvPr/>
        </p:nvSpPr>
        <p:spPr>
          <a:xfrm>
            <a:off x="4022640" y="1383120"/>
            <a:ext cx="4280400" cy="36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214" name="CustomShape 22"/>
          <p:cNvSpPr/>
          <p:nvPr/>
        </p:nvSpPr>
        <p:spPr>
          <a:xfrm>
            <a:off x="8305200" y="1409400"/>
            <a:ext cx="360" cy="178560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
        <p:nvSpPr>
          <p:cNvPr id="215" name="CustomShape 23"/>
          <p:cNvSpPr/>
          <p:nvPr/>
        </p:nvSpPr>
        <p:spPr>
          <a:xfrm>
            <a:off x="7305480" y="1383120"/>
            <a:ext cx="360" cy="351000"/>
          </a:xfrm>
          <a:custGeom>
            <a:avLst/>
            <a:gdLst/>
            <a:ahLst/>
            <a:rect l="l" t="t" r="r" b="b"/>
            <a:pathLst>
              <a:path w="21600" h="21600">
                <a:moveTo>
                  <a:pt x="0" y="0"/>
                </a:moveTo>
                <a:lnTo>
                  <a:pt x="21600" y="21600"/>
                </a:lnTo>
              </a:path>
            </a:pathLst>
          </a:custGeom>
          <a:noFill/>
          <a:ln w="9360">
            <a:solidFill>
              <a:schemeClr val="dk2"/>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Important Dates to Remember – DES</a:t>
            </a:r>
            <a:br/>
            <a:endParaRPr b="0" lang="en-US" sz="2800" spc="-1" strike="noStrike">
              <a:latin typeface="Arial"/>
            </a:endParaRPr>
          </a:p>
        </p:txBody>
      </p:sp>
      <p:sp>
        <p:nvSpPr>
          <p:cNvPr id="217"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A27EA48C-75E6-44E0-B67D-D129104D1723}" type="slidenum">
              <a:rPr b="0" lang="en" sz="1000" spc="-1" strike="noStrike">
                <a:solidFill>
                  <a:srgbClr val="595959"/>
                </a:solidFill>
                <a:latin typeface="Arial"/>
                <a:ea typeface="Arial"/>
              </a:rPr>
              <a:t>&lt;number&gt;</a:t>
            </a:fld>
            <a:endParaRPr b="0" lang="en-US" sz="1000" spc="-1" strike="noStrike">
              <a:latin typeface="Arial"/>
            </a:endParaRPr>
          </a:p>
        </p:txBody>
      </p:sp>
      <p:grpSp>
        <p:nvGrpSpPr>
          <p:cNvPr id="218" name="Group 3"/>
          <p:cNvGrpSpPr/>
          <p:nvPr/>
        </p:nvGrpSpPr>
        <p:grpSpPr>
          <a:xfrm>
            <a:off x="3238200" y="1471320"/>
            <a:ext cx="2752560" cy="2926440"/>
            <a:chOff x="3238200" y="1471320"/>
            <a:chExt cx="2752560" cy="2926440"/>
          </a:xfrm>
        </p:grpSpPr>
        <p:sp>
          <p:nvSpPr>
            <p:cNvPr id="219" name="CustomShape 4"/>
            <p:cNvSpPr/>
            <p:nvPr/>
          </p:nvSpPr>
          <p:spPr>
            <a:xfrm>
              <a:off x="3238200" y="1471320"/>
              <a:ext cx="2752200" cy="2926440"/>
            </a:xfrm>
            <a:prstGeom prst="rect">
              <a:avLst/>
            </a:prstGeom>
            <a:noFill/>
            <a:ln w="9360">
              <a:solidFill>
                <a:srgbClr val="0944a1"/>
              </a:solidFill>
              <a:round/>
            </a:ln>
          </p:spPr>
          <p:style>
            <a:lnRef idx="0"/>
            <a:fillRef idx="0"/>
            <a:effectRef idx="0"/>
            <a:fontRef idx="minor"/>
          </p:style>
        </p:sp>
        <p:sp>
          <p:nvSpPr>
            <p:cNvPr id="220" name="CustomShape 5"/>
            <p:cNvSpPr/>
            <p:nvPr/>
          </p:nvSpPr>
          <p:spPr>
            <a:xfrm flipH="1" rot="10800000">
              <a:off x="3238200" y="1472760"/>
              <a:ext cx="2752200" cy="125640"/>
            </a:xfrm>
            <a:prstGeom prst="rect">
              <a:avLst/>
            </a:prstGeom>
            <a:solidFill>
              <a:srgbClr val="0944a1"/>
            </a:solidFill>
            <a:ln>
              <a:noFill/>
            </a:ln>
          </p:spPr>
          <p:style>
            <a:lnRef idx="0"/>
            <a:fillRef idx="0"/>
            <a:effectRef idx="0"/>
            <a:fontRef idx="minor"/>
          </p:style>
        </p:sp>
        <p:sp>
          <p:nvSpPr>
            <p:cNvPr id="221" name="CustomShape 6"/>
            <p:cNvSpPr/>
            <p:nvPr/>
          </p:nvSpPr>
          <p:spPr>
            <a:xfrm>
              <a:off x="3238200" y="1598400"/>
              <a:ext cx="1082520" cy="79164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1" lang="en" sz="2400" spc="-1" strike="noStrike">
                  <a:solidFill>
                    <a:srgbClr val="0944a1"/>
                  </a:solidFill>
                  <a:latin typeface="Roboto"/>
                  <a:ea typeface="Roboto"/>
                </a:rPr>
                <a:t>2023</a:t>
              </a:r>
              <a:endParaRPr b="0" lang="en-US" sz="2400" spc="-1" strike="noStrike">
                <a:latin typeface="Arial"/>
              </a:endParaRPr>
            </a:p>
          </p:txBody>
        </p:sp>
        <p:sp>
          <p:nvSpPr>
            <p:cNvPr id="222" name="CustomShape 7"/>
            <p:cNvSpPr/>
            <p:nvPr/>
          </p:nvSpPr>
          <p:spPr>
            <a:xfrm>
              <a:off x="3403800" y="254664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Q1</a:t>
              </a:r>
              <a:endParaRPr b="0" lang="en-US" sz="700" spc="-1" strike="noStrike">
                <a:latin typeface="Arial"/>
              </a:endParaRPr>
            </a:p>
          </p:txBody>
        </p:sp>
        <p:sp>
          <p:nvSpPr>
            <p:cNvPr id="223" name="CustomShape 8"/>
            <p:cNvSpPr/>
            <p:nvPr/>
          </p:nvSpPr>
          <p:spPr>
            <a:xfrm>
              <a:off x="4072680" y="254664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Q2</a:t>
              </a:r>
              <a:endParaRPr b="0" lang="en-US" sz="700" spc="-1" strike="noStrike">
                <a:latin typeface="Arial"/>
              </a:endParaRPr>
            </a:p>
          </p:txBody>
        </p:sp>
        <p:sp>
          <p:nvSpPr>
            <p:cNvPr id="224" name="CustomShape 9"/>
            <p:cNvSpPr/>
            <p:nvPr/>
          </p:nvSpPr>
          <p:spPr>
            <a:xfrm>
              <a:off x="4700160" y="254664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Q3</a:t>
              </a:r>
              <a:endParaRPr b="0" lang="en-US" sz="700" spc="-1" strike="noStrike">
                <a:latin typeface="Arial"/>
              </a:endParaRPr>
            </a:p>
          </p:txBody>
        </p:sp>
        <p:sp>
          <p:nvSpPr>
            <p:cNvPr id="225" name="CustomShape 10"/>
            <p:cNvSpPr/>
            <p:nvPr/>
          </p:nvSpPr>
          <p:spPr>
            <a:xfrm>
              <a:off x="5380200" y="254664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Q4</a:t>
              </a:r>
              <a:endParaRPr b="0" lang="en-US" sz="700" spc="-1" strike="noStrike">
                <a:latin typeface="Arial"/>
              </a:endParaRPr>
            </a:p>
          </p:txBody>
        </p:sp>
        <p:sp>
          <p:nvSpPr>
            <p:cNvPr id="226" name="CustomShape 11"/>
            <p:cNvSpPr/>
            <p:nvPr/>
          </p:nvSpPr>
          <p:spPr>
            <a:xfrm rot="10800000">
              <a:off x="3929400" y="254844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27" name="CustomShape 12"/>
            <p:cNvSpPr/>
            <p:nvPr/>
          </p:nvSpPr>
          <p:spPr>
            <a:xfrm rot="10800000">
              <a:off x="4617720" y="254844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28" name="CustomShape 13"/>
            <p:cNvSpPr/>
            <p:nvPr/>
          </p:nvSpPr>
          <p:spPr>
            <a:xfrm rot="10800000">
              <a:off x="5305680" y="254844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grpSp>
      <p:sp>
        <p:nvSpPr>
          <p:cNvPr id="229" name="CustomShape 14"/>
          <p:cNvSpPr/>
          <p:nvPr/>
        </p:nvSpPr>
        <p:spPr>
          <a:xfrm>
            <a:off x="484560" y="2762640"/>
            <a:ext cx="1394280" cy="205920"/>
          </a:xfrm>
          <a:prstGeom prst="rect">
            <a:avLst/>
          </a:prstGeom>
          <a:solidFill>
            <a:srgbClr val="0944a1"/>
          </a:solidFill>
          <a:ln>
            <a:noFill/>
          </a:ln>
        </p:spPr>
        <p:style>
          <a:lnRef idx="0"/>
          <a:fillRef idx="0"/>
          <a:effectRef idx="0"/>
          <a:fontRef idx="minor"/>
        </p:style>
        <p:txBody>
          <a:bodyPr lIns="90000" rIns="90000" tIns="91440" bIns="91440" anchor="ctr">
            <a:noAutofit/>
          </a:bodyPr>
          <a:p>
            <a:pPr>
              <a:lnSpc>
                <a:spcPct val="100000"/>
              </a:lnSpc>
              <a:tabLst>
                <a:tab algn="l" pos="0"/>
              </a:tabLst>
            </a:pPr>
            <a:r>
              <a:rPr b="0" lang="en" sz="700" spc="-1" strike="noStrike">
                <a:solidFill>
                  <a:srgbClr val="ffffff"/>
                </a:solidFill>
                <a:latin typeface="Roboto"/>
                <a:ea typeface="Roboto"/>
              </a:rPr>
              <a:t>      </a:t>
            </a:r>
            <a:r>
              <a:rPr b="0" lang="en" sz="700" spc="-1" strike="noStrike">
                <a:solidFill>
                  <a:srgbClr val="ffffff"/>
                </a:solidFill>
                <a:latin typeface="Roboto"/>
                <a:ea typeface="Roboto"/>
              </a:rPr>
              <a:t>Y6 Cosmo Prep</a:t>
            </a:r>
            <a:endParaRPr b="0" lang="en-US" sz="700" spc="-1" strike="noStrike">
              <a:latin typeface="Arial"/>
            </a:endParaRPr>
          </a:p>
        </p:txBody>
      </p:sp>
      <p:sp>
        <p:nvSpPr>
          <p:cNvPr id="230" name="CustomShape 15"/>
          <p:cNvSpPr/>
          <p:nvPr/>
        </p:nvSpPr>
        <p:spPr>
          <a:xfrm>
            <a:off x="1879200" y="3756240"/>
            <a:ext cx="4091400" cy="205920"/>
          </a:xfrm>
          <a:prstGeom prst="rect">
            <a:avLst/>
          </a:prstGeom>
          <a:solidFill>
            <a:srgbClr val="0d5ddf"/>
          </a:solidFill>
          <a:ln>
            <a:noFill/>
          </a:ln>
        </p:spPr>
        <p:style>
          <a:lnRef idx="0"/>
          <a:fillRef idx="0"/>
          <a:effectRef idx="0"/>
          <a:fontRef idx="minor"/>
        </p:style>
        <p:txBody>
          <a:bodyPr lIns="90000" rIns="90000" tIns="91440" bIns="91440" anchor="ctr">
            <a:noAutofit/>
          </a:bodyPr>
          <a:p>
            <a:pPr>
              <a:lnSpc>
                <a:spcPct val="100000"/>
              </a:lnSpc>
              <a:tabLst>
                <a:tab algn="l" pos="0"/>
              </a:tabLst>
            </a:pPr>
            <a:r>
              <a:rPr b="0" lang="en" sz="700" spc="-1" strike="noStrike">
                <a:solidFill>
                  <a:srgbClr val="ffffff"/>
                </a:solidFill>
                <a:latin typeface="Roboto"/>
                <a:ea typeface="Roboto"/>
              </a:rPr>
              <a:t>                                     </a:t>
            </a:r>
            <a:r>
              <a:rPr b="0" lang="en" sz="700" spc="-1" strike="noStrike">
                <a:solidFill>
                  <a:srgbClr val="ffffff"/>
                </a:solidFill>
                <a:latin typeface="Roboto"/>
                <a:ea typeface="Roboto"/>
              </a:rPr>
              <a:t>Y6 Cosmology release                                 Y6 Gold Catalog release    </a:t>
            </a:r>
            <a:endParaRPr b="0" lang="en-US" sz="700" spc="-1" strike="noStrike">
              <a:latin typeface="Arial"/>
            </a:endParaRPr>
          </a:p>
        </p:txBody>
      </p:sp>
      <p:sp>
        <p:nvSpPr>
          <p:cNvPr id="231" name="CustomShape 16"/>
          <p:cNvSpPr/>
          <p:nvPr/>
        </p:nvSpPr>
        <p:spPr>
          <a:xfrm>
            <a:off x="783000" y="3320280"/>
            <a:ext cx="3063960" cy="205920"/>
          </a:xfrm>
          <a:prstGeom prst="rect">
            <a:avLst/>
          </a:prstGeom>
          <a:solidFill>
            <a:srgbClr val="0c58d3"/>
          </a:solidFill>
          <a:ln>
            <a:noFill/>
          </a:ln>
        </p:spPr>
        <p:style>
          <a:lnRef idx="0"/>
          <a:fillRef idx="0"/>
          <a:effectRef idx="0"/>
          <a:fontRef idx="minor"/>
        </p:style>
        <p:txBody>
          <a:bodyPr lIns="90000" rIns="90000" tIns="91440" bIns="91440" anchor="ctr">
            <a:noAutofit/>
          </a:bodyPr>
          <a:p>
            <a:pPr>
              <a:lnSpc>
                <a:spcPct val="100000"/>
              </a:lnSpc>
              <a:tabLst>
                <a:tab algn="l" pos="0"/>
              </a:tabLst>
            </a:pPr>
            <a:r>
              <a:rPr b="0" lang="en" sz="700" spc="-1" strike="noStrike">
                <a:solidFill>
                  <a:srgbClr val="ffffff"/>
                </a:solidFill>
                <a:latin typeface="Roboto"/>
                <a:ea typeface="Roboto"/>
              </a:rPr>
              <a:t>Y3 Gold catalog release</a:t>
            </a:r>
            <a:endParaRPr b="0" lang="en-US" sz="700" spc="-1" strike="noStrike">
              <a:latin typeface="Arial"/>
            </a:endParaRPr>
          </a:p>
        </p:txBody>
      </p:sp>
      <p:sp>
        <p:nvSpPr>
          <p:cNvPr id="232" name="CustomShape 17"/>
          <p:cNvSpPr/>
          <p:nvPr/>
        </p:nvSpPr>
        <p:spPr>
          <a:xfrm>
            <a:off x="1707120" y="2809080"/>
            <a:ext cx="64800" cy="56160"/>
          </a:xfrm>
          <a:prstGeom prst="triangle">
            <a:avLst>
              <a:gd name="adj" fmla="val 50000"/>
            </a:avLst>
          </a:prstGeom>
          <a:solidFill>
            <a:srgbClr val="ffffff"/>
          </a:solidFill>
          <a:ln>
            <a:noFill/>
          </a:ln>
        </p:spPr>
        <p:style>
          <a:lnRef idx="0"/>
          <a:fillRef idx="0"/>
          <a:effectRef idx="0"/>
          <a:fontRef idx="minor"/>
        </p:style>
      </p:sp>
      <p:sp>
        <p:nvSpPr>
          <p:cNvPr id="233" name="CustomShape 18"/>
          <p:cNvSpPr/>
          <p:nvPr/>
        </p:nvSpPr>
        <p:spPr>
          <a:xfrm>
            <a:off x="2746080" y="2809080"/>
            <a:ext cx="64800" cy="56160"/>
          </a:xfrm>
          <a:prstGeom prst="triangle">
            <a:avLst>
              <a:gd name="adj" fmla="val 50000"/>
            </a:avLst>
          </a:prstGeom>
          <a:solidFill>
            <a:srgbClr val="ffffff"/>
          </a:solidFill>
          <a:ln>
            <a:noFill/>
          </a:ln>
        </p:spPr>
        <p:style>
          <a:lnRef idx="0"/>
          <a:fillRef idx="0"/>
          <a:effectRef idx="0"/>
          <a:fontRef idx="minor"/>
        </p:style>
      </p:sp>
      <p:grpSp>
        <p:nvGrpSpPr>
          <p:cNvPr id="234" name="Group 19"/>
          <p:cNvGrpSpPr/>
          <p:nvPr/>
        </p:nvGrpSpPr>
        <p:grpSpPr>
          <a:xfrm>
            <a:off x="5989680" y="1468440"/>
            <a:ext cx="2752920" cy="2926440"/>
            <a:chOff x="5989680" y="1468440"/>
            <a:chExt cx="2752920" cy="2926440"/>
          </a:xfrm>
        </p:grpSpPr>
        <p:sp>
          <p:nvSpPr>
            <p:cNvPr id="235" name="CustomShape 20"/>
            <p:cNvSpPr/>
            <p:nvPr/>
          </p:nvSpPr>
          <p:spPr>
            <a:xfrm>
              <a:off x="5989680" y="1468440"/>
              <a:ext cx="2752200" cy="2926440"/>
            </a:xfrm>
            <a:prstGeom prst="rect">
              <a:avLst/>
            </a:prstGeom>
            <a:noFill/>
            <a:ln w="9360">
              <a:solidFill>
                <a:srgbClr val="0944a1"/>
              </a:solidFill>
              <a:round/>
            </a:ln>
          </p:spPr>
          <p:style>
            <a:lnRef idx="0"/>
            <a:fillRef idx="0"/>
            <a:effectRef idx="0"/>
            <a:fontRef idx="minor"/>
          </p:style>
        </p:sp>
        <p:sp>
          <p:nvSpPr>
            <p:cNvPr id="236" name="CustomShape 21"/>
            <p:cNvSpPr/>
            <p:nvPr/>
          </p:nvSpPr>
          <p:spPr>
            <a:xfrm flipH="1" rot="10800000">
              <a:off x="5990040" y="1469880"/>
              <a:ext cx="2752200" cy="125640"/>
            </a:xfrm>
            <a:prstGeom prst="rect">
              <a:avLst/>
            </a:prstGeom>
            <a:solidFill>
              <a:srgbClr val="0944a1"/>
            </a:solidFill>
            <a:ln>
              <a:noFill/>
            </a:ln>
          </p:spPr>
          <p:style>
            <a:lnRef idx="0"/>
            <a:fillRef idx="0"/>
            <a:effectRef idx="0"/>
            <a:fontRef idx="minor"/>
          </p:style>
        </p:sp>
        <p:sp>
          <p:nvSpPr>
            <p:cNvPr id="237" name="CustomShape 22"/>
            <p:cNvSpPr/>
            <p:nvPr/>
          </p:nvSpPr>
          <p:spPr>
            <a:xfrm>
              <a:off x="5989680" y="1595520"/>
              <a:ext cx="1082520" cy="79164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1" lang="en" sz="2400" spc="-1" strike="noStrike">
                  <a:solidFill>
                    <a:srgbClr val="0944a1"/>
                  </a:solidFill>
                  <a:latin typeface="Roboto"/>
                  <a:ea typeface="Roboto"/>
                </a:rPr>
                <a:t>2024</a:t>
              </a:r>
              <a:endParaRPr b="0" lang="en-US" sz="2400" spc="-1" strike="noStrike">
                <a:latin typeface="Arial"/>
              </a:endParaRPr>
            </a:p>
          </p:txBody>
        </p:sp>
        <p:sp>
          <p:nvSpPr>
            <p:cNvPr id="238" name="CustomShape 23"/>
            <p:cNvSpPr/>
            <p:nvPr/>
          </p:nvSpPr>
          <p:spPr>
            <a:xfrm>
              <a:off x="6155280" y="254376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Q1</a:t>
              </a:r>
              <a:endParaRPr b="0" lang="en-US" sz="700" spc="-1" strike="noStrike">
                <a:latin typeface="Arial"/>
              </a:endParaRPr>
            </a:p>
          </p:txBody>
        </p:sp>
        <p:sp>
          <p:nvSpPr>
            <p:cNvPr id="239" name="CustomShape 24"/>
            <p:cNvSpPr/>
            <p:nvPr/>
          </p:nvSpPr>
          <p:spPr>
            <a:xfrm>
              <a:off x="6824160" y="254376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Q2</a:t>
              </a:r>
              <a:endParaRPr b="0" lang="en-US" sz="700" spc="-1" strike="noStrike">
                <a:latin typeface="Arial"/>
              </a:endParaRPr>
            </a:p>
          </p:txBody>
        </p:sp>
        <p:sp>
          <p:nvSpPr>
            <p:cNvPr id="240" name="CustomShape 25"/>
            <p:cNvSpPr/>
            <p:nvPr/>
          </p:nvSpPr>
          <p:spPr>
            <a:xfrm>
              <a:off x="7451640" y="254376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Q3</a:t>
              </a:r>
              <a:endParaRPr b="0" lang="en-US" sz="700" spc="-1" strike="noStrike">
                <a:latin typeface="Arial"/>
              </a:endParaRPr>
            </a:p>
          </p:txBody>
        </p:sp>
        <p:sp>
          <p:nvSpPr>
            <p:cNvPr id="241" name="CustomShape 26"/>
            <p:cNvSpPr/>
            <p:nvPr/>
          </p:nvSpPr>
          <p:spPr>
            <a:xfrm>
              <a:off x="8132040" y="254376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Q4</a:t>
              </a:r>
              <a:endParaRPr b="0" lang="en-US" sz="700" spc="-1" strike="noStrike">
                <a:latin typeface="Arial"/>
              </a:endParaRPr>
            </a:p>
          </p:txBody>
        </p:sp>
        <p:sp>
          <p:nvSpPr>
            <p:cNvPr id="242" name="CustomShape 27"/>
            <p:cNvSpPr/>
            <p:nvPr/>
          </p:nvSpPr>
          <p:spPr>
            <a:xfrm rot="10800000">
              <a:off x="6681240" y="254556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43" name="CustomShape 28"/>
            <p:cNvSpPr/>
            <p:nvPr/>
          </p:nvSpPr>
          <p:spPr>
            <a:xfrm rot="10800000">
              <a:off x="7369200" y="254556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44" name="CustomShape 29"/>
            <p:cNvSpPr/>
            <p:nvPr/>
          </p:nvSpPr>
          <p:spPr>
            <a:xfrm rot="10800000">
              <a:off x="8057520" y="254556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grpSp>
      <p:grpSp>
        <p:nvGrpSpPr>
          <p:cNvPr id="245" name="Group 30"/>
          <p:cNvGrpSpPr/>
          <p:nvPr/>
        </p:nvGrpSpPr>
        <p:grpSpPr>
          <a:xfrm>
            <a:off x="484920" y="1474200"/>
            <a:ext cx="2752920" cy="2926440"/>
            <a:chOff x="484920" y="1474200"/>
            <a:chExt cx="2752920" cy="2926440"/>
          </a:xfrm>
        </p:grpSpPr>
        <p:sp>
          <p:nvSpPr>
            <p:cNvPr id="246" name="CustomShape 31"/>
            <p:cNvSpPr/>
            <p:nvPr/>
          </p:nvSpPr>
          <p:spPr>
            <a:xfrm>
              <a:off x="484920" y="1474200"/>
              <a:ext cx="2752200" cy="2926440"/>
            </a:xfrm>
            <a:prstGeom prst="rect">
              <a:avLst/>
            </a:prstGeom>
            <a:noFill/>
            <a:ln w="9360">
              <a:solidFill>
                <a:srgbClr val="0944a1"/>
              </a:solidFill>
              <a:round/>
            </a:ln>
          </p:spPr>
          <p:style>
            <a:lnRef idx="0"/>
            <a:fillRef idx="0"/>
            <a:effectRef idx="0"/>
            <a:fontRef idx="minor"/>
          </p:style>
        </p:sp>
        <p:sp>
          <p:nvSpPr>
            <p:cNvPr id="247" name="CustomShape 32"/>
            <p:cNvSpPr/>
            <p:nvPr/>
          </p:nvSpPr>
          <p:spPr>
            <a:xfrm flipH="1" rot="10800000">
              <a:off x="485280" y="1475640"/>
              <a:ext cx="2752200" cy="125640"/>
            </a:xfrm>
            <a:prstGeom prst="rect">
              <a:avLst/>
            </a:prstGeom>
            <a:solidFill>
              <a:srgbClr val="0944a1"/>
            </a:solidFill>
            <a:ln>
              <a:noFill/>
            </a:ln>
          </p:spPr>
          <p:style>
            <a:lnRef idx="0"/>
            <a:fillRef idx="0"/>
            <a:effectRef idx="0"/>
            <a:fontRef idx="minor"/>
          </p:style>
        </p:sp>
        <p:sp>
          <p:nvSpPr>
            <p:cNvPr id="248" name="CustomShape 33"/>
            <p:cNvSpPr/>
            <p:nvPr/>
          </p:nvSpPr>
          <p:spPr>
            <a:xfrm>
              <a:off x="484920" y="1601280"/>
              <a:ext cx="1082520" cy="79164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1" lang="en" sz="2400" spc="-1" strike="noStrike">
                  <a:solidFill>
                    <a:srgbClr val="0944a1"/>
                  </a:solidFill>
                  <a:latin typeface="Roboto"/>
                  <a:ea typeface="Roboto"/>
                </a:rPr>
                <a:t>2022</a:t>
              </a:r>
              <a:endParaRPr b="0" lang="en-US" sz="2400" spc="-1" strike="noStrike">
                <a:latin typeface="Arial"/>
              </a:endParaRPr>
            </a:p>
          </p:txBody>
        </p:sp>
        <p:sp>
          <p:nvSpPr>
            <p:cNvPr id="249" name="CustomShape 34"/>
            <p:cNvSpPr/>
            <p:nvPr/>
          </p:nvSpPr>
          <p:spPr>
            <a:xfrm>
              <a:off x="65052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Q1</a:t>
              </a:r>
              <a:endParaRPr b="0" lang="en-US" sz="700" spc="-1" strike="noStrike">
                <a:latin typeface="Arial"/>
              </a:endParaRPr>
            </a:p>
          </p:txBody>
        </p:sp>
        <p:sp>
          <p:nvSpPr>
            <p:cNvPr id="250" name="CustomShape 35"/>
            <p:cNvSpPr/>
            <p:nvPr/>
          </p:nvSpPr>
          <p:spPr>
            <a:xfrm>
              <a:off x="131940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Q2</a:t>
              </a:r>
              <a:endParaRPr b="0" lang="en-US" sz="700" spc="-1" strike="noStrike">
                <a:latin typeface="Arial"/>
              </a:endParaRPr>
            </a:p>
          </p:txBody>
        </p:sp>
        <p:sp>
          <p:nvSpPr>
            <p:cNvPr id="251" name="CustomShape 36"/>
            <p:cNvSpPr/>
            <p:nvPr/>
          </p:nvSpPr>
          <p:spPr>
            <a:xfrm>
              <a:off x="194724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Q3</a:t>
              </a:r>
              <a:endParaRPr b="0" lang="en-US" sz="700" spc="-1" strike="noStrike">
                <a:latin typeface="Arial"/>
              </a:endParaRPr>
            </a:p>
          </p:txBody>
        </p:sp>
        <p:sp>
          <p:nvSpPr>
            <p:cNvPr id="252" name="CustomShape 37"/>
            <p:cNvSpPr/>
            <p:nvPr/>
          </p:nvSpPr>
          <p:spPr>
            <a:xfrm>
              <a:off x="262728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Q4</a:t>
              </a:r>
              <a:endParaRPr b="0" lang="en-US" sz="700" spc="-1" strike="noStrike">
                <a:latin typeface="Arial"/>
              </a:endParaRPr>
            </a:p>
          </p:txBody>
        </p:sp>
        <p:sp>
          <p:nvSpPr>
            <p:cNvPr id="253" name="CustomShape 38"/>
            <p:cNvSpPr/>
            <p:nvPr/>
          </p:nvSpPr>
          <p:spPr>
            <a:xfrm rot="10800000">
              <a:off x="117648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54" name="CustomShape 39"/>
            <p:cNvSpPr/>
            <p:nvPr/>
          </p:nvSpPr>
          <p:spPr>
            <a:xfrm rot="10800000">
              <a:off x="186480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55" name="CustomShape 40"/>
            <p:cNvSpPr/>
            <p:nvPr/>
          </p:nvSpPr>
          <p:spPr>
            <a:xfrm rot="10800000">
              <a:off x="255276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Important Dates to Remember – Rubin</a:t>
            </a:r>
            <a:br/>
            <a:endParaRPr b="0" lang="en-US" sz="2800" spc="-1" strike="noStrike">
              <a:latin typeface="Arial"/>
            </a:endParaRPr>
          </a:p>
        </p:txBody>
      </p:sp>
      <p:sp>
        <p:nvSpPr>
          <p:cNvPr id="257"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9CE84B46-2E39-453E-9A88-A5615466C87C}" type="slidenum">
              <a:rPr b="0" lang="en" sz="1000" spc="-1" strike="noStrike">
                <a:solidFill>
                  <a:srgbClr val="595959"/>
                </a:solidFill>
                <a:latin typeface="Arial"/>
                <a:ea typeface="Arial"/>
              </a:rPr>
              <a:t>&lt;number&gt;</a:t>
            </a:fld>
            <a:endParaRPr b="0" lang="en-US" sz="1000" spc="-1" strike="noStrike">
              <a:latin typeface="Arial"/>
            </a:endParaRPr>
          </a:p>
        </p:txBody>
      </p:sp>
      <p:grpSp>
        <p:nvGrpSpPr>
          <p:cNvPr id="258" name="Group 3"/>
          <p:cNvGrpSpPr/>
          <p:nvPr/>
        </p:nvGrpSpPr>
        <p:grpSpPr>
          <a:xfrm>
            <a:off x="6021000" y="1474200"/>
            <a:ext cx="2752560" cy="2926440"/>
            <a:chOff x="6021000" y="1474200"/>
            <a:chExt cx="2752560" cy="2926440"/>
          </a:xfrm>
        </p:grpSpPr>
        <p:sp>
          <p:nvSpPr>
            <p:cNvPr id="259" name="CustomShape 4"/>
            <p:cNvSpPr/>
            <p:nvPr/>
          </p:nvSpPr>
          <p:spPr>
            <a:xfrm>
              <a:off x="6021000" y="1474200"/>
              <a:ext cx="2752200" cy="2926440"/>
            </a:xfrm>
            <a:prstGeom prst="rect">
              <a:avLst/>
            </a:prstGeom>
            <a:noFill/>
            <a:ln w="9360">
              <a:solidFill>
                <a:srgbClr val="0944a1"/>
              </a:solidFill>
              <a:round/>
            </a:ln>
          </p:spPr>
          <p:style>
            <a:lnRef idx="0"/>
            <a:fillRef idx="0"/>
            <a:effectRef idx="0"/>
            <a:fontRef idx="minor"/>
          </p:style>
        </p:sp>
        <p:sp>
          <p:nvSpPr>
            <p:cNvPr id="260" name="CustomShape 5"/>
            <p:cNvSpPr/>
            <p:nvPr/>
          </p:nvSpPr>
          <p:spPr>
            <a:xfrm flipH="1" rot="10800000">
              <a:off x="6021000" y="1475640"/>
              <a:ext cx="2752200" cy="125640"/>
            </a:xfrm>
            <a:prstGeom prst="rect">
              <a:avLst/>
            </a:prstGeom>
            <a:solidFill>
              <a:srgbClr val="0944a1"/>
            </a:solidFill>
            <a:ln>
              <a:noFill/>
            </a:ln>
          </p:spPr>
          <p:style>
            <a:lnRef idx="0"/>
            <a:fillRef idx="0"/>
            <a:effectRef idx="0"/>
            <a:fontRef idx="minor"/>
          </p:style>
        </p:sp>
        <p:sp>
          <p:nvSpPr>
            <p:cNvPr id="261" name="CustomShape 6"/>
            <p:cNvSpPr/>
            <p:nvPr/>
          </p:nvSpPr>
          <p:spPr>
            <a:xfrm>
              <a:off x="6021000" y="1601280"/>
              <a:ext cx="1082520" cy="79164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1" lang="en" sz="2400" spc="-1" strike="noStrike">
                  <a:solidFill>
                    <a:srgbClr val="0944a1"/>
                  </a:solidFill>
                  <a:latin typeface="Roboto"/>
                  <a:ea typeface="Roboto"/>
                </a:rPr>
                <a:t>2024</a:t>
              </a:r>
              <a:endParaRPr b="0" lang="en-US" sz="2400" spc="-1" strike="noStrike">
                <a:latin typeface="Arial"/>
              </a:endParaRPr>
            </a:p>
          </p:txBody>
        </p:sp>
        <p:sp>
          <p:nvSpPr>
            <p:cNvPr id="262" name="CustomShape 7"/>
            <p:cNvSpPr/>
            <p:nvPr/>
          </p:nvSpPr>
          <p:spPr>
            <a:xfrm>
              <a:off x="618660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Q1</a:t>
              </a:r>
              <a:endParaRPr b="0" lang="en-US" sz="700" spc="-1" strike="noStrike">
                <a:latin typeface="Arial"/>
              </a:endParaRPr>
            </a:p>
          </p:txBody>
        </p:sp>
        <p:sp>
          <p:nvSpPr>
            <p:cNvPr id="263" name="CustomShape 8"/>
            <p:cNvSpPr/>
            <p:nvPr/>
          </p:nvSpPr>
          <p:spPr>
            <a:xfrm>
              <a:off x="685548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Q2</a:t>
              </a:r>
              <a:endParaRPr b="0" lang="en-US" sz="700" spc="-1" strike="noStrike">
                <a:latin typeface="Arial"/>
              </a:endParaRPr>
            </a:p>
          </p:txBody>
        </p:sp>
        <p:sp>
          <p:nvSpPr>
            <p:cNvPr id="264" name="CustomShape 9"/>
            <p:cNvSpPr/>
            <p:nvPr/>
          </p:nvSpPr>
          <p:spPr>
            <a:xfrm>
              <a:off x="748296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Q3</a:t>
              </a:r>
              <a:endParaRPr b="0" lang="en-US" sz="700" spc="-1" strike="noStrike">
                <a:latin typeface="Arial"/>
              </a:endParaRPr>
            </a:p>
          </p:txBody>
        </p:sp>
        <p:sp>
          <p:nvSpPr>
            <p:cNvPr id="265" name="CustomShape 10"/>
            <p:cNvSpPr/>
            <p:nvPr/>
          </p:nvSpPr>
          <p:spPr>
            <a:xfrm>
              <a:off x="816300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Q4</a:t>
              </a:r>
              <a:endParaRPr b="0" lang="en-US" sz="700" spc="-1" strike="noStrike">
                <a:latin typeface="Arial"/>
              </a:endParaRPr>
            </a:p>
          </p:txBody>
        </p:sp>
        <p:sp>
          <p:nvSpPr>
            <p:cNvPr id="266" name="CustomShape 11"/>
            <p:cNvSpPr/>
            <p:nvPr/>
          </p:nvSpPr>
          <p:spPr>
            <a:xfrm rot="10800000">
              <a:off x="671220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67" name="CustomShape 12"/>
            <p:cNvSpPr/>
            <p:nvPr/>
          </p:nvSpPr>
          <p:spPr>
            <a:xfrm rot="10800000">
              <a:off x="740052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68" name="CustomShape 13"/>
            <p:cNvSpPr/>
            <p:nvPr/>
          </p:nvSpPr>
          <p:spPr>
            <a:xfrm rot="10800000">
              <a:off x="808848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grpSp>
      <p:sp>
        <p:nvSpPr>
          <p:cNvPr id="269" name="CustomShape 14"/>
          <p:cNvSpPr/>
          <p:nvPr/>
        </p:nvSpPr>
        <p:spPr>
          <a:xfrm>
            <a:off x="483840" y="3023280"/>
            <a:ext cx="1255680" cy="205920"/>
          </a:xfrm>
          <a:prstGeom prst="rect">
            <a:avLst/>
          </a:prstGeom>
          <a:solidFill>
            <a:srgbClr val="0944a1"/>
          </a:solidFill>
          <a:ln>
            <a:noFill/>
          </a:ln>
        </p:spPr>
        <p:style>
          <a:lnRef idx="0"/>
          <a:fillRef idx="0"/>
          <a:effectRef idx="0"/>
          <a:fontRef idx="minor"/>
        </p:style>
        <p:txBody>
          <a:bodyPr lIns="90000" rIns="90000" tIns="91440" bIns="91440" anchor="ctr">
            <a:noAutofit/>
          </a:bodyPr>
          <a:p>
            <a:pPr>
              <a:lnSpc>
                <a:spcPct val="100000"/>
              </a:lnSpc>
              <a:tabLst>
                <a:tab algn="l" pos="0"/>
              </a:tabLst>
            </a:pPr>
            <a:r>
              <a:rPr b="0" lang="en" sz="700" spc="-1" strike="noStrike">
                <a:solidFill>
                  <a:srgbClr val="ffffff"/>
                </a:solidFill>
                <a:latin typeface="Roboto"/>
                <a:ea typeface="Roboto"/>
              </a:rPr>
              <a:t> </a:t>
            </a:r>
            <a:r>
              <a:rPr b="0" lang="en" sz="700" spc="-1" strike="noStrike">
                <a:solidFill>
                  <a:srgbClr val="ffffff"/>
                </a:solidFill>
                <a:latin typeface="Roboto"/>
                <a:ea typeface="Roboto"/>
              </a:rPr>
              <a:t>Plan for Regular Distributed Processing </a:t>
            </a:r>
            <a:endParaRPr b="0" lang="en-US" sz="700" spc="-1" strike="noStrike">
              <a:latin typeface="Arial"/>
            </a:endParaRPr>
          </a:p>
        </p:txBody>
      </p:sp>
      <p:sp>
        <p:nvSpPr>
          <p:cNvPr id="270" name="CustomShape 15"/>
          <p:cNvSpPr/>
          <p:nvPr/>
        </p:nvSpPr>
        <p:spPr>
          <a:xfrm>
            <a:off x="1782000" y="3860280"/>
            <a:ext cx="6991200" cy="205920"/>
          </a:xfrm>
          <a:prstGeom prst="rect">
            <a:avLst/>
          </a:prstGeom>
          <a:solidFill>
            <a:srgbClr val="0d5ddf"/>
          </a:solidFill>
          <a:ln>
            <a:noFill/>
          </a:ln>
        </p:spPr>
        <p:style>
          <a:lnRef idx="0"/>
          <a:fillRef idx="0"/>
          <a:effectRef idx="0"/>
          <a:fontRef idx="minor"/>
        </p:style>
        <p:txBody>
          <a:bodyPr lIns="90000" rIns="90000" tIns="91440" bIns="91440" anchor="ctr">
            <a:noAutofit/>
          </a:bodyPr>
          <a:p>
            <a:pPr>
              <a:lnSpc>
                <a:spcPct val="100000"/>
              </a:lnSpc>
              <a:tabLst>
                <a:tab algn="l" pos="0"/>
              </a:tabLst>
            </a:pPr>
            <a:r>
              <a:rPr b="0" lang="en" sz="700" spc="-1" strike="noStrike">
                <a:solidFill>
                  <a:srgbClr val="ffffff"/>
                </a:solidFill>
                <a:latin typeface="Roboto"/>
                <a:ea typeface="Roboto"/>
              </a:rPr>
              <a:t>    </a:t>
            </a:r>
            <a:r>
              <a:rPr b="0" lang="en" sz="700" spc="-1" strike="noStrike">
                <a:solidFill>
                  <a:srgbClr val="ffffff"/>
                </a:solidFill>
                <a:latin typeface="Roboto"/>
                <a:ea typeface="Roboto"/>
              </a:rPr>
              <a:t>Plan for Alert (fast turn around processing)                                                                      Operations Start</a:t>
            </a:r>
            <a:endParaRPr b="0" lang="en-US" sz="700" spc="-1" strike="noStrike">
              <a:latin typeface="Arial"/>
            </a:endParaRPr>
          </a:p>
        </p:txBody>
      </p:sp>
      <p:sp>
        <p:nvSpPr>
          <p:cNvPr id="271" name="CustomShape 16"/>
          <p:cNvSpPr/>
          <p:nvPr/>
        </p:nvSpPr>
        <p:spPr>
          <a:xfrm>
            <a:off x="647280" y="3461040"/>
            <a:ext cx="3063960" cy="205920"/>
          </a:xfrm>
          <a:prstGeom prst="rect">
            <a:avLst/>
          </a:prstGeom>
          <a:solidFill>
            <a:srgbClr val="0c58d3"/>
          </a:solidFill>
          <a:ln>
            <a:noFill/>
          </a:ln>
        </p:spPr>
        <p:style>
          <a:lnRef idx="0"/>
          <a:fillRef idx="0"/>
          <a:effectRef idx="0"/>
          <a:fontRef idx="minor"/>
        </p:style>
        <p:txBody>
          <a:bodyPr lIns="90000" rIns="90000" tIns="91440" bIns="91440" anchor="ctr">
            <a:noAutofit/>
          </a:bodyPr>
          <a:p>
            <a:pPr>
              <a:lnSpc>
                <a:spcPct val="100000"/>
              </a:lnSpc>
              <a:tabLst>
                <a:tab algn="l" pos="0"/>
              </a:tabLst>
            </a:pPr>
            <a:r>
              <a:rPr b="0" lang="en" sz="700" spc="-1" strike="noStrike">
                <a:solidFill>
                  <a:srgbClr val="ffffff"/>
                </a:solidFill>
                <a:latin typeface="Roboto"/>
                <a:ea typeface="Roboto"/>
              </a:rPr>
              <a:t>  </a:t>
            </a:r>
            <a:r>
              <a:rPr b="0" lang="en" sz="700" spc="-1" strike="noStrike">
                <a:solidFill>
                  <a:srgbClr val="ffffff"/>
                </a:solidFill>
                <a:latin typeface="Roboto"/>
                <a:ea typeface="Roboto"/>
              </a:rPr>
              <a:t>Data Facility Plan (SLAC Lead) ComCam (Early Data) from Mountain</a:t>
            </a:r>
            <a:endParaRPr b="0" lang="en-US" sz="700" spc="-1" strike="noStrike">
              <a:latin typeface="Arial"/>
            </a:endParaRPr>
          </a:p>
        </p:txBody>
      </p:sp>
      <p:sp>
        <p:nvSpPr>
          <p:cNvPr id="272" name="CustomShape 17"/>
          <p:cNvSpPr/>
          <p:nvPr/>
        </p:nvSpPr>
        <p:spPr>
          <a:xfrm>
            <a:off x="1707120" y="2809080"/>
            <a:ext cx="64800" cy="56160"/>
          </a:xfrm>
          <a:prstGeom prst="triangle">
            <a:avLst>
              <a:gd name="adj" fmla="val 50000"/>
            </a:avLst>
          </a:prstGeom>
          <a:solidFill>
            <a:srgbClr val="ffffff"/>
          </a:solidFill>
          <a:ln>
            <a:noFill/>
          </a:ln>
        </p:spPr>
        <p:style>
          <a:lnRef idx="0"/>
          <a:fillRef idx="0"/>
          <a:effectRef idx="0"/>
          <a:fontRef idx="minor"/>
        </p:style>
      </p:sp>
      <p:sp>
        <p:nvSpPr>
          <p:cNvPr id="273" name="CustomShape 18"/>
          <p:cNvSpPr/>
          <p:nvPr/>
        </p:nvSpPr>
        <p:spPr>
          <a:xfrm>
            <a:off x="2746080" y="2809080"/>
            <a:ext cx="64800" cy="56160"/>
          </a:xfrm>
          <a:prstGeom prst="triangle">
            <a:avLst>
              <a:gd name="adj" fmla="val 50000"/>
            </a:avLst>
          </a:prstGeom>
          <a:solidFill>
            <a:srgbClr val="ffffff"/>
          </a:solidFill>
          <a:ln>
            <a:noFill/>
          </a:ln>
        </p:spPr>
        <p:style>
          <a:lnRef idx="0"/>
          <a:fillRef idx="0"/>
          <a:effectRef idx="0"/>
          <a:fontRef idx="minor"/>
        </p:style>
      </p:sp>
      <p:grpSp>
        <p:nvGrpSpPr>
          <p:cNvPr id="274" name="Group 19"/>
          <p:cNvGrpSpPr/>
          <p:nvPr/>
        </p:nvGrpSpPr>
        <p:grpSpPr>
          <a:xfrm>
            <a:off x="494640" y="1474200"/>
            <a:ext cx="2752920" cy="2926440"/>
            <a:chOff x="494640" y="1474200"/>
            <a:chExt cx="2752920" cy="2926440"/>
          </a:xfrm>
        </p:grpSpPr>
        <p:sp>
          <p:nvSpPr>
            <p:cNvPr id="275" name="CustomShape 20"/>
            <p:cNvSpPr/>
            <p:nvPr/>
          </p:nvSpPr>
          <p:spPr>
            <a:xfrm>
              <a:off x="494640" y="1474200"/>
              <a:ext cx="2752200" cy="2926440"/>
            </a:xfrm>
            <a:prstGeom prst="rect">
              <a:avLst/>
            </a:prstGeom>
            <a:noFill/>
            <a:ln w="9360">
              <a:solidFill>
                <a:srgbClr val="0944a1"/>
              </a:solidFill>
              <a:round/>
            </a:ln>
          </p:spPr>
          <p:style>
            <a:lnRef idx="0"/>
            <a:fillRef idx="0"/>
            <a:effectRef idx="0"/>
            <a:fontRef idx="minor"/>
          </p:style>
        </p:sp>
        <p:sp>
          <p:nvSpPr>
            <p:cNvPr id="276" name="CustomShape 21"/>
            <p:cNvSpPr/>
            <p:nvPr/>
          </p:nvSpPr>
          <p:spPr>
            <a:xfrm flipH="1" rot="10800000">
              <a:off x="495000" y="1475640"/>
              <a:ext cx="2752200" cy="125640"/>
            </a:xfrm>
            <a:prstGeom prst="rect">
              <a:avLst/>
            </a:prstGeom>
            <a:solidFill>
              <a:srgbClr val="0944a1"/>
            </a:solidFill>
            <a:ln>
              <a:noFill/>
            </a:ln>
          </p:spPr>
          <p:style>
            <a:lnRef idx="0"/>
            <a:fillRef idx="0"/>
            <a:effectRef idx="0"/>
            <a:fontRef idx="minor"/>
          </p:style>
        </p:sp>
        <p:sp>
          <p:nvSpPr>
            <p:cNvPr id="277" name="CustomShape 22"/>
            <p:cNvSpPr/>
            <p:nvPr/>
          </p:nvSpPr>
          <p:spPr>
            <a:xfrm>
              <a:off x="494640" y="1601280"/>
              <a:ext cx="1082520" cy="79164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1" lang="en" sz="2400" spc="-1" strike="noStrike">
                  <a:solidFill>
                    <a:srgbClr val="0944a1"/>
                  </a:solidFill>
                  <a:latin typeface="Roboto"/>
                  <a:ea typeface="Roboto"/>
                </a:rPr>
                <a:t>2022</a:t>
              </a:r>
              <a:endParaRPr b="0" lang="en-US" sz="2400" spc="-1" strike="noStrike">
                <a:latin typeface="Arial"/>
              </a:endParaRPr>
            </a:p>
          </p:txBody>
        </p:sp>
        <p:sp>
          <p:nvSpPr>
            <p:cNvPr id="278" name="CustomShape 23"/>
            <p:cNvSpPr/>
            <p:nvPr/>
          </p:nvSpPr>
          <p:spPr>
            <a:xfrm>
              <a:off x="66024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Q1</a:t>
              </a:r>
              <a:endParaRPr b="0" lang="en-US" sz="700" spc="-1" strike="noStrike">
                <a:latin typeface="Arial"/>
              </a:endParaRPr>
            </a:p>
          </p:txBody>
        </p:sp>
        <p:sp>
          <p:nvSpPr>
            <p:cNvPr id="279" name="CustomShape 24"/>
            <p:cNvSpPr/>
            <p:nvPr/>
          </p:nvSpPr>
          <p:spPr>
            <a:xfrm>
              <a:off x="132912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Q2</a:t>
              </a:r>
              <a:endParaRPr b="0" lang="en-US" sz="700" spc="-1" strike="noStrike">
                <a:latin typeface="Arial"/>
              </a:endParaRPr>
            </a:p>
          </p:txBody>
        </p:sp>
        <p:sp>
          <p:nvSpPr>
            <p:cNvPr id="280" name="CustomShape 25"/>
            <p:cNvSpPr/>
            <p:nvPr/>
          </p:nvSpPr>
          <p:spPr>
            <a:xfrm>
              <a:off x="195660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Q3</a:t>
              </a:r>
              <a:endParaRPr b="0" lang="en-US" sz="700" spc="-1" strike="noStrike">
                <a:latin typeface="Arial"/>
              </a:endParaRPr>
            </a:p>
          </p:txBody>
        </p:sp>
        <p:sp>
          <p:nvSpPr>
            <p:cNvPr id="281" name="CustomShape 26"/>
            <p:cNvSpPr/>
            <p:nvPr/>
          </p:nvSpPr>
          <p:spPr>
            <a:xfrm>
              <a:off x="263700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Q4</a:t>
              </a:r>
              <a:endParaRPr b="0" lang="en-US" sz="700" spc="-1" strike="noStrike">
                <a:latin typeface="Arial"/>
              </a:endParaRPr>
            </a:p>
          </p:txBody>
        </p:sp>
        <p:sp>
          <p:nvSpPr>
            <p:cNvPr id="282" name="CustomShape 27"/>
            <p:cNvSpPr/>
            <p:nvPr/>
          </p:nvSpPr>
          <p:spPr>
            <a:xfrm rot="10800000">
              <a:off x="118620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83" name="CustomShape 28"/>
            <p:cNvSpPr/>
            <p:nvPr/>
          </p:nvSpPr>
          <p:spPr>
            <a:xfrm rot="10800000">
              <a:off x="187416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84" name="CustomShape 29"/>
            <p:cNvSpPr/>
            <p:nvPr/>
          </p:nvSpPr>
          <p:spPr>
            <a:xfrm rot="10800000">
              <a:off x="256248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grpSp>
      <p:grpSp>
        <p:nvGrpSpPr>
          <p:cNvPr id="285" name="Group 30"/>
          <p:cNvGrpSpPr/>
          <p:nvPr/>
        </p:nvGrpSpPr>
        <p:grpSpPr>
          <a:xfrm>
            <a:off x="3257640" y="1474200"/>
            <a:ext cx="2752920" cy="2926440"/>
            <a:chOff x="3257640" y="1474200"/>
            <a:chExt cx="2752920" cy="2926440"/>
          </a:xfrm>
        </p:grpSpPr>
        <p:sp>
          <p:nvSpPr>
            <p:cNvPr id="286" name="CustomShape 31"/>
            <p:cNvSpPr/>
            <p:nvPr/>
          </p:nvSpPr>
          <p:spPr>
            <a:xfrm>
              <a:off x="3257640" y="1474200"/>
              <a:ext cx="2752200" cy="2926440"/>
            </a:xfrm>
            <a:prstGeom prst="rect">
              <a:avLst/>
            </a:prstGeom>
            <a:noFill/>
            <a:ln w="9360">
              <a:solidFill>
                <a:srgbClr val="0944a1"/>
              </a:solidFill>
              <a:round/>
            </a:ln>
          </p:spPr>
          <p:style>
            <a:lnRef idx="0"/>
            <a:fillRef idx="0"/>
            <a:effectRef idx="0"/>
            <a:fontRef idx="minor"/>
          </p:style>
        </p:sp>
        <p:sp>
          <p:nvSpPr>
            <p:cNvPr id="287" name="CustomShape 32"/>
            <p:cNvSpPr/>
            <p:nvPr/>
          </p:nvSpPr>
          <p:spPr>
            <a:xfrm flipH="1" rot="10800000">
              <a:off x="3258000" y="1475640"/>
              <a:ext cx="2752200" cy="125640"/>
            </a:xfrm>
            <a:prstGeom prst="rect">
              <a:avLst/>
            </a:prstGeom>
            <a:solidFill>
              <a:srgbClr val="0944a1"/>
            </a:solidFill>
            <a:ln>
              <a:noFill/>
            </a:ln>
          </p:spPr>
          <p:style>
            <a:lnRef idx="0"/>
            <a:fillRef idx="0"/>
            <a:effectRef idx="0"/>
            <a:fontRef idx="minor"/>
          </p:style>
        </p:sp>
        <p:sp>
          <p:nvSpPr>
            <p:cNvPr id="288" name="CustomShape 33"/>
            <p:cNvSpPr/>
            <p:nvPr/>
          </p:nvSpPr>
          <p:spPr>
            <a:xfrm>
              <a:off x="3257640" y="1601280"/>
              <a:ext cx="1082520" cy="79164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1" lang="en" sz="2400" spc="-1" strike="noStrike">
                  <a:solidFill>
                    <a:srgbClr val="0944a1"/>
                  </a:solidFill>
                  <a:latin typeface="Roboto"/>
                  <a:ea typeface="Roboto"/>
                </a:rPr>
                <a:t>2023</a:t>
              </a:r>
              <a:endParaRPr b="0" lang="en-US" sz="2400" spc="-1" strike="noStrike">
                <a:latin typeface="Arial"/>
              </a:endParaRPr>
            </a:p>
          </p:txBody>
        </p:sp>
        <p:sp>
          <p:nvSpPr>
            <p:cNvPr id="289" name="CustomShape 34"/>
            <p:cNvSpPr/>
            <p:nvPr/>
          </p:nvSpPr>
          <p:spPr>
            <a:xfrm>
              <a:off x="342324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Q1</a:t>
              </a:r>
              <a:endParaRPr b="0" lang="en-US" sz="700" spc="-1" strike="noStrike">
                <a:latin typeface="Arial"/>
              </a:endParaRPr>
            </a:p>
          </p:txBody>
        </p:sp>
        <p:sp>
          <p:nvSpPr>
            <p:cNvPr id="290" name="CustomShape 35"/>
            <p:cNvSpPr/>
            <p:nvPr/>
          </p:nvSpPr>
          <p:spPr>
            <a:xfrm>
              <a:off x="409212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Q2</a:t>
              </a:r>
              <a:endParaRPr b="0" lang="en-US" sz="700" spc="-1" strike="noStrike">
                <a:latin typeface="Arial"/>
              </a:endParaRPr>
            </a:p>
          </p:txBody>
        </p:sp>
        <p:sp>
          <p:nvSpPr>
            <p:cNvPr id="291" name="CustomShape 36"/>
            <p:cNvSpPr/>
            <p:nvPr/>
          </p:nvSpPr>
          <p:spPr>
            <a:xfrm>
              <a:off x="471996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Q3</a:t>
              </a:r>
              <a:endParaRPr b="0" lang="en-US" sz="700" spc="-1" strike="noStrike">
                <a:latin typeface="Arial"/>
              </a:endParaRPr>
            </a:p>
          </p:txBody>
        </p:sp>
        <p:sp>
          <p:nvSpPr>
            <p:cNvPr id="292" name="CustomShape 37"/>
            <p:cNvSpPr/>
            <p:nvPr/>
          </p:nvSpPr>
          <p:spPr>
            <a:xfrm>
              <a:off x="5400000" y="2549520"/>
              <a:ext cx="444960" cy="177120"/>
            </a:xfrm>
            <a:prstGeom prst="rect">
              <a:avLst/>
            </a:prstGeom>
            <a:noFill/>
            <a:ln>
              <a:noFill/>
            </a:ln>
          </p:spPr>
          <p:style>
            <a:lnRef idx="0"/>
            <a:fillRef idx="0"/>
            <a:effectRef idx="0"/>
            <a:fontRef idx="minor"/>
          </p:style>
          <p:txBody>
            <a:bodyPr lIns="90000" rIns="90000" tIns="91440" bIns="91440" anchor="ctr">
              <a:noAutofit/>
            </a:bodyPr>
            <a:p>
              <a:pPr algn="ctr">
                <a:lnSpc>
                  <a:spcPct val="100000"/>
                </a:lnSpc>
                <a:tabLst>
                  <a:tab algn="l" pos="0"/>
                </a:tabLst>
              </a:pPr>
              <a:r>
                <a:rPr b="0" lang="en" sz="700" spc="-1" strike="noStrike">
                  <a:solidFill>
                    <a:srgbClr val="0944a1"/>
                  </a:solidFill>
                  <a:latin typeface="Roboto"/>
                  <a:ea typeface="Roboto"/>
                </a:rPr>
                <a:t>Q4</a:t>
              </a:r>
              <a:endParaRPr b="0" lang="en-US" sz="700" spc="-1" strike="noStrike">
                <a:latin typeface="Arial"/>
              </a:endParaRPr>
            </a:p>
          </p:txBody>
        </p:sp>
        <p:sp>
          <p:nvSpPr>
            <p:cNvPr id="293" name="CustomShape 38"/>
            <p:cNvSpPr/>
            <p:nvPr/>
          </p:nvSpPr>
          <p:spPr>
            <a:xfrm rot="10800000">
              <a:off x="394920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94" name="CustomShape 39"/>
            <p:cNvSpPr/>
            <p:nvPr/>
          </p:nvSpPr>
          <p:spPr>
            <a:xfrm rot="10800000">
              <a:off x="463752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sp>
          <p:nvSpPr>
            <p:cNvPr id="295" name="CustomShape 40"/>
            <p:cNvSpPr/>
            <p:nvPr/>
          </p:nvSpPr>
          <p:spPr>
            <a:xfrm rot="10800000">
              <a:off x="5325480" y="2551320"/>
              <a:ext cx="360" cy="1846800"/>
            </a:xfrm>
            <a:custGeom>
              <a:avLst/>
              <a:gdLst/>
              <a:ahLst/>
              <a:rect l="l" t="t" r="r" b="b"/>
              <a:pathLst>
                <a:path w="21600" h="21600">
                  <a:moveTo>
                    <a:pt x="0" y="0"/>
                  </a:moveTo>
                  <a:lnTo>
                    <a:pt x="21600" y="21600"/>
                  </a:lnTo>
                </a:path>
              </a:pathLst>
            </a:custGeom>
            <a:noFill/>
            <a:ln w="9360">
              <a:solidFill>
                <a:srgbClr val="0944a1"/>
              </a:solidFill>
              <a:prstDash val="dot"/>
              <a:round/>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6" name="Picture 1" descr=""/>
          <p:cNvPicPr/>
          <p:nvPr/>
        </p:nvPicPr>
        <p:blipFill>
          <a:blip r:embed="rId1"/>
          <a:stretch/>
        </p:blipFill>
        <p:spPr>
          <a:xfrm>
            <a:off x="0" y="470160"/>
            <a:ext cx="9143640" cy="4203000"/>
          </a:xfrm>
          <a:prstGeom prst="rect">
            <a:avLst/>
          </a:prstGeom>
          <a:ln>
            <a:noFill/>
          </a:ln>
        </p:spPr>
      </p:pic>
      <p:sp>
        <p:nvSpPr>
          <p:cNvPr id="297" name="CustomShape 1"/>
          <p:cNvSpPr/>
          <p:nvPr/>
        </p:nvSpPr>
        <p:spPr>
          <a:xfrm>
            <a:off x="709200" y="-4608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CPU  - Experiment Usage Over the Last Year</a:t>
            </a:r>
            <a:endParaRPr b="0" lang="en-US" sz="2800" spc="-1" strike="noStrike">
              <a:latin typeface="Arial"/>
            </a:endParaRPr>
          </a:p>
        </p:txBody>
      </p:sp>
      <p:sp>
        <p:nvSpPr>
          <p:cNvPr id="298"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06986A5A-DC9A-4DF7-9F4B-770717D9C564}" type="slidenum">
              <a:rPr b="0" lang="en" sz="1000" spc="-1" strike="noStrike">
                <a:solidFill>
                  <a:srgbClr val="595959"/>
                </a:solidFill>
                <a:latin typeface="Arial"/>
                <a:ea typeface="Arial"/>
              </a:rPr>
              <a:t>&lt;number&gt;</a:t>
            </a:fld>
            <a:endParaRPr b="0" lang="en-US" sz="1000" spc="-1" strike="noStrike">
              <a:latin typeface="Arial"/>
            </a:endParaRPr>
          </a:p>
        </p:txBody>
      </p:sp>
      <p:sp>
        <p:nvSpPr>
          <p:cNvPr id="299" name="CustomShape 3"/>
          <p:cNvSpPr/>
          <p:nvPr/>
        </p:nvSpPr>
        <p:spPr>
          <a:xfrm>
            <a:off x="5820480" y="543600"/>
            <a:ext cx="2752560" cy="3456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DES (and minimal Rubin)</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311760" y="1152360"/>
            <a:ext cx="8519040" cy="3120120"/>
          </a:xfrm>
          <a:prstGeom prst="rect">
            <a:avLst/>
          </a:prstGeom>
          <a:noFill/>
          <a:ln>
            <a:noFill/>
          </a:ln>
        </p:spPr>
        <p:style>
          <a:lnRef idx="0"/>
          <a:fillRef idx="0"/>
          <a:effectRef idx="0"/>
          <a:fontRef idx="minor"/>
        </p:style>
      </p:sp>
      <p:sp>
        <p:nvSpPr>
          <p:cNvPr id="301"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059B3ACB-235F-420B-BEA7-4C9E2A428291}" type="slidenum">
              <a:rPr b="0" lang="en" sz="1000" spc="-1" strike="noStrike">
                <a:solidFill>
                  <a:srgbClr val="595959"/>
                </a:solidFill>
                <a:latin typeface="Arial"/>
                <a:ea typeface="Arial"/>
              </a:rPr>
              <a:t>&lt;number&gt;</a:t>
            </a:fld>
            <a:endParaRPr b="0" lang="en-US" sz="1000" spc="-1" strike="noStrike">
              <a:latin typeface="Arial"/>
            </a:endParaRPr>
          </a:p>
        </p:txBody>
      </p:sp>
      <p:sp>
        <p:nvSpPr>
          <p:cNvPr id="302" name="CustomShape 3"/>
          <p:cNvSpPr/>
          <p:nvPr/>
        </p:nvSpPr>
        <p:spPr>
          <a:xfrm>
            <a:off x="6309360" y="457560"/>
            <a:ext cx="2850120" cy="3456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DES + Rubin testing/devel</a:t>
            </a:r>
            <a:endParaRPr b="0" lang="en-US" sz="1800" spc="-1" strike="noStrike">
              <a:latin typeface="Arial"/>
            </a:endParaRPr>
          </a:p>
        </p:txBody>
      </p:sp>
      <p:sp>
        <p:nvSpPr>
          <p:cNvPr id="303" name="CustomShape 4"/>
          <p:cNvSpPr/>
          <p:nvPr/>
        </p:nvSpPr>
        <p:spPr>
          <a:xfrm>
            <a:off x="731520" y="182880"/>
            <a:ext cx="7606440" cy="3456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Dedicated DES grid nodes utilized for large memory footprint (&gt;8GB) jobs</a:t>
            </a:r>
            <a:endParaRPr b="0" lang="en-US" sz="1800" spc="-1" strike="noStrike">
              <a:latin typeface="Arial"/>
            </a:endParaRPr>
          </a:p>
        </p:txBody>
      </p:sp>
      <p:pic>
        <p:nvPicPr>
          <p:cNvPr id="304" name="Picture 1" descr=""/>
          <p:cNvPicPr/>
          <p:nvPr/>
        </p:nvPicPr>
        <p:blipFill>
          <a:blip r:embed="rId1"/>
          <a:stretch/>
        </p:blipFill>
        <p:spPr>
          <a:xfrm>
            <a:off x="389160" y="870840"/>
            <a:ext cx="8291160" cy="387972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CustomShape 1"/>
          <p:cNvSpPr/>
          <p:nvPr/>
        </p:nvSpPr>
        <p:spPr>
          <a:xfrm>
            <a:off x="311760" y="444960"/>
            <a:ext cx="8519040" cy="57132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2800" spc="-1" strike="noStrike">
                <a:solidFill>
                  <a:srgbClr val="000000"/>
                </a:solidFill>
                <a:latin typeface="Arial"/>
                <a:ea typeface="Arial"/>
              </a:rPr>
              <a:t>CPU and Memory Efficiency Over the Last Year</a:t>
            </a:r>
            <a:endParaRPr b="0" lang="en-US" sz="2800" spc="-1" strike="noStrike">
              <a:latin typeface="Arial"/>
            </a:endParaRPr>
          </a:p>
          <a:p>
            <a:pPr>
              <a:lnSpc>
                <a:spcPct val="100000"/>
              </a:lnSpc>
              <a:tabLst>
                <a:tab algn="l" pos="0"/>
              </a:tabLst>
            </a:pPr>
            <a:endParaRPr b="0" lang="en-US" sz="2800" spc="-1" strike="noStrike">
              <a:latin typeface="Arial"/>
            </a:endParaRPr>
          </a:p>
          <a:p>
            <a:pPr>
              <a:lnSpc>
                <a:spcPct val="100000"/>
              </a:lnSpc>
              <a:tabLst>
                <a:tab algn="l" pos="0"/>
              </a:tabLst>
            </a:pPr>
            <a:r>
              <a:rPr b="0" lang="en" sz="2800" spc="-1" strike="noStrike">
                <a:solidFill>
                  <a:srgbClr val="000000"/>
                </a:solidFill>
                <a:latin typeface="Arial"/>
                <a:ea typeface="Arial"/>
              </a:rPr>
              <a:t>                                                  </a:t>
            </a:r>
            <a:r>
              <a:rPr b="0" lang="en" sz="2800" spc="-1" strike="noStrike">
                <a:solidFill>
                  <a:srgbClr val="000000"/>
                </a:solidFill>
                <a:latin typeface="Arial"/>
                <a:ea typeface="Arial"/>
              </a:rPr>
              <a:t>DES+Rubin</a:t>
            </a:r>
            <a:endParaRPr b="0" lang="en-US" sz="2800" spc="-1" strike="noStrike">
              <a:latin typeface="Arial"/>
            </a:endParaRPr>
          </a:p>
        </p:txBody>
      </p:sp>
      <p:sp>
        <p:nvSpPr>
          <p:cNvPr id="306"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2E98EFAA-7E83-49F1-B91E-E5FA99B84D66}" type="slidenum">
              <a:rPr b="0" lang="en" sz="1000" spc="-1" strike="noStrike">
                <a:solidFill>
                  <a:srgbClr val="595959"/>
                </a:solidFill>
                <a:latin typeface="Arial"/>
                <a:ea typeface="Arial"/>
              </a:rPr>
              <a:t>&lt;number&gt;</a:t>
            </a:fld>
            <a:endParaRPr b="0" lang="en-US" sz="1000" spc="-1" strike="noStrike">
              <a:latin typeface="Arial"/>
            </a:endParaRPr>
          </a:p>
        </p:txBody>
      </p:sp>
      <p:sp>
        <p:nvSpPr>
          <p:cNvPr id="307" name="CustomShape 3"/>
          <p:cNvSpPr/>
          <p:nvPr/>
        </p:nvSpPr>
        <p:spPr>
          <a:xfrm>
            <a:off x="462600" y="3293280"/>
            <a:ext cx="3916800" cy="13694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Arial"/>
                <a:ea typeface="DejaVu Sans"/>
              </a:rPr>
              <a:t>CPU efficiency improved lately</a:t>
            </a:r>
            <a:endParaRPr b="0" lang="en-US" sz="1800" spc="-1" strike="noStrike">
              <a:latin typeface="Arial"/>
            </a:endParaRPr>
          </a:p>
          <a:p>
            <a:pPr>
              <a:lnSpc>
                <a:spcPct val="100000"/>
              </a:lnSpc>
            </a:pPr>
            <a:r>
              <a:rPr b="0" lang="en-US" sz="1800" spc="-1" strike="noStrike">
                <a:solidFill>
                  <a:srgbClr val="000000"/>
                </a:solidFill>
                <a:latin typeface="Arial"/>
                <a:ea typeface="DejaVu Sans"/>
              </a:rPr>
              <a:t>With Y6 DES Analysis</a:t>
            </a:r>
            <a:endParaRPr b="0" lang="en-US" sz="1800" spc="-1" strike="noStrike">
              <a:latin typeface="Arial"/>
            </a:endParaRPr>
          </a:p>
          <a:p>
            <a:pPr>
              <a:lnSpc>
                <a:spcPct val="100000"/>
              </a:lnSpc>
            </a:pPr>
            <a:r>
              <a:rPr b="0" lang="en-US" sz="1800" spc="-1" strike="noStrike">
                <a:solidFill>
                  <a:srgbClr val="000000"/>
                </a:solidFill>
                <a:latin typeface="Arial"/>
                <a:ea typeface="DejaVu Sans"/>
              </a:rPr>
              <a:t>Memory Efficiency still low – perhaps over requesting GB/core</a:t>
            </a:r>
            <a:endParaRPr b="0" lang="en-US" sz="1800" spc="-1" strike="noStrike">
              <a:latin typeface="Arial"/>
            </a:endParaRPr>
          </a:p>
        </p:txBody>
      </p:sp>
      <p:pic>
        <p:nvPicPr>
          <p:cNvPr id="308" name="Picture 2" descr=""/>
          <p:cNvPicPr/>
          <p:nvPr/>
        </p:nvPicPr>
        <p:blipFill>
          <a:blip r:embed="rId1"/>
          <a:stretch/>
        </p:blipFill>
        <p:spPr>
          <a:xfrm>
            <a:off x="87480" y="1016640"/>
            <a:ext cx="4667400" cy="2184120"/>
          </a:xfrm>
          <a:prstGeom prst="rect">
            <a:avLst/>
          </a:prstGeom>
          <a:ln>
            <a:noFill/>
          </a:ln>
        </p:spPr>
      </p:pic>
      <p:pic>
        <p:nvPicPr>
          <p:cNvPr id="309" name="Picture 3" descr=""/>
          <p:cNvPicPr/>
          <p:nvPr/>
        </p:nvPicPr>
        <p:blipFill>
          <a:blip r:embed="rId2"/>
          <a:stretch/>
        </p:blipFill>
        <p:spPr>
          <a:xfrm>
            <a:off x="4914360" y="2742120"/>
            <a:ext cx="4141800" cy="195588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311760" y="444960"/>
            <a:ext cx="8519040" cy="800280"/>
          </a:xfrm>
          <a:prstGeom prst="rect">
            <a:avLst/>
          </a:prstGeom>
          <a:noFill/>
          <a:ln>
            <a:noFill/>
          </a:ln>
        </p:spPr>
        <p:style>
          <a:lnRef idx="0"/>
          <a:fillRef idx="0"/>
          <a:effectRef idx="0"/>
          <a:fontRef idx="minor"/>
        </p:style>
        <p:txBody>
          <a:bodyPr lIns="90000" rIns="90000" tIns="91440" bIns="91440">
            <a:noAutofit/>
          </a:bodyPr>
          <a:p>
            <a:pPr>
              <a:lnSpc>
                <a:spcPct val="100000"/>
              </a:lnSpc>
              <a:tabLst>
                <a:tab algn="l" pos="0"/>
              </a:tabLst>
            </a:pPr>
            <a:r>
              <a:rPr b="0" lang="en" sz="1500" spc="-1" strike="noStrike">
                <a:solidFill>
                  <a:srgbClr val="000000"/>
                </a:solidFill>
                <a:latin typeface="Arial"/>
                <a:ea typeface="Arial"/>
              </a:rPr>
              <a:t>CPU - Prediction Going Forward and Accuracy of Your Predictions  [units of Million (1 CPU, 2GB) wall hours per CY]  (DES+Rubin). Note:  Y6 ‘final data set’ analysis planning on sigificant expansion in CPU effort – plan to use most of 5 M cpu hour allotment for next 2 years.</a:t>
            </a:r>
            <a:br/>
            <a:r>
              <a:rPr b="0" lang="en" sz="1200" spc="-1" strike="noStrike">
                <a:solidFill>
                  <a:srgbClr val="000000"/>
                </a:solidFill>
                <a:latin typeface="Arial"/>
                <a:ea typeface="Arial"/>
              </a:rPr>
              <a:t>	</a:t>
            </a:r>
            <a:endParaRPr b="0" lang="en-US" sz="1200" spc="-1" strike="noStrike">
              <a:latin typeface="Arial"/>
            </a:endParaRPr>
          </a:p>
        </p:txBody>
      </p:sp>
      <p:sp>
        <p:nvSpPr>
          <p:cNvPr id="311" name="CustomShape 2"/>
          <p:cNvSpPr/>
          <p:nvPr/>
        </p:nvSpPr>
        <p:spPr>
          <a:xfrm>
            <a:off x="8472600" y="4663080"/>
            <a:ext cx="547200" cy="392040"/>
          </a:xfrm>
          <a:prstGeom prst="rect">
            <a:avLst/>
          </a:prstGeom>
          <a:noFill/>
          <a:ln>
            <a:noFill/>
          </a:ln>
        </p:spPr>
        <p:style>
          <a:lnRef idx="0"/>
          <a:fillRef idx="0"/>
          <a:effectRef idx="0"/>
          <a:fontRef idx="minor"/>
        </p:style>
        <p:txBody>
          <a:bodyPr lIns="90000" rIns="90000" tIns="91440" bIns="91440" anchor="ctr">
            <a:noAutofit/>
          </a:bodyPr>
          <a:p>
            <a:pPr algn="r">
              <a:lnSpc>
                <a:spcPct val="100000"/>
              </a:lnSpc>
              <a:tabLst>
                <a:tab algn="l" pos="0"/>
              </a:tabLst>
            </a:pPr>
            <a:fld id="{CF025538-B779-447B-8177-9A7FAA1F171F}" type="slidenum">
              <a:rPr b="0" lang="en" sz="1000" spc="-1" strike="noStrike">
                <a:solidFill>
                  <a:srgbClr val="595959"/>
                </a:solidFill>
                <a:latin typeface="Arial"/>
                <a:ea typeface="Arial"/>
              </a:rPr>
              <a:t>&lt;number&gt;</a:t>
            </a:fld>
            <a:endParaRPr b="0" lang="en-US" sz="1000" spc="-1" strike="noStrike">
              <a:latin typeface="Arial"/>
            </a:endParaRPr>
          </a:p>
        </p:txBody>
      </p:sp>
      <p:graphicFrame>
        <p:nvGraphicFramePr>
          <p:cNvPr id="312" name="Table 3"/>
          <p:cNvGraphicFramePr/>
          <p:nvPr/>
        </p:nvGraphicFramePr>
        <p:xfrm>
          <a:off x="559080" y="1467720"/>
          <a:ext cx="7801200" cy="3299760"/>
        </p:xfrm>
        <a:graphic>
          <a:graphicData uri="http://schemas.openxmlformats.org/drawingml/2006/table">
            <a:tbl>
              <a:tblPr/>
              <a:tblGrid>
                <a:gridCol w="1049760"/>
                <a:gridCol w="900000"/>
                <a:gridCol w="974880"/>
                <a:gridCol w="974880"/>
                <a:gridCol w="974880"/>
                <a:gridCol w="974880"/>
                <a:gridCol w="974880"/>
                <a:gridCol w="977040"/>
              </a:tblGrid>
              <a:tr h="739440">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400" spc="-1" strike="noStrike">
                          <a:solidFill>
                            <a:srgbClr val="000000"/>
                          </a:solidFill>
                          <a:latin typeface="Arial"/>
                          <a:ea typeface="Arial"/>
                        </a:rPr>
                        <a:t>2018</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400" spc="-1" strike="noStrike">
                          <a:solidFill>
                            <a:srgbClr val="000000"/>
                          </a:solidFill>
                          <a:latin typeface="Arial"/>
                          <a:ea typeface="Arial"/>
                        </a:rPr>
                        <a:t>2019</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400" spc="-1" strike="noStrike">
                          <a:solidFill>
                            <a:srgbClr val="000000"/>
                          </a:solidFill>
                          <a:latin typeface="Arial"/>
                          <a:ea typeface="Arial"/>
                        </a:rPr>
                        <a:t>2020</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400" spc="-1" strike="noStrike">
                          <a:solidFill>
                            <a:srgbClr val="000000"/>
                          </a:solidFill>
                          <a:latin typeface="Arial"/>
                          <a:ea typeface="Arial"/>
                        </a:rPr>
                        <a:t>2021</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tabLst>
                          <a:tab algn="l" pos="0"/>
                        </a:tabLst>
                      </a:pPr>
                      <a:r>
                        <a:rPr b="1" lang="en" sz="1400" spc="-1" strike="noStrike">
                          <a:solidFill>
                            <a:srgbClr val="000000"/>
                          </a:solidFill>
                          <a:latin typeface="Arial"/>
                          <a:ea typeface="Arial"/>
                        </a:rPr>
                        <a:t>2022</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pPr>
                      <a:r>
                        <a:rPr b="1" lang="en" sz="1400" spc="-1" strike="noStrike">
                          <a:solidFill>
                            <a:srgbClr val="000000"/>
                          </a:solidFill>
                          <a:latin typeface="Arial"/>
                          <a:ea typeface="Arial"/>
                        </a:rPr>
                        <a:t>2023</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gn="ctr">
                        <a:lnSpc>
                          <a:spcPct val="100000"/>
                        </a:lnSpc>
                      </a:pPr>
                      <a:r>
                        <a:rPr b="1" lang="en-US" sz="1400" spc="-1" strike="noStrike">
                          <a:solidFill>
                            <a:srgbClr val="000000"/>
                          </a:solidFill>
                          <a:latin typeface="Arial"/>
                          <a:ea typeface="DejaVu Sans"/>
                        </a:rPr>
                        <a:t>2024</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1081800">
                <a:tc>
                  <a:txBody>
                    <a:bodyPr lIns="91080" rIns="91080">
                      <a:noAutofit/>
                    </a:bodyPr>
                    <a:p>
                      <a:pPr>
                        <a:lnSpc>
                          <a:spcPct val="100000"/>
                        </a:lnSpc>
                        <a:tabLst>
                          <a:tab algn="l" pos="0"/>
                        </a:tabLst>
                      </a:pPr>
                      <a:r>
                        <a:rPr b="1" lang="en" sz="1400" spc="-1" strike="noStrike">
                          <a:solidFill>
                            <a:srgbClr val="000000"/>
                          </a:solidFill>
                          <a:latin typeface="Arial"/>
                          <a:ea typeface="Arial"/>
                        </a:rPr>
                        <a:t>Requested</a:t>
                      </a:r>
                      <a:endParaRPr b="0" lang="en-US" sz="1400" spc="-1" strike="noStrike">
                        <a:latin typeface="Arial"/>
                      </a:endParaRPr>
                    </a:p>
                    <a:p>
                      <a:pPr>
                        <a:lnSpc>
                          <a:spcPct val="100000"/>
                        </a:lnSpc>
                        <a:tabLst>
                          <a:tab algn="l" pos="0"/>
                        </a:tabLst>
                      </a:pP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7.4</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6</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5</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5.5</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6</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r>
                        <a:rPr b="0" lang="en-US" sz="1800" spc="-1" strike="noStrike">
                          <a:latin typeface="Arial"/>
                        </a:rPr>
                        <a:t>4</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r>
                        <a:rPr b="0" lang="en-US" sz="1800" spc="-1" strike="noStrike">
                          <a:latin typeface="Arial"/>
                        </a:rPr>
                        <a:t>4</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739440">
                <a:tc>
                  <a:txBody>
                    <a:bodyPr lIns="91080" rIns="91080">
                      <a:noAutofit/>
                    </a:bodyPr>
                    <a:p>
                      <a:pPr>
                        <a:lnSpc>
                          <a:spcPct val="100000"/>
                        </a:lnSpc>
                        <a:tabLst>
                          <a:tab algn="l" pos="0"/>
                        </a:tabLst>
                      </a:pPr>
                      <a:r>
                        <a:rPr b="1" lang="en" sz="1400" spc="-1" strike="noStrike">
                          <a:solidFill>
                            <a:srgbClr val="000000"/>
                          </a:solidFill>
                          <a:latin typeface="Arial"/>
                          <a:ea typeface="Arial"/>
                        </a:rPr>
                        <a:t>Actual Used</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4.0</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3.0</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800" spc="-1" strike="noStrike">
                          <a:solidFill>
                            <a:srgbClr val="000000"/>
                          </a:solidFill>
                          <a:latin typeface="Arial"/>
                          <a:ea typeface="DejaVu Sans"/>
                        </a:rPr>
                        <a:t>2.1</a:t>
                      </a:r>
                      <a:endParaRPr b="0" lang="en-US" sz="18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US" sz="1400" spc="-1" strike="noStrike">
                          <a:solidFill>
                            <a:srgbClr val="000000"/>
                          </a:solidFill>
                          <a:latin typeface="Arial"/>
                          <a:ea typeface="Arial"/>
                        </a:rPr>
                        <a:t>3.4</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tabLst>
                          <a:tab algn="l" pos="0"/>
                        </a:tabLst>
                      </a:pPr>
                      <a:r>
                        <a:rPr b="0" lang="en" sz="1400" spc="-1" strike="noStrike">
                          <a:solidFill>
                            <a:srgbClr val="000000"/>
                          </a:solidFill>
                          <a:latin typeface="Arial"/>
                          <a:ea typeface="Arial"/>
                        </a:rPr>
                        <a:t>3</a:t>
                      </a:r>
                      <a:endParaRPr b="0" lang="en-US" sz="1400" spc="-1" strike="noStrike">
                        <a:latin typeface="Arial"/>
                      </a:endParaRPr>
                    </a:p>
                    <a:p>
                      <a:pPr>
                        <a:lnSpc>
                          <a:spcPct val="100000"/>
                        </a:lnSpc>
                        <a:tabLst>
                          <a:tab algn="l" pos="0"/>
                        </a:tabLst>
                      </a:pPr>
                      <a:r>
                        <a:rPr b="0" lang="en" sz="1200" spc="-1" strike="noStrike">
                          <a:solidFill>
                            <a:srgbClr val="000000"/>
                          </a:solidFill>
                          <a:latin typeface="Arial"/>
                          <a:ea typeface="DejaVu Sans"/>
                        </a:rPr>
                        <a:t>(prediction)</a:t>
                      </a:r>
                      <a:endParaRPr b="0" lang="en-US" sz="12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r h="739440">
                <a:tc>
                  <a:txBody>
                    <a:bodyPr lIns="91080" rIns="91080">
                      <a:noAutofit/>
                    </a:bodyPr>
                    <a:p>
                      <a:pPr>
                        <a:lnSpc>
                          <a:spcPct val="100000"/>
                        </a:lnSpc>
                        <a:tabLst>
                          <a:tab algn="l" pos="0"/>
                        </a:tabLst>
                      </a:pPr>
                      <a:r>
                        <a:rPr b="1" lang="en" sz="1400" spc="-1" strike="noStrike">
                          <a:solidFill>
                            <a:srgbClr val="000000"/>
                          </a:solidFill>
                          <a:latin typeface="Arial"/>
                          <a:ea typeface="Arial"/>
                        </a:rPr>
                        <a:t>Efficiency</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 sz="1400" spc="-1" strike="noStrike">
                          <a:solidFill>
                            <a:srgbClr val="000000"/>
                          </a:solidFill>
                          <a:latin typeface="Arial"/>
                          <a:ea typeface="Arial"/>
                        </a:rPr>
                        <a:t>54%</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 sz="1400" spc="-1" strike="noStrike">
                          <a:solidFill>
                            <a:srgbClr val="000000"/>
                          </a:solidFill>
                          <a:latin typeface="Arial"/>
                          <a:ea typeface="Arial"/>
                        </a:rPr>
                        <a:t>50%</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pPr>
                      <a:r>
                        <a:rPr b="0" lang="en" sz="1400" spc="-1" strike="noStrike">
                          <a:solidFill>
                            <a:srgbClr val="000000"/>
                          </a:solidFill>
                          <a:latin typeface="Arial"/>
                          <a:ea typeface="Arial"/>
                        </a:rPr>
                        <a:t>42%</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tabLst>
                          <a:tab algn="l" pos="0"/>
                        </a:tabLst>
                      </a:pPr>
                      <a:r>
                        <a:rPr b="0" lang="en" sz="1400" spc="-1" strike="noStrike">
                          <a:solidFill>
                            <a:srgbClr val="000000"/>
                          </a:solidFill>
                          <a:latin typeface="Arial"/>
                          <a:ea typeface="Arial"/>
                        </a:rPr>
                        <a:t>62%</a:t>
                      </a:r>
                      <a:endParaRPr b="0" lang="en-US" sz="14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xBody>
                    <a:bodyPr lIns="91080" rIns="91080">
                      <a:noAutofit/>
                    </a:bodyPr>
                    <a:p>
                      <a:pPr>
                        <a:lnSpc>
                          <a:spcPct val="100000"/>
                        </a:lnSpc>
                        <a:tabLst>
                          <a:tab algn="l" pos="0"/>
                        </a:tabLst>
                      </a:pPr>
                      <a:r>
                        <a:rPr b="0" lang="en" sz="1400" spc="-1" strike="noStrike">
                          <a:solidFill>
                            <a:srgbClr val="000000"/>
                          </a:solidFill>
                          <a:latin typeface="Arial"/>
                          <a:ea typeface="Arial"/>
                        </a:rPr>
                        <a:t>50%</a:t>
                      </a:r>
                      <a:endParaRPr b="0" lang="en-US" sz="1400" spc="-1" strike="noStrike">
                        <a:latin typeface="Arial"/>
                      </a:endParaRPr>
                    </a:p>
                    <a:p>
                      <a:pPr>
                        <a:lnSpc>
                          <a:spcPct val="100000"/>
                        </a:lnSpc>
                        <a:tabLst>
                          <a:tab algn="l" pos="0"/>
                        </a:tabLst>
                      </a:pPr>
                      <a:r>
                        <a:rPr b="0" lang="en" sz="1200" spc="-1" strike="noStrike">
                          <a:solidFill>
                            <a:srgbClr val="000000"/>
                          </a:solidFill>
                          <a:latin typeface="Arial"/>
                          <a:ea typeface="DejaVu Sans"/>
                        </a:rPr>
                        <a:t>(prediction)</a:t>
                      </a:r>
                      <a:endParaRPr b="0" lang="en-US" sz="1200" spc="-1" strike="noStrike">
                        <a:latin typeface="Arial"/>
                      </a:endParaRPr>
                    </a:p>
                    <a:p>
                      <a:pPr>
                        <a:lnSpc>
                          <a:spcPct val="100000"/>
                        </a:lnSpc>
                        <a:tabLst>
                          <a:tab algn="l" pos="0"/>
                        </a:tabLst>
                      </a:pPr>
                      <a:endParaRPr b="0" lang="en-US" sz="1200" spc="-1" strike="noStrike">
                        <a:latin typeface="Arial"/>
                      </a:endParaRPr>
                    </a:p>
                  </a:txBody>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c>
                  <a:tcPr marL="91080" marR="91080">
                    <a:lnL w="28080">
                      <a:solidFill>
                        <a:srgbClr val="0e65f0"/>
                      </a:solidFill>
                    </a:lnL>
                    <a:lnR w="28080">
                      <a:solidFill>
                        <a:srgbClr val="0e65f0"/>
                      </a:solidFill>
                    </a:lnR>
                    <a:lnT w="28080">
                      <a:solidFill>
                        <a:srgbClr val="0e65f0"/>
                      </a:solidFill>
                    </a:lnT>
                    <a:lnB w="28080">
                      <a:solidFill>
                        <a:srgbClr val="0e65f0"/>
                      </a:solidFill>
                    </a:lnB>
                    <a:no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_rels/item4.xml.rels><?xml version="1.0" encoding="UTF-8"?>
<Relationships xmlns="http://schemas.openxmlformats.org/package/2006/relationships"><Relationship Id="rId1" Type="http://schemas.openxmlformats.org/officeDocument/2006/relationships/customXmlProps" Target="itemProps4.xml"/>
</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be3f9213-c5b7-4449-80a1-edafd8f66b2b">2021</Year>
    <SharedWithUsers xmlns="17a0ef37-c42d-4973-8e09-2c39841c734b">
      <UserInfo>
        <DisplayName>Brian P. Yanny</DisplayName>
        <AccountId>599</AccountId>
        <AccountType/>
      </UserInfo>
    </SharedWithUsers>
    <Worktype xmlns="be3f9213-c5b7-4449-80a1-edafd8f66b2b">scpmt-pres</Worktype>
    <fajd xmlns="be3f9213-c5b7-4449-80a1-edafd8f66b2b" xsi:nil="true"/>
    <Document_x0020_Type xmlns="b2a470d6-0deb-4550-8ae0-d7ea8881e2b6">Technical Document</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F226A9081EE44C8ECEE733CAFE383C" ma:contentTypeVersion="60" ma:contentTypeDescription="Create a new document." ma:contentTypeScope="" ma:versionID="58c1e4610f71e61266e6278d58ab8249">
  <xsd:schema xmlns:xsd="http://www.w3.org/2001/XMLSchema" xmlns:xs="http://www.w3.org/2001/XMLSchema" xmlns:p="http://schemas.microsoft.com/office/2006/metadata/properties" xmlns:ns2="b2a470d6-0deb-4550-8ae0-d7ea8881e2b6" xmlns:ns3="3427cf1b-08f6-4349-98e1-9c40df501855" xmlns:ns4="be3f9213-c5b7-4449-80a1-edafd8f66b2b" xmlns:ns5="17a0ef37-c42d-4973-8e09-2c39841c734b" targetNamespace="http://schemas.microsoft.com/office/2006/metadata/properties" ma:root="true" ma:fieldsID="b2860f53017c7b4fe07c87557dbbf1d1" ns2:_="" ns3:_="" ns4:_="" ns5:_="">
    <xsd:import namespace="b2a470d6-0deb-4550-8ae0-d7ea8881e2b6"/>
    <xsd:import namespace="3427cf1b-08f6-4349-98e1-9c40df501855"/>
    <xsd:import namespace="be3f9213-c5b7-4449-80a1-edafd8f66b2b"/>
    <xsd:import namespace="17a0ef37-c42d-4973-8e09-2c39841c734b"/>
    <xsd:element name="properties">
      <xsd:complexType>
        <xsd:sequence>
          <xsd:element name="documentManagement">
            <xsd:complexType>
              <xsd:all>
                <xsd:element ref="ns2:Document_x0020_Type"/>
                <xsd:element ref="ns3:_dlc_DocId" minOccurs="0"/>
                <xsd:element ref="ns3:_dlc_DocIdUrl" minOccurs="0"/>
                <xsd:element ref="ns3:_dlc_DocIdPersistId" minOccurs="0"/>
                <xsd:element ref="ns4:Year" minOccurs="0"/>
                <xsd:element ref="ns4:Worktype" minOccurs="0"/>
                <xsd:element ref="ns4:faj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470d6-0deb-4550-8ae0-d7ea8881e2b6" elementFormDefault="qualified">
    <xsd:import namespace="http://schemas.microsoft.com/office/2006/documentManagement/types"/>
    <xsd:import namespace="http://schemas.microsoft.com/office/infopath/2007/PartnerControls"/>
    <xsd:element name="Document_x0020_Type" ma:index="8" ma:displayName="Document Type" ma:description="Field to indicate the type of document this document is such as Project Charter, Project Schedule, Meeting Minutes, Meeting Agenda, etc." ma:format="Dropdown" ma:internalName="Document_x0020_Type">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f9213-c5b7-4449-80a1-edafd8f66b2b" elementFormDefault="qualified">
    <xsd:import namespace="http://schemas.microsoft.com/office/2006/documentManagement/types"/>
    <xsd:import namespace="http://schemas.microsoft.com/office/infopath/2007/PartnerControls"/>
    <xsd:element name="Year" ma:index="12" nillable="true" ma:displayName="Fiscal Year" ma:description="" ma:format="Dropdown" ma:internalName="Year">
      <xsd:simpleType>
        <xsd:restriction base="dms:Choice">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restriction>
      </xsd:simpleType>
    </xsd:element>
    <xsd:element name="Worktype" ma:index="13" nillable="true" ma:displayName="Worktype" ma:description="" ma:format="Dropdown" ma:internalName="Worktype">
      <xsd:simpleType>
        <xsd:restriction base="dms:Choice">
          <xsd:enumeration value="scpmt-prep"/>
          <xsd:enumeration value="scpmt-pres"/>
          <xsd:enumeration value="scpmt-report"/>
          <xsd:enumeration value="sppmwg"/>
          <xsd:enumeration value="other"/>
        </xsd:restriction>
      </xsd:simpleType>
    </xsd:element>
    <xsd:element name="fajd" ma:index="14" nillable="true" ma:displayName="Date and Time" ma:internalName="fa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a0ef37-c42d-4973-8e09-2c39841c73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7.xml><?xml version="1.0" encoding="utf-8"?>
<ct:contentTypeSchema xmlns:ct="http://schemas.microsoft.com/office/2006/metadata/contentType" xmlns:ma="http://schemas.microsoft.com/office/2006/metadata/properties/metaAttributes" ct:_="" ma:_="" ma:contentTypeName="Document" ma:contentTypeID="0x010100C4F226A9081EE44C8ECEE733CAFE383C" ma:contentTypeVersion="60" ma:contentTypeDescription="Create a new document." ma:contentTypeScope="" ma:versionID="58c1e4610f71e61266e6278d58ab8249">
  <xsd:schema xmlns:xsd="http://www.w3.org/2001/XMLSchema" xmlns:xs="http://www.w3.org/2001/XMLSchema" xmlns:p="http://schemas.microsoft.com/office/2006/metadata/properties" xmlns:ns2="b2a470d6-0deb-4550-8ae0-d7ea8881e2b6" xmlns:ns3="3427cf1b-08f6-4349-98e1-9c40df501855" xmlns:ns4="be3f9213-c5b7-4449-80a1-edafd8f66b2b" xmlns:ns5="17a0ef37-c42d-4973-8e09-2c39841c734b" targetNamespace="http://schemas.microsoft.com/office/2006/metadata/properties" ma:root="true" ma:fieldsID="b2860f53017c7b4fe07c87557dbbf1d1" ns2:_="" ns3:_="" ns4:_="" ns5:_="">
    <xsd:import namespace="b2a470d6-0deb-4550-8ae0-d7ea8881e2b6"/>
    <xsd:import namespace="3427cf1b-08f6-4349-98e1-9c40df501855"/>
    <xsd:import namespace="be3f9213-c5b7-4449-80a1-edafd8f66b2b"/>
    <xsd:import namespace="17a0ef37-c42d-4973-8e09-2c39841c734b"/>
    <xsd:element name="properties">
      <xsd:complexType>
        <xsd:sequence>
          <xsd:element name="documentManagement">
            <xsd:complexType>
              <xsd:all>
                <xsd:element ref="ns2:Document_x0020_Type"/>
                <xsd:element ref="ns3:_dlc_DocId" minOccurs="0"/>
                <xsd:element ref="ns3:_dlc_DocIdUrl" minOccurs="0"/>
                <xsd:element ref="ns3:_dlc_DocIdPersistId" minOccurs="0"/>
                <xsd:element ref="ns4:Year" minOccurs="0"/>
                <xsd:element ref="ns4:Worktype" minOccurs="0"/>
                <xsd:element ref="ns4:fajd"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a470d6-0deb-4550-8ae0-d7ea8881e2b6" elementFormDefault="qualified">
    <xsd:import namespace="http://schemas.microsoft.com/office/2006/documentManagement/types"/>
    <xsd:import namespace="http://schemas.microsoft.com/office/infopath/2007/PartnerControls"/>
    <xsd:element name="Document_x0020_Type" ma:index="8" ma:displayName="Document Type" ma:description="Field to indicate the type of document this document is such as Project Charter, Project Schedule, Meeting Minutes, Meeting Agenda, etc." ma:format="Dropdown" ma:internalName="Document_x0020_Type">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3f9213-c5b7-4449-80a1-edafd8f66b2b" elementFormDefault="qualified">
    <xsd:import namespace="http://schemas.microsoft.com/office/2006/documentManagement/types"/>
    <xsd:import namespace="http://schemas.microsoft.com/office/infopath/2007/PartnerControls"/>
    <xsd:element name="Year" ma:index="12" nillable="true" ma:displayName="Fiscal Year" ma:description="" ma:format="Dropdown" ma:internalName="Year">
      <xsd:simpleType>
        <xsd:restriction base="dms:Choice">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restriction>
      </xsd:simpleType>
    </xsd:element>
    <xsd:element name="Worktype" ma:index="13" nillable="true" ma:displayName="Worktype" ma:description="" ma:format="Dropdown" ma:internalName="Worktype">
      <xsd:simpleType>
        <xsd:restriction base="dms:Choice">
          <xsd:enumeration value="scpmt-prep"/>
          <xsd:enumeration value="scpmt-pres"/>
          <xsd:enumeration value="scpmt-report"/>
          <xsd:enumeration value="sppmwg"/>
          <xsd:enumeration value="other"/>
        </xsd:restriction>
      </xsd:simpleType>
    </xsd:element>
    <xsd:element name="fajd" ma:index="14" nillable="true" ma:displayName="Date and Time" ma:internalName="faj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7a0ef37-c42d-4973-8e09-2c39841c734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p:properties xmlns:p="http://schemas.microsoft.com/office/2006/metadata/properties" xmlns:xsi="http://www.w3.org/2001/XMLSchema-instance" xmlns:pc="http://schemas.microsoft.com/office/infopath/2007/PartnerControls">
  <documentManagement>
    <Year xmlns="be3f9213-c5b7-4449-80a1-edafd8f66b2b">2022</Year>
    <Worktype xmlns="be3f9213-c5b7-4449-80a1-edafd8f66b2b">scpmt-pres</Worktype>
    <Document_x0020_Type xmlns="b2a470d6-0deb-4550-8ae0-d7ea8881e2b6">Technical Document</Document_x0020_Type>
    <fajd xmlns="be3f9213-c5b7-4449-80a1-edafd8f66b2b" xsi:nil="true"/>
  </documentManagement>
</p:properties>
</file>

<file path=customXml/itemProps1.xml><?xml version="1.0" encoding="utf-8"?>
<ds:datastoreItem xmlns:ds="http://schemas.openxmlformats.org/officeDocument/2006/customXml" ds:itemID="{5EEEA237-3DD0-4B47-94EB-D6E26E85F29A}">
  <ds:schemaRefs>
    <ds:schemaRef ds:uri="http://schemas.microsoft.com/sharepoint/v3/contenttype/forms"/>
  </ds:schemaRefs>
</ds:datastoreItem>
</file>

<file path=customXml/itemProps2.xml><?xml version="1.0" encoding="utf-8"?>
<ds:datastoreItem xmlns:ds="http://schemas.openxmlformats.org/officeDocument/2006/customXml" ds:itemID="{6928551E-E372-4B2F-A060-F59E148F41A1}">
  <ds:schemaRefs>
    <ds:schemaRef ds:uri="http://schemas.microsoft.com/office/2006/metadata/properties"/>
    <ds:schemaRef ds:uri="http://schemas.microsoft.com/office/infopath/2007/PartnerControls"/>
    <ds:schemaRef ds:uri="be3f9213-c5b7-4449-80a1-edafd8f66b2b"/>
    <ds:schemaRef ds:uri="17a0ef37-c42d-4973-8e09-2c39841c734b"/>
    <ds:schemaRef ds:uri="b2a470d6-0deb-4550-8ae0-d7ea8881e2b6"/>
  </ds:schemaRefs>
</ds:datastoreItem>
</file>

<file path=customXml/itemProps3.xml><?xml version="1.0" encoding="utf-8"?>
<ds:datastoreItem xmlns:ds="http://schemas.openxmlformats.org/officeDocument/2006/customXml" ds:itemID="{91EE19EC-C77A-4C3E-AEAF-94243C91C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a470d6-0deb-4550-8ae0-d7ea8881e2b6"/>
    <ds:schemaRef ds:uri="3427cf1b-08f6-4349-98e1-9c40df501855"/>
    <ds:schemaRef ds:uri="be3f9213-c5b7-4449-80a1-edafd8f66b2b"/>
    <ds:schemaRef ds:uri="17a0ef37-c42d-4973-8e09-2c39841c7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B657AA5-4DE5-4E26-A4CA-876EABE1558A}">
  <ds:schemaRefs>
    <ds:schemaRef ds:uri="http://schemas.microsoft.com/sharepoint/events"/>
  </ds:schemaRefs>
</ds:datastoreItem>
</file>

<file path=customXml/itemProps5.xml><?xml version="1.0" encoding="utf-8"?>
<ds:datastoreItem xmlns:ds="http://schemas.openxmlformats.org/officeDocument/2006/customXml" ds:itemID="{846994C0-BA5E-435C-9A13-660ED2B20816}"/>
</file>

<file path=customXml/itemProps6.xml><?xml version="1.0" encoding="utf-8"?>
<ds:datastoreItem xmlns:ds="http://schemas.openxmlformats.org/officeDocument/2006/customXml" ds:itemID="{3166513A-100F-4866-8561-9EE54F6D0E53}"/>
</file>

<file path=customXml/itemProps7.xml><?xml version="1.0" encoding="utf-8"?>
<ds:datastoreItem xmlns:ds="http://schemas.openxmlformats.org/officeDocument/2006/customXml" ds:itemID="{96FFB8F8-C47B-4A8A-86BD-C7041F6CBC24}"/>
</file>

<file path=customXml/itemProps8.xml><?xml version="1.0" encoding="utf-8"?>
<ds:datastoreItem xmlns:ds="http://schemas.openxmlformats.org/officeDocument/2006/customXml" ds:itemID="{D8C111BC-69CA-4F19-B730-C680D9AA1FEA}"/>
</file>

<file path=docProps/app.xml><?xml version="1.0" encoding="utf-8"?>
<Properties xmlns="http://schemas.openxmlformats.org/officeDocument/2006/extended-properties" xmlns:vt="http://schemas.openxmlformats.org/officeDocument/2006/docPropsVTypes">
  <Template/>
  <TotalTime>1484</TotalTime>
  <Application>LibreOffice/6.4.7.2$Linux_X86_64 LibreOffice_project/40$Build-2</Application>
  <Words>1631</Words>
  <Paragraphs>322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
  <cp:revision>26</cp:revision>
  <dcterms:modified xsi:type="dcterms:W3CDTF">2022-05-23T19:52:48Z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0x010100C4F226A9081EE44C8ECEE733CAFE383C</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14</vt:i4>
  </property>
  <property fmtid="{D5CDD505-2E9C-101B-9397-08002B2CF9AE}" pid="9" name="PresentationFormat">
    <vt:lpwstr>On-screen Show (16:9)</vt:lpwstr>
  </property>
  <property fmtid="{D5CDD505-2E9C-101B-9397-08002B2CF9AE}" pid="10" name="ScaleCrop">
    <vt:bool>false</vt:bool>
  </property>
  <property fmtid="{D5CDD505-2E9C-101B-9397-08002B2CF9AE}" pid="11" name="ShareDoc">
    <vt:bool>false</vt:bool>
  </property>
  <property fmtid="{D5CDD505-2E9C-101B-9397-08002B2CF9AE}" pid="12" name="Slides">
    <vt:i4>17</vt:i4>
  </property>
</Properties>
</file>