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5"/>
  </p:sldMasterIdLst>
  <p:notesMasterIdLst>
    <p:notesMasterId r:id="rId19"/>
  </p:notesMasterIdLst>
  <p:handoutMasterIdLst>
    <p:handoutMasterId r:id="rId20"/>
  </p:handoutMasterIdLst>
  <p:sldIdLst>
    <p:sldId id="294" r:id="rId6"/>
    <p:sldId id="275" r:id="rId7"/>
    <p:sldId id="298" r:id="rId8"/>
    <p:sldId id="299" r:id="rId9"/>
    <p:sldId id="300" r:id="rId10"/>
    <p:sldId id="310" r:id="rId11"/>
    <p:sldId id="303" r:id="rId12"/>
    <p:sldId id="315" r:id="rId13"/>
    <p:sldId id="302" r:id="rId14"/>
    <p:sldId id="311" r:id="rId15"/>
    <p:sldId id="314" r:id="rId16"/>
    <p:sldId id="313" r:id="rId17"/>
    <p:sldId id="307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ph B Boyd" initials="JB" lastIdx="5" clrIdx="0">
    <p:extLst>
      <p:ext uri="{19B8F6BF-5375-455C-9EA6-DF929625EA0E}">
        <p15:presenceInfo xmlns:p15="http://schemas.microsoft.com/office/powerpoint/2012/main" userId="S::boyd@services.fnal.gov::7ff94418-5a7c-4f7c-9468-8613339598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A4848"/>
    <a:srgbClr val="4A4A4A"/>
    <a:srgbClr val="454545"/>
    <a:srgbClr val="424242"/>
    <a:srgbClr val="474747"/>
    <a:srgbClr val="525252"/>
    <a:srgbClr val="4F4F4F"/>
    <a:srgbClr val="3D3D3D"/>
    <a:srgbClr val="000000"/>
    <a:srgbClr val="505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5CED48-7665-5249-AFBD-39A24E0B131C}" v="28" dt="2022-05-29T23:57:58.48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84" autoAdjust="0"/>
    <p:restoredTop sz="94593"/>
  </p:normalViewPr>
  <p:slideViewPr>
    <p:cSldViewPr snapToGrid="0" snapToObjects="1" showGuides="1">
      <p:cViewPr varScale="1">
        <p:scale>
          <a:sx n="106" d="100"/>
          <a:sy n="106" d="100"/>
        </p:scale>
        <p:origin x="528" y="17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fermicloud-my.sharepoint.com/personal/boyd_services_fnal_gov/Documents/FCRSG/2022/FCRSG_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fermicloud-my.sharepoint.com/personal/boyd_services_fnal_gov/Documents/FCRSG/2022/FCRSG_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fermicloud-my.sharepoint.com/personal/boyd_services_fnal_gov/Documents/FCRSG/2022/FCRSG_20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Actual Usage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'Actual usage'!$C$5</c:f>
              <c:strCache>
                <c:ptCount val="1"/>
                <c:pt idx="0">
                  <c:v>dune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'Actual usage'!$D$4:$H$4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'Actual usage'!$D$5:$H$5</c:f>
              <c:numCache>
                <c:formatCode>General</c:formatCode>
                <c:ptCount val="5"/>
                <c:pt idx="0">
                  <c:v>8.18</c:v>
                </c:pt>
                <c:pt idx="1">
                  <c:v>10.9</c:v>
                </c:pt>
                <c:pt idx="2">
                  <c:v>33.29</c:v>
                </c:pt>
                <c:pt idx="3">
                  <c:v>29.1</c:v>
                </c:pt>
                <c:pt idx="4">
                  <c:v>45.5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57-E440-BF44-C1D28D2A20F6}"/>
            </c:ext>
          </c:extLst>
        </c:ser>
        <c:ser>
          <c:idx val="1"/>
          <c:order val="1"/>
          <c:tx>
            <c:strRef>
              <c:f>'Actual usage'!$C$6</c:f>
              <c:strCache>
                <c:ptCount val="1"/>
                <c:pt idx="0">
                  <c:v>MINOS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'Actual usage'!$D$4:$H$4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'Actual usage'!$D$6:$H$6</c:f>
              <c:numCache>
                <c:formatCode>General</c:formatCode>
                <c:ptCount val="5"/>
                <c:pt idx="0">
                  <c:v>15.51</c:v>
                </c:pt>
                <c:pt idx="1">
                  <c:v>5.8</c:v>
                </c:pt>
                <c:pt idx="2">
                  <c:v>3.63</c:v>
                </c:pt>
                <c:pt idx="3">
                  <c:v>6.2</c:v>
                </c:pt>
                <c:pt idx="4">
                  <c:v>14.8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57-E440-BF44-C1D28D2A20F6}"/>
            </c:ext>
          </c:extLst>
        </c:ser>
        <c:ser>
          <c:idx val="2"/>
          <c:order val="2"/>
          <c:tx>
            <c:strRef>
              <c:f>'Actual usage'!$C$7</c:f>
              <c:strCache>
                <c:ptCount val="1"/>
                <c:pt idx="0">
                  <c:v>DES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'Actual usage'!$D$4:$H$4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'Actual usage'!$D$7:$H$7</c:f>
              <c:numCache>
                <c:formatCode>General</c:formatCode>
                <c:ptCount val="5"/>
                <c:pt idx="0">
                  <c:v>3.4</c:v>
                </c:pt>
                <c:pt idx="1">
                  <c:v>3.96</c:v>
                </c:pt>
                <c:pt idx="2">
                  <c:v>2.94</c:v>
                </c:pt>
                <c:pt idx="3">
                  <c:v>2.1</c:v>
                </c:pt>
                <c:pt idx="4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57-E440-BF44-C1D28D2A20F6}"/>
            </c:ext>
          </c:extLst>
        </c:ser>
        <c:ser>
          <c:idx val="3"/>
          <c:order val="3"/>
          <c:tx>
            <c:strRef>
              <c:f>'Actual usage'!$C$8</c:f>
              <c:strCache>
                <c:ptCount val="1"/>
                <c:pt idx="0">
                  <c:v>LSST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'Actual usage'!$D$4:$H$4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'Actual usage'!$D$8:$H$8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57-E440-BF44-C1D28D2A20F6}"/>
            </c:ext>
          </c:extLst>
        </c:ser>
        <c:ser>
          <c:idx val="4"/>
          <c:order val="4"/>
          <c:tx>
            <c:strRef>
              <c:f>'Actual usage'!$C$9</c:f>
              <c:strCache>
                <c:ptCount val="1"/>
                <c:pt idx="0">
                  <c:v>uboone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'Actual usage'!$D$4:$H$4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'Actual usage'!$D$9:$H$9</c:f>
              <c:numCache>
                <c:formatCode>General</c:formatCode>
                <c:ptCount val="5"/>
                <c:pt idx="0">
                  <c:v>11.34</c:v>
                </c:pt>
                <c:pt idx="1">
                  <c:v>11.5</c:v>
                </c:pt>
                <c:pt idx="2">
                  <c:v>29.29</c:v>
                </c:pt>
                <c:pt idx="3">
                  <c:v>40.6</c:v>
                </c:pt>
                <c:pt idx="4">
                  <c:v>32.5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57-E440-BF44-C1D28D2A20F6}"/>
            </c:ext>
          </c:extLst>
        </c:ser>
        <c:ser>
          <c:idx val="5"/>
          <c:order val="5"/>
          <c:tx>
            <c:strRef>
              <c:f>'Actual usage'!$C$10</c:f>
              <c:strCache>
                <c:ptCount val="1"/>
                <c:pt idx="0">
                  <c:v>miniboone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'Actual usage'!$D$4:$H$4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'Actual usage'!$D$10:$H$10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A57-E440-BF44-C1D28D2A20F6}"/>
            </c:ext>
          </c:extLst>
        </c:ser>
        <c:ser>
          <c:idx val="6"/>
          <c:order val="6"/>
          <c:tx>
            <c:strRef>
              <c:f>'Actual usage'!$C$11</c:f>
              <c:strCache>
                <c:ptCount val="1"/>
                <c:pt idx="0">
                  <c:v>mu2e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'Actual usage'!$D$4:$H$4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'Actual usage'!$D$11:$H$11</c:f>
              <c:numCache>
                <c:formatCode>General</c:formatCode>
                <c:ptCount val="5"/>
                <c:pt idx="0">
                  <c:v>11.19</c:v>
                </c:pt>
                <c:pt idx="1">
                  <c:v>12.12</c:v>
                </c:pt>
                <c:pt idx="2">
                  <c:v>11</c:v>
                </c:pt>
                <c:pt idx="3">
                  <c:v>10.9</c:v>
                </c:pt>
                <c:pt idx="4">
                  <c:v>10.5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A57-E440-BF44-C1D28D2A20F6}"/>
            </c:ext>
          </c:extLst>
        </c:ser>
        <c:ser>
          <c:idx val="7"/>
          <c:order val="7"/>
          <c:tx>
            <c:strRef>
              <c:f>'Actual usage'!$C$12</c:f>
              <c:strCache>
                <c:ptCount val="1"/>
                <c:pt idx="0">
                  <c:v>gm2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'Actual usage'!$D$4:$H$4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'Actual usage'!$D$12:$H$12</c:f>
              <c:numCache>
                <c:formatCode>General</c:formatCode>
                <c:ptCount val="5"/>
                <c:pt idx="0">
                  <c:v>2.59</c:v>
                </c:pt>
                <c:pt idx="1">
                  <c:v>13</c:v>
                </c:pt>
                <c:pt idx="2">
                  <c:v>29.2</c:v>
                </c:pt>
                <c:pt idx="3">
                  <c:v>38.9</c:v>
                </c:pt>
                <c:pt idx="4">
                  <c:v>27.6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A57-E440-BF44-C1D28D2A20F6}"/>
            </c:ext>
          </c:extLst>
        </c:ser>
        <c:ser>
          <c:idx val="8"/>
          <c:order val="8"/>
          <c:tx>
            <c:strRef>
              <c:f>'Actual usage'!$C$13</c:f>
              <c:strCache>
                <c:ptCount val="1"/>
                <c:pt idx="0">
                  <c:v>nova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'Actual usage'!$D$4:$H$4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'Actual usage'!$D$13:$H$13</c:f>
              <c:numCache>
                <c:formatCode>General</c:formatCode>
                <c:ptCount val="5"/>
                <c:pt idx="0">
                  <c:v>27.13</c:v>
                </c:pt>
                <c:pt idx="1">
                  <c:v>28.8</c:v>
                </c:pt>
                <c:pt idx="2">
                  <c:v>25.94</c:v>
                </c:pt>
                <c:pt idx="3">
                  <c:v>40.5</c:v>
                </c:pt>
                <c:pt idx="4">
                  <c:v>41.4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A57-E440-BF44-C1D28D2A20F6}"/>
            </c:ext>
          </c:extLst>
        </c:ser>
        <c:ser>
          <c:idx val="9"/>
          <c:order val="9"/>
          <c:tx>
            <c:strRef>
              <c:f>'Actual usage'!$C$14</c:f>
              <c:strCache>
                <c:ptCount val="1"/>
                <c:pt idx="0">
                  <c:v>sbnd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'Actual usage'!$D$4:$H$4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'Actual usage'!$D$14:$H$14</c:f>
              <c:numCache>
                <c:formatCode>General</c:formatCode>
                <c:ptCount val="5"/>
                <c:pt idx="0">
                  <c:v>0.56000000000000005</c:v>
                </c:pt>
                <c:pt idx="1">
                  <c:v>0.67</c:v>
                </c:pt>
                <c:pt idx="2">
                  <c:v>4.46</c:v>
                </c:pt>
                <c:pt idx="3">
                  <c:v>7.7</c:v>
                </c:pt>
                <c:pt idx="4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A57-E440-BF44-C1D28D2A20F6}"/>
            </c:ext>
          </c:extLst>
        </c:ser>
        <c:ser>
          <c:idx val="10"/>
          <c:order val="10"/>
          <c:tx>
            <c:strRef>
              <c:f>'Actual usage'!$C$15</c:f>
              <c:strCache>
                <c:ptCount val="1"/>
                <c:pt idx="0">
                  <c:v>spinquest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'Actual usage'!$D$4:$H$4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'Actual usage'!$D$15:$H$15</c:f>
              <c:numCache>
                <c:formatCode>General</c:formatCode>
                <c:ptCount val="5"/>
                <c:pt idx="0">
                  <c:v>5.2</c:v>
                </c:pt>
                <c:pt idx="1">
                  <c:v>2.4</c:v>
                </c:pt>
                <c:pt idx="2">
                  <c:v>0.3</c:v>
                </c:pt>
                <c:pt idx="3">
                  <c:v>0</c:v>
                </c:pt>
                <c:pt idx="4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A57-E440-BF44-C1D28D2A20F6}"/>
            </c:ext>
          </c:extLst>
        </c:ser>
        <c:ser>
          <c:idx val="11"/>
          <c:order val="11"/>
          <c:tx>
            <c:strRef>
              <c:f>'Actual usage'!$C$16</c:f>
              <c:strCache>
                <c:ptCount val="1"/>
                <c:pt idx="0">
                  <c:v>minerva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'Actual usage'!$D$4:$H$4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'Actual usage'!$D$16:$H$16</c:f>
              <c:numCache>
                <c:formatCode>General</c:formatCode>
                <c:ptCount val="5"/>
                <c:pt idx="0">
                  <c:v>10.47</c:v>
                </c:pt>
                <c:pt idx="1">
                  <c:v>14.02</c:v>
                </c:pt>
                <c:pt idx="2">
                  <c:v>10.39</c:v>
                </c:pt>
                <c:pt idx="3">
                  <c:v>10.3</c:v>
                </c:pt>
                <c:pt idx="4">
                  <c:v>10.9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A57-E440-BF44-C1D28D2A20F6}"/>
            </c:ext>
          </c:extLst>
        </c:ser>
        <c:ser>
          <c:idx val="12"/>
          <c:order val="12"/>
          <c:tx>
            <c:strRef>
              <c:f>'Actual usage'!$C$17</c:f>
              <c:strCache>
                <c:ptCount val="1"/>
                <c:pt idx="0">
                  <c:v>egp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'Actual usage'!$D$4:$H$4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'Actual usage'!$D$17:$H$17</c:f>
              <c:numCache>
                <c:formatCode>General</c:formatCode>
                <c:ptCount val="5"/>
                <c:pt idx="0">
                  <c:v>0</c:v>
                </c:pt>
                <c:pt idx="1">
                  <c:v>0.33</c:v>
                </c:pt>
                <c:pt idx="2">
                  <c:v>3.06</c:v>
                </c:pt>
                <c:pt idx="3">
                  <c:v>3.1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A57-E440-BF44-C1D28D2A20F6}"/>
            </c:ext>
          </c:extLst>
        </c:ser>
        <c:ser>
          <c:idx val="13"/>
          <c:order val="13"/>
          <c:tx>
            <c:strRef>
              <c:f>'Actual usage'!$C$18</c:f>
              <c:strCache>
                <c:ptCount val="1"/>
                <c:pt idx="0">
                  <c:v>lariat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'Actual usage'!$D$4:$H$4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'Actual usage'!$D$18:$H$18</c:f>
              <c:numCache>
                <c:formatCode>General</c:formatCode>
                <c:ptCount val="5"/>
                <c:pt idx="0">
                  <c:v>2.2000000000000002</c:v>
                </c:pt>
                <c:pt idx="1">
                  <c:v>2.81</c:v>
                </c:pt>
                <c:pt idx="2">
                  <c:v>2.19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A57-E440-BF44-C1D28D2A20F6}"/>
            </c:ext>
          </c:extLst>
        </c:ser>
        <c:ser>
          <c:idx val="14"/>
          <c:order val="14"/>
          <c:tx>
            <c:strRef>
              <c:f>'Actual usage'!$C$19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'Actual usage'!$D$4:$H$4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'Actual usage'!$D$19:$H$19</c:f>
              <c:numCache>
                <c:formatCode>General</c:formatCode>
                <c:ptCount val="5"/>
                <c:pt idx="0">
                  <c:v>19.41</c:v>
                </c:pt>
                <c:pt idx="1">
                  <c:v>8.6199999999999992</c:v>
                </c:pt>
                <c:pt idx="2">
                  <c:v>3.91</c:v>
                </c:pt>
                <c:pt idx="3">
                  <c:v>2</c:v>
                </c:pt>
                <c:pt idx="4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A57-E440-BF44-C1D28D2A20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0274576"/>
        <c:axId val="159437568"/>
      </c:barChart>
      <c:lineChart>
        <c:grouping val="standard"/>
        <c:varyColors val="0"/>
        <c:ser>
          <c:idx val="15"/>
          <c:order val="15"/>
          <c:tx>
            <c:strRef>
              <c:f>'Actual usage'!$C$20</c:f>
              <c:strCache>
                <c:ptCount val="1"/>
                <c:pt idx="0">
                  <c:v>Capacity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A57-E440-BF44-C1D28D2A20F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A57-E440-BF44-C1D28D2A20F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A57-E440-BF44-C1D28D2A20F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A57-E440-BF44-C1D28D2A20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'Actual usage'!$D$4:$H$4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'Actual usage'!$D$20:$H$20</c:f>
              <c:numCache>
                <c:formatCode>General</c:formatCode>
                <c:ptCount val="5"/>
                <c:pt idx="0">
                  <c:v>176</c:v>
                </c:pt>
                <c:pt idx="1">
                  <c:v>187</c:v>
                </c:pt>
                <c:pt idx="2">
                  <c:v>210</c:v>
                </c:pt>
                <c:pt idx="3">
                  <c:v>210</c:v>
                </c:pt>
                <c:pt idx="4">
                  <c:v>210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BA57-E440-BF44-C1D28D2A20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274576"/>
        <c:axId val="159437568"/>
      </c:lineChart>
      <c:catAx>
        <c:axId val="16027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437568"/>
        <c:crosses val="autoZero"/>
        <c:auto val="1"/>
        <c:lblAlgn val="ctr"/>
        <c:lblOffset val="100"/>
        <c:noMultiLvlLbl val="0"/>
      </c:catAx>
      <c:valAx>
        <c:axId val="159437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274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416048747675386"/>
          <c:y val="0.19085935550831812"/>
          <c:w val="0.16377921101570847"/>
          <c:h val="0.68441543666357296"/>
        </c:manualLayout>
      </c:layout>
      <c:overlay val="0"/>
      <c:spPr>
        <a:noFill/>
        <a:ln w="12700">
          <a:solidFill>
            <a:schemeClr val="accent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Non-CMS</a:t>
            </a:r>
            <a:r>
              <a:rPr lang="en-US" baseline="0"/>
              <a:t> MCore Hour Requests</a:t>
            </a:r>
          </a:p>
        </c:rich>
      </c:tx>
      <c:layout>
        <c:manualLayout>
          <c:xMode val="edge"/>
          <c:yMode val="edge"/>
          <c:x val="0.16159543384606503"/>
          <c:y val="1.09373039861449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'Requests from 2022'!$B$4</c:f>
              <c:strCache>
                <c:ptCount val="1"/>
                <c:pt idx="0">
                  <c:v>dune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'Requests from 2022'!$C$3:$I$3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'Requests from 2022'!$C$4:$I$4</c:f>
              <c:numCache>
                <c:formatCode>General</c:formatCode>
                <c:ptCount val="7"/>
                <c:pt idx="0">
                  <c:v>9.25</c:v>
                </c:pt>
                <c:pt idx="1">
                  <c:v>30</c:v>
                </c:pt>
                <c:pt idx="2">
                  <c:v>25</c:v>
                </c:pt>
                <c:pt idx="3">
                  <c:v>29</c:v>
                </c:pt>
                <c:pt idx="4">
                  <c:v>49</c:v>
                </c:pt>
                <c:pt idx="5">
                  <c:v>69</c:v>
                </c:pt>
                <c:pt idx="6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F6-B845-8701-ED56EE5A99E8}"/>
            </c:ext>
          </c:extLst>
        </c:ser>
        <c:ser>
          <c:idx val="1"/>
          <c:order val="1"/>
          <c:tx>
            <c:strRef>
              <c:f>'Requests from 2022'!$B$5</c:f>
              <c:strCache>
                <c:ptCount val="1"/>
                <c:pt idx="0">
                  <c:v>MINOS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'Requests from 2022'!$C$3:$I$3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'Requests from 2022'!$C$5:$I$5</c:f>
              <c:numCache>
                <c:formatCode>General</c:formatCode>
                <c:ptCount val="7"/>
                <c:pt idx="0">
                  <c:v>15.6</c:v>
                </c:pt>
                <c:pt idx="1">
                  <c:v>12</c:v>
                </c:pt>
                <c:pt idx="2">
                  <c:v>6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F6-B845-8701-ED56EE5A99E8}"/>
            </c:ext>
          </c:extLst>
        </c:ser>
        <c:ser>
          <c:idx val="2"/>
          <c:order val="2"/>
          <c:tx>
            <c:strRef>
              <c:f>'Requests from 2022'!$B$6</c:f>
              <c:strCache>
                <c:ptCount val="1"/>
                <c:pt idx="0">
                  <c:v>DES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'Requests from 2022'!$C$3:$I$3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'Requests from 2022'!$C$6:$I$6</c:f>
              <c:numCache>
                <c:formatCode>General</c:formatCode>
                <c:ptCount val="7"/>
                <c:pt idx="0">
                  <c:v>7.4</c:v>
                </c:pt>
                <c:pt idx="1">
                  <c:v>6</c:v>
                </c:pt>
                <c:pt idx="2">
                  <c:v>5</c:v>
                </c:pt>
                <c:pt idx="3">
                  <c:v>5.5</c:v>
                </c:pt>
                <c:pt idx="4">
                  <c:v>6</c:v>
                </c:pt>
                <c:pt idx="5">
                  <c:v>4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F6-B845-8701-ED56EE5A99E8}"/>
            </c:ext>
          </c:extLst>
        </c:ser>
        <c:ser>
          <c:idx val="3"/>
          <c:order val="3"/>
          <c:tx>
            <c:strRef>
              <c:f>'Requests from 2022'!$B$7</c:f>
              <c:strCache>
                <c:ptCount val="1"/>
                <c:pt idx="0">
                  <c:v>LSST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'Requests from 2022'!$C$3:$I$3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'Requests from 2022'!$C$7:$I$7</c:f>
              <c:numCache>
                <c:formatCode>General</c:formatCode>
                <c:ptCount val="7"/>
                <c:pt idx="0">
                  <c:v>0.2</c:v>
                </c:pt>
                <c:pt idx="1">
                  <c:v>0.8</c:v>
                </c:pt>
                <c:pt idx="2">
                  <c:v>0.1</c:v>
                </c:pt>
                <c:pt idx="3">
                  <c:v>0.5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F6-B845-8701-ED56EE5A99E8}"/>
            </c:ext>
          </c:extLst>
        </c:ser>
        <c:ser>
          <c:idx val="4"/>
          <c:order val="4"/>
          <c:tx>
            <c:strRef>
              <c:f>'Requests from 2022'!$B$8</c:f>
              <c:strCache>
                <c:ptCount val="1"/>
                <c:pt idx="0">
                  <c:v>uboone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'Requests from 2022'!$C$3:$I$3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'Requests from 2022'!$C$8:$I$8</c:f>
              <c:numCache>
                <c:formatCode>General</c:formatCode>
                <c:ptCount val="7"/>
                <c:pt idx="0">
                  <c:v>7</c:v>
                </c:pt>
                <c:pt idx="1">
                  <c:v>20</c:v>
                </c:pt>
                <c:pt idx="2">
                  <c:v>54</c:v>
                </c:pt>
                <c:pt idx="3">
                  <c:v>43</c:v>
                </c:pt>
                <c:pt idx="4">
                  <c:v>30</c:v>
                </c:pt>
                <c:pt idx="5">
                  <c:v>30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F6-B845-8701-ED56EE5A99E8}"/>
            </c:ext>
          </c:extLst>
        </c:ser>
        <c:ser>
          <c:idx val="5"/>
          <c:order val="5"/>
          <c:tx>
            <c:strRef>
              <c:f>'Requests from 2022'!$B$9</c:f>
              <c:strCache>
                <c:ptCount val="1"/>
                <c:pt idx="0">
                  <c:v>mu2e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'Requests from 2022'!$C$3:$I$3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'Requests from 2022'!$C$9:$I$9</c:f>
              <c:numCache>
                <c:formatCode>General</c:formatCode>
                <c:ptCount val="7"/>
                <c:pt idx="0">
                  <c:v>11</c:v>
                </c:pt>
                <c:pt idx="1">
                  <c:v>15</c:v>
                </c:pt>
                <c:pt idx="2">
                  <c:v>11</c:v>
                </c:pt>
                <c:pt idx="3">
                  <c:v>11</c:v>
                </c:pt>
                <c:pt idx="4">
                  <c:v>11</c:v>
                </c:pt>
                <c:pt idx="5">
                  <c:v>15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5F6-B845-8701-ED56EE5A99E8}"/>
            </c:ext>
          </c:extLst>
        </c:ser>
        <c:ser>
          <c:idx val="6"/>
          <c:order val="6"/>
          <c:tx>
            <c:strRef>
              <c:f>'Requests from 2022'!$B$10</c:f>
              <c:strCache>
                <c:ptCount val="1"/>
                <c:pt idx="0">
                  <c:v>gm2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'Requests from 2022'!$C$3:$I$3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'Requests from 2022'!$C$10:$I$10</c:f>
              <c:numCache>
                <c:formatCode>General</c:formatCode>
                <c:ptCount val="7"/>
                <c:pt idx="0">
                  <c:v>17.34</c:v>
                </c:pt>
                <c:pt idx="1">
                  <c:v>21</c:v>
                </c:pt>
                <c:pt idx="2">
                  <c:v>33</c:v>
                </c:pt>
                <c:pt idx="3">
                  <c:v>45</c:v>
                </c:pt>
                <c:pt idx="4">
                  <c:v>60</c:v>
                </c:pt>
                <c:pt idx="5">
                  <c:v>60</c:v>
                </c:pt>
                <c:pt idx="6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5F6-B845-8701-ED56EE5A99E8}"/>
            </c:ext>
          </c:extLst>
        </c:ser>
        <c:ser>
          <c:idx val="7"/>
          <c:order val="7"/>
          <c:tx>
            <c:strRef>
              <c:f>'Requests from 2022'!$B$11</c:f>
              <c:strCache>
                <c:ptCount val="1"/>
                <c:pt idx="0">
                  <c:v>nova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'Requests from 2022'!$C$3:$I$3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'Requests from 2022'!$C$11:$I$11</c:f>
              <c:numCache>
                <c:formatCode>General</c:formatCode>
                <c:ptCount val="7"/>
                <c:pt idx="0">
                  <c:v>23.17</c:v>
                </c:pt>
                <c:pt idx="1">
                  <c:v>31.6</c:v>
                </c:pt>
                <c:pt idx="2">
                  <c:v>29</c:v>
                </c:pt>
                <c:pt idx="3">
                  <c:v>33</c:v>
                </c:pt>
                <c:pt idx="4">
                  <c:v>35</c:v>
                </c:pt>
                <c:pt idx="5">
                  <c:v>37</c:v>
                </c:pt>
                <c:pt idx="6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5F6-B845-8701-ED56EE5A99E8}"/>
            </c:ext>
          </c:extLst>
        </c:ser>
        <c:ser>
          <c:idx val="8"/>
          <c:order val="8"/>
          <c:tx>
            <c:strRef>
              <c:f>'Requests from 2022'!$B$12</c:f>
              <c:strCache>
                <c:ptCount val="1"/>
                <c:pt idx="0">
                  <c:v>sbn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'Requests from 2022'!$C$3:$I$3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'Requests from 2022'!$C$12:$I$12</c:f>
              <c:numCache>
                <c:formatCode>General</c:formatCode>
                <c:ptCount val="7"/>
                <c:pt idx="0">
                  <c:v>9</c:v>
                </c:pt>
                <c:pt idx="1">
                  <c:v>13.2</c:v>
                </c:pt>
                <c:pt idx="2">
                  <c:v>16.5</c:v>
                </c:pt>
                <c:pt idx="3">
                  <c:v>19.5</c:v>
                </c:pt>
                <c:pt idx="4">
                  <c:v>27</c:v>
                </c:pt>
                <c:pt idx="5">
                  <c:v>42.8</c:v>
                </c:pt>
                <c:pt idx="6">
                  <c:v>45.3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5F6-B845-8701-ED56EE5A99E8}"/>
            </c:ext>
          </c:extLst>
        </c:ser>
        <c:ser>
          <c:idx val="9"/>
          <c:order val="9"/>
          <c:tx>
            <c:strRef>
              <c:f>'Requests from 2022'!$B$13</c:f>
              <c:strCache>
                <c:ptCount val="1"/>
                <c:pt idx="0">
                  <c:v>spinquest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'Requests from 2022'!$C$3:$I$3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'Requests from 2022'!$C$13:$I$13</c:f>
              <c:numCache>
                <c:formatCode>General</c:formatCode>
                <c:ptCount val="7"/>
                <c:pt idx="0">
                  <c:v>6.5</c:v>
                </c:pt>
                <c:pt idx="1">
                  <c:v>0</c:v>
                </c:pt>
                <c:pt idx="2">
                  <c:v>1.7</c:v>
                </c:pt>
                <c:pt idx="3">
                  <c:v>1.7</c:v>
                </c:pt>
                <c:pt idx="4">
                  <c:v>1.7</c:v>
                </c:pt>
                <c:pt idx="5">
                  <c:v>1.7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5F6-B845-8701-ED56EE5A99E8}"/>
            </c:ext>
          </c:extLst>
        </c:ser>
        <c:ser>
          <c:idx val="10"/>
          <c:order val="10"/>
          <c:tx>
            <c:strRef>
              <c:f>'Requests from 2022'!$B$14</c:f>
              <c:strCache>
                <c:ptCount val="1"/>
                <c:pt idx="0">
                  <c:v>minerva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'Requests from 2022'!$C$3:$I$3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'Requests from 2022'!$C$14:$I$14</c:f>
              <c:numCache>
                <c:formatCode>General</c:formatCode>
                <c:ptCount val="7"/>
                <c:pt idx="0">
                  <c:v>18.3</c:v>
                </c:pt>
                <c:pt idx="1">
                  <c:v>16.7</c:v>
                </c:pt>
                <c:pt idx="2">
                  <c:v>16</c:v>
                </c:pt>
                <c:pt idx="3">
                  <c:v>14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5F6-B845-8701-ED56EE5A99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7005056"/>
        <c:axId val="143194368"/>
      </c:barChart>
      <c:lineChart>
        <c:grouping val="standard"/>
        <c:varyColors val="0"/>
        <c:ser>
          <c:idx val="11"/>
          <c:order val="11"/>
          <c:tx>
            <c:strRef>
              <c:f>'Requests from 2022'!$B$15</c:f>
              <c:strCache>
                <c:ptCount val="1"/>
                <c:pt idx="0">
                  <c:v>Capacity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5F6-B845-8701-ED56EE5A99E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5F6-B845-8701-ED56EE5A99E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5F6-B845-8701-ED56EE5A99E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5F6-B845-8701-ED56EE5A99E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5F6-B845-8701-ED56EE5A99E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5F6-B845-8701-ED56EE5A99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'Requests from 2022'!$C$3:$I$3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'Requests from 2022'!$C$15:$I$15</c:f>
              <c:numCache>
                <c:formatCode>General</c:formatCode>
                <c:ptCount val="7"/>
                <c:pt idx="0">
                  <c:v>187</c:v>
                </c:pt>
                <c:pt idx="1">
                  <c:v>210</c:v>
                </c:pt>
                <c:pt idx="2">
                  <c:v>210</c:v>
                </c:pt>
                <c:pt idx="3">
                  <c:v>210</c:v>
                </c:pt>
                <c:pt idx="4">
                  <c:v>230</c:v>
                </c:pt>
                <c:pt idx="5">
                  <c:v>230</c:v>
                </c:pt>
                <c:pt idx="6">
                  <c:v>230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C5F6-B845-8701-ED56EE5A99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005056"/>
        <c:axId val="143194368"/>
      </c:lineChart>
      <c:catAx>
        <c:axId val="8700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194368"/>
        <c:crosses val="autoZero"/>
        <c:auto val="1"/>
        <c:lblAlgn val="ctr"/>
        <c:lblOffset val="100"/>
        <c:noMultiLvlLbl val="0"/>
      </c:catAx>
      <c:valAx>
        <c:axId val="143194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005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2021 Request from 2020 FCRSG vs 2021</a:t>
            </a:r>
            <a:r>
              <a:rPr lang="en-US" baseline="0"/>
              <a:t> </a:t>
            </a:r>
            <a:r>
              <a:rPr lang="en-US"/>
              <a:t>Usage</a:t>
            </a:r>
          </a:p>
        </c:rich>
      </c:tx>
      <c:layout>
        <c:manualLayout>
          <c:xMode val="edge"/>
          <c:yMode val="edge"/>
          <c:x val="0.16099165728096243"/>
          <c:y val="1.88534954041158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0442571127502638E-2"/>
          <c:y val="8.9726903971714275E-2"/>
          <c:w val="0.87201264488935726"/>
          <c:h val="0.76044463966797538"/>
        </c:manualLayout>
      </c:layout>
      <c:scatterChart>
        <c:scatterStyle val="lineMarker"/>
        <c:varyColors val="0"/>
        <c:ser>
          <c:idx val="0"/>
          <c:order val="0"/>
          <c:tx>
            <c:strRef>
              <c:f>'Actual usage'!$T$6</c:f>
              <c:strCache>
                <c:ptCount val="1"/>
                <c:pt idx="0">
                  <c:v>dune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'Actual usage'!$U$6</c:f>
              <c:numCache>
                <c:formatCode>General</c:formatCode>
                <c:ptCount val="1"/>
                <c:pt idx="0">
                  <c:v>45.5</c:v>
                </c:pt>
              </c:numCache>
            </c:numRef>
          </c:xVal>
          <c:yVal>
            <c:numRef>
              <c:f>'Actual usage'!$V$6</c:f>
              <c:numCache>
                <c:formatCode>General</c:formatCode>
                <c:ptCount val="1"/>
                <c:pt idx="0">
                  <c:v>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257-BE46-9CDD-178BA0A87A0D}"/>
            </c:ext>
          </c:extLst>
        </c:ser>
        <c:ser>
          <c:idx val="1"/>
          <c:order val="1"/>
          <c:tx>
            <c:strRef>
              <c:f>'Actual usage'!$T$7</c:f>
              <c:strCache>
                <c:ptCount val="1"/>
                <c:pt idx="0">
                  <c:v>MINOS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'Actual usage'!$U$7</c:f>
              <c:numCache>
                <c:formatCode>General</c:formatCode>
                <c:ptCount val="1"/>
                <c:pt idx="0">
                  <c:v>14.8</c:v>
                </c:pt>
              </c:numCache>
            </c:numRef>
          </c:xVal>
          <c:yVal>
            <c:numRef>
              <c:f>'Actual usage'!$V$7</c:f>
              <c:numCache>
                <c:formatCode>General</c:formatCode>
                <c:ptCount val="1"/>
                <c:pt idx="0">
                  <c:v>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257-BE46-9CDD-178BA0A87A0D}"/>
            </c:ext>
          </c:extLst>
        </c:ser>
        <c:ser>
          <c:idx val="2"/>
          <c:order val="2"/>
          <c:tx>
            <c:strRef>
              <c:f>'Actual usage'!$T$8</c:f>
              <c:strCache>
                <c:ptCount val="1"/>
                <c:pt idx="0">
                  <c:v>DES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'Actual usage'!$U$8</c:f>
              <c:numCache>
                <c:formatCode>General</c:formatCode>
                <c:ptCount val="1"/>
                <c:pt idx="0">
                  <c:v>3.4</c:v>
                </c:pt>
              </c:numCache>
            </c:numRef>
          </c:xVal>
          <c:yVal>
            <c:numRef>
              <c:f>'Actual usage'!$V$8</c:f>
              <c:numCache>
                <c:formatCode>General</c:formatCode>
                <c:ptCount val="1"/>
                <c:pt idx="0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257-BE46-9CDD-178BA0A87A0D}"/>
            </c:ext>
          </c:extLst>
        </c:ser>
        <c:ser>
          <c:idx val="3"/>
          <c:order val="3"/>
          <c:tx>
            <c:strRef>
              <c:f>'Actual usage'!$T$9</c:f>
              <c:strCache>
                <c:ptCount val="1"/>
                <c:pt idx="0">
                  <c:v>LSST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'Actual usage'!$U$9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'Actual usage'!$V$9</c:f>
              <c:numCache>
                <c:formatCode>General</c:formatCode>
                <c:ptCount val="1"/>
                <c:pt idx="0">
                  <c:v>0.5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257-BE46-9CDD-178BA0A87A0D}"/>
            </c:ext>
          </c:extLst>
        </c:ser>
        <c:ser>
          <c:idx val="4"/>
          <c:order val="4"/>
          <c:tx>
            <c:strRef>
              <c:f>'Actual usage'!$T$10</c:f>
              <c:strCache>
                <c:ptCount val="1"/>
                <c:pt idx="0">
                  <c:v>uboone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'Actual usage'!$U$10</c:f>
              <c:numCache>
                <c:formatCode>General</c:formatCode>
                <c:ptCount val="1"/>
                <c:pt idx="0">
                  <c:v>32.5</c:v>
                </c:pt>
              </c:numCache>
            </c:numRef>
          </c:xVal>
          <c:yVal>
            <c:numRef>
              <c:f>'Actual usage'!$V$10</c:f>
              <c:numCache>
                <c:formatCode>General</c:formatCode>
                <c:ptCount val="1"/>
                <c:pt idx="0">
                  <c:v>30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C257-BE46-9CDD-178BA0A87A0D}"/>
            </c:ext>
          </c:extLst>
        </c:ser>
        <c:ser>
          <c:idx val="6"/>
          <c:order val="5"/>
          <c:tx>
            <c:strRef>
              <c:f>'Actual usage'!$T$11</c:f>
              <c:strCache>
                <c:ptCount val="1"/>
                <c:pt idx="0">
                  <c:v>mu2e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'Actual usage'!$U$11</c:f>
              <c:numCache>
                <c:formatCode>General</c:formatCode>
                <c:ptCount val="1"/>
                <c:pt idx="0">
                  <c:v>10.5</c:v>
                </c:pt>
              </c:numCache>
            </c:numRef>
          </c:xVal>
          <c:yVal>
            <c:numRef>
              <c:f>'Actual usage'!$V$11</c:f>
              <c:numCache>
                <c:formatCode>General</c:formatCode>
                <c:ptCount val="1"/>
                <c:pt idx="0">
                  <c:v>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C257-BE46-9CDD-178BA0A87A0D}"/>
            </c:ext>
          </c:extLst>
        </c:ser>
        <c:ser>
          <c:idx val="7"/>
          <c:order val="6"/>
          <c:tx>
            <c:strRef>
              <c:f>'Actual usage'!$T$12</c:f>
              <c:strCache>
                <c:ptCount val="1"/>
                <c:pt idx="0">
                  <c:v>gm2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2">
                    <a:lumMod val="6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'Actual usage'!$U$12</c:f>
              <c:numCache>
                <c:formatCode>General</c:formatCode>
                <c:ptCount val="1"/>
                <c:pt idx="0">
                  <c:v>27.6</c:v>
                </c:pt>
              </c:numCache>
            </c:numRef>
          </c:xVal>
          <c:yVal>
            <c:numRef>
              <c:f>'Actual usage'!$V$12</c:f>
              <c:numCache>
                <c:formatCode>General</c:formatCode>
                <c:ptCount val="1"/>
                <c:pt idx="0">
                  <c:v>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257-BE46-9CDD-178BA0A87A0D}"/>
            </c:ext>
          </c:extLst>
        </c:ser>
        <c:ser>
          <c:idx val="8"/>
          <c:order val="7"/>
          <c:tx>
            <c:strRef>
              <c:f>'Actual usage'!$T$13</c:f>
              <c:strCache>
                <c:ptCount val="1"/>
                <c:pt idx="0">
                  <c:v>nova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'Actual usage'!$U$13</c:f>
              <c:numCache>
                <c:formatCode>General</c:formatCode>
                <c:ptCount val="1"/>
                <c:pt idx="0">
                  <c:v>41.4</c:v>
                </c:pt>
              </c:numCache>
            </c:numRef>
          </c:xVal>
          <c:yVal>
            <c:numRef>
              <c:f>'Actual usage'!$V$13</c:f>
              <c:numCache>
                <c:formatCode>General</c:formatCode>
                <c:ptCount val="1"/>
                <c:pt idx="0">
                  <c:v>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C257-BE46-9CDD-178BA0A87A0D}"/>
            </c:ext>
          </c:extLst>
        </c:ser>
        <c:ser>
          <c:idx val="9"/>
          <c:order val="8"/>
          <c:tx>
            <c:strRef>
              <c:f>'Actual usage'!$T$14</c:f>
              <c:strCache>
                <c:ptCount val="1"/>
                <c:pt idx="0">
                  <c:v>sbnd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'Actual usage'!$U$14</c:f>
              <c:numCache>
                <c:formatCode>General</c:formatCode>
                <c:ptCount val="1"/>
                <c:pt idx="0">
                  <c:v>4.9000000000000004</c:v>
                </c:pt>
              </c:numCache>
            </c:numRef>
          </c:xVal>
          <c:yVal>
            <c:numRef>
              <c:f>'Actual usage'!$V$14</c:f>
              <c:numCache>
                <c:formatCode>General</c:formatCode>
                <c:ptCount val="1"/>
                <c:pt idx="0">
                  <c:v>18.3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257-BE46-9CDD-178BA0A87A0D}"/>
            </c:ext>
          </c:extLst>
        </c:ser>
        <c:ser>
          <c:idx val="10"/>
          <c:order val="9"/>
          <c:tx>
            <c:strRef>
              <c:f>'Actual usage'!$T$15</c:f>
              <c:strCache>
                <c:ptCount val="1"/>
                <c:pt idx="0">
                  <c:v>spinquest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'Actual usage'!$U$15</c:f>
              <c:numCache>
                <c:formatCode>General</c:formatCode>
                <c:ptCount val="1"/>
                <c:pt idx="0">
                  <c:v>1.3</c:v>
                </c:pt>
              </c:numCache>
            </c:numRef>
          </c:xVal>
          <c:yVal>
            <c:numRef>
              <c:f>'Actual usage'!$V$15</c:f>
              <c:numCache>
                <c:formatCode>General</c:formatCode>
                <c:ptCount val="1"/>
                <c:pt idx="0">
                  <c:v>1.7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C257-BE46-9CDD-178BA0A87A0D}"/>
            </c:ext>
          </c:extLst>
        </c:ser>
        <c:ser>
          <c:idx val="11"/>
          <c:order val="10"/>
          <c:tx>
            <c:strRef>
              <c:f>'Actual usage'!$T$16</c:f>
              <c:strCache>
                <c:ptCount val="1"/>
                <c:pt idx="0">
                  <c:v>minerva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'Actual usage'!$U$16</c:f>
              <c:numCache>
                <c:formatCode>General</c:formatCode>
                <c:ptCount val="1"/>
                <c:pt idx="0">
                  <c:v>10.9</c:v>
                </c:pt>
              </c:numCache>
            </c:numRef>
          </c:xVal>
          <c:yVal>
            <c:numRef>
              <c:f>'Actual usage'!$V$16</c:f>
              <c:numCache>
                <c:formatCode>General</c:formatCode>
                <c:ptCount val="1"/>
                <c:pt idx="0">
                  <c:v>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C257-BE46-9CDD-178BA0A87A0D}"/>
            </c:ext>
          </c:extLst>
        </c:ser>
        <c:ser>
          <c:idx val="5"/>
          <c:order val="11"/>
          <c:tx>
            <c:v>slope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6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Lit>
              <c:formatCode>General</c:formatCode>
              <c:ptCount val="2"/>
              <c:pt idx="0">
                <c:v>0</c:v>
              </c:pt>
              <c:pt idx="1">
                <c:v>50</c:v>
              </c:pt>
            </c:numLit>
          </c:xVal>
          <c:yVal>
            <c:numLit>
              <c:formatCode>General</c:formatCode>
              <c:ptCount val="2"/>
              <c:pt idx="0">
                <c:v>0</c:v>
              </c:pt>
              <c:pt idx="1">
                <c:v>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D-C257-BE46-9CDD-178BA0A87A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0065008"/>
        <c:axId val="167534176"/>
      </c:scatterChart>
      <c:valAx>
        <c:axId val="160065008"/>
        <c:scaling>
          <c:orientation val="minMax"/>
          <c:max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Actual Usage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534176"/>
        <c:crosses val="autoZero"/>
        <c:crossBetween val="midCat"/>
      </c:valAx>
      <c:valAx>
        <c:axId val="167534176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Requested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0650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12"/>
        <c:delete val="1"/>
      </c:legendEntry>
      <c:legendEntry>
        <c:idx val="1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23T07:36:51.338" idx="1">
    <p:pos x="10" y="10"/>
    <p:text>ADD FTE counts here
</p:text>
    <p:extLst>
      <p:ext uri="{C676402C-5697-4E1C-873F-D02D1690AC5C}">
        <p15:threadingInfo xmlns:p15="http://schemas.microsoft.com/office/powerpoint/2012/main" timeZoneBias="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5/31/22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5/31/22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0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6/1/2022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FCRSG 2022  |  Scientific Computing Services</a:t>
            </a:r>
            <a:endParaRPr lang="en-US" b="1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6/1/2022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FCRSG 2022  |  Scientific Computing Services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6/1/2022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FCRSG 2022  |  Scientific Computing Services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6/1/2022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FCRSG 2022  |  Scientific Computing Services</a:t>
            </a:r>
            <a:endParaRPr lang="en-US" b="1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6/1/2022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FCRSG 2022  |  Scientific Computing Services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6/1/2022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FCRSG 2022  |  Scientific Computing Services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6/1/2022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FCRSG 2022  |  Scientific Computing Services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ersc.gov/systems/perlmutte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 lIns="0" tIns="45720" rIns="0" bIns="45720" anchor="t">
            <a:noAutofit/>
          </a:bodyPr>
          <a:lstStyle/>
          <a:p>
            <a:r>
              <a:rPr lang="en-US" dirty="0"/>
              <a:t>Joe Boyd</a:t>
            </a:r>
          </a:p>
          <a:p>
            <a:r>
              <a:rPr lang="en-US" dirty="0"/>
              <a:t>FCRSG</a:t>
            </a:r>
          </a:p>
          <a:p>
            <a:r>
              <a:rPr lang="en-US" dirty="0"/>
              <a:t>01 June 2022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Scientific Computing Services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experiments should do (for HPC centers)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FCRSG 2022  |  Scientific Computing Services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BEF616-1C85-495B-B082-433991688208}"/>
              </a:ext>
            </a:extLst>
          </p:cNvPr>
          <p:cNvSpPr txBox="1"/>
          <p:nvPr/>
        </p:nvSpPr>
        <p:spPr>
          <a:xfrm>
            <a:off x="184598" y="892935"/>
            <a:ext cx="8356241" cy="55661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solidFill>
                  <a:srgbClr val="454545"/>
                </a:solidFill>
                <a:latin typeface="Calibri"/>
                <a:cs typeface="Calibri"/>
              </a:rPr>
              <a:t>Experiments must understand how to make their workflows fit onto HPC machines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>
                <a:solidFill>
                  <a:srgbClr val="454545"/>
                </a:solidFill>
                <a:latin typeface="Calibri"/>
                <a:cs typeface="Calibri"/>
              </a:rPr>
              <a:t>Huge scale of HPC machines can cause denial of service type issues not encountered on the GRID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>
                <a:solidFill>
                  <a:srgbClr val="454545"/>
                </a:solidFill>
                <a:latin typeface="Calibri"/>
                <a:cs typeface="Calibri"/>
              </a:rPr>
              <a:t>Memory varies from 1/2GB to 2GB per </a:t>
            </a:r>
            <a:r>
              <a:rPr lang="en-US" sz="2000" dirty="0" err="1">
                <a:solidFill>
                  <a:srgbClr val="454545"/>
                </a:solidFill>
                <a:latin typeface="Calibri"/>
                <a:cs typeface="Calibri"/>
              </a:rPr>
              <a:t>cpu</a:t>
            </a:r>
            <a:endParaRPr lang="en-US" sz="2000" dirty="0">
              <a:solidFill>
                <a:srgbClr val="454545"/>
              </a:solidFill>
              <a:cs typeface="Calibri"/>
            </a:endParaRP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>
                <a:solidFill>
                  <a:srgbClr val="454545"/>
                </a:solidFill>
                <a:latin typeface="Calibri"/>
                <a:cs typeface="Calibri"/>
              </a:rPr>
              <a:t>Small pipes to some centers make pre-staging necessary; can’t rely on streaming, Globus online (separate path) really needed for fast ANL access</a:t>
            </a:r>
            <a:endParaRPr lang="en-US" sz="2000" dirty="0">
              <a:solidFill>
                <a:srgbClr val="454545"/>
              </a:solidFill>
              <a:cs typeface="Calibri"/>
            </a:endParaRP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>
                <a:solidFill>
                  <a:srgbClr val="454545"/>
                </a:solidFill>
                <a:latin typeface="Calibri"/>
                <a:cs typeface="Calibri"/>
              </a:rPr>
              <a:t>Execution times may be short (ANL)</a:t>
            </a:r>
            <a:endParaRPr lang="en-US" sz="2000" dirty="0">
              <a:solidFill>
                <a:srgbClr val="454545"/>
              </a:solidFill>
              <a:cs typeface="Calibri"/>
            </a:endParaRP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>
                <a:solidFill>
                  <a:srgbClr val="454545"/>
                </a:solidFill>
                <a:latin typeface="Calibri"/>
                <a:cs typeface="Calibri"/>
              </a:rPr>
              <a:t>Usually a shared filesystem, not local disk, so things like job </a:t>
            </a:r>
            <a:r>
              <a:rPr lang="en-US" sz="2000" dirty="0" err="1">
                <a:solidFill>
                  <a:srgbClr val="454545"/>
                </a:solidFill>
                <a:latin typeface="Calibri"/>
                <a:cs typeface="Calibri"/>
              </a:rPr>
              <a:t>tarballs</a:t>
            </a:r>
            <a:r>
              <a:rPr lang="en-US" sz="2000" dirty="0">
                <a:solidFill>
                  <a:srgbClr val="454545"/>
                </a:solidFill>
                <a:latin typeface="Calibri"/>
                <a:cs typeface="Calibri"/>
              </a:rPr>
              <a:t> on every </a:t>
            </a:r>
            <a:r>
              <a:rPr lang="en-US" sz="2000" dirty="0" err="1">
                <a:solidFill>
                  <a:srgbClr val="454545"/>
                </a:solidFill>
                <a:latin typeface="Calibri"/>
                <a:cs typeface="Calibri"/>
              </a:rPr>
              <a:t>cpu</a:t>
            </a:r>
            <a:r>
              <a:rPr lang="en-US" sz="2000" dirty="0">
                <a:solidFill>
                  <a:srgbClr val="454545"/>
                </a:solidFill>
                <a:latin typeface="Calibri"/>
                <a:cs typeface="Calibri"/>
              </a:rPr>
              <a:t> a bad idea, small IO bad</a:t>
            </a:r>
            <a:endParaRPr lang="en-US" sz="2000" dirty="0">
              <a:solidFill>
                <a:srgbClr val="454545"/>
              </a:solidFill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solidFill>
                  <a:srgbClr val="474747"/>
                </a:solidFill>
                <a:latin typeface="Helvetica" pitchFamily="2" charset="0"/>
                <a:cs typeface="Calibri"/>
              </a:rPr>
              <a:t>Multiprocessing and GPUs will be the big win on HPC machines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solidFill>
                  <a:srgbClr val="454545"/>
                </a:solidFill>
                <a:latin typeface="Helvetica"/>
                <a:cs typeface="Helvetica"/>
              </a:rPr>
              <a:t>DUNE successful with smaller memory simulations – must watch the memory footprint</a:t>
            </a:r>
            <a:endParaRPr lang="en-US" dirty="0"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,Sans-Serif"/>
              <a:buChar char="•"/>
            </a:pPr>
            <a:r>
              <a:rPr lang="en-US" dirty="0">
                <a:solidFill>
                  <a:srgbClr val="454545"/>
                </a:solidFill>
                <a:latin typeface="Helvetica"/>
                <a:cs typeface="Helvetica"/>
              </a:rPr>
              <a:t>An experiment expert is likely needed for onboarding to HPC centers (testing things work before flooding queue)</a:t>
            </a:r>
            <a:endParaRPr lang="en-US" dirty="0">
              <a:solidFill>
                <a:srgbClr val="474747"/>
              </a:solidFill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5461E8-C670-2129-221D-D2BD290F4C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75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experiments should do (HPC allocations)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6/1/2022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FCRSG 2022  |  Scientific Computing Services</a:t>
            </a:r>
            <a:endParaRPr lang="en-US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BEF616-1C85-495B-B082-433991688208}"/>
              </a:ext>
            </a:extLst>
          </p:cNvPr>
          <p:cNvSpPr txBox="1"/>
          <p:nvPr/>
        </p:nvSpPr>
        <p:spPr>
          <a:xfrm>
            <a:off x="184598" y="892935"/>
            <a:ext cx="8356241" cy="74474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solidFill>
                  <a:srgbClr val="454545"/>
                </a:solidFill>
                <a:latin typeface="Helvetica"/>
                <a:cs typeface="Helvetica"/>
              </a:rPr>
              <a:t>For DOE labs (NERSC, </a:t>
            </a:r>
            <a:r>
              <a:rPr lang="en-US" dirty="0" err="1">
                <a:solidFill>
                  <a:srgbClr val="454545"/>
                </a:solidFill>
                <a:latin typeface="Helvetica"/>
                <a:cs typeface="Helvetica"/>
              </a:rPr>
              <a:t>ANL,etc</a:t>
            </a:r>
            <a:r>
              <a:rPr lang="en-US" dirty="0">
                <a:solidFill>
                  <a:srgbClr val="454545"/>
                </a:solidFill>
                <a:latin typeface="Helvetica"/>
                <a:cs typeface="Helvetica"/>
              </a:rPr>
              <a:t>) we want a joint or aggregated allocation process</a:t>
            </a:r>
          </a:p>
          <a:p>
            <a:pPr marL="342900" indent="-3429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solidFill>
                  <a:srgbClr val="454545"/>
                </a:solidFill>
                <a:latin typeface="Helvetica"/>
                <a:cs typeface="Helvetica"/>
              </a:rPr>
              <a:t>For NSF sites, VO needs to find collaborators to request the allocations</a:t>
            </a:r>
          </a:p>
          <a:p>
            <a:pPr marL="342900" indent="-3429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solidFill>
                  <a:srgbClr val="454545"/>
                </a:solidFill>
                <a:latin typeface="Helvetica"/>
                <a:cs typeface="Helvetica"/>
              </a:rPr>
              <a:t>Engage with </a:t>
            </a:r>
            <a:r>
              <a:rPr lang="en-US" dirty="0" err="1">
                <a:solidFill>
                  <a:srgbClr val="454545"/>
                </a:solidFill>
                <a:latin typeface="Helvetica"/>
                <a:cs typeface="Helvetica"/>
              </a:rPr>
              <a:t>Fermicloud</a:t>
            </a:r>
            <a:r>
              <a:rPr lang="en-US" dirty="0">
                <a:solidFill>
                  <a:srgbClr val="454545"/>
                </a:solidFill>
                <a:latin typeface="Helvetica"/>
                <a:cs typeface="Helvetica"/>
              </a:rPr>
              <a:t> staff now if: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solidFill>
                  <a:srgbClr val="454545"/>
                </a:solidFill>
                <a:latin typeface="Helvetica"/>
                <a:cs typeface="Helvetica"/>
              </a:rPr>
              <a:t>you have the opportunity to request an allocation at an HPC center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solidFill>
                  <a:srgbClr val="454545"/>
                </a:solidFill>
                <a:latin typeface="Helvetica"/>
                <a:cs typeface="Helvetica"/>
              </a:rPr>
              <a:t>your workload will be large enough to require HPC center scale in the coming years</a:t>
            </a:r>
          </a:p>
          <a:p>
            <a:pPr marL="342900" indent="-3429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solidFill>
                  <a:srgbClr val="454545"/>
                </a:solidFill>
                <a:latin typeface="Helvetica"/>
                <a:cs typeface="Helvetica"/>
              </a:rPr>
              <a:t>We want to make sure we fully use HPC allocations, if your workflow "fits" on HPC machines it would be </a:t>
            </a:r>
            <a:r>
              <a:rPr lang="en-US" dirty="0" err="1">
                <a:solidFill>
                  <a:srgbClr val="454545"/>
                </a:solidFill>
                <a:latin typeface="Helvetica"/>
                <a:cs typeface="Helvetica"/>
              </a:rPr>
              <a:t>desireable</a:t>
            </a:r>
            <a:r>
              <a:rPr lang="en-US" dirty="0">
                <a:solidFill>
                  <a:srgbClr val="454545"/>
                </a:solidFill>
                <a:latin typeface="Helvetica"/>
                <a:cs typeface="Helvetica"/>
              </a:rPr>
              <a:t> to run it there</a:t>
            </a:r>
          </a:p>
          <a:p>
            <a:pPr marL="342900" indent="-3429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solidFill>
                  <a:srgbClr val="454545"/>
                </a:solidFill>
                <a:latin typeface="Helvetica"/>
                <a:cs typeface="Helvetica"/>
              </a:rPr>
              <a:t>Local FNAL based compute resources should be used for workflows unsuitable for HPC center machines</a:t>
            </a:r>
          </a:p>
          <a:p>
            <a:pPr marL="342900" indent="-3429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endParaRPr lang="en-US" dirty="0">
              <a:solidFill>
                <a:srgbClr val="454545"/>
              </a:solidFill>
              <a:latin typeface="Helvetica"/>
              <a:cs typeface="Helvetica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endParaRPr lang="en-US" dirty="0">
              <a:solidFill>
                <a:srgbClr val="454545"/>
              </a:solidFill>
              <a:latin typeface="Helvetica"/>
              <a:cs typeface="Helvetica"/>
            </a:endParaRPr>
          </a:p>
          <a:p>
            <a:pPr marL="285750" indent="-28575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endParaRPr lang="en-US" dirty="0">
              <a:solidFill>
                <a:srgbClr val="454545"/>
              </a:solidFill>
              <a:latin typeface="Helvetica"/>
              <a:cs typeface="Helvetica"/>
            </a:endParaRPr>
          </a:p>
          <a:p>
            <a:pPr marL="285750" indent="-28575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endParaRPr lang="en-US" dirty="0">
              <a:solidFill>
                <a:srgbClr val="454545"/>
              </a:solidFill>
              <a:latin typeface="Helvetica"/>
              <a:cs typeface="Helvetica"/>
            </a:endParaRP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endParaRPr lang="en-US" dirty="0">
              <a:solidFill>
                <a:srgbClr val="454545"/>
              </a:solidFill>
              <a:latin typeface="Helvetica"/>
              <a:cs typeface="Helvetica"/>
            </a:endParaRPr>
          </a:p>
          <a:p>
            <a:pPr marL="285750" indent="-28575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endParaRPr lang="en-US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ADBCDB-18DC-3609-CE37-DF331421DA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28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5900" y="971550"/>
            <a:ext cx="8699693" cy="729659"/>
          </a:xfrm>
        </p:spPr>
        <p:txBody>
          <a:bodyPr lIns="0" tIns="0" rIns="0" bIns="0" anchor="t"/>
          <a:lstStyle/>
          <a:p>
            <a:pPr marL="285750" indent="-28575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,Sans-Serif"/>
              <a:buChar char="•"/>
            </a:pPr>
            <a:r>
              <a:rPr lang="en-US" dirty="0">
                <a:solidFill>
                  <a:schemeClr val="accent6"/>
                </a:solidFill>
                <a:latin typeface="Calibri"/>
                <a:cs typeface="Calibri"/>
              </a:rPr>
              <a:t>Don't "</a:t>
            </a:r>
            <a:r>
              <a:rPr lang="en-US" dirty="0" err="1">
                <a:solidFill>
                  <a:schemeClr val="accent6"/>
                </a:solidFill>
                <a:latin typeface="Calibri"/>
                <a:cs typeface="Calibri"/>
              </a:rPr>
              <a:t>ifdh</a:t>
            </a:r>
            <a:r>
              <a:rPr lang="en-US" dirty="0">
                <a:solidFill>
                  <a:schemeClr val="accent6"/>
                </a:solidFill>
                <a:latin typeface="Calibri"/>
                <a:cs typeface="Calibri"/>
              </a:rPr>
              <a:t> –force=</a:t>
            </a:r>
            <a:r>
              <a:rPr lang="en-US" dirty="0" err="1">
                <a:solidFill>
                  <a:schemeClr val="accent6"/>
                </a:solidFill>
                <a:latin typeface="Calibri"/>
                <a:cs typeface="Calibri"/>
              </a:rPr>
              <a:t>gftp</a:t>
            </a:r>
            <a:r>
              <a:rPr lang="en-US" dirty="0">
                <a:solidFill>
                  <a:schemeClr val="accent6"/>
                </a:solidFill>
                <a:latin typeface="Calibri"/>
                <a:cs typeface="Calibri"/>
              </a:rPr>
              <a:t>", had some problems switching </a:t>
            </a:r>
            <a:r>
              <a:rPr lang="en-US" dirty="0" err="1">
                <a:solidFill>
                  <a:schemeClr val="accent6"/>
                </a:solidFill>
                <a:latin typeface="Calibri"/>
                <a:cs typeface="Calibri"/>
              </a:rPr>
              <a:t>ifdh</a:t>
            </a:r>
            <a:r>
              <a:rPr lang="en-US" dirty="0">
                <a:solidFill>
                  <a:schemeClr val="accent6"/>
                </a:solidFill>
                <a:latin typeface="Calibri"/>
                <a:cs typeface="Calibri"/>
              </a:rPr>
              <a:t> default to https but plan to do that again</a:t>
            </a:r>
          </a:p>
          <a:p>
            <a:pPr marL="285750" indent="-28575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,Sans-Serif"/>
              <a:buChar char="•"/>
            </a:pPr>
            <a:endParaRPr lang="en-US" dirty="0">
              <a:solidFill>
                <a:srgbClr val="454545"/>
              </a:solidFill>
              <a:cs typeface="Calibri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FF0000"/>
              </a:solidFill>
              <a:cs typeface="Calibri"/>
            </a:endParaRPr>
          </a:p>
          <a:p>
            <a:pPr lvl="2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endParaRPr lang="en-US" sz="2400" dirty="0">
              <a:cs typeface="Helvetica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experiments should do (general)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FCRSG 2022  |  Scientific Computing Services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180EBC-0941-40DA-AA57-C54CEAD313EE}"/>
              </a:ext>
            </a:extLst>
          </p:cNvPr>
          <p:cNvSpPr txBox="1"/>
          <p:nvPr/>
        </p:nvSpPr>
        <p:spPr>
          <a:xfrm>
            <a:off x="125900" y="1807059"/>
            <a:ext cx="4343400" cy="33404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,Sans-Serif"/>
              <a:buChar char="•"/>
            </a:pPr>
            <a:r>
              <a:rPr lang="en-US" dirty="0">
                <a:solidFill>
                  <a:schemeClr val="accent6"/>
                </a:solidFill>
                <a:latin typeface="Calibri"/>
                <a:cs typeface="Helvetica"/>
              </a:rPr>
              <a:t>Is the interactive analysis cluster an efficiency win for your VO?</a:t>
            </a:r>
          </a:p>
          <a:p>
            <a:pPr marL="285750" indent="-28575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,Sans-Serif"/>
              <a:buChar char="•"/>
            </a:pPr>
            <a:r>
              <a:rPr lang="en-US" dirty="0">
                <a:solidFill>
                  <a:schemeClr val="accent6"/>
                </a:solidFill>
                <a:latin typeface="Calibri"/>
                <a:cs typeface="Helvetica"/>
              </a:rPr>
              <a:t>POMS is easier for users to debug their own problems than individual submissions</a:t>
            </a:r>
            <a:endParaRPr lang="en-US" dirty="0">
              <a:solidFill>
                <a:schemeClr val="accent6"/>
              </a:solidFill>
              <a:latin typeface="Calibri"/>
              <a:cs typeface="Calibri"/>
            </a:endParaRP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,Sans-Serif"/>
              <a:buChar char="•"/>
            </a:pPr>
            <a:r>
              <a:rPr lang="en-US" dirty="0">
                <a:solidFill>
                  <a:schemeClr val="accent6"/>
                </a:solidFill>
                <a:latin typeface="Calibri"/>
                <a:cs typeface="Helvetica"/>
              </a:rPr>
              <a:t>view logs in your browser</a:t>
            </a:r>
            <a:endParaRPr lang="en-US" dirty="0">
              <a:solidFill>
                <a:schemeClr val="accent6"/>
              </a:solidFill>
              <a:latin typeface="Calibri"/>
              <a:cs typeface="Calibri"/>
            </a:endParaRP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,Sans-Serif"/>
              <a:buChar char="•"/>
            </a:pPr>
            <a:r>
              <a:rPr lang="en-US" dirty="0">
                <a:solidFill>
                  <a:schemeClr val="accent6"/>
                </a:solidFill>
                <a:latin typeface="Calibri"/>
                <a:cs typeface="Helvetica"/>
              </a:rPr>
              <a:t>File delivery info</a:t>
            </a:r>
            <a:endParaRPr lang="en-US" dirty="0">
              <a:solidFill>
                <a:schemeClr val="accent6"/>
              </a:solidFill>
              <a:latin typeface="Calibri"/>
              <a:cs typeface="Calibri"/>
            </a:endParaRP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,Sans-Serif"/>
              <a:buChar char="•"/>
            </a:pPr>
            <a:r>
              <a:rPr lang="en-US" dirty="0">
                <a:solidFill>
                  <a:schemeClr val="accent6"/>
                </a:solidFill>
                <a:latin typeface="Calibri"/>
                <a:cs typeface="Helvetica"/>
              </a:rPr>
              <a:t>everything in one place</a:t>
            </a:r>
            <a:endParaRPr lang="en-US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69601C-09C1-F5E7-F92E-706CBEC3E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B75C6F57-8C90-8571-C91B-88331E920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747" y="1786463"/>
            <a:ext cx="4343400" cy="446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26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dirty="0">
                <a:cs typeface="Helvetica"/>
              </a:rPr>
              <a:t>Onsite compute resource availability is going to be tight if everyone really requires what they’ve requested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dirty="0">
                <a:solidFill>
                  <a:srgbClr val="4A4848"/>
                </a:solidFill>
                <a:cs typeface="Helvetica"/>
              </a:rPr>
              <a:t>Growth in the memory size of jobs needs to be watched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dirty="0">
                <a:cs typeface="Helvetica"/>
              </a:rPr>
              <a:t>Are experiments running jobs on all available resources such as OSG slots and if not why?  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dirty="0">
                <a:cs typeface="Helvetica"/>
              </a:rPr>
              <a:t>What help/resources do the experiments need to take advantage of multiprocessing capability and GPUs?</a:t>
            </a:r>
            <a:endParaRPr lang="en-US" dirty="0"/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dirty="0">
                <a:cs typeface="Helvetica"/>
              </a:rPr>
              <a:t>What do the experiments need to reduce their memory footprint?</a:t>
            </a:r>
          </a:p>
          <a:p>
            <a:pPr marL="1828800" lvl="4" indent="0">
              <a:buNone/>
            </a:pPr>
            <a:endParaRPr lang="en-US" dirty="0">
              <a:cs typeface="Helvetica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Takeaways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FCRSG 2022  |  Scientific Computing Services</a:t>
            </a:r>
            <a:endParaRPr lang="en-US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D5B248-B4D7-C767-11EE-D72197E9A2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95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dirty="0">
                <a:cs typeface="Helvetica"/>
              </a:rPr>
              <a:t>Services provided by Scientific Computing Services dept</a:t>
            </a:r>
            <a:endParaRPr lang="en-US" dirty="0"/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dirty="0">
                <a:cs typeface="Helvetica"/>
              </a:rPr>
              <a:t>Compute resources available to experiments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dirty="0">
                <a:cs typeface="Helvetica"/>
              </a:rPr>
              <a:t>Summary of experiment computing requests from their slides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dirty="0">
                <a:cs typeface="Helvetica"/>
              </a:rPr>
              <a:t>Our planned work for the year 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dirty="0">
                <a:cs typeface="Helvetica"/>
              </a:rPr>
              <a:t>Things we need to accomplish goals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Talk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FCRSG 2022  |  Scientific Computing Services</a:t>
            </a:r>
            <a:endParaRPr lang="en-US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C94505-4949-8403-3AF4-D4374E9E4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599" y="865224"/>
            <a:ext cx="8683146" cy="427877"/>
          </a:xfrm>
        </p:spPr>
        <p:txBody>
          <a:bodyPr lIns="0" tIns="0" rIns="0" bIns="0" anchor="t"/>
          <a:lstStyle/>
          <a:p>
            <a: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dirty="0">
                <a:cs typeface="Helvetica"/>
              </a:rPr>
              <a:t>Services other than storage and hardware/sys admin </a:t>
            </a:r>
            <a:endParaRPr lang="en-US" dirty="0">
              <a:solidFill>
                <a:srgbClr val="FF0000"/>
              </a:solidFill>
              <a:ea typeface="ＭＳ Ｐゴシック"/>
              <a:cs typeface="Helvetica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Scientific Compute Services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FCRSG 2022  |  Scientific Computing Services</a:t>
            </a: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E2A335-1936-4360-8592-EBFA3639A864}"/>
              </a:ext>
            </a:extLst>
          </p:cNvPr>
          <p:cNvSpPr txBox="1"/>
          <p:nvPr/>
        </p:nvSpPr>
        <p:spPr>
          <a:xfrm>
            <a:off x="374537" y="1552343"/>
            <a:ext cx="4337110" cy="42616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solidFill>
                  <a:srgbClr val="4A4A4A"/>
                </a:solidFill>
                <a:latin typeface="Calibri"/>
                <a:cs typeface="Calibri"/>
              </a:rPr>
              <a:t>Batch systems (condor/</a:t>
            </a:r>
            <a:r>
              <a:rPr lang="en-US" dirty="0" err="1">
                <a:solidFill>
                  <a:srgbClr val="4A4A4A"/>
                </a:solidFill>
                <a:latin typeface="Calibri"/>
                <a:cs typeface="Calibri"/>
              </a:rPr>
              <a:t>slurm</a:t>
            </a:r>
            <a:r>
              <a:rPr lang="en-US" dirty="0">
                <a:solidFill>
                  <a:srgbClr val="4A4A4A"/>
                </a:solidFill>
                <a:latin typeface="Calibri"/>
                <a:cs typeface="Calibri"/>
              </a:rPr>
              <a:t>/CMS T1 &amp; global/IF)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solidFill>
                  <a:srgbClr val="4A4A4A"/>
                </a:solidFill>
                <a:latin typeface="Calibri"/>
                <a:cs typeface="Calibri"/>
              </a:rPr>
              <a:t>Production Operations Monitoring System (workflow management)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solidFill>
                  <a:srgbClr val="4A4A4A"/>
                </a:solidFill>
                <a:latin typeface="Calibri"/>
                <a:cs typeface="Calibri"/>
              </a:rPr>
              <a:t>Landscape monitoring (</a:t>
            </a:r>
            <a:r>
              <a:rPr lang="en-US" dirty="0" err="1">
                <a:solidFill>
                  <a:srgbClr val="4A4A4A"/>
                </a:solidFill>
                <a:latin typeface="Calibri"/>
                <a:cs typeface="Calibri"/>
              </a:rPr>
              <a:t>grafana</a:t>
            </a:r>
            <a:r>
              <a:rPr lang="en-US" dirty="0">
                <a:solidFill>
                  <a:srgbClr val="4A4A4A"/>
                </a:solidFill>
                <a:latin typeface="Calibri"/>
                <a:cs typeface="Calibri"/>
              </a:rPr>
              <a:t>/</a:t>
            </a:r>
            <a:r>
              <a:rPr lang="en-US" dirty="0" err="1">
                <a:solidFill>
                  <a:srgbClr val="4A4A4A"/>
                </a:solidFill>
                <a:latin typeface="Calibri"/>
                <a:cs typeface="Calibri"/>
              </a:rPr>
              <a:t>kibana</a:t>
            </a:r>
            <a:r>
              <a:rPr lang="en-US" dirty="0">
                <a:solidFill>
                  <a:srgbClr val="4A4A4A"/>
                </a:solidFill>
                <a:latin typeface="Calibri"/>
                <a:cs typeface="Calibri"/>
              </a:rPr>
              <a:t>/</a:t>
            </a:r>
            <a:r>
              <a:rPr lang="en-US" dirty="0" err="1">
                <a:solidFill>
                  <a:srgbClr val="4A4A4A"/>
                </a:solidFill>
                <a:latin typeface="Calibri"/>
                <a:cs typeface="Calibri"/>
              </a:rPr>
              <a:t>elasticsearch</a:t>
            </a:r>
            <a:r>
              <a:rPr lang="en-US" dirty="0">
                <a:solidFill>
                  <a:srgbClr val="4A4A4A"/>
                </a:solidFill>
                <a:latin typeface="Calibri"/>
                <a:cs typeface="Calibri"/>
              </a:rPr>
              <a:t>/</a:t>
            </a:r>
            <a:r>
              <a:rPr lang="en-US" dirty="0" err="1">
                <a:solidFill>
                  <a:srgbClr val="4A4A4A"/>
                </a:solidFill>
                <a:latin typeface="Calibri"/>
                <a:cs typeface="Calibri"/>
              </a:rPr>
              <a:t>kafka</a:t>
            </a:r>
            <a:r>
              <a:rPr lang="en-US" dirty="0">
                <a:solidFill>
                  <a:srgbClr val="4A4A4A"/>
                </a:solidFill>
                <a:latin typeface="Calibri"/>
                <a:cs typeface="Calibri"/>
              </a:rPr>
              <a:t>/...)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 err="1">
                <a:solidFill>
                  <a:srgbClr val="4A4A4A"/>
                </a:solidFill>
                <a:latin typeface="Calibri"/>
                <a:cs typeface="Calibri"/>
              </a:rPr>
              <a:t>HepCloud</a:t>
            </a:r>
            <a:r>
              <a:rPr lang="en-US" dirty="0">
                <a:solidFill>
                  <a:srgbClr val="4A4A4A"/>
                </a:solidFill>
                <a:latin typeface="Calibri"/>
                <a:cs typeface="Calibri"/>
              </a:rPr>
              <a:t> (ops and dev)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 err="1">
                <a:solidFill>
                  <a:srgbClr val="4A4A4A"/>
                </a:solidFill>
                <a:latin typeface="Calibri"/>
                <a:cs typeface="Calibri"/>
              </a:rPr>
              <a:t>Jobsub</a:t>
            </a:r>
            <a:r>
              <a:rPr lang="en-US" dirty="0">
                <a:solidFill>
                  <a:srgbClr val="4A4A4A"/>
                </a:solidFill>
                <a:latin typeface="Calibri"/>
                <a:cs typeface="Calibri"/>
              </a:rPr>
              <a:t> (batch submission)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85A942-D673-44E9-A91A-110DAF1D9BB5}"/>
              </a:ext>
            </a:extLst>
          </p:cNvPr>
          <p:cNvSpPr txBox="1"/>
          <p:nvPr/>
        </p:nvSpPr>
        <p:spPr>
          <a:xfrm>
            <a:off x="4711647" y="1546178"/>
            <a:ext cx="4347596" cy="38533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 err="1">
                <a:solidFill>
                  <a:srgbClr val="4A4A4A"/>
                </a:solidFill>
                <a:latin typeface="Helvetica"/>
              </a:rPr>
              <a:t>GlideinWMS</a:t>
            </a:r>
            <a:endParaRPr lang="en-US">
              <a:solidFill>
                <a:srgbClr val="4A4A4A"/>
              </a:solidFill>
              <a:latin typeface="Helvetica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solidFill>
                  <a:srgbClr val="4A4A4A"/>
                </a:solidFill>
                <a:latin typeface="Helvetica"/>
              </a:rPr>
              <a:t>Onboarding new sites/use cases</a:t>
            </a:r>
            <a:endParaRPr lang="en-US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solidFill>
                  <a:srgbClr val="4A4A4A"/>
                </a:solidFill>
                <a:latin typeface="Helvetica"/>
              </a:rPr>
              <a:t>Production support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 err="1">
                <a:solidFill>
                  <a:srgbClr val="4A4A4A"/>
                </a:solidFill>
                <a:latin typeface="Helvetica"/>
              </a:rPr>
              <a:t>Fermicloud</a:t>
            </a:r>
            <a:endParaRPr lang="en-US">
              <a:solidFill>
                <a:srgbClr val="4A4A4A"/>
              </a:solidFill>
              <a:latin typeface="Helvetica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solidFill>
                  <a:srgbClr val="4A4A4A"/>
                </a:solidFill>
                <a:latin typeface="Helvetica"/>
              </a:rPr>
              <a:t>Continuous Integration</a:t>
            </a:r>
            <a:endParaRPr lang="en-US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solidFill>
                  <a:srgbClr val="4A4A4A"/>
                </a:solidFill>
                <a:latin typeface="Helvetica"/>
              </a:rPr>
              <a:t>Efficiency reports</a:t>
            </a:r>
            <a:r>
              <a:rPr lang="en-US">
                <a:solidFill>
                  <a:srgbClr val="4A4A4A"/>
                </a:solidFill>
                <a:latin typeface="Helvetica"/>
              </a:rPr>
              <a:t>/Naught User policy</a:t>
            </a:r>
            <a:endParaRPr lang="en-US" dirty="0">
              <a:solidFill>
                <a:srgbClr val="4A4A4A"/>
              </a:solidFill>
              <a:latin typeface="Helvetica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en-US" dirty="0">
              <a:solidFill>
                <a:srgbClr val="4A4A4A"/>
              </a:solidFill>
              <a:latin typeface="Helvetica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9133B1-C62F-3DDC-3454-01602A9CAB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35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71550"/>
            <a:ext cx="5376420" cy="5280394"/>
          </a:xfrm>
        </p:spPr>
        <p:txBody>
          <a:bodyPr lIns="0" tIns="0" rIns="0" bIns="0" anchor="t"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4A4A4A"/>
                </a:solidFill>
                <a:latin typeface="Calibri"/>
                <a:cs typeface="Calibri"/>
              </a:rPr>
              <a:t>Fermigrid</a:t>
            </a:r>
            <a:r>
              <a:rPr lang="en-US" dirty="0">
                <a:solidFill>
                  <a:srgbClr val="4A4A4A"/>
                </a:solidFill>
                <a:latin typeface="Calibri"/>
                <a:cs typeface="Calibri"/>
              </a:rPr>
              <a:t> Cluster</a:t>
            </a:r>
            <a:endParaRPr lang="en-US" dirty="0"/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4A4A4A"/>
                </a:solidFill>
                <a:latin typeface="Calibri"/>
                <a:cs typeface="Calibri"/>
              </a:rPr>
              <a:t>224M core hours available in </a:t>
            </a:r>
            <a:r>
              <a:rPr lang="en-US" dirty="0" err="1">
                <a:solidFill>
                  <a:srgbClr val="4A4A4A"/>
                </a:solidFill>
                <a:latin typeface="Calibri"/>
                <a:cs typeface="Calibri"/>
              </a:rPr>
              <a:t>Fermigrid</a:t>
            </a:r>
            <a:r>
              <a:rPr lang="en-US" dirty="0">
                <a:solidFill>
                  <a:srgbClr val="4A4A4A"/>
                </a:solidFill>
                <a:latin typeface="Calibri"/>
                <a:cs typeface="Calibri"/>
              </a:rPr>
              <a:t>, (another 28M for Rubin) 18M in Wilson</a:t>
            </a:r>
            <a:endParaRPr lang="en-US" dirty="0"/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4A4A4A"/>
                </a:solidFill>
                <a:latin typeface="Calibri"/>
                <a:ea typeface="ＭＳ Ｐゴシック"/>
                <a:cs typeface="Calibri"/>
              </a:rPr>
              <a:t>Turned off 9 &amp; 10 year old nodes this year (~272 cores left of 2368 bought)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4A4A4A"/>
                </a:solidFill>
                <a:cs typeface="Helvetica"/>
              </a:rPr>
              <a:t>Wilson Cluster</a:t>
            </a:r>
            <a:endParaRPr lang="en-US" dirty="0">
              <a:solidFill>
                <a:srgbClr val="4A4A4A"/>
              </a:solidFill>
              <a:latin typeface="Calibri"/>
              <a:cs typeface="Calibri"/>
            </a:endParaRP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4A4A4A"/>
                </a:solidFill>
                <a:ea typeface="ＭＳ Ｐゴシック"/>
                <a:cs typeface="Helvetica"/>
              </a:rPr>
              <a:t>Omnipath</a:t>
            </a:r>
            <a:r>
              <a:rPr lang="en-US" dirty="0">
                <a:solidFill>
                  <a:srgbClr val="4A4A4A"/>
                </a:solidFill>
                <a:ea typeface="ＭＳ Ｐゴシック"/>
                <a:cs typeface="Helvetica"/>
              </a:rPr>
              <a:t> for parallel processing</a:t>
            </a:r>
            <a:endParaRPr lang="en-US" dirty="0">
              <a:solidFill>
                <a:srgbClr val="4A4A4A"/>
              </a:solidFill>
              <a:latin typeface="Calibri"/>
              <a:ea typeface="ＭＳ Ｐゴシック"/>
              <a:cs typeface="Calibri"/>
            </a:endParaRP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4A4A4A"/>
                </a:solidFill>
                <a:ea typeface="ＭＳ Ｐゴシック"/>
                <a:cs typeface="Helvetica"/>
              </a:rPr>
              <a:t>Stepping stone to HPC resources</a:t>
            </a:r>
            <a:endParaRPr lang="en-US" dirty="0">
              <a:solidFill>
                <a:srgbClr val="4A4A4A"/>
              </a:solidFill>
              <a:latin typeface="Calibri"/>
              <a:ea typeface="ＭＳ Ｐゴシック"/>
              <a:cs typeface="Calibri"/>
            </a:endParaRP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4A4A4A"/>
                </a:solidFill>
                <a:latin typeface="Calibri"/>
                <a:cs typeface="Calibri"/>
              </a:rPr>
              <a:t>4 x 2 </a:t>
            </a:r>
            <a:r>
              <a:rPr lang="en-US" dirty="0" err="1">
                <a:solidFill>
                  <a:srgbClr val="4A4A4A"/>
                </a:solidFill>
                <a:latin typeface="Calibri"/>
                <a:cs typeface="Calibri"/>
              </a:rPr>
              <a:t>nvidia</a:t>
            </a:r>
            <a:r>
              <a:rPr lang="en-US" dirty="0">
                <a:solidFill>
                  <a:srgbClr val="4A4A4A"/>
                </a:solidFill>
                <a:latin typeface="Calibri"/>
                <a:cs typeface="Calibri"/>
              </a:rPr>
              <a:t> Tesla V100 GPUs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4A4A4A"/>
                </a:solidFill>
                <a:latin typeface="Calibri"/>
                <a:cs typeface="Calibri"/>
              </a:rPr>
              <a:t>27 x 4 </a:t>
            </a:r>
            <a:r>
              <a:rPr lang="en-US" dirty="0" err="1">
                <a:solidFill>
                  <a:srgbClr val="4A4A4A"/>
                </a:solidFill>
                <a:latin typeface="Calibri"/>
                <a:cs typeface="Calibri"/>
              </a:rPr>
              <a:t>nvidia</a:t>
            </a:r>
            <a:r>
              <a:rPr lang="en-US" dirty="0">
                <a:solidFill>
                  <a:srgbClr val="4A4A4A"/>
                </a:solidFill>
                <a:latin typeface="Calibri"/>
                <a:cs typeface="Calibri"/>
              </a:rPr>
              <a:t> Tesla K40m GPUs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4F4F4F"/>
                </a:solidFill>
                <a:cs typeface="Helvetica"/>
              </a:rPr>
              <a:t>One power9 + 4 volta </a:t>
            </a:r>
            <a:r>
              <a:rPr lang="en-US" dirty="0" err="1">
                <a:solidFill>
                  <a:srgbClr val="4F4F4F"/>
                </a:solidFill>
                <a:cs typeface="Helvetica"/>
              </a:rPr>
              <a:t>gpus</a:t>
            </a:r>
            <a:r>
              <a:rPr lang="en-US" dirty="0">
                <a:solidFill>
                  <a:srgbClr val="4F4F4F"/>
                </a:solidFill>
                <a:cs typeface="Helvetica"/>
              </a:rPr>
              <a:t> (Oakridge Summit)</a:t>
            </a:r>
            <a:endParaRPr lang="en-US" dirty="0">
              <a:solidFill>
                <a:srgbClr val="4F4F4F"/>
              </a:solidFill>
              <a:latin typeface="Calibri"/>
              <a:cs typeface="Calibri"/>
            </a:endParaRP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4F4F4F"/>
                </a:solidFill>
                <a:cs typeface="Helvetica"/>
              </a:rPr>
              <a:t>One KNL (NERSC Cori/ALCF Theta)</a:t>
            </a:r>
            <a:endParaRPr lang="en-US" dirty="0">
              <a:solidFill>
                <a:srgbClr val="4F4F4F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4A4A4A"/>
                </a:solidFill>
                <a:latin typeface="Calibri"/>
                <a:cs typeface="Calibri"/>
              </a:rPr>
              <a:t>Bought 12 A100 Nvidia GPUs in 3 machines in FY21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4A4A4A"/>
                </a:solidFill>
                <a:latin typeface="Calibri"/>
                <a:cs typeface="Calibri"/>
              </a:rPr>
              <a:t>To maintain 24000 cores we'd need about 300k per year to buy 5000 cores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en-US" dirty="0">
              <a:solidFill>
                <a:srgbClr val="4A4A4A"/>
              </a:solidFill>
              <a:cs typeface="Helvetica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en-US" dirty="0">
              <a:solidFill>
                <a:srgbClr val="FF0000"/>
              </a:solidFill>
              <a:cs typeface="Helvetica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en-US" dirty="0">
              <a:cs typeface="Helvetica"/>
            </a:endParaRPr>
          </a:p>
          <a:p>
            <a:pPr marL="1828800" lvl="4" indent="0">
              <a:buNone/>
            </a:pPr>
            <a:endParaRPr lang="en-US" dirty="0">
              <a:cs typeface="Helvetica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Helvetica"/>
              </a:rPr>
              <a:t>Resources – Institutional Cluster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FCRSG 2022  |  Scientific Computing Services</a:t>
            </a:r>
            <a:endParaRPr lang="en-US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CEF18F-2E29-88A0-3EF0-C8C38254AA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812C6031-6B69-93AB-2408-95CA57292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766" y="679629"/>
            <a:ext cx="3067468" cy="308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58B8BA0-0E14-F90D-3C23-BC3A31ACA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226" y="3769112"/>
            <a:ext cx="3237008" cy="240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663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71550"/>
            <a:ext cx="3456570" cy="5070095"/>
          </a:xfrm>
        </p:spPr>
        <p:txBody>
          <a:bodyPr lIns="0" tIns="0" rIns="0" bIns="0" anchor="t"/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dirty="0">
                <a:latin typeface="Calibri"/>
                <a:cs typeface="Calibri"/>
              </a:rPr>
              <a:t>HPC sites (allocations)</a:t>
            </a:r>
            <a:endParaRPr lang="en-US" dirty="0"/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dirty="0">
                <a:latin typeface="Calibri"/>
                <a:cs typeface="Calibri"/>
              </a:rPr>
              <a:t>OSG (opportunistic)</a:t>
            </a:r>
            <a:endParaRPr lang="en-US" dirty="0"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dirty="0">
                <a:latin typeface="Calibri"/>
                <a:cs typeface="Calibri"/>
              </a:rPr>
              <a:t>GCE, AWS (paid)</a:t>
            </a:r>
            <a:endParaRPr lang="en-US" dirty="0"/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dirty="0">
                <a:latin typeface="Calibri"/>
                <a:cs typeface="Calibri"/>
              </a:rPr>
              <a:t>If experiments have special agreements with collaborating sites we can enable access to their individual allocations</a:t>
            </a:r>
            <a:endParaRPr lang="en-US" dirty="0">
              <a:cs typeface="Helvetica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dirty="0">
                <a:latin typeface="Calibri"/>
                <a:cs typeface="Calibri"/>
              </a:rPr>
              <a:t>Containers should limit issues at remote sites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dirty="0">
                <a:latin typeface="Calibri"/>
                <a:cs typeface="Calibri"/>
              </a:rPr>
              <a:t>Some VO’s could push more offsite</a:t>
            </a:r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Helvetica"/>
              </a:rPr>
              <a:t>Resources – Outside our walls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FCRSG 2022  |  Scientific Computing Services</a:t>
            </a:r>
            <a:endParaRPr lang="en-US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67AB2A-2017-5C43-B0C8-747D87A0BD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A1117F8F-2365-9952-4A0D-293FA90D2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170" y="971550"/>
            <a:ext cx="5230230" cy="497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8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71550"/>
            <a:ext cx="8693978" cy="5070095"/>
          </a:xfrm>
        </p:spPr>
        <p:txBody>
          <a:bodyPr lIns="0" tIns="0" rIns="0" bIns="0" anchor="t"/>
          <a:lstStyle/>
          <a:p>
            <a:r>
              <a:rPr lang="en-US" dirty="0"/>
              <a:t>CMS  </a:t>
            </a:r>
          </a:p>
          <a:p>
            <a:pPr lvl="1"/>
            <a:r>
              <a:rPr lang="en-US" dirty="0"/>
              <a:t>190M NERSC hours used on Cori in 2021 allocation year</a:t>
            </a:r>
          </a:p>
          <a:p>
            <a:pPr lvl="1"/>
            <a:r>
              <a:rPr lang="en-US" dirty="0"/>
              <a:t>NERSC Perlmutter CPU and GPU nodes are available but not much done yet</a:t>
            </a:r>
          </a:p>
          <a:p>
            <a:pPr lvl="1"/>
            <a:r>
              <a:rPr lang="en-US" dirty="0"/>
              <a:t>XSEDE - Have already used full June2021-June2022 allocation on TACC Stampede2, SDSC Expanse, PSC Bridges2 </a:t>
            </a:r>
          </a:p>
          <a:p>
            <a:pPr lvl="1"/>
            <a:r>
              <a:rPr lang="en-US" dirty="0"/>
              <a:t>Frontera - 33% used thus far in allocation expiring March 2023</a:t>
            </a:r>
          </a:p>
          <a:p>
            <a:pPr lvl="1"/>
            <a:r>
              <a:rPr lang="en-US" dirty="0"/>
              <a:t>SDSC-Azure - 5M hours in June 2021(routed to MS Azure) </a:t>
            </a:r>
          </a:p>
          <a:p>
            <a:r>
              <a:rPr lang="en-US" dirty="0"/>
              <a:t>FIFE</a:t>
            </a:r>
          </a:p>
          <a:p>
            <a:pPr lvl="1"/>
            <a:r>
              <a:rPr lang="en-US" dirty="0"/>
              <a:t>DUNE and Muon g-2 have run on NERSC in the past year</a:t>
            </a:r>
          </a:p>
          <a:p>
            <a:pPr lvl="1"/>
            <a:r>
              <a:rPr lang="en-US" dirty="0"/>
              <a:t>MU2E commissioning now  </a:t>
            </a:r>
          </a:p>
          <a:p>
            <a:pPr lvl="1"/>
            <a:r>
              <a:rPr lang="en-US" dirty="0"/>
              <a:t>NOVA using NERSC outside of </a:t>
            </a:r>
            <a:r>
              <a:rPr lang="en-US" dirty="0" err="1"/>
              <a:t>HEPCloud</a:t>
            </a:r>
            <a:endParaRPr lang="en-US" dirty="0">
              <a:cs typeface="Helvetica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Helvetica"/>
              </a:rPr>
              <a:t>Resources – Outside our walls (HPC Centers)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FCRSG 2022  |  Scientific Computing Services</a:t>
            </a:r>
            <a:endParaRPr lang="en-US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B6CCAF-8AB8-8C2A-D5E0-A1098B699B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09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2251" y="1038176"/>
            <a:ext cx="8785435" cy="1022385"/>
          </a:xfrm>
        </p:spPr>
        <p:txBody>
          <a:bodyPr lIns="0" tIns="0" rIns="0" bIns="0" anchor="t"/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dirty="0">
                <a:solidFill>
                  <a:srgbClr val="424242"/>
                </a:solidFill>
                <a:cs typeface="Calibri"/>
              </a:rPr>
              <a:t>Requests continue to climb.  There may be contention for onsite resources this year.  Experiments should be encouraged to submit offsite and use HPC resources.</a:t>
            </a:r>
            <a:endParaRPr lang="en-US" dirty="0">
              <a:solidFill>
                <a:srgbClr val="424242"/>
              </a:solidFill>
              <a:cs typeface="Helvetica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charset="0"/>
              <a:buNone/>
            </a:pPr>
            <a:endParaRPr lang="en-US" dirty="0">
              <a:cs typeface="Helvetica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charset="0"/>
              <a:buNone/>
            </a:pPr>
            <a:endParaRPr lang="en-US" dirty="0">
              <a:cs typeface="Helvetica"/>
            </a:endParaRPr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of requests from experiments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FCRSG 2022  |  Scientific Computing Services</a:t>
            </a:r>
            <a:endParaRPr lang="en-US" b="1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8FFFD3-D2C6-3D54-AA2A-C3A43BA86F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6E1089C-C4D9-9D2B-0850-9977437A61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1188083"/>
              </p:ext>
            </p:extLst>
          </p:nvPr>
        </p:nvGraphicFramePr>
        <p:xfrm>
          <a:off x="4572000" y="2562487"/>
          <a:ext cx="4250987" cy="3482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5D618ABC-165E-AEF5-73FE-673C475E3A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0181714"/>
              </p:ext>
            </p:extLst>
          </p:nvPr>
        </p:nvGraphicFramePr>
        <p:xfrm>
          <a:off x="88185" y="2561407"/>
          <a:ext cx="4573477" cy="3483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808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2251" y="1038176"/>
            <a:ext cx="3447382" cy="5059363"/>
          </a:xfrm>
        </p:spPr>
        <p:txBody>
          <a:bodyPr lIns="0" tIns="0" rIns="0" bIns="0" anchor="t"/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dirty="0">
                <a:solidFill>
                  <a:srgbClr val="424242"/>
                </a:solidFill>
                <a:cs typeface="Calibri"/>
              </a:rPr>
              <a:t>Individual requests can be off but as an aggregate they seem to average out</a:t>
            </a:r>
            <a:endParaRPr lang="en-US" dirty="0">
              <a:solidFill>
                <a:srgbClr val="424242"/>
              </a:solidFill>
              <a:cs typeface="Helvetica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dirty="0">
                <a:solidFill>
                  <a:srgbClr val="424242"/>
                </a:solidFill>
                <a:cs typeface="Calibri"/>
              </a:rPr>
              <a:t>Hard to predict quantity of OSG resources an experiment will get when they’re submitting all job to all resources which can bring down predicted on-site usage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charset="0"/>
              <a:buNone/>
            </a:pPr>
            <a:endParaRPr lang="en-US" dirty="0">
              <a:cs typeface="Helvetica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charset="0"/>
              <a:buNone/>
            </a:pPr>
            <a:endParaRPr lang="en-US" dirty="0">
              <a:cs typeface="Helvetica"/>
            </a:endParaRPr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of requests from experiments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FCRSG 2022  |  Scientific Computing Services</a:t>
            </a:r>
            <a:endParaRPr lang="en-US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F3E424-EFD5-E363-9A28-D058829A6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DB3EA94-4944-F882-DF60-C8CD7AB0DC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4799572"/>
              </p:ext>
            </p:extLst>
          </p:nvPr>
        </p:nvGraphicFramePr>
        <p:xfrm>
          <a:off x="3753294" y="1071347"/>
          <a:ext cx="5162106" cy="4715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8982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pPr marL="285750" indent="-28575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,Sans-Serif" charset="0"/>
            </a:pPr>
            <a:r>
              <a:rPr lang="en-US" dirty="0">
                <a:solidFill>
                  <a:srgbClr val="454545"/>
                </a:solidFill>
                <a:cs typeface="Helvetica"/>
              </a:rPr>
              <a:t>NERSC </a:t>
            </a:r>
            <a:r>
              <a:rPr lang="en-US" dirty="0">
                <a:solidFill>
                  <a:srgbClr val="454545"/>
                </a:solidFill>
                <a:cs typeface="Helvetica"/>
                <a:hlinkClick r:id="rId2"/>
              </a:rPr>
              <a:t>Perlmutter</a:t>
            </a:r>
            <a:r>
              <a:rPr lang="en-US" dirty="0">
                <a:solidFill>
                  <a:srgbClr val="454545"/>
                </a:solidFill>
                <a:cs typeface="Helvetica"/>
              </a:rPr>
              <a:t> (3-4x performance of Cori with GPUs) access via </a:t>
            </a:r>
            <a:r>
              <a:rPr lang="en-US" dirty="0" err="1">
                <a:solidFill>
                  <a:srgbClr val="454545"/>
                </a:solidFill>
                <a:cs typeface="Helvetica"/>
              </a:rPr>
              <a:t>HepCloud</a:t>
            </a:r>
            <a:r>
              <a:rPr lang="en-US" dirty="0">
                <a:solidFill>
                  <a:srgbClr val="454545"/>
                </a:solidFill>
                <a:cs typeface="Helvetica"/>
              </a:rPr>
              <a:t> being commissioned now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dirty="0">
                <a:cs typeface="Calibri"/>
              </a:rPr>
              <a:t>Conversion to tokens for authentication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dirty="0">
                <a:cs typeface="Helvetica"/>
              </a:rPr>
              <a:t>FIFE Token Task Force has been meeting to discuss details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dirty="0">
                <a:cs typeface="Helvetica"/>
              </a:rPr>
              <a:t>Experiments have been testing data access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dirty="0">
                <a:cs typeface="Helvetica"/>
              </a:rPr>
              <a:t>Will be in a hybrid mode for some time still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dirty="0">
                <a:cs typeface="Helvetica"/>
              </a:rPr>
              <a:t>FIFE job submission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dirty="0">
                <a:cs typeface="Helvetica"/>
              </a:rPr>
              <a:t>Complete rewrite being tested by DUNE and mu2e soon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dirty="0">
                <a:cs typeface="Helvetica"/>
              </a:rPr>
              <a:t>Token for submission, can send x509 for transfers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dirty="0">
                <a:cs typeface="Helvetica"/>
              </a:rPr>
              <a:t> Plan is to enable direct access to </a:t>
            </a:r>
            <a:r>
              <a:rPr lang="en-US" dirty="0" err="1">
                <a:cs typeface="Helvetica"/>
              </a:rPr>
              <a:t>schedd</a:t>
            </a:r>
            <a:r>
              <a:rPr lang="en-US" dirty="0">
                <a:cs typeface="Helvetica"/>
              </a:rPr>
              <a:t> for all experiments with larger experiments getting their own </a:t>
            </a:r>
            <a:r>
              <a:rPr lang="en-US" dirty="0" err="1">
                <a:cs typeface="Helvetica"/>
              </a:rPr>
              <a:t>schedds</a:t>
            </a:r>
            <a:endParaRPr lang="en-US" dirty="0">
              <a:solidFill>
                <a:srgbClr val="FF0000"/>
              </a:solidFill>
              <a:cs typeface="Helvetica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en-US" dirty="0">
              <a:cs typeface="Helvetica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2022/3 Deliverables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FCRSG 2022  |  Scientific Computing Services</a:t>
            </a:r>
            <a:endParaRPr lang="en-US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22871F-A4F7-23C9-506B-95946D39E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0538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490F9BF3-2F97-EE44-B494-4A01DC77FAD2}" vid="{BB151D97-DBEF-9F4F-A2B4-45F81817DE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be3f9213-c5b7-4449-80a1-edafd8f66b2b">2021</Year>
    <Document_x0020_Type xmlns="b2a470d6-0deb-4550-8ae0-d7ea8881e2b6">Technical Document</Document_x0020_Type>
    <Worktype xmlns="be3f9213-c5b7-4449-80a1-edafd8f66b2b">scpmt-pres</Worktype>
    <fajd xmlns="be3f9213-c5b7-4449-80a1-edafd8f66b2b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F226A9081EE44C8ECEE733CAFE383C" ma:contentTypeVersion="60" ma:contentTypeDescription="Create a new document." ma:contentTypeScope="" ma:versionID="58c1e4610f71e61266e6278d58ab8249">
  <xsd:schema xmlns:xsd="http://www.w3.org/2001/XMLSchema" xmlns:xs="http://www.w3.org/2001/XMLSchema" xmlns:p="http://schemas.microsoft.com/office/2006/metadata/properties" xmlns:ns2="b2a470d6-0deb-4550-8ae0-d7ea8881e2b6" xmlns:ns3="3427cf1b-08f6-4349-98e1-9c40df501855" xmlns:ns4="be3f9213-c5b7-4449-80a1-edafd8f66b2b" xmlns:ns5="17a0ef37-c42d-4973-8e09-2c39841c734b" targetNamespace="http://schemas.microsoft.com/office/2006/metadata/properties" ma:root="true" ma:fieldsID="b2860f53017c7b4fe07c87557dbbf1d1" ns2:_="" ns3:_="" ns4:_="" ns5:_="">
    <xsd:import namespace="b2a470d6-0deb-4550-8ae0-d7ea8881e2b6"/>
    <xsd:import namespace="3427cf1b-08f6-4349-98e1-9c40df501855"/>
    <xsd:import namespace="be3f9213-c5b7-4449-80a1-edafd8f66b2b"/>
    <xsd:import namespace="17a0ef37-c42d-4973-8e09-2c39841c734b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3:_dlc_DocId" minOccurs="0"/>
                <xsd:element ref="ns3:_dlc_DocIdUrl" minOccurs="0"/>
                <xsd:element ref="ns3:_dlc_DocIdPersistId" minOccurs="0"/>
                <xsd:element ref="ns4:Year" minOccurs="0"/>
                <xsd:element ref="ns4:Worktype" minOccurs="0"/>
                <xsd:element ref="ns4:fajd" minOccurs="0"/>
                <xsd:element ref="ns5:SharedWithUsers" minOccurs="0"/>
                <xsd:element ref="ns5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a470d6-0deb-4550-8ae0-d7ea8881e2b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ma:displayName="Document Type" ma:description="Field to indicate the type of document this document is such as Project Charter, Project Schedule, Meeting Minutes, Meeting Agenda, etc." ma:format="Dropdown" ma:internalName="Document_x0020_Type">
      <xsd:simpleType>
        <xsd:restriction base="dms:Choice">
          <xsd:enumeration value="Action Item List"/>
          <xsd:enumeration value="Change Request Log"/>
          <xsd:enumeration value="Communications Plan"/>
          <xsd:enumeration value="Decision Log"/>
          <xsd:enumeration value="Design Document"/>
          <xsd:enumeration value="Issues Log"/>
          <xsd:enumeration value="Lesson Learned"/>
          <xsd:enumeration value="Management and Organization Structure"/>
          <xsd:enumeration value="Meeting Minutes"/>
          <xsd:enumeration value="Project Acceptance Criteria"/>
          <xsd:enumeration value="Project Charter"/>
          <xsd:enumeration value="Project Cost Estimate"/>
          <xsd:enumeration value="Project Management Workbook"/>
          <xsd:enumeration value="Project Summary"/>
          <xsd:enumeration value="Requirements Document"/>
          <xsd:enumeration value="Risk Register"/>
          <xsd:enumeration value="Schedule"/>
          <xsd:enumeration value="Security Management Plan"/>
          <xsd:enumeration value="Technical Document"/>
          <xsd:enumeration value="Weekly Status Report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27cf1b-08f6-4349-98e1-9c40df501855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3f9213-c5b7-4449-80a1-edafd8f66b2b" elementFormDefault="qualified">
    <xsd:import namespace="http://schemas.microsoft.com/office/2006/documentManagement/types"/>
    <xsd:import namespace="http://schemas.microsoft.com/office/infopath/2007/PartnerControls"/>
    <xsd:element name="Year" ma:index="12" nillable="true" ma:displayName="Fiscal Year" ma:description="" ma:format="Dropdown" ma:internalName="Year">
      <xsd:simpleType>
        <xsd:restriction base="dms:Choice">
          <xsd:enumeration value="2024"/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</xsd:restriction>
      </xsd:simpleType>
    </xsd:element>
    <xsd:element name="Worktype" ma:index="13" nillable="true" ma:displayName="Worktype" ma:description="" ma:format="Dropdown" ma:internalName="Worktype">
      <xsd:simpleType>
        <xsd:restriction base="dms:Choice">
          <xsd:enumeration value="scpmt-prep"/>
          <xsd:enumeration value="scpmt-pres"/>
          <xsd:enumeration value="scpmt-report"/>
          <xsd:enumeration value="sppmwg"/>
          <xsd:enumeration value="other"/>
        </xsd:restriction>
      </xsd:simpleType>
    </xsd:element>
    <xsd:element name="fajd" ma:index="14" nillable="true" ma:displayName="Date and Time" ma:internalName="faj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a0ef37-c42d-4973-8e09-2c39841c734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E05400-779B-4228-8D10-BB876562ED2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F2EE4E7-675A-488E-9698-2D6FD2B2CA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C1071E-584C-46DB-8135-401B4E825D5B}">
  <ds:schemaRefs>
    <ds:schemaRef ds:uri="17a0ef37-c42d-4973-8e09-2c39841c734b"/>
    <ds:schemaRef ds:uri="http://schemas.microsoft.com/office/2006/documentManagement/types"/>
    <ds:schemaRef ds:uri="b2a470d6-0deb-4550-8ae0-d7ea8881e2b6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be3f9213-c5b7-4449-80a1-edafd8f66b2b"/>
    <ds:schemaRef ds:uri="3427cf1b-08f6-4349-98e1-9c40df501855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446238DC-460B-4F4E-98BF-53C4A8DE6B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a470d6-0deb-4550-8ae0-d7ea8881e2b6"/>
    <ds:schemaRef ds:uri="3427cf1b-08f6-4349-98e1-9c40df501855"/>
    <ds:schemaRef ds:uri="be3f9213-c5b7-4449-80a1-edafd8f66b2b"/>
    <ds:schemaRef ds:uri="17a0ef37-c42d-4973-8e09-2c39841c73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8446</TotalTime>
  <Words>1052</Words>
  <Application>Microsoft Macintosh PowerPoint</Application>
  <PresentationFormat>On-screen Show (4:3)</PresentationFormat>
  <Paragraphs>151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Arial,Sans-Serif</vt:lpstr>
      <vt:lpstr>Calibri</vt:lpstr>
      <vt:lpstr>Helvetica</vt:lpstr>
      <vt:lpstr>Fermilab_PPT_090815</vt:lpstr>
      <vt:lpstr>PowerPoint Presentation</vt:lpstr>
      <vt:lpstr>This Talk</vt:lpstr>
      <vt:lpstr>Scientific Compute Services</vt:lpstr>
      <vt:lpstr>Resources – Institutional Cluster</vt:lpstr>
      <vt:lpstr>Resources – Outside our walls</vt:lpstr>
      <vt:lpstr>Resources – Outside our walls (HPC Centers)</vt:lpstr>
      <vt:lpstr>Summary of requests from experiments</vt:lpstr>
      <vt:lpstr>Summary of requests from experiments</vt:lpstr>
      <vt:lpstr>2022/3 Deliverables</vt:lpstr>
      <vt:lpstr>What experiments should do (for HPC centers)</vt:lpstr>
      <vt:lpstr>What experiments should do (HPC allocations)</vt:lpstr>
      <vt:lpstr>What experiments should do (general)</vt:lpstr>
      <vt:lpstr>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B Boyd</dc:creator>
  <cp:lastModifiedBy>Joseph B Boyd</cp:lastModifiedBy>
  <cp:revision>978</cp:revision>
  <cp:lastPrinted>2014-01-20T19:40:21Z</cp:lastPrinted>
  <dcterms:created xsi:type="dcterms:W3CDTF">2020-04-27T21:16:36Z</dcterms:created>
  <dcterms:modified xsi:type="dcterms:W3CDTF">2022-05-31T15:25:13Z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0x010100C4F226A9081EE44C8ECEE733CAFE383C</vt:lpwstr>
  </property>
</Properties>
</file>