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24"/>
  </p:notesMasterIdLst>
  <p:handoutMasterIdLst>
    <p:handoutMasterId r:id="rId25"/>
  </p:handoutMasterIdLst>
  <p:sldIdLst>
    <p:sldId id="272" r:id="rId6"/>
    <p:sldId id="290" r:id="rId7"/>
    <p:sldId id="292" r:id="rId8"/>
    <p:sldId id="277" r:id="rId9"/>
    <p:sldId id="276" r:id="rId10"/>
    <p:sldId id="278" r:id="rId11"/>
    <p:sldId id="280" r:id="rId12"/>
    <p:sldId id="291" r:id="rId13"/>
    <p:sldId id="284" r:id="rId14"/>
    <p:sldId id="283" r:id="rId15"/>
    <p:sldId id="282" r:id="rId16"/>
    <p:sldId id="281" r:id="rId17"/>
    <p:sldId id="285" r:id="rId18"/>
    <p:sldId id="288" r:id="rId19"/>
    <p:sldId id="289" r:id="rId20"/>
    <p:sldId id="287" r:id="rId21"/>
    <p:sldId id="286" r:id="rId22"/>
    <p:sldId id="293" r:id="rId23"/>
  </p:sldIdLst>
  <p:sldSz cx="9144000" cy="6858000" type="screen4x3"/>
  <p:notesSz cx="7150100" cy="9448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20" autoAdjust="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98377" cy="472440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50069" y="0"/>
            <a:ext cx="3098377" cy="472440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635D9FBA-A343-450C-BDE1-DB648E526854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74720"/>
            <a:ext cx="3098377" cy="472440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50069" y="8974720"/>
            <a:ext cx="3098377" cy="472440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DEFE4F0C-AF97-448A-89BC-99B82E46C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515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98377" cy="472440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50069" y="0"/>
            <a:ext cx="3098377" cy="472440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EA5E116B-FC82-4ED9-8366-BF1732D94480}" type="datetimeFigureOut">
              <a:rPr lang="en-US" smtClean="0"/>
              <a:t>4/25/2012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12850" y="708025"/>
            <a:ext cx="4724400" cy="354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1" tIns="47425" rIns="94851" bIns="4742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5010" y="4488180"/>
            <a:ext cx="5720080" cy="4251960"/>
          </a:xfrm>
          <a:prstGeom prst="rect">
            <a:avLst/>
          </a:prstGeom>
        </p:spPr>
        <p:txBody>
          <a:bodyPr vert="horz" lIns="94851" tIns="47425" rIns="94851" bIns="4742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74720"/>
            <a:ext cx="3098377" cy="472440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50069" y="8974720"/>
            <a:ext cx="3098377" cy="472440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B453171E-98C9-4441-A758-B53782EED2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288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33856" y="2039112"/>
            <a:ext cx="6848856" cy="704088"/>
          </a:xfrm>
        </p:spPr>
        <p:txBody>
          <a:bodyPr>
            <a:normAutofit/>
          </a:bodyPr>
          <a:lstStyle>
            <a:lvl1pPr>
              <a:defRPr sz="4000">
                <a:latin typeface="Helvetica" pitchFamily="34" charset="0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LBNE Reconfiguration Workshop - 25, 26 - April-2012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D161-AFAC-41AC-83AA-4053A52B9B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5385816"/>
            <a:ext cx="9144000" cy="1472184"/>
          </a:xfrm>
          <a:prstGeom prst="rect">
            <a:avLst/>
          </a:prstGeom>
          <a:solidFill>
            <a:schemeClr val="tx2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-3530" y="0"/>
            <a:ext cx="9144000" cy="14700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>
                  <a:glow>
                    <a:schemeClr val="bg1"/>
                  </a:glow>
                </a:effectLst>
                <a:latin typeface="Helvetica"/>
                <a:ea typeface="+mj-ea"/>
                <a:cs typeface="+mj-cs"/>
              </a:rPr>
              <a:t>The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  <a:effectLst>
                  <a:glow>
                    <a:schemeClr val="bg1"/>
                  </a:glow>
                </a:effectLst>
                <a:latin typeface="Helvetica"/>
                <a:ea typeface="+mj-ea"/>
                <a:cs typeface="+mj-cs"/>
              </a:rPr>
              <a:t> </a:t>
            </a:r>
            <a:r>
              <a:rPr lang="en-US" sz="3200" b="1" dirty="0">
                <a:solidFill>
                  <a:schemeClr val="bg1"/>
                </a:solidFill>
                <a:effectLst>
                  <a:glow>
                    <a:schemeClr val="bg1"/>
                  </a:glow>
                </a:effectLst>
                <a:latin typeface="Helvetica"/>
                <a:ea typeface="+mj-ea"/>
                <a:cs typeface="+mj-cs"/>
              </a:rPr>
              <a:t>L</a:t>
            </a:r>
            <a:r>
              <a:rPr lang="en-US" sz="3200" b="0" dirty="0">
                <a:solidFill>
                  <a:schemeClr val="bg1">
                    <a:lumMod val="75000"/>
                  </a:schemeClr>
                </a:solidFill>
                <a:effectLst>
                  <a:glow>
                    <a:schemeClr val="bg1"/>
                  </a:glow>
                </a:effectLst>
                <a:latin typeface="Helvetica"/>
                <a:ea typeface="+mj-ea"/>
                <a:cs typeface="+mj-cs"/>
              </a:rPr>
              <a:t>ong-</a:t>
            </a:r>
            <a:r>
              <a:rPr lang="en-US" sz="3200" b="1" dirty="0">
                <a:solidFill>
                  <a:schemeClr val="bg1"/>
                </a:solidFill>
                <a:effectLst>
                  <a:glow>
                    <a:schemeClr val="bg1"/>
                  </a:glow>
                </a:effectLst>
                <a:latin typeface="Helvetica"/>
                <a:ea typeface="+mj-ea"/>
                <a:cs typeface="+mj-cs"/>
              </a:rPr>
              <a:t>B</a:t>
            </a:r>
            <a:r>
              <a:rPr lang="en-US" sz="3200" b="0" dirty="0">
                <a:solidFill>
                  <a:schemeClr val="bg1">
                    <a:lumMod val="75000"/>
                  </a:schemeClr>
                </a:solidFill>
                <a:effectLst>
                  <a:glow>
                    <a:schemeClr val="bg1"/>
                  </a:glow>
                </a:effectLst>
                <a:latin typeface="Helvetica"/>
                <a:ea typeface="+mj-ea"/>
                <a:cs typeface="+mj-cs"/>
              </a:rPr>
              <a:t>aseline </a:t>
            </a:r>
            <a:r>
              <a:rPr lang="en-US" sz="3200" b="1" dirty="0">
                <a:solidFill>
                  <a:schemeClr val="bg1"/>
                </a:solidFill>
                <a:effectLst>
                  <a:glow>
                    <a:schemeClr val="bg1"/>
                  </a:glow>
                </a:effectLst>
                <a:latin typeface="Helvetica"/>
                <a:ea typeface="+mj-ea"/>
                <a:cs typeface="+mj-cs"/>
              </a:rPr>
              <a:t>N</a:t>
            </a:r>
            <a:r>
              <a:rPr lang="en-US" sz="3200" b="0" dirty="0">
                <a:solidFill>
                  <a:schemeClr val="bg1">
                    <a:lumMod val="75000"/>
                  </a:schemeClr>
                </a:solidFill>
                <a:effectLst>
                  <a:glow>
                    <a:schemeClr val="bg1"/>
                  </a:glow>
                </a:effectLst>
                <a:latin typeface="Helvetica"/>
                <a:ea typeface="+mj-ea"/>
                <a:cs typeface="+mj-cs"/>
              </a:rPr>
              <a:t>eutrino </a:t>
            </a:r>
            <a:r>
              <a:rPr lang="en-US" sz="3200" b="1" dirty="0" smtClean="0">
                <a:solidFill>
                  <a:schemeClr val="bg1"/>
                </a:solidFill>
                <a:effectLst>
                  <a:glow>
                    <a:schemeClr val="bg1"/>
                  </a:glow>
                </a:effectLst>
                <a:latin typeface="Helvetica"/>
                <a:ea typeface="+mj-ea"/>
                <a:cs typeface="+mj-cs"/>
              </a:rPr>
              <a:t>E</a:t>
            </a:r>
            <a:r>
              <a:rPr lang="en-US" sz="3200" b="0" dirty="0" smtClean="0">
                <a:solidFill>
                  <a:schemeClr val="bg1">
                    <a:lumMod val="75000"/>
                  </a:schemeClr>
                </a:solidFill>
                <a:effectLst>
                  <a:glow>
                    <a:schemeClr val="bg1"/>
                  </a:glow>
                </a:effectLst>
                <a:latin typeface="Helvetica"/>
                <a:ea typeface="+mj-ea"/>
                <a:cs typeface="+mj-cs"/>
              </a:rPr>
              <a:t>xperiment </a:t>
            </a:r>
            <a:r>
              <a:rPr lang="en-US" sz="3200" b="0" kern="1200" dirty="0">
                <a:solidFill>
                  <a:schemeClr val="bg1">
                    <a:lumMod val="75000"/>
                  </a:schemeClr>
                </a:solidFill>
                <a:effectLst>
                  <a:glow>
                    <a:schemeClr val="bg1"/>
                  </a:glow>
                </a:effectLst>
                <a:latin typeface="Helvetica"/>
                <a:ea typeface="+mj-ea"/>
                <a:cs typeface="+mj-cs"/>
              </a:rPr>
              <a:t>P</a:t>
            </a:r>
            <a:r>
              <a:rPr lang="en-US" sz="3200" b="0" dirty="0" smtClean="0">
                <a:solidFill>
                  <a:schemeClr val="bg1">
                    <a:lumMod val="75000"/>
                  </a:schemeClr>
                </a:solidFill>
                <a:effectLst>
                  <a:glow>
                    <a:schemeClr val="bg1"/>
                  </a:glow>
                </a:effectLst>
                <a:latin typeface="Helvetica"/>
                <a:ea typeface="+mj-ea"/>
                <a:cs typeface="+mj-cs"/>
              </a:rPr>
              <a:t>roject</a:t>
            </a:r>
            <a:endParaRPr lang="en-US" sz="3200" b="0" dirty="0">
              <a:solidFill>
                <a:schemeClr val="bg1">
                  <a:lumMod val="75000"/>
                </a:schemeClr>
              </a:solidFill>
              <a:effectLst>
                <a:glow>
                  <a:schemeClr val="bg1"/>
                </a:glow>
              </a:effectLst>
              <a:latin typeface="Helvetica"/>
              <a:ea typeface="+mj-ea"/>
              <a:cs typeface="+mj-cs"/>
            </a:endParaRPr>
          </a:p>
        </p:txBody>
      </p:sp>
      <p:cxnSp>
        <p:nvCxnSpPr>
          <p:cNvPr id="10" name="Straight Connector 9"/>
          <p:cNvCxnSpPr>
            <a:cxnSpLocks noChangeShapeType="1"/>
          </p:cNvCxnSpPr>
          <p:nvPr userDrawn="1"/>
        </p:nvCxnSpPr>
        <p:spPr bwMode="auto">
          <a:xfrm>
            <a:off x="0" y="5746750"/>
            <a:ext cx="9140470" cy="0"/>
          </a:xfrm>
          <a:prstGeom prst="line">
            <a:avLst/>
          </a:prstGeom>
          <a:noFill/>
          <a:ln w="101600" cmpd="tri">
            <a:solidFill>
              <a:schemeClr val="bg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0" y="3352800"/>
            <a:ext cx="2819400" cy="1015663"/>
          </a:xfrm>
        </p:spPr>
        <p:txBody>
          <a:bodyPr>
            <a:spAutoFit/>
          </a:bodyPr>
          <a:lstStyle>
            <a:lvl1pPr marL="0" indent="0" algn="ctr">
              <a:buFontTx/>
              <a:buNone/>
              <a:defRPr sz="2000" baseline="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Name of Presenter(s) Their Title                 Email Addresses</a:t>
            </a:r>
          </a:p>
        </p:txBody>
      </p:sp>
      <p:cxnSp>
        <p:nvCxnSpPr>
          <p:cNvPr id="8" name="Straight Connector 7"/>
          <p:cNvCxnSpPr>
            <a:cxnSpLocks noChangeShapeType="1"/>
          </p:cNvCxnSpPr>
          <p:nvPr userDrawn="1"/>
        </p:nvCxnSpPr>
        <p:spPr bwMode="auto">
          <a:xfrm flipV="1">
            <a:off x="0" y="1143000"/>
            <a:ext cx="9144000" cy="1"/>
          </a:xfrm>
          <a:prstGeom prst="line">
            <a:avLst/>
          </a:prstGeom>
          <a:noFill/>
          <a:ln w="101600" cmpd="tri">
            <a:solidFill>
              <a:schemeClr val="bg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95600" y="6019800"/>
            <a:ext cx="3200400" cy="609600"/>
          </a:xfrm>
        </p:spPr>
        <p:txBody>
          <a:bodyPr>
            <a:no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  <a:latin typeface="Helvetica" pitchFamily="34" charset="0"/>
              </a:defRPr>
            </a:lvl1pPr>
            <a:lvl2pPr marL="457200" indent="0">
              <a:buNone/>
              <a:defRPr sz="2000">
                <a:latin typeface="Helvetica" pitchFamily="34" charset="0"/>
              </a:defRPr>
            </a:lvl2pPr>
            <a:lvl3pPr marL="914400" indent="0">
              <a:buNone/>
              <a:defRPr sz="2000">
                <a:latin typeface="Helvetica" pitchFamily="34" charset="0"/>
              </a:defRPr>
            </a:lvl3pPr>
            <a:lvl4pPr marL="1371600" indent="0">
              <a:buNone/>
              <a:defRPr sz="2000">
                <a:latin typeface="Helvetica" pitchFamily="34" charset="0"/>
              </a:defRPr>
            </a:lvl4pPr>
            <a:lvl5pPr marL="1828800" indent="0">
              <a:buNone/>
              <a:defRPr sz="2000">
                <a:latin typeface="Helvetica" pitchFamily="34" charset="0"/>
              </a:defRPr>
            </a:lvl5pPr>
          </a:lstStyle>
          <a:p>
            <a:pPr lvl="0"/>
            <a:r>
              <a:rPr lang="en-US" dirty="0" smtClean="0"/>
              <a:t>Title of Review              </a:t>
            </a:r>
            <a:r>
              <a:rPr lang="en-US" dirty="0" err="1" smtClean="0"/>
              <a:t>Review</a:t>
            </a:r>
            <a:r>
              <a:rPr lang="en-US" dirty="0" smtClean="0"/>
              <a:t> Date</a:t>
            </a:r>
          </a:p>
        </p:txBody>
      </p:sp>
    </p:spTree>
    <p:extLst>
      <p:ext uri="{BB962C8B-B14F-4D97-AF65-F5344CB8AC3E}">
        <p14:creationId xmlns:p14="http://schemas.microsoft.com/office/powerpoint/2010/main" val="381823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"/>
            <a:ext cx="8229600" cy="822960"/>
          </a:xfrm>
        </p:spPr>
        <p:txBody>
          <a:bodyPr>
            <a:normAutofit/>
          </a:bodyPr>
          <a:lstStyle>
            <a:lvl1pPr>
              <a:defRPr sz="2800">
                <a:latin typeface="Helvetica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</p:spPr>
        <p:txBody>
          <a:bodyPr/>
          <a:lstStyle>
            <a:lvl1pPr>
              <a:defRPr sz="2400">
                <a:latin typeface="Helvetica" pitchFamily="34" charset="0"/>
              </a:defRPr>
            </a:lvl1pPr>
            <a:lvl2pPr>
              <a:defRPr sz="22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600"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477000"/>
            <a:ext cx="3810000" cy="350520"/>
          </a:xfrm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en-US" dirty="0" smtClean="0"/>
              <a:t>LBNE Reconfiguration Workshop - 25, 26 - April-2012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74320"/>
          </a:xfrm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fld id="{309AD161-AFAC-41AC-83AA-4053A52B9B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0" y="946150"/>
            <a:ext cx="9144000" cy="0"/>
          </a:xfrm>
          <a:prstGeom prst="line">
            <a:avLst/>
          </a:prstGeom>
          <a:noFill/>
          <a:ln w="101600" cmpd="tri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cxnSp>
        <p:nvCxnSpPr>
          <p:cNvPr id="8" name="Straight Connector 7"/>
          <p:cNvCxnSpPr>
            <a:cxnSpLocks noChangeShapeType="1"/>
          </p:cNvCxnSpPr>
          <p:nvPr userDrawn="1"/>
        </p:nvCxnSpPr>
        <p:spPr bwMode="auto">
          <a:xfrm>
            <a:off x="0" y="6475412"/>
            <a:ext cx="9144000" cy="1588"/>
          </a:xfrm>
          <a:prstGeom prst="line">
            <a:avLst/>
          </a:prstGeom>
          <a:noFill/>
          <a:ln w="101600" cmpd="tri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55620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  <a:latin typeface="Helvetic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273050"/>
          </a:xfrm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en-US" dirty="0" smtClean="0"/>
              <a:t>LBNE Reconfiguration Workshop - 25, 26 - April-2012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73050"/>
          </a:xfrm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fld id="{309AD161-AFAC-41AC-83AA-4053A52B9B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>
            <a:cxnSpLocks noChangeShapeType="1"/>
          </p:cNvCxnSpPr>
          <p:nvPr userDrawn="1"/>
        </p:nvCxnSpPr>
        <p:spPr bwMode="auto">
          <a:xfrm>
            <a:off x="0" y="6475412"/>
            <a:ext cx="9144000" cy="1588"/>
          </a:xfrm>
          <a:prstGeom prst="line">
            <a:avLst/>
          </a:prstGeom>
          <a:noFill/>
          <a:ln w="101600" cmpd="tri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cxnSp>
        <p:nvCxnSpPr>
          <p:cNvPr id="9" name="Straight Connector 8"/>
          <p:cNvCxnSpPr>
            <a:cxnSpLocks noChangeShapeType="1"/>
          </p:cNvCxnSpPr>
          <p:nvPr userDrawn="1"/>
        </p:nvCxnSpPr>
        <p:spPr bwMode="auto">
          <a:xfrm>
            <a:off x="0" y="946150"/>
            <a:ext cx="9144000" cy="0"/>
          </a:xfrm>
          <a:prstGeom prst="line">
            <a:avLst/>
          </a:prstGeom>
          <a:noFill/>
          <a:ln w="101600" cmpd="tri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57200" y="45720"/>
            <a:ext cx="8229600" cy="822960"/>
          </a:xfrm>
        </p:spPr>
        <p:txBody>
          <a:bodyPr>
            <a:normAutofit/>
          </a:bodyPr>
          <a:lstStyle>
            <a:lvl1pPr>
              <a:defRPr sz="2800">
                <a:latin typeface="Helvetica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299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762000"/>
          </a:xfrm>
        </p:spPr>
        <p:txBody>
          <a:bodyPr>
            <a:noAutofit/>
          </a:bodyPr>
          <a:lstStyle>
            <a:lvl1pPr>
              <a:defRPr sz="2800">
                <a:latin typeface="Helvetica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81600"/>
          </a:xfrm>
        </p:spPr>
        <p:txBody>
          <a:bodyPr/>
          <a:lstStyle>
            <a:lvl1pPr>
              <a:defRPr sz="2400">
                <a:latin typeface="Helvetica" pitchFamily="34" charset="0"/>
              </a:defRPr>
            </a:lvl1pPr>
            <a:lvl2pPr>
              <a:defRPr sz="22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600">
                <a:latin typeface="Helvetica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81600"/>
          </a:xfrm>
        </p:spPr>
        <p:txBody>
          <a:bodyPr/>
          <a:lstStyle>
            <a:lvl1pPr>
              <a:defRPr sz="2400">
                <a:latin typeface="Helvetica" pitchFamily="34" charset="0"/>
              </a:defRPr>
            </a:lvl1pPr>
            <a:lvl2pPr>
              <a:defRPr sz="22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6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273050"/>
          </a:xfrm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en-US" dirty="0" smtClean="0"/>
              <a:t>LBNE Reconfiguration Workshop - 25, 26 - April-2012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73050"/>
          </a:xfrm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fld id="{309AD161-AFAC-41AC-83AA-4053A52B9B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>
            <a:cxnSpLocks noChangeShapeType="1"/>
          </p:cNvCxnSpPr>
          <p:nvPr userDrawn="1"/>
        </p:nvCxnSpPr>
        <p:spPr bwMode="auto">
          <a:xfrm>
            <a:off x="0" y="6477000"/>
            <a:ext cx="9144000" cy="1588"/>
          </a:xfrm>
          <a:prstGeom prst="line">
            <a:avLst/>
          </a:prstGeom>
          <a:noFill/>
          <a:ln w="101600" cmpd="tri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cxnSp>
        <p:nvCxnSpPr>
          <p:cNvPr id="10" name="Straight Connector 9"/>
          <p:cNvCxnSpPr>
            <a:cxnSpLocks noChangeShapeType="1"/>
          </p:cNvCxnSpPr>
          <p:nvPr userDrawn="1"/>
        </p:nvCxnSpPr>
        <p:spPr bwMode="auto">
          <a:xfrm>
            <a:off x="0" y="946150"/>
            <a:ext cx="9144000" cy="0"/>
          </a:xfrm>
          <a:prstGeom prst="line">
            <a:avLst/>
          </a:prstGeom>
          <a:noFill/>
          <a:ln w="101600" cmpd="tri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678233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762000"/>
          </a:xfrm>
        </p:spPr>
        <p:txBody>
          <a:bodyPr>
            <a:normAutofit/>
          </a:bodyPr>
          <a:lstStyle>
            <a:lvl1pPr>
              <a:defRPr sz="2800">
                <a:latin typeface="Helvetica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040188" cy="4495800"/>
          </a:xfrm>
        </p:spPr>
        <p:txBody>
          <a:bodyPr/>
          <a:lstStyle>
            <a:lvl1pPr>
              <a:defRPr sz="2400">
                <a:latin typeface="Helvetica" pitchFamily="34" charset="0"/>
              </a:defRPr>
            </a:lvl1pPr>
            <a:lvl2pPr>
              <a:defRPr sz="22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600">
                <a:latin typeface="Helvetica" pitchFamily="34" charset="0"/>
              </a:defRPr>
            </a:lvl4pPr>
            <a:lvl5pPr>
              <a:defRPr sz="16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28800"/>
            <a:ext cx="4041775" cy="4495800"/>
          </a:xfrm>
        </p:spPr>
        <p:txBody>
          <a:bodyPr/>
          <a:lstStyle>
            <a:lvl1pPr>
              <a:defRPr sz="2400">
                <a:latin typeface="Helvetica" pitchFamily="34" charset="0"/>
              </a:defRPr>
            </a:lvl1pPr>
            <a:lvl2pPr>
              <a:defRPr sz="22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600">
                <a:latin typeface="Helvetica" pitchFamily="34" charset="0"/>
              </a:defRPr>
            </a:lvl4pPr>
            <a:lvl5pPr>
              <a:defRPr sz="16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273050"/>
          </a:xfrm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en-US" dirty="0" smtClean="0"/>
              <a:t>LBNE Reconfiguration Workshop - 25, 26 - April-2012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73050"/>
          </a:xfrm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fld id="{309AD161-AFAC-41AC-83AA-4053A52B9B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>
            <a:cxnSpLocks noChangeShapeType="1"/>
          </p:cNvCxnSpPr>
          <p:nvPr userDrawn="1"/>
        </p:nvCxnSpPr>
        <p:spPr bwMode="auto">
          <a:xfrm>
            <a:off x="0" y="6477000"/>
            <a:ext cx="9144000" cy="1588"/>
          </a:xfrm>
          <a:prstGeom prst="line">
            <a:avLst/>
          </a:prstGeom>
          <a:noFill/>
          <a:ln w="101600" cmpd="tri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cxnSp>
        <p:nvCxnSpPr>
          <p:cNvPr id="12" name="Straight Connector 11"/>
          <p:cNvCxnSpPr>
            <a:cxnSpLocks noChangeShapeType="1"/>
          </p:cNvCxnSpPr>
          <p:nvPr userDrawn="1"/>
        </p:nvCxnSpPr>
        <p:spPr bwMode="auto">
          <a:xfrm>
            <a:off x="0" y="946150"/>
            <a:ext cx="9144000" cy="0"/>
          </a:xfrm>
          <a:prstGeom prst="line">
            <a:avLst/>
          </a:prstGeom>
          <a:noFill/>
          <a:ln w="101600" cmpd="tri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892958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762000"/>
          </a:xfrm>
        </p:spPr>
        <p:txBody>
          <a:bodyPr>
            <a:normAutofit/>
          </a:bodyPr>
          <a:lstStyle>
            <a:lvl1pPr>
              <a:defRPr sz="2800">
                <a:latin typeface="Helvetica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273050"/>
          </a:xfrm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en-US" dirty="0" smtClean="0"/>
              <a:t>LBNE Reconfiguration Workshop - 25, 26 - April-2012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73050"/>
          </a:xfrm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fld id="{309AD161-AFAC-41AC-83AA-4053A52B9B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0" y="6477000"/>
            <a:ext cx="9144000" cy="1588"/>
          </a:xfrm>
          <a:prstGeom prst="line">
            <a:avLst/>
          </a:prstGeom>
          <a:noFill/>
          <a:ln w="101600" cmpd="tri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cxnSp>
        <p:nvCxnSpPr>
          <p:cNvPr id="8" name="Straight Connector 7"/>
          <p:cNvCxnSpPr>
            <a:cxnSpLocks noChangeShapeType="1"/>
          </p:cNvCxnSpPr>
          <p:nvPr userDrawn="1"/>
        </p:nvCxnSpPr>
        <p:spPr bwMode="auto">
          <a:xfrm>
            <a:off x="0" y="946150"/>
            <a:ext cx="9144000" cy="0"/>
          </a:xfrm>
          <a:prstGeom prst="line">
            <a:avLst/>
          </a:prstGeom>
          <a:noFill/>
          <a:ln w="101600" cmpd="tri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921033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0"/>
            <a:ext cx="5111750" cy="5257800"/>
          </a:xfrm>
        </p:spPr>
        <p:txBody>
          <a:bodyPr/>
          <a:lstStyle>
            <a:lvl1pPr>
              <a:defRPr sz="2400">
                <a:latin typeface="Helvetica" pitchFamily="34" charset="0"/>
              </a:defRPr>
            </a:lvl1pPr>
            <a:lvl2pPr>
              <a:defRPr sz="22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600">
                <a:latin typeface="Helvetica" pitchFamily="34" charset="0"/>
              </a:defRPr>
            </a:lvl4pPr>
            <a:lvl5pPr>
              <a:defRPr sz="2000">
                <a:latin typeface="Helvetic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66800"/>
            <a:ext cx="3008313" cy="5257800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273050"/>
          </a:xfrm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en-US" dirty="0" smtClean="0"/>
              <a:t>LBNE Reconfiguration Workshop - 25, 26 - April-2012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73050"/>
          </a:xfrm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fld id="{309AD161-AFAC-41AC-83AA-4053A52B9B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>
            <a:cxnSpLocks noChangeShapeType="1"/>
          </p:cNvCxnSpPr>
          <p:nvPr userDrawn="1"/>
        </p:nvCxnSpPr>
        <p:spPr bwMode="auto">
          <a:xfrm>
            <a:off x="0" y="6477000"/>
            <a:ext cx="9144000" cy="1588"/>
          </a:xfrm>
          <a:prstGeom prst="line">
            <a:avLst/>
          </a:prstGeom>
          <a:noFill/>
          <a:ln w="101600" cmpd="tri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cxnSp>
        <p:nvCxnSpPr>
          <p:cNvPr id="11" name="Straight Connector 10"/>
          <p:cNvCxnSpPr>
            <a:cxnSpLocks noChangeShapeType="1"/>
          </p:cNvCxnSpPr>
          <p:nvPr userDrawn="1"/>
        </p:nvCxnSpPr>
        <p:spPr bwMode="auto">
          <a:xfrm>
            <a:off x="0" y="946150"/>
            <a:ext cx="9144000" cy="0"/>
          </a:xfrm>
          <a:prstGeom prst="line">
            <a:avLst/>
          </a:prstGeom>
          <a:noFill/>
          <a:ln w="101600" cmpd="tri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57200" y="45720"/>
            <a:ext cx="8229600" cy="822960"/>
          </a:xfrm>
        </p:spPr>
        <p:txBody>
          <a:bodyPr>
            <a:normAutofit/>
          </a:bodyPr>
          <a:lstStyle>
            <a:lvl1pPr>
              <a:defRPr sz="2800">
                <a:latin typeface="Helvetica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117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800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Helvetic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957262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273050"/>
          </a:xfrm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en-US" dirty="0" smtClean="0"/>
              <a:t>LBNE Reconfiguration Workshop - 25, 26 - April-2012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73050"/>
          </a:xfrm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fld id="{309AD161-AFAC-41AC-83AA-4053A52B9B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>
            <a:cxnSpLocks noChangeShapeType="1"/>
          </p:cNvCxnSpPr>
          <p:nvPr userDrawn="1"/>
        </p:nvCxnSpPr>
        <p:spPr bwMode="auto">
          <a:xfrm>
            <a:off x="0" y="6477000"/>
            <a:ext cx="9144000" cy="1588"/>
          </a:xfrm>
          <a:prstGeom prst="line">
            <a:avLst/>
          </a:prstGeom>
          <a:noFill/>
          <a:ln w="101600" cmpd="tri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cxnSp>
        <p:nvCxnSpPr>
          <p:cNvPr id="11" name="Straight Connector 10"/>
          <p:cNvCxnSpPr>
            <a:cxnSpLocks noChangeShapeType="1"/>
          </p:cNvCxnSpPr>
          <p:nvPr userDrawn="1"/>
        </p:nvCxnSpPr>
        <p:spPr bwMode="auto">
          <a:xfrm>
            <a:off x="0" y="946150"/>
            <a:ext cx="9144000" cy="0"/>
          </a:xfrm>
          <a:prstGeom prst="line">
            <a:avLst/>
          </a:prstGeom>
          <a:noFill/>
          <a:ln w="101600" cmpd="tri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57200" y="45720"/>
            <a:ext cx="8229600" cy="822960"/>
          </a:xfrm>
        </p:spPr>
        <p:txBody>
          <a:bodyPr>
            <a:normAutofit/>
          </a:bodyPr>
          <a:lstStyle>
            <a:lvl1pPr>
              <a:defRPr sz="2800">
                <a:latin typeface="Helvetica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691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762000"/>
          </a:xfrm>
        </p:spPr>
        <p:txBody>
          <a:bodyPr>
            <a:normAutofit/>
          </a:bodyPr>
          <a:lstStyle>
            <a:lvl1pPr>
              <a:defRPr sz="2800">
                <a:latin typeface="Helvetica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257800"/>
          </a:xfrm>
        </p:spPr>
        <p:txBody>
          <a:bodyPr vert="eaVert"/>
          <a:lstStyle>
            <a:lvl1pPr>
              <a:defRPr sz="2400">
                <a:latin typeface="Helvetica" pitchFamily="34" charset="0"/>
              </a:defRPr>
            </a:lvl1pPr>
            <a:lvl2pPr>
              <a:defRPr sz="22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600"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273050"/>
          </a:xfrm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en-US" dirty="0" smtClean="0"/>
              <a:t>LBNE Reconfiguration Workshop - 25, 26 - April-2012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73050"/>
          </a:xfrm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fld id="{309AD161-AFAC-41AC-83AA-4053A52B9B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>
            <a:cxnSpLocks noChangeShapeType="1"/>
          </p:cNvCxnSpPr>
          <p:nvPr userDrawn="1"/>
        </p:nvCxnSpPr>
        <p:spPr bwMode="auto">
          <a:xfrm>
            <a:off x="0" y="6477000"/>
            <a:ext cx="9144000" cy="1588"/>
          </a:xfrm>
          <a:prstGeom prst="line">
            <a:avLst/>
          </a:prstGeom>
          <a:noFill/>
          <a:ln w="101600" cmpd="tri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cxnSp>
        <p:nvCxnSpPr>
          <p:cNvPr id="9" name="Straight Connector 8"/>
          <p:cNvCxnSpPr>
            <a:cxnSpLocks noChangeShapeType="1"/>
          </p:cNvCxnSpPr>
          <p:nvPr userDrawn="1"/>
        </p:nvCxnSpPr>
        <p:spPr bwMode="auto">
          <a:xfrm>
            <a:off x="0" y="946150"/>
            <a:ext cx="9144000" cy="0"/>
          </a:xfrm>
          <a:prstGeom prst="line">
            <a:avLst/>
          </a:prstGeom>
          <a:noFill/>
          <a:ln w="101600" cmpd="tri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703466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LBNE Reconfiguration Workshop - 25, 26 - April-2012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AD161-AFAC-41AC-83AA-4053A52B9B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115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495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Conventional Facilities</a:t>
            </a:r>
          </a:p>
          <a:p>
            <a:pPr marL="0" indent="0" algn="ctr">
              <a:buNone/>
            </a:pPr>
            <a:r>
              <a:rPr lang="en-US" sz="3200" dirty="0" smtClean="0"/>
              <a:t>for the Far Detector Options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Assumptions and Cost Estimates</a:t>
            </a:r>
          </a:p>
          <a:p>
            <a:pPr marL="0" indent="0" algn="ctr">
              <a:buNone/>
            </a:pPr>
            <a:endParaRPr lang="en-US" sz="1800" dirty="0" smtClean="0"/>
          </a:p>
          <a:p>
            <a:pPr marL="0" indent="0" algn="ctr">
              <a:buNone/>
            </a:pPr>
            <a:endParaRPr lang="en-US" sz="1800" dirty="0" smtClean="0"/>
          </a:p>
          <a:p>
            <a:pPr marL="0" indent="0" algn="ctr">
              <a:buNone/>
            </a:pPr>
            <a:r>
              <a:rPr lang="en-US" dirty="0" smtClean="0"/>
              <a:t>T. Lundin</a:t>
            </a:r>
          </a:p>
          <a:p>
            <a:pPr marL="0" indent="0" algn="ctr">
              <a:buNone/>
            </a:pPr>
            <a:r>
              <a:rPr lang="en-US" dirty="0" smtClean="0"/>
              <a:t>April 25,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LBNE Reconfiguration Workshop - 25, 26 - April-2012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D161-AFAC-41AC-83AA-4053A52B9B0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069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 Detector – Options at Ash River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LBNE Reconfiguration Workshop - 25, 26 - April-2012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D161-AFAC-41AC-83AA-4053A52B9B0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6027002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5, 17, or 33 </a:t>
            </a:r>
            <a:r>
              <a:rPr lang="en-US" sz="2400" dirty="0" err="1" smtClean="0"/>
              <a:t>kT</a:t>
            </a:r>
            <a:r>
              <a:rPr lang="en-US" sz="2400" dirty="0" smtClean="0"/>
              <a:t> at the Surface </a:t>
            </a:r>
            <a:r>
              <a:rPr lang="en-US" sz="1600" dirty="0" smtClean="0"/>
              <a:t>(</a:t>
            </a:r>
            <a:r>
              <a:rPr lang="en-US" sz="1600" dirty="0"/>
              <a:t>source: </a:t>
            </a:r>
            <a:r>
              <a:rPr lang="en-US" sz="1600" dirty="0" smtClean="0"/>
              <a:t>Steve </a:t>
            </a:r>
            <a:r>
              <a:rPr lang="en-US" sz="1600" dirty="0"/>
              <a:t>D</a:t>
            </a:r>
            <a:r>
              <a:rPr lang="en-US" sz="1600" dirty="0" smtClean="0"/>
              <a:t>ixon)</a:t>
            </a:r>
            <a:endParaRPr lang="en-US" sz="1600" dirty="0"/>
          </a:p>
          <a:p>
            <a:endParaRPr lang="en-US" sz="2400" dirty="0"/>
          </a:p>
        </p:txBody>
      </p:sp>
      <p:pic>
        <p:nvPicPr>
          <p:cNvPr id="7" name="Content Placeholder 6" descr="U:\Documents\Project Management\Phasing LBNE April 2012\Ask River aerial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74002"/>
            <a:ext cx="7467600" cy="495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6400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 Detector – Assumptions and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686800" cy="4953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Geologic conditions and rock mass characteristics are reasonably similar at SURF, Soudan, and Ash River therefore rock excavation cost models are reasonably applied to multiple sites</a:t>
            </a:r>
          </a:p>
          <a:p>
            <a:endParaRPr lang="en-US" dirty="0"/>
          </a:p>
          <a:p>
            <a:r>
              <a:rPr lang="en-US" dirty="0" smtClean="0"/>
              <a:t>Estimates of </a:t>
            </a:r>
            <a:r>
              <a:rPr lang="en-US" dirty="0" err="1" smtClean="0"/>
              <a:t>LAr</a:t>
            </a:r>
            <a:r>
              <a:rPr lang="en-US" dirty="0" smtClean="0"/>
              <a:t> facilities at </a:t>
            </a:r>
            <a:r>
              <a:rPr lang="en-US" u="sng" dirty="0" smtClean="0"/>
              <a:t>depth</a:t>
            </a:r>
            <a:r>
              <a:rPr lang="en-US" dirty="0" smtClean="0"/>
              <a:t> (27L and 4850L) are scaled from the reference design at SURF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cavern cost models used have been compared to 	actual costs for existing Soudan 2 and Minos hall </a:t>
            </a:r>
            <a:r>
              <a:rPr lang="en-US" dirty="0"/>
              <a:t>	</a:t>
            </a:r>
            <a:r>
              <a:rPr lang="en-US" dirty="0" smtClean="0"/>
              <a:t>excavations at Soudan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all available shaft cost models have been considered 	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LBNE Reconfiguration Workshop - 25, 26 - April-2012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D161-AFAC-41AC-83AA-4053A52B9B0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704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 Detector </a:t>
            </a:r>
            <a:r>
              <a:rPr lang="en-US" dirty="0"/>
              <a:t>– Assumptions and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686800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Surface locations of </a:t>
            </a:r>
            <a:r>
              <a:rPr lang="en-US" dirty="0" err="1"/>
              <a:t>LAr</a:t>
            </a:r>
            <a:r>
              <a:rPr lang="en-US" dirty="0"/>
              <a:t> facilities to be constructed at the surface have been sited by those most familiar with each </a:t>
            </a:r>
            <a:r>
              <a:rPr lang="en-US" dirty="0" smtClean="0"/>
              <a:t>location. Surface sites are of adequate size for </a:t>
            </a:r>
            <a:r>
              <a:rPr lang="en-US" dirty="0"/>
              <a:t>5, 17, and 33 </a:t>
            </a:r>
            <a:r>
              <a:rPr lang="en-US" dirty="0" err="1"/>
              <a:t>kT</a:t>
            </a:r>
            <a:r>
              <a:rPr lang="en-US" dirty="0"/>
              <a:t> </a:t>
            </a:r>
            <a:r>
              <a:rPr lang="en-US" dirty="0" smtClean="0"/>
              <a:t>options.   </a:t>
            </a:r>
          </a:p>
          <a:p>
            <a:endParaRPr lang="en-US" dirty="0"/>
          </a:p>
          <a:p>
            <a:r>
              <a:rPr lang="en-US" dirty="0" smtClean="0"/>
              <a:t>Estimates </a:t>
            </a:r>
            <a:r>
              <a:rPr lang="en-US" dirty="0"/>
              <a:t>of </a:t>
            </a:r>
            <a:r>
              <a:rPr lang="en-US" dirty="0" err="1"/>
              <a:t>LAr</a:t>
            </a:r>
            <a:r>
              <a:rPr lang="en-US" dirty="0"/>
              <a:t> facilities at the </a:t>
            </a:r>
            <a:r>
              <a:rPr lang="en-US" u="sng" dirty="0"/>
              <a:t>surface</a:t>
            </a:r>
            <a:r>
              <a:rPr lang="en-US" dirty="0"/>
              <a:t> are based on constructed costs for </a:t>
            </a:r>
            <a:r>
              <a:rPr lang="en-US" dirty="0" err="1"/>
              <a:t>NOvA</a:t>
            </a:r>
            <a:r>
              <a:rPr lang="en-US" dirty="0"/>
              <a:t> at Ash River (surface structure and detector pit).  These are applied </a:t>
            </a:r>
            <a:r>
              <a:rPr lang="en-US" dirty="0" smtClean="0"/>
              <a:t>equally </a:t>
            </a:r>
            <a:r>
              <a:rPr lang="en-US" dirty="0"/>
              <a:t>to </a:t>
            </a:r>
            <a:r>
              <a:rPr lang="en-US" dirty="0" err="1"/>
              <a:t>LAr</a:t>
            </a:r>
            <a:r>
              <a:rPr lang="en-US" dirty="0"/>
              <a:t> at Ash River, Soudan, and SURF with some “site adapt” costs </a:t>
            </a:r>
            <a:r>
              <a:rPr lang="en-US" dirty="0" smtClean="0"/>
              <a:t>added.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Underground Infrastructure (UGI) costs for </a:t>
            </a:r>
            <a:r>
              <a:rPr lang="en-US" dirty="0" err="1" smtClean="0"/>
              <a:t>LAr</a:t>
            </a:r>
            <a:r>
              <a:rPr lang="en-US" dirty="0" smtClean="0"/>
              <a:t> reference design are </a:t>
            </a:r>
            <a:r>
              <a:rPr lang="en-US" dirty="0"/>
              <a:t>scaled </a:t>
            </a:r>
            <a:r>
              <a:rPr lang="en-US" dirty="0" smtClean="0"/>
              <a:t>appropriately and applied to all options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LBNE Reconfiguration Workshop - 25, 26 - April-2012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D161-AFAC-41AC-83AA-4053A52B9B0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147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 Detector </a:t>
            </a:r>
            <a:r>
              <a:rPr lang="en-US" dirty="0"/>
              <a:t>– Assumptions and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686800" cy="533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Yates and Ross shaft rehabilitation </a:t>
            </a:r>
            <a:r>
              <a:rPr lang="en-US" u="sng" dirty="0" smtClean="0"/>
              <a:t>labor</a:t>
            </a:r>
            <a:r>
              <a:rPr lang="en-US" dirty="0" smtClean="0"/>
              <a:t> costs at </a:t>
            </a:r>
            <a:r>
              <a:rPr lang="en-US" dirty="0" err="1" smtClean="0"/>
              <a:t>Homestake</a:t>
            </a:r>
            <a:r>
              <a:rPr lang="en-US" dirty="0" smtClean="0"/>
              <a:t> assume that labor is in SURF budget and is “off project” and is therefore not included</a:t>
            </a:r>
          </a:p>
          <a:p>
            <a:endParaRPr lang="en-US" dirty="0" smtClean="0"/>
          </a:p>
          <a:p>
            <a:r>
              <a:rPr lang="en-US" dirty="0" smtClean="0"/>
              <a:t>The level of contingency applied to all options is the same as the </a:t>
            </a:r>
            <a:r>
              <a:rPr lang="en-US" dirty="0" err="1" smtClean="0"/>
              <a:t>LAr</a:t>
            </a:r>
            <a:r>
              <a:rPr lang="en-US" dirty="0" smtClean="0"/>
              <a:t> reference design: 35% for construction and 20% for design costs, geotechnical exploration, etc.</a:t>
            </a:r>
          </a:p>
          <a:p>
            <a:endParaRPr lang="en-US" dirty="0"/>
          </a:p>
          <a:p>
            <a:r>
              <a:rPr lang="en-US" dirty="0" smtClean="0"/>
              <a:t> Cost models do </a:t>
            </a:r>
            <a:r>
              <a:rPr lang="en-US" u="sng" dirty="0" smtClean="0"/>
              <a:t>not</a:t>
            </a:r>
            <a:r>
              <a:rPr lang="en-US" dirty="0" smtClean="0"/>
              <a:t> include: risk based contingency, PM “top down” contingency, or escalation </a:t>
            </a:r>
          </a:p>
          <a:p>
            <a:endParaRPr lang="en-US" dirty="0"/>
          </a:p>
          <a:p>
            <a:r>
              <a:rPr lang="en-US" dirty="0" smtClean="0"/>
              <a:t>Base cost </a:t>
            </a:r>
            <a:r>
              <a:rPr lang="en-US" dirty="0"/>
              <a:t>models have been </a:t>
            </a:r>
            <a:r>
              <a:rPr lang="en-US" dirty="0" smtClean="0"/>
              <a:t>de-escalated </a:t>
            </a:r>
            <a:r>
              <a:rPr lang="en-US" dirty="0"/>
              <a:t>to FY10 dollars.  Past costs have been escalated using Engineering News Record (ENR) Construction Cost Index (CCI)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LBNE Reconfiguration Workshop - 25, 26 - April-2012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D161-AFAC-41AC-83AA-4053A52B9B0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035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 Detector </a:t>
            </a:r>
            <a:r>
              <a:rPr lang="en-US" dirty="0"/>
              <a:t>– Assumptions and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686800" cy="5105400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sz="2600" dirty="0" smtClean="0"/>
              <a:t>Other than ENR cost escalation, no consideration of schedule issues or impacts has been made</a:t>
            </a:r>
          </a:p>
          <a:p>
            <a:endParaRPr lang="en-US" sz="2600" dirty="0"/>
          </a:p>
          <a:p>
            <a:r>
              <a:rPr lang="en-US" sz="2600" dirty="0" smtClean="0"/>
              <a:t>No adjustments have been made for any differences in Davis Bacon prevailing wage rates between sites has been made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 smtClean="0"/>
              <a:t> </a:t>
            </a:r>
            <a:r>
              <a:rPr lang="en-US" sz="2600" dirty="0"/>
              <a:t>The </a:t>
            </a:r>
            <a:r>
              <a:rPr lang="en-US" sz="2600" dirty="0" smtClean="0"/>
              <a:t>CF cost models has </a:t>
            </a:r>
            <a:r>
              <a:rPr lang="en-US" sz="2600" dirty="0"/>
              <a:t>been developed with considerable input/review from SURF </a:t>
            </a:r>
            <a:r>
              <a:rPr lang="en-US" sz="2600" dirty="0" smtClean="0"/>
              <a:t>staff.  The model logic and most details have </a:t>
            </a:r>
            <a:r>
              <a:rPr lang="en-US" sz="2600" dirty="0"/>
              <a:t>been presented/discussed with committee members McCluskey, Sims, Headley.  We </a:t>
            </a:r>
            <a:r>
              <a:rPr lang="en-US" sz="2600" dirty="0" smtClean="0"/>
              <a:t>have also </a:t>
            </a:r>
            <a:r>
              <a:rPr lang="en-US" sz="2600" dirty="0"/>
              <a:t>discussed MN options with Marshak.</a:t>
            </a:r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LBNE Reconfiguration Workshop - 25, 26 - April-2012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D161-AFAC-41AC-83AA-4053A52B9B0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897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 Detector </a:t>
            </a:r>
            <a:r>
              <a:rPr lang="en-US" dirty="0"/>
              <a:t>– Assumptions and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686800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Significant effort has been expended to develop Base Cost Models on an evenly considered basis across all </a:t>
            </a:r>
            <a:r>
              <a:rPr lang="en-US" dirty="0" smtClean="0"/>
              <a:t>options.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assumed that Base Cost Models will be reviewed by the </a:t>
            </a:r>
            <a:r>
              <a:rPr lang="en-US" dirty="0" smtClean="0"/>
              <a:t>Engineering / Cost subcommittee </a:t>
            </a:r>
            <a:r>
              <a:rPr lang="en-US" dirty="0"/>
              <a:t>and adjusted in accordance with </a:t>
            </a:r>
            <a:r>
              <a:rPr lang="en-US" dirty="0" smtClean="0"/>
              <a:t>subcommittee recommendations.  Additional options may be identified.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LBNE Reconfiguration Workshop - 25, 26 - April-2012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D161-AFAC-41AC-83AA-4053A52B9B0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796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Far Detector </a:t>
            </a:r>
            <a:r>
              <a:rPr lang="en-US" dirty="0"/>
              <a:t>– Summary of </a:t>
            </a:r>
            <a:r>
              <a:rPr lang="en-US" dirty="0" smtClean="0"/>
              <a:t>Costs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LBNE Reconfiguration Workshop - 25, 26 - April-2012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D161-AFAC-41AC-83AA-4053A52B9B02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8864748" cy="4550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0034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Far Detector </a:t>
            </a:r>
            <a:r>
              <a:rPr lang="en-US" dirty="0"/>
              <a:t>– </a:t>
            </a:r>
            <a:r>
              <a:rPr lang="en-US" dirty="0" smtClean="0"/>
              <a:t>Summary of 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686800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LBNE Reconfiguration Workshop - 25, 26 - April-2012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D161-AFAC-41AC-83AA-4053A52B9B0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83534"/>
            <a:ext cx="8801996" cy="489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38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 Detector </a:t>
            </a:r>
            <a:r>
              <a:rPr lang="en-US" dirty="0"/>
              <a:t>– Assumptions and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686800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LBNE Reconfiguration Workshop - 25, 26 - April-2012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D161-AFAC-41AC-83AA-4053A52B9B0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291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19200"/>
            <a:ext cx="7924800" cy="4953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Configuration Summary</a:t>
            </a:r>
          </a:p>
          <a:p>
            <a:r>
              <a:rPr lang="en-US" dirty="0" smtClean="0"/>
              <a:t>Reference design</a:t>
            </a:r>
          </a:p>
          <a:p>
            <a:r>
              <a:rPr lang="en-US" dirty="0" smtClean="0"/>
              <a:t>Phasing the reference design at SURF 4850L</a:t>
            </a:r>
          </a:p>
          <a:p>
            <a:r>
              <a:rPr lang="en-US" dirty="0" smtClean="0"/>
              <a:t>SURF: 5, 17, and 33 KT</a:t>
            </a:r>
            <a:r>
              <a:rPr lang="en-US" dirty="0"/>
              <a:t> at the surface </a:t>
            </a:r>
            <a:endParaRPr lang="en-US" dirty="0" smtClean="0"/>
          </a:p>
          <a:p>
            <a:r>
              <a:rPr lang="en-US" dirty="0" smtClean="0"/>
              <a:t>Soudan: 5</a:t>
            </a:r>
            <a:r>
              <a:rPr lang="en-US" dirty="0"/>
              <a:t>, 17, and 33 </a:t>
            </a:r>
            <a:r>
              <a:rPr lang="en-US" dirty="0" smtClean="0"/>
              <a:t>KT</a:t>
            </a:r>
            <a:r>
              <a:rPr lang="en-US" dirty="0"/>
              <a:t> at the 27L </a:t>
            </a:r>
            <a:endParaRPr lang="en-US" dirty="0" smtClean="0"/>
          </a:p>
          <a:p>
            <a:r>
              <a:rPr lang="en-US" dirty="0" smtClean="0"/>
              <a:t>Soudan: 5</a:t>
            </a:r>
            <a:r>
              <a:rPr lang="en-US" dirty="0"/>
              <a:t>, 17, and 33 </a:t>
            </a:r>
            <a:r>
              <a:rPr lang="en-US" dirty="0" smtClean="0"/>
              <a:t>KT</a:t>
            </a:r>
            <a:r>
              <a:rPr lang="en-US" dirty="0"/>
              <a:t> at the surface </a:t>
            </a:r>
          </a:p>
          <a:p>
            <a:r>
              <a:rPr lang="en-US" dirty="0" smtClean="0"/>
              <a:t>Ash River: 5</a:t>
            </a:r>
            <a:r>
              <a:rPr lang="en-US" dirty="0"/>
              <a:t>, 17, and 33 </a:t>
            </a:r>
            <a:r>
              <a:rPr lang="en-US" dirty="0" smtClean="0"/>
              <a:t>KT</a:t>
            </a:r>
            <a:r>
              <a:rPr lang="en-US" dirty="0"/>
              <a:t> at the surface 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2800" dirty="0" smtClean="0"/>
              <a:t>Assumptions and Approach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Summary of Costs</a:t>
            </a:r>
            <a:endParaRPr lang="en-US" sz="2800" dirty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LBNE Reconfiguration Workshop - 25, 26 - April-2012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D161-AFAC-41AC-83AA-4053A52B9B0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438400" y="152400"/>
            <a:ext cx="44530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Presentation Summary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92874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09" y="1240653"/>
            <a:ext cx="8686800" cy="495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1800" dirty="0" smtClean="0"/>
          </a:p>
          <a:p>
            <a:pPr marL="0" indent="0" algn="ctr">
              <a:buNone/>
            </a:pPr>
            <a:endParaRPr lang="en-US" sz="1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LBNE Reconfiguration Workshop - 25, 26 - April-2012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D161-AFAC-41AC-83AA-4053A52B9B0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3" y="1196975"/>
            <a:ext cx="8963147" cy="459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1600" y="148279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 pitchFamily="34" charset="0"/>
              </a:rPr>
              <a:t>Far Detector – Summary of Costs</a:t>
            </a:r>
          </a:p>
        </p:txBody>
      </p:sp>
    </p:spTree>
    <p:extLst>
      <p:ext uri="{BB962C8B-B14F-4D97-AF65-F5344CB8AC3E}">
        <p14:creationId xmlns:p14="http://schemas.microsoft.com/office/powerpoint/2010/main" val="1057194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 Detector – Reference Design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LBNE Reconfiguration Workshop - 25, 26 - April-2012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D161-AFAC-41AC-83AA-4053A52B9B0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 cstate="print"/>
          <a:srcRect r="1627" b="4106"/>
          <a:stretch>
            <a:fillRect/>
          </a:stretch>
        </p:blipFill>
        <p:spPr bwMode="auto">
          <a:xfrm>
            <a:off x="914400" y="1143000"/>
            <a:ext cx="7315199" cy="4572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438400" y="5740815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SURF (</a:t>
            </a:r>
            <a:r>
              <a:rPr lang="en-US" sz="2400" dirty="0" err="1" smtClean="0"/>
              <a:t>Homestake</a:t>
            </a:r>
            <a:r>
              <a:rPr lang="en-US" sz="2400" dirty="0" smtClean="0"/>
              <a:t>) at the 4850L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79472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 Detector – Options at the 4850L at SURF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6868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Phasing the Reference Design at SURF at the 4850L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Building Block #1 - Infrastructure:  Facilities put in place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to </a:t>
            </a:r>
            <a:r>
              <a:rPr lang="en-US" dirty="0"/>
              <a:t>allow LBNE </a:t>
            </a:r>
            <a:r>
              <a:rPr lang="en-US" dirty="0" smtClean="0"/>
              <a:t>cavern excavation(s) </a:t>
            </a:r>
            <a:r>
              <a:rPr lang="en-US" dirty="0"/>
              <a:t>to begin </a:t>
            </a:r>
            <a:r>
              <a:rPr lang="en-US" dirty="0" smtClean="0"/>
              <a:t>later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/>
              <a:t> Building Block # 2</a:t>
            </a:r>
            <a:r>
              <a:rPr lang="en-US" dirty="0" smtClean="0"/>
              <a:t>: One 17 </a:t>
            </a:r>
            <a:r>
              <a:rPr lang="en-US" dirty="0" err="1" smtClean="0"/>
              <a:t>kT</a:t>
            </a:r>
            <a:r>
              <a:rPr lang="en-US" dirty="0" smtClean="0"/>
              <a:t> cavern is constructed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/>
              <a:t> Building Block # 3</a:t>
            </a:r>
            <a:r>
              <a:rPr lang="en-US" dirty="0" smtClean="0"/>
              <a:t>: Second 17 </a:t>
            </a:r>
            <a:r>
              <a:rPr lang="en-US" dirty="0" err="1" smtClean="0"/>
              <a:t>kT</a:t>
            </a:r>
            <a:r>
              <a:rPr lang="en-US" dirty="0" smtClean="0"/>
              <a:t> cavern is constructed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LBNE Reconfiguration Workshop - 25, 26 - April-2012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D161-AFAC-41AC-83AA-4053A52B9B0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265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 Detector – SURF at the 4850L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LBNE Reconfiguration Workshop - 25, 26 - April-2012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D161-AFAC-41AC-83AA-4053A52B9B0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 cstate="print"/>
          <a:srcRect t="1105" r="903" b="2197"/>
          <a:stretch>
            <a:fillRect/>
          </a:stretch>
        </p:blipFill>
        <p:spPr bwMode="auto">
          <a:xfrm>
            <a:off x="609600" y="1066800"/>
            <a:ext cx="7924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4799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Far Detector – SURF at the Surface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LBNE Reconfiguration Workshop - 25, 26 - April-2012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D161-AFAC-41AC-83AA-4053A52B9B0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52601" y="5845210"/>
            <a:ext cx="7029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5, 17, or 33 </a:t>
            </a:r>
            <a:r>
              <a:rPr lang="en-US" sz="2400" dirty="0" err="1" smtClean="0"/>
              <a:t>kT</a:t>
            </a:r>
            <a:r>
              <a:rPr lang="en-US" sz="2400" dirty="0" smtClean="0"/>
              <a:t> at the Surface </a:t>
            </a:r>
            <a:r>
              <a:rPr lang="en-US" sz="1600" dirty="0" smtClean="0"/>
              <a:t>(</a:t>
            </a:r>
            <a:r>
              <a:rPr lang="en-US" sz="1600" dirty="0"/>
              <a:t>source: Josh Willhite)</a:t>
            </a:r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8410575" cy="4729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2421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 Detector – Options at Soudan, MN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LBNE Reconfiguration Workshop - 25, 26 - April-2012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D161-AFAC-41AC-83AA-4053A52B9B0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09800" y="5893845"/>
            <a:ext cx="5082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5, 17, or 33 </a:t>
            </a:r>
            <a:r>
              <a:rPr lang="en-US" sz="2400" dirty="0" err="1" smtClean="0"/>
              <a:t>kT</a:t>
            </a:r>
            <a:r>
              <a:rPr lang="en-US" sz="2400" dirty="0" smtClean="0"/>
              <a:t> at the 27L (33 </a:t>
            </a:r>
            <a:r>
              <a:rPr lang="en-US" sz="2400" dirty="0" err="1" smtClean="0"/>
              <a:t>kT</a:t>
            </a:r>
            <a:r>
              <a:rPr lang="en-US" sz="2400" dirty="0" smtClean="0"/>
              <a:t> shown)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70" y="1295400"/>
            <a:ext cx="8639702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9528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 Detector – Options at Soudan, MN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LBNE Reconfiguration Workshop - 25, 26 - April-2012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D161-AFAC-41AC-83AA-4053A52B9B0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05000" y="5943600"/>
            <a:ext cx="5962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5, 17, or 33 </a:t>
            </a:r>
            <a:r>
              <a:rPr lang="en-US" sz="2400" dirty="0" err="1" smtClean="0"/>
              <a:t>kT</a:t>
            </a:r>
            <a:r>
              <a:rPr lang="en-US" sz="2400" dirty="0" smtClean="0"/>
              <a:t> at the Surface </a:t>
            </a:r>
            <a:r>
              <a:rPr lang="en-US" sz="1600" dirty="0" smtClean="0"/>
              <a:t>(</a:t>
            </a:r>
            <a:r>
              <a:rPr lang="en-US" sz="1600" dirty="0"/>
              <a:t>source: Marvin Marshak)</a:t>
            </a:r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7315200" cy="48270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4960608"/>
      </p:ext>
    </p:extLst>
  </p:cSld>
  <p:clrMapOvr>
    <a:masterClrMapping/>
  </p:clrMapOvr>
</p:sld>
</file>

<file path=ppt/theme/theme1.xml><?xml version="1.0" encoding="utf-8"?>
<a:theme xmlns:a="http://schemas.openxmlformats.org/drawingml/2006/main" name="LBNE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085b321-4e4b-471b-84e8-7f7b75a2318e">CNRKZ3XMUEUZ-54-51</_dlc_DocId>
    <_dlc_DocIdUrl xmlns="1085b321-4e4b-471b-84e8-7f7b75a2318e">
      <Url>https://sharepoint.fnal.gov/project/lbne/facilities/_layouts/DocIdRedir.aspx?ID=CNRKZ3XMUEUZ-54-51</Url>
      <Description>CNRKZ3XMUEUZ-54-51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7763B456BDAD45A2E480107F3DAFD2" ma:contentTypeVersion="0" ma:contentTypeDescription="Create a new document." ma:contentTypeScope="" ma:versionID="6d312757379e2a76c3c64ad8270123b6">
  <xsd:schema xmlns:xsd="http://www.w3.org/2001/XMLSchema" xmlns:xs="http://www.w3.org/2001/XMLSchema" xmlns:p="http://schemas.microsoft.com/office/2006/metadata/properties" xmlns:ns2="1085b321-4e4b-471b-84e8-7f7b75a2318e" targetNamespace="http://schemas.microsoft.com/office/2006/metadata/properties" ma:root="true" ma:fieldsID="3e770a0cf062cdfcf1b96933785b86a3" ns2:_="">
    <xsd:import namespace="1085b321-4e4b-471b-84e8-7f7b75a2318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85b321-4e4b-471b-84e8-7f7b75a2318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47ABDE-0DEA-4291-925D-F6A7ED1D38D8}">
  <ds:schemaRefs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terms/"/>
    <ds:schemaRef ds:uri="http://schemas.openxmlformats.org/package/2006/metadata/core-properties"/>
    <ds:schemaRef ds:uri="1085b321-4e4b-471b-84e8-7f7b75a2318e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A6BCDCC-0EC2-4A01-8EE6-6A1F99CC6C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738D66-FBAF-4EF5-B130-757A8DEFE8A5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2E487CB8-D236-4A32-84FD-E37CCD83D6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85b321-4e4b-471b-84e8-7f7b75a231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899</TotalTime>
  <Words>837</Words>
  <Application>Microsoft Office PowerPoint</Application>
  <PresentationFormat>On-screen Show (4:3)</PresentationFormat>
  <Paragraphs>120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LBNE presentation template</vt:lpstr>
      <vt:lpstr>PowerPoint Presentation</vt:lpstr>
      <vt:lpstr>PowerPoint Presentation</vt:lpstr>
      <vt:lpstr>PowerPoint Presentation</vt:lpstr>
      <vt:lpstr>Far Detector – Reference Design</vt:lpstr>
      <vt:lpstr>Far Detector – Options at the 4850L at SURF</vt:lpstr>
      <vt:lpstr>Far Detector – SURF at the 4850L</vt:lpstr>
      <vt:lpstr>Far Detector – SURF at the Surface</vt:lpstr>
      <vt:lpstr>Far Detector – Options at Soudan, MN</vt:lpstr>
      <vt:lpstr>Far Detector – Options at Soudan, MN</vt:lpstr>
      <vt:lpstr>Far Detector – Options at Ash River</vt:lpstr>
      <vt:lpstr>Far Detector – Assumptions and Approach</vt:lpstr>
      <vt:lpstr>Far Detector – Assumptions and Approach</vt:lpstr>
      <vt:lpstr>Far Detector – Assumptions and Approach</vt:lpstr>
      <vt:lpstr>Far Detector – Assumptions and Approach</vt:lpstr>
      <vt:lpstr>Far Detector – Assumptions and Approach</vt:lpstr>
      <vt:lpstr>Far Detector – Summary of Costs</vt:lpstr>
      <vt:lpstr>Far Detector – Summary of Documentation</vt:lpstr>
      <vt:lpstr>Far Detector – Assumptions and Approach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Oppenheim Lewis</dc:creator>
  <cp:lastModifiedBy>Tracy K. Lundin</cp:lastModifiedBy>
  <cp:revision>86</cp:revision>
  <cp:lastPrinted>2012-04-25T13:06:51Z</cp:lastPrinted>
  <dcterms:created xsi:type="dcterms:W3CDTF">2012-01-31T17:37:17Z</dcterms:created>
  <dcterms:modified xsi:type="dcterms:W3CDTF">2012-04-25T13:07:45Z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0x010100E57763B456BDAD45A2E480107F3DAFD2</vt:lpwstr>
  </property>
  <property fmtid="{D5CDD505-2E9C-101B-9397-08002B2CF9AE}" pid="3" name="_dlc_DocIdItemGuid">
    <vt:lpwstr>a3404bf5-b774-473d-bccb-5d92b42140c3</vt:lpwstr>
  </property>
</Properties>
</file>