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13" r:id="rId2"/>
    <p:sldId id="272" r:id="rId3"/>
    <p:sldId id="324" r:id="rId4"/>
    <p:sldId id="325" r:id="rId5"/>
    <p:sldId id="317" r:id="rId6"/>
    <p:sldId id="277" r:id="rId7"/>
    <p:sldId id="309" r:id="rId8"/>
    <p:sldId id="278" r:id="rId9"/>
    <p:sldId id="314" r:id="rId10"/>
    <p:sldId id="273" r:id="rId11"/>
    <p:sldId id="316" r:id="rId12"/>
    <p:sldId id="275" r:id="rId13"/>
    <p:sldId id="265" r:id="rId14"/>
    <p:sldId id="315" r:id="rId15"/>
    <p:sldId id="282" r:id="rId16"/>
    <p:sldId id="287" r:id="rId17"/>
    <p:sldId id="288" r:id="rId18"/>
    <p:sldId id="289" r:id="rId19"/>
    <p:sldId id="290" r:id="rId20"/>
    <p:sldId id="291" r:id="rId21"/>
    <p:sldId id="326" r:id="rId22"/>
    <p:sldId id="292" r:id="rId23"/>
    <p:sldId id="293" r:id="rId24"/>
    <p:sldId id="318" r:id="rId25"/>
    <p:sldId id="297" r:id="rId26"/>
    <p:sldId id="266" r:id="rId27"/>
    <p:sldId id="267" r:id="rId28"/>
    <p:sldId id="319" r:id="rId29"/>
    <p:sldId id="298" r:id="rId30"/>
    <p:sldId id="299" r:id="rId31"/>
    <p:sldId id="268" r:id="rId32"/>
    <p:sldId id="269" r:id="rId33"/>
    <p:sldId id="320" r:id="rId34"/>
    <p:sldId id="321" r:id="rId35"/>
    <p:sldId id="322" r:id="rId36"/>
    <p:sldId id="300" r:id="rId37"/>
    <p:sldId id="308" r:id="rId38"/>
    <p:sldId id="332" r:id="rId39"/>
    <p:sldId id="312" r:id="rId40"/>
    <p:sldId id="327" r:id="rId41"/>
    <p:sldId id="328" r:id="rId42"/>
    <p:sldId id="338" r:id="rId43"/>
    <p:sldId id="329" r:id="rId44"/>
    <p:sldId id="333" r:id="rId45"/>
    <p:sldId id="334" r:id="rId46"/>
    <p:sldId id="335" r:id="rId47"/>
    <p:sldId id="303" r:id="rId48"/>
    <p:sldId id="339" r:id="rId49"/>
    <p:sldId id="330" r:id="rId50"/>
    <p:sldId id="331" r:id="rId51"/>
    <p:sldId id="336" r:id="rId52"/>
    <p:sldId id="33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27390" autoAdjust="0"/>
    <p:restoredTop sz="96912" autoAdjust="0"/>
  </p:normalViewPr>
  <p:slideViewPr>
    <p:cSldViewPr snapToGrid="0" snapToObjects="1">
      <p:cViewPr>
        <p:scale>
          <a:sx n="100" d="100"/>
          <a:sy n="100" d="100"/>
        </p:scale>
        <p:origin x="-1848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tableStyles" Target="tableStyle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viewProps" Target="viewProp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presProps" Target="presProps.xml"/><Relationship Id="rId59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handoutMaster" Target="handoutMasters/handout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interSettings" Target="printerSettings/printerSettings1.bin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4B1F0-B994-394A-9296-1E632E989187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5AE8E-5A56-2540-8903-EEC705C27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7AF56-B675-674C-A9F5-F88164BA3624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7F78C-6F2B-5F44-B239-835F408E1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28D4-B647-E242-A6DA-1F956EC66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df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df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df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Relationship Id="rId5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df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df"/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df"/><Relationship Id="rId3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df"/><Relationship Id="rId3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df"/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df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df"/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df"/><Relationship Id="rId3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df"/><Relationship Id="rId3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8.pdf"/><Relationship Id="rId5" Type="http://schemas.openxmlformats.org/officeDocument/2006/relationships/image" Target="../media/image69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df"/><Relationship Id="rId3" Type="http://schemas.openxmlformats.org/officeDocument/2006/relationships/image" Target="../media/image67.png"/><Relationship Id="rId6" Type="http://schemas.openxmlformats.org/officeDocument/2006/relationships/image" Target="../media/image70.pd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df"/><Relationship Id="rId3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df"/><Relationship Id="rId3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df"/><Relationship Id="rId3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df"/><Relationship Id="rId3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df"/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df"/><Relationship Id="rId3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df"/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df"/><Relationship Id="rId4" Type="http://schemas.openxmlformats.org/officeDocument/2006/relationships/image" Target="../media/image88.pdf"/><Relationship Id="rId5" Type="http://schemas.openxmlformats.org/officeDocument/2006/relationships/image" Target="../media/image89.png"/><Relationship Id="rId7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pdf"/><Relationship Id="rId9" Type="http://schemas.openxmlformats.org/officeDocument/2006/relationships/image" Target="../media/image93.png"/><Relationship Id="rId3" Type="http://schemas.openxmlformats.org/officeDocument/2006/relationships/image" Target="../media/image87.png"/><Relationship Id="rId6" Type="http://schemas.openxmlformats.org/officeDocument/2006/relationships/image" Target="../media/image90.pd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df"/><Relationship Id="rId3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df"/><Relationship Id="rId3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df"/><Relationship Id="rId7" Type="http://schemas.openxmlformats.org/officeDocument/2006/relationships/image" Target="../media/image101.png"/><Relationship Id="rId11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df"/><Relationship Id="rId8" Type="http://schemas.openxmlformats.org/officeDocument/2006/relationships/image" Target="../media/image102.pdf"/><Relationship Id="rId13" Type="http://schemas.openxmlformats.org/officeDocument/2006/relationships/image" Target="../media/image107.png"/><Relationship Id="rId10" Type="http://schemas.openxmlformats.org/officeDocument/2006/relationships/image" Target="../media/image104.pdf"/><Relationship Id="rId5" Type="http://schemas.openxmlformats.org/officeDocument/2006/relationships/image" Target="../media/image12.png"/><Relationship Id="rId12" Type="http://schemas.openxmlformats.org/officeDocument/2006/relationships/image" Target="../media/image106.pdf"/><Relationship Id="rId2" Type="http://schemas.openxmlformats.org/officeDocument/2006/relationships/image" Target="../media/image98.pdf"/><Relationship Id="rId9" Type="http://schemas.openxmlformats.org/officeDocument/2006/relationships/image" Target="../media/image103.png"/><Relationship Id="rId3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9.pdf"/><Relationship Id="rId3" Type="http://schemas.openxmlformats.org/officeDocument/2006/relationships/image" Target="../media/image1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df"/><Relationship Id="rId3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8.pdf"/><Relationship Id="rId5" Type="http://schemas.openxmlformats.org/officeDocument/2006/relationships/image" Target="../media/image99.png"/><Relationship Id="rId7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5.pdf"/><Relationship Id="rId3" Type="http://schemas.openxmlformats.org/officeDocument/2006/relationships/image" Target="../media/image116.png"/><Relationship Id="rId6" Type="http://schemas.openxmlformats.org/officeDocument/2006/relationships/image" Target="../media/image117.pd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df"/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3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1.pdf"/><Relationship Id="rId3" Type="http://schemas.openxmlformats.org/officeDocument/2006/relationships/image" Target="../media/image122.png"/><Relationship Id="rId5" Type="http://schemas.openxmlformats.org/officeDocument/2006/relationships/image" Target="../media/image124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7.pdf"/><Relationship Id="rId5" Type="http://schemas.openxmlformats.org/officeDocument/2006/relationships/image" Target="../media/image128.png"/><Relationship Id="rId7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5.pdf"/><Relationship Id="rId3" Type="http://schemas.openxmlformats.org/officeDocument/2006/relationships/image" Target="../media/image126.png"/><Relationship Id="rId6" Type="http://schemas.openxmlformats.org/officeDocument/2006/relationships/image" Target="../media/image129.pd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df"/><Relationship Id="rId3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d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df"/><Relationship Id="rId3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4.pdf"/><Relationship Id="rId5" Type="http://schemas.openxmlformats.org/officeDocument/2006/relationships/image" Target="../media/image105.png"/><Relationship Id="rId7" Type="http://schemas.openxmlformats.org/officeDocument/2006/relationships/image" Target="../media/image1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2.pdf"/><Relationship Id="rId3" Type="http://schemas.openxmlformats.org/officeDocument/2006/relationships/image" Target="../media/image103.png"/><Relationship Id="rId6" Type="http://schemas.openxmlformats.org/officeDocument/2006/relationships/image" Target="../media/image135.pd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37.png"/><Relationship Id="rId1" Type="http://schemas.openxmlformats.org/officeDocument/2006/relationships/video" Target="file://localhost/Users/rameika/Downloads/IH_Animate.mov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6" Type="http://schemas.openxmlformats.org/officeDocument/2006/relationships/image" Target="../media/image11.pdf"/></Relationships>
</file>

<file path=ppt/slides/_rels/slide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5.pdf"/><Relationship Id="rId4" Type="http://schemas.openxmlformats.org/officeDocument/2006/relationships/image" Target="../media/image15.pdf"/><Relationship Id="rId7" Type="http://schemas.openxmlformats.org/officeDocument/2006/relationships/image" Target="../media/image18.png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df"/><Relationship Id="rId8" Type="http://schemas.openxmlformats.org/officeDocument/2006/relationships/image" Target="../media/image19.pdf"/><Relationship Id="rId13" Type="http://schemas.openxmlformats.org/officeDocument/2006/relationships/image" Target="../media/image24.png"/><Relationship Id="rId10" Type="http://schemas.openxmlformats.org/officeDocument/2006/relationships/image" Target="../media/image21.pdf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2" Type="http://schemas.openxmlformats.org/officeDocument/2006/relationships/image" Target="../media/image23.pdf"/><Relationship Id="rId2" Type="http://schemas.openxmlformats.org/officeDocument/2006/relationships/image" Target="../media/image13.pdf"/><Relationship Id="rId9" Type="http://schemas.openxmlformats.org/officeDocument/2006/relationships/image" Target="../media/image20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6" Type="http://schemas.openxmlformats.org/officeDocument/2006/relationships/image" Target="../media/image7.pd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LBNE Staging and Alternatives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Gina Rameika</a:t>
            </a:r>
          </a:p>
          <a:p>
            <a:r>
              <a:rPr lang="en-US" dirty="0" smtClean="0"/>
              <a:t>April  25-26, 2012</a:t>
            </a:r>
          </a:p>
          <a:p>
            <a:r>
              <a:rPr lang="en-US" dirty="0" smtClean="0"/>
              <a:t>LBNE Reconfiguration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/>
          <a:lstStyle/>
          <a:p>
            <a:r>
              <a:rPr lang="en-US" dirty="0" smtClean="0"/>
              <a:t>We can plot things differently now</a:t>
            </a:r>
            <a:endParaRPr lang="en-US" dirty="0"/>
          </a:p>
        </p:txBody>
      </p:sp>
      <p:pic>
        <p:nvPicPr>
          <p:cNvPr id="5" name="Picture 4" descr="nova_3+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316040"/>
            <a:ext cx="7200900" cy="487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7"/>
            <a:ext cx="8229600" cy="1143000"/>
          </a:xfrm>
        </p:spPr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+ T2K</a:t>
            </a:r>
            <a:endParaRPr lang="en-US" dirty="0"/>
          </a:p>
        </p:txBody>
      </p:sp>
      <p:pic>
        <p:nvPicPr>
          <p:cNvPr id="3" name="Picture 2" descr="nova_3+3+t2k_n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299107"/>
            <a:ext cx="7200900" cy="487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bne34_w_nov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63600" y="1117600"/>
            <a:ext cx="7200900" cy="4876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NOvA</a:t>
            </a:r>
            <a:r>
              <a:rPr lang="en-US" dirty="0" smtClean="0"/>
              <a:t> : LBNE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4267" y="4199467"/>
            <a:ext cx="199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Huge Improvement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3600" y="6182267"/>
            <a:ext cx="539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hierarchy is easily determined; goal is  to measure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210321" y="6182267"/>
            <a:ext cx="258532" cy="369332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ig_lbne_34k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68418" y="1049867"/>
            <a:ext cx="5631449" cy="56019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like long-baseline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48" y="515946"/>
            <a:ext cx="6273800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48" y="4097346"/>
            <a:ext cx="6032500" cy="914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68600" y="4572000"/>
            <a:ext cx="4921248" cy="2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4787900"/>
            <a:ext cx="5861048" cy="2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67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Options we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068"/>
            <a:ext cx="8229600" cy="5127096"/>
          </a:xfrm>
        </p:spPr>
        <p:txBody>
          <a:bodyPr/>
          <a:lstStyle/>
          <a:p>
            <a:r>
              <a:rPr lang="en-US" dirty="0" smtClean="0"/>
              <a:t>We</a:t>
            </a:r>
            <a:r>
              <a:rPr lang="en-US" dirty="0" smtClean="0"/>
              <a:t> </a:t>
            </a:r>
            <a:r>
              <a:rPr lang="en-US" dirty="0" smtClean="0"/>
              <a:t>consider  three 3 baselines :</a:t>
            </a:r>
          </a:p>
          <a:p>
            <a:pPr lvl="1"/>
            <a:r>
              <a:rPr lang="en-US" dirty="0" smtClean="0"/>
              <a:t>1300 km  : SURF @ </a:t>
            </a:r>
            <a:r>
              <a:rPr lang="en-US" dirty="0" err="1" smtClean="0"/>
              <a:t>Homestake</a:t>
            </a:r>
            <a:endParaRPr lang="en-US" dirty="0" smtClean="0"/>
          </a:p>
          <a:p>
            <a:pPr lvl="1"/>
            <a:r>
              <a:rPr lang="en-US" dirty="0" smtClean="0"/>
              <a:t>735 km :  MINOS @ Soudan</a:t>
            </a:r>
          </a:p>
          <a:p>
            <a:pPr lvl="1"/>
            <a:r>
              <a:rPr lang="en-US" dirty="0" smtClean="0"/>
              <a:t>810 km : </a:t>
            </a:r>
            <a:r>
              <a:rPr lang="en-US" dirty="0" err="1" smtClean="0"/>
              <a:t>NOvA</a:t>
            </a:r>
            <a:r>
              <a:rPr lang="en-US" dirty="0" smtClean="0"/>
              <a:t> @ Ash River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Other baselines?</a:t>
            </a:r>
          </a:p>
          <a:p>
            <a:pPr lvl="1"/>
            <a:r>
              <a:rPr lang="en-US" dirty="0" smtClean="0"/>
              <a:t>1000 km?</a:t>
            </a:r>
          </a:p>
          <a:p>
            <a:pPr lvl="1"/>
            <a:r>
              <a:rPr lang="en-US" dirty="0" smtClean="0"/>
              <a:t>2500 km?</a:t>
            </a:r>
          </a:p>
          <a:p>
            <a:pPr lvl="2"/>
            <a:r>
              <a:rPr lang="en-US" dirty="0" smtClean="0"/>
              <a:t>Some discussion tomorrow in Mary’s talk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Introduction to Input to PWG for the Reconfiguration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334"/>
            <a:ext cx="8229600" cy="49408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Studies are done using </a:t>
            </a:r>
            <a:r>
              <a:rPr lang="en-US" dirty="0" err="1" smtClean="0"/>
              <a:t>GLoBEs</a:t>
            </a:r>
            <a:endParaRPr lang="en-US" dirty="0" smtClean="0"/>
          </a:p>
          <a:p>
            <a:r>
              <a:rPr lang="en-US" dirty="0" smtClean="0"/>
              <a:t>This is a great tool for making comparisons of different options</a:t>
            </a:r>
          </a:p>
          <a:p>
            <a:pPr lvl="1"/>
            <a:r>
              <a:rPr lang="en-US" dirty="0" smtClean="0"/>
              <a:t>It is not a substitute for real Monte Carlo, reconstructions, etc. </a:t>
            </a:r>
          </a:p>
          <a:p>
            <a:pPr lvl="1"/>
            <a:r>
              <a:rPr lang="en-US" dirty="0" smtClean="0"/>
              <a:t>We have used conservative efficiency inputs for </a:t>
            </a:r>
            <a:r>
              <a:rPr lang="en-US" dirty="0" err="1" smtClean="0"/>
              <a:t>LAr</a:t>
            </a:r>
            <a:endParaRPr lang="en-US" dirty="0" smtClean="0"/>
          </a:p>
          <a:p>
            <a:pPr lvl="1"/>
            <a:r>
              <a:rPr lang="en-US" dirty="0" smtClean="0"/>
              <a:t>Event scanning indicates higher efficiency; but needs further confirmation</a:t>
            </a:r>
          </a:p>
          <a:p>
            <a:pPr lvl="1"/>
            <a:r>
              <a:rPr lang="en-US" dirty="0" smtClean="0"/>
              <a:t>Beam configurations will be somewhat different in reality</a:t>
            </a:r>
          </a:p>
          <a:p>
            <a:r>
              <a:rPr lang="en-US" dirty="0" smtClean="0"/>
              <a:t>Absolute significances may be higher or lower than what is seen here, but these analyses are internally </a:t>
            </a:r>
            <a:r>
              <a:rPr lang="en-US" dirty="0" smtClean="0"/>
              <a:t>consistent</a:t>
            </a:r>
          </a:p>
          <a:p>
            <a:pPr lvl="1"/>
            <a:r>
              <a:rPr lang="en-US" sz="2353" dirty="0" smtClean="0"/>
              <a:t>Definition of CP “significance” (p.49) slightly different than plots in Mary’s talk, but both are internally consistent</a:t>
            </a:r>
            <a:r>
              <a:rPr lang="en-US" sz="2353" dirty="0" smtClean="0"/>
              <a:t> </a:t>
            </a:r>
            <a:endParaRPr lang="en-US" sz="2353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/>
          <a:lstStyle/>
          <a:p>
            <a:r>
              <a:rPr lang="en-US" dirty="0" smtClean="0"/>
              <a:t>Plot formats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4525963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Three Formats :</a:t>
            </a:r>
          </a:p>
          <a:p>
            <a:r>
              <a:rPr lang="en-US" dirty="0" smtClean="0"/>
              <a:t>Significance of measuring Mass Hierarchy vs.  and significance of determining                vs.  </a:t>
            </a:r>
          </a:p>
          <a:p>
            <a:r>
              <a:rPr lang="en-US" dirty="0" smtClean="0"/>
              <a:t>Fraction of     vs. significance for MH and CP</a:t>
            </a:r>
          </a:p>
          <a:p>
            <a:r>
              <a:rPr lang="en-US" dirty="0" smtClean="0"/>
              <a:t>1 sigma error in     vs. </a:t>
            </a:r>
          </a:p>
          <a:p>
            <a:r>
              <a:rPr lang="en-US" dirty="0" smtClean="0"/>
              <a:t>The three examples follow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2200" y="2260600"/>
            <a:ext cx="1206500" cy="48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280400" y="1722967"/>
            <a:ext cx="431800" cy="575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039100" y="2205567"/>
            <a:ext cx="431800" cy="575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743200" y="2768600"/>
            <a:ext cx="431800" cy="575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530600" y="3369733"/>
            <a:ext cx="431800" cy="575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70400" y="3407833"/>
            <a:ext cx="431800" cy="575733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-examp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990600"/>
            <a:ext cx="7200900" cy="4876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13721" y="222730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Mass Hierarchy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7152" y="4189968"/>
            <a:ext cx="97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Delta CP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d-examp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990600"/>
            <a:ext cx="7200900" cy="4876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223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68"/>
            <a:ext cx="8229600" cy="4949296"/>
          </a:xfrm>
        </p:spPr>
        <p:txBody>
          <a:bodyPr/>
          <a:lstStyle/>
          <a:p>
            <a:r>
              <a:rPr lang="en-US" dirty="0" smtClean="0"/>
              <a:t>LBNE Scientific Goals       </a:t>
            </a:r>
          </a:p>
          <a:p>
            <a:r>
              <a:rPr lang="en-US" dirty="0" smtClean="0"/>
              <a:t>        – a new way to look at things</a:t>
            </a:r>
          </a:p>
          <a:p>
            <a:r>
              <a:rPr lang="en-US" dirty="0" smtClean="0"/>
              <a:t>LBNE reach with smaller detectors </a:t>
            </a:r>
          </a:p>
          <a:p>
            <a:r>
              <a:rPr lang="en-US" dirty="0" smtClean="0"/>
              <a:t>Options with the </a:t>
            </a:r>
            <a:r>
              <a:rPr lang="en-US" dirty="0" err="1" smtClean="0"/>
              <a:t>NuMI</a:t>
            </a:r>
            <a:r>
              <a:rPr lang="en-US" dirty="0" smtClean="0"/>
              <a:t> Beam</a:t>
            </a:r>
          </a:p>
          <a:p>
            <a:r>
              <a:rPr lang="en-US" dirty="0" smtClean="0"/>
              <a:t>Summary  </a:t>
            </a:r>
            <a:r>
              <a:rPr lang="en-US" strike="sngStrike" dirty="0" smtClean="0"/>
              <a:t>and Conclusions</a:t>
            </a:r>
            <a:endParaRPr lang="en-US" strike="sngStrik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97112" y="1786456"/>
            <a:ext cx="576086" cy="60113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rr_lbne10_examp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990600"/>
            <a:ext cx="7200900" cy="487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Reminder of the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1736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Detectors at SURF (LBNE-</a:t>
            </a:r>
            <a:r>
              <a:rPr lang="en-US" dirty="0" err="1" smtClean="0"/>
              <a:t>Homestake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2, 5, 10, 15  (34 </a:t>
            </a:r>
            <a:r>
              <a:rPr lang="en-US" dirty="0" err="1" smtClean="0"/>
              <a:t>kT</a:t>
            </a:r>
            <a:r>
              <a:rPr lang="en-US" dirty="0" smtClean="0"/>
              <a:t> for comparison)</a:t>
            </a:r>
          </a:p>
          <a:p>
            <a:r>
              <a:rPr lang="en-US" dirty="0" smtClean="0"/>
              <a:t>Detectors in </a:t>
            </a:r>
            <a:r>
              <a:rPr lang="en-US" dirty="0" err="1" smtClean="0"/>
              <a:t>NuMI</a:t>
            </a:r>
            <a:endParaRPr lang="en-US" dirty="0" smtClean="0"/>
          </a:p>
          <a:p>
            <a:pPr lvl="1"/>
            <a:r>
              <a:rPr lang="en-US" dirty="0" smtClean="0"/>
              <a:t>5, 10, 15 </a:t>
            </a:r>
            <a:r>
              <a:rPr lang="en-US" dirty="0" err="1" smtClean="0"/>
              <a:t>kT</a:t>
            </a:r>
            <a:r>
              <a:rPr lang="en-US" dirty="0" smtClean="0"/>
              <a:t> (34 </a:t>
            </a:r>
            <a:r>
              <a:rPr lang="en-US" dirty="0" err="1" smtClean="0"/>
              <a:t>kT</a:t>
            </a:r>
            <a:r>
              <a:rPr lang="en-US" dirty="0" smtClean="0"/>
              <a:t> only for comparison)</a:t>
            </a:r>
          </a:p>
          <a:p>
            <a:pPr lvl="1"/>
            <a:r>
              <a:rPr lang="en-US" dirty="0" smtClean="0"/>
              <a:t>Placement at Soudan, Ash River</a:t>
            </a:r>
          </a:p>
          <a:p>
            <a:r>
              <a:rPr lang="en-US" dirty="0" smtClean="0"/>
              <a:t>For the </a:t>
            </a:r>
            <a:r>
              <a:rPr lang="en-US" dirty="0" err="1" smtClean="0"/>
              <a:t>NuMI</a:t>
            </a:r>
            <a:r>
              <a:rPr lang="en-US" dirty="0" smtClean="0"/>
              <a:t> option there will be an assumption about </a:t>
            </a:r>
            <a:r>
              <a:rPr lang="en-US" dirty="0" err="1" smtClean="0"/>
              <a:t>NOvA</a:t>
            </a:r>
            <a:r>
              <a:rPr lang="en-US" dirty="0" smtClean="0"/>
              <a:t> operations</a:t>
            </a:r>
          </a:p>
          <a:p>
            <a:pPr lvl="1"/>
            <a:r>
              <a:rPr lang="en-US" dirty="0" smtClean="0"/>
              <a:t>Phase I : 3+ 3 years with the </a:t>
            </a:r>
            <a:r>
              <a:rPr lang="en-US" dirty="0" err="1" smtClean="0"/>
              <a:t>NuMI</a:t>
            </a:r>
            <a:r>
              <a:rPr lang="en-US" dirty="0" smtClean="0"/>
              <a:t> ME beam</a:t>
            </a:r>
          </a:p>
          <a:p>
            <a:pPr lvl="1"/>
            <a:r>
              <a:rPr lang="en-US" dirty="0" smtClean="0"/>
              <a:t>Phase II : 5 + 5 years with  the  </a:t>
            </a:r>
            <a:r>
              <a:rPr lang="en-US" dirty="0" err="1" smtClean="0"/>
              <a:t>NuMI</a:t>
            </a:r>
            <a:r>
              <a:rPr lang="en-US" dirty="0" smtClean="0"/>
              <a:t> LE beam</a:t>
            </a:r>
          </a:p>
          <a:p>
            <a:r>
              <a:rPr lang="en-US" dirty="0" smtClean="0"/>
              <a:t>For the </a:t>
            </a:r>
            <a:r>
              <a:rPr lang="en-US" dirty="0" err="1" smtClean="0"/>
              <a:t>NuMI</a:t>
            </a:r>
            <a:r>
              <a:rPr lang="en-US" dirty="0" smtClean="0"/>
              <a:t> option we need input from T2K to help resolve the Mass Hierarchy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Smaller detectors at LBNE-</a:t>
            </a:r>
            <a:r>
              <a:rPr lang="en-US" dirty="0" err="1" smtClean="0"/>
              <a:t>Homestake</a:t>
            </a:r>
            <a:endParaRPr lang="en-US" dirty="0"/>
          </a:p>
        </p:txBody>
      </p:sp>
      <p:pic>
        <p:nvPicPr>
          <p:cNvPr id="4" name="Picture 3" descr="lbne-smal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417638"/>
            <a:ext cx="7200900" cy="4876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 reach at LBNE</a:t>
            </a:r>
            <a:endParaRPr lang="en-US" dirty="0"/>
          </a:p>
        </p:txBody>
      </p:sp>
      <p:pic>
        <p:nvPicPr>
          <p:cNvPr id="5" name="Picture 4" descr="fod-lbn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231900"/>
            <a:ext cx="7200900" cy="487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Error in delta</a:t>
            </a:r>
            <a:endParaRPr lang="en-US" dirty="0"/>
          </a:p>
        </p:txBody>
      </p:sp>
      <p:pic>
        <p:nvPicPr>
          <p:cNvPr id="4" name="Picture 3" descr="err-lbn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143000"/>
            <a:ext cx="7200900" cy="4876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LAr</a:t>
            </a:r>
            <a:r>
              <a:rPr lang="en-US" dirty="0" smtClean="0"/>
              <a:t> Detectors at Soudan</a:t>
            </a:r>
            <a:endParaRPr lang="en-US" dirty="0"/>
          </a:p>
        </p:txBody>
      </p:sp>
      <p:pic>
        <p:nvPicPr>
          <p:cNvPr id="4" name="Picture 3" descr="soudan-onl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346200"/>
            <a:ext cx="72009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499" y="3886551"/>
            <a:ext cx="2318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Mass Hierarchy is not determined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ig_nue_souda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6734" y="1758938"/>
            <a:ext cx="7501467" cy="38212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happening on the positive delta side?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ig_nue_soudan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7267" y="1239770"/>
            <a:ext cx="8238067" cy="4196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00" y="5536168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ambiguous solutions in the inverted hierarchy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i_progr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092200"/>
            <a:ext cx="7200900" cy="4876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/>
          <a:lstStyle/>
          <a:p>
            <a:r>
              <a:rPr lang="en-US" dirty="0" smtClean="0"/>
              <a:t>Combine Soudan + </a:t>
            </a:r>
            <a:r>
              <a:rPr lang="en-US" dirty="0" err="1" smtClean="0"/>
              <a:t>NOvA</a:t>
            </a:r>
            <a:r>
              <a:rPr lang="en-US" dirty="0" smtClean="0"/>
              <a:t> (&amp;T2K)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52950" y="4203700"/>
            <a:ext cx="1320800" cy="50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1550" y="5973238"/>
            <a:ext cx="759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a small region of     where the MH is only resolved at the 2      (95% CL)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500986" y="6045140"/>
            <a:ext cx="177800" cy="25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308794" y="6093823"/>
            <a:ext cx="215900" cy="1905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4/25/12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00986" y="6356350"/>
            <a:ext cx="2518814" cy="365125"/>
          </a:xfrm>
        </p:spPr>
        <p:txBody>
          <a:bodyPr/>
          <a:lstStyle/>
          <a:p>
            <a:r>
              <a:rPr lang="en-US" dirty="0" smtClean="0"/>
              <a:t>R. Rameika - LBNE Reconfiguration Workshop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6384" y="2698234"/>
            <a:ext cx="9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(300, 7)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6236"/>
            <a:ext cx="8229600" cy="893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 Reach in a </a:t>
            </a:r>
            <a:r>
              <a:rPr lang="en-US" dirty="0" err="1" smtClean="0"/>
              <a:t>NuMI</a:t>
            </a:r>
            <a:r>
              <a:rPr lang="en-US" dirty="0" smtClean="0"/>
              <a:t> “Program”</a:t>
            </a:r>
            <a:br>
              <a:rPr lang="en-US" dirty="0" smtClean="0"/>
            </a:br>
            <a:r>
              <a:rPr lang="en-US" dirty="0" smtClean="0"/>
              <a:t>with “help” from T2K</a:t>
            </a:r>
            <a:endParaRPr lang="en-US" dirty="0"/>
          </a:p>
        </p:txBody>
      </p:sp>
      <p:pic>
        <p:nvPicPr>
          <p:cNvPr id="4" name="Picture 3" descr="fod-num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532467"/>
            <a:ext cx="7200900" cy="4876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348"/>
            <a:ext cx="854861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876800" y="2603500"/>
            <a:ext cx="33147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46200" y="2844800"/>
            <a:ext cx="58801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9900" y="2387600"/>
            <a:ext cx="561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/>
          <a:lstStyle/>
          <a:p>
            <a:r>
              <a:rPr lang="en-US" dirty="0" smtClean="0"/>
              <a:t>Error in Delta in the </a:t>
            </a:r>
            <a:r>
              <a:rPr lang="en-US" dirty="0" err="1" smtClean="0"/>
              <a:t>NuMI</a:t>
            </a:r>
            <a:r>
              <a:rPr lang="en-US" dirty="0" smtClean="0"/>
              <a:t> Program</a:t>
            </a:r>
            <a:endParaRPr lang="en-US" dirty="0"/>
          </a:p>
        </p:txBody>
      </p:sp>
      <p:pic>
        <p:nvPicPr>
          <p:cNvPr id="4" name="Picture 3" descr="err-num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456267"/>
            <a:ext cx="7200900" cy="4876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ig_nue_t2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94568" y="1417638"/>
            <a:ext cx="5235965" cy="52176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T2K help?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ig_nue_t2k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86568" y="541866"/>
            <a:ext cx="6338295" cy="63161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Detectors at Ash River</a:t>
            </a:r>
            <a:endParaRPr lang="en-US" dirty="0"/>
          </a:p>
        </p:txBody>
      </p:sp>
      <p:pic>
        <p:nvPicPr>
          <p:cNvPr id="3" name="Picture 2" descr="AR-onl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417638"/>
            <a:ext cx="72009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0400" y="4504267"/>
            <a:ext cx="1320800" cy="50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42100" y="3009900"/>
            <a:ext cx="85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(300,7)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d-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990600"/>
            <a:ext cx="7200900" cy="487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rr-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990600"/>
            <a:ext cx="7200900" cy="487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LBNE and </a:t>
            </a:r>
            <a:r>
              <a:rPr lang="en-US" dirty="0" err="1" smtClean="0"/>
              <a:t>NuMI</a:t>
            </a:r>
            <a:r>
              <a:rPr lang="en-US" dirty="0" smtClean="0"/>
              <a:t> Options</a:t>
            </a:r>
            <a:endParaRPr lang="en-US" dirty="0"/>
          </a:p>
        </p:txBody>
      </p:sp>
      <p:pic>
        <p:nvPicPr>
          <p:cNvPr id="4" name="Picture 3" descr="compare-1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60400" y="1268855"/>
            <a:ext cx="3708400" cy="2511509"/>
          </a:xfrm>
          <a:prstGeom prst="rect">
            <a:avLst/>
          </a:prstGeom>
        </p:spPr>
      </p:pic>
      <p:pic>
        <p:nvPicPr>
          <p:cNvPr id="5" name="Picture 4" descr="fod-compa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73599" y="1268855"/>
            <a:ext cx="3708399" cy="2511509"/>
          </a:xfrm>
          <a:prstGeom prst="rect">
            <a:avLst/>
          </a:prstGeom>
        </p:spPr>
      </p:pic>
      <p:pic>
        <p:nvPicPr>
          <p:cNvPr id="6" name="Picture 5" descr="err-compa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60400" y="3982420"/>
            <a:ext cx="3708400" cy="2511509"/>
          </a:xfrm>
          <a:prstGeom prst="rect">
            <a:avLst/>
          </a:prstGeom>
        </p:spPr>
      </p:pic>
      <p:pic>
        <p:nvPicPr>
          <p:cNvPr id="7" name="Picture 6" descr="fod-compar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673599" y="3982420"/>
            <a:ext cx="3708400" cy="251150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-hybri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536169"/>
            <a:ext cx="7200900" cy="4876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there reason/justification for a hybrid </a:t>
            </a:r>
            <a:r>
              <a:rPr lang="en-US" dirty="0" err="1" smtClean="0"/>
              <a:t>NuMI</a:t>
            </a:r>
            <a:r>
              <a:rPr lang="en-US" dirty="0" smtClean="0"/>
              <a:t> solution?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0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How would T2K help small LBNE detectors?</a:t>
            </a:r>
            <a:endParaRPr lang="en-US" sz="3600" dirty="0"/>
          </a:p>
        </p:txBody>
      </p:sp>
      <p:pic>
        <p:nvPicPr>
          <p:cNvPr id="3" name="Picture 2" descr="LBNE-small+T2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066800"/>
            <a:ext cx="7200900" cy="487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39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3930"/>
            <a:ext cx="8229600" cy="5741667"/>
          </a:xfrm>
        </p:spPr>
        <p:txBody>
          <a:bodyPr>
            <a:normAutofit fontScale="92500"/>
          </a:bodyPr>
          <a:lstStyle/>
          <a:p>
            <a:r>
              <a:rPr lang="en-US" sz="2162" dirty="0" smtClean="0"/>
              <a:t>We have studied the reach in Mass Hierarchy and </a:t>
            </a:r>
            <a:r>
              <a:rPr lang="en-US" sz="2162" dirty="0" err="1" smtClean="0"/>
              <a:t>dcp</a:t>
            </a:r>
            <a:r>
              <a:rPr lang="en-US" sz="2162" dirty="0" smtClean="0"/>
              <a:t> for :</a:t>
            </a:r>
          </a:p>
          <a:p>
            <a:pPr lvl="1"/>
            <a:r>
              <a:rPr lang="en-US" sz="1946" dirty="0" smtClean="0"/>
              <a:t>LBNE detectors of 2, 5, 10, and 15 </a:t>
            </a:r>
            <a:r>
              <a:rPr lang="en-US" sz="1946" dirty="0" err="1" smtClean="0"/>
              <a:t>kT</a:t>
            </a:r>
            <a:endParaRPr lang="en-US" sz="1946" dirty="0" smtClean="0"/>
          </a:p>
          <a:p>
            <a:pPr lvl="1"/>
            <a:r>
              <a:rPr lang="en-US" sz="1946" dirty="0" smtClean="0"/>
              <a:t>Detectors of 5, 10, and 15 </a:t>
            </a:r>
            <a:r>
              <a:rPr lang="en-US" sz="1946" dirty="0" err="1" smtClean="0"/>
              <a:t>kT</a:t>
            </a:r>
            <a:r>
              <a:rPr lang="en-US" sz="1946" dirty="0" smtClean="0"/>
              <a:t> at 2 sites in the </a:t>
            </a:r>
            <a:r>
              <a:rPr lang="en-US" sz="1946" dirty="0" err="1" smtClean="0"/>
              <a:t>NuMI</a:t>
            </a:r>
            <a:r>
              <a:rPr lang="en-US" sz="1946" dirty="0" smtClean="0"/>
              <a:t> beam, Soudan and Ash River</a:t>
            </a:r>
          </a:p>
          <a:p>
            <a:pPr lvl="1"/>
            <a:r>
              <a:rPr lang="en-US" sz="1946" dirty="0" smtClean="0"/>
              <a:t>Exposure for the studies was 10 years, 5+5, nu-</a:t>
            </a:r>
            <a:r>
              <a:rPr lang="en-US" sz="1946" dirty="0" err="1" smtClean="0"/>
              <a:t>nubar</a:t>
            </a:r>
            <a:r>
              <a:rPr lang="en-US" sz="1946" dirty="0" smtClean="0"/>
              <a:t>, beam power – 700kW (6e20 POT/yr)</a:t>
            </a:r>
          </a:p>
          <a:p>
            <a:r>
              <a:rPr lang="en-US" sz="2162" dirty="0" smtClean="0"/>
              <a:t>A 10 </a:t>
            </a:r>
            <a:r>
              <a:rPr lang="en-US" sz="2162" dirty="0" err="1" smtClean="0"/>
              <a:t>kT</a:t>
            </a:r>
            <a:r>
              <a:rPr lang="en-US" sz="2162" dirty="0" smtClean="0"/>
              <a:t> LBNE detector has a minimum significance of 2.8     for determining the mass hierarchy</a:t>
            </a:r>
          </a:p>
          <a:p>
            <a:r>
              <a:rPr lang="en-US" sz="2162" dirty="0" smtClean="0"/>
              <a:t>Detectors in the </a:t>
            </a:r>
            <a:r>
              <a:rPr lang="en-US" sz="2162" dirty="0" err="1" smtClean="0"/>
              <a:t>NuMI</a:t>
            </a:r>
            <a:r>
              <a:rPr lang="en-US" sz="2162" dirty="0" smtClean="0"/>
              <a:t> beam have a limitation of distinguishing the MH in the region </a:t>
            </a:r>
          </a:p>
          <a:p>
            <a:r>
              <a:rPr lang="en-US" sz="2162" dirty="0" smtClean="0"/>
              <a:t>This degeneracy can be mitigated to ~2    (95% CL) by including the expected results from T2K</a:t>
            </a:r>
          </a:p>
          <a:p>
            <a:r>
              <a:rPr lang="en-US" sz="2162" dirty="0" smtClean="0"/>
              <a:t>A </a:t>
            </a:r>
            <a:r>
              <a:rPr lang="en-US" sz="2162" dirty="0" err="1" smtClean="0"/>
              <a:t>NuMI</a:t>
            </a:r>
            <a:r>
              <a:rPr lang="en-US" sz="2162" dirty="0" smtClean="0"/>
              <a:t> “program” of a new detector plus continued running of the </a:t>
            </a:r>
            <a:r>
              <a:rPr lang="en-US" sz="2162" dirty="0" err="1" smtClean="0"/>
              <a:t>NOvA</a:t>
            </a:r>
            <a:r>
              <a:rPr lang="en-US" sz="2162" dirty="0" smtClean="0"/>
              <a:t> detector can achieve comparable reach in    to the smaller LBNE detectors</a:t>
            </a:r>
          </a:p>
          <a:p>
            <a:r>
              <a:rPr lang="en-US" sz="2162" dirty="0" smtClean="0"/>
              <a:t>Both an LBNE experiment and a </a:t>
            </a:r>
            <a:r>
              <a:rPr lang="en-US" sz="2162" dirty="0" err="1" smtClean="0"/>
              <a:t>NuMI</a:t>
            </a:r>
            <a:r>
              <a:rPr lang="en-US" sz="2162" dirty="0" smtClean="0"/>
              <a:t> program can measure CP significance of ~3    for 50% of       with 15kT (5+5, 700kW)</a:t>
            </a:r>
          </a:p>
          <a:p>
            <a:r>
              <a:rPr lang="en-US" sz="2162" dirty="0" smtClean="0"/>
              <a:t>1     errors in     are ~15</a:t>
            </a:r>
            <a:r>
              <a:rPr lang="en-US" sz="2162" baseline="30000" dirty="0" smtClean="0"/>
              <a:t>0</a:t>
            </a:r>
            <a:r>
              <a:rPr lang="en-US" sz="2162" dirty="0" smtClean="0"/>
              <a:t> and 35</a:t>
            </a:r>
            <a:r>
              <a:rPr lang="en-US" sz="2162" baseline="30000" dirty="0" smtClean="0"/>
              <a:t>0</a:t>
            </a:r>
            <a:r>
              <a:rPr lang="en-US" sz="2162" dirty="0" smtClean="0"/>
              <a:t> for      = 0 and –   /2, respectively 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37350" y="2743200"/>
            <a:ext cx="215900" cy="19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27600" y="4102100"/>
            <a:ext cx="215900" cy="19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219700" y="5016500"/>
            <a:ext cx="177800" cy="25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60650" y="5740400"/>
            <a:ext cx="215900" cy="190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994150" y="5689600"/>
            <a:ext cx="36830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635500" y="6038850"/>
            <a:ext cx="177800" cy="25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778500" y="6089650"/>
            <a:ext cx="203200" cy="19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209800" y="6051550"/>
            <a:ext cx="177800" cy="25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019300" y="3670300"/>
            <a:ext cx="1206500" cy="304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84250" y="6108700"/>
            <a:ext cx="215900" cy="19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348"/>
            <a:ext cx="854861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9900" y="862231"/>
            <a:ext cx="4908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Talks tomorrow by Mary </a:t>
            </a:r>
            <a:r>
              <a:rPr lang="en-US" dirty="0" err="1" smtClean="0">
                <a:solidFill>
                  <a:srgbClr val="FF0000"/>
                </a:solidFill>
              </a:rPr>
              <a:t>Bishai</a:t>
            </a:r>
            <a:r>
              <a:rPr lang="en-US" dirty="0" smtClean="0">
                <a:solidFill>
                  <a:srgbClr val="FF0000"/>
                </a:solidFill>
              </a:rPr>
              <a:t> and Kate </a:t>
            </a:r>
            <a:r>
              <a:rPr lang="en-US" dirty="0" err="1" smtClean="0">
                <a:solidFill>
                  <a:srgbClr val="FF0000"/>
                </a:solidFill>
              </a:rPr>
              <a:t>Scholberg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469900" y="1752600"/>
            <a:ext cx="444500" cy="2552700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8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Summary of Mass Hierarchy Significance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1" y="939799"/>
            <a:ext cx="5253166" cy="568595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      Significance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00550" y="414721"/>
            <a:ext cx="527050" cy="436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869467"/>
            <a:ext cx="5803900" cy="581913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Summary of Mass Hierarchy Significance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99" y="800100"/>
            <a:ext cx="5206337" cy="55855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6099" y="1625600"/>
            <a:ext cx="5206337" cy="1320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68600"/>
            <a:ext cx="8229600" cy="1143000"/>
          </a:xfrm>
        </p:spPr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</a:t>
            </a:r>
            <a:r>
              <a:rPr lang="en-US" dirty="0" smtClean="0"/>
              <a:t> </a:t>
            </a:r>
            <a:r>
              <a:rPr lang="en-US" dirty="0" smtClean="0"/>
              <a:t>T2K</a:t>
            </a:r>
            <a:r>
              <a:rPr lang="en-US" dirty="0" smtClean="0"/>
              <a:t> </a:t>
            </a:r>
            <a:r>
              <a:rPr lang="en-US" dirty="0" smtClean="0"/>
              <a:t>help in CP reach?</a:t>
            </a:r>
            <a:endParaRPr lang="en-US" dirty="0"/>
          </a:p>
        </p:txBody>
      </p:sp>
      <p:pic>
        <p:nvPicPr>
          <p:cNvPr id="3" name="Picture 2" descr="LBNE-CP+T2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417638"/>
            <a:ext cx="7200900" cy="487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1814" y="2305566"/>
            <a:ext cx="66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LBNE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           fluctuates down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 descr="MH-0.0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168400"/>
            <a:ext cx="7200900" cy="487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848600" y="478118"/>
            <a:ext cx="393700" cy="347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06700" y="388938"/>
            <a:ext cx="1387356" cy="55086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 descr="CP-0.0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28650" y="857250"/>
            <a:ext cx="72009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 Detectors</a:t>
            </a:r>
            <a:endParaRPr lang="en-US" dirty="0"/>
          </a:p>
        </p:txBody>
      </p:sp>
      <p:pic>
        <p:nvPicPr>
          <p:cNvPr id="4" name="Picture 3" descr="compare-3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3334" y="1312333"/>
            <a:ext cx="4113015" cy="2785534"/>
          </a:xfrm>
          <a:prstGeom prst="rect">
            <a:avLst/>
          </a:prstGeom>
        </p:spPr>
      </p:pic>
      <p:pic>
        <p:nvPicPr>
          <p:cNvPr id="5" name="Picture 4" descr="err-compare-3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63018" y="1312333"/>
            <a:ext cx="4113014" cy="278553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762"/>
          </a:xfrm>
        </p:spPr>
        <p:txBody>
          <a:bodyPr/>
          <a:lstStyle/>
          <a:p>
            <a:r>
              <a:rPr lang="en-US" dirty="0" smtClean="0"/>
              <a:t>Evolution of a </a:t>
            </a:r>
            <a:r>
              <a:rPr lang="en-US" dirty="0" err="1" smtClean="0"/>
              <a:t>NuMI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 descr="numi-m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66750" y="2344459"/>
            <a:ext cx="3848100" cy="2606120"/>
          </a:xfrm>
          <a:prstGeom prst="rect">
            <a:avLst/>
          </a:prstGeom>
        </p:spPr>
      </p:pic>
      <p:pic>
        <p:nvPicPr>
          <p:cNvPr id="7" name="Picture 6" descr="numi-c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03776" y="1041400"/>
            <a:ext cx="3848098" cy="2606119"/>
          </a:xfrm>
          <a:prstGeom prst="rect">
            <a:avLst/>
          </a:prstGeom>
        </p:spPr>
      </p:pic>
      <p:pic>
        <p:nvPicPr>
          <p:cNvPr id="8" name="Picture 7" descr="numi-fo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29175" y="3695700"/>
            <a:ext cx="3815159" cy="258381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ux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990600"/>
            <a:ext cx="7200900" cy="487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65" y="1153022"/>
            <a:ext cx="8458200" cy="444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02676" y="504278"/>
            <a:ext cx="5667974" cy="64874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58648" y="2025650"/>
            <a:ext cx="864324" cy="4127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22972" y="4256157"/>
            <a:ext cx="66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??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416300" y="4584700"/>
            <a:ext cx="1270172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83028" y="4586289"/>
            <a:ext cx="1397172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55076" y="2324100"/>
            <a:ext cx="864324" cy="825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r>
              <a:rPr lang="en-US" dirty="0" smtClean="0"/>
              <a:t>Input from T2K</a:t>
            </a:r>
            <a:endParaRPr lang="en-US" dirty="0"/>
          </a:p>
        </p:txBody>
      </p:sp>
      <p:pic>
        <p:nvPicPr>
          <p:cNvPr id="3" name="Picture 2" descr="POT-T2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38350" y="1104900"/>
            <a:ext cx="5505450" cy="52335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32100" y="1651000"/>
            <a:ext cx="344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NuMI</a:t>
            </a:r>
            <a:r>
              <a:rPr lang="en-US" dirty="0" smtClean="0"/>
              <a:t> program with Soudan-15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384300" y="47498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Hierarchy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</a:t>
            </a:r>
            <a:r>
              <a:rPr lang="en-US" dirty="0" smtClean="0">
                <a:solidFill>
                  <a:srgbClr val="3366FF"/>
                </a:solidFill>
              </a:rPr>
              <a:t>CP Significance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879600"/>
            <a:ext cx="66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a given value of       Significance is defined as the number of standard deviations, </a:t>
            </a:r>
            <a:r>
              <a:rPr lang="en-US" dirty="0" err="1" smtClean="0"/>
              <a:t>d</a:t>
            </a:r>
            <a:r>
              <a:rPr lang="en-US" dirty="0" smtClean="0"/>
              <a:t>, from     = 0 or     (whichever is smaller)</a:t>
            </a:r>
          </a:p>
          <a:p>
            <a:endParaRPr lang="en-US" dirty="0" smtClean="0"/>
          </a:p>
          <a:p>
            <a:r>
              <a:rPr lang="en-US" dirty="0" smtClean="0"/>
              <a:t>Standard deviation (</a:t>
            </a:r>
            <a:r>
              <a:rPr lang="en-US" dirty="0" err="1" smtClean="0"/>
              <a:t>d</a:t>
            </a:r>
            <a:r>
              <a:rPr lang="en-US" dirty="0" smtClean="0"/>
              <a:t>) is defined as finding </a:t>
            </a:r>
            <a:r>
              <a:rPr lang="en-US" dirty="0" err="1" smtClean="0"/>
              <a:t>d</a:t>
            </a:r>
            <a:r>
              <a:rPr lang="en-US" dirty="0" smtClean="0"/>
              <a:t> with 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70200" y="1943100"/>
            <a:ext cx="177800" cy="25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33800" y="2235200"/>
            <a:ext cx="177800" cy="25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08500" y="2273300"/>
            <a:ext cx="203200" cy="19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590800" y="3257550"/>
            <a:ext cx="30734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en-US" dirty="0" smtClean="0"/>
              <a:t>MH Ambiguity at 735km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IH_Animat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20800" y="1409700"/>
            <a:ext cx="6502400" cy="4876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553200" y="1409700"/>
            <a:ext cx="787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65900" y="1689100"/>
            <a:ext cx="7874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1487488"/>
            <a:ext cx="91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 pi/4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11938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70192" y="119380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Animation – will not work in .</a:t>
            </a:r>
            <a:r>
              <a:rPr lang="en-US" dirty="0" err="1" smtClean="0"/>
              <a:t>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197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didn’t know </a:t>
            </a:r>
          </a:p>
          <a:p>
            <a:r>
              <a:rPr lang="en-US" dirty="0" smtClean="0"/>
              <a:t>We wanted to measure </a:t>
            </a:r>
          </a:p>
          <a:p>
            <a:r>
              <a:rPr lang="en-US" dirty="0" smtClean="0"/>
              <a:t>You want to know the mass hierarchy to eliminate degenerate solutions for </a:t>
            </a:r>
          </a:p>
          <a:p>
            <a:r>
              <a:rPr lang="en-US" dirty="0" smtClean="0"/>
              <a:t>Baseline matters for the mass hierarchy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Days, i.e. pre-fall 2011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35299" y="1562100"/>
            <a:ext cx="474663" cy="4953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62400" y="2044700"/>
            <a:ext cx="495300" cy="393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076700" y="2725000"/>
            <a:ext cx="177800" cy="2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425388"/>
            <a:ext cx="9144000" cy="4930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3" y="393700"/>
            <a:ext cx="7583487" cy="34588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How do sensitivities depend on baseline?</a:t>
            </a:r>
            <a:endParaRPr lang="en-US" sz="2800" dirty="0"/>
          </a:p>
        </p:txBody>
      </p:sp>
      <p:pic>
        <p:nvPicPr>
          <p:cNvPr id="7" name="Picture 6" descr="th13_sens_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16200000">
            <a:off x="617214" y="2018474"/>
            <a:ext cx="2363509" cy="2500204"/>
          </a:xfrm>
          <a:prstGeom prst="rect">
            <a:avLst/>
          </a:prstGeom>
        </p:spPr>
      </p:pic>
      <p:pic>
        <p:nvPicPr>
          <p:cNvPr id="8" name="Picture 7" descr="mh_sens_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6200000">
            <a:off x="3466847" y="2050860"/>
            <a:ext cx="2332033" cy="2466908"/>
          </a:xfrm>
          <a:prstGeom prst="rect">
            <a:avLst/>
          </a:prstGeom>
        </p:spPr>
      </p:pic>
      <p:pic>
        <p:nvPicPr>
          <p:cNvPr id="9" name="Picture 8" descr="cp_sens_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 rot="16200000">
            <a:off x="6320852" y="2017749"/>
            <a:ext cx="2388543" cy="2526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8069" y="779057"/>
            <a:ext cx="799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done with a Wide Band Beam that is “tuned” to increase with energy</a:t>
            </a:r>
          </a:p>
          <a:p>
            <a:r>
              <a:rPr lang="en-US" dirty="0" smtClean="0"/>
              <a:t> as the baseline increases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63800" y="1425388"/>
            <a:ext cx="424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Curves moving in this direction is good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3873500" y="1794720"/>
            <a:ext cx="990600" cy="29210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5400000">
            <a:off x="8308567" y="2647950"/>
            <a:ext cx="673100" cy="266700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9463" y="4475364"/>
            <a:ext cx="18034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492500" y="4475364"/>
            <a:ext cx="2159000" cy="292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511365" y="4450331"/>
            <a:ext cx="1981200" cy="1816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0" y="5173864"/>
            <a:ext cx="4236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1300 km appears to be nearly optimum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the Mass Hierarchy is unknown and</a:t>
            </a:r>
          </a:p>
          <a:p>
            <a:r>
              <a:rPr lang="en-US" dirty="0" smtClean="0"/>
              <a:t>    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587500" y="5753100"/>
            <a:ext cx="1587500" cy="342900"/>
          </a:xfrm>
          <a:prstGeom prst="rect">
            <a:avLst/>
          </a:prstGeom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6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NOvA</a:t>
            </a:r>
            <a:r>
              <a:rPr lang="en-US" dirty="0" smtClean="0"/>
              <a:t> – in the unknown        world</a:t>
            </a:r>
            <a:endParaRPr lang="en-US" dirty="0"/>
          </a:p>
        </p:txBody>
      </p:sp>
      <p:pic>
        <p:nvPicPr>
          <p:cNvPr id="4" name="Picture 3" descr="040-massnlP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4124" y="1336488"/>
            <a:ext cx="4183779" cy="4183779"/>
          </a:xfrm>
          <a:prstGeom prst="rect">
            <a:avLst/>
          </a:prstGeom>
        </p:spPr>
      </p:pic>
      <p:pic>
        <p:nvPicPr>
          <p:cNvPr id="5" name="Picture 4" descr="050-massilP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74640" y="1336487"/>
            <a:ext cx="4183779" cy="4183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194247" y="346397"/>
            <a:ext cx="666750" cy="69573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dirty="0" smtClean="0"/>
              <a:t>Winter 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146710"/>
            <a:ext cx="7188200" cy="519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0267" y="6266932"/>
            <a:ext cx="158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Ryan Patterson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4/25/12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28D4-B647-E242-A6DA-1F956EC669A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Rameika - LBNE Reconfiguration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5835</TotalTime>
  <Words>1566</Words>
  <Application>Microsoft Macintosh PowerPoint</Application>
  <PresentationFormat>On-screen Show (4:3)</PresentationFormat>
  <Paragraphs>275</Paragraphs>
  <Slides>52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LBNE Staging and Alternatives</vt:lpstr>
      <vt:lpstr>Outline</vt:lpstr>
      <vt:lpstr>Slide 3</vt:lpstr>
      <vt:lpstr>Slide 4</vt:lpstr>
      <vt:lpstr>Slide 5</vt:lpstr>
      <vt:lpstr>The Old Days, i.e. pre-fall 2011</vt:lpstr>
      <vt:lpstr>How do sensitivities depend on baseline?</vt:lpstr>
      <vt:lpstr>NOvA – in the unknown        world</vt:lpstr>
      <vt:lpstr>Winter 2012</vt:lpstr>
      <vt:lpstr>We can plot things differently now</vt:lpstr>
      <vt:lpstr>NOvA + T2K</vt:lpstr>
      <vt:lpstr>Beyond NOvA : LBNE</vt:lpstr>
      <vt:lpstr>Why we like long-baseline</vt:lpstr>
      <vt:lpstr>Slide 14</vt:lpstr>
      <vt:lpstr>Options we have</vt:lpstr>
      <vt:lpstr>Introduction to Input to PWG for the Reconfiguration</vt:lpstr>
      <vt:lpstr>Plot formats</vt:lpstr>
      <vt:lpstr>Slide 18</vt:lpstr>
      <vt:lpstr>Slide 19</vt:lpstr>
      <vt:lpstr>Slide 20</vt:lpstr>
      <vt:lpstr>Reminder of the options</vt:lpstr>
      <vt:lpstr>Smaller detectors at LBNE-Homestake</vt:lpstr>
      <vt:lpstr>CP reach at LBNE</vt:lpstr>
      <vt:lpstr>Error in delta</vt:lpstr>
      <vt:lpstr>LAr Detectors at Soudan</vt:lpstr>
      <vt:lpstr>What is happening on the positive delta side?</vt:lpstr>
      <vt:lpstr>Slide 27</vt:lpstr>
      <vt:lpstr>Combine Soudan + NOvA (&amp;T2K)</vt:lpstr>
      <vt:lpstr>CP Reach in a NuMI “Program” with “help” from T2K</vt:lpstr>
      <vt:lpstr>Error in Delta in the NuMI Program</vt:lpstr>
      <vt:lpstr>How does T2K help?</vt:lpstr>
      <vt:lpstr>Slide 32</vt:lpstr>
      <vt:lpstr>Detectors at Ash River</vt:lpstr>
      <vt:lpstr>Slide 34</vt:lpstr>
      <vt:lpstr>Slide 35</vt:lpstr>
      <vt:lpstr>Compare LBNE and NuMI Options</vt:lpstr>
      <vt:lpstr>Is there reason/justification for a hybrid NuMI solution?</vt:lpstr>
      <vt:lpstr>How would T2K help small LBNE detectors?</vt:lpstr>
      <vt:lpstr>Summary</vt:lpstr>
      <vt:lpstr>Summary of Mass Hierarchy Significance</vt:lpstr>
      <vt:lpstr>Summary of       Significance</vt:lpstr>
      <vt:lpstr>Summary of Mass Hierarchy Significance</vt:lpstr>
      <vt:lpstr>Back-up</vt:lpstr>
      <vt:lpstr>How does T2K help in CP reach?</vt:lpstr>
      <vt:lpstr>What if            fluctuates down 2</vt:lpstr>
      <vt:lpstr>Slide 46</vt:lpstr>
      <vt:lpstr>Large Detectors</vt:lpstr>
      <vt:lpstr>Evolution of a NuMI Program</vt:lpstr>
      <vt:lpstr>Slide 49</vt:lpstr>
      <vt:lpstr>Input from T2K</vt:lpstr>
      <vt:lpstr>Definition of CP Significance</vt:lpstr>
      <vt:lpstr>MH Ambiguity at 735km </vt:lpstr>
    </vt:vector>
  </TitlesOfParts>
  <Company>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Regina Rameika</dc:creator>
  <cp:lastModifiedBy>Regina Rameika</cp:lastModifiedBy>
  <cp:revision>106</cp:revision>
  <cp:lastPrinted>2012-04-24T13:55:36Z</cp:lastPrinted>
  <dcterms:created xsi:type="dcterms:W3CDTF">2012-04-24T21:35:01Z</dcterms:created>
  <dcterms:modified xsi:type="dcterms:W3CDTF">2012-04-25T14:24:15Z</dcterms:modified>
</cp:coreProperties>
</file>