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Lst>
  <p:notesMasterIdLst>
    <p:notesMasterId r:id="rId5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315" r:id="rId20"/>
    <p:sldId id="274" r:id="rId21"/>
    <p:sldId id="275" r:id="rId22"/>
    <p:sldId id="276" r:id="rId23"/>
    <p:sldId id="277" r:id="rId24"/>
    <p:sldId id="278" r:id="rId25"/>
    <p:sldId id="279" r:id="rId26"/>
    <p:sldId id="280" r:id="rId27"/>
    <p:sldId id="281" r:id="rId28"/>
    <p:sldId id="282" r:id="rId29"/>
    <p:sldId id="283"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16" r:id="rId45"/>
    <p:sldId id="301" r:id="rId46"/>
    <p:sldId id="302" r:id="rId47"/>
    <p:sldId id="303" r:id="rId48"/>
    <p:sldId id="304" r:id="rId49"/>
    <p:sldId id="305" r:id="rId50"/>
    <p:sldId id="306" r:id="rId51"/>
    <p:sldId id="307" r:id="rId52"/>
    <p:sldId id="308" r:id="rId53"/>
  </p:sldIdLst>
  <p:sldSz cx="9144000" cy="5143500" type="screen16x9"/>
  <p:notesSz cx="6858000" cy="9144000"/>
  <p:embeddedFontLst>
    <p:embeddedFont>
      <p:font typeface="Calibri" panose="020F0502020204030204" pitchFamily="34" charset="0"/>
      <p:regular r:id="rId55"/>
      <p:bold r:id="rId56"/>
      <p:italic r:id="rId57"/>
      <p:boldItalic r:id="rId58"/>
    </p:embeddedFont>
    <p:embeddedFont>
      <p:font typeface="Helvetica Neue" panose="02000503000000020004" pitchFamily="2" charset="0"/>
      <p:regular r:id="rId59"/>
      <p:bold r:id="rId60"/>
      <p:italic r:id="rId61"/>
      <p:boldItalic r:id="rId62"/>
    </p:embeddedFont>
    <p:embeddedFont>
      <p:font typeface="Proxima Nova" panose="02000506030000020004"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4" roundtripDataSignature="AMtx7mjmZjYExPxx5q9JQPhBfbF4uMrpb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96"/>
    <p:restoredTop sz="94718"/>
  </p:normalViewPr>
  <p:slideViewPr>
    <p:cSldViewPr snapToGrid="0">
      <p:cViewPr varScale="1">
        <p:scale>
          <a:sx n="156" d="100"/>
          <a:sy n="156" d="100"/>
        </p:scale>
        <p:origin x="440" y="168"/>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font" Target="fonts/font12.fntdata"/><Relationship Id="rId74" Type="http://customschemas.google.com/relationships/presentationmetadata" Target="metadata"/><Relationship Id="rId5" Type="http://schemas.openxmlformats.org/officeDocument/2006/relationships/slide" Target="slides/slide3.xml"/><Relationship Id="rId61" Type="http://schemas.openxmlformats.org/officeDocument/2006/relationships/font" Target="fonts/font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1.fntdata"/><Relationship Id="rId7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Helvetica Neue"/>
                <a:ea typeface="Helvetica Neue"/>
                <a:cs typeface="Helvetica Neue"/>
                <a:sym typeface="Helvetica Neue"/>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Helvetica Neue"/>
                <a:ea typeface="Helvetica Neue"/>
                <a:cs typeface="Helvetica Neue"/>
                <a:sym typeface="Helvetica Neue"/>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Helvetica Neue"/>
                <a:ea typeface="Helvetica Neue"/>
                <a:cs typeface="Helvetica Neue"/>
                <a:sym typeface="Helvetica Neue"/>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Helvetica Neue"/>
                <a:ea typeface="Helvetica Neue"/>
                <a:cs typeface="Helvetica Neue"/>
                <a:sym typeface="Helvetica Neue"/>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Helvetica Neue"/>
                <a:ea typeface="Helvetica Neue"/>
                <a:cs typeface="Helvetica Neue"/>
                <a:sym typeface="Helvetica Neue"/>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a:t>
            </a:fld>
            <a:endParaRPr sz="1200" b="0" i="0" u="none" strike="noStrike" cap="none">
              <a:solidFill>
                <a:schemeClr val="dk1"/>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30bf8aca4e_0_1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4" name="Google Shape;164;g130bf8aca4e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77" name="Google Shape;27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89" name="Google Shape;28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2" name="Google Shape;30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7" name="Google Shape;31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39" name="Google Shape;339;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30bf8aca4e_0_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2" name="Google Shape;352;g130bf8aca4e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Should we add Eric Dahl and Hugh’s LDRD?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79" name="Google Shape;37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26" name="Google Shape;826;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extLst>
      <p:ext uri="{BB962C8B-B14F-4D97-AF65-F5344CB8AC3E}">
        <p14:creationId xmlns:p14="http://schemas.microsoft.com/office/powerpoint/2010/main" val="2463613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Should we add Eric Dahl and Hugh’s LDRD?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08" name="Google Shape;408;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21" name="Google Shape;42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33" name="Google Shape;433;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46" name="Google Shape;44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56" name="Google Shape;45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30f92e80be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130f92e80be_2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68" name="Google Shape;468;g130f92e80be_2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83" name="Google Shape;483;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30bf8aca4e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130bf8aca4e_0_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03" name="Google Shape;503;g130bf8aca4e_0_1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18" name="Google Shape;518;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43" name="Google Shape;543;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30bf8aca4e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130bf8aca4e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54" name="Google Shape;554;g130bf8aca4e_0_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63" name="Google Shape;563;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Should we add Eric Dahl and Hugh’s LDRD?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81" name="Google Shape;581;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92" name="Google Shape;592;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10" name="Google Shape;610;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22" name="Google Shape;622;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33" name="Google Shape;633;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51" name="Google Shape;651;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63" name="Google Shape;663;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78" name="Google Shape;678;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04" name="Google Shape;704;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35" name="Google Shape;735;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To clarify the statement about the Tier1, I have removed the word </a:t>
            </a:r>
            <a:r>
              <a:rPr lang="en-US" sz="1800" dirty="0" err="1">
                <a:effectLst/>
                <a:latin typeface="Calibri" panose="020F0502020204030204" pitchFamily="34" charset="0"/>
                <a:ea typeface="Times New Roman" panose="02020603050405020304" pitchFamily="18" charset="0"/>
              </a:rPr>
              <a:t>HEPCloud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old bullet seemed to imply that we use the commercial cloud, while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err="1">
                <a:effectLst/>
                <a:latin typeface="Calibri" panose="020F0502020204030204" pitchFamily="34" charset="0"/>
                <a:ea typeface="Times New Roman" panose="02020603050405020304" pitchFamily="18" charset="0"/>
              </a:rPr>
              <a:t>HEPCloud</a:t>
            </a:r>
            <a:r>
              <a:rPr lang="en-US" sz="1800" dirty="0">
                <a:effectLst/>
                <a:latin typeface="Calibri" panose="020F0502020204030204" pitchFamily="34" charset="0"/>
                <a:ea typeface="Times New Roman" panose="02020603050405020304" pitchFamily="18" charset="0"/>
              </a:rPr>
              <a:t> is the name of our portal to HPC).</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Oliver </a:t>
            </a:r>
            <a:r>
              <a:rPr lang="en-US" sz="1800" dirty="0" err="1">
                <a:effectLst/>
                <a:latin typeface="Calibri" panose="020F0502020204030204" pitchFamily="34" charset="0"/>
                <a:ea typeface="Times New Roman" panose="02020603050405020304" pitchFamily="18" charset="0"/>
              </a:rPr>
              <a:t>Gutsche</a:t>
            </a:r>
            <a:r>
              <a:rPr lang="en-US" sz="1800" dirty="0">
                <a:effectLst/>
                <a:latin typeface="Calibri" panose="020F0502020204030204" pitchFamily="34" charset="0"/>
                <a:ea typeface="Times New Roman" panose="02020603050405020304" pitchFamily="18" charset="0"/>
              </a:rPr>
              <a:t> confirmed that we use tape because it is cheaper than disks and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cloud (in the way the experiments would use the cloud).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He explained that besides Oakridge, we use all other US centers.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43</a:t>
            </a:fld>
            <a:endParaRPr lang="en-US"/>
          </a:p>
        </p:txBody>
      </p:sp>
    </p:spTree>
    <p:extLst>
      <p:ext uri="{BB962C8B-B14F-4D97-AF65-F5344CB8AC3E}">
        <p14:creationId xmlns:p14="http://schemas.microsoft.com/office/powerpoint/2010/main" val="1411903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9" name="Google Shape;77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80" name="Google Shape;78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130bf8aca4e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93" name="Google Shape;793;g130bf8aca4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35e6edf2a6_15_74:notes"/>
          <p:cNvSpPr txBox="1">
            <a:spLocks noGrp="1"/>
          </p:cNvSpPr>
          <p:nvPr>
            <p:ph type="body" idx="1"/>
          </p:nvPr>
        </p:nvSpPr>
        <p:spPr>
          <a:xfrm>
            <a:off x="685800" y="4343400"/>
            <a:ext cx="5486400" cy="4114800"/>
          </a:xfrm>
          <a:prstGeom prst="rect">
            <a:avLst/>
          </a:prstGeom>
        </p:spPr>
        <p:txBody>
          <a:bodyPr spcFirstLastPara="1" wrap="square" lIns="86175" tIns="86175" rIns="86175" bIns="86175" anchor="t" anchorCtr="0">
            <a:noAutofit/>
          </a:bodyPr>
          <a:lstStyle/>
          <a:p>
            <a:pPr marL="0" lvl="0" indent="0" algn="l" rtl="0">
              <a:spcBef>
                <a:spcPts val="360"/>
              </a:spcBef>
              <a:spcAft>
                <a:spcPts val="0"/>
              </a:spcAft>
              <a:buNone/>
            </a:pPr>
            <a:endParaRPr/>
          </a:p>
        </p:txBody>
      </p:sp>
      <p:sp>
        <p:nvSpPr>
          <p:cNvPr id="808" name="Google Shape;808;g135e6edf2a6_15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16" name="Google Shape;816;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26" name="Google Shape;826;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6" name="Google Shape;836;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Should we add Eric Dahl and Hugh’s LDRD?</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130bf8aca4e_0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59" name="Google Shape;859;g130bf8aca4e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Should we add Eric Dahl and Hugh’s LDRD?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6" name="Google Shape;236;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48" name="Google Shape;24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67" name="Google Shape;267;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lt1">
            <a:alpha val="0"/>
          </a:schemeClr>
        </a:solidFill>
        <a:effectLst/>
      </p:bgPr>
    </p:bg>
    <p:spTree>
      <p:nvGrpSpPr>
        <p:cNvPr id="1" name="Shape 13"/>
        <p:cNvGrpSpPr/>
        <p:nvPr/>
      </p:nvGrpSpPr>
      <p:grpSpPr>
        <a:xfrm>
          <a:off x="0" y="0"/>
          <a:ext cx="0" cy="0"/>
          <a:chOff x="0" y="0"/>
          <a:chExt cx="0" cy="0"/>
        </a:xfrm>
      </p:grpSpPr>
      <p:sp>
        <p:nvSpPr>
          <p:cNvPr id="14" name="Google Shape;14;p52"/>
          <p:cNvSpPr txBox="1">
            <a:spLocks noGrp="1"/>
          </p:cNvSpPr>
          <p:nvPr>
            <p:ph type="body" idx="1"/>
          </p:nvPr>
        </p:nvSpPr>
        <p:spPr>
          <a:xfrm>
            <a:off x="341927" y="3996570"/>
            <a:ext cx="8499231" cy="935794"/>
          </a:xfrm>
          <a:prstGeom prst="rect">
            <a:avLst/>
          </a:prstGeom>
          <a:noFill/>
          <a:ln>
            <a:noFill/>
          </a:ln>
        </p:spPr>
        <p:txBody>
          <a:bodyPr spcFirstLastPara="1" wrap="square" lIns="0" tIns="45700" rIns="0" bIns="45700" anchor="t" anchorCtr="0">
            <a:noAutofit/>
          </a:bodyPr>
          <a:lstStyle>
            <a:lvl1pPr marL="457200" lvl="0" indent="-228600" algn="l">
              <a:lnSpc>
                <a:spcPct val="115000"/>
              </a:lnSpc>
              <a:spcBef>
                <a:spcPts val="0"/>
              </a:spcBef>
              <a:spcAft>
                <a:spcPts val="0"/>
              </a:spcAft>
              <a:buSzPts val="1800"/>
              <a:buFont typeface="Helvetica Neue"/>
              <a:buNone/>
              <a:defRPr sz="1600">
                <a:solidFill>
                  <a:srgbClr val="004C97"/>
                </a:solidFill>
                <a:latin typeface="Helvetica Neue"/>
                <a:ea typeface="Helvetica Neue"/>
                <a:cs typeface="Helvetica Neue"/>
                <a:sym typeface="Helvetica Neue"/>
              </a:defRPr>
            </a:lvl1pPr>
            <a:lvl2pPr marL="914400" lvl="1" indent="-228600" algn="l">
              <a:lnSpc>
                <a:spcPct val="115000"/>
              </a:lnSpc>
              <a:spcBef>
                <a:spcPts val="0"/>
              </a:spcBef>
              <a:spcAft>
                <a:spcPts val="0"/>
              </a:spcAft>
              <a:buSzPts val="1400"/>
              <a:buFont typeface="Helvetica Neue"/>
              <a:buNone/>
              <a:defRPr sz="1600">
                <a:solidFill>
                  <a:srgbClr val="2E5286"/>
                </a:solidFill>
                <a:latin typeface="Helvetica Neue"/>
                <a:ea typeface="Helvetica Neue"/>
                <a:cs typeface="Helvetica Neue"/>
                <a:sym typeface="Helvetica Neue"/>
              </a:defRPr>
            </a:lvl2pPr>
            <a:lvl3pPr marL="1371600" lvl="2" indent="-228600" algn="l">
              <a:lnSpc>
                <a:spcPct val="115000"/>
              </a:lnSpc>
              <a:spcBef>
                <a:spcPts val="0"/>
              </a:spcBef>
              <a:spcAft>
                <a:spcPts val="0"/>
              </a:spcAft>
              <a:buSzPts val="1400"/>
              <a:buFont typeface="Helvetica Neue"/>
              <a:buNone/>
              <a:defRPr sz="1600">
                <a:solidFill>
                  <a:srgbClr val="2E5286"/>
                </a:solidFill>
                <a:latin typeface="Helvetica Neue"/>
                <a:ea typeface="Helvetica Neue"/>
                <a:cs typeface="Helvetica Neue"/>
                <a:sym typeface="Helvetica Neue"/>
              </a:defRPr>
            </a:lvl3pPr>
            <a:lvl4pPr marL="1828800" lvl="3" indent="-228600" algn="l">
              <a:lnSpc>
                <a:spcPct val="115000"/>
              </a:lnSpc>
              <a:spcBef>
                <a:spcPts val="0"/>
              </a:spcBef>
              <a:spcAft>
                <a:spcPts val="0"/>
              </a:spcAft>
              <a:buSzPts val="1400"/>
              <a:buFont typeface="Helvetica Neue"/>
              <a:buNone/>
              <a:defRPr sz="1600">
                <a:solidFill>
                  <a:srgbClr val="2E5286"/>
                </a:solidFill>
                <a:latin typeface="Helvetica Neue"/>
                <a:ea typeface="Helvetica Neue"/>
                <a:cs typeface="Helvetica Neue"/>
                <a:sym typeface="Helvetica Neue"/>
              </a:defRPr>
            </a:lvl4pPr>
            <a:lvl5pPr marL="2286000" lvl="4" indent="-228600" algn="l">
              <a:lnSpc>
                <a:spcPct val="115000"/>
              </a:lnSpc>
              <a:spcBef>
                <a:spcPts val="0"/>
              </a:spcBef>
              <a:spcAft>
                <a:spcPts val="0"/>
              </a:spcAft>
              <a:buSzPts val="1400"/>
              <a:buFont typeface="Helvetica Neue"/>
              <a:buNone/>
              <a:defRPr sz="1600">
                <a:solidFill>
                  <a:srgbClr val="2E5286"/>
                </a:solidFill>
                <a:latin typeface="Helvetica Neue"/>
                <a:ea typeface="Helvetica Neue"/>
                <a:cs typeface="Helvetica Neue"/>
                <a:sym typeface="Helvetica Neue"/>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5" name="Google Shape;15;p52"/>
          <p:cNvSpPr/>
          <p:nvPr/>
        </p:nvSpPr>
        <p:spPr>
          <a:xfrm>
            <a:off x="-17762" y="-1"/>
            <a:ext cx="9189720" cy="672702"/>
          </a:xfrm>
          <a:prstGeom prst="rect">
            <a:avLst/>
          </a:prstGeom>
          <a:solidFill>
            <a:srgbClr val="004C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 name="Google Shape;16;p52"/>
          <p:cNvSpPr txBox="1">
            <a:spLocks noGrp="1"/>
          </p:cNvSpPr>
          <p:nvPr>
            <p:ph type="body" idx="2"/>
          </p:nvPr>
        </p:nvSpPr>
        <p:spPr>
          <a:xfrm>
            <a:off x="341924" y="3237621"/>
            <a:ext cx="8499232" cy="752287"/>
          </a:xfrm>
          <a:prstGeom prst="rect">
            <a:avLst/>
          </a:prstGeom>
          <a:noFill/>
          <a:ln>
            <a:noFill/>
          </a:ln>
        </p:spPr>
        <p:txBody>
          <a:bodyPr spcFirstLastPara="1" wrap="square" lIns="0" tIns="45700" rIns="91425" bIns="91425" anchor="ctr" anchorCtr="0">
            <a:normAutofit/>
          </a:bodyPr>
          <a:lstStyle>
            <a:lvl1pPr marL="457200" lvl="0" indent="-228600" algn="l">
              <a:lnSpc>
                <a:spcPct val="100000"/>
              </a:lnSpc>
              <a:spcBef>
                <a:spcPts val="700"/>
              </a:spcBef>
              <a:spcAft>
                <a:spcPts val="0"/>
              </a:spcAft>
              <a:buSzPts val="1800"/>
              <a:buFont typeface="Arial"/>
              <a:buNone/>
              <a:defRPr sz="2400" b="1" i="0">
                <a:solidFill>
                  <a:srgbClr val="004C97"/>
                </a:solidFill>
              </a:defRPr>
            </a:lvl1pPr>
            <a:lvl2pPr marL="914400" lvl="1" indent="-228600" algn="l">
              <a:lnSpc>
                <a:spcPct val="115000"/>
              </a:lnSpc>
              <a:spcBef>
                <a:spcPts val="0"/>
              </a:spcBef>
              <a:spcAft>
                <a:spcPts val="0"/>
              </a:spcAft>
              <a:buSzPts val="1400"/>
              <a:buFont typeface="Arial"/>
              <a:buNone/>
              <a:defRPr sz="2800" b="1" i="0">
                <a:solidFill>
                  <a:srgbClr val="004C97"/>
                </a:solidFill>
              </a:defRPr>
            </a:lvl2pPr>
            <a:lvl3pPr marL="1371600" lvl="2" indent="-228600" algn="l">
              <a:lnSpc>
                <a:spcPct val="115000"/>
              </a:lnSpc>
              <a:spcBef>
                <a:spcPts val="0"/>
              </a:spcBef>
              <a:spcAft>
                <a:spcPts val="0"/>
              </a:spcAft>
              <a:buSzPts val="1400"/>
              <a:buFont typeface="Arial"/>
              <a:buNone/>
              <a:defRPr sz="2800" b="1" i="0">
                <a:solidFill>
                  <a:srgbClr val="004C97"/>
                </a:solidFill>
              </a:defRPr>
            </a:lvl3pPr>
            <a:lvl4pPr marL="1828800" lvl="3" indent="-228600" algn="l">
              <a:lnSpc>
                <a:spcPct val="115000"/>
              </a:lnSpc>
              <a:spcBef>
                <a:spcPts val="0"/>
              </a:spcBef>
              <a:spcAft>
                <a:spcPts val="0"/>
              </a:spcAft>
              <a:buSzPts val="1400"/>
              <a:buFont typeface="Arial"/>
              <a:buNone/>
              <a:defRPr sz="2800" b="1" i="0">
                <a:solidFill>
                  <a:srgbClr val="004C97"/>
                </a:solidFill>
              </a:defRPr>
            </a:lvl4pPr>
            <a:lvl5pPr marL="2286000" lvl="4" indent="-228600" algn="l">
              <a:lnSpc>
                <a:spcPct val="115000"/>
              </a:lnSpc>
              <a:spcBef>
                <a:spcPts val="0"/>
              </a:spcBef>
              <a:spcAft>
                <a:spcPts val="0"/>
              </a:spcAft>
              <a:buSzPts val="1400"/>
              <a:buFont typeface="Arial"/>
              <a:buNone/>
              <a:defRPr sz="2800" b="1" i="0">
                <a:solidFill>
                  <a:srgbClr val="004C97"/>
                </a:solidFill>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17" name="Google Shape;17;p52" descr="14-0218-16D.lr.jpg"/>
          <p:cNvPicPr preferRelativeResize="0"/>
          <p:nvPr/>
        </p:nvPicPr>
        <p:blipFill rotWithShape="1">
          <a:blip r:embed="rId2">
            <a:alphaModFix/>
          </a:blip>
          <a:srcRect/>
          <a:stretch/>
        </p:blipFill>
        <p:spPr>
          <a:xfrm>
            <a:off x="-17762" y="612759"/>
            <a:ext cx="9189720" cy="2508919"/>
          </a:xfrm>
          <a:prstGeom prst="rect">
            <a:avLst/>
          </a:prstGeom>
          <a:noFill/>
          <a:ln>
            <a:noFill/>
          </a:ln>
        </p:spPr>
      </p:pic>
      <p:pic>
        <p:nvPicPr>
          <p:cNvPr id="18" name="Google Shape;18;p52" descr="title_header_16x9.pdf"/>
          <p:cNvPicPr preferRelativeResize="0"/>
          <p:nvPr/>
        </p:nvPicPr>
        <p:blipFill rotWithShape="1">
          <a:blip r:embed="rId3">
            <a:alphaModFix/>
          </a:blip>
          <a:srcRect l="1455"/>
          <a:stretch/>
        </p:blipFill>
        <p:spPr>
          <a:xfrm>
            <a:off x="-17761" y="187384"/>
            <a:ext cx="9010786" cy="23316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1"/>
        <p:cNvGrpSpPr/>
        <p:nvPr/>
      </p:nvGrpSpPr>
      <p:grpSpPr>
        <a:xfrm>
          <a:off x="0" y="0"/>
          <a:ext cx="0" cy="0"/>
          <a:chOff x="0" y="0"/>
          <a:chExt cx="0" cy="0"/>
        </a:xfrm>
      </p:grpSpPr>
      <p:sp>
        <p:nvSpPr>
          <p:cNvPr id="62" name="Google Shape;62;g130bf8aca4e_0_28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3" name="Google Shape;63;g130bf8aca4e_0_2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
        <p:cNvGrpSpPr/>
        <p:nvPr/>
      </p:nvGrpSpPr>
      <p:grpSpPr>
        <a:xfrm>
          <a:off x="0" y="0"/>
          <a:ext cx="0" cy="0"/>
          <a:chOff x="0" y="0"/>
          <a:chExt cx="0" cy="0"/>
        </a:xfrm>
      </p:grpSpPr>
      <p:sp>
        <p:nvSpPr>
          <p:cNvPr id="65" name="Google Shape;65;g130bf8aca4e_0_28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g130bf8aca4e_0_28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7" name="Google Shape;67;g130bf8aca4e_0_28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8" name="Google Shape;68;g130bf8aca4e_0_28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9" name="Google Shape;69;g130bf8aca4e_0_2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g130bf8aca4e_0_29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72" name="Google Shape;72;g130bf8aca4e_0_2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3"/>
        <p:cNvGrpSpPr/>
        <p:nvPr/>
      </p:nvGrpSpPr>
      <p:grpSpPr>
        <a:xfrm>
          <a:off x="0" y="0"/>
          <a:ext cx="0" cy="0"/>
          <a:chOff x="0" y="0"/>
          <a:chExt cx="0" cy="0"/>
        </a:xfrm>
      </p:grpSpPr>
      <p:sp>
        <p:nvSpPr>
          <p:cNvPr id="74" name="Google Shape;74;g130bf8aca4e_0_29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5" name="Google Shape;75;g130bf8aca4e_0_29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76" name="Google Shape;76;g130bf8aca4e_0_2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oter Only: Title &amp; Content">
  <p:cSld name="Footer Only: Title &amp; Content">
    <p:spTree>
      <p:nvGrpSpPr>
        <p:cNvPr id="1" name="Shape 77"/>
        <p:cNvGrpSpPr/>
        <p:nvPr/>
      </p:nvGrpSpPr>
      <p:grpSpPr>
        <a:xfrm>
          <a:off x="0" y="0"/>
          <a:ext cx="0" cy="0"/>
          <a:chOff x="0" y="0"/>
          <a:chExt cx="0" cy="0"/>
        </a:xfrm>
      </p:grpSpPr>
      <p:sp>
        <p:nvSpPr>
          <p:cNvPr id="78" name="Google Shape;78;p54"/>
          <p:cNvSpPr txBox="1">
            <a:spLocks noGrp="1"/>
          </p:cNvSpPr>
          <p:nvPr>
            <p:ph type="title"/>
          </p:nvPr>
        </p:nvSpPr>
        <p:spPr>
          <a:xfrm>
            <a:off x="228600" y="77748"/>
            <a:ext cx="8686800" cy="481275"/>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400"/>
              <a:buNone/>
              <a:defRPr sz="1800" b="1" i="0" u="none" strike="noStrike" cap="none">
                <a:solidFill>
                  <a:srgbClr val="004C97"/>
                </a:solidFill>
                <a:latin typeface="Helvetica Neue"/>
                <a:ea typeface="Helvetica Neue"/>
                <a:cs typeface="Helvetica Neue"/>
                <a:sym typeface="Helvetica Neue"/>
              </a:defRPr>
            </a:lvl1pPr>
            <a:lvl2pPr marR="0" lvl="1"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2pPr>
            <a:lvl3pPr marR="0" lvl="2"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3pPr>
            <a:lvl4pPr marR="0" lvl="3"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4pPr>
            <a:lvl5pPr marR="0" lvl="4"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5pPr>
            <a:lvl6pPr marR="0" lvl="5"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6pPr>
            <a:lvl7pPr marR="0" lvl="6"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7pPr>
            <a:lvl8pPr marR="0" lvl="7"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8pPr>
            <a:lvl9pPr marR="0" lvl="8"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9pPr>
          </a:lstStyle>
          <a:p>
            <a:endParaRPr/>
          </a:p>
        </p:txBody>
      </p:sp>
      <p:sp>
        <p:nvSpPr>
          <p:cNvPr id="79" name="Google Shape;79;p54"/>
          <p:cNvSpPr txBox="1">
            <a:spLocks noGrp="1"/>
          </p:cNvSpPr>
          <p:nvPr>
            <p:ph type="body" idx="1"/>
          </p:nvPr>
        </p:nvSpPr>
        <p:spPr>
          <a:xfrm>
            <a:off x="228600" y="782285"/>
            <a:ext cx="8672400" cy="3740850"/>
          </a:xfrm>
          <a:prstGeom prst="rect">
            <a:avLst/>
          </a:prstGeom>
          <a:noFill/>
          <a:ln>
            <a:noFill/>
          </a:ln>
        </p:spPr>
        <p:txBody>
          <a:bodyPr spcFirstLastPara="1" wrap="square" lIns="0" tIns="0" rIns="0" bIns="0" anchor="t" anchorCtr="0">
            <a:noAutofit/>
          </a:bodyPr>
          <a:lstStyle>
            <a:lvl1pPr marL="457200" marR="0" lvl="0" indent="-381000" algn="l">
              <a:lnSpc>
                <a:spcPct val="115000"/>
              </a:lnSpc>
              <a:spcBef>
                <a:spcPts val="360"/>
              </a:spcBef>
              <a:spcAft>
                <a:spcPts val="0"/>
              </a:spcAft>
              <a:buClr>
                <a:srgbClr val="505050"/>
              </a:buClr>
              <a:buSzPts val="2400"/>
              <a:buFont typeface="Arial"/>
              <a:buChar char="•"/>
              <a:defRPr sz="1800" b="0" i="0" u="none" strike="noStrike" cap="none">
                <a:solidFill>
                  <a:srgbClr val="505050"/>
                </a:solidFill>
                <a:latin typeface="Helvetica Neue"/>
                <a:ea typeface="Helvetica Neue"/>
                <a:cs typeface="Helvetica Neue"/>
                <a:sym typeface="Helvetica Neue"/>
              </a:defRPr>
            </a:lvl1pPr>
            <a:lvl2pPr marL="914400" marR="0" lvl="1" indent="-368300" algn="l">
              <a:lnSpc>
                <a:spcPct val="115000"/>
              </a:lnSpc>
              <a:spcBef>
                <a:spcPts val="330"/>
              </a:spcBef>
              <a:spcAft>
                <a:spcPts val="0"/>
              </a:spcAft>
              <a:buClr>
                <a:srgbClr val="505050"/>
              </a:buClr>
              <a:buSzPts val="2200"/>
              <a:buFont typeface="Arial"/>
              <a:buChar char="–"/>
              <a:defRPr sz="1650" b="0" i="0" u="none" strike="noStrike" cap="none">
                <a:solidFill>
                  <a:srgbClr val="505050"/>
                </a:solidFill>
                <a:latin typeface="Helvetica Neue"/>
                <a:ea typeface="Helvetica Neue"/>
                <a:cs typeface="Helvetica Neue"/>
                <a:sym typeface="Helvetica Neue"/>
              </a:defRPr>
            </a:lvl2pPr>
            <a:lvl3pPr marL="1371600" marR="0" lvl="2" indent="-355600" algn="l">
              <a:lnSpc>
                <a:spcPct val="115000"/>
              </a:lnSpc>
              <a:spcBef>
                <a:spcPts val="300"/>
              </a:spcBef>
              <a:spcAft>
                <a:spcPts val="0"/>
              </a:spcAft>
              <a:buClr>
                <a:srgbClr val="505050"/>
              </a:buClr>
              <a:buSzPts val="2000"/>
              <a:buFont typeface="Arial"/>
              <a:buChar char="•"/>
              <a:defRPr sz="1500" b="0" i="0" u="none" strike="noStrike" cap="none">
                <a:solidFill>
                  <a:srgbClr val="505050"/>
                </a:solidFill>
                <a:latin typeface="Helvetica Neue"/>
                <a:ea typeface="Helvetica Neue"/>
                <a:cs typeface="Helvetica Neue"/>
                <a:sym typeface="Helvetica Neue"/>
              </a:defRPr>
            </a:lvl3pPr>
            <a:lvl4pPr marL="1828800" marR="0" lvl="3" indent="-342900" algn="l">
              <a:lnSpc>
                <a:spcPct val="115000"/>
              </a:lnSpc>
              <a:spcBef>
                <a:spcPts val="270"/>
              </a:spcBef>
              <a:spcAft>
                <a:spcPts val="0"/>
              </a:spcAft>
              <a:buClr>
                <a:srgbClr val="505050"/>
              </a:buClr>
              <a:buSzPts val="1800"/>
              <a:buFont typeface="Arial"/>
              <a:buChar char="–"/>
              <a:defRPr sz="1350" b="0" i="0" u="none" strike="noStrike" cap="none">
                <a:solidFill>
                  <a:srgbClr val="505050"/>
                </a:solidFill>
                <a:latin typeface="Helvetica Neue"/>
                <a:ea typeface="Helvetica Neue"/>
                <a:cs typeface="Helvetica Neue"/>
                <a:sym typeface="Helvetica Neue"/>
              </a:defRPr>
            </a:lvl4pPr>
            <a:lvl5pPr marL="2286000" marR="0" lvl="4" indent="-342900" algn="l">
              <a:lnSpc>
                <a:spcPct val="115000"/>
              </a:lnSpc>
              <a:spcBef>
                <a:spcPts val="270"/>
              </a:spcBef>
              <a:spcAft>
                <a:spcPts val="0"/>
              </a:spcAft>
              <a:buClr>
                <a:srgbClr val="505050"/>
              </a:buClr>
              <a:buSzPts val="1800"/>
              <a:buFont typeface="Arial"/>
              <a:buChar char="•"/>
              <a:defRPr sz="1350" b="0" i="0" u="none" strike="noStrike" cap="none">
                <a:solidFill>
                  <a:srgbClr val="505050"/>
                </a:solidFill>
                <a:latin typeface="Helvetica Neue"/>
                <a:ea typeface="Helvetica Neue"/>
                <a:cs typeface="Helvetica Neue"/>
                <a:sym typeface="Helvetica Neue"/>
              </a:defRPr>
            </a:lvl5pPr>
            <a:lvl6pPr marL="2743200" marR="0" lvl="5" indent="-355600" algn="l">
              <a:lnSpc>
                <a:spcPct val="115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15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15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15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0" name="Google Shape;80;p54"/>
          <p:cNvSpPr txBox="1">
            <a:spLocks noGrp="1"/>
          </p:cNvSpPr>
          <p:nvPr>
            <p:ph type="dt" idx="10"/>
          </p:nvPr>
        </p:nvSpPr>
        <p:spPr>
          <a:xfrm>
            <a:off x="6450013" y="4886325"/>
            <a:ext cx="1076400" cy="18090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t>6/22/22 </a:t>
            </a:r>
            <a:endParaRPr/>
          </a:p>
        </p:txBody>
      </p:sp>
      <p:sp>
        <p:nvSpPr>
          <p:cNvPr id="81" name="Google Shape;81;p54"/>
          <p:cNvSpPr txBox="1">
            <a:spLocks noGrp="1"/>
          </p:cNvSpPr>
          <p:nvPr>
            <p:ph type="ftr" idx="11"/>
          </p:nvPr>
        </p:nvSpPr>
        <p:spPr>
          <a:xfrm>
            <a:off x="806450" y="4886325"/>
            <a:ext cx="5373600" cy="180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t>K. Burkett | Fermilab PAC Meeting </a:t>
            </a:r>
            <a:endParaRPr/>
          </a:p>
        </p:txBody>
      </p:sp>
      <p:sp>
        <p:nvSpPr>
          <p:cNvPr id="82" name="Google Shape;82;p54"/>
          <p:cNvSpPr txBox="1">
            <a:spLocks noGrp="1"/>
          </p:cNvSpPr>
          <p:nvPr>
            <p:ph type="sldNum" idx="12"/>
          </p:nvPr>
        </p:nvSpPr>
        <p:spPr>
          <a:xfrm>
            <a:off x="228600" y="4886325"/>
            <a:ext cx="447600" cy="1809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spcAft>
                <a:spcPts val="0"/>
              </a:spcAft>
              <a:buSzPts val="675"/>
              <a:buNone/>
              <a:defRPr sz="675" b="0" i="0" u="none" strike="noStrike" cap="none">
                <a:solidFill>
                  <a:srgbClr val="004C97"/>
                </a:solidFill>
                <a:latin typeface="Helvetica Neue"/>
                <a:ea typeface="Helvetica Neue"/>
                <a:cs typeface="Helvetica Neue"/>
                <a:sym typeface="Helvetica Neue"/>
              </a:defRPr>
            </a:lvl1pPr>
            <a:lvl2pPr marL="0" lvl="1" indent="0" algn="l">
              <a:lnSpc>
                <a:spcPct val="100000"/>
              </a:lnSpc>
              <a:spcBef>
                <a:spcPts val="0"/>
              </a:spcBef>
              <a:spcAft>
                <a:spcPts val="0"/>
              </a:spcAft>
              <a:buSzPts val="675"/>
              <a:buNone/>
              <a:defRPr sz="675" b="0" i="0" u="none" strike="noStrike" cap="none">
                <a:solidFill>
                  <a:srgbClr val="004C97"/>
                </a:solidFill>
                <a:latin typeface="Helvetica Neue"/>
                <a:ea typeface="Helvetica Neue"/>
                <a:cs typeface="Helvetica Neue"/>
                <a:sym typeface="Helvetica Neue"/>
              </a:defRPr>
            </a:lvl2pPr>
            <a:lvl3pPr marL="0" lvl="2" indent="0" algn="l">
              <a:lnSpc>
                <a:spcPct val="100000"/>
              </a:lnSpc>
              <a:spcBef>
                <a:spcPts val="0"/>
              </a:spcBef>
              <a:spcAft>
                <a:spcPts val="0"/>
              </a:spcAft>
              <a:buSzPts val="675"/>
              <a:buNone/>
              <a:defRPr sz="675" b="0" i="0" u="none" strike="noStrike" cap="none">
                <a:solidFill>
                  <a:srgbClr val="004C97"/>
                </a:solidFill>
                <a:latin typeface="Helvetica Neue"/>
                <a:ea typeface="Helvetica Neue"/>
                <a:cs typeface="Helvetica Neue"/>
                <a:sym typeface="Helvetica Neue"/>
              </a:defRPr>
            </a:lvl3pPr>
            <a:lvl4pPr marL="0" lvl="3" indent="0" algn="l">
              <a:lnSpc>
                <a:spcPct val="100000"/>
              </a:lnSpc>
              <a:spcBef>
                <a:spcPts val="0"/>
              </a:spcBef>
              <a:spcAft>
                <a:spcPts val="0"/>
              </a:spcAft>
              <a:buSzPts val="675"/>
              <a:buNone/>
              <a:defRPr sz="675" b="0" i="0" u="none" strike="noStrike" cap="none">
                <a:solidFill>
                  <a:srgbClr val="004C97"/>
                </a:solidFill>
                <a:latin typeface="Helvetica Neue"/>
                <a:ea typeface="Helvetica Neue"/>
                <a:cs typeface="Helvetica Neue"/>
                <a:sym typeface="Helvetica Neue"/>
              </a:defRPr>
            </a:lvl4pPr>
            <a:lvl5pPr marL="0" lvl="4" indent="0" algn="l">
              <a:lnSpc>
                <a:spcPct val="100000"/>
              </a:lnSpc>
              <a:spcBef>
                <a:spcPts val="0"/>
              </a:spcBef>
              <a:spcAft>
                <a:spcPts val="0"/>
              </a:spcAft>
              <a:buSzPts val="675"/>
              <a:buNone/>
              <a:defRPr sz="675" b="0" i="0" u="none" strike="noStrike" cap="none">
                <a:solidFill>
                  <a:srgbClr val="004C97"/>
                </a:solidFill>
                <a:latin typeface="Helvetica Neue"/>
                <a:ea typeface="Helvetica Neue"/>
                <a:cs typeface="Helvetica Neue"/>
                <a:sym typeface="Helvetica Neue"/>
              </a:defRPr>
            </a:lvl5pPr>
            <a:lvl6pPr marL="0" lvl="5" indent="0" algn="l">
              <a:lnSpc>
                <a:spcPct val="100000"/>
              </a:lnSpc>
              <a:spcBef>
                <a:spcPts val="0"/>
              </a:spcBef>
              <a:spcAft>
                <a:spcPts val="0"/>
              </a:spcAft>
              <a:buSzPts val="675"/>
              <a:buNone/>
              <a:defRPr sz="675" b="0" i="0" u="none" strike="noStrike" cap="none">
                <a:solidFill>
                  <a:srgbClr val="004C97"/>
                </a:solidFill>
                <a:latin typeface="Helvetica Neue"/>
                <a:ea typeface="Helvetica Neue"/>
                <a:cs typeface="Helvetica Neue"/>
                <a:sym typeface="Helvetica Neue"/>
              </a:defRPr>
            </a:lvl6pPr>
            <a:lvl7pPr marL="0" lvl="6" indent="0" algn="l">
              <a:lnSpc>
                <a:spcPct val="100000"/>
              </a:lnSpc>
              <a:spcBef>
                <a:spcPts val="0"/>
              </a:spcBef>
              <a:spcAft>
                <a:spcPts val="0"/>
              </a:spcAft>
              <a:buSzPts val="675"/>
              <a:buNone/>
              <a:defRPr sz="675" b="0" i="0" u="none" strike="noStrike" cap="none">
                <a:solidFill>
                  <a:srgbClr val="004C97"/>
                </a:solidFill>
                <a:latin typeface="Helvetica Neue"/>
                <a:ea typeface="Helvetica Neue"/>
                <a:cs typeface="Helvetica Neue"/>
                <a:sym typeface="Helvetica Neue"/>
              </a:defRPr>
            </a:lvl7pPr>
            <a:lvl8pPr marL="0" lvl="7" indent="0" algn="l">
              <a:lnSpc>
                <a:spcPct val="100000"/>
              </a:lnSpc>
              <a:spcBef>
                <a:spcPts val="0"/>
              </a:spcBef>
              <a:spcAft>
                <a:spcPts val="0"/>
              </a:spcAft>
              <a:buSzPts val="675"/>
              <a:buNone/>
              <a:defRPr sz="675" b="0" i="0" u="none" strike="noStrike" cap="none">
                <a:solidFill>
                  <a:srgbClr val="004C97"/>
                </a:solidFill>
                <a:latin typeface="Helvetica Neue"/>
                <a:ea typeface="Helvetica Neue"/>
                <a:cs typeface="Helvetica Neue"/>
                <a:sym typeface="Helvetica Neue"/>
              </a:defRPr>
            </a:lvl8pPr>
            <a:lvl9pPr marL="0" lvl="8" indent="0" algn="l">
              <a:lnSpc>
                <a:spcPct val="100000"/>
              </a:lnSpc>
              <a:spcBef>
                <a:spcPts val="0"/>
              </a:spcBef>
              <a:spcAft>
                <a:spcPts val="0"/>
              </a:spcAft>
              <a:buSzPts val="675"/>
              <a:buNone/>
              <a:defRPr sz="675" b="0" i="0" u="none" strike="noStrike" cap="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Content" type="obj">
  <p:cSld name="OBJECT">
    <p:spTree>
      <p:nvGrpSpPr>
        <p:cNvPr id="1" name="Shape 83"/>
        <p:cNvGrpSpPr/>
        <p:nvPr/>
      </p:nvGrpSpPr>
      <p:grpSpPr>
        <a:xfrm>
          <a:off x="0" y="0"/>
          <a:ext cx="0" cy="0"/>
          <a:chOff x="0" y="0"/>
          <a:chExt cx="0" cy="0"/>
        </a:xfrm>
      </p:grpSpPr>
      <p:sp>
        <p:nvSpPr>
          <p:cNvPr id="84" name="Google Shape;84;p55"/>
          <p:cNvSpPr txBox="1">
            <a:spLocks noGrp="1"/>
          </p:cNvSpPr>
          <p:nvPr>
            <p:ph type="title"/>
          </p:nvPr>
        </p:nvSpPr>
        <p:spPr>
          <a:xfrm>
            <a:off x="228600" y="77748"/>
            <a:ext cx="8686800" cy="481275"/>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400"/>
              <a:buNone/>
              <a:defRPr sz="1800" b="1" i="0" u="none" strike="noStrike" cap="none">
                <a:solidFill>
                  <a:srgbClr val="004C97"/>
                </a:solidFill>
                <a:latin typeface="Helvetica Neue"/>
                <a:ea typeface="Helvetica Neue"/>
                <a:cs typeface="Helvetica Neue"/>
                <a:sym typeface="Helvetica Neue"/>
              </a:defRPr>
            </a:lvl1pPr>
            <a:lvl2pPr marR="0" lvl="1"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2pPr>
            <a:lvl3pPr marR="0" lvl="2"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3pPr>
            <a:lvl4pPr marR="0" lvl="3"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4pPr>
            <a:lvl5pPr marR="0" lvl="4"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5pPr>
            <a:lvl6pPr marR="0" lvl="5"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6pPr>
            <a:lvl7pPr marR="0" lvl="6"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7pPr>
            <a:lvl8pPr marR="0" lvl="7"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8pPr>
            <a:lvl9pPr marR="0" lvl="8"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9pPr>
          </a:lstStyle>
          <a:p>
            <a:endParaRPr/>
          </a:p>
        </p:txBody>
      </p:sp>
      <p:sp>
        <p:nvSpPr>
          <p:cNvPr id="85" name="Google Shape;85;p55"/>
          <p:cNvSpPr txBox="1">
            <a:spLocks noGrp="1"/>
          </p:cNvSpPr>
          <p:nvPr>
            <p:ph type="body" idx="1"/>
          </p:nvPr>
        </p:nvSpPr>
        <p:spPr>
          <a:xfrm>
            <a:off x="228600" y="782285"/>
            <a:ext cx="8672400" cy="3741075"/>
          </a:xfrm>
          <a:prstGeom prst="rect">
            <a:avLst/>
          </a:prstGeom>
          <a:noFill/>
          <a:ln>
            <a:noFill/>
          </a:ln>
        </p:spPr>
        <p:txBody>
          <a:bodyPr spcFirstLastPara="1" wrap="square" lIns="0" tIns="0" rIns="0" bIns="0" anchor="t" anchorCtr="0">
            <a:noAutofit/>
          </a:bodyPr>
          <a:lstStyle>
            <a:lvl1pPr marL="457200" marR="0" lvl="0" indent="-381000" algn="l">
              <a:lnSpc>
                <a:spcPct val="115000"/>
              </a:lnSpc>
              <a:spcBef>
                <a:spcPts val="360"/>
              </a:spcBef>
              <a:spcAft>
                <a:spcPts val="0"/>
              </a:spcAft>
              <a:buClr>
                <a:srgbClr val="404040"/>
              </a:buClr>
              <a:buSzPts val="2400"/>
              <a:buFont typeface="Arial"/>
              <a:buChar char="•"/>
              <a:defRPr sz="1800" b="0" i="0" u="none" strike="noStrike" cap="none">
                <a:solidFill>
                  <a:srgbClr val="404040"/>
                </a:solidFill>
                <a:latin typeface="Helvetica Neue"/>
                <a:ea typeface="Helvetica Neue"/>
                <a:cs typeface="Helvetica Neue"/>
                <a:sym typeface="Helvetica Neue"/>
              </a:defRPr>
            </a:lvl1pPr>
            <a:lvl2pPr marL="914400" marR="0" lvl="1" indent="-368300" algn="l">
              <a:lnSpc>
                <a:spcPct val="115000"/>
              </a:lnSpc>
              <a:spcBef>
                <a:spcPts val="330"/>
              </a:spcBef>
              <a:spcAft>
                <a:spcPts val="0"/>
              </a:spcAft>
              <a:buClr>
                <a:srgbClr val="404040"/>
              </a:buClr>
              <a:buSzPts val="2200"/>
              <a:buFont typeface="Arial"/>
              <a:buChar char="–"/>
              <a:defRPr sz="1650" b="0" i="0" u="none" strike="noStrike" cap="none">
                <a:solidFill>
                  <a:srgbClr val="404040"/>
                </a:solidFill>
                <a:latin typeface="Helvetica Neue"/>
                <a:ea typeface="Helvetica Neue"/>
                <a:cs typeface="Helvetica Neue"/>
                <a:sym typeface="Helvetica Neue"/>
              </a:defRPr>
            </a:lvl2pPr>
            <a:lvl3pPr marL="1371600" marR="0" lvl="2" indent="-355600" algn="l">
              <a:lnSpc>
                <a:spcPct val="115000"/>
              </a:lnSpc>
              <a:spcBef>
                <a:spcPts val="300"/>
              </a:spcBef>
              <a:spcAft>
                <a:spcPts val="0"/>
              </a:spcAft>
              <a:buClr>
                <a:srgbClr val="404040"/>
              </a:buClr>
              <a:buSzPts val="2000"/>
              <a:buFont typeface="Arial"/>
              <a:buChar char="•"/>
              <a:defRPr sz="1500" b="0" i="0" u="none" strike="noStrike" cap="none">
                <a:solidFill>
                  <a:srgbClr val="404040"/>
                </a:solidFill>
                <a:latin typeface="Helvetica Neue"/>
                <a:ea typeface="Helvetica Neue"/>
                <a:cs typeface="Helvetica Neue"/>
                <a:sym typeface="Helvetica Neue"/>
              </a:defRPr>
            </a:lvl3pPr>
            <a:lvl4pPr marL="1828800" marR="0" lvl="3" indent="-342900" algn="l">
              <a:lnSpc>
                <a:spcPct val="115000"/>
              </a:lnSpc>
              <a:spcBef>
                <a:spcPts val="270"/>
              </a:spcBef>
              <a:spcAft>
                <a:spcPts val="0"/>
              </a:spcAft>
              <a:buClr>
                <a:srgbClr val="404040"/>
              </a:buClr>
              <a:buSzPts val="1800"/>
              <a:buFont typeface="Arial"/>
              <a:buChar char="–"/>
              <a:defRPr sz="1350" b="0" i="0" u="none" strike="noStrike" cap="none">
                <a:solidFill>
                  <a:srgbClr val="404040"/>
                </a:solidFill>
                <a:latin typeface="Helvetica Neue"/>
                <a:ea typeface="Helvetica Neue"/>
                <a:cs typeface="Helvetica Neue"/>
                <a:sym typeface="Helvetica Neue"/>
              </a:defRPr>
            </a:lvl4pPr>
            <a:lvl5pPr marL="2286000" marR="0" lvl="4" indent="-342900" algn="l">
              <a:lnSpc>
                <a:spcPct val="115000"/>
              </a:lnSpc>
              <a:spcBef>
                <a:spcPts val="270"/>
              </a:spcBef>
              <a:spcAft>
                <a:spcPts val="0"/>
              </a:spcAft>
              <a:buClr>
                <a:srgbClr val="404040"/>
              </a:buClr>
              <a:buSzPts val="1800"/>
              <a:buFont typeface="Arial"/>
              <a:buChar char="•"/>
              <a:defRPr sz="1350" b="0" i="0" u="none" strike="noStrike" cap="none">
                <a:solidFill>
                  <a:srgbClr val="404040"/>
                </a:solidFill>
                <a:latin typeface="Helvetica Neue"/>
                <a:ea typeface="Helvetica Neue"/>
                <a:cs typeface="Helvetica Neue"/>
                <a:sym typeface="Helvetica Neue"/>
              </a:defRPr>
            </a:lvl5pPr>
            <a:lvl6pPr marL="2743200" marR="0" lvl="5" indent="-355600" algn="l">
              <a:lnSpc>
                <a:spcPct val="115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15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15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15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6" name="Google Shape;86;p55"/>
          <p:cNvSpPr txBox="1">
            <a:spLocks noGrp="1"/>
          </p:cNvSpPr>
          <p:nvPr>
            <p:ph type="sldNum" idx="12"/>
          </p:nvPr>
        </p:nvSpPr>
        <p:spPr>
          <a:xfrm>
            <a:off x="222250" y="4877990"/>
            <a:ext cx="414300" cy="17887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4C97"/>
              </a:buClr>
              <a:buSzPts val="900"/>
              <a:buFont typeface="Helvetica Neue"/>
              <a:buNone/>
              <a:defRPr sz="675"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4C97"/>
              </a:buClr>
              <a:buSzPts val="900"/>
              <a:buFont typeface="Helvetica Neue"/>
              <a:buNone/>
              <a:defRPr sz="675"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4C97"/>
              </a:buClr>
              <a:buSzPts val="900"/>
              <a:buFont typeface="Helvetica Neue"/>
              <a:buNone/>
              <a:defRPr sz="675"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4C97"/>
              </a:buClr>
              <a:buSzPts val="900"/>
              <a:buFont typeface="Helvetica Neue"/>
              <a:buNone/>
              <a:defRPr sz="675"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4C97"/>
              </a:buClr>
              <a:buSzPts val="900"/>
              <a:buFont typeface="Helvetica Neue"/>
              <a:buNone/>
              <a:defRPr sz="675"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4C97"/>
              </a:buClr>
              <a:buSzPts val="900"/>
              <a:buFont typeface="Helvetica Neue"/>
              <a:buNone/>
              <a:defRPr sz="675"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4C97"/>
              </a:buClr>
              <a:buSzPts val="900"/>
              <a:buFont typeface="Helvetica Neue"/>
              <a:buNone/>
              <a:defRPr sz="675"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4C97"/>
              </a:buClr>
              <a:buSzPts val="900"/>
              <a:buFont typeface="Helvetica Neue"/>
              <a:buNone/>
              <a:defRPr sz="675"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4C97"/>
              </a:buClr>
              <a:buSzPts val="900"/>
              <a:buFont typeface="Helvetica Neue"/>
              <a:buNone/>
              <a:defRPr sz="675" b="0" i="0" u="none" strike="noStrike" cap="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
        <p:nvSpPr>
          <p:cNvPr id="87" name="Google Shape;87;p55"/>
          <p:cNvSpPr txBox="1"/>
          <p:nvPr/>
        </p:nvSpPr>
        <p:spPr>
          <a:xfrm>
            <a:off x="1891200" y="4782753"/>
            <a:ext cx="5361600" cy="27697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4C97"/>
                </a:solidFill>
                <a:latin typeface="Helvetica Neue"/>
                <a:ea typeface="Helvetica Neue"/>
                <a:cs typeface="Helvetica Neue"/>
                <a:sym typeface="Helvetica Neue"/>
              </a:rPr>
              <a:t>Brenna Flaugher Cosmic Frontier Comparative Review June 21-25, 2021</a:t>
            </a: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ogo Bottom: Title &amp; Content">
  <p:cSld name="Logo Bottom: Title &amp; Content">
    <p:spTree>
      <p:nvGrpSpPr>
        <p:cNvPr id="1" name="Shape 96"/>
        <p:cNvGrpSpPr/>
        <p:nvPr/>
      </p:nvGrpSpPr>
      <p:grpSpPr>
        <a:xfrm>
          <a:off x="0" y="0"/>
          <a:ext cx="0" cy="0"/>
          <a:chOff x="0" y="0"/>
          <a:chExt cx="0" cy="0"/>
        </a:xfrm>
      </p:grpSpPr>
      <p:sp>
        <p:nvSpPr>
          <p:cNvPr id="97" name="Google Shape;97;g135e6edf2a6_15_8"/>
          <p:cNvSpPr txBox="1">
            <a:spLocks noGrp="1"/>
          </p:cNvSpPr>
          <p:nvPr>
            <p:ph type="body" idx="1"/>
          </p:nvPr>
        </p:nvSpPr>
        <p:spPr>
          <a:xfrm>
            <a:off x="228600" y="728663"/>
            <a:ext cx="8672513" cy="3794522"/>
          </a:xfrm>
          <a:prstGeom prst="rect">
            <a:avLst/>
          </a:prstGeom>
          <a:noFill/>
          <a:ln>
            <a:noFill/>
          </a:ln>
        </p:spPr>
        <p:txBody>
          <a:bodyPr spcFirstLastPara="1" wrap="square" lIns="0" tIns="0" rIns="0" bIns="0" anchor="t" anchorCtr="0">
            <a:noAutofit/>
          </a:bodyPr>
          <a:lstStyle>
            <a:lvl1pPr marL="457200" marR="0" lvl="0" indent="-381000" algn="l" rtl="0">
              <a:spcBef>
                <a:spcPts val="480"/>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spcBef>
                <a:spcPts val="440"/>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spcBef>
                <a:spcPts val="400"/>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spcBef>
                <a:spcPts val="360"/>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spcBef>
                <a:spcPts val="360"/>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g135e6edf2a6_15_8"/>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800" b="1" i="0" u="none" strike="noStrike" cap="none">
                <a:solidFill>
                  <a:srgbClr val="004C97"/>
                </a:solidFill>
                <a:latin typeface="Helvetica Neue"/>
                <a:ea typeface="Helvetica Neue"/>
                <a:cs typeface="Helvetica Neue"/>
                <a:sym typeface="Helvetica Neue"/>
              </a:defRPr>
            </a:lvl1pPr>
            <a:lvl2pPr marR="0" lvl="1"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2pPr>
            <a:lvl3pPr marR="0" lvl="2"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3pPr>
            <a:lvl4pPr marR="0" lvl="3"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4pPr>
            <a:lvl5pPr marR="0" lvl="4"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5pPr>
            <a:lvl6pPr marR="0" lvl="5"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6pPr>
            <a:lvl7pPr marR="0" lvl="6"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7pPr>
            <a:lvl8pPr marR="0" lvl="7"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8pPr>
            <a:lvl9pPr marR="0" lvl="8"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9pPr>
          </a:lstStyle>
          <a:p>
            <a:endParaRPr/>
          </a:p>
        </p:txBody>
      </p:sp>
      <p:sp>
        <p:nvSpPr>
          <p:cNvPr id="99" name="Google Shape;99;g135e6edf2a6_15_8"/>
          <p:cNvSpPr txBox="1">
            <a:spLocks noGrp="1"/>
          </p:cNvSpPr>
          <p:nvPr>
            <p:ph type="dt" idx="10"/>
          </p:nvPr>
        </p:nvSpPr>
        <p:spPr>
          <a:xfrm>
            <a:off x="736827" y="4878160"/>
            <a:ext cx="675368" cy="180975"/>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6/22/22 </a:t>
            </a:r>
            <a:endParaRPr/>
          </a:p>
        </p:txBody>
      </p:sp>
      <p:sp>
        <p:nvSpPr>
          <p:cNvPr id="100" name="Google Shape;100;g135e6edf2a6_15_8"/>
          <p:cNvSpPr txBox="1">
            <a:spLocks noGrp="1"/>
          </p:cNvSpPr>
          <p:nvPr>
            <p:ph type="ftr" idx="11"/>
          </p:nvPr>
        </p:nvSpPr>
        <p:spPr>
          <a:xfrm>
            <a:off x="1530603" y="4878160"/>
            <a:ext cx="6262118" cy="182155"/>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K. Burkett | Fermilab PAC Meeting </a:t>
            </a:r>
            <a:endParaRPr/>
          </a:p>
        </p:txBody>
      </p:sp>
      <p:sp>
        <p:nvSpPr>
          <p:cNvPr id="101" name="Google Shape;101;g135e6edf2a6_15_8"/>
          <p:cNvSpPr txBox="1">
            <a:spLocks noGrp="1"/>
          </p:cNvSpPr>
          <p:nvPr>
            <p:ph type="sldNum" idx="12"/>
          </p:nvPr>
        </p:nvSpPr>
        <p:spPr>
          <a:xfrm>
            <a:off x="222250" y="4878160"/>
            <a:ext cx="414338" cy="177964"/>
          </a:xfrm>
          <a:prstGeom prst="rect">
            <a:avLst/>
          </a:prstGeom>
          <a:noFill/>
          <a:ln>
            <a:noFill/>
          </a:ln>
        </p:spPr>
        <p:txBody>
          <a:bodyPr spcFirstLastPara="1" wrap="square" lIns="0" tIns="0" rIns="0" bIns="0" anchor="t" anchorCtr="0">
            <a:noAutofit/>
          </a:bodyPr>
          <a:lstStyle>
            <a:lvl1pPr marL="0" marR="0" lvl="0" indent="0" algn="l">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1pPr>
            <a:lvl2pPr marL="0" marR="0" lvl="1" indent="0" algn="l">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2pPr>
            <a:lvl3pPr marL="0" marR="0" lvl="2" indent="0" algn="l">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3pPr>
            <a:lvl4pPr marL="0" marR="0" lvl="3" indent="0" algn="l">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4pPr>
            <a:lvl5pPr marL="0" marR="0" lvl="4" indent="0" algn="l">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5pPr>
            <a:lvl6pPr marL="0" marR="0" lvl="5" indent="0" algn="l">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6pPr>
            <a:lvl7pPr marL="0" marR="0" lvl="6" indent="0" algn="l">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7pPr>
            <a:lvl8pPr marL="0" marR="0" lvl="7" indent="0" algn="l">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8pPr>
            <a:lvl9pPr marL="0" marR="0" lvl="8" indent="0" algn="l">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alpha val="0"/>
          </a:schemeClr>
        </a:solidFill>
        <a:effectLst/>
      </p:bgPr>
    </p:bg>
    <p:spTree>
      <p:nvGrpSpPr>
        <p:cNvPr id="1" name="Shape 102"/>
        <p:cNvGrpSpPr/>
        <p:nvPr/>
      </p:nvGrpSpPr>
      <p:grpSpPr>
        <a:xfrm>
          <a:off x="0" y="0"/>
          <a:ext cx="0" cy="0"/>
          <a:chOff x="0" y="0"/>
          <a:chExt cx="0" cy="0"/>
        </a:xfrm>
      </p:grpSpPr>
      <p:sp>
        <p:nvSpPr>
          <p:cNvPr id="103" name="Google Shape;103;g135e6edf2a6_15_14"/>
          <p:cNvSpPr txBox="1">
            <a:spLocks noGrp="1"/>
          </p:cNvSpPr>
          <p:nvPr>
            <p:ph type="body" idx="1"/>
          </p:nvPr>
        </p:nvSpPr>
        <p:spPr>
          <a:xfrm>
            <a:off x="341924" y="3722829"/>
            <a:ext cx="8499231" cy="1146931"/>
          </a:xfrm>
          <a:prstGeom prst="rect">
            <a:avLst/>
          </a:prstGeom>
          <a:noFill/>
          <a:ln>
            <a:noFill/>
          </a:ln>
        </p:spPr>
        <p:txBody>
          <a:bodyPr spcFirstLastPara="1" wrap="square" lIns="0" tIns="45700" rIns="0" bIns="45700" anchor="t" anchorCtr="0">
            <a:noAutofit/>
          </a:bodyPr>
          <a:lstStyle>
            <a:lvl1pPr marL="457200" marR="0" lvl="0" indent="-228600" algn="l" rtl="0">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g135e6edf2a6_15_14"/>
          <p:cNvSpPr/>
          <p:nvPr/>
        </p:nvSpPr>
        <p:spPr>
          <a:xfrm>
            <a:off x="-17762" y="-1"/>
            <a:ext cx="9189720" cy="672702"/>
          </a:xfrm>
          <a:prstGeom prst="rect">
            <a:avLst/>
          </a:prstGeom>
          <a:solidFill>
            <a:srgbClr val="004C9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05" name="Google Shape;105;g135e6edf2a6_15_14"/>
          <p:cNvSpPr txBox="1">
            <a:spLocks noGrp="1"/>
          </p:cNvSpPr>
          <p:nvPr>
            <p:ph type="body" idx="2"/>
          </p:nvPr>
        </p:nvSpPr>
        <p:spPr>
          <a:xfrm>
            <a:off x="341924" y="2963881"/>
            <a:ext cx="8499232" cy="752287"/>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6" name="Google Shape;106;g135e6edf2a6_15_14" descr="14-0218-16D.lr.jpg"/>
          <p:cNvPicPr preferRelativeResize="0"/>
          <p:nvPr/>
        </p:nvPicPr>
        <p:blipFill rotWithShape="1">
          <a:blip r:embed="rId2">
            <a:alphaModFix/>
          </a:blip>
          <a:srcRect t="25815" b="25769"/>
          <a:stretch/>
        </p:blipFill>
        <p:spPr>
          <a:xfrm>
            <a:off x="-17762" y="612758"/>
            <a:ext cx="9189720" cy="2224577"/>
          </a:xfrm>
          <a:prstGeom prst="rect">
            <a:avLst/>
          </a:prstGeom>
          <a:noFill/>
          <a:ln>
            <a:noFill/>
          </a:ln>
        </p:spPr>
      </p:pic>
      <p:pic>
        <p:nvPicPr>
          <p:cNvPr id="107" name="Google Shape;107;g135e6edf2a6_15_14" descr="FermiLogoBar_DOE_KO_horiz.eps"/>
          <p:cNvPicPr preferRelativeResize="0"/>
          <p:nvPr/>
        </p:nvPicPr>
        <p:blipFill rotWithShape="1">
          <a:blip r:embed="rId3">
            <a:alphaModFix/>
          </a:blip>
          <a:srcRect/>
          <a:stretch/>
        </p:blipFill>
        <p:spPr>
          <a:xfrm>
            <a:off x="-17761" y="187382"/>
            <a:ext cx="6758089" cy="22641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solidFill>
          <a:schemeClr val="lt1">
            <a:alpha val="0"/>
          </a:schemeClr>
        </a:solidFill>
        <a:effectLst/>
      </p:bgPr>
    </p:bg>
    <p:spTree>
      <p:nvGrpSpPr>
        <p:cNvPr id="1" name="Shape 108"/>
        <p:cNvGrpSpPr/>
        <p:nvPr/>
      </p:nvGrpSpPr>
      <p:grpSpPr>
        <a:xfrm>
          <a:off x="0" y="0"/>
          <a:ext cx="0" cy="0"/>
          <a:chOff x="0" y="0"/>
          <a:chExt cx="0" cy="0"/>
        </a:xfrm>
      </p:grpSpPr>
      <p:sp>
        <p:nvSpPr>
          <p:cNvPr id="109" name="Google Shape;109;g135e6edf2a6_15_20"/>
          <p:cNvSpPr txBox="1">
            <a:spLocks noGrp="1"/>
          </p:cNvSpPr>
          <p:nvPr>
            <p:ph type="body" idx="1"/>
          </p:nvPr>
        </p:nvSpPr>
        <p:spPr>
          <a:xfrm>
            <a:off x="341924" y="3722829"/>
            <a:ext cx="8499231" cy="1146931"/>
          </a:xfrm>
          <a:prstGeom prst="rect">
            <a:avLst/>
          </a:prstGeom>
          <a:noFill/>
          <a:ln>
            <a:noFill/>
          </a:ln>
        </p:spPr>
        <p:txBody>
          <a:bodyPr spcFirstLastPara="1" wrap="square" lIns="0" tIns="45700" rIns="0" bIns="45700" anchor="t" anchorCtr="0">
            <a:noAutofit/>
          </a:bodyPr>
          <a:lstStyle>
            <a:lvl1pPr marL="457200" marR="0" lvl="0" indent="-228600" algn="l" rtl="0">
              <a:spcBef>
                <a:spcPts val="400"/>
              </a:spcBef>
              <a:spcAft>
                <a:spcPts val="0"/>
              </a:spcAft>
              <a:buClr>
                <a:srgbClr val="004C97"/>
              </a:buClr>
              <a:buSzPts val="2000"/>
              <a:buFont typeface="Arial"/>
              <a:buNone/>
              <a:defRPr sz="2000" b="0" i="0" u="none" strike="noStrike" cap="none">
                <a:solidFill>
                  <a:srgbClr val="004C97"/>
                </a:solidFill>
                <a:latin typeface="Helvetica Neue"/>
                <a:ea typeface="Helvetica Neue"/>
                <a:cs typeface="Helvetica Neue"/>
                <a:sym typeface="Helvetica Neue"/>
              </a:defRPr>
            </a:lvl1pPr>
            <a:lvl2pPr marL="914400" marR="0" lvl="1" indent="-228600" algn="l" rtl="0">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0" name="Google Shape;110;g135e6edf2a6_15_20"/>
          <p:cNvSpPr/>
          <p:nvPr/>
        </p:nvSpPr>
        <p:spPr>
          <a:xfrm>
            <a:off x="-17762" y="-1"/>
            <a:ext cx="9189720" cy="672702"/>
          </a:xfrm>
          <a:prstGeom prst="rect">
            <a:avLst/>
          </a:prstGeom>
          <a:solidFill>
            <a:srgbClr val="004C9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11" name="Google Shape;111;g135e6edf2a6_15_20"/>
          <p:cNvSpPr txBox="1">
            <a:spLocks noGrp="1"/>
          </p:cNvSpPr>
          <p:nvPr>
            <p:ph type="body" idx="2"/>
          </p:nvPr>
        </p:nvSpPr>
        <p:spPr>
          <a:xfrm>
            <a:off x="341924" y="2963881"/>
            <a:ext cx="8499232" cy="752287"/>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3200"/>
              <a:buFont typeface="Arial"/>
              <a:buNone/>
              <a:defRPr sz="3200" b="1" i="0" u="none" strike="noStrike" cap="none">
                <a:solidFill>
                  <a:srgbClr val="004C97"/>
                </a:solidFill>
                <a:latin typeface="Helvetica Neue"/>
                <a:ea typeface="Helvetica Neue"/>
                <a:cs typeface="Helvetica Neue"/>
                <a:sym typeface="Helvetica Neue"/>
              </a:defRPr>
            </a:lvl1pPr>
            <a:lvl2pPr marL="914400" marR="0" lvl="1" indent="-228600" algn="l" rtl="0">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12" name="Google Shape;112;g135e6edf2a6_15_20"/>
          <p:cNvPicPr preferRelativeResize="0"/>
          <p:nvPr/>
        </p:nvPicPr>
        <p:blipFill rotWithShape="1">
          <a:blip r:embed="rId2">
            <a:alphaModFix/>
          </a:blip>
          <a:srcRect t="39238" b="12406"/>
          <a:stretch/>
        </p:blipFill>
        <p:spPr>
          <a:xfrm>
            <a:off x="-17762" y="612758"/>
            <a:ext cx="9189720" cy="2224577"/>
          </a:xfrm>
          <a:prstGeom prst="rect">
            <a:avLst/>
          </a:prstGeom>
          <a:noFill/>
          <a:ln>
            <a:noFill/>
          </a:ln>
        </p:spPr>
      </p:pic>
      <p:pic>
        <p:nvPicPr>
          <p:cNvPr id="113" name="Google Shape;113;g135e6edf2a6_15_20" descr="FermiLogoBar_DOE_KO_horiz.eps"/>
          <p:cNvPicPr preferRelativeResize="0"/>
          <p:nvPr/>
        </p:nvPicPr>
        <p:blipFill rotWithShape="1">
          <a:blip r:embed="rId3">
            <a:alphaModFix/>
          </a:blip>
          <a:srcRect/>
          <a:stretch/>
        </p:blipFill>
        <p:spPr>
          <a:xfrm>
            <a:off x="-17761" y="187382"/>
            <a:ext cx="6758089" cy="22641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ogo Bottom: Comparison">
  <p:cSld name="Logo Bottom: Comparison">
    <p:spTree>
      <p:nvGrpSpPr>
        <p:cNvPr id="1" name="Shape 114"/>
        <p:cNvGrpSpPr/>
        <p:nvPr/>
      </p:nvGrpSpPr>
      <p:grpSpPr>
        <a:xfrm>
          <a:off x="0" y="0"/>
          <a:ext cx="0" cy="0"/>
          <a:chOff x="0" y="0"/>
          <a:chExt cx="0" cy="0"/>
        </a:xfrm>
      </p:grpSpPr>
      <p:sp>
        <p:nvSpPr>
          <p:cNvPr id="115" name="Google Shape;115;g135e6edf2a6_15_26"/>
          <p:cNvSpPr txBox="1">
            <a:spLocks noGrp="1"/>
          </p:cNvSpPr>
          <p:nvPr>
            <p:ph type="body" idx="1"/>
          </p:nvPr>
        </p:nvSpPr>
        <p:spPr>
          <a:xfrm>
            <a:off x="228601" y="728663"/>
            <a:ext cx="4206240" cy="2725341"/>
          </a:xfrm>
          <a:prstGeom prst="rect">
            <a:avLst/>
          </a:prstGeom>
          <a:noFill/>
          <a:ln>
            <a:noFill/>
          </a:ln>
        </p:spPr>
        <p:txBody>
          <a:bodyPr spcFirstLastPara="1" wrap="square" lIns="0" tIns="0" rIns="0" bIns="0" anchor="t" anchorCtr="0">
            <a:noAutofit/>
          </a:bodyPr>
          <a:lstStyle>
            <a:lvl1pPr marL="457200" marR="0" lvl="0" indent="-381000" algn="l" rtl="0">
              <a:spcBef>
                <a:spcPts val="480"/>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spcBef>
                <a:spcPts val="440"/>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spcBef>
                <a:spcPts val="400"/>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spcBef>
                <a:spcPts val="360"/>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spcBef>
                <a:spcPts val="360"/>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g135e6edf2a6_15_26"/>
          <p:cNvSpPr txBox="1">
            <a:spLocks noGrp="1"/>
          </p:cNvSpPr>
          <p:nvPr>
            <p:ph type="body" idx="2"/>
          </p:nvPr>
        </p:nvSpPr>
        <p:spPr>
          <a:xfrm>
            <a:off x="4692452" y="728663"/>
            <a:ext cx="4215383" cy="2725341"/>
          </a:xfrm>
          <a:prstGeom prst="rect">
            <a:avLst/>
          </a:prstGeom>
          <a:noFill/>
          <a:ln>
            <a:noFill/>
          </a:ln>
        </p:spPr>
        <p:txBody>
          <a:bodyPr spcFirstLastPara="1" wrap="square" lIns="0" tIns="0" rIns="0" bIns="0" anchor="t" anchorCtr="0">
            <a:noAutofit/>
          </a:bodyPr>
          <a:lstStyle>
            <a:lvl1pPr marL="457200" marR="0" lvl="0" indent="-381000" algn="l" rtl="0">
              <a:spcBef>
                <a:spcPts val="480"/>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spcBef>
                <a:spcPts val="440"/>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spcBef>
                <a:spcPts val="400"/>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spcBef>
                <a:spcPts val="360"/>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spcBef>
                <a:spcPts val="360"/>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g135e6edf2a6_15_26"/>
          <p:cNvSpPr txBox="1">
            <a:spLocks noGrp="1"/>
          </p:cNvSpPr>
          <p:nvPr>
            <p:ph type="body" idx="3"/>
          </p:nvPr>
        </p:nvSpPr>
        <p:spPr>
          <a:xfrm>
            <a:off x="229365" y="3573826"/>
            <a:ext cx="4205476" cy="949359"/>
          </a:xfrm>
          <a:prstGeom prst="rect">
            <a:avLst/>
          </a:prstGeom>
          <a:noFill/>
          <a:ln>
            <a:noFill/>
          </a:ln>
        </p:spPr>
        <p:txBody>
          <a:bodyPr spcFirstLastPara="1" wrap="square" lIns="0" tIns="0" rIns="0" bIns="0" anchor="t" anchorCtr="0">
            <a:noAutofit/>
          </a:bodyPr>
          <a:lstStyle>
            <a:lvl1pPr marL="457200" marR="0" lvl="0" indent="-228600" algn="l" rtl="0">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18" name="Google Shape;118;g135e6edf2a6_15_26"/>
          <p:cNvSpPr txBox="1">
            <a:spLocks noGrp="1"/>
          </p:cNvSpPr>
          <p:nvPr>
            <p:ph type="body" idx="4"/>
          </p:nvPr>
        </p:nvSpPr>
        <p:spPr>
          <a:xfrm>
            <a:off x="4692450" y="3573826"/>
            <a:ext cx="4206239" cy="949359"/>
          </a:xfrm>
          <a:prstGeom prst="rect">
            <a:avLst/>
          </a:prstGeom>
          <a:noFill/>
          <a:ln>
            <a:noFill/>
          </a:ln>
        </p:spPr>
        <p:txBody>
          <a:bodyPr spcFirstLastPara="1" wrap="square" lIns="0" tIns="0" rIns="0" bIns="0" anchor="t" anchorCtr="0">
            <a:noAutofit/>
          </a:bodyPr>
          <a:lstStyle>
            <a:lvl1pPr marL="457200" marR="0" lvl="0" indent="-228600" algn="l" rtl="0">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19" name="Google Shape;119;g135e6edf2a6_15_26"/>
          <p:cNvSpPr txBox="1">
            <a:spLocks noGrp="1"/>
          </p:cNvSpPr>
          <p:nvPr>
            <p:ph type="dt" idx="10"/>
          </p:nvPr>
        </p:nvSpPr>
        <p:spPr>
          <a:xfrm>
            <a:off x="736827" y="4878160"/>
            <a:ext cx="675368" cy="180975"/>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6/22/22 </a:t>
            </a:r>
            <a:endParaRPr/>
          </a:p>
        </p:txBody>
      </p:sp>
      <p:sp>
        <p:nvSpPr>
          <p:cNvPr id="120" name="Google Shape;120;g135e6edf2a6_15_26"/>
          <p:cNvSpPr txBox="1">
            <a:spLocks noGrp="1"/>
          </p:cNvSpPr>
          <p:nvPr>
            <p:ph type="ftr" idx="11"/>
          </p:nvPr>
        </p:nvSpPr>
        <p:spPr>
          <a:xfrm>
            <a:off x="1530602" y="4878160"/>
            <a:ext cx="6262118" cy="182155"/>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K. Burkett | Fermilab PAC Meeting </a:t>
            </a:r>
            <a:endParaRPr/>
          </a:p>
        </p:txBody>
      </p:sp>
      <p:sp>
        <p:nvSpPr>
          <p:cNvPr id="121" name="Google Shape;121;g135e6edf2a6_15_26"/>
          <p:cNvSpPr txBox="1">
            <a:spLocks noGrp="1"/>
          </p:cNvSpPr>
          <p:nvPr>
            <p:ph type="sldNum" idx="12"/>
          </p:nvPr>
        </p:nvSpPr>
        <p:spPr>
          <a:xfrm>
            <a:off x="222250" y="4878160"/>
            <a:ext cx="414338" cy="177964"/>
          </a:xfrm>
          <a:prstGeom prst="rect">
            <a:avLst/>
          </a:prstGeom>
          <a:noFill/>
          <a:ln>
            <a:noFill/>
          </a:ln>
        </p:spPr>
        <p:txBody>
          <a:bodyPr spcFirstLastPara="1" wrap="square" lIns="0" tIns="0" rIns="0" bIns="0" anchor="t" anchorCtr="0">
            <a:noAutofit/>
          </a:bodyPr>
          <a:lstStyle>
            <a:lvl1pPr marL="0" marR="0" lvl="0" indent="0" algn="l">
              <a:spcBef>
                <a:spcPts val="0"/>
              </a:spcBef>
              <a:spcAft>
                <a:spcPts val="0"/>
              </a:spcAft>
              <a:buNone/>
              <a:defRPr sz="1200">
                <a:solidFill>
                  <a:srgbClr val="004C97"/>
                </a:solidFill>
                <a:latin typeface="Helvetica Neue"/>
                <a:ea typeface="Helvetica Neue"/>
                <a:cs typeface="Helvetica Neue"/>
                <a:sym typeface="Helvetica Neue"/>
              </a:defRPr>
            </a:lvl1pPr>
            <a:lvl2pPr marL="0" marR="0" lvl="1" indent="0" algn="l">
              <a:spcBef>
                <a:spcPts val="0"/>
              </a:spcBef>
              <a:spcAft>
                <a:spcPts val="0"/>
              </a:spcAft>
              <a:buNone/>
              <a:defRPr sz="1200">
                <a:solidFill>
                  <a:srgbClr val="004C97"/>
                </a:solidFill>
                <a:latin typeface="Helvetica Neue"/>
                <a:ea typeface="Helvetica Neue"/>
                <a:cs typeface="Helvetica Neue"/>
                <a:sym typeface="Helvetica Neue"/>
              </a:defRPr>
            </a:lvl2pPr>
            <a:lvl3pPr marL="0" marR="0" lvl="2" indent="0" algn="l">
              <a:spcBef>
                <a:spcPts val="0"/>
              </a:spcBef>
              <a:spcAft>
                <a:spcPts val="0"/>
              </a:spcAft>
              <a:buNone/>
              <a:defRPr sz="1200">
                <a:solidFill>
                  <a:srgbClr val="004C97"/>
                </a:solidFill>
                <a:latin typeface="Helvetica Neue"/>
                <a:ea typeface="Helvetica Neue"/>
                <a:cs typeface="Helvetica Neue"/>
                <a:sym typeface="Helvetica Neue"/>
              </a:defRPr>
            </a:lvl3pPr>
            <a:lvl4pPr marL="0" marR="0" lvl="3" indent="0" algn="l">
              <a:spcBef>
                <a:spcPts val="0"/>
              </a:spcBef>
              <a:spcAft>
                <a:spcPts val="0"/>
              </a:spcAft>
              <a:buNone/>
              <a:defRPr sz="1200">
                <a:solidFill>
                  <a:srgbClr val="004C97"/>
                </a:solidFill>
                <a:latin typeface="Helvetica Neue"/>
                <a:ea typeface="Helvetica Neue"/>
                <a:cs typeface="Helvetica Neue"/>
                <a:sym typeface="Helvetica Neue"/>
              </a:defRPr>
            </a:lvl4pPr>
            <a:lvl5pPr marL="0" marR="0" lvl="4" indent="0" algn="l">
              <a:spcBef>
                <a:spcPts val="0"/>
              </a:spcBef>
              <a:spcAft>
                <a:spcPts val="0"/>
              </a:spcAft>
              <a:buNone/>
              <a:defRPr sz="1200">
                <a:solidFill>
                  <a:srgbClr val="004C97"/>
                </a:solidFill>
                <a:latin typeface="Helvetica Neue"/>
                <a:ea typeface="Helvetica Neue"/>
                <a:cs typeface="Helvetica Neue"/>
                <a:sym typeface="Helvetica Neue"/>
              </a:defRPr>
            </a:lvl5pPr>
            <a:lvl6pPr marL="0" marR="0" lvl="5" indent="0" algn="l">
              <a:spcBef>
                <a:spcPts val="0"/>
              </a:spcBef>
              <a:spcAft>
                <a:spcPts val="0"/>
              </a:spcAft>
              <a:buNone/>
              <a:defRPr sz="1200">
                <a:solidFill>
                  <a:srgbClr val="004C97"/>
                </a:solidFill>
                <a:latin typeface="Helvetica Neue"/>
                <a:ea typeface="Helvetica Neue"/>
                <a:cs typeface="Helvetica Neue"/>
                <a:sym typeface="Helvetica Neue"/>
              </a:defRPr>
            </a:lvl6pPr>
            <a:lvl7pPr marL="0" marR="0" lvl="6" indent="0" algn="l">
              <a:spcBef>
                <a:spcPts val="0"/>
              </a:spcBef>
              <a:spcAft>
                <a:spcPts val="0"/>
              </a:spcAft>
              <a:buNone/>
              <a:defRPr sz="1200">
                <a:solidFill>
                  <a:srgbClr val="004C97"/>
                </a:solidFill>
                <a:latin typeface="Helvetica Neue"/>
                <a:ea typeface="Helvetica Neue"/>
                <a:cs typeface="Helvetica Neue"/>
                <a:sym typeface="Helvetica Neue"/>
              </a:defRPr>
            </a:lvl7pPr>
            <a:lvl8pPr marL="0" marR="0" lvl="7" indent="0" algn="l">
              <a:spcBef>
                <a:spcPts val="0"/>
              </a:spcBef>
              <a:spcAft>
                <a:spcPts val="0"/>
              </a:spcAft>
              <a:buNone/>
              <a:defRPr sz="1200">
                <a:solidFill>
                  <a:srgbClr val="004C97"/>
                </a:solidFill>
                <a:latin typeface="Helvetica Neue"/>
                <a:ea typeface="Helvetica Neue"/>
                <a:cs typeface="Helvetica Neue"/>
                <a:sym typeface="Helvetica Neue"/>
              </a:defRPr>
            </a:lvl8pPr>
            <a:lvl9pPr marL="0" marR="0" lvl="8" indent="0" algn="l">
              <a:spcBef>
                <a:spcPts val="0"/>
              </a:spcBef>
              <a:spcAft>
                <a:spcPts val="0"/>
              </a:spcAft>
              <a:buNone/>
              <a:defRPr sz="1200">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
        <p:nvSpPr>
          <p:cNvPr id="122" name="Google Shape;122;g135e6edf2a6_15_26"/>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800" b="1" i="0" u="none" strike="noStrike" cap="none">
                <a:solidFill>
                  <a:srgbClr val="004C97"/>
                </a:solidFill>
                <a:latin typeface="Helvetica Neue"/>
                <a:ea typeface="Helvetica Neue"/>
                <a:cs typeface="Helvetica Neue"/>
                <a:sym typeface="Helvetica Neue"/>
              </a:defRPr>
            </a:lvl1pPr>
            <a:lvl2pPr marR="0" lvl="1"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2pPr>
            <a:lvl3pPr marR="0" lvl="2"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3pPr>
            <a:lvl4pPr marR="0" lvl="3"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4pPr>
            <a:lvl5pPr marR="0" lvl="4"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5pPr>
            <a:lvl6pPr marR="0" lvl="5"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6pPr>
            <a:lvl7pPr marR="0" lvl="6"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7pPr>
            <a:lvl8pPr marR="0" lvl="7"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8pPr>
            <a:lvl9pPr marR="0" lvl="8"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Logo Bottom: Title &amp; Content">
  <p:cSld name="Logo Bottom: Title &amp; Content">
    <p:spTree>
      <p:nvGrpSpPr>
        <p:cNvPr id="1" name="Shape 19"/>
        <p:cNvGrpSpPr/>
        <p:nvPr/>
      </p:nvGrpSpPr>
      <p:grpSpPr>
        <a:xfrm>
          <a:off x="0" y="0"/>
          <a:ext cx="0" cy="0"/>
          <a:chOff x="0" y="0"/>
          <a:chExt cx="0" cy="0"/>
        </a:xfrm>
      </p:grpSpPr>
      <p:sp>
        <p:nvSpPr>
          <p:cNvPr id="20" name="Google Shape;20;g130bf8aca4e_0_308"/>
          <p:cNvSpPr txBox="1">
            <a:spLocks noGrp="1"/>
          </p:cNvSpPr>
          <p:nvPr>
            <p:ph type="body" idx="1"/>
          </p:nvPr>
        </p:nvSpPr>
        <p:spPr>
          <a:xfrm>
            <a:off x="228603" y="728664"/>
            <a:ext cx="8672400" cy="3794400"/>
          </a:xfrm>
          <a:prstGeom prst="rect">
            <a:avLst/>
          </a:prstGeom>
          <a:noFill/>
          <a:ln>
            <a:noFill/>
          </a:ln>
        </p:spPr>
        <p:txBody>
          <a:bodyPr spcFirstLastPara="1" wrap="square" lIns="0" tIns="0" rIns="0" bIns="0" anchor="t" anchorCtr="0">
            <a:normAutofit/>
          </a:bodyPr>
          <a:lstStyle>
            <a:lvl1pPr marL="457200" marR="0" lvl="0" indent="-342900" algn="l">
              <a:lnSpc>
                <a:spcPct val="115000"/>
              </a:lnSpc>
              <a:spcBef>
                <a:spcPts val="984"/>
              </a:spcBef>
              <a:spcAft>
                <a:spcPts val="0"/>
              </a:spcAft>
              <a:buClr>
                <a:schemeClr val="dk1"/>
              </a:buClr>
              <a:buSzPts val="1800"/>
              <a:buFont typeface="Proxima Nova"/>
              <a:buChar char="•"/>
              <a:defRPr sz="1800" i="0" u="none" strike="noStrike" cap="none">
                <a:solidFill>
                  <a:schemeClr val="dk1"/>
                </a:solidFill>
                <a:latin typeface="Proxima Nova"/>
                <a:ea typeface="Proxima Nova"/>
                <a:cs typeface="Proxima Nova"/>
                <a:sym typeface="Proxima Nova"/>
              </a:defRPr>
            </a:lvl1pPr>
            <a:lvl2pPr marL="914400" marR="0" lvl="1" indent="-228600" algn="l">
              <a:lnSpc>
                <a:spcPct val="100000"/>
              </a:lnSpc>
              <a:spcBef>
                <a:spcPts val="984"/>
              </a:spcBef>
              <a:spcAft>
                <a:spcPts val="0"/>
              </a:spcAft>
              <a:buClr>
                <a:schemeClr val="dk1"/>
              </a:buClr>
              <a:buSzPts val="1600"/>
              <a:buFont typeface="Proxima Nova"/>
              <a:buNone/>
              <a:defRPr sz="1600" i="0" u="none" strike="noStrike" cap="none">
                <a:solidFill>
                  <a:schemeClr val="dk1"/>
                </a:solidFill>
                <a:latin typeface="Proxima Nova"/>
                <a:ea typeface="Proxima Nova"/>
                <a:cs typeface="Proxima Nova"/>
                <a:sym typeface="Proxima Nova"/>
              </a:defRPr>
            </a:lvl2pPr>
            <a:lvl3pPr marL="1371600" marR="0" lvl="2" indent="-228600" algn="l">
              <a:lnSpc>
                <a:spcPct val="100000"/>
              </a:lnSpc>
              <a:spcBef>
                <a:spcPts val="984"/>
              </a:spcBef>
              <a:spcAft>
                <a:spcPts val="0"/>
              </a:spcAft>
              <a:buClr>
                <a:schemeClr val="dk1"/>
              </a:buClr>
              <a:buSzPts val="1500"/>
              <a:buFont typeface="Proxima Nova"/>
              <a:buNone/>
              <a:defRPr sz="1500" i="0" u="none" strike="noStrike" cap="none">
                <a:solidFill>
                  <a:schemeClr val="dk1"/>
                </a:solidFill>
                <a:latin typeface="Proxima Nova"/>
                <a:ea typeface="Proxima Nova"/>
                <a:cs typeface="Proxima Nova"/>
                <a:sym typeface="Proxima Nova"/>
              </a:defRPr>
            </a:lvl3pPr>
            <a:lvl4pPr marL="1828800" marR="0" lvl="3" indent="-228600" algn="l">
              <a:lnSpc>
                <a:spcPct val="100000"/>
              </a:lnSpc>
              <a:spcBef>
                <a:spcPts val="984"/>
              </a:spcBef>
              <a:spcAft>
                <a:spcPts val="0"/>
              </a:spcAft>
              <a:buClr>
                <a:schemeClr val="dk1"/>
              </a:buClr>
              <a:buSzPts val="1400"/>
              <a:buFont typeface="Proxima Nova"/>
              <a:buNone/>
              <a:defRPr sz="1400" i="0" u="none" strike="noStrike" cap="none">
                <a:solidFill>
                  <a:schemeClr val="dk1"/>
                </a:solidFill>
                <a:latin typeface="Proxima Nova"/>
                <a:ea typeface="Proxima Nova"/>
                <a:cs typeface="Proxima Nova"/>
                <a:sym typeface="Proxima Nova"/>
              </a:defRPr>
            </a:lvl4pPr>
            <a:lvl5pPr marL="2286000" marR="0" lvl="4" indent="-228600" algn="l">
              <a:lnSpc>
                <a:spcPct val="100000"/>
              </a:lnSpc>
              <a:spcBef>
                <a:spcPts val="984"/>
              </a:spcBef>
              <a:spcAft>
                <a:spcPts val="0"/>
              </a:spcAft>
              <a:buClr>
                <a:schemeClr val="dk1"/>
              </a:buClr>
              <a:buSzPts val="1400"/>
              <a:buFont typeface="Proxima Nova"/>
              <a:buNone/>
              <a:defRPr sz="1400" i="0" u="none" strike="noStrike" cap="none">
                <a:solidFill>
                  <a:schemeClr val="dk1"/>
                </a:solidFill>
                <a:latin typeface="Proxima Nova"/>
                <a:ea typeface="Proxima Nova"/>
                <a:cs typeface="Proxima Nova"/>
                <a:sym typeface="Proxima Nova"/>
              </a:defRPr>
            </a:lvl5pPr>
            <a:lvl6pPr marL="2743200" marR="0" lvl="5" indent="-355600" algn="l">
              <a:lnSpc>
                <a:spcPct val="115000"/>
              </a:lnSpc>
              <a:spcBef>
                <a:spcPts val="400"/>
              </a:spcBef>
              <a:spcAft>
                <a:spcPts val="0"/>
              </a:spcAft>
              <a:buClr>
                <a:schemeClr val="dk1"/>
              </a:buClr>
              <a:buSzPts val="2000"/>
              <a:buFont typeface="Proxima Nova"/>
              <a:buChar char="•"/>
              <a:defRPr sz="2000" i="0" u="none" strike="noStrike" cap="none">
                <a:solidFill>
                  <a:schemeClr val="dk1"/>
                </a:solidFill>
                <a:latin typeface="Proxima Nova"/>
                <a:ea typeface="Proxima Nova"/>
                <a:cs typeface="Proxima Nova"/>
                <a:sym typeface="Proxima Nova"/>
              </a:defRPr>
            </a:lvl6pPr>
            <a:lvl7pPr marL="3200400" marR="0" lvl="6" indent="-355600" algn="l">
              <a:lnSpc>
                <a:spcPct val="115000"/>
              </a:lnSpc>
              <a:spcBef>
                <a:spcPts val="1200"/>
              </a:spcBef>
              <a:spcAft>
                <a:spcPts val="0"/>
              </a:spcAft>
              <a:buClr>
                <a:schemeClr val="dk1"/>
              </a:buClr>
              <a:buSzPts val="2000"/>
              <a:buFont typeface="Proxima Nova"/>
              <a:buChar char="•"/>
              <a:defRPr sz="2000" i="0" u="none" strike="noStrike" cap="none">
                <a:solidFill>
                  <a:schemeClr val="dk1"/>
                </a:solidFill>
                <a:latin typeface="Proxima Nova"/>
                <a:ea typeface="Proxima Nova"/>
                <a:cs typeface="Proxima Nova"/>
                <a:sym typeface="Proxima Nova"/>
              </a:defRPr>
            </a:lvl7pPr>
            <a:lvl8pPr marL="3657600" marR="0" lvl="7" indent="-355600" algn="l">
              <a:lnSpc>
                <a:spcPct val="115000"/>
              </a:lnSpc>
              <a:spcBef>
                <a:spcPts val="1200"/>
              </a:spcBef>
              <a:spcAft>
                <a:spcPts val="0"/>
              </a:spcAft>
              <a:buClr>
                <a:schemeClr val="dk1"/>
              </a:buClr>
              <a:buSzPts val="2000"/>
              <a:buFont typeface="Proxima Nova"/>
              <a:buChar char="•"/>
              <a:defRPr sz="2000" i="0" u="none" strike="noStrike" cap="none">
                <a:solidFill>
                  <a:schemeClr val="dk1"/>
                </a:solidFill>
                <a:latin typeface="Proxima Nova"/>
                <a:ea typeface="Proxima Nova"/>
                <a:cs typeface="Proxima Nova"/>
                <a:sym typeface="Proxima Nova"/>
              </a:defRPr>
            </a:lvl8pPr>
            <a:lvl9pPr marL="4114800" marR="0" lvl="8" indent="-355600" algn="l">
              <a:lnSpc>
                <a:spcPct val="115000"/>
              </a:lnSpc>
              <a:spcBef>
                <a:spcPts val="1200"/>
              </a:spcBef>
              <a:spcAft>
                <a:spcPts val="1200"/>
              </a:spcAft>
              <a:buClr>
                <a:schemeClr val="dk1"/>
              </a:buClr>
              <a:buSzPts val="2000"/>
              <a:buFont typeface="Proxima Nova"/>
              <a:buChar char="•"/>
              <a:defRPr sz="2000" i="0" u="none" strike="noStrike" cap="none">
                <a:solidFill>
                  <a:schemeClr val="dk1"/>
                </a:solidFill>
                <a:latin typeface="Proxima Nova"/>
                <a:ea typeface="Proxima Nova"/>
                <a:cs typeface="Proxima Nova"/>
                <a:sym typeface="Proxima Nova"/>
              </a:defRPr>
            </a:lvl9pPr>
          </a:lstStyle>
          <a:p>
            <a:endParaRPr/>
          </a:p>
        </p:txBody>
      </p:sp>
      <p:sp>
        <p:nvSpPr>
          <p:cNvPr id="21" name="Google Shape;21;g130bf8aca4e_0_308"/>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rmAutofit/>
          </a:bodyPr>
          <a:lstStyle>
            <a:lvl1pPr marR="0" lvl="0" algn="l">
              <a:lnSpc>
                <a:spcPct val="100000"/>
              </a:lnSpc>
              <a:spcBef>
                <a:spcPts val="0"/>
              </a:spcBef>
              <a:spcAft>
                <a:spcPts val="0"/>
              </a:spcAft>
              <a:buSzPts val="2800"/>
              <a:buNone/>
              <a:defRPr sz="2200" b="1" i="0" u="none" strike="noStrike" cap="none">
                <a:solidFill>
                  <a:srgbClr val="004C97"/>
                </a:solidFill>
                <a:latin typeface="Helvetica Neue"/>
                <a:ea typeface="Helvetica Neue"/>
                <a:cs typeface="Helvetica Neue"/>
                <a:sym typeface="Helvetica Neue"/>
              </a:defRPr>
            </a:lvl1pPr>
            <a:lvl2pPr marR="0" lvl="1" algn="l">
              <a:lnSpc>
                <a:spcPct val="100000"/>
              </a:lnSpc>
              <a:spcBef>
                <a:spcPts val="0"/>
              </a:spcBef>
              <a:spcAft>
                <a:spcPts val="0"/>
              </a:spcAft>
              <a:buSzPts val="2800"/>
              <a:buNone/>
              <a:defRPr sz="1700" b="1" i="0" u="none" strike="noStrike" cap="none">
                <a:solidFill>
                  <a:srgbClr val="2E5286"/>
                </a:solidFill>
                <a:latin typeface="Helvetica Neue"/>
                <a:ea typeface="Helvetica Neue"/>
                <a:cs typeface="Helvetica Neue"/>
                <a:sym typeface="Helvetica Neue"/>
              </a:defRPr>
            </a:lvl2pPr>
            <a:lvl3pPr marR="0" lvl="2" algn="l">
              <a:lnSpc>
                <a:spcPct val="100000"/>
              </a:lnSpc>
              <a:spcBef>
                <a:spcPts val="0"/>
              </a:spcBef>
              <a:spcAft>
                <a:spcPts val="0"/>
              </a:spcAft>
              <a:buSzPts val="2800"/>
              <a:buNone/>
              <a:defRPr sz="1700" b="1" i="0" u="none" strike="noStrike" cap="none">
                <a:solidFill>
                  <a:srgbClr val="2E5286"/>
                </a:solidFill>
                <a:latin typeface="Helvetica Neue"/>
                <a:ea typeface="Helvetica Neue"/>
                <a:cs typeface="Helvetica Neue"/>
                <a:sym typeface="Helvetica Neue"/>
              </a:defRPr>
            </a:lvl3pPr>
            <a:lvl4pPr marR="0" lvl="3" algn="l">
              <a:lnSpc>
                <a:spcPct val="100000"/>
              </a:lnSpc>
              <a:spcBef>
                <a:spcPts val="0"/>
              </a:spcBef>
              <a:spcAft>
                <a:spcPts val="0"/>
              </a:spcAft>
              <a:buSzPts val="2800"/>
              <a:buNone/>
              <a:defRPr sz="1700" b="1" i="0" u="none" strike="noStrike" cap="none">
                <a:solidFill>
                  <a:srgbClr val="2E5286"/>
                </a:solidFill>
                <a:latin typeface="Helvetica Neue"/>
                <a:ea typeface="Helvetica Neue"/>
                <a:cs typeface="Helvetica Neue"/>
                <a:sym typeface="Helvetica Neue"/>
              </a:defRPr>
            </a:lvl4pPr>
            <a:lvl5pPr marR="0" lvl="4" algn="l">
              <a:lnSpc>
                <a:spcPct val="100000"/>
              </a:lnSpc>
              <a:spcBef>
                <a:spcPts val="0"/>
              </a:spcBef>
              <a:spcAft>
                <a:spcPts val="0"/>
              </a:spcAft>
              <a:buSzPts val="2800"/>
              <a:buNone/>
              <a:defRPr sz="1700" b="1" i="0" u="none" strike="noStrike" cap="none">
                <a:solidFill>
                  <a:srgbClr val="2E5286"/>
                </a:solidFill>
                <a:latin typeface="Helvetica Neue"/>
                <a:ea typeface="Helvetica Neue"/>
                <a:cs typeface="Helvetica Neue"/>
                <a:sym typeface="Helvetica Neue"/>
              </a:defRPr>
            </a:lvl5pPr>
            <a:lvl6pPr marR="0" lvl="5" algn="l">
              <a:lnSpc>
                <a:spcPct val="100000"/>
              </a:lnSpc>
              <a:spcBef>
                <a:spcPts val="0"/>
              </a:spcBef>
              <a:spcAft>
                <a:spcPts val="0"/>
              </a:spcAft>
              <a:buSzPts val="2800"/>
              <a:buNone/>
              <a:defRPr sz="1700" b="1" i="0" u="none" strike="noStrike" cap="none">
                <a:solidFill>
                  <a:srgbClr val="2E5286"/>
                </a:solidFill>
                <a:latin typeface="Helvetica Neue"/>
                <a:ea typeface="Helvetica Neue"/>
                <a:cs typeface="Helvetica Neue"/>
                <a:sym typeface="Helvetica Neue"/>
              </a:defRPr>
            </a:lvl6pPr>
            <a:lvl7pPr marR="0" lvl="6" algn="l">
              <a:lnSpc>
                <a:spcPct val="100000"/>
              </a:lnSpc>
              <a:spcBef>
                <a:spcPts val="0"/>
              </a:spcBef>
              <a:spcAft>
                <a:spcPts val="0"/>
              </a:spcAft>
              <a:buSzPts val="2800"/>
              <a:buNone/>
              <a:defRPr sz="1700" b="1" i="0" u="none" strike="noStrike" cap="none">
                <a:solidFill>
                  <a:srgbClr val="2E5286"/>
                </a:solidFill>
                <a:latin typeface="Helvetica Neue"/>
                <a:ea typeface="Helvetica Neue"/>
                <a:cs typeface="Helvetica Neue"/>
                <a:sym typeface="Helvetica Neue"/>
              </a:defRPr>
            </a:lvl7pPr>
            <a:lvl8pPr marR="0" lvl="7" algn="l">
              <a:lnSpc>
                <a:spcPct val="100000"/>
              </a:lnSpc>
              <a:spcBef>
                <a:spcPts val="0"/>
              </a:spcBef>
              <a:spcAft>
                <a:spcPts val="0"/>
              </a:spcAft>
              <a:buSzPts val="2800"/>
              <a:buNone/>
              <a:defRPr sz="1700" b="1" i="0" u="none" strike="noStrike" cap="none">
                <a:solidFill>
                  <a:srgbClr val="2E5286"/>
                </a:solidFill>
                <a:latin typeface="Helvetica Neue"/>
                <a:ea typeface="Helvetica Neue"/>
                <a:cs typeface="Helvetica Neue"/>
                <a:sym typeface="Helvetica Neue"/>
              </a:defRPr>
            </a:lvl8pPr>
            <a:lvl9pPr marR="0" lvl="8" algn="l">
              <a:lnSpc>
                <a:spcPct val="100000"/>
              </a:lnSpc>
              <a:spcBef>
                <a:spcPts val="0"/>
              </a:spcBef>
              <a:spcAft>
                <a:spcPts val="0"/>
              </a:spcAft>
              <a:buSzPts val="2800"/>
              <a:buNone/>
              <a:defRPr sz="1700" b="1" i="0" u="none" strike="noStrike" cap="none">
                <a:solidFill>
                  <a:srgbClr val="2E5286"/>
                </a:solidFill>
                <a:latin typeface="Helvetica Neue"/>
                <a:ea typeface="Helvetica Neue"/>
                <a:cs typeface="Helvetica Neue"/>
                <a:sym typeface="Helvetica Neue"/>
              </a:defRPr>
            </a:lvl9pPr>
          </a:lstStyle>
          <a:p>
            <a:endParaRPr/>
          </a:p>
        </p:txBody>
      </p:sp>
      <p:sp>
        <p:nvSpPr>
          <p:cNvPr id="22" name="Google Shape;22;g130bf8aca4e_0_308"/>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t>6/22/22 </a:t>
            </a:r>
            <a:endParaRPr/>
          </a:p>
        </p:txBody>
      </p:sp>
      <p:sp>
        <p:nvSpPr>
          <p:cNvPr id="23" name="Google Shape;23;g130bf8aca4e_0_308"/>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t>K. Burkett | Fermilab PAC Meeting </a:t>
            </a:r>
            <a:endParaRPr/>
          </a:p>
        </p:txBody>
      </p:sp>
      <p:sp>
        <p:nvSpPr>
          <p:cNvPr id="24" name="Google Shape;24;g130bf8aca4e_0_308"/>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pic>
        <p:nvPicPr>
          <p:cNvPr id="25" name="Google Shape;25;g130bf8aca4e_0_308" descr="A picture containing icon&#10;&#10;Description automatically generated"/>
          <p:cNvPicPr preferRelativeResize="0"/>
          <p:nvPr/>
        </p:nvPicPr>
        <p:blipFill rotWithShape="1">
          <a:blip r:embed="rId2">
            <a:alphaModFix/>
          </a:blip>
          <a:srcRect/>
          <a:stretch/>
        </p:blipFill>
        <p:spPr>
          <a:xfrm>
            <a:off x="7816531" y="4671986"/>
            <a:ext cx="1108394" cy="199149"/>
          </a:xfrm>
          <a:prstGeom prst="rect">
            <a:avLst/>
          </a:prstGeom>
          <a:noFill/>
          <a:ln>
            <a:noFill/>
          </a:ln>
        </p:spPr>
      </p:pic>
      <p:sp>
        <p:nvSpPr>
          <p:cNvPr id="26" name="Google Shape;26;g130bf8aca4e_0_308"/>
          <p:cNvSpPr/>
          <p:nvPr/>
        </p:nvSpPr>
        <p:spPr>
          <a:xfrm>
            <a:off x="219075" y="4737100"/>
            <a:ext cx="7531200" cy="72900"/>
          </a:xfrm>
          <a:prstGeom prst="rect">
            <a:avLst/>
          </a:prstGeom>
          <a:solidFill>
            <a:srgbClr val="97D7E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ogo Bottom: Content &amp; Caption">
  <p:cSld name="Logo Bottom: Content &amp; Caption">
    <p:spTree>
      <p:nvGrpSpPr>
        <p:cNvPr id="1" name="Shape 123"/>
        <p:cNvGrpSpPr/>
        <p:nvPr/>
      </p:nvGrpSpPr>
      <p:grpSpPr>
        <a:xfrm>
          <a:off x="0" y="0"/>
          <a:ext cx="0" cy="0"/>
          <a:chOff x="0" y="0"/>
          <a:chExt cx="0" cy="0"/>
        </a:xfrm>
      </p:grpSpPr>
      <p:sp>
        <p:nvSpPr>
          <p:cNvPr id="124" name="Google Shape;124;g135e6edf2a6_15_35"/>
          <p:cNvSpPr txBox="1">
            <a:spLocks noGrp="1"/>
          </p:cNvSpPr>
          <p:nvPr>
            <p:ph type="body" idx="1"/>
          </p:nvPr>
        </p:nvSpPr>
        <p:spPr>
          <a:xfrm>
            <a:off x="228600" y="719137"/>
            <a:ext cx="3027894" cy="3767007"/>
          </a:xfrm>
          <a:prstGeom prst="rect">
            <a:avLst/>
          </a:prstGeom>
          <a:noFill/>
          <a:ln>
            <a:noFill/>
          </a:ln>
        </p:spPr>
        <p:txBody>
          <a:bodyPr spcFirstLastPara="1" wrap="square" lIns="0" tIns="0" rIns="0" bIns="0" anchor="t" anchorCtr="0">
            <a:noAutofit/>
          </a:bodyPr>
          <a:lstStyle>
            <a:lvl1pPr marL="457200" marR="0" lvl="0" indent="-228600" algn="l" rtl="0">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25" name="Google Shape;125;g135e6edf2a6_15_35"/>
          <p:cNvSpPr txBox="1">
            <a:spLocks noGrp="1"/>
          </p:cNvSpPr>
          <p:nvPr>
            <p:ph type="body" idx="2"/>
          </p:nvPr>
        </p:nvSpPr>
        <p:spPr>
          <a:xfrm>
            <a:off x="3542712" y="719138"/>
            <a:ext cx="5347605" cy="3767006"/>
          </a:xfrm>
          <a:prstGeom prst="rect">
            <a:avLst/>
          </a:prstGeom>
          <a:noFill/>
          <a:ln>
            <a:noFill/>
          </a:ln>
        </p:spPr>
        <p:txBody>
          <a:bodyPr spcFirstLastPara="1" wrap="square" lIns="0" tIns="0" rIns="0" bIns="0" anchor="t" anchorCtr="0">
            <a:noAutofit/>
          </a:bodyPr>
          <a:lstStyle>
            <a:lvl1pPr marL="457200" marR="0" lvl="0" indent="-381000" algn="l" rtl="0">
              <a:spcBef>
                <a:spcPts val="480"/>
              </a:spcBef>
              <a:spcAft>
                <a:spcPts val="0"/>
              </a:spcAft>
              <a:buClr>
                <a:srgbClr val="505050"/>
              </a:buClr>
              <a:buSzPts val="2400"/>
              <a:buFont typeface="Arial"/>
              <a:buChar char="•"/>
              <a:defRPr sz="2400" b="0" i="0" u="none" strike="noStrike" cap="none">
                <a:solidFill>
                  <a:srgbClr val="505050"/>
                </a:solidFill>
                <a:latin typeface="Helvetica Neue"/>
                <a:ea typeface="Helvetica Neue"/>
                <a:cs typeface="Helvetica Neue"/>
                <a:sym typeface="Helvetica Neue"/>
              </a:defRPr>
            </a:lvl1pPr>
            <a:lvl2pPr marL="914400" marR="0" lvl="1" indent="-368300" algn="l" rtl="0">
              <a:spcBef>
                <a:spcPts val="440"/>
              </a:spcBef>
              <a:spcAft>
                <a:spcPts val="0"/>
              </a:spcAft>
              <a:buClr>
                <a:srgbClr val="505050"/>
              </a:buClr>
              <a:buSzPts val="2200"/>
              <a:buFont typeface="Arial"/>
              <a:buChar char="–"/>
              <a:defRPr sz="2200" b="0" i="0" u="none" strike="noStrike" cap="none">
                <a:solidFill>
                  <a:srgbClr val="505050"/>
                </a:solidFill>
                <a:latin typeface="Helvetica Neue"/>
                <a:ea typeface="Helvetica Neue"/>
                <a:cs typeface="Helvetica Neue"/>
                <a:sym typeface="Helvetica Neue"/>
              </a:defRPr>
            </a:lvl2pPr>
            <a:lvl3pPr marL="1371600" marR="0" lvl="2" indent="-355600" algn="l" rtl="0">
              <a:spcBef>
                <a:spcPts val="400"/>
              </a:spcBef>
              <a:spcAft>
                <a:spcPts val="0"/>
              </a:spcAft>
              <a:buClr>
                <a:srgbClr val="505050"/>
              </a:buClr>
              <a:buSzPts val="2000"/>
              <a:buFont typeface="Arial"/>
              <a:buChar char="•"/>
              <a:defRPr sz="2000" b="0" i="0" u="none" strike="noStrike" cap="none">
                <a:solidFill>
                  <a:srgbClr val="505050"/>
                </a:solidFill>
                <a:latin typeface="Helvetica Neue"/>
                <a:ea typeface="Helvetica Neue"/>
                <a:cs typeface="Helvetica Neue"/>
                <a:sym typeface="Helvetica Neue"/>
              </a:defRPr>
            </a:lvl3pPr>
            <a:lvl4pPr marL="1828800" marR="0" lvl="3" indent="-342900" algn="l" rtl="0">
              <a:spcBef>
                <a:spcPts val="360"/>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4pPr>
            <a:lvl5pPr marL="2286000" marR="0" lvl="4" indent="-342900" algn="l" rtl="0">
              <a:spcBef>
                <a:spcPts val="360"/>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g135e6edf2a6_15_35"/>
          <p:cNvSpPr txBox="1">
            <a:spLocks noGrp="1"/>
          </p:cNvSpPr>
          <p:nvPr>
            <p:ph type="dt" idx="10"/>
          </p:nvPr>
        </p:nvSpPr>
        <p:spPr>
          <a:xfrm>
            <a:off x="736827" y="4878160"/>
            <a:ext cx="675368" cy="180975"/>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6/22/22 </a:t>
            </a:r>
            <a:endParaRPr/>
          </a:p>
        </p:txBody>
      </p:sp>
      <p:sp>
        <p:nvSpPr>
          <p:cNvPr id="127" name="Google Shape;127;g135e6edf2a6_15_35"/>
          <p:cNvSpPr txBox="1">
            <a:spLocks noGrp="1"/>
          </p:cNvSpPr>
          <p:nvPr>
            <p:ph type="ftr" idx="11"/>
          </p:nvPr>
        </p:nvSpPr>
        <p:spPr>
          <a:xfrm>
            <a:off x="1530601" y="4878160"/>
            <a:ext cx="6262119" cy="18752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K. Burkett | Fermilab PAC Meeting </a:t>
            </a:r>
            <a:endParaRPr/>
          </a:p>
        </p:txBody>
      </p:sp>
      <p:sp>
        <p:nvSpPr>
          <p:cNvPr id="128" name="Google Shape;128;g135e6edf2a6_15_35"/>
          <p:cNvSpPr txBox="1">
            <a:spLocks noGrp="1"/>
          </p:cNvSpPr>
          <p:nvPr>
            <p:ph type="sldNum" idx="12"/>
          </p:nvPr>
        </p:nvSpPr>
        <p:spPr>
          <a:xfrm>
            <a:off x="222250" y="4878160"/>
            <a:ext cx="414338" cy="177964"/>
          </a:xfrm>
          <a:prstGeom prst="rect">
            <a:avLst/>
          </a:prstGeom>
          <a:noFill/>
          <a:ln>
            <a:noFill/>
          </a:ln>
        </p:spPr>
        <p:txBody>
          <a:bodyPr spcFirstLastPara="1" wrap="square" lIns="0" tIns="0" rIns="0" bIns="0" anchor="t" anchorCtr="0">
            <a:noAutofit/>
          </a:bodyPr>
          <a:lstStyle>
            <a:lvl1pPr marL="0" marR="0" lvl="0" indent="0" algn="l">
              <a:spcBef>
                <a:spcPts val="0"/>
              </a:spcBef>
              <a:spcAft>
                <a:spcPts val="0"/>
              </a:spcAft>
              <a:buNone/>
              <a:defRPr sz="1200">
                <a:solidFill>
                  <a:srgbClr val="004C97"/>
                </a:solidFill>
                <a:latin typeface="Helvetica Neue"/>
                <a:ea typeface="Helvetica Neue"/>
                <a:cs typeface="Helvetica Neue"/>
                <a:sym typeface="Helvetica Neue"/>
              </a:defRPr>
            </a:lvl1pPr>
            <a:lvl2pPr marL="0" marR="0" lvl="1" indent="0" algn="l">
              <a:spcBef>
                <a:spcPts val="0"/>
              </a:spcBef>
              <a:spcAft>
                <a:spcPts val="0"/>
              </a:spcAft>
              <a:buNone/>
              <a:defRPr sz="1200">
                <a:solidFill>
                  <a:srgbClr val="004C97"/>
                </a:solidFill>
                <a:latin typeface="Helvetica Neue"/>
                <a:ea typeface="Helvetica Neue"/>
                <a:cs typeface="Helvetica Neue"/>
                <a:sym typeface="Helvetica Neue"/>
              </a:defRPr>
            </a:lvl2pPr>
            <a:lvl3pPr marL="0" marR="0" lvl="2" indent="0" algn="l">
              <a:spcBef>
                <a:spcPts val="0"/>
              </a:spcBef>
              <a:spcAft>
                <a:spcPts val="0"/>
              </a:spcAft>
              <a:buNone/>
              <a:defRPr sz="1200">
                <a:solidFill>
                  <a:srgbClr val="004C97"/>
                </a:solidFill>
                <a:latin typeface="Helvetica Neue"/>
                <a:ea typeface="Helvetica Neue"/>
                <a:cs typeface="Helvetica Neue"/>
                <a:sym typeface="Helvetica Neue"/>
              </a:defRPr>
            </a:lvl3pPr>
            <a:lvl4pPr marL="0" marR="0" lvl="3" indent="0" algn="l">
              <a:spcBef>
                <a:spcPts val="0"/>
              </a:spcBef>
              <a:spcAft>
                <a:spcPts val="0"/>
              </a:spcAft>
              <a:buNone/>
              <a:defRPr sz="1200">
                <a:solidFill>
                  <a:srgbClr val="004C97"/>
                </a:solidFill>
                <a:latin typeface="Helvetica Neue"/>
                <a:ea typeface="Helvetica Neue"/>
                <a:cs typeface="Helvetica Neue"/>
                <a:sym typeface="Helvetica Neue"/>
              </a:defRPr>
            </a:lvl4pPr>
            <a:lvl5pPr marL="0" marR="0" lvl="4" indent="0" algn="l">
              <a:spcBef>
                <a:spcPts val="0"/>
              </a:spcBef>
              <a:spcAft>
                <a:spcPts val="0"/>
              </a:spcAft>
              <a:buNone/>
              <a:defRPr sz="1200">
                <a:solidFill>
                  <a:srgbClr val="004C97"/>
                </a:solidFill>
                <a:latin typeface="Helvetica Neue"/>
                <a:ea typeface="Helvetica Neue"/>
                <a:cs typeface="Helvetica Neue"/>
                <a:sym typeface="Helvetica Neue"/>
              </a:defRPr>
            </a:lvl5pPr>
            <a:lvl6pPr marL="0" marR="0" lvl="5" indent="0" algn="l">
              <a:spcBef>
                <a:spcPts val="0"/>
              </a:spcBef>
              <a:spcAft>
                <a:spcPts val="0"/>
              </a:spcAft>
              <a:buNone/>
              <a:defRPr sz="1200">
                <a:solidFill>
                  <a:srgbClr val="004C97"/>
                </a:solidFill>
                <a:latin typeface="Helvetica Neue"/>
                <a:ea typeface="Helvetica Neue"/>
                <a:cs typeface="Helvetica Neue"/>
                <a:sym typeface="Helvetica Neue"/>
              </a:defRPr>
            </a:lvl6pPr>
            <a:lvl7pPr marL="0" marR="0" lvl="6" indent="0" algn="l">
              <a:spcBef>
                <a:spcPts val="0"/>
              </a:spcBef>
              <a:spcAft>
                <a:spcPts val="0"/>
              </a:spcAft>
              <a:buNone/>
              <a:defRPr sz="1200">
                <a:solidFill>
                  <a:srgbClr val="004C97"/>
                </a:solidFill>
                <a:latin typeface="Helvetica Neue"/>
                <a:ea typeface="Helvetica Neue"/>
                <a:cs typeface="Helvetica Neue"/>
                <a:sym typeface="Helvetica Neue"/>
              </a:defRPr>
            </a:lvl7pPr>
            <a:lvl8pPr marL="0" marR="0" lvl="7" indent="0" algn="l">
              <a:spcBef>
                <a:spcPts val="0"/>
              </a:spcBef>
              <a:spcAft>
                <a:spcPts val="0"/>
              </a:spcAft>
              <a:buNone/>
              <a:defRPr sz="1200">
                <a:solidFill>
                  <a:srgbClr val="004C97"/>
                </a:solidFill>
                <a:latin typeface="Helvetica Neue"/>
                <a:ea typeface="Helvetica Neue"/>
                <a:cs typeface="Helvetica Neue"/>
                <a:sym typeface="Helvetica Neue"/>
              </a:defRPr>
            </a:lvl8pPr>
            <a:lvl9pPr marL="0" marR="0" lvl="8" indent="0" algn="l">
              <a:spcBef>
                <a:spcPts val="0"/>
              </a:spcBef>
              <a:spcAft>
                <a:spcPts val="0"/>
              </a:spcAft>
              <a:buNone/>
              <a:defRPr sz="1200">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
        <p:nvSpPr>
          <p:cNvPr id="129" name="Google Shape;129;g135e6edf2a6_15_35"/>
          <p:cNvSpPr txBox="1">
            <a:spLocks noGrp="1"/>
          </p:cNvSpPr>
          <p:nvPr>
            <p:ph type="title"/>
          </p:nvPr>
        </p:nvSpPr>
        <p:spPr>
          <a:xfrm>
            <a:off x="228600" y="190520"/>
            <a:ext cx="8686800" cy="320908"/>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800" b="1" i="0" u="none" strike="noStrike" cap="none">
                <a:solidFill>
                  <a:srgbClr val="004C97"/>
                </a:solidFill>
                <a:latin typeface="Helvetica Neue"/>
                <a:ea typeface="Helvetica Neue"/>
                <a:cs typeface="Helvetica Neue"/>
                <a:sym typeface="Helvetica Neue"/>
              </a:defRPr>
            </a:lvl1pPr>
            <a:lvl2pPr marR="0" lvl="1"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2pPr>
            <a:lvl3pPr marR="0" lvl="2"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3pPr>
            <a:lvl4pPr marR="0" lvl="3"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4pPr>
            <a:lvl5pPr marR="0" lvl="4"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5pPr>
            <a:lvl6pPr marR="0" lvl="5"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6pPr>
            <a:lvl7pPr marR="0" lvl="6"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7pPr>
            <a:lvl8pPr marR="0" lvl="7"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8pPr>
            <a:lvl9pPr marR="0" lvl="8"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Logo Bottom: Picture &amp; Caption">
  <p:cSld name="Logo Bottom: Picture &amp; Caption">
    <p:spTree>
      <p:nvGrpSpPr>
        <p:cNvPr id="1" name="Shape 130"/>
        <p:cNvGrpSpPr/>
        <p:nvPr/>
      </p:nvGrpSpPr>
      <p:grpSpPr>
        <a:xfrm>
          <a:off x="0" y="0"/>
          <a:ext cx="0" cy="0"/>
          <a:chOff x="0" y="0"/>
          <a:chExt cx="0" cy="0"/>
        </a:xfrm>
      </p:grpSpPr>
      <p:sp>
        <p:nvSpPr>
          <p:cNvPr id="131" name="Google Shape;131;g135e6edf2a6_15_42"/>
          <p:cNvSpPr>
            <a:spLocks noGrp="1"/>
          </p:cNvSpPr>
          <p:nvPr>
            <p:ph type="pic" idx="2"/>
          </p:nvPr>
        </p:nvSpPr>
        <p:spPr>
          <a:xfrm>
            <a:off x="224073" y="728663"/>
            <a:ext cx="8686800" cy="2795038"/>
          </a:xfrm>
          <a:prstGeom prst="rect">
            <a:avLst/>
          </a:prstGeom>
          <a:noFill/>
          <a:ln>
            <a:noFill/>
          </a:ln>
        </p:spPr>
      </p:sp>
      <p:sp>
        <p:nvSpPr>
          <p:cNvPr id="132" name="Google Shape;132;g135e6edf2a6_15_42"/>
          <p:cNvSpPr txBox="1">
            <a:spLocks noGrp="1"/>
          </p:cNvSpPr>
          <p:nvPr>
            <p:ph type="body" idx="1"/>
          </p:nvPr>
        </p:nvSpPr>
        <p:spPr>
          <a:xfrm>
            <a:off x="224073" y="3707254"/>
            <a:ext cx="8686800" cy="818444"/>
          </a:xfrm>
          <a:prstGeom prst="rect">
            <a:avLst/>
          </a:prstGeom>
          <a:noFill/>
          <a:ln>
            <a:noFill/>
          </a:ln>
        </p:spPr>
        <p:txBody>
          <a:bodyPr spcFirstLastPara="1" wrap="square" lIns="0" tIns="0" rIns="0" bIns="0" anchor="t" anchorCtr="0">
            <a:noAutofit/>
          </a:bodyPr>
          <a:lstStyle>
            <a:lvl1pPr marL="457200" marR="0" lvl="0" indent="-228600" algn="l" rtl="0">
              <a:spcBef>
                <a:spcPts val="320"/>
              </a:spcBef>
              <a:spcAft>
                <a:spcPts val="0"/>
              </a:spcAft>
              <a:buClr>
                <a:srgbClr val="004C97"/>
              </a:buClr>
              <a:buSzPts val="1600"/>
              <a:buFont typeface="Arial"/>
              <a:buNone/>
              <a:defRPr sz="1600" b="1" i="0" u="none" strike="noStrike" cap="none">
                <a:solidFill>
                  <a:srgbClr val="004C97"/>
                </a:solidFill>
                <a:latin typeface="Helvetica Neue"/>
                <a:ea typeface="Helvetica Neue"/>
                <a:cs typeface="Helvetica Neue"/>
                <a:sym typeface="Helvetica Neue"/>
              </a:defRPr>
            </a:lvl1pPr>
            <a:lvl2pPr marL="914400" marR="0" lvl="1" indent="-228600" algn="l" rtl="0">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3" name="Google Shape;133;g135e6edf2a6_15_42"/>
          <p:cNvSpPr txBox="1">
            <a:spLocks noGrp="1"/>
          </p:cNvSpPr>
          <p:nvPr>
            <p:ph type="dt" idx="10"/>
          </p:nvPr>
        </p:nvSpPr>
        <p:spPr>
          <a:xfrm>
            <a:off x="736827" y="4878160"/>
            <a:ext cx="675368" cy="180975"/>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6/22/22 </a:t>
            </a:r>
            <a:endParaRPr/>
          </a:p>
        </p:txBody>
      </p:sp>
      <p:sp>
        <p:nvSpPr>
          <p:cNvPr id="134" name="Google Shape;134;g135e6edf2a6_15_42"/>
          <p:cNvSpPr txBox="1">
            <a:spLocks noGrp="1"/>
          </p:cNvSpPr>
          <p:nvPr>
            <p:ph type="ftr" idx="11"/>
          </p:nvPr>
        </p:nvSpPr>
        <p:spPr>
          <a:xfrm>
            <a:off x="1530603" y="4878160"/>
            <a:ext cx="6251958" cy="182155"/>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K. Burkett | Fermilab PAC Meeting </a:t>
            </a:r>
            <a:endParaRPr/>
          </a:p>
        </p:txBody>
      </p:sp>
      <p:sp>
        <p:nvSpPr>
          <p:cNvPr id="135" name="Google Shape;135;g135e6edf2a6_15_42"/>
          <p:cNvSpPr txBox="1">
            <a:spLocks noGrp="1"/>
          </p:cNvSpPr>
          <p:nvPr>
            <p:ph type="sldNum" idx="12"/>
          </p:nvPr>
        </p:nvSpPr>
        <p:spPr>
          <a:xfrm>
            <a:off x="222250" y="4878160"/>
            <a:ext cx="414338" cy="177964"/>
          </a:xfrm>
          <a:prstGeom prst="rect">
            <a:avLst/>
          </a:prstGeom>
          <a:noFill/>
          <a:ln>
            <a:noFill/>
          </a:ln>
        </p:spPr>
        <p:txBody>
          <a:bodyPr spcFirstLastPara="1" wrap="square" lIns="0" tIns="0" rIns="0" bIns="0" anchor="t" anchorCtr="0">
            <a:noAutofit/>
          </a:bodyPr>
          <a:lstStyle>
            <a:lvl1pPr marL="0" marR="0" lvl="0" indent="0" algn="l">
              <a:spcBef>
                <a:spcPts val="0"/>
              </a:spcBef>
              <a:spcAft>
                <a:spcPts val="0"/>
              </a:spcAft>
              <a:buNone/>
              <a:defRPr sz="1200">
                <a:solidFill>
                  <a:srgbClr val="004C97"/>
                </a:solidFill>
                <a:latin typeface="Helvetica Neue"/>
                <a:ea typeface="Helvetica Neue"/>
                <a:cs typeface="Helvetica Neue"/>
                <a:sym typeface="Helvetica Neue"/>
              </a:defRPr>
            </a:lvl1pPr>
            <a:lvl2pPr marL="0" marR="0" lvl="1" indent="0" algn="l">
              <a:spcBef>
                <a:spcPts val="0"/>
              </a:spcBef>
              <a:spcAft>
                <a:spcPts val="0"/>
              </a:spcAft>
              <a:buNone/>
              <a:defRPr sz="1200">
                <a:solidFill>
                  <a:srgbClr val="004C97"/>
                </a:solidFill>
                <a:latin typeface="Helvetica Neue"/>
                <a:ea typeface="Helvetica Neue"/>
                <a:cs typeface="Helvetica Neue"/>
                <a:sym typeface="Helvetica Neue"/>
              </a:defRPr>
            </a:lvl2pPr>
            <a:lvl3pPr marL="0" marR="0" lvl="2" indent="0" algn="l">
              <a:spcBef>
                <a:spcPts val="0"/>
              </a:spcBef>
              <a:spcAft>
                <a:spcPts val="0"/>
              </a:spcAft>
              <a:buNone/>
              <a:defRPr sz="1200">
                <a:solidFill>
                  <a:srgbClr val="004C97"/>
                </a:solidFill>
                <a:latin typeface="Helvetica Neue"/>
                <a:ea typeface="Helvetica Neue"/>
                <a:cs typeface="Helvetica Neue"/>
                <a:sym typeface="Helvetica Neue"/>
              </a:defRPr>
            </a:lvl3pPr>
            <a:lvl4pPr marL="0" marR="0" lvl="3" indent="0" algn="l">
              <a:spcBef>
                <a:spcPts val="0"/>
              </a:spcBef>
              <a:spcAft>
                <a:spcPts val="0"/>
              </a:spcAft>
              <a:buNone/>
              <a:defRPr sz="1200">
                <a:solidFill>
                  <a:srgbClr val="004C97"/>
                </a:solidFill>
                <a:latin typeface="Helvetica Neue"/>
                <a:ea typeface="Helvetica Neue"/>
                <a:cs typeface="Helvetica Neue"/>
                <a:sym typeface="Helvetica Neue"/>
              </a:defRPr>
            </a:lvl4pPr>
            <a:lvl5pPr marL="0" marR="0" lvl="4" indent="0" algn="l">
              <a:spcBef>
                <a:spcPts val="0"/>
              </a:spcBef>
              <a:spcAft>
                <a:spcPts val="0"/>
              </a:spcAft>
              <a:buNone/>
              <a:defRPr sz="1200">
                <a:solidFill>
                  <a:srgbClr val="004C97"/>
                </a:solidFill>
                <a:latin typeface="Helvetica Neue"/>
                <a:ea typeface="Helvetica Neue"/>
                <a:cs typeface="Helvetica Neue"/>
                <a:sym typeface="Helvetica Neue"/>
              </a:defRPr>
            </a:lvl5pPr>
            <a:lvl6pPr marL="0" marR="0" lvl="5" indent="0" algn="l">
              <a:spcBef>
                <a:spcPts val="0"/>
              </a:spcBef>
              <a:spcAft>
                <a:spcPts val="0"/>
              </a:spcAft>
              <a:buNone/>
              <a:defRPr sz="1200">
                <a:solidFill>
                  <a:srgbClr val="004C97"/>
                </a:solidFill>
                <a:latin typeface="Helvetica Neue"/>
                <a:ea typeface="Helvetica Neue"/>
                <a:cs typeface="Helvetica Neue"/>
                <a:sym typeface="Helvetica Neue"/>
              </a:defRPr>
            </a:lvl6pPr>
            <a:lvl7pPr marL="0" marR="0" lvl="6" indent="0" algn="l">
              <a:spcBef>
                <a:spcPts val="0"/>
              </a:spcBef>
              <a:spcAft>
                <a:spcPts val="0"/>
              </a:spcAft>
              <a:buNone/>
              <a:defRPr sz="1200">
                <a:solidFill>
                  <a:srgbClr val="004C97"/>
                </a:solidFill>
                <a:latin typeface="Helvetica Neue"/>
                <a:ea typeface="Helvetica Neue"/>
                <a:cs typeface="Helvetica Neue"/>
                <a:sym typeface="Helvetica Neue"/>
              </a:defRPr>
            </a:lvl7pPr>
            <a:lvl8pPr marL="0" marR="0" lvl="7" indent="0" algn="l">
              <a:spcBef>
                <a:spcPts val="0"/>
              </a:spcBef>
              <a:spcAft>
                <a:spcPts val="0"/>
              </a:spcAft>
              <a:buNone/>
              <a:defRPr sz="1200">
                <a:solidFill>
                  <a:srgbClr val="004C97"/>
                </a:solidFill>
                <a:latin typeface="Helvetica Neue"/>
                <a:ea typeface="Helvetica Neue"/>
                <a:cs typeface="Helvetica Neue"/>
                <a:sym typeface="Helvetica Neue"/>
              </a:defRPr>
            </a:lvl8pPr>
            <a:lvl9pPr marL="0" marR="0" lvl="8" indent="0" algn="l">
              <a:spcBef>
                <a:spcPts val="0"/>
              </a:spcBef>
              <a:spcAft>
                <a:spcPts val="0"/>
              </a:spcAft>
              <a:buNone/>
              <a:defRPr sz="1200">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
        <p:nvSpPr>
          <p:cNvPr id="136" name="Google Shape;136;g135e6edf2a6_15_42"/>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800" b="1" i="0" u="none" strike="noStrike" cap="none">
                <a:solidFill>
                  <a:srgbClr val="004C97"/>
                </a:solidFill>
                <a:latin typeface="Helvetica Neue"/>
                <a:ea typeface="Helvetica Neue"/>
                <a:cs typeface="Helvetica Neue"/>
                <a:sym typeface="Helvetica Neue"/>
              </a:defRPr>
            </a:lvl1pPr>
            <a:lvl2pPr marR="0" lvl="1"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2pPr>
            <a:lvl3pPr marR="0" lvl="2"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3pPr>
            <a:lvl4pPr marR="0" lvl="3"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4pPr>
            <a:lvl5pPr marR="0" lvl="4"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5pPr>
            <a:lvl6pPr marR="0" lvl="5"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6pPr>
            <a:lvl7pPr marR="0" lvl="6"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7pPr>
            <a:lvl8pPr marR="0" lvl="7"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8pPr>
            <a:lvl9pPr marR="0" lvl="8"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Layout">
  <p:cSld name="Picture Layout">
    <p:spTree>
      <p:nvGrpSpPr>
        <p:cNvPr id="1" name="Shape 137"/>
        <p:cNvGrpSpPr/>
        <p:nvPr/>
      </p:nvGrpSpPr>
      <p:grpSpPr>
        <a:xfrm>
          <a:off x="0" y="0"/>
          <a:ext cx="0" cy="0"/>
          <a:chOff x="0" y="0"/>
          <a:chExt cx="0" cy="0"/>
        </a:xfrm>
      </p:grpSpPr>
      <p:sp>
        <p:nvSpPr>
          <p:cNvPr id="138" name="Google Shape;138;g135e6edf2a6_15_49"/>
          <p:cNvSpPr txBox="1">
            <a:spLocks noGrp="1"/>
          </p:cNvSpPr>
          <p:nvPr>
            <p:ph type="dt" idx="10"/>
          </p:nvPr>
        </p:nvSpPr>
        <p:spPr>
          <a:xfrm>
            <a:off x="736827" y="4878160"/>
            <a:ext cx="675368" cy="180975"/>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6/22/22 </a:t>
            </a:r>
            <a:endParaRPr/>
          </a:p>
        </p:txBody>
      </p:sp>
      <p:sp>
        <p:nvSpPr>
          <p:cNvPr id="139" name="Google Shape;139;g135e6edf2a6_15_49"/>
          <p:cNvSpPr txBox="1">
            <a:spLocks noGrp="1"/>
          </p:cNvSpPr>
          <p:nvPr>
            <p:ph type="ftr" idx="11"/>
          </p:nvPr>
        </p:nvSpPr>
        <p:spPr>
          <a:xfrm>
            <a:off x="1530602" y="4878160"/>
            <a:ext cx="6260399" cy="182155"/>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K. Burkett | Fermilab PAC Meeting </a:t>
            </a:r>
            <a:endParaRPr/>
          </a:p>
        </p:txBody>
      </p:sp>
      <p:sp>
        <p:nvSpPr>
          <p:cNvPr id="140" name="Google Shape;140;g135e6edf2a6_15_49"/>
          <p:cNvSpPr txBox="1">
            <a:spLocks noGrp="1"/>
          </p:cNvSpPr>
          <p:nvPr>
            <p:ph type="sldNum" idx="12"/>
          </p:nvPr>
        </p:nvSpPr>
        <p:spPr>
          <a:xfrm>
            <a:off x="222250" y="4878160"/>
            <a:ext cx="414338" cy="177964"/>
          </a:xfrm>
          <a:prstGeom prst="rect">
            <a:avLst/>
          </a:prstGeom>
          <a:noFill/>
          <a:ln>
            <a:noFill/>
          </a:ln>
        </p:spPr>
        <p:txBody>
          <a:bodyPr spcFirstLastPara="1" wrap="square" lIns="0" tIns="0" rIns="0" bIns="0" anchor="t"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141" name="Google Shape;141;g135e6edf2a6_15_49"/>
          <p:cNvSpPr>
            <a:spLocks noGrp="1"/>
          </p:cNvSpPr>
          <p:nvPr>
            <p:ph type="pic" idx="2"/>
          </p:nvPr>
        </p:nvSpPr>
        <p:spPr>
          <a:xfrm>
            <a:off x="222250" y="190500"/>
            <a:ext cx="8675688" cy="4352192"/>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Logo Bottom: Extra Logos">
  <p:cSld name="Logo Bottom: Extra Logos">
    <p:spTree>
      <p:nvGrpSpPr>
        <p:cNvPr id="1" name="Shape 142"/>
        <p:cNvGrpSpPr/>
        <p:nvPr/>
      </p:nvGrpSpPr>
      <p:grpSpPr>
        <a:xfrm>
          <a:off x="0" y="0"/>
          <a:ext cx="0" cy="0"/>
          <a:chOff x="0" y="0"/>
          <a:chExt cx="0" cy="0"/>
        </a:xfrm>
      </p:grpSpPr>
      <p:sp>
        <p:nvSpPr>
          <p:cNvPr id="143" name="Google Shape;143;g135e6edf2a6_15_54"/>
          <p:cNvSpPr txBox="1">
            <a:spLocks noGrp="1"/>
          </p:cNvSpPr>
          <p:nvPr>
            <p:ph type="dt" idx="10"/>
          </p:nvPr>
        </p:nvSpPr>
        <p:spPr>
          <a:xfrm>
            <a:off x="736827" y="4878160"/>
            <a:ext cx="675368" cy="180975"/>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6/22/22 </a:t>
            </a:r>
            <a:endParaRPr/>
          </a:p>
        </p:txBody>
      </p:sp>
      <p:sp>
        <p:nvSpPr>
          <p:cNvPr id="144" name="Google Shape;144;g135e6edf2a6_15_54"/>
          <p:cNvSpPr txBox="1">
            <a:spLocks noGrp="1"/>
          </p:cNvSpPr>
          <p:nvPr>
            <p:ph type="ftr" idx="11"/>
          </p:nvPr>
        </p:nvSpPr>
        <p:spPr>
          <a:xfrm>
            <a:off x="1530603" y="4878160"/>
            <a:ext cx="6272278" cy="182155"/>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K. Burkett | Fermilab PAC Meeting </a:t>
            </a:r>
            <a:endParaRPr/>
          </a:p>
        </p:txBody>
      </p:sp>
      <p:sp>
        <p:nvSpPr>
          <p:cNvPr id="145" name="Google Shape;145;g135e6edf2a6_15_54"/>
          <p:cNvSpPr txBox="1">
            <a:spLocks noGrp="1"/>
          </p:cNvSpPr>
          <p:nvPr>
            <p:ph type="sldNum" idx="12"/>
          </p:nvPr>
        </p:nvSpPr>
        <p:spPr>
          <a:xfrm>
            <a:off x="222250" y="4878160"/>
            <a:ext cx="414338" cy="177964"/>
          </a:xfrm>
          <a:prstGeom prst="rect">
            <a:avLst/>
          </a:prstGeom>
          <a:noFill/>
          <a:ln>
            <a:noFill/>
          </a:ln>
        </p:spPr>
        <p:txBody>
          <a:bodyPr spcFirstLastPara="1" wrap="square" lIns="0" tIns="0" rIns="0" bIns="0" anchor="t"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146" name="Google Shape;146;g135e6edf2a6_15_54"/>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800" b="1" i="0" u="none" strike="noStrike" cap="none">
                <a:solidFill>
                  <a:srgbClr val="004C97"/>
                </a:solidFill>
                <a:latin typeface="Helvetica Neue"/>
                <a:ea typeface="Helvetica Neue"/>
                <a:cs typeface="Helvetica Neue"/>
                <a:sym typeface="Helvetica Neue"/>
              </a:defRPr>
            </a:lvl1pPr>
            <a:lvl2pPr marR="0" lvl="1"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2pPr>
            <a:lvl3pPr marR="0" lvl="2"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3pPr>
            <a:lvl4pPr marR="0" lvl="3"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4pPr>
            <a:lvl5pPr marR="0" lvl="4"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5pPr>
            <a:lvl6pPr marR="0" lvl="5"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6pPr>
            <a:lvl7pPr marR="0" lvl="6"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7pPr>
            <a:lvl8pPr marR="0" lvl="7"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8pPr>
            <a:lvl9pPr marR="0" lvl="8"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9pPr>
          </a:lstStyle>
          <a:p>
            <a:endParaRPr/>
          </a:p>
        </p:txBody>
      </p:sp>
      <p:sp>
        <p:nvSpPr>
          <p:cNvPr id="147" name="Google Shape;147;g135e6edf2a6_15_54"/>
          <p:cNvSpPr>
            <a:spLocks noGrp="1"/>
          </p:cNvSpPr>
          <p:nvPr>
            <p:ph type="pic" idx="2"/>
          </p:nvPr>
        </p:nvSpPr>
        <p:spPr>
          <a:xfrm>
            <a:off x="205694" y="2036671"/>
            <a:ext cx="1200150" cy="1200150"/>
          </a:xfrm>
          <a:prstGeom prst="rect">
            <a:avLst/>
          </a:prstGeom>
          <a:noFill/>
          <a:ln>
            <a:noFill/>
          </a:ln>
        </p:spPr>
      </p:sp>
      <p:sp>
        <p:nvSpPr>
          <p:cNvPr id="148" name="Google Shape;148;g135e6edf2a6_15_54"/>
          <p:cNvSpPr>
            <a:spLocks noGrp="1"/>
          </p:cNvSpPr>
          <p:nvPr>
            <p:ph type="pic" idx="3"/>
          </p:nvPr>
        </p:nvSpPr>
        <p:spPr>
          <a:xfrm>
            <a:off x="1979425" y="2036671"/>
            <a:ext cx="1200150" cy="1200150"/>
          </a:xfrm>
          <a:prstGeom prst="rect">
            <a:avLst/>
          </a:prstGeom>
          <a:noFill/>
          <a:ln>
            <a:noFill/>
          </a:ln>
        </p:spPr>
      </p:sp>
      <p:sp>
        <p:nvSpPr>
          <p:cNvPr id="149" name="Google Shape;149;g135e6edf2a6_15_54"/>
          <p:cNvSpPr>
            <a:spLocks noGrp="1"/>
          </p:cNvSpPr>
          <p:nvPr>
            <p:ph type="pic" idx="4"/>
          </p:nvPr>
        </p:nvSpPr>
        <p:spPr>
          <a:xfrm>
            <a:off x="3753205" y="2036671"/>
            <a:ext cx="1200150" cy="1200150"/>
          </a:xfrm>
          <a:prstGeom prst="rect">
            <a:avLst/>
          </a:prstGeom>
          <a:noFill/>
          <a:ln>
            <a:noFill/>
          </a:ln>
        </p:spPr>
      </p:sp>
      <p:sp>
        <p:nvSpPr>
          <p:cNvPr id="150" name="Google Shape;150;g135e6edf2a6_15_54"/>
          <p:cNvSpPr>
            <a:spLocks noGrp="1"/>
          </p:cNvSpPr>
          <p:nvPr>
            <p:ph type="pic" idx="5"/>
          </p:nvPr>
        </p:nvSpPr>
        <p:spPr>
          <a:xfrm>
            <a:off x="5534456" y="2036671"/>
            <a:ext cx="1200150" cy="1200150"/>
          </a:xfrm>
          <a:prstGeom prst="rect">
            <a:avLst/>
          </a:prstGeom>
          <a:noFill/>
          <a:ln>
            <a:noFill/>
          </a:ln>
        </p:spPr>
      </p:sp>
      <p:sp>
        <p:nvSpPr>
          <p:cNvPr id="151" name="Google Shape;151;g135e6edf2a6_15_54"/>
          <p:cNvSpPr>
            <a:spLocks noGrp="1"/>
          </p:cNvSpPr>
          <p:nvPr>
            <p:ph type="pic" idx="6"/>
          </p:nvPr>
        </p:nvSpPr>
        <p:spPr>
          <a:xfrm>
            <a:off x="7300765" y="2036671"/>
            <a:ext cx="1200150" cy="1200150"/>
          </a:xfrm>
          <a:prstGeom prst="rect">
            <a:avLst/>
          </a:prstGeom>
          <a:noFill/>
          <a:ln>
            <a:noFill/>
          </a:ln>
        </p:spPr>
      </p:sp>
      <p:sp>
        <p:nvSpPr>
          <p:cNvPr id="152" name="Google Shape;152;g135e6edf2a6_15_54"/>
          <p:cNvSpPr>
            <a:spLocks noGrp="1"/>
          </p:cNvSpPr>
          <p:nvPr>
            <p:ph type="pic" idx="7"/>
          </p:nvPr>
        </p:nvSpPr>
        <p:spPr>
          <a:xfrm>
            <a:off x="205694" y="729132"/>
            <a:ext cx="1200150" cy="1200150"/>
          </a:xfrm>
          <a:prstGeom prst="rect">
            <a:avLst/>
          </a:prstGeom>
          <a:noFill/>
          <a:ln>
            <a:noFill/>
          </a:ln>
        </p:spPr>
      </p:sp>
      <p:sp>
        <p:nvSpPr>
          <p:cNvPr id="153" name="Google Shape;153;g135e6edf2a6_15_54"/>
          <p:cNvSpPr>
            <a:spLocks noGrp="1"/>
          </p:cNvSpPr>
          <p:nvPr>
            <p:ph type="pic" idx="8"/>
          </p:nvPr>
        </p:nvSpPr>
        <p:spPr>
          <a:xfrm>
            <a:off x="1979425" y="729132"/>
            <a:ext cx="1200150" cy="1200150"/>
          </a:xfrm>
          <a:prstGeom prst="rect">
            <a:avLst/>
          </a:prstGeom>
          <a:noFill/>
          <a:ln>
            <a:noFill/>
          </a:ln>
        </p:spPr>
      </p:sp>
      <p:sp>
        <p:nvSpPr>
          <p:cNvPr id="154" name="Google Shape;154;g135e6edf2a6_15_54"/>
          <p:cNvSpPr>
            <a:spLocks noGrp="1"/>
          </p:cNvSpPr>
          <p:nvPr>
            <p:ph type="pic" idx="9"/>
          </p:nvPr>
        </p:nvSpPr>
        <p:spPr>
          <a:xfrm>
            <a:off x="3753205" y="729132"/>
            <a:ext cx="1200150" cy="1200150"/>
          </a:xfrm>
          <a:prstGeom prst="rect">
            <a:avLst/>
          </a:prstGeom>
          <a:noFill/>
          <a:ln>
            <a:noFill/>
          </a:ln>
        </p:spPr>
      </p:sp>
      <p:sp>
        <p:nvSpPr>
          <p:cNvPr id="155" name="Google Shape;155;g135e6edf2a6_15_54"/>
          <p:cNvSpPr>
            <a:spLocks noGrp="1"/>
          </p:cNvSpPr>
          <p:nvPr>
            <p:ph type="pic" idx="13"/>
          </p:nvPr>
        </p:nvSpPr>
        <p:spPr>
          <a:xfrm>
            <a:off x="5534456" y="729132"/>
            <a:ext cx="1200150" cy="1200150"/>
          </a:xfrm>
          <a:prstGeom prst="rect">
            <a:avLst/>
          </a:prstGeom>
          <a:noFill/>
          <a:ln>
            <a:noFill/>
          </a:ln>
        </p:spPr>
      </p:sp>
      <p:sp>
        <p:nvSpPr>
          <p:cNvPr id="156" name="Google Shape;156;g135e6edf2a6_15_54"/>
          <p:cNvSpPr>
            <a:spLocks noGrp="1"/>
          </p:cNvSpPr>
          <p:nvPr>
            <p:ph type="pic" idx="14"/>
          </p:nvPr>
        </p:nvSpPr>
        <p:spPr>
          <a:xfrm>
            <a:off x="7300765" y="729132"/>
            <a:ext cx="1200150" cy="1200150"/>
          </a:xfrm>
          <a:prstGeom prst="rect">
            <a:avLst/>
          </a:prstGeom>
          <a:noFill/>
          <a:ln>
            <a:noFill/>
          </a:ln>
        </p:spPr>
      </p:sp>
      <p:sp>
        <p:nvSpPr>
          <p:cNvPr id="157" name="Google Shape;157;g135e6edf2a6_15_54"/>
          <p:cNvSpPr>
            <a:spLocks noGrp="1"/>
          </p:cNvSpPr>
          <p:nvPr>
            <p:ph type="pic" idx="15"/>
          </p:nvPr>
        </p:nvSpPr>
        <p:spPr>
          <a:xfrm>
            <a:off x="205694" y="3336601"/>
            <a:ext cx="1200150" cy="1200150"/>
          </a:xfrm>
          <a:prstGeom prst="rect">
            <a:avLst/>
          </a:prstGeom>
          <a:noFill/>
          <a:ln>
            <a:noFill/>
          </a:ln>
        </p:spPr>
      </p:sp>
      <p:sp>
        <p:nvSpPr>
          <p:cNvPr id="158" name="Google Shape;158;g135e6edf2a6_15_54"/>
          <p:cNvSpPr>
            <a:spLocks noGrp="1"/>
          </p:cNvSpPr>
          <p:nvPr>
            <p:ph type="pic" idx="16"/>
          </p:nvPr>
        </p:nvSpPr>
        <p:spPr>
          <a:xfrm>
            <a:off x="1979425" y="3336601"/>
            <a:ext cx="1200150" cy="1200150"/>
          </a:xfrm>
          <a:prstGeom prst="rect">
            <a:avLst/>
          </a:prstGeom>
          <a:noFill/>
          <a:ln>
            <a:noFill/>
          </a:ln>
        </p:spPr>
      </p:sp>
      <p:sp>
        <p:nvSpPr>
          <p:cNvPr id="159" name="Google Shape;159;g135e6edf2a6_15_54"/>
          <p:cNvSpPr>
            <a:spLocks noGrp="1"/>
          </p:cNvSpPr>
          <p:nvPr>
            <p:ph type="pic" idx="17"/>
          </p:nvPr>
        </p:nvSpPr>
        <p:spPr>
          <a:xfrm>
            <a:off x="3753205" y="3336601"/>
            <a:ext cx="1200150" cy="1200150"/>
          </a:xfrm>
          <a:prstGeom prst="rect">
            <a:avLst/>
          </a:prstGeom>
          <a:noFill/>
          <a:ln>
            <a:noFill/>
          </a:ln>
        </p:spPr>
      </p:sp>
      <p:sp>
        <p:nvSpPr>
          <p:cNvPr id="160" name="Google Shape;160;g135e6edf2a6_15_54"/>
          <p:cNvSpPr>
            <a:spLocks noGrp="1"/>
          </p:cNvSpPr>
          <p:nvPr>
            <p:ph type="pic" idx="18"/>
          </p:nvPr>
        </p:nvSpPr>
        <p:spPr>
          <a:xfrm>
            <a:off x="5534456" y="3336601"/>
            <a:ext cx="1200150" cy="1200150"/>
          </a:xfrm>
          <a:prstGeom prst="rect">
            <a:avLst/>
          </a:prstGeom>
          <a:noFill/>
          <a:ln>
            <a:noFill/>
          </a:ln>
        </p:spPr>
      </p:sp>
      <p:sp>
        <p:nvSpPr>
          <p:cNvPr id="161" name="Google Shape;161;g135e6edf2a6_15_54"/>
          <p:cNvSpPr>
            <a:spLocks noGrp="1"/>
          </p:cNvSpPr>
          <p:nvPr>
            <p:ph type="pic" idx="19"/>
          </p:nvPr>
        </p:nvSpPr>
        <p:spPr>
          <a:xfrm>
            <a:off x="7300765" y="3336601"/>
            <a:ext cx="1200150" cy="120015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Logo Bottom: Comparison">
  <p:cSld name="Logo Bottom: Comparison">
    <p:spTree>
      <p:nvGrpSpPr>
        <p:cNvPr id="1" name="Shape 27"/>
        <p:cNvGrpSpPr/>
        <p:nvPr/>
      </p:nvGrpSpPr>
      <p:grpSpPr>
        <a:xfrm>
          <a:off x="0" y="0"/>
          <a:ext cx="0" cy="0"/>
          <a:chOff x="0" y="0"/>
          <a:chExt cx="0" cy="0"/>
        </a:xfrm>
      </p:grpSpPr>
      <p:sp>
        <p:nvSpPr>
          <p:cNvPr id="28" name="Google Shape;28;p53"/>
          <p:cNvSpPr txBox="1">
            <a:spLocks noGrp="1"/>
          </p:cNvSpPr>
          <p:nvPr>
            <p:ph type="body" idx="1"/>
          </p:nvPr>
        </p:nvSpPr>
        <p:spPr>
          <a:xfrm>
            <a:off x="228601" y="728662"/>
            <a:ext cx="4206300" cy="2725425"/>
          </a:xfrm>
          <a:prstGeom prst="rect">
            <a:avLst/>
          </a:prstGeom>
          <a:noFill/>
          <a:ln>
            <a:noFill/>
          </a:ln>
        </p:spPr>
        <p:txBody>
          <a:bodyPr spcFirstLastPara="1" wrap="square" lIns="0" tIns="0" rIns="0" bIns="0" anchor="t" anchorCtr="0">
            <a:noAutofit/>
          </a:bodyPr>
          <a:lstStyle>
            <a:lvl1pPr marL="457200" marR="0" lvl="0" indent="-381000" algn="l">
              <a:lnSpc>
                <a:spcPct val="115000"/>
              </a:lnSpc>
              <a:spcBef>
                <a:spcPts val="738"/>
              </a:spcBef>
              <a:spcAft>
                <a:spcPts val="0"/>
              </a:spcAft>
              <a:buClr>
                <a:srgbClr val="505050"/>
              </a:buClr>
              <a:buSzPts val="2400"/>
              <a:buFont typeface="Arial"/>
              <a:buChar char="•"/>
              <a:defRPr sz="1800" b="0" i="0" u="none" strike="noStrike" cap="none">
                <a:solidFill>
                  <a:srgbClr val="505050"/>
                </a:solidFill>
                <a:latin typeface="Helvetica Neue"/>
                <a:ea typeface="Helvetica Neue"/>
                <a:cs typeface="Helvetica Neue"/>
                <a:sym typeface="Helvetica Neue"/>
              </a:defRPr>
            </a:lvl1pPr>
            <a:lvl2pPr marL="914400" marR="0" lvl="1" indent="-368300" algn="l">
              <a:lnSpc>
                <a:spcPct val="115000"/>
              </a:lnSpc>
              <a:spcBef>
                <a:spcPts val="738"/>
              </a:spcBef>
              <a:spcAft>
                <a:spcPts val="0"/>
              </a:spcAft>
              <a:buClr>
                <a:srgbClr val="505050"/>
              </a:buClr>
              <a:buSzPts val="2200"/>
              <a:buFont typeface="Arial"/>
              <a:buChar char="–"/>
              <a:defRPr sz="1650" b="0" i="0" u="none" strike="noStrike" cap="none">
                <a:solidFill>
                  <a:srgbClr val="505050"/>
                </a:solidFill>
                <a:latin typeface="Helvetica Neue"/>
                <a:ea typeface="Helvetica Neue"/>
                <a:cs typeface="Helvetica Neue"/>
                <a:sym typeface="Helvetica Neue"/>
              </a:defRPr>
            </a:lvl2pPr>
            <a:lvl3pPr marL="1371600" marR="0" lvl="2" indent="-355600" algn="l">
              <a:lnSpc>
                <a:spcPct val="115000"/>
              </a:lnSpc>
              <a:spcBef>
                <a:spcPts val="738"/>
              </a:spcBef>
              <a:spcAft>
                <a:spcPts val="0"/>
              </a:spcAft>
              <a:buClr>
                <a:srgbClr val="505050"/>
              </a:buClr>
              <a:buSzPts val="2000"/>
              <a:buFont typeface="Arial"/>
              <a:buChar char="•"/>
              <a:defRPr sz="1500" b="0" i="0" u="none" strike="noStrike" cap="none">
                <a:solidFill>
                  <a:srgbClr val="505050"/>
                </a:solidFill>
                <a:latin typeface="Helvetica Neue"/>
                <a:ea typeface="Helvetica Neue"/>
                <a:cs typeface="Helvetica Neue"/>
                <a:sym typeface="Helvetica Neue"/>
              </a:defRPr>
            </a:lvl3pPr>
            <a:lvl4pPr marL="1828800" marR="0" lvl="3" indent="-342900" algn="l">
              <a:lnSpc>
                <a:spcPct val="115000"/>
              </a:lnSpc>
              <a:spcBef>
                <a:spcPts val="738"/>
              </a:spcBef>
              <a:spcAft>
                <a:spcPts val="0"/>
              </a:spcAft>
              <a:buClr>
                <a:srgbClr val="505050"/>
              </a:buClr>
              <a:buSzPts val="1800"/>
              <a:buFont typeface="Arial"/>
              <a:buChar char="–"/>
              <a:defRPr sz="1350" b="0" i="0" u="none" strike="noStrike" cap="none">
                <a:solidFill>
                  <a:srgbClr val="505050"/>
                </a:solidFill>
                <a:latin typeface="Helvetica Neue"/>
                <a:ea typeface="Helvetica Neue"/>
                <a:cs typeface="Helvetica Neue"/>
                <a:sym typeface="Helvetica Neue"/>
              </a:defRPr>
            </a:lvl4pPr>
            <a:lvl5pPr marL="2286000" marR="0" lvl="4" indent="-342900" algn="l">
              <a:lnSpc>
                <a:spcPct val="115000"/>
              </a:lnSpc>
              <a:spcBef>
                <a:spcPts val="738"/>
              </a:spcBef>
              <a:spcAft>
                <a:spcPts val="0"/>
              </a:spcAft>
              <a:buClr>
                <a:srgbClr val="505050"/>
              </a:buClr>
              <a:buSzPts val="1800"/>
              <a:buFont typeface="Arial"/>
              <a:buChar char="•"/>
              <a:defRPr sz="1350" b="0" i="0" u="none" strike="noStrike" cap="none">
                <a:solidFill>
                  <a:srgbClr val="505050"/>
                </a:solidFill>
                <a:latin typeface="Helvetica Neue"/>
                <a:ea typeface="Helvetica Neue"/>
                <a:cs typeface="Helvetica Neue"/>
                <a:sym typeface="Helvetica Neue"/>
              </a:defRPr>
            </a:lvl5pPr>
            <a:lvl6pPr marL="2743200" marR="0" lvl="5" indent="-342900" algn="l">
              <a:lnSpc>
                <a:spcPct val="115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a:lnSpc>
                <a:spcPct val="115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a:lnSpc>
                <a:spcPct val="115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a:lnSpc>
                <a:spcPct val="115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 name="Google Shape;29;p53"/>
          <p:cNvSpPr txBox="1">
            <a:spLocks noGrp="1"/>
          </p:cNvSpPr>
          <p:nvPr>
            <p:ph type="body" idx="2"/>
          </p:nvPr>
        </p:nvSpPr>
        <p:spPr>
          <a:xfrm>
            <a:off x="4692452" y="728662"/>
            <a:ext cx="4215300" cy="2725425"/>
          </a:xfrm>
          <a:prstGeom prst="rect">
            <a:avLst/>
          </a:prstGeom>
          <a:noFill/>
          <a:ln>
            <a:noFill/>
          </a:ln>
        </p:spPr>
        <p:txBody>
          <a:bodyPr spcFirstLastPara="1" wrap="square" lIns="0" tIns="0" rIns="0" bIns="0" anchor="t" anchorCtr="0">
            <a:noAutofit/>
          </a:bodyPr>
          <a:lstStyle>
            <a:lvl1pPr marL="457200" marR="0" lvl="0" indent="-381000" algn="l">
              <a:lnSpc>
                <a:spcPct val="115000"/>
              </a:lnSpc>
              <a:spcBef>
                <a:spcPts val="738"/>
              </a:spcBef>
              <a:spcAft>
                <a:spcPts val="0"/>
              </a:spcAft>
              <a:buClr>
                <a:srgbClr val="505050"/>
              </a:buClr>
              <a:buSzPts val="2400"/>
              <a:buFont typeface="Arial"/>
              <a:buChar char="•"/>
              <a:defRPr sz="1800" b="0" i="0" u="none" strike="noStrike" cap="none">
                <a:solidFill>
                  <a:srgbClr val="505050"/>
                </a:solidFill>
                <a:latin typeface="Helvetica Neue"/>
                <a:ea typeface="Helvetica Neue"/>
                <a:cs typeface="Helvetica Neue"/>
                <a:sym typeface="Helvetica Neue"/>
              </a:defRPr>
            </a:lvl1pPr>
            <a:lvl2pPr marL="914400" marR="0" lvl="1" indent="-368300" algn="l">
              <a:lnSpc>
                <a:spcPct val="115000"/>
              </a:lnSpc>
              <a:spcBef>
                <a:spcPts val="738"/>
              </a:spcBef>
              <a:spcAft>
                <a:spcPts val="0"/>
              </a:spcAft>
              <a:buClr>
                <a:srgbClr val="505050"/>
              </a:buClr>
              <a:buSzPts val="2200"/>
              <a:buFont typeface="Arial"/>
              <a:buChar char="–"/>
              <a:defRPr sz="1650" b="0" i="0" u="none" strike="noStrike" cap="none">
                <a:solidFill>
                  <a:srgbClr val="505050"/>
                </a:solidFill>
                <a:latin typeface="Helvetica Neue"/>
                <a:ea typeface="Helvetica Neue"/>
                <a:cs typeface="Helvetica Neue"/>
                <a:sym typeface="Helvetica Neue"/>
              </a:defRPr>
            </a:lvl2pPr>
            <a:lvl3pPr marL="1371600" marR="0" lvl="2" indent="-355600" algn="l">
              <a:lnSpc>
                <a:spcPct val="115000"/>
              </a:lnSpc>
              <a:spcBef>
                <a:spcPts val="738"/>
              </a:spcBef>
              <a:spcAft>
                <a:spcPts val="0"/>
              </a:spcAft>
              <a:buClr>
                <a:srgbClr val="505050"/>
              </a:buClr>
              <a:buSzPts val="2000"/>
              <a:buFont typeface="Arial"/>
              <a:buChar char="•"/>
              <a:defRPr sz="1500" b="0" i="0" u="none" strike="noStrike" cap="none">
                <a:solidFill>
                  <a:srgbClr val="505050"/>
                </a:solidFill>
                <a:latin typeface="Helvetica Neue"/>
                <a:ea typeface="Helvetica Neue"/>
                <a:cs typeface="Helvetica Neue"/>
                <a:sym typeface="Helvetica Neue"/>
              </a:defRPr>
            </a:lvl3pPr>
            <a:lvl4pPr marL="1828800" marR="0" lvl="3" indent="-342900" algn="l">
              <a:lnSpc>
                <a:spcPct val="115000"/>
              </a:lnSpc>
              <a:spcBef>
                <a:spcPts val="738"/>
              </a:spcBef>
              <a:spcAft>
                <a:spcPts val="0"/>
              </a:spcAft>
              <a:buClr>
                <a:srgbClr val="505050"/>
              </a:buClr>
              <a:buSzPts val="1800"/>
              <a:buFont typeface="Arial"/>
              <a:buChar char="–"/>
              <a:defRPr sz="1350" b="0" i="0" u="none" strike="noStrike" cap="none">
                <a:solidFill>
                  <a:srgbClr val="505050"/>
                </a:solidFill>
                <a:latin typeface="Helvetica Neue"/>
                <a:ea typeface="Helvetica Neue"/>
                <a:cs typeface="Helvetica Neue"/>
                <a:sym typeface="Helvetica Neue"/>
              </a:defRPr>
            </a:lvl4pPr>
            <a:lvl5pPr marL="2286000" marR="0" lvl="4" indent="-342900" algn="l">
              <a:lnSpc>
                <a:spcPct val="115000"/>
              </a:lnSpc>
              <a:spcBef>
                <a:spcPts val="738"/>
              </a:spcBef>
              <a:spcAft>
                <a:spcPts val="0"/>
              </a:spcAft>
              <a:buClr>
                <a:srgbClr val="505050"/>
              </a:buClr>
              <a:buSzPts val="1800"/>
              <a:buFont typeface="Arial"/>
              <a:buChar char="•"/>
              <a:defRPr sz="1350" b="0" i="0" u="none" strike="noStrike" cap="none">
                <a:solidFill>
                  <a:srgbClr val="505050"/>
                </a:solidFill>
                <a:latin typeface="Helvetica Neue"/>
                <a:ea typeface="Helvetica Neue"/>
                <a:cs typeface="Helvetica Neue"/>
                <a:sym typeface="Helvetica Neue"/>
              </a:defRPr>
            </a:lvl5pPr>
            <a:lvl6pPr marL="2743200" marR="0" lvl="5" indent="-342900" algn="l">
              <a:lnSpc>
                <a:spcPct val="115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a:lnSpc>
                <a:spcPct val="115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a:lnSpc>
                <a:spcPct val="115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a:lnSpc>
                <a:spcPct val="115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0" name="Google Shape;30;p53"/>
          <p:cNvSpPr txBox="1">
            <a:spLocks noGrp="1"/>
          </p:cNvSpPr>
          <p:nvPr>
            <p:ph type="body" idx="3"/>
          </p:nvPr>
        </p:nvSpPr>
        <p:spPr>
          <a:xfrm>
            <a:off x="229365" y="3573826"/>
            <a:ext cx="4205400" cy="949275"/>
          </a:xfrm>
          <a:prstGeom prst="rect">
            <a:avLst/>
          </a:prstGeom>
          <a:noFill/>
          <a:ln>
            <a:noFill/>
          </a:ln>
        </p:spPr>
        <p:txBody>
          <a:bodyPr spcFirstLastPara="1" wrap="square" lIns="0" tIns="0" rIns="0" bIns="0" anchor="t" anchorCtr="0">
            <a:noAutofit/>
          </a:bodyPr>
          <a:lstStyle>
            <a:lvl1pPr marL="457200" marR="0" lvl="0" indent="-228600" algn="l">
              <a:lnSpc>
                <a:spcPct val="115000"/>
              </a:lnSpc>
              <a:spcBef>
                <a:spcPts val="240"/>
              </a:spcBef>
              <a:spcAft>
                <a:spcPts val="0"/>
              </a:spcAft>
              <a:buClr>
                <a:srgbClr val="004C97"/>
              </a:buClr>
              <a:buSzPts val="1600"/>
              <a:buFont typeface="Arial"/>
              <a:buNone/>
              <a:defRPr sz="1200" b="1" i="0" u="none" strike="noStrike" cap="none">
                <a:solidFill>
                  <a:srgbClr val="004C97"/>
                </a:solidFill>
                <a:latin typeface="Helvetica Neue"/>
                <a:ea typeface="Helvetica Neue"/>
                <a:cs typeface="Helvetica Neue"/>
                <a:sym typeface="Helvetica Neue"/>
              </a:defRPr>
            </a:lvl1pPr>
            <a:lvl2pPr marL="914400" marR="0" lvl="1" indent="-228600" algn="l">
              <a:lnSpc>
                <a:spcPct val="115000"/>
              </a:lnSpc>
              <a:spcBef>
                <a:spcPts val="180"/>
              </a:spcBef>
              <a:spcAft>
                <a:spcPts val="0"/>
              </a:spcAft>
              <a:buClr>
                <a:srgbClr val="7F7F7F"/>
              </a:buClr>
              <a:buSzPts val="1200"/>
              <a:buFont typeface="Arial"/>
              <a:buNone/>
              <a:defRPr sz="900" b="0" i="0" u="none" strike="noStrike" cap="none">
                <a:solidFill>
                  <a:srgbClr val="7F7F7F"/>
                </a:solidFill>
                <a:latin typeface="Helvetica Neue"/>
                <a:ea typeface="Helvetica Neue"/>
                <a:cs typeface="Helvetica Neue"/>
                <a:sym typeface="Helvetica Neue"/>
              </a:defRPr>
            </a:lvl2pPr>
            <a:lvl3pPr marL="1371600" marR="0" lvl="2" indent="-228600" algn="l">
              <a:lnSpc>
                <a:spcPct val="115000"/>
              </a:lnSpc>
              <a:spcBef>
                <a:spcPts val="150"/>
              </a:spcBef>
              <a:spcAft>
                <a:spcPts val="0"/>
              </a:spcAft>
              <a:buClr>
                <a:srgbClr val="7F7F7F"/>
              </a:buClr>
              <a:buSzPts val="1000"/>
              <a:buFont typeface="Arial"/>
              <a:buNone/>
              <a:defRPr sz="750" b="0" i="0" u="none" strike="noStrike" cap="none">
                <a:solidFill>
                  <a:srgbClr val="7F7F7F"/>
                </a:solidFill>
                <a:latin typeface="Helvetica Neue"/>
                <a:ea typeface="Helvetica Neue"/>
                <a:cs typeface="Helvetica Neue"/>
                <a:sym typeface="Helvetica Neue"/>
              </a:defRPr>
            </a:lvl3pPr>
            <a:lvl4pPr marL="1828800" marR="0" lvl="3" indent="-228600" algn="l">
              <a:lnSpc>
                <a:spcPct val="115000"/>
              </a:lnSpc>
              <a:spcBef>
                <a:spcPts val="135"/>
              </a:spcBef>
              <a:spcAft>
                <a:spcPts val="0"/>
              </a:spcAft>
              <a:buClr>
                <a:srgbClr val="7F7F7F"/>
              </a:buClr>
              <a:buSzPts val="900"/>
              <a:buFont typeface="Arial"/>
              <a:buNone/>
              <a:defRPr sz="675" b="0" i="0" u="none" strike="noStrike" cap="none">
                <a:solidFill>
                  <a:srgbClr val="7F7F7F"/>
                </a:solidFill>
                <a:latin typeface="Helvetica Neue"/>
                <a:ea typeface="Helvetica Neue"/>
                <a:cs typeface="Helvetica Neue"/>
                <a:sym typeface="Helvetica Neue"/>
              </a:defRPr>
            </a:lvl4pPr>
            <a:lvl5pPr marL="2286000" marR="0" lvl="4" indent="-228600" algn="l">
              <a:lnSpc>
                <a:spcPct val="115000"/>
              </a:lnSpc>
              <a:spcBef>
                <a:spcPts val="135"/>
              </a:spcBef>
              <a:spcAft>
                <a:spcPts val="0"/>
              </a:spcAft>
              <a:buClr>
                <a:srgbClr val="7F7F7F"/>
              </a:buClr>
              <a:buSzPts val="900"/>
              <a:buFont typeface="Arial"/>
              <a:buNone/>
              <a:defRPr sz="675" b="0" i="0" u="none" strike="noStrike" cap="none">
                <a:solidFill>
                  <a:srgbClr val="7F7F7F"/>
                </a:solidFill>
                <a:latin typeface="Helvetica Neue"/>
                <a:ea typeface="Helvetica Neue"/>
                <a:cs typeface="Helvetica Neue"/>
                <a:sym typeface="Helvetica Neue"/>
              </a:defRPr>
            </a:lvl5pPr>
            <a:lvl6pPr marL="2743200" marR="0" lvl="5" indent="-228600" algn="l">
              <a:lnSpc>
                <a:spcPct val="115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6pPr>
            <a:lvl7pPr marL="3200400" marR="0" lvl="6" indent="-228600" algn="l">
              <a:lnSpc>
                <a:spcPct val="115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7pPr>
            <a:lvl8pPr marL="3657600" marR="0" lvl="7" indent="-228600" algn="l">
              <a:lnSpc>
                <a:spcPct val="115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8pPr>
            <a:lvl9pPr marL="4114800" marR="0" lvl="8" indent="-228600" algn="l">
              <a:lnSpc>
                <a:spcPct val="115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31" name="Google Shape;31;p53"/>
          <p:cNvSpPr txBox="1">
            <a:spLocks noGrp="1"/>
          </p:cNvSpPr>
          <p:nvPr>
            <p:ph type="body" idx="4"/>
          </p:nvPr>
        </p:nvSpPr>
        <p:spPr>
          <a:xfrm>
            <a:off x="4692450" y="3573826"/>
            <a:ext cx="4206300" cy="949275"/>
          </a:xfrm>
          <a:prstGeom prst="rect">
            <a:avLst/>
          </a:prstGeom>
          <a:noFill/>
          <a:ln>
            <a:noFill/>
          </a:ln>
        </p:spPr>
        <p:txBody>
          <a:bodyPr spcFirstLastPara="1" wrap="square" lIns="0" tIns="0" rIns="0" bIns="0" anchor="t" anchorCtr="0">
            <a:noAutofit/>
          </a:bodyPr>
          <a:lstStyle>
            <a:lvl1pPr marL="457200" marR="0" lvl="0" indent="-228600" algn="l">
              <a:lnSpc>
                <a:spcPct val="115000"/>
              </a:lnSpc>
              <a:spcBef>
                <a:spcPts val="240"/>
              </a:spcBef>
              <a:spcAft>
                <a:spcPts val="0"/>
              </a:spcAft>
              <a:buClr>
                <a:srgbClr val="004C97"/>
              </a:buClr>
              <a:buSzPts val="1600"/>
              <a:buFont typeface="Arial"/>
              <a:buNone/>
              <a:defRPr sz="1200" b="1" i="0" u="none" strike="noStrike" cap="none">
                <a:solidFill>
                  <a:srgbClr val="004C97"/>
                </a:solidFill>
                <a:latin typeface="Helvetica Neue"/>
                <a:ea typeface="Helvetica Neue"/>
                <a:cs typeface="Helvetica Neue"/>
                <a:sym typeface="Helvetica Neue"/>
              </a:defRPr>
            </a:lvl1pPr>
            <a:lvl2pPr marL="914400" marR="0" lvl="1" indent="-228600" algn="l">
              <a:lnSpc>
                <a:spcPct val="115000"/>
              </a:lnSpc>
              <a:spcBef>
                <a:spcPts val="180"/>
              </a:spcBef>
              <a:spcAft>
                <a:spcPts val="0"/>
              </a:spcAft>
              <a:buClr>
                <a:srgbClr val="7F7F7F"/>
              </a:buClr>
              <a:buSzPts val="1200"/>
              <a:buFont typeface="Arial"/>
              <a:buNone/>
              <a:defRPr sz="900" b="0" i="0" u="none" strike="noStrike" cap="none">
                <a:solidFill>
                  <a:srgbClr val="7F7F7F"/>
                </a:solidFill>
                <a:latin typeface="Helvetica Neue"/>
                <a:ea typeface="Helvetica Neue"/>
                <a:cs typeface="Helvetica Neue"/>
                <a:sym typeface="Helvetica Neue"/>
              </a:defRPr>
            </a:lvl2pPr>
            <a:lvl3pPr marL="1371600" marR="0" lvl="2" indent="-228600" algn="l">
              <a:lnSpc>
                <a:spcPct val="115000"/>
              </a:lnSpc>
              <a:spcBef>
                <a:spcPts val="150"/>
              </a:spcBef>
              <a:spcAft>
                <a:spcPts val="0"/>
              </a:spcAft>
              <a:buClr>
                <a:srgbClr val="7F7F7F"/>
              </a:buClr>
              <a:buSzPts val="1000"/>
              <a:buFont typeface="Arial"/>
              <a:buNone/>
              <a:defRPr sz="750" b="0" i="0" u="none" strike="noStrike" cap="none">
                <a:solidFill>
                  <a:srgbClr val="7F7F7F"/>
                </a:solidFill>
                <a:latin typeface="Helvetica Neue"/>
                <a:ea typeface="Helvetica Neue"/>
                <a:cs typeface="Helvetica Neue"/>
                <a:sym typeface="Helvetica Neue"/>
              </a:defRPr>
            </a:lvl3pPr>
            <a:lvl4pPr marL="1828800" marR="0" lvl="3" indent="-228600" algn="l">
              <a:lnSpc>
                <a:spcPct val="115000"/>
              </a:lnSpc>
              <a:spcBef>
                <a:spcPts val="135"/>
              </a:spcBef>
              <a:spcAft>
                <a:spcPts val="0"/>
              </a:spcAft>
              <a:buClr>
                <a:srgbClr val="7F7F7F"/>
              </a:buClr>
              <a:buSzPts val="900"/>
              <a:buFont typeface="Arial"/>
              <a:buNone/>
              <a:defRPr sz="675" b="0" i="0" u="none" strike="noStrike" cap="none">
                <a:solidFill>
                  <a:srgbClr val="7F7F7F"/>
                </a:solidFill>
                <a:latin typeface="Helvetica Neue"/>
                <a:ea typeface="Helvetica Neue"/>
                <a:cs typeface="Helvetica Neue"/>
                <a:sym typeface="Helvetica Neue"/>
              </a:defRPr>
            </a:lvl4pPr>
            <a:lvl5pPr marL="2286000" marR="0" lvl="4" indent="-228600" algn="l">
              <a:lnSpc>
                <a:spcPct val="115000"/>
              </a:lnSpc>
              <a:spcBef>
                <a:spcPts val="135"/>
              </a:spcBef>
              <a:spcAft>
                <a:spcPts val="0"/>
              </a:spcAft>
              <a:buClr>
                <a:srgbClr val="7F7F7F"/>
              </a:buClr>
              <a:buSzPts val="900"/>
              <a:buFont typeface="Arial"/>
              <a:buNone/>
              <a:defRPr sz="675" b="0" i="0" u="none" strike="noStrike" cap="none">
                <a:solidFill>
                  <a:srgbClr val="7F7F7F"/>
                </a:solidFill>
                <a:latin typeface="Helvetica Neue"/>
                <a:ea typeface="Helvetica Neue"/>
                <a:cs typeface="Helvetica Neue"/>
                <a:sym typeface="Helvetica Neue"/>
              </a:defRPr>
            </a:lvl5pPr>
            <a:lvl6pPr marL="2743200" marR="0" lvl="5" indent="-228600" algn="l">
              <a:lnSpc>
                <a:spcPct val="115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6pPr>
            <a:lvl7pPr marL="3200400" marR="0" lvl="6" indent="-228600" algn="l">
              <a:lnSpc>
                <a:spcPct val="115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7pPr>
            <a:lvl8pPr marL="3657600" marR="0" lvl="7" indent="-228600" algn="l">
              <a:lnSpc>
                <a:spcPct val="115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8pPr>
            <a:lvl9pPr marL="4114800" marR="0" lvl="8" indent="-228600" algn="l">
              <a:lnSpc>
                <a:spcPct val="115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32" name="Google Shape;32;p53"/>
          <p:cNvSpPr txBox="1">
            <a:spLocks noGrp="1"/>
          </p:cNvSpPr>
          <p:nvPr>
            <p:ph type="dt" idx="10"/>
          </p:nvPr>
        </p:nvSpPr>
        <p:spPr>
          <a:xfrm>
            <a:off x="736827" y="4878160"/>
            <a:ext cx="675300" cy="180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t>6/22/22 </a:t>
            </a:r>
            <a:endParaRPr/>
          </a:p>
        </p:txBody>
      </p:sp>
      <p:sp>
        <p:nvSpPr>
          <p:cNvPr id="33" name="Google Shape;33;p53"/>
          <p:cNvSpPr txBox="1">
            <a:spLocks noGrp="1"/>
          </p:cNvSpPr>
          <p:nvPr>
            <p:ph type="ftr" idx="11"/>
          </p:nvPr>
        </p:nvSpPr>
        <p:spPr>
          <a:xfrm>
            <a:off x="1530602" y="4878160"/>
            <a:ext cx="6262200" cy="18225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t>K. Burkett | Fermilab PAC Meeting </a:t>
            </a:r>
            <a:endParaRPr/>
          </a:p>
        </p:txBody>
      </p:sp>
      <p:sp>
        <p:nvSpPr>
          <p:cNvPr id="34" name="Google Shape;34;p53"/>
          <p:cNvSpPr txBox="1">
            <a:spLocks noGrp="1"/>
          </p:cNvSpPr>
          <p:nvPr>
            <p:ph type="sldNum" idx="12"/>
          </p:nvPr>
        </p:nvSpPr>
        <p:spPr>
          <a:xfrm>
            <a:off x="222250" y="4878160"/>
            <a:ext cx="414300" cy="177975"/>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SzPts val="900"/>
              <a:buNone/>
              <a:defRPr sz="9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SzPts val="900"/>
              <a:buNone/>
              <a:defRPr sz="9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SzPts val="900"/>
              <a:buNone/>
              <a:defRPr sz="9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SzPts val="900"/>
              <a:buNone/>
              <a:defRPr sz="9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SzPts val="900"/>
              <a:buNone/>
              <a:defRPr sz="9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SzPts val="900"/>
              <a:buNone/>
              <a:defRPr sz="9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SzPts val="900"/>
              <a:buNone/>
              <a:defRPr sz="9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SzPts val="900"/>
              <a:buNone/>
              <a:defRPr sz="9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SzPts val="900"/>
              <a:buNone/>
              <a:defRPr sz="900" b="0" i="0" u="none" strike="noStrike" cap="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
        <p:nvSpPr>
          <p:cNvPr id="35" name="Google Shape;35;p53"/>
          <p:cNvSpPr txBox="1">
            <a:spLocks noGrp="1"/>
          </p:cNvSpPr>
          <p:nvPr>
            <p:ph type="title"/>
          </p:nvPr>
        </p:nvSpPr>
        <p:spPr>
          <a:xfrm>
            <a:off x="228600" y="188814"/>
            <a:ext cx="8686800" cy="32085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400"/>
              <a:buNone/>
              <a:defRPr sz="2100" b="1" i="0" u="none" strike="noStrike" cap="none">
                <a:solidFill>
                  <a:srgbClr val="004C97"/>
                </a:solidFill>
                <a:latin typeface="Helvetica Neue"/>
                <a:ea typeface="Helvetica Neue"/>
                <a:cs typeface="Helvetica Neue"/>
                <a:sym typeface="Helvetica Neue"/>
              </a:defRPr>
            </a:lvl1pPr>
            <a:lvl2pPr marR="0" lvl="1"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2pPr>
            <a:lvl3pPr marR="0" lvl="2"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3pPr>
            <a:lvl4pPr marR="0" lvl="3"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4pPr>
            <a:lvl5pPr marR="0" lvl="4"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5pPr>
            <a:lvl6pPr marR="0" lvl="5"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6pPr>
            <a:lvl7pPr marR="0" lvl="6"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7pPr>
            <a:lvl8pPr marR="0" lvl="7"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8pPr>
            <a:lvl9pPr marR="0" lvl="8" algn="l">
              <a:lnSpc>
                <a:spcPct val="100000"/>
              </a:lnSpc>
              <a:spcBef>
                <a:spcPts val="0"/>
              </a:spcBef>
              <a:spcAft>
                <a:spcPts val="0"/>
              </a:spcAft>
              <a:buSzPts val="1400"/>
              <a:buNone/>
              <a:defRPr sz="1275" b="1" i="0" u="none" strike="noStrike" cap="none">
                <a:solidFill>
                  <a:srgbClr val="2E5286"/>
                </a:solidFill>
                <a:latin typeface="Helvetica Neue"/>
                <a:ea typeface="Helvetica Neue"/>
                <a:cs typeface="Helvetica Neue"/>
                <a:sym typeface="Helvetica Neue"/>
              </a:defRPr>
            </a:lvl9pPr>
          </a:lstStyle>
          <a:p>
            <a:endParaRPr/>
          </a:p>
        </p:txBody>
      </p:sp>
      <p:pic>
        <p:nvPicPr>
          <p:cNvPr id="36" name="Google Shape;36;p53" descr="A picture containing icon&#10;&#10;Description automatically generated"/>
          <p:cNvPicPr preferRelativeResize="0"/>
          <p:nvPr/>
        </p:nvPicPr>
        <p:blipFill rotWithShape="1">
          <a:blip r:embed="rId2">
            <a:alphaModFix/>
          </a:blip>
          <a:srcRect/>
          <a:stretch/>
        </p:blipFill>
        <p:spPr>
          <a:xfrm>
            <a:off x="7811947" y="4694136"/>
            <a:ext cx="1108394" cy="149362"/>
          </a:xfrm>
          <a:prstGeom prst="rect">
            <a:avLst/>
          </a:prstGeom>
          <a:noFill/>
          <a:ln>
            <a:noFill/>
          </a:ln>
        </p:spPr>
      </p:pic>
      <p:sp>
        <p:nvSpPr>
          <p:cNvPr id="37" name="Google Shape;37;p53"/>
          <p:cNvSpPr/>
          <p:nvPr/>
        </p:nvSpPr>
        <p:spPr>
          <a:xfrm>
            <a:off x="214491" y="4742972"/>
            <a:ext cx="7531200" cy="54675"/>
          </a:xfrm>
          <a:prstGeom prst="rect">
            <a:avLst/>
          </a:prstGeom>
          <a:solidFill>
            <a:srgbClr val="97D7EB"/>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
        <p:cNvGrpSpPr/>
        <p:nvPr/>
      </p:nvGrpSpPr>
      <p:grpSpPr>
        <a:xfrm>
          <a:off x="0" y="0"/>
          <a:ext cx="0" cy="0"/>
          <a:chOff x="0" y="0"/>
          <a:chExt cx="0" cy="0"/>
        </a:xfrm>
      </p:grpSpPr>
      <p:sp>
        <p:nvSpPr>
          <p:cNvPr id="39" name="Google Shape;39;g130bf8aca4e_0_26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0" name="Google Shape;40;g130bf8aca4e_0_26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1" name="Google Shape;41;g130bf8aca4e_0_2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g130bf8aca4e_0_26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4" name="Google Shape;44;g130bf8aca4e_0_2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g130bf8aca4e_0_26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 name="Google Shape;47;g130bf8aca4e_0_26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8" name="Google Shape;48;g130bf8aca4e_0_2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9"/>
        <p:cNvGrpSpPr/>
        <p:nvPr/>
      </p:nvGrpSpPr>
      <p:grpSpPr>
        <a:xfrm>
          <a:off x="0" y="0"/>
          <a:ext cx="0" cy="0"/>
          <a:chOff x="0" y="0"/>
          <a:chExt cx="0" cy="0"/>
        </a:xfrm>
      </p:grpSpPr>
      <p:sp>
        <p:nvSpPr>
          <p:cNvPr id="50" name="Google Shape;50;g130bf8aca4e_0_27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 name="Google Shape;51;g130bf8aca4e_0_27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2" name="Google Shape;52;g130bf8aca4e_0_27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 name="Google Shape;53;g130bf8aca4e_0_2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g130bf8aca4e_0_2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g130bf8aca4e_0_2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
        <p:cNvGrpSpPr/>
        <p:nvPr/>
      </p:nvGrpSpPr>
      <p:grpSpPr>
        <a:xfrm>
          <a:off x="0" y="0"/>
          <a:ext cx="0" cy="0"/>
          <a:chOff x="0" y="0"/>
          <a:chExt cx="0" cy="0"/>
        </a:xfrm>
      </p:grpSpPr>
      <p:sp>
        <p:nvSpPr>
          <p:cNvPr id="58" name="Google Shape;58;g130bf8aca4e_0_28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9" name="Google Shape;59;g130bf8aca4e_0_28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0" name="Google Shape;60;g130bf8aca4e_0_2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3.png"/><Relationship Id="rId4" Type="http://schemas.openxmlformats.org/officeDocument/2006/relationships/slideLayout" Target="../slideLayouts/slideLayout19.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130bf8aca4e_0_2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 name="Google Shape;11;g130bf8aca4e_0_25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Google Shape;12;g130bf8aca4e_0_2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88"/>
        <p:cNvGrpSpPr/>
        <p:nvPr/>
      </p:nvGrpSpPr>
      <p:grpSpPr>
        <a:xfrm>
          <a:off x="0" y="0"/>
          <a:ext cx="0" cy="0"/>
          <a:chOff x="0" y="0"/>
          <a:chExt cx="0" cy="0"/>
        </a:xfrm>
      </p:grpSpPr>
      <p:sp>
        <p:nvSpPr>
          <p:cNvPr id="89" name="Google Shape;89;g135e6edf2a6_15_0"/>
          <p:cNvSpPr txBox="1">
            <a:spLocks noGrp="1"/>
          </p:cNvSpPr>
          <p:nvPr>
            <p:ph type="dt" idx="10"/>
          </p:nvPr>
        </p:nvSpPr>
        <p:spPr>
          <a:xfrm>
            <a:off x="736827" y="4878160"/>
            <a:ext cx="675368" cy="18097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200" b="0" i="0" u="none" strike="noStrike" cap="none">
                <a:solidFill>
                  <a:srgbClr val="004C97"/>
                </a:solidFill>
                <a:latin typeface="Helvetica Neue"/>
                <a:ea typeface="Helvetica Neue"/>
                <a:cs typeface="Helvetica Neue"/>
                <a:sym typeface="Helvetica Neue"/>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r>
              <a:rPr lang="en-US"/>
              <a:t>6/22/22 </a:t>
            </a:r>
            <a:endParaRPr/>
          </a:p>
        </p:txBody>
      </p:sp>
      <p:sp>
        <p:nvSpPr>
          <p:cNvPr id="90" name="Google Shape;90;g135e6edf2a6_15_0"/>
          <p:cNvSpPr txBox="1">
            <a:spLocks noGrp="1"/>
          </p:cNvSpPr>
          <p:nvPr>
            <p:ph type="ftr" idx="11"/>
          </p:nvPr>
        </p:nvSpPr>
        <p:spPr>
          <a:xfrm>
            <a:off x="1530602" y="4878160"/>
            <a:ext cx="6260399" cy="18215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200" b="0" i="0" u="none" strike="noStrike" cap="none">
                <a:solidFill>
                  <a:srgbClr val="004C97"/>
                </a:solidFill>
                <a:latin typeface="Helvetica Neue"/>
                <a:ea typeface="Helvetica Neue"/>
                <a:cs typeface="Helvetica Neue"/>
                <a:sym typeface="Helvetica Neue"/>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r>
              <a:rPr lang="en-US"/>
              <a:t>K. Burkett | Fermilab PAC Meeting </a:t>
            </a:r>
            <a:endParaRPr/>
          </a:p>
        </p:txBody>
      </p:sp>
      <p:sp>
        <p:nvSpPr>
          <p:cNvPr id="91" name="Google Shape;91;g135e6edf2a6_15_0"/>
          <p:cNvSpPr txBox="1">
            <a:spLocks noGrp="1"/>
          </p:cNvSpPr>
          <p:nvPr>
            <p:ph type="sldNum" idx="12"/>
          </p:nvPr>
        </p:nvSpPr>
        <p:spPr>
          <a:xfrm>
            <a:off x="222250" y="4878160"/>
            <a:ext cx="414338" cy="177964"/>
          </a:xfrm>
          <a:prstGeom prst="rect">
            <a:avLst/>
          </a:prstGeom>
          <a:noFill/>
          <a:ln>
            <a:noFill/>
          </a:ln>
        </p:spPr>
        <p:txBody>
          <a:bodyPr spcFirstLastPara="1" wrap="square" lIns="0" tIns="0" rIns="0" bIns="0" anchor="t" anchorCtr="0">
            <a:noAutofit/>
          </a:bodyPr>
          <a:lstStyle>
            <a:lvl1pPr marL="0" marR="0" lvl="0"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1pPr>
            <a:lvl2pPr marL="0" marR="0" lvl="1"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2pPr>
            <a:lvl3pPr marL="0" marR="0" lvl="2"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3pPr>
            <a:lvl4pPr marL="0" marR="0" lvl="3"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4pPr>
            <a:lvl5pPr marL="0" marR="0" lvl="4"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5pPr>
            <a:lvl6pPr marL="0" marR="0" lvl="5"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6pPr>
            <a:lvl7pPr marL="0" marR="0" lvl="6"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7pPr>
            <a:lvl8pPr marL="0" marR="0" lvl="7"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8pPr>
            <a:lvl9pPr marL="0" marR="0" lvl="8"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
        <p:nvSpPr>
          <p:cNvPr id="92" name="Google Shape;92;g135e6edf2a6_15_0"/>
          <p:cNvSpPr txBox="1"/>
          <p:nvPr/>
        </p:nvSpPr>
        <p:spPr>
          <a:xfrm>
            <a:off x="6450013" y="3358113"/>
            <a:ext cx="1076325" cy="1809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nvGrpSpPr>
          <p:cNvPr id="93" name="Google Shape;93;g135e6edf2a6_15_0"/>
          <p:cNvGrpSpPr/>
          <p:nvPr/>
        </p:nvGrpSpPr>
        <p:grpSpPr>
          <a:xfrm>
            <a:off x="215900" y="4694147"/>
            <a:ext cx="8699500" cy="148493"/>
            <a:chOff x="600217" y="6258863"/>
            <a:chExt cx="8297721" cy="188846"/>
          </a:xfrm>
        </p:grpSpPr>
        <p:cxnSp>
          <p:nvCxnSpPr>
            <p:cNvPr id="94" name="Google Shape;94;g135e6edf2a6_15_0"/>
            <p:cNvCxnSpPr/>
            <p:nvPr/>
          </p:nvCxnSpPr>
          <p:spPr>
            <a:xfrm>
              <a:off x="600217" y="6357936"/>
              <a:ext cx="7190785" cy="0"/>
            </a:xfrm>
            <a:prstGeom prst="straightConnector1">
              <a:avLst/>
            </a:prstGeom>
            <a:noFill/>
            <a:ln w="76200" cap="flat" cmpd="sng">
              <a:solidFill>
                <a:srgbClr val="99D6EA"/>
              </a:solidFill>
              <a:prstDash val="solid"/>
              <a:round/>
              <a:headEnd type="none" w="sm" len="sm"/>
              <a:tailEnd type="none" w="sm" len="sm"/>
            </a:ln>
          </p:spPr>
        </p:cxnSp>
        <p:pic>
          <p:nvPicPr>
            <p:cNvPr id="95" name="Google Shape;95;g135e6edf2a6_15_0" descr="FermiLogo_RGB_NALBlue.png"/>
            <p:cNvPicPr preferRelativeResize="0"/>
            <p:nvPr/>
          </p:nvPicPr>
          <p:blipFill rotWithShape="1">
            <a:blip r:embed="rId10">
              <a:alphaModFix/>
            </a:blip>
            <a:srcRect/>
            <a:stretch/>
          </p:blipFill>
          <p:spPr>
            <a:xfrm>
              <a:off x="7853781" y="6258863"/>
              <a:ext cx="1044157" cy="188846"/>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https://arxiv.org/abs/2105.1354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png"/><Relationship Id="rId3" Type="http://schemas.openxmlformats.org/officeDocument/2006/relationships/hyperlink" Target="https://arxiv.org/abs/2103.13618" TargetMode="External"/><Relationship Id="rId7" Type="http://schemas.openxmlformats.org/officeDocument/2006/relationships/image" Target="../media/image30.jpg"/><Relationship Id="rId12"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hyperlink" Target="https://arxiv.org/abs/2012.08534" TargetMode="External"/><Relationship Id="rId9"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s://arxiv.org/pdf/2112.11647.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58.jp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2.jpg"/><Relationship Id="rId7" Type="http://schemas.openxmlformats.org/officeDocument/2006/relationships/image" Target="../media/image76.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arxiv.org/pdf/2112.02864.pdf" TargetMode="External"/><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arxiv.org/pdf/2006.13251.pdf" TargetMode="External"/><Relationship Id="rId5" Type="http://schemas.openxmlformats.org/officeDocument/2006/relationships/image" Target="../media/image81.png"/><Relationship Id="rId4" Type="http://schemas.openxmlformats.org/officeDocument/2006/relationships/hyperlink" Target="https://cds.cern.ch/record/2630438/files/DP2018_046.pdf"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arxiv.org/abs/2110.13218" TargetMode="External"/><Relationship Id="rId3" Type="http://schemas.openxmlformats.org/officeDocument/2006/relationships/hyperlink" Target="https://cds.cern.ch/record/2809929" TargetMode="External"/><Relationship Id="rId7" Type="http://schemas.openxmlformats.org/officeDocument/2006/relationships/hyperlink" Target="http://cds.cern.ch/record/2803669"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arxiv.org/abs/2112.11125" TargetMode="External"/><Relationship Id="rId5" Type="http://schemas.openxmlformats.org/officeDocument/2006/relationships/hyperlink" Target="https://cerncourier.com/a/graph-neural-networks-boost-di-higgs-search/" TargetMode="External"/><Relationship Id="rId10" Type="http://schemas.openxmlformats.org/officeDocument/2006/relationships/image" Target="../media/image84.png"/><Relationship Id="rId4" Type="http://schemas.openxmlformats.org/officeDocument/2006/relationships/hyperlink" Target="https://arxiv.org/abs/2202.09617" TargetMode="External"/><Relationship Id="rId9"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jp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hyperlink" Target="https://indico.fnal.gov/e/snowmass-agora" TargetMode="External"/><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hyperlink" Target="https://arxiv.org/abs/2203.08088"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130bf8aca4e_0_190"/>
          <p:cNvSpPr txBox="1">
            <a:spLocks noGrp="1"/>
          </p:cNvSpPr>
          <p:nvPr>
            <p:ph type="body" idx="2"/>
          </p:nvPr>
        </p:nvSpPr>
        <p:spPr>
          <a:xfrm>
            <a:off x="341924" y="3237621"/>
            <a:ext cx="8499232" cy="752287"/>
          </a:xfrm>
          <a:prstGeom prst="rect">
            <a:avLst/>
          </a:prstGeom>
          <a:noFill/>
          <a:ln>
            <a:noFill/>
          </a:ln>
        </p:spPr>
        <p:txBody>
          <a:bodyPr spcFirstLastPara="1" wrap="square" lIns="0" tIns="45700" rIns="91425" bIns="91425" anchor="ctr" anchorCtr="0">
            <a:noAutofit/>
          </a:bodyPr>
          <a:lstStyle/>
          <a:p>
            <a:pPr marL="0" lvl="0" indent="0" algn="l" rtl="0">
              <a:lnSpc>
                <a:spcPct val="100000"/>
              </a:lnSpc>
              <a:spcBef>
                <a:spcPts val="0"/>
              </a:spcBef>
              <a:spcAft>
                <a:spcPts val="0"/>
              </a:spcAft>
              <a:buSzPts val="1800"/>
              <a:buNone/>
            </a:pPr>
            <a:r>
              <a:rPr lang="en-US" sz="1800"/>
              <a:t>Overview of the Collider, Cosmic, and Precision Science programs</a:t>
            </a:r>
            <a:endParaRPr/>
          </a:p>
        </p:txBody>
      </p:sp>
      <p:sp>
        <p:nvSpPr>
          <p:cNvPr id="167" name="Google Shape;167;g130bf8aca4e_0_190"/>
          <p:cNvSpPr txBox="1">
            <a:spLocks noGrp="1"/>
          </p:cNvSpPr>
          <p:nvPr>
            <p:ph type="body" idx="1"/>
          </p:nvPr>
        </p:nvSpPr>
        <p:spPr>
          <a:xfrm>
            <a:off x="393964" y="3849336"/>
            <a:ext cx="8499231" cy="935794"/>
          </a:xfrm>
          <a:prstGeom prst="rect">
            <a:avLst/>
          </a:prstGeom>
          <a:noFill/>
          <a:ln>
            <a:noFill/>
          </a:ln>
        </p:spPr>
        <p:txBody>
          <a:bodyPr spcFirstLastPara="1" wrap="square" lIns="0" tIns="45700" rIns="0" bIns="45700" anchor="t" anchorCtr="0">
            <a:noAutofit/>
          </a:bodyPr>
          <a:lstStyle/>
          <a:p>
            <a:pPr marL="0" lvl="0" indent="0" algn="l" rtl="0">
              <a:lnSpc>
                <a:spcPct val="115000"/>
              </a:lnSpc>
              <a:spcBef>
                <a:spcPts val="0"/>
              </a:spcBef>
              <a:spcAft>
                <a:spcPts val="0"/>
              </a:spcAft>
              <a:buSzPts val="1800"/>
              <a:buFont typeface="Helvetica Neue"/>
              <a:buNone/>
            </a:pPr>
            <a:r>
              <a:rPr lang="en-US" sz="1400"/>
              <a:t>Kevin Burkett</a:t>
            </a:r>
            <a:endParaRPr/>
          </a:p>
          <a:p>
            <a:pPr marL="0" lvl="0" indent="0" algn="l" rtl="0">
              <a:lnSpc>
                <a:spcPct val="115000"/>
              </a:lnSpc>
              <a:spcBef>
                <a:spcPts val="0"/>
              </a:spcBef>
              <a:spcAft>
                <a:spcPts val="0"/>
              </a:spcAft>
              <a:buSzPts val="1800"/>
              <a:buFont typeface="Helvetica Neue"/>
              <a:buNone/>
            </a:pPr>
            <a:r>
              <a:rPr lang="en-US" sz="1400"/>
              <a:t>Fermilab PAC summer meeting</a:t>
            </a:r>
            <a:endParaRPr/>
          </a:p>
          <a:p>
            <a:pPr marL="0" lvl="0" indent="0" algn="l" rtl="0">
              <a:lnSpc>
                <a:spcPct val="115000"/>
              </a:lnSpc>
              <a:spcBef>
                <a:spcPts val="0"/>
              </a:spcBef>
              <a:spcAft>
                <a:spcPts val="0"/>
              </a:spcAft>
              <a:buSzPts val="1800"/>
              <a:buFont typeface="Helvetica Neue"/>
              <a:buNone/>
            </a:pPr>
            <a:r>
              <a:rPr lang="en-US" sz="1400"/>
              <a:t>June 22,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Fermilab’s Cosmic roles capitalize on our Core Capabilities </a:t>
            </a:r>
            <a:endParaRPr sz="2000"/>
          </a:p>
        </p:txBody>
      </p:sp>
      <p:sp>
        <p:nvSpPr>
          <p:cNvPr id="280" name="Google Shape;280;p10"/>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10</a:t>
            </a:fld>
            <a:endParaRPr/>
          </a:p>
        </p:txBody>
      </p:sp>
      <p:pic>
        <p:nvPicPr>
          <p:cNvPr id="281" name="Google Shape;281;p10"/>
          <p:cNvPicPr preferRelativeResize="0"/>
          <p:nvPr/>
        </p:nvPicPr>
        <p:blipFill rotWithShape="1">
          <a:blip r:embed="rId3">
            <a:alphaModFix/>
          </a:blip>
          <a:srcRect/>
          <a:stretch/>
        </p:blipFill>
        <p:spPr>
          <a:xfrm>
            <a:off x="76716" y="797360"/>
            <a:ext cx="4480997" cy="2109256"/>
          </a:xfrm>
          <a:prstGeom prst="rect">
            <a:avLst/>
          </a:prstGeom>
          <a:noFill/>
          <a:ln>
            <a:noFill/>
          </a:ln>
        </p:spPr>
      </p:pic>
      <p:pic>
        <p:nvPicPr>
          <p:cNvPr id="282" name="Google Shape;282;p10"/>
          <p:cNvPicPr preferRelativeResize="0"/>
          <p:nvPr/>
        </p:nvPicPr>
        <p:blipFill rotWithShape="1">
          <a:blip r:embed="rId4">
            <a:alphaModFix/>
          </a:blip>
          <a:srcRect/>
          <a:stretch/>
        </p:blipFill>
        <p:spPr>
          <a:xfrm>
            <a:off x="4557712" y="797348"/>
            <a:ext cx="4509572" cy="1924587"/>
          </a:xfrm>
          <a:prstGeom prst="rect">
            <a:avLst/>
          </a:prstGeom>
          <a:noFill/>
          <a:ln>
            <a:noFill/>
          </a:ln>
        </p:spPr>
      </p:pic>
      <p:pic>
        <p:nvPicPr>
          <p:cNvPr id="283" name="Google Shape;283;p10"/>
          <p:cNvPicPr preferRelativeResize="0"/>
          <p:nvPr/>
        </p:nvPicPr>
        <p:blipFill rotWithShape="1">
          <a:blip r:embed="rId5">
            <a:alphaModFix/>
          </a:blip>
          <a:srcRect/>
          <a:stretch/>
        </p:blipFill>
        <p:spPr>
          <a:xfrm>
            <a:off x="4572000" y="3146720"/>
            <a:ext cx="4343400" cy="1199432"/>
          </a:xfrm>
          <a:prstGeom prst="rect">
            <a:avLst/>
          </a:prstGeom>
          <a:noFill/>
          <a:ln>
            <a:noFill/>
          </a:ln>
        </p:spPr>
      </p:pic>
      <p:sp>
        <p:nvSpPr>
          <p:cNvPr id="284" name="Google Shape;284;p10"/>
          <p:cNvSpPr txBox="1"/>
          <p:nvPr/>
        </p:nvSpPr>
        <p:spPr>
          <a:xfrm>
            <a:off x="222250" y="3003751"/>
            <a:ext cx="4254057" cy="1615805"/>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4C97"/>
                </a:solidFill>
                <a:latin typeface="Arial"/>
                <a:ea typeface="Arial"/>
                <a:cs typeface="Arial"/>
                <a:sym typeface="Arial"/>
              </a:rPr>
              <a:t>Synergies and collaboration between groups make efficient use of valuable resources</a:t>
            </a:r>
            <a:endParaRPr sz="1600" b="0" i="0" u="none" strike="noStrike" cap="none">
              <a:solidFill>
                <a:srgbClr val="004C97"/>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strike="noStrike" cap="none">
              <a:solidFill>
                <a:srgbClr val="004C97"/>
              </a:solidFill>
              <a:latin typeface="Arial"/>
              <a:ea typeface="Arial"/>
              <a:cs typeface="Arial"/>
              <a:sym typeface="Arial"/>
            </a:endParaRPr>
          </a:p>
          <a:p>
            <a:pPr marL="0" marR="0" lvl="0" indent="0" algn="l" rtl="0">
              <a:lnSpc>
                <a:spcPct val="100000"/>
              </a:lnSpc>
              <a:spcBef>
                <a:spcPts val="0"/>
              </a:spcBef>
              <a:spcAft>
                <a:spcPts val="0"/>
              </a:spcAft>
              <a:buNone/>
            </a:pPr>
            <a:r>
              <a:rPr lang="en-US" sz="1600" b="0" i="0" u="none" strike="noStrike" cap="none">
                <a:solidFill>
                  <a:srgbClr val="004C97"/>
                </a:solidFill>
                <a:latin typeface="Arial"/>
                <a:ea typeface="Arial"/>
                <a:cs typeface="Arial"/>
                <a:sym typeface="Arial"/>
              </a:rPr>
              <a:t>Expertise developed on SDSS, DES, SPT-3G  </a:t>
            </a:r>
            <a:endParaRPr/>
          </a:p>
          <a:p>
            <a:pPr marL="0" marR="0" lvl="0" indent="0" algn="l" rtl="0">
              <a:lnSpc>
                <a:spcPct val="100000"/>
              </a:lnSpc>
              <a:spcBef>
                <a:spcPts val="0"/>
              </a:spcBef>
              <a:spcAft>
                <a:spcPts val="0"/>
              </a:spcAft>
              <a:buNone/>
            </a:pPr>
            <a:r>
              <a:rPr lang="en-US" sz="1600" b="0" i="0" u="none" strike="noStrike" cap="none">
                <a:solidFill>
                  <a:srgbClr val="004C97"/>
                </a:solidFill>
                <a:latin typeface="Arial"/>
                <a:ea typeface="Arial"/>
                <a:cs typeface="Arial"/>
                <a:sym typeface="Arial"/>
              </a:rPr>
              <a:t>transitioned to DESI and Rubin/DESC </a:t>
            </a:r>
            <a:endParaRPr/>
          </a:p>
          <a:p>
            <a:pPr marL="0" marR="0" lvl="0" indent="0" algn="l" rtl="0">
              <a:lnSpc>
                <a:spcPct val="100000"/>
              </a:lnSpc>
              <a:spcBef>
                <a:spcPts val="0"/>
              </a:spcBef>
              <a:spcAft>
                <a:spcPts val="0"/>
              </a:spcAft>
              <a:buNone/>
            </a:pPr>
            <a:r>
              <a:rPr lang="en-US" sz="1600" b="0" i="0" u="none" strike="noStrike" cap="none">
                <a:solidFill>
                  <a:srgbClr val="004C97"/>
                </a:solidFill>
                <a:latin typeface="Arial"/>
                <a:ea typeface="Arial"/>
                <a:cs typeface="Arial"/>
                <a:sym typeface="Arial"/>
              </a:rPr>
              <a:t>as well as Axions, SENSEI/Oscura ,CMB-S4</a:t>
            </a:r>
            <a:endParaRPr sz="1600" b="0" i="0" u="none" strike="noStrike" cap="none">
              <a:solidFill>
                <a:srgbClr val="004C97"/>
              </a:solidFill>
              <a:latin typeface="Arial"/>
              <a:ea typeface="Arial"/>
              <a:cs typeface="Arial"/>
              <a:sym typeface="Arial"/>
            </a:endParaRPr>
          </a:p>
        </p:txBody>
      </p:sp>
      <p:sp>
        <p:nvSpPr>
          <p:cNvPr id="285" name="Google Shape;285;p10"/>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286" name="Google Shape;286;p10"/>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1"/>
          <p:cNvSpPr txBox="1">
            <a:spLocks noGrp="1"/>
          </p:cNvSpPr>
          <p:nvPr>
            <p:ph type="body" idx="1"/>
          </p:nvPr>
        </p:nvSpPr>
        <p:spPr>
          <a:xfrm>
            <a:off x="228603" y="728664"/>
            <a:ext cx="6541367" cy="3794760"/>
          </a:xfrm>
          <a:prstGeom prst="rect">
            <a:avLst/>
          </a:prstGeom>
          <a:noFill/>
          <a:ln>
            <a:noFill/>
          </a:ln>
        </p:spPr>
        <p:txBody>
          <a:bodyPr spcFirstLastPara="1" wrap="square" lIns="0" tIns="0" rIns="0" bIns="0" anchor="t" anchorCtr="0">
            <a:noAutofit/>
          </a:bodyPr>
          <a:lstStyle/>
          <a:p>
            <a:pPr marL="257175" lvl="0" indent="-228600" algn="l" rtl="0">
              <a:lnSpc>
                <a:spcPct val="90000"/>
              </a:lnSpc>
              <a:spcBef>
                <a:spcPts val="0"/>
              </a:spcBef>
              <a:spcAft>
                <a:spcPts val="0"/>
              </a:spcAft>
              <a:buClr>
                <a:srgbClr val="505050"/>
              </a:buClr>
              <a:buSzPts val="1600"/>
              <a:buChar char="•"/>
            </a:pPr>
            <a:r>
              <a:rPr lang="en-US" sz="1400" dirty="0">
                <a:solidFill>
                  <a:srgbClr val="000000"/>
                </a:solidFill>
                <a:latin typeface="Helvetica Neue"/>
                <a:ea typeface="Helvetica Neue"/>
                <a:cs typeface="Helvetica Neue"/>
                <a:sym typeface="Helvetica Neue"/>
              </a:rPr>
              <a:t>DES</a:t>
            </a:r>
            <a:r>
              <a:rPr lang="en-US" sz="1600" dirty="0">
                <a:solidFill>
                  <a:srgbClr val="000000"/>
                </a:solidFill>
                <a:latin typeface="Helvetica Neue"/>
                <a:ea typeface="Helvetica Neue"/>
                <a:cs typeface="Helvetica Neue"/>
                <a:sym typeface="Helvetica Neue"/>
              </a:rPr>
              <a:t> </a:t>
            </a:r>
            <a:endParaRPr sz="1600" dirty="0">
              <a:solidFill>
                <a:srgbClr val="000000"/>
              </a:solidFill>
              <a:latin typeface="Helvetica Neue"/>
              <a:ea typeface="Helvetica Neue"/>
              <a:cs typeface="Helvetica Neue"/>
              <a:sym typeface="Helvetica Neue"/>
            </a:endParaRPr>
          </a:p>
          <a:p>
            <a:pPr marL="557213" lvl="1" indent="-190499" algn="l" rtl="0">
              <a:lnSpc>
                <a:spcPct val="90000"/>
              </a:lnSpc>
              <a:spcBef>
                <a:spcPts val="255"/>
              </a:spcBef>
              <a:spcAft>
                <a:spcPts val="0"/>
              </a:spcAft>
              <a:buClr>
                <a:srgbClr val="505050"/>
              </a:buClr>
              <a:buSzPts val="1200"/>
              <a:buNone/>
            </a:pPr>
            <a:r>
              <a:rPr lang="en-US" sz="1100" b="1" dirty="0">
                <a:solidFill>
                  <a:srgbClr val="000000"/>
                </a:solidFill>
                <a:latin typeface="Helvetica Neue"/>
                <a:ea typeface="Helvetica Neue"/>
                <a:cs typeface="Helvetica Neue"/>
                <a:sym typeface="Helvetica Neue"/>
              </a:rPr>
              <a:t>Year 3 world leading Cosmology results May 2021, 30 papers describe analysis, ~1/3 with FNAL top tier authors.  </a:t>
            </a:r>
            <a:endParaRPr sz="1100" b="1" dirty="0">
              <a:solidFill>
                <a:srgbClr val="000000"/>
              </a:solidFill>
              <a:latin typeface="Helvetica Neue"/>
              <a:ea typeface="Helvetica Neue"/>
              <a:cs typeface="Helvetica Neue"/>
              <a:sym typeface="Helvetica Neue"/>
            </a:endParaRPr>
          </a:p>
          <a:p>
            <a:pPr marL="557213" lvl="1" indent="-190499" algn="l" rtl="0">
              <a:lnSpc>
                <a:spcPct val="90000"/>
              </a:lnSpc>
              <a:spcBef>
                <a:spcPts val="255"/>
              </a:spcBef>
              <a:spcAft>
                <a:spcPts val="0"/>
              </a:spcAft>
              <a:buClr>
                <a:srgbClr val="505050"/>
              </a:buClr>
              <a:buSzPts val="1200"/>
              <a:buNone/>
            </a:pPr>
            <a:r>
              <a:rPr lang="en-US" sz="1100" dirty="0">
                <a:solidFill>
                  <a:srgbClr val="000000"/>
                </a:solidFill>
                <a:latin typeface="Helvetica Neue"/>
                <a:ea typeface="Helvetica Neue"/>
                <a:cs typeface="Helvetica Neue"/>
                <a:sym typeface="Helvetica Neue"/>
              </a:rPr>
              <a:t>Director, Deputy Director, Data Scientist leading operations and critical functions for production of science results </a:t>
            </a:r>
            <a:endParaRPr sz="1100" dirty="0">
              <a:solidFill>
                <a:srgbClr val="000000"/>
              </a:solidFill>
              <a:latin typeface="Helvetica Neue"/>
              <a:ea typeface="Helvetica Neue"/>
              <a:cs typeface="Helvetica Neue"/>
              <a:sym typeface="Helvetica Neue"/>
            </a:endParaRPr>
          </a:p>
          <a:p>
            <a:pPr marL="557213" lvl="0" indent="0" algn="l" rtl="0">
              <a:lnSpc>
                <a:spcPct val="90000"/>
              </a:lnSpc>
              <a:spcBef>
                <a:spcPts val="255"/>
              </a:spcBef>
              <a:spcAft>
                <a:spcPts val="0"/>
              </a:spcAft>
              <a:buSzPts val="1800"/>
              <a:buNone/>
            </a:pPr>
            <a:endParaRPr sz="700" dirty="0">
              <a:solidFill>
                <a:srgbClr val="000000"/>
              </a:solidFill>
              <a:latin typeface="Helvetica Neue"/>
              <a:ea typeface="Helvetica Neue"/>
              <a:cs typeface="Helvetica Neue"/>
              <a:sym typeface="Helvetica Neue"/>
            </a:endParaRPr>
          </a:p>
          <a:p>
            <a:pPr marL="257175" lvl="0" indent="-219075" algn="l" rtl="0">
              <a:lnSpc>
                <a:spcPct val="90000"/>
              </a:lnSpc>
              <a:spcBef>
                <a:spcPts val="255"/>
              </a:spcBef>
              <a:spcAft>
                <a:spcPts val="0"/>
              </a:spcAft>
              <a:buClr>
                <a:srgbClr val="505050"/>
              </a:buClr>
              <a:buSzPts val="1600"/>
              <a:buChar char="•"/>
            </a:pPr>
            <a:r>
              <a:rPr lang="en-US" sz="1400" dirty="0">
                <a:solidFill>
                  <a:srgbClr val="000000"/>
                </a:solidFill>
                <a:latin typeface="Helvetica Neue"/>
                <a:ea typeface="Helvetica Neue"/>
                <a:cs typeface="Helvetica Neue"/>
                <a:sym typeface="Helvetica Neue"/>
              </a:rPr>
              <a:t>DESI </a:t>
            </a:r>
            <a:endParaRPr sz="1400" dirty="0">
              <a:solidFill>
                <a:srgbClr val="000000"/>
              </a:solidFill>
              <a:latin typeface="Helvetica Neue"/>
              <a:ea typeface="Helvetica Neue"/>
              <a:cs typeface="Helvetica Neue"/>
              <a:sym typeface="Helvetica Neue"/>
            </a:endParaRPr>
          </a:p>
          <a:p>
            <a:pPr marL="557213" lvl="1" indent="-166687" algn="l" rtl="0">
              <a:lnSpc>
                <a:spcPct val="90000"/>
              </a:lnSpc>
              <a:spcBef>
                <a:spcPts val="0"/>
              </a:spcBef>
              <a:spcAft>
                <a:spcPts val="0"/>
              </a:spcAft>
              <a:buClr>
                <a:srgbClr val="505050"/>
              </a:buClr>
              <a:buSzPts val="1200"/>
              <a:buNone/>
            </a:pPr>
            <a:r>
              <a:rPr lang="en-US" sz="1100" dirty="0">
                <a:solidFill>
                  <a:srgbClr val="000000"/>
                </a:solidFill>
                <a:latin typeface="Helvetica Neue"/>
                <a:ea typeface="Helvetica Neue"/>
                <a:cs typeface="Helvetica Neue"/>
                <a:sym typeface="Helvetica Neue"/>
              </a:rPr>
              <a:t>Project contributions completed: 65 CCDs, Corrector barrel and telescope top end, Instrument Control system database, Platemaker  </a:t>
            </a:r>
            <a:endParaRPr sz="1100" dirty="0">
              <a:solidFill>
                <a:srgbClr val="000000"/>
              </a:solidFill>
              <a:latin typeface="Helvetica Neue"/>
              <a:ea typeface="Helvetica Neue"/>
              <a:cs typeface="Helvetica Neue"/>
              <a:sym typeface="Helvetica Neue"/>
            </a:endParaRPr>
          </a:p>
          <a:p>
            <a:pPr marL="557213" lvl="1" indent="-166687" algn="l" rtl="0">
              <a:lnSpc>
                <a:spcPct val="90000"/>
              </a:lnSpc>
              <a:spcBef>
                <a:spcPts val="0"/>
              </a:spcBef>
              <a:spcAft>
                <a:spcPts val="0"/>
              </a:spcAft>
              <a:buClr>
                <a:srgbClr val="505050"/>
              </a:buClr>
              <a:buSzPts val="1200"/>
              <a:buNone/>
            </a:pPr>
            <a:r>
              <a:rPr lang="en-US" sz="1100" dirty="0">
                <a:solidFill>
                  <a:srgbClr val="000000"/>
                </a:solidFill>
                <a:latin typeface="Helvetica Neue"/>
                <a:ea typeface="Helvetica Neue"/>
                <a:cs typeface="Helvetica Neue"/>
                <a:sym typeface="Helvetica Neue"/>
              </a:rPr>
              <a:t>Buckley-Geer selected for Lead Observer</a:t>
            </a:r>
            <a:endParaRPr sz="1100" dirty="0">
              <a:solidFill>
                <a:srgbClr val="000000"/>
              </a:solidFill>
              <a:latin typeface="Helvetica Neue"/>
              <a:ea typeface="Helvetica Neue"/>
              <a:cs typeface="Helvetica Neue"/>
              <a:sym typeface="Helvetica Neue"/>
            </a:endParaRPr>
          </a:p>
          <a:p>
            <a:pPr marL="557213" lvl="0" indent="0" algn="l" rtl="0">
              <a:lnSpc>
                <a:spcPct val="90000"/>
              </a:lnSpc>
              <a:spcBef>
                <a:spcPts val="255"/>
              </a:spcBef>
              <a:spcAft>
                <a:spcPts val="0"/>
              </a:spcAft>
              <a:buSzPts val="1800"/>
              <a:buNone/>
            </a:pPr>
            <a:endParaRPr sz="700" dirty="0">
              <a:solidFill>
                <a:srgbClr val="000000"/>
              </a:solidFill>
              <a:latin typeface="Helvetica Neue"/>
              <a:ea typeface="Helvetica Neue"/>
              <a:cs typeface="Helvetica Neue"/>
              <a:sym typeface="Helvetica Neue"/>
            </a:endParaRPr>
          </a:p>
          <a:p>
            <a:pPr marL="257175" lvl="0" indent="-219075" algn="l" rtl="0">
              <a:lnSpc>
                <a:spcPct val="90000"/>
              </a:lnSpc>
              <a:spcBef>
                <a:spcPts val="255"/>
              </a:spcBef>
              <a:spcAft>
                <a:spcPts val="0"/>
              </a:spcAft>
              <a:buClr>
                <a:srgbClr val="505050"/>
              </a:buClr>
              <a:buSzPts val="1600"/>
              <a:buChar char="•"/>
            </a:pPr>
            <a:r>
              <a:rPr lang="en-US" sz="1400" dirty="0">
                <a:solidFill>
                  <a:srgbClr val="000000"/>
                </a:solidFill>
                <a:latin typeface="Helvetica Neue"/>
                <a:ea typeface="Helvetica Neue"/>
                <a:cs typeface="Helvetica Neue"/>
                <a:sym typeface="Helvetica Neue"/>
              </a:rPr>
              <a:t>LSST DESC and Rubin Operations</a:t>
            </a:r>
            <a:endParaRPr sz="1000" dirty="0">
              <a:solidFill>
                <a:srgbClr val="000000"/>
              </a:solidFill>
              <a:latin typeface="Helvetica Neue"/>
              <a:ea typeface="Helvetica Neue"/>
              <a:cs typeface="Helvetica Neue"/>
              <a:sym typeface="Helvetica Neue"/>
            </a:endParaRPr>
          </a:p>
          <a:p>
            <a:pPr marL="557213" lvl="1" indent="-166687" algn="l" rtl="0">
              <a:lnSpc>
                <a:spcPct val="90000"/>
              </a:lnSpc>
              <a:spcBef>
                <a:spcPts val="255"/>
              </a:spcBef>
              <a:spcAft>
                <a:spcPts val="0"/>
              </a:spcAft>
              <a:buClr>
                <a:srgbClr val="505050"/>
              </a:buClr>
              <a:buSzPts val="1200"/>
              <a:buNone/>
            </a:pPr>
            <a:r>
              <a:rPr lang="en-US" sz="1100" dirty="0">
                <a:solidFill>
                  <a:srgbClr val="000000"/>
                </a:solidFill>
                <a:latin typeface="Helvetica Neue"/>
                <a:ea typeface="Helvetica Neue"/>
                <a:cs typeface="Helvetica Neue"/>
                <a:sym typeface="Helvetica Neue"/>
              </a:rPr>
              <a:t>DESC leadership: Co-Convenors of Survey Simulation, Galaxy Cluster, and Dark Matter working groups</a:t>
            </a:r>
            <a:endParaRPr sz="1100" dirty="0">
              <a:solidFill>
                <a:srgbClr val="000000"/>
              </a:solidFill>
              <a:latin typeface="Helvetica Neue"/>
              <a:ea typeface="Helvetica Neue"/>
              <a:cs typeface="Helvetica Neue"/>
              <a:sym typeface="Helvetica Neue"/>
            </a:endParaRPr>
          </a:p>
          <a:p>
            <a:pPr marL="557213" lvl="1" indent="-157162" algn="l" rtl="0">
              <a:lnSpc>
                <a:spcPct val="100000"/>
              </a:lnSpc>
              <a:spcBef>
                <a:spcPts val="0"/>
              </a:spcBef>
              <a:spcAft>
                <a:spcPts val="0"/>
              </a:spcAft>
              <a:buClr>
                <a:srgbClr val="000000"/>
              </a:buClr>
              <a:buSzPts val="1000"/>
              <a:buFont typeface="Helvetica Neue"/>
              <a:buChar char="–"/>
            </a:pPr>
            <a:r>
              <a:rPr lang="en-US" sz="1100" dirty="0">
                <a:solidFill>
                  <a:srgbClr val="000000"/>
                </a:solidFill>
                <a:latin typeface="Helvetica Neue"/>
                <a:ea typeface="Helvetica Neue"/>
                <a:cs typeface="Helvetica Neue"/>
                <a:sym typeface="Helvetica Neue"/>
              </a:rPr>
              <a:t>Fermilab scientists performed LSST/Rubin’s first full data production run on simulated data</a:t>
            </a:r>
            <a:endParaRPr sz="1100" dirty="0">
              <a:solidFill>
                <a:srgbClr val="000000"/>
              </a:solidFill>
              <a:latin typeface="Helvetica Neue"/>
              <a:ea typeface="Helvetica Neue"/>
              <a:cs typeface="Helvetica Neue"/>
              <a:sym typeface="Helvetica Neue"/>
            </a:endParaRPr>
          </a:p>
          <a:p>
            <a:pPr marL="557213" lvl="1" indent="-166687" algn="l" rtl="0">
              <a:lnSpc>
                <a:spcPct val="90000"/>
              </a:lnSpc>
              <a:spcBef>
                <a:spcPts val="255"/>
              </a:spcBef>
              <a:spcAft>
                <a:spcPts val="0"/>
              </a:spcAft>
              <a:buClr>
                <a:srgbClr val="505050"/>
              </a:buClr>
              <a:buSzPts val="1200"/>
              <a:buNone/>
            </a:pPr>
            <a:r>
              <a:rPr lang="en-US" sz="1100" dirty="0">
                <a:solidFill>
                  <a:srgbClr val="000000"/>
                </a:solidFill>
                <a:latin typeface="Helvetica Neue"/>
                <a:ea typeface="Helvetica Neue"/>
                <a:cs typeface="Helvetica Neue"/>
                <a:sym typeface="Helvetica Neue"/>
              </a:rPr>
              <a:t>Roles and support for Rubin Ops  is under discussion. SLAC requested ~ 1 FTE/</a:t>
            </a:r>
            <a:r>
              <a:rPr lang="en-US" sz="1100" dirty="0" err="1">
                <a:solidFill>
                  <a:srgbClr val="000000"/>
                </a:solidFill>
                <a:latin typeface="Helvetica Neue"/>
                <a:ea typeface="Helvetica Neue"/>
                <a:cs typeface="Helvetica Neue"/>
                <a:sym typeface="Helvetica Neue"/>
              </a:rPr>
              <a:t>yr</a:t>
            </a:r>
            <a:r>
              <a:rPr lang="en-US" sz="1100" dirty="0">
                <a:solidFill>
                  <a:srgbClr val="000000"/>
                </a:solidFill>
                <a:latin typeface="Helvetica Neue"/>
                <a:ea typeface="Helvetica Neue"/>
                <a:cs typeface="Helvetica Neue"/>
                <a:sym typeface="Helvetica Neue"/>
              </a:rPr>
              <a:t> more scientists than we can support on the CF research budget (in addition to 9 FTE  technical/</a:t>
            </a:r>
            <a:r>
              <a:rPr lang="en-US" sz="1100" dirty="0" err="1">
                <a:solidFill>
                  <a:srgbClr val="000000"/>
                </a:solidFill>
                <a:latin typeface="Helvetica Neue"/>
                <a:ea typeface="Helvetica Neue"/>
                <a:cs typeface="Helvetica Neue"/>
                <a:sym typeface="Helvetica Neue"/>
              </a:rPr>
              <a:t>comput</a:t>
            </a:r>
            <a:r>
              <a:rPr lang="en-US" sz="1100" dirty="0">
                <a:solidFill>
                  <a:srgbClr val="000000"/>
                </a:solidFill>
                <a:latin typeface="Helvetica Neue"/>
                <a:ea typeface="Helvetica Neue"/>
                <a:cs typeface="Helvetica Neue"/>
                <a:sym typeface="Helvetica Neue"/>
              </a:rPr>
              <a:t>. prof. for Network and Data Curation) </a:t>
            </a:r>
            <a:endParaRPr sz="1100" dirty="0">
              <a:solidFill>
                <a:srgbClr val="000000"/>
              </a:solidFill>
              <a:latin typeface="Helvetica Neue"/>
              <a:ea typeface="Helvetica Neue"/>
              <a:cs typeface="Helvetica Neue"/>
              <a:sym typeface="Helvetica Neue"/>
            </a:endParaRPr>
          </a:p>
          <a:p>
            <a:pPr marL="557213" lvl="0" indent="0" algn="l" rtl="0">
              <a:lnSpc>
                <a:spcPct val="90000"/>
              </a:lnSpc>
              <a:spcBef>
                <a:spcPts val="255"/>
              </a:spcBef>
              <a:spcAft>
                <a:spcPts val="0"/>
              </a:spcAft>
              <a:buSzPts val="1800"/>
              <a:buNone/>
            </a:pPr>
            <a:endParaRPr sz="700" dirty="0">
              <a:solidFill>
                <a:srgbClr val="000000"/>
              </a:solidFill>
              <a:latin typeface="Helvetica Neue"/>
              <a:ea typeface="Helvetica Neue"/>
              <a:cs typeface="Helvetica Neue"/>
              <a:sym typeface="Helvetica Neue"/>
            </a:endParaRPr>
          </a:p>
          <a:p>
            <a:pPr marL="257175" lvl="0" indent="-219075" algn="l" rtl="0">
              <a:lnSpc>
                <a:spcPct val="90000"/>
              </a:lnSpc>
              <a:spcBef>
                <a:spcPts val="255"/>
              </a:spcBef>
              <a:spcAft>
                <a:spcPts val="0"/>
              </a:spcAft>
              <a:buClr>
                <a:srgbClr val="505050"/>
              </a:buClr>
              <a:buSzPts val="1600"/>
              <a:buChar char="•"/>
            </a:pPr>
            <a:r>
              <a:rPr lang="en-US" sz="1400" dirty="0">
                <a:solidFill>
                  <a:srgbClr val="000000"/>
                </a:solidFill>
                <a:latin typeface="Helvetica Neue"/>
                <a:ea typeface="Helvetica Neue"/>
                <a:cs typeface="Helvetica Neue"/>
                <a:sym typeface="Helvetica Neue"/>
              </a:rPr>
              <a:t>Scientific Hire:</a:t>
            </a:r>
            <a:endParaRPr sz="1400" dirty="0">
              <a:solidFill>
                <a:srgbClr val="000000"/>
              </a:solidFill>
              <a:latin typeface="Helvetica Neue"/>
              <a:ea typeface="Helvetica Neue"/>
              <a:cs typeface="Helvetica Neue"/>
              <a:sym typeface="Helvetica Neue"/>
            </a:endParaRPr>
          </a:p>
          <a:p>
            <a:pPr marL="557213" lvl="1" indent="-166687" algn="l" rtl="0">
              <a:lnSpc>
                <a:spcPct val="90000"/>
              </a:lnSpc>
              <a:spcBef>
                <a:spcPts val="255"/>
              </a:spcBef>
              <a:spcAft>
                <a:spcPts val="0"/>
              </a:spcAft>
              <a:buClr>
                <a:srgbClr val="505050"/>
              </a:buClr>
              <a:buSzPts val="1200"/>
              <a:buNone/>
            </a:pPr>
            <a:r>
              <a:rPr lang="en-US" sz="1100" dirty="0">
                <a:solidFill>
                  <a:srgbClr val="000000"/>
                </a:solidFill>
                <a:latin typeface="Helvetica Neue"/>
                <a:ea typeface="Helvetica Neue"/>
                <a:cs typeface="Helvetica Neue"/>
                <a:sym typeface="Helvetica Neue"/>
              </a:rPr>
              <a:t>A. </a:t>
            </a:r>
            <a:r>
              <a:rPr lang="en-US" sz="1100" dirty="0" err="1">
                <a:solidFill>
                  <a:srgbClr val="000000"/>
                </a:solidFill>
                <a:latin typeface="Helvetica Neue"/>
                <a:ea typeface="Helvetica Neue"/>
                <a:cs typeface="Helvetica Neue"/>
                <a:sym typeface="Helvetica Neue"/>
              </a:rPr>
              <a:t>Drlica</a:t>
            </a:r>
            <a:r>
              <a:rPr lang="en-US" sz="1100" dirty="0">
                <a:solidFill>
                  <a:srgbClr val="000000"/>
                </a:solidFill>
                <a:latin typeface="Helvetica Neue"/>
                <a:ea typeface="Helvetica Neue"/>
                <a:cs typeface="Helvetica Neue"/>
                <a:sym typeface="Helvetica Neue"/>
              </a:rPr>
              <a:t>-Wagner 2018 </a:t>
            </a:r>
            <a:r>
              <a:rPr lang="en-US" sz="1100" b="1" dirty="0">
                <a:solidFill>
                  <a:srgbClr val="000000"/>
                </a:solidFill>
                <a:latin typeface="Helvetica Neue"/>
                <a:ea typeface="Helvetica Neue"/>
                <a:cs typeface="Helvetica Neue"/>
                <a:sym typeface="Helvetica Neue"/>
              </a:rPr>
              <a:t>Wilson Fellow</a:t>
            </a:r>
            <a:r>
              <a:rPr lang="en-US" sz="1100" dirty="0">
                <a:solidFill>
                  <a:srgbClr val="000000"/>
                </a:solidFill>
                <a:latin typeface="Helvetica Neue"/>
                <a:ea typeface="Helvetica Neue"/>
                <a:cs typeface="Helvetica Neue"/>
                <a:sym typeface="Helvetica Neue"/>
              </a:rPr>
              <a:t> </a:t>
            </a:r>
            <a:endParaRPr sz="1100" dirty="0">
              <a:solidFill>
                <a:srgbClr val="000000"/>
              </a:solidFill>
              <a:latin typeface="Helvetica Neue"/>
              <a:ea typeface="Helvetica Neue"/>
              <a:cs typeface="Helvetica Neue"/>
              <a:sym typeface="Helvetica Neue"/>
            </a:endParaRPr>
          </a:p>
          <a:p>
            <a:pPr marL="0" lvl="0" indent="0" algn="l" rtl="0">
              <a:lnSpc>
                <a:spcPct val="90000"/>
              </a:lnSpc>
              <a:spcBef>
                <a:spcPts val="255"/>
              </a:spcBef>
              <a:spcAft>
                <a:spcPts val="0"/>
              </a:spcAft>
              <a:buSzPts val="1800"/>
              <a:buNone/>
            </a:pPr>
            <a:endParaRPr sz="1125" dirty="0">
              <a:solidFill>
                <a:srgbClr val="505050"/>
              </a:solidFill>
            </a:endParaRPr>
          </a:p>
        </p:txBody>
      </p:sp>
      <p:sp>
        <p:nvSpPr>
          <p:cNvPr id="292" name="Google Shape;292;p11"/>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004C97"/>
              </a:buClr>
              <a:buSzPts val="2800"/>
              <a:buNone/>
            </a:pPr>
            <a:r>
              <a:rPr lang="en-US" sz="2000"/>
              <a:t>Recent Accomplishments by Fermilab Scientists in Dark Energy</a:t>
            </a:r>
            <a:endParaRPr sz="2000"/>
          </a:p>
        </p:txBody>
      </p:sp>
      <p:sp>
        <p:nvSpPr>
          <p:cNvPr id="293" name="Google Shape;293;p11"/>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11</a:t>
            </a:fld>
            <a:endParaRPr/>
          </a:p>
        </p:txBody>
      </p:sp>
      <p:sp>
        <p:nvSpPr>
          <p:cNvPr id="294" name="Google Shape;294;p11"/>
          <p:cNvSpPr txBox="1"/>
          <p:nvPr/>
        </p:nvSpPr>
        <p:spPr>
          <a:xfrm>
            <a:off x="6527006" y="2847975"/>
            <a:ext cx="1347750" cy="111082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95" name="Google Shape;295;p11"/>
          <p:cNvSpPr txBox="1"/>
          <p:nvPr/>
        </p:nvSpPr>
        <p:spPr>
          <a:xfrm>
            <a:off x="7099704" y="4041312"/>
            <a:ext cx="1815693" cy="63092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None/>
            </a:pPr>
            <a:r>
              <a:rPr lang="en-US" sz="800" b="0" i="0" u="none" strike="noStrike" cap="none">
                <a:solidFill>
                  <a:srgbClr val="505050"/>
                </a:solidFill>
                <a:latin typeface="Arial"/>
                <a:ea typeface="Arial"/>
                <a:cs typeface="Arial"/>
                <a:sym typeface="Arial"/>
              </a:rPr>
              <a:t>DES Year 3 constraints on the matter density, S8 and Dark energy equation of state </a:t>
            </a:r>
            <a:endParaRPr/>
          </a:p>
          <a:p>
            <a:pPr marL="0" marR="0" lvl="0" indent="0" algn="l" rtl="0">
              <a:lnSpc>
                <a:spcPct val="100000"/>
              </a:lnSpc>
              <a:spcBef>
                <a:spcPts val="0"/>
              </a:spcBef>
              <a:spcAft>
                <a:spcPts val="0"/>
              </a:spcAft>
              <a:buNone/>
            </a:pPr>
            <a:r>
              <a:rPr lang="en-US" sz="800" b="0" i="0" u="sng" strike="noStrike" cap="none">
                <a:solidFill>
                  <a:schemeClr val="hlink"/>
                </a:solidFill>
                <a:latin typeface="Arial"/>
                <a:ea typeface="Arial"/>
                <a:cs typeface="Arial"/>
                <a:sym typeface="Arial"/>
                <a:hlinkClick r:id="rId3"/>
              </a:rPr>
              <a:t>(DES Collaboration 2021)</a:t>
            </a:r>
            <a:endParaRPr sz="800" b="0" i="0" u="none" strike="noStrike" cap="none">
              <a:solidFill>
                <a:srgbClr val="000000"/>
              </a:solidFill>
              <a:latin typeface="Arial"/>
              <a:ea typeface="Arial"/>
              <a:cs typeface="Arial"/>
              <a:sym typeface="Arial"/>
            </a:endParaRPr>
          </a:p>
        </p:txBody>
      </p:sp>
      <p:pic>
        <p:nvPicPr>
          <p:cNvPr id="296" name="Google Shape;296;p11"/>
          <p:cNvPicPr preferRelativeResize="0"/>
          <p:nvPr/>
        </p:nvPicPr>
        <p:blipFill rotWithShape="1">
          <a:blip r:embed="rId4">
            <a:alphaModFix/>
          </a:blip>
          <a:srcRect/>
          <a:stretch/>
        </p:blipFill>
        <p:spPr>
          <a:xfrm>
            <a:off x="6769970" y="624402"/>
            <a:ext cx="2260216" cy="3416910"/>
          </a:xfrm>
          <a:prstGeom prst="rect">
            <a:avLst/>
          </a:prstGeom>
          <a:noFill/>
          <a:ln>
            <a:noFill/>
          </a:ln>
        </p:spPr>
      </p:pic>
      <p:pic>
        <p:nvPicPr>
          <p:cNvPr id="297" name="Google Shape;297;p11"/>
          <p:cNvPicPr preferRelativeResize="0"/>
          <p:nvPr/>
        </p:nvPicPr>
        <p:blipFill rotWithShape="1">
          <a:blip r:embed="rId5">
            <a:alphaModFix/>
          </a:blip>
          <a:srcRect/>
          <a:stretch/>
        </p:blipFill>
        <p:spPr>
          <a:xfrm>
            <a:off x="3079962" y="3890703"/>
            <a:ext cx="838650" cy="838650"/>
          </a:xfrm>
          <a:prstGeom prst="rect">
            <a:avLst/>
          </a:prstGeom>
          <a:noFill/>
          <a:ln>
            <a:noFill/>
          </a:ln>
        </p:spPr>
      </p:pic>
      <p:sp>
        <p:nvSpPr>
          <p:cNvPr id="298" name="Google Shape;298;p11"/>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299" name="Google Shape;299;p11"/>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2"/>
          <p:cNvSpPr txBox="1">
            <a:spLocks noGrp="1"/>
          </p:cNvSpPr>
          <p:nvPr>
            <p:ph type="body" idx="1"/>
          </p:nvPr>
        </p:nvSpPr>
        <p:spPr>
          <a:xfrm>
            <a:off x="228603" y="728664"/>
            <a:ext cx="5912365" cy="3794400"/>
          </a:xfrm>
          <a:prstGeom prst="rect">
            <a:avLst/>
          </a:prstGeom>
          <a:noFill/>
          <a:ln>
            <a:noFill/>
          </a:ln>
        </p:spPr>
        <p:txBody>
          <a:bodyPr spcFirstLastPara="1" wrap="square" lIns="0" tIns="0" rIns="0" bIns="0" anchor="t" anchorCtr="0">
            <a:noAutofit/>
          </a:bodyPr>
          <a:lstStyle/>
          <a:p>
            <a:pPr marL="257175" lvl="0" indent="-228600" algn="l" rtl="0">
              <a:lnSpc>
                <a:spcPct val="90000"/>
              </a:lnSpc>
              <a:spcBef>
                <a:spcPts val="0"/>
              </a:spcBef>
              <a:spcAft>
                <a:spcPts val="0"/>
              </a:spcAft>
              <a:buClr>
                <a:srgbClr val="505050"/>
              </a:buClr>
              <a:buSzPts val="1600"/>
              <a:buChar char="•"/>
            </a:pPr>
            <a:r>
              <a:rPr lang="en-US" sz="1400" dirty="0">
                <a:solidFill>
                  <a:srgbClr val="000000"/>
                </a:solidFill>
                <a:latin typeface="Helvetica Neue"/>
                <a:ea typeface="Helvetica Neue"/>
                <a:cs typeface="Helvetica Neue"/>
                <a:sym typeface="Helvetica Neue"/>
              </a:rPr>
              <a:t>Axions</a:t>
            </a:r>
            <a:endParaRPr sz="1400" dirty="0">
              <a:solidFill>
                <a:srgbClr val="000000"/>
              </a:solidFill>
              <a:latin typeface="Helvetica Neue"/>
              <a:ea typeface="Helvetica Neue"/>
              <a:cs typeface="Helvetica Neue"/>
              <a:sym typeface="Helvetica Neue"/>
            </a:endParaRPr>
          </a:p>
          <a:p>
            <a:pPr marL="557213" lvl="1" indent="-166687" algn="l" rtl="0">
              <a:lnSpc>
                <a:spcPct val="90000"/>
              </a:lnSpc>
              <a:spcBef>
                <a:spcPts val="0"/>
              </a:spcBef>
              <a:spcAft>
                <a:spcPts val="0"/>
              </a:spcAft>
              <a:buClr>
                <a:srgbClr val="505050"/>
              </a:buClr>
              <a:buSzPts val="1200"/>
              <a:buNone/>
            </a:pPr>
            <a:r>
              <a:rPr lang="en-US" sz="1100" b="1" dirty="0">
                <a:solidFill>
                  <a:srgbClr val="000000"/>
                </a:solidFill>
                <a:latin typeface="Helvetica Neue"/>
                <a:ea typeface="Helvetica Neue"/>
                <a:cs typeface="Helvetica Neue"/>
                <a:sym typeface="Helvetica Neue"/>
              </a:rPr>
              <a:t>Lead Lab for ADMX-G2, Operations Manager/PI </a:t>
            </a:r>
            <a:endParaRPr sz="1100" b="1" dirty="0">
              <a:solidFill>
                <a:srgbClr val="000000"/>
              </a:solidFill>
              <a:latin typeface="Helvetica Neue"/>
              <a:ea typeface="Helvetica Neue"/>
              <a:cs typeface="Helvetica Neue"/>
              <a:sym typeface="Helvetica Neue"/>
            </a:endParaRPr>
          </a:p>
          <a:p>
            <a:pPr marL="557213" lvl="1" indent="-166687" algn="l" rtl="0">
              <a:lnSpc>
                <a:spcPct val="90000"/>
              </a:lnSpc>
              <a:spcBef>
                <a:spcPts val="0"/>
              </a:spcBef>
              <a:spcAft>
                <a:spcPts val="0"/>
              </a:spcAft>
              <a:buClr>
                <a:srgbClr val="505050"/>
              </a:buClr>
              <a:buSzPts val="1200"/>
              <a:buNone/>
            </a:pPr>
            <a:r>
              <a:rPr lang="en-US" sz="1100" dirty="0">
                <a:solidFill>
                  <a:srgbClr val="000000"/>
                </a:solidFill>
                <a:latin typeface="Helvetica Neue"/>
                <a:ea typeface="Helvetica Neue"/>
                <a:cs typeface="Helvetica Neue"/>
                <a:sym typeface="Helvetica Neue"/>
              </a:rPr>
              <a:t>DMNI grant: design ADMX-EFR (extended frequency range) </a:t>
            </a:r>
            <a:endParaRPr sz="1100" dirty="0">
              <a:solidFill>
                <a:srgbClr val="000000"/>
              </a:solidFill>
              <a:latin typeface="Helvetica Neue"/>
              <a:ea typeface="Helvetica Neue"/>
              <a:cs typeface="Helvetica Neue"/>
              <a:sym typeface="Helvetica Neue"/>
            </a:endParaRPr>
          </a:p>
          <a:p>
            <a:pPr marL="557213" lvl="0" indent="0" algn="l" rtl="0">
              <a:lnSpc>
                <a:spcPct val="90000"/>
              </a:lnSpc>
              <a:spcBef>
                <a:spcPts val="0"/>
              </a:spcBef>
              <a:spcAft>
                <a:spcPts val="0"/>
              </a:spcAft>
              <a:buSzPts val="1800"/>
              <a:buNone/>
            </a:pPr>
            <a:endParaRPr sz="700" dirty="0">
              <a:solidFill>
                <a:srgbClr val="000000"/>
              </a:solidFill>
              <a:latin typeface="Helvetica Neue"/>
              <a:ea typeface="Helvetica Neue"/>
              <a:cs typeface="Helvetica Neue"/>
              <a:sym typeface="Helvetica Neue"/>
            </a:endParaRPr>
          </a:p>
          <a:p>
            <a:pPr marL="257175" lvl="0" indent="-219075" algn="l" rtl="0">
              <a:lnSpc>
                <a:spcPct val="90000"/>
              </a:lnSpc>
              <a:spcBef>
                <a:spcPts val="0"/>
              </a:spcBef>
              <a:spcAft>
                <a:spcPts val="0"/>
              </a:spcAft>
              <a:buClr>
                <a:srgbClr val="505050"/>
              </a:buClr>
              <a:buSzPts val="1600"/>
              <a:buChar char="•"/>
            </a:pPr>
            <a:r>
              <a:rPr lang="en-US" sz="1400" dirty="0">
                <a:solidFill>
                  <a:srgbClr val="000000"/>
                </a:solidFill>
                <a:latin typeface="Helvetica Neue"/>
                <a:ea typeface="Helvetica Neue"/>
                <a:cs typeface="Helvetica Neue"/>
                <a:sym typeface="Helvetica Neue"/>
              </a:rPr>
              <a:t>Low Mass Dark Matter: </a:t>
            </a:r>
            <a:endParaRPr sz="1400" dirty="0">
              <a:solidFill>
                <a:srgbClr val="000000"/>
              </a:solidFill>
              <a:latin typeface="Helvetica Neue"/>
              <a:ea typeface="Helvetica Neue"/>
              <a:cs typeface="Helvetica Neue"/>
              <a:sym typeface="Helvetica Neue"/>
            </a:endParaRPr>
          </a:p>
          <a:p>
            <a:pPr marL="557213" lvl="1" indent="-166687" algn="l" rtl="0">
              <a:lnSpc>
                <a:spcPct val="90000"/>
              </a:lnSpc>
              <a:spcBef>
                <a:spcPts val="0"/>
              </a:spcBef>
              <a:spcAft>
                <a:spcPts val="0"/>
              </a:spcAft>
              <a:buClr>
                <a:srgbClr val="505050"/>
              </a:buClr>
              <a:buSzPts val="1200"/>
              <a:buNone/>
            </a:pPr>
            <a:r>
              <a:rPr lang="en-US" sz="1100" dirty="0" err="1">
                <a:solidFill>
                  <a:srgbClr val="000000"/>
                </a:solidFill>
                <a:latin typeface="Helvetica Neue"/>
                <a:ea typeface="Helvetica Neue"/>
                <a:cs typeface="Helvetica Neue"/>
                <a:sym typeface="Helvetica Neue"/>
              </a:rPr>
              <a:t>SuperCDMS</a:t>
            </a:r>
            <a:r>
              <a:rPr lang="en-US" sz="1100" dirty="0">
                <a:solidFill>
                  <a:srgbClr val="000000"/>
                </a:solidFill>
                <a:latin typeface="Helvetica Neue"/>
                <a:ea typeface="Helvetica Neue"/>
                <a:cs typeface="Helvetica Neue"/>
                <a:sym typeface="Helvetica Neue"/>
              </a:rPr>
              <a:t> SNOLAB: Deputy Project manager, spokesperson </a:t>
            </a:r>
            <a:endParaRPr sz="1100" dirty="0">
              <a:solidFill>
                <a:srgbClr val="000000"/>
              </a:solidFill>
              <a:latin typeface="Helvetica Neue"/>
              <a:ea typeface="Helvetica Neue"/>
              <a:cs typeface="Helvetica Neue"/>
              <a:sym typeface="Helvetica Neue"/>
            </a:endParaRPr>
          </a:p>
          <a:p>
            <a:pPr marL="557213" lvl="1" indent="-166687" algn="l" rtl="0">
              <a:lnSpc>
                <a:spcPct val="90000"/>
              </a:lnSpc>
              <a:spcBef>
                <a:spcPts val="0"/>
              </a:spcBef>
              <a:spcAft>
                <a:spcPts val="0"/>
              </a:spcAft>
              <a:buClr>
                <a:srgbClr val="505050"/>
              </a:buClr>
              <a:buSzPts val="1200"/>
              <a:buNone/>
            </a:pPr>
            <a:r>
              <a:rPr lang="en-US" sz="1100" dirty="0">
                <a:solidFill>
                  <a:srgbClr val="000000"/>
                </a:solidFill>
                <a:latin typeface="Helvetica Neue"/>
                <a:ea typeface="Helvetica Neue"/>
                <a:cs typeface="Helvetica Neue"/>
                <a:sym typeface="Helvetica Neue"/>
              </a:rPr>
              <a:t>NEXUS Underground Low Background Cryogenic Facility completed 2019</a:t>
            </a:r>
            <a:endParaRPr sz="1100" dirty="0">
              <a:solidFill>
                <a:srgbClr val="000000"/>
              </a:solidFill>
              <a:latin typeface="Helvetica Neue"/>
              <a:ea typeface="Helvetica Neue"/>
              <a:cs typeface="Helvetica Neue"/>
              <a:sym typeface="Helvetica Neue"/>
            </a:endParaRPr>
          </a:p>
          <a:p>
            <a:pPr marL="557213" lvl="0" indent="0" algn="l" rtl="0">
              <a:lnSpc>
                <a:spcPct val="90000"/>
              </a:lnSpc>
              <a:spcBef>
                <a:spcPts val="0"/>
              </a:spcBef>
              <a:spcAft>
                <a:spcPts val="0"/>
              </a:spcAft>
              <a:buSzPts val="1800"/>
              <a:buNone/>
            </a:pPr>
            <a:endParaRPr sz="1050" dirty="0">
              <a:solidFill>
                <a:srgbClr val="000000"/>
              </a:solidFill>
              <a:latin typeface="Helvetica Neue"/>
              <a:ea typeface="Helvetica Neue"/>
              <a:cs typeface="Helvetica Neue"/>
              <a:sym typeface="Helvetica Neue"/>
            </a:endParaRPr>
          </a:p>
          <a:p>
            <a:pPr marL="557213" lvl="1" indent="-166687" algn="l" rtl="0">
              <a:lnSpc>
                <a:spcPct val="90000"/>
              </a:lnSpc>
              <a:spcBef>
                <a:spcPts val="0"/>
              </a:spcBef>
              <a:spcAft>
                <a:spcPts val="0"/>
              </a:spcAft>
              <a:buClr>
                <a:srgbClr val="505050"/>
              </a:buClr>
              <a:buSzPts val="1200"/>
              <a:buNone/>
            </a:pPr>
            <a:r>
              <a:rPr lang="en-US" sz="1100" b="1" dirty="0">
                <a:solidFill>
                  <a:srgbClr val="000000"/>
                </a:solidFill>
                <a:latin typeface="Helvetica Neue"/>
                <a:ea typeface="Helvetica Neue"/>
                <a:cs typeface="Helvetica Neue"/>
                <a:sym typeface="Helvetica Neue"/>
              </a:rPr>
              <a:t>SENSEI (skipper-CCD) @ MINOS world leading results (2018, 2019, 2020)</a:t>
            </a:r>
            <a:endParaRPr sz="1100" b="1" dirty="0">
              <a:solidFill>
                <a:srgbClr val="000000"/>
              </a:solidFill>
              <a:latin typeface="Helvetica Neue"/>
              <a:ea typeface="Helvetica Neue"/>
              <a:cs typeface="Helvetica Neue"/>
              <a:sym typeface="Helvetica Neue"/>
            </a:endParaRPr>
          </a:p>
          <a:p>
            <a:pPr marL="557213" lvl="1" indent="-190499" algn="l" rtl="0">
              <a:lnSpc>
                <a:spcPct val="90000"/>
              </a:lnSpc>
              <a:spcBef>
                <a:spcPts val="255"/>
              </a:spcBef>
              <a:spcAft>
                <a:spcPts val="0"/>
              </a:spcAft>
              <a:buClr>
                <a:srgbClr val="505050"/>
              </a:buClr>
              <a:buSzPts val="1200"/>
              <a:buNone/>
            </a:pPr>
            <a:r>
              <a:rPr lang="en-US" sz="1100" dirty="0">
                <a:solidFill>
                  <a:srgbClr val="000000"/>
                </a:solidFill>
                <a:latin typeface="Helvetica Neue"/>
                <a:ea typeface="Helvetica Neue"/>
                <a:cs typeface="Helvetica Neue"/>
                <a:sym typeface="Helvetica Neue"/>
              </a:rPr>
              <a:t>SENSEI/</a:t>
            </a:r>
            <a:r>
              <a:rPr lang="en-US" sz="1100" dirty="0" err="1">
                <a:solidFill>
                  <a:srgbClr val="000000"/>
                </a:solidFill>
                <a:latin typeface="Helvetica Neue"/>
                <a:ea typeface="Helvetica Neue"/>
                <a:cs typeface="Helvetica Neue"/>
                <a:sym typeface="Helvetica Neue"/>
              </a:rPr>
              <a:t>Oscura</a:t>
            </a:r>
            <a:r>
              <a:rPr lang="en-US" sz="1100" dirty="0">
                <a:solidFill>
                  <a:srgbClr val="000000"/>
                </a:solidFill>
                <a:latin typeface="Helvetica Neue"/>
                <a:ea typeface="Helvetica Neue"/>
                <a:cs typeface="Helvetica Neue"/>
                <a:sym typeface="Helvetica Neue"/>
              </a:rPr>
              <a:t> pathfinder completed 100 gr detector (with H-S)</a:t>
            </a:r>
            <a:endParaRPr sz="1100" dirty="0">
              <a:solidFill>
                <a:srgbClr val="000000"/>
              </a:solidFill>
              <a:latin typeface="Helvetica Neue"/>
              <a:ea typeface="Helvetica Neue"/>
              <a:cs typeface="Helvetica Neue"/>
              <a:sym typeface="Helvetica Neue"/>
            </a:endParaRPr>
          </a:p>
          <a:p>
            <a:pPr marL="557213" lvl="1" indent="-190499" algn="l" rtl="0">
              <a:lnSpc>
                <a:spcPct val="90000"/>
              </a:lnSpc>
              <a:spcBef>
                <a:spcPts val="255"/>
              </a:spcBef>
              <a:spcAft>
                <a:spcPts val="0"/>
              </a:spcAft>
              <a:buClr>
                <a:srgbClr val="505050"/>
              </a:buClr>
              <a:buSzPts val="1200"/>
              <a:buNone/>
            </a:pPr>
            <a:r>
              <a:rPr lang="en-US" sz="1100" dirty="0">
                <a:solidFill>
                  <a:srgbClr val="000000"/>
                </a:solidFill>
                <a:latin typeface="Helvetica Neue"/>
                <a:ea typeface="Helvetica Neue"/>
                <a:cs typeface="Helvetica Neue"/>
                <a:sym typeface="Helvetica Neue"/>
              </a:rPr>
              <a:t>DMNI grant: </a:t>
            </a:r>
            <a:r>
              <a:rPr lang="en-US" sz="1100" dirty="0" err="1">
                <a:solidFill>
                  <a:srgbClr val="000000"/>
                </a:solidFill>
                <a:latin typeface="Helvetica Neue"/>
                <a:ea typeface="Helvetica Neue"/>
                <a:cs typeface="Helvetica Neue"/>
                <a:sym typeface="Helvetica Neue"/>
              </a:rPr>
              <a:t>Oscura</a:t>
            </a:r>
            <a:r>
              <a:rPr lang="en-US" sz="1100" dirty="0">
                <a:solidFill>
                  <a:srgbClr val="000000"/>
                </a:solidFill>
                <a:latin typeface="Helvetica Neue"/>
                <a:ea typeface="Helvetica Neue"/>
                <a:cs typeface="Helvetica Neue"/>
                <a:sym typeface="Helvetica Neue"/>
              </a:rPr>
              <a:t> for design 10 kg Skipper-CCD dark matter detector</a:t>
            </a:r>
            <a:endParaRPr sz="800" dirty="0">
              <a:solidFill>
                <a:srgbClr val="000000"/>
              </a:solidFill>
              <a:latin typeface="Helvetica Neue"/>
              <a:ea typeface="Helvetica Neue"/>
              <a:cs typeface="Helvetica Neue"/>
              <a:sym typeface="Helvetica Neue"/>
            </a:endParaRPr>
          </a:p>
          <a:p>
            <a:pPr marL="557213" lvl="0" indent="0" algn="l" rtl="0">
              <a:lnSpc>
                <a:spcPct val="90000"/>
              </a:lnSpc>
              <a:spcBef>
                <a:spcPts val="255"/>
              </a:spcBef>
              <a:spcAft>
                <a:spcPts val="0"/>
              </a:spcAft>
              <a:buSzPts val="1800"/>
              <a:buNone/>
            </a:pPr>
            <a:endParaRPr sz="700" dirty="0">
              <a:solidFill>
                <a:srgbClr val="000000"/>
              </a:solidFill>
              <a:latin typeface="Helvetica Neue"/>
              <a:ea typeface="Helvetica Neue"/>
              <a:cs typeface="Helvetica Neue"/>
              <a:sym typeface="Helvetica Neue"/>
            </a:endParaRPr>
          </a:p>
          <a:p>
            <a:pPr marL="257175" lvl="0" indent="-219075" algn="l" rtl="0">
              <a:lnSpc>
                <a:spcPct val="90000"/>
              </a:lnSpc>
              <a:spcBef>
                <a:spcPts val="255"/>
              </a:spcBef>
              <a:spcAft>
                <a:spcPts val="0"/>
              </a:spcAft>
              <a:buClr>
                <a:srgbClr val="505050"/>
              </a:buClr>
              <a:buSzPts val="1600"/>
              <a:buChar char="•"/>
            </a:pPr>
            <a:r>
              <a:rPr lang="en-US" sz="1400" dirty="0">
                <a:solidFill>
                  <a:srgbClr val="000000"/>
                </a:solidFill>
                <a:latin typeface="Helvetica Neue"/>
                <a:ea typeface="Helvetica Neue"/>
                <a:cs typeface="Helvetica Neue"/>
                <a:sym typeface="Helvetica Neue"/>
              </a:rPr>
              <a:t>Awards and Prizes: </a:t>
            </a:r>
            <a:endParaRPr sz="1400" dirty="0">
              <a:solidFill>
                <a:srgbClr val="000000"/>
              </a:solidFill>
              <a:latin typeface="Helvetica Neue"/>
              <a:ea typeface="Helvetica Neue"/>
              <a:cs typeface="Helvetica Neue"/>
              <a:sym typeface="Helvetica Neue"/>
            </a:endParaRPr>
          </a:p>
          <a:p>
            <a:pPr marL="557213" lvl="1" indent="-166687" algn="l" rtl="0">
              <a:lnSpc>
                <a:spcPct val="90000"/>
              </a:lnSpc>
              <a:spcBef>
                <a:spcPts val="0"/>
              </a:spcBef>
              <a:spcAft>
                <a:spcPts val="0"/>
              </a:spcAft>
              <a:buClr>
                <a:srgbClr val="505050"/>
              </a:buClr>
              <a:buSzPts val="1200"/>
              <a:buNone/>
            </a:pPr>
            <a:r>
              <a:rPr lang="en-US" sz="1100" b="1" dirty="0" err="1">
                <a:solidFill>
                  <a:srgbClr val="000000"/>
                </a:solidFill>
                <a:latin typeface="Helvetica Neue"/>
                <a:ea typeface="Helvetica Neue"/>
                <a:cs typeface="Helvetica Neue"/>
                <a:sym typeface="Helvetica Neue"/>
              </a:rPr>
              <a:t>Tiffenberg</a:t>
            </a:r>
            <a:r>
              <a:rPr lang="en-US" sz="1100" b="1" dirty="0">
                <a:solidFill>
                  <a:srgbClr val="000000"/>
                </a:solidFill>
                <a:latin typeface="Helvetica Neue"/>
                <a:ea typeface="Helvetica Neue"/>
                <a:cs typeface="Helvetica Neue"/>
                <a:sym typeface="Helvetica Neue"/>
              </a:rPr>
              <a:t>: </a:t>
            </a:r>
            <a:r>
              <a:rPr lang="en-US" sz="1100" dirty="0">
                <a:solidFill>
                  <a:srgbClr val="000000"/>
                </a:solidFill>
                <a:latin typeface="Helvetica Neue"/>
                <a:ea typeface="Helvetica Neue"/>
                <a:cs typeface="Helvetica Neue"/>
                <a:sym typeface="Helvetica Neue"/>
              </a:rPr>
              <a:t>URA and DOE Early Career awards, APS-DPF Instrumentation (EC),                   New Horizons Breakthrough Prize in Physics</a:t>
            </a:r>
            <a:endParaRPr sz="1100" dirty="0">
              <a:solidFill>
                <a:srgbClr val="000000"/>
              </a:solidFill>
              <a:latin typeface="Helvetica Neue"/>
              <a:ea typeface="Helvetica Neue"/>
              <a:cs typeface="Helvetica Neue"/>
              <a:sym typeface="Helvetica Neue"/>
            </a:endParaRPr>
          </a:p>
          <a:p>
            <a:pPr marL="557213" lvl="1" indent="-166687" algn="l" rtl="0">
              <a:lnSpc>
                <a:spcPct val="90000"/>
              </a:lnSpc>
              <a:spcBef>
                <a:spcPts val="0"/>
              </a:spcBef>
              <a:spcAft>
                <a:spcPts val="0"/>
              </a:spcAft>
              <a:buClr>
                <a:srgbClr val="505050"/>
              </a:buClr>
              <a:buSzPts val="1200"/>
              <a:buNone/>
            </a:pPr>
            <a:r>
              <a:rPr lang="en-US" sz="1100" b="1" dirty="0">
                <a:solidFill>
                  <a:srgbClr val="000000"/>
                </a:solidFill>
                <a:latin typeface="Helvetica Neue"/>
                <a:ea typeface="Helvetica Neue"/>
                <a:cs typeface="Helvetica Neue"/>
                <a:sym typeface="Helvetica Neue"/>
              </a:rPr>
              <a:t>Estrada: </a:t>
            </a:r>
            <a:r>
              <a:rPr lang="en-US" sz="1100" dirty="0">
                <a:solidFill>
                  <a:srgbClr val="000000"/>
                </a:solidFill>
                <a:latin typeface="Helvetica Neue"/>
                <a:ea typeface="Helvetica Neue"/>
                <a:cs typeface="Helvetica Neue"/>
                <a:sym typeface="Helvetica Neue"/>
              </a:rPr>
              <a:t>APS DPF Instrumentation (Sr. Scientist)</a:t>
            </a:r>
            <a:endParaRPr sz="800" dirty="0">
              <a:solidFill>
                <a:srgbClr val="000000"/>
              </a:solidFill>
              <a:latin typeface="Helvetica Neue"/>
              <a:ea typeface="Helvetica Neue"/>
              <a:cs typeface="Helvetica Neue"/>
              <a:sym typeface="Helvetica Neue"/>
            </a:endParaRPr>
          </a:p>
          <a:p>
            <a:pPr marL="557213" lvl="0" indent="0" algn="l" rtl="0">
              <a:lnSpc>
                <a:spcPct val="90000"/>
              </a:lnSpc>
              <a:spcBef>
                <a:spcPts val="255"/>
              </a:spcBef>
              <a:spcAft>
                <a:spcPts val="0"/>
              </a:spcAft>
              <a:buSzPts val="1800"/>
              <a:buNone/>
            </a:pPr>
            <a:endParaRPr sz="800" dirty="0">
              <a:solidFill>
                <a:srgbClr val="000000"/>
              </a:solidFill>
              <a:latin typeface="Helvetica Neue"/>
              <a:ea typeface="Helvetica Neue"/>
              <a:cs typeface="Helvetica Neue"/>
              <a:sym typeface="Helvetica Neue"/>
            </a:endParaRPr>
          </a:p>
          <a:p>
            <a:pPr marL="257175" lvl="0" indent="-219075" algn="l" rtl="0">
              <a:lnSpc>
                <a:spcPct val="90000"/>
              </a:lnSpc>
              <a:spcBef>
                <a:spcPts val="255"/>
              </a:spcBef>
              <a:spcAft>
                <a:spcPts val="0"/>
              </a:spcAft>
              <a:buClr>
                <a:srgbClr val="505050"/>
              </a:buClr>
              <a:buSzPts val="1600"/>
              <a:buChar char="•"/>
            </a:pPr>
            <a:r>
              <a:rPr lang="en-US" sz="1400" dirty="0">
                <a:solidFill>
                  <a:srgbClr val="000000"/>
                </a:solidFill>
                <a:latin typeface="Helvetica Neue"/>
                <a:ea typeface="Helvetica Neue"/>
                <a:cs typeface="Helvetica Neue"/>
                <a:sym typeface="Helvetica Neue"/>
              </a:rPr>
              <a:t>Scientific Hires</a:t>
            </a:r>
            <a:endParaRPr sz="1400" dirty="0">
              <a:solidFill>
                <a:srgbClr val="000000"/>
              </a:solidFill>
              <a:latin typeface="Helvetica Neue"/>
              <a:ea typeface="Helvetica Neue"/>
              <a:cs typeface="Helvetica Neue"/>
              <a:sym typeface="Helvetica Neue"/>
            </a:endParaRPr>
          </a:p>
          <a:p>
            <a:pPr marL="557213" lvl="1" indent="-166687" algn="l" rtl="0">
              <a:lnSpc>
                <a:spcPct val="90000"/>
              </a:lnSpc>
              <a:spcBef>
                <a:spcPts val="0"/>
              </a:spcBef>
              <a:spcAft>
                <a:spcPts val="0"/>
              </a:spcAft>
              <a:buClr>
                <a:srgbClr val="505050"/>
              </a:buClr>
              <a:buSzPts val="1200"/>
              <a:buNone/>
            </a:pPr>
            <a:r>
              <a:rPr lang="en-US" sz="1100" dirty="0">
                <a:solidFill>
                  <a:srgbClr val="000000"/>
                </a:solidFill>
                <a:latin typeface="Helvetica Neue"/>
                <a:ea typeface="Helvetica Neue"/>
                <a:cs typeface="Helvetica Neue"/>
                <a:sym typeface="Helvetica Neue"/>
              </a:rPr>
              <a:t>J. </a:t>
            </a:r>
            <a:r>
              <a:rPr lang="en-US" sz="1100" dirty="0" err="1">
                <a:solidFill>
                  <a:srgbClr val="000000"/>
                </a:solidFill>
                <a:latin typeface="Helvetica Neue"/>
                <a:ea typeface="Helvetica Neue"/>
                <a:cs typeface="Helvetica Neue"/>
                <a:sym typeface="Helvetica Neue"/>
              </a:rPr>
              <a:t>Tiffenberg</a:t>
            </a:r>
            <a:r>
              <a:rPr lang="en-US" sz="1100" dirty="0">
                <a:solidFill>
                  <a:srgbClr val="000000"/>
                </a:solidFill>
                <a:latin typeface="Helvetica Neue"/>
                <a:ea typeface="Helvetica Neue"/>
                <a:cs typeface="Helvetica Neue"/>
                <a:sym typeface="Helvetica Neue"/>
              </a:rPr>
              <a:t> 2017 </a:t>
            </a:r>
            <a:endParaRPr sz="1100" dirty="0">
              <a:solidFill>
                <a:srgbClr val="000000"/>
              </a:solidFill>
              <a:latin typeface="Helvetica Neue"/>
              <a:ea typeface="Helvetica Neue"/>
              <a:cs typeface="Helvetica Neue"/>
              <a:sym typeface="Helvetica Neue"/>
            </a:endParaRPr>
          </a:p>
          <a:p>
            <a:pPr marL="557213" lvl="1" indent="-166687" algn="l" rtl="0">
              <a:lnSpc>
                <a:spcPct val="90000"/>
              </a:lnSpc>
              <a:spcBef>
                <a:spcPts val="0"/>
              </a:spcBef>
              <a:spcAft>
                <a:spcPts val="0"/>
              </a:spcAft>
              <a:buClr>
                <a:srgbClr val="505050"/>
              </a:buClr>
              <a:buSzPts val="1200"/>
              <a:buNone/>
            </a:pPr>
            <a:r>
              <a:rPr lang="en-US" sz="1100" dirty="0">
                <a:solidFill>
                  <a:srgbClr val="000000"/>
                </a:solidFill>
                <a:latin typeface="Helvetica Neue"/>
                <a:ea typeface="Helvetica Neue"/>
                <a:cs typeface="Helvetica Neue"/>
                <a:sym typeface="Helvetica Neue"/>
              </a:rPr>
              <a:t>D. Baxter 2021 (25-75% split </a:t>
            </a:r>
            <a:endParaRPr dirty="0"/>
          </a:p>
          <a:p>
            <a:pPr marL="557213" lvl="1" indent="-166687" algn="l" rtl="0">
              <a:lnSpc>
                <a:spcPct val="90000"/>
              </a:lnSpc>
              <a:spcBef>
                <a:spcPts val="0"/>
              </a:spcBef>
              <a:spcAft>
                <a:spcPts val="0"/>
              </a:spcAft>
              <a:buClr>
                <a:srgbClr val="505050"/>
              </a:buClr>
              <a:buSzPts val="1200"/>
              <a:buNone/>
            </a:pPr>
            <a:r>
              <a:rPr lang="en-US" sz="1100" dirty="0">
                <a:solidFill>
                  <a:srgbClr val="000000"/>
                </a:solidFill>
                <a:latin typeface="Helvetica Neue"/>
                <a:ea typeface="Helvetica Neue"/>
                <a:cs typeface="Helvetica Neue"/>
                <a:sym typeface="Helvetica Neue"/>
              </a:rPr>
              <a:t>with Quantum Science Center</a:t>
            </a:r>
            <a:r>
              <a:rPr lang="en-US" sz="1050" dirty="0">
                <a:solidFill>
                  <a:srgbClr val="000000"/>
                </a:solidFill>
                <a:latin typeface="Helvetica Neue"/>
                <a:ea typeface="Helvetica Neue"/>
                <a:cs typeface="Helvetica Neue"/>
                <a:sym typeface="Helvetica Neue"/>
              </a:rPr>
              <a:t>)</a:t>
            </a:r>
            <a:endParaRPr sz="900" dirty="0">
              <a:solidFill>
                <a:srgbClr val="000000"/>
              </a:solidFill>
              <a:latin typeface="Helvetica Neue"/>
              <a:ea typeface="Helvetica Neue"/>
              <a:cs typeface="Helvetica Neue"/>
              <a:sym typeface="Helvetica Neue"/>
            </a:endParaRPr>
          </a:p>
        </p:txBody>
      </p:sp>
      <p:sp>
        <p:nvSpPr>
          <p:cNvPr id="305" name="Google Shape;305;p12"/>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004C97"/>
              </a:buClr>
              <a:buSzPts val="2800"/>
              <a:buNone/>
            </a:pPr>
            <a:r>
              <a:rPr lang="en-US" sz="2000"/>
              <a:t>Recent Accomplishments by Fermilab Scientists in Dark Matter</a:t>
            </a:r>
            <a:endParaRPr sz="1800"/>
          </a:p>
        </p:txBody>
      </p:sp>
      <p:sp>
        <p:nvSpPr>
          <p:cNvPr id="306" name="Google Shape;306;p12"/>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12</a:t>
            </a:fld>
            <a:endParaRPr/>
          </a:p>
        </p:txBody>
      </p:sp>
      <p:sp>
        <p:nvSpPr>
          <p:cNvPr id="307" name="Google Shape;307;p12"/>
          <p:cNvSpPr txBox="1"/>
          <p:nvPr/>
        </p:nvSpPr>
        <p:spPr>
          <a:xfrm>
            <a:off x="6250061" y="4141957"/>
            <a:ext cx="2796848" cy="484726"/>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None/>
            </a:pPr>
            <a:r>
              <a:rPr lang="en-US" sz="750" b="0" i="0" u="none" strike="noStrike" cap="none">
                <a:solidFill>
                  <a:srgbClr val="505050"/>
                </a:solidFill>
                <a:latin typeface="Arial"/>
                <a:ea typeface="Arial"/>
                <a:cs typeface="Arial"/>
                <a:sym typeface="Arial"/>
              </a:rPr>
              <a:t>World Leading constraints on electron recoils SENSEI@MINOS (SENSEI Collaboration 2020),  SuperCDMS-HVeV Surface (SuperCDMS Collaboration 2018)</a:t>
            </a:r>
            <a:endParaRPr sz="750" b="0" i="0" u="none" strike="noStrike" cap="none">
              <a:solidFill>
                <a:srgbClr val="505050"/>
              </a:solidFill>
              <a:latin typeface="Arial"/>
              <a:ea typeface="Arial"/>
              <a:cs typeface="Arial"/>
              <a:sym typeface="Arial"/>
            </a:endParaRPr>
          </a:p>
        </p:txBody>
      </p:sp>
      <p:pic>
        <p:nvPicPr>
          <p:cNvPr id="308" name="Google Shape;308;p12"/>
          <p:cNvPicPr preferRelativeResize="0"/>
          <p:nvPr/>
        </p:nvPicPr>
        <p:blipFill rotWithShape="1">
          <a:blip r:embed="rId3">
            <a:alphaModFix/>
          </a:blip>
          <a:srcRect r="-2008"/>
          <a:stretch/>
        </p:blipFill>
        <p:spPr>
          <a:xfrm>
            <a:off x="6531234" y="2360956"/>
            <a:ext cx="1942013" cy="1865336"/>
          </a:xfrm>
          <a:prstGeom prst="rect">
            <a:avLst/>
          </a:prstGeom>
          <a:noFill/>
          <a:ln>
            <a:noFill/>
          </a:ln>
        </p:spPr>
      </p:pic>
      <p:pic>
        <p:nvPicPr>
          <p:cNvPr id="309" name="Google Shape;309;p12"/>
          <p:cNvPicPr preferRelativeResize="0"/>
          <p:nvPr/>
        </p:nvPicPr>
        <p:blipFill rotWithShape="1">
          <a:blip r:embed="rId4">
            <a:alphaModFix/>
          </a:blip>
          <a:srcRect/>
          <a:stretch/>
        </p:blipFill>
        <p:spPr>
          <a:xfrm>
            <a:off x="4784119" y="3426879"/>
            <a:ext cx="1173453" cy="1173453"/>
          </a:xfrm>
          <a:prstGeom prst="rect">
            <a:avLst/>
          </a:prstGeom>
          <a:noFill/>
          <a:ln>
            <a:noFill/>
          </a:ln>
        </p:spPr>
      </p:pic>
      <p:pic>
        <p:nvPicPr>
          <p:cNvPr id="310" name="Google Shape;310;p12"/>
          <p:cNvPicPr preferRelativeResize="0"/>
          <p:nvPr/>
        </p:nvPicPr>
        <p:blipFill rotWithShape="1">
          <a:blip r:embed="rId5">
            <a:alphaModFix/>
          </a:blip>
          <a:srcRect/>
          <a:stretch/>
        </p:blipFill>
        <p:spPr>
          <a:xfrm>
            <a:off x="3714449" y="3451367"/>
            <a:ext cx="782313" cy="1173453"/>
          </a:xfrm>
          <a:prstGeom prst="rect">
            <a:avLst/>
          </a:prstGeom>
          <a:noFill/>
          <a:ln>
            <a:noFill/>
          </a:ln>
        </p:spPr>
      </p:pic>
      <p:pic>
        <p:nvPicPr>
          <p:cNvPr id="311" name="Google Shape;311;p12"/>
          <p:cNvPicPr preferRelativeResize="0"/>
          <p:nvPr/>
        </p:nvPicPr>
        <p:blipFill rotWithShape="1">
          <a:blip r:embed="rId6">
            <a:alphaModFix/>
          </a:blip>
          <a:srcRect/>
          <a:stretch/>
        </p:blipFill>
        <p:spPr>
          <a:xfrm>
            <a:off x="6140969" y="586429"/>
            <a:ext cx="2722544" cy="1224087"/>
          </a:xfrm>
          <a:prstGeom prst="rect">
            <a:avLst/>
          </a:prstGeom>
          <a:noFill/>
          <a:ln>
            <a:noFill/>
          </a:ln>
        </p:spPr>
      </p:pic>
      <p:sp>
        <p:nvSpPr>
          <p:cNvPr id="312" name="Google Shape;312;p12"/>
          <p:cNvSpPr txBox="1"/>
          <p:nvPr/>
        </p:nvSpPr>
        <p:spPr>
          <a:xfrm>
            <a:off x="6044156" y="1764728"/>
            <a:ext cx="2819357" cy="669392"/>
          </a:xfrm>
          <a:prstGeom prst="rect">
            <a:avLst/>
          </a:prstGeom>
          <a:noFill/>
          <a:ln>
            <a:noFill/>
          </a:ln>
        </p:spPr>
        <p:txBody>
          <a:bodyPr spcFirstLastPara="1" wrap="square" lIns="68550" tIns="68550" rIns="68550" bIns="68550" anchor="t" anchorCtr="0">
            <a:spAutoFit/>
          </a:bodyPr>
          <a:lstStyle/>
          <a:p>
            <a:pPr marL="0" marR="0" lvl="0" indent="0" algn="l" rtl="0">
              <a:lnSpc>
                <a:spcPct val="115000"/>
              </a:lnSpc>
              <a:spcBef>
                <a:spcPts val="0"/>
              </a:spcBef>
              <a:spcAft>
                <a:spcPts val="0"/>
              </a:spcAft>
              <a:buNone/>
            </a:pPr>
            <a:r>
              <a:rPr lang="en-US" sz="1000" b="0" i="0" u="none" strike="noStrike" cap="none">
                <a:solidFill>
                  <a:srgbClr val="505050"/>
                </a:solidFill>
                <a:latin typeface="Calibri"/>
                <a:ea typeface="Calibri"/>
                <a:cs typeface="Calibri"/>
                <a:sym typeface="Calibri"/>
              </a:rPr>
              <a:t>ADMX-EFR experiment being designed for construction at Fermilab as part of the Dark Matter New Initiatives</a:t>
            </a:r>
            <a:endParaRPr sz="1000" b="0" i="0" u="none" strike="noStrike" cap="none">
              <a:solidFill>
                <a:srgbClr val="505050"/>
              </a:solidFill>
              <a:latin typeface="Calibri"/>
              <a:ea typeface="Calibri"/>
              <a:cs typeface="Calibri"/>
              <a:sym typeface="Calibri"/>
            </a:endParaRPr>
          </a:p>
        </p:txBody>
      </p:sp>
      <p:sp>
        <p:nvSpPr>
          <p:cNvPr id="313" name="Google Shape;313;p12"/>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314" name="Google Shape;314;p12"/>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3"/>
          <p:cNvSpPr txBox="1">
            <a:spLocks noGrp="1"/>
          </p:cNvSpPr>
          <p:nvPr>
            <p:ph type="body" idx="1"/>
          </p:nvPr>
        </p:nvSpPr>
        <p:spPr>
          <a:xfrm>
            <a:off x="228603" y="728664"/>
            <a:ext cx="4770521" cy="3794400"/>
          </a:xfrm>
          <a:prstGeom prst="rect">
            <a:avLst/>
          </a:prstGeom>
          <a:noFill/>
          <a:ln>
            <a:noFill/>
          </a:ln>
        </p:spPr>
        <p:txBody>
          <a:bodyPr spcFirstLastPara="1" wrap="square" lIns="0" tIns="0" rIns="0" bIns="0" anchor="t" anchorCtr="0">
            <a:noAutofit/>
          </a:bodyPr>
          <a:lstStyle/>
          <a:p>
            <a:pPr marL="257175" lvl="0" indent="-228600" algn="l" rtl="0">
              <a:lnSpc>
                <a:spcPct val="90000"/>
              </a:lnSpc>
              <a:spcBef>
                <a:spcPts val="0"/>
              </a:spcBef>
              <a:spcAft>
                <a:spcPts val="0"/>
              </a:spcAft>
              <a:buClr>
                <a:srgbClr val="505050"/>
              </a:buClr>
              <a:buSzPts val="1600"/>
              <a:buChar char="•"/>
            </a:pPr>
            <a:r>
              <a:rPr lang="en-US" sz="1400">
                <a:solidFill>
                  <a:srgbClr val="000000"/>
                </a:solidFill>
                <a:latin typeface="Helvetica Neue"/>
                <a:ea typeface="Helvetica Neue"/>
                <a:cs typeface="Helvetica Neue"/>
                <a:sym typeface="Helvetica Neue"/>
              </a:rPr>
              <a:t>SPT-3G </a:t>
            </a:r>
            <a:endParaRPr sz="1400">
              <a:solidFill>
                <a:srgbClr val="000000"/>
              </a:solidFill>
              <a:latin typeface="Helvetica Neue"/>
              <a:ea typeface="Helvetica Neue"/>
              <a:cs typeface="Helvetica Neue"/>
              <a:sym typeface="Helvetica Neue"/>
            </a:endParaRPr>
          </a:p>
          <a:p>
            <a:pPr marL="557213" lvl="1" indent="-190499" algn="l" rtl="0">
              <a:lnSpc>
                <a:spcPct val="90000"/>
              </a:lnSpc>
              <a:spcBef>
                <a:spcPts val="255"/>
              </a:spcBef>
              <a:spcAft>
                <a:spcPts val="0"/>
              </a:spcAft>
              <a:buClr>
                <a:srgbClr val="505050"/>
              </a:buClr>
              <a:buSzPts val="1200"/>
              <a:buNone/>
            </a:pPr>
            <a:r>
              <a:rPr lang="en-US" sz="1100">
                <a:solidFill>
                  <a:srgbClr val="000000"/>
                </a:solidFill>
                <a:latin typeface="Helvetica Neue"/>
                <a:ea typeface="Helvetica Neue"/>
                <a:cs typeface="Helvetica Neue"/>
                <a:sym typeface="Helvetica Neue"/>
              </a:rPr>
              <a:t>packaged and tested &gt;100 modules, camera cryostat </a:t>
            </a:r>
            <a:endParaRPr sz="1100">
              <a:solidFill>
                <a:srgbClr val="000000"/>
              </a:solidFill>
              <a:latin typeface="Helvetica Neue"/>
              <a:ea typeface="Helvetica Neue"/>
              <a:cs typeface="Helvetica Neue"/>
              <a:sym typeface="Helvetica Neue"/>
            </a:endParaRPr>
          </a:p>
          <a:p>
            <a:pPr marL="557213" lvl="1" indent="-190499" algn="l" rtl="0">
              <a:lnSpc>
                <a:spcPct val="90000"/>
              </a:lnSpc>
              <a:spcBef>
                <a:spcPts val="255"/>
              </a:spcBef>
              <a:spcAft>
                <a:spcPts val="0"/>
              </a:spcAft>
              <a:buClr>
                <a:srgbClr val="505050"/>
              </a:buClr>
              <a:buSzPts val="1200"/>
              <a:buNone/>
            </a:pPr>
            <a:r>
              <a:rPr lang="en-US" sz="1100" b="1">
                <a:solidFill>
                  <a:srgbClr val="000000"/>
                </a:solidFill>
                <a:latin typeface="Helvetica Neue"/>
                <a:ea typeface="Helvetica Neue"/>
                <a:cs typeface="Helvetica Neue"/>
                <a:sym typeface="Helvetica Neue"/>
              </a:rPr>
              <a:t>Scientist Benson is Associate Director of Operations</a:t>
            </a:r>
            <a:endParaRPr sz="1100" b="1">
              <a:solidFill>
                <a:srgbClr val="000000"/>
              </a:solidFill>
              <a:latin typeface="Helvetica Neue"/>
              <a:ea typeface="Helvetica Neue"/>
              <a:cs typeface="Helvetica Neue"/>
              <a:sym typeface="Helvetica Neue"/>
            </a:endParaRPr>
          </a:p>
          <a:p>
            <a:pPr marL="557213" lvl="1" indent="-190499" algn="l" rtl="0">
              <a:lnSpc>
                <a:spcPct val="90000"/>
              </a:lnSpc>
              <a:spcBef>
                <a:spcPts val="255"/>
              </a:spcBef>
              <a:spcAft>
                <a:spcPts val="0"/>
              </a:spcAft>
              <a:buClr>
                <a:srgbClr val="505050"/>
              </a:buClr>
              <a:buSzPts val="1200"/>
              <a:buNone/>
            </a:pPr>
            <a:r>
              <a:rPr lang="en-US" sz="1100">
                <a:solidFill>
                  <a:srgbClr val="000000"/>
                </a:solidFill>
                <a:latin typeface="Helvetica Neue"/>
                <a:ea typeface="Helvetica Neue"/>
                <a:cs typeface="Helvetica Neue"/>
                <a:sym typeface="Helvetica Neue"/>
              </a:rPr>
              <a:t>Critical roles in first cosmology results (2021) </a:t>
            </a:r>
            <a:endParaRPr sz="1100">
              <a:solidFill>
                <a:srgbClr val="000000"/>
              </a:solidFill>
              <a:latin typeface="Helvetica Neue"/>
              <a:ea typeface="Helvetica Neue"/>
              <a:cs typeface="Helvetica Neue"/>
              <a:sym typeface="Helvetica Neue"/>
            </a:endParaRPr>
          </a:p>
          <a:p>
            <a:pPr marL="557213" lvl="0" indent="0" algn="l" rtl="0">
              <a:lnSpc>
                <a:spcPct val="90000"/>
              </a:lnSpc>
              <a:spcBef>
                <a:spcPts val="255"/>
              </a:spcBef>
              <a:spcAft>
                <a:spcPts val="0"/>
              </a:spcAft>
              <a:buSzPts val="1800"/>
              <a:buNone/>
            </a:pPr>
            <a:endParaRPr sz="1100">
              <a:solidFill>
                <a:srgbClr val="000000"/>
              </a:solidFill>
              <a:latin typeface="Helvetica Neue"/>
              <a:ea typeface="Helvetica Neue"/>
              <a:cs typeface="Helvetica Neue"/>
              <a:sym typeface="Helvetica Neue"/>
            </a:endParaRPr>
          </a:p>
          <a:p>
            <a:pPr marL="257175" lvl="0" indent="-219075" algn="l" rtl="0">
              <a:lnSpc>
                <a:spcPct val="90000"/>
              </a:lnSpc>
              <a:spcBef>
                <a:spcPts val="255"/>
              </a:spcBef>
              <a:spcAft>
                <a:spcPts val="0"/>
              </a:spcAft>
              <a:buClr>
                <a:srgbClr val="505050"/>
              </a:buClr>
              <a:buSzPts val="1600"/>
              <a:buChar char="•"/>
            </a:pPr>
            <a:r>
              <a:rPr lang="en-US" sz="1400">
                <a:solidFill>
                  <a:srgbClr val="000000"/>
                </a:solidFill>
                <a:latin typeface="Helvetica Neue"/>
                <a:ea typeface="Helvetica Neue"/>
                <a:cs typeface="Helvetica Neue"/>
                <a:sym typeface="Helvetica Neue"/>
              </a:rPr>
              <a:t>CMB-S4 </a:t>
            </a:r>
            <a:endParaRPr sz="1400">
              <a:solidFill>
                <a:srgbClr val="000000"/>
              </a:solidFill>
              <a:latin typeface="Helvetica Neue"/>
              <a:ea typeface="Helvetica Neue"/>
              <a:cs typeface="Helvetica Neue"/>
              <a:sym typeface="Helvetica Neue"/>
            </a:endParaRPr>
          </a:p>
          <a:p>
            <a:pPr marL="557213" lvl="1" indent="-166687" algn="l" rtl="0">
              <a:lnSpc>
                <a:spcPct val="90000"/>
              </a:lnSpc>
              <a:spcBef>
                <a:spcPts val="0"/>
              </a:spcBef>
              <a:spcAft>
                <a:spcPts val="0"/>
              </a:spcAft>
              <a:buClr>
                <a:srgbClr val="505050"/>
              </a:buClr>
              <a:buSzPts val="1200"/>
              <a:buNone/>
            </a:pPr>
            <a:r>
              <a:rPr lang="en-US" sz="1100">
                <a:solidFill>
                  <a:srgbClr val="000000"/>
                </a:solidFill>
                <a:latin typeface="Helvetica Neue"/>
                <a:ea typeface="Helvetica Neue"/>
                <a:cs typeface="Helvetica Neue"/>
                <a:sym typeface="Helvetica Neue"/>
              </a:rPr>
              <a:t>Agency Conceptual Design Team, Pre-project dev. team</a:t>
            </a:r>
            <a:endParaRPr sz="1100">
              <a:solidFill>
                <a:srgbClr val="000000"/>
              </a:solidFill>
              <a:latin typeface="Helvetica Neue"/>
              <a:ea typeface="Helvetica Neue"/>
              <a:cs typeface="Helvetica Neue"/>
              <a:sym typeface="Helvetica Neue"/>
            </a:endParaRPr>
          </a:p>
          <a:p>
            <a:pPr marL="557213" lvl="1" indent="-166687" algn="l" rtl="0">
              <a:lnSpc>
                <a:spcPct val="90000"/>
              </a:lnSpc>
              <a:spcBef>
                <a:spcPts val="0"/>
              </a:spcBef>
              <a:spcAft>
                <a:spcPts val="0"/>
              </a:spcAft>
              <a:buClr>
                <a:srgbClr val="505050"/>
              </a:buClr>
              <a:buSzPts val="1200"/>
              <a:buNone/>
            </a:pPr>
            <a:r>
              <a:rPr lang="en-US" sz="1100" b="1">
                <a:solidFill>
                  <a:srgbClr val="000000"/>
                </a:solidFill>
                <a:latin typeface="Helvetica Neue"/>
                <a:ea typeface="Helvetica Neue"/>
                <a:cs typeface="Helvetica Neue"/>
                <a:sym typeface="Helvetica Neue"/>
              </a:rPr>
              <a:t>Major Roles in project office and L2, L3 management</a:t>
            </a:r>
            <a:endParaRPr sz="1100" b="1">
              <a:solidFill>
                <a:srgbClr val="000000"/>
              </a:solidFill>
              <a:latin typeface="Helvetica Neue"/>
              <a:ea typeface="Helvetica Neue"/>
              <a:cs typeface="Helvetica Neue"/>
              <a:sym typeface="Helvetica Neue"/>
            </a:endParaRPr>
          </a:p>
          <a:p>
            <a:pPr marL="557213" lvl="0" indent="0" algn="l" rtl="0">
              <a:lnSpc>
                <a:spcPct val="90000"/>
              </a:lnSpc>
              <a:spcBef>
                <a:spcPts val="255"/>
              </a:spcBef>
              <a:spcAft>
                <a:spcPts val="0"/>
              </a:spcAft>
              <a:buSzPts val="1800"/>
              <a:buNone/>
            </a:pPr>
            <a:endParaRPr sz="700">
              <a:solidFill>
                <a:srgbClr val="000000"/>
              </a:solidFill>
              <a:latin typeface="Helvetica Neue"/>
              <a:ea typeface="Helvetica Neue"/>
              <a:cs typeface="Helvetica Neue"/>
              <a:sym typeface="Helvetica Neue"/>
            </a:endParaRPr>
          </a:p>
          <a:p>
            <a:pPr marL="257175" lvl="0" indent="-219075" algn="l" rtl="0">
              <a:lnSpc>
                <a:spcPct val="90000"/>
              </a:lnSpc>
              <a:spcBef>
                <a:spcPts val="255"/>
              </a:spcBef>
              <a:spcAft>
                <a:spcPts val="0"/>
              </a:spcAft>
              <a:buClr>
                <a:srgbClr val="505050"/>
              </a:buClr>
              <a:buSzPts val="1600"/>
              <a:buChar char="•"/>
            </a:pPr>
            <a:r>
              <a:rPr lang="en-US" sz="1400">
                <a:solidFill>
                  <a:srgbClr val="000000"/>
                </a:solidFill>
                <a:latin typeface="Helvetica Neue"/>
                <a:ea typeface="Helvetica Neue"/>
                <a:cs typeface="Helvetica Neue"/>
                <a:sym typeface="Helvetica Neue"/>
              </a:rPr>
              <a:t>Awards and Prizes</a:t>
            </a:r>
            <a:endParaRPr/>
          </a:p>
          <a:p>
            <a:pPr marL="495300" lvl="1" indent="0" algn="l" rtl="0">
              <a:lnSpc>
                <a:spcPct val="90000"/>
              </a:lnSpc>
              <a:spcBef>
                <a:spcPts val="255"/>
              </a:spcBef>
              <a:spcAft>
                <a:spcPts val="0"/>
              </a:spcAft>
              <a:buClr>
                <a:srgbClr val="505050"/>
              </a:buClr>
              <a:buSzPts val="1600"/>
              <a:buNone/>
            </a:pPr>
            <a:r>
              <a:rPr lang="en-US" sz="1100">
                <a:solidFill>
                  <a:srgbClr val="000000"/>
                </a:solidFill>
                <a:latin typeface="Helvetica Neue"/>
                <a:ea typeface="Helvetica Neue"/>
                <a:cs typeface="Helvetica Neue"/>
                <a:sym typeface="Helvetica Neue"/>
              </a:rPr>
              <a:t>Rahlin and Benson: 2020 Breakthrough Prize in Fundamental Physics for Event Horizon Telescope Imaging of a Black Hole</a:t>
            </a:r>
            <a:endParaRPr/>
          </a:p>
          <a:p>
            <a:pPr marL="495300" lvl="1" indent="0" algn="l" rtl="0">
              <a:lnSpc>
                <a:spcPct val="90000"/>
              </a:lnSpc>
              <a:spcBef>
                <a:spcPts val="255"/>
              </a:spcBef>
              <a:spcAft>
                <a:spcPts val="0"/>
              </a:spcAft>
              <a:buClr>
                <a:srgbClr val="505050"/>
              </a:buClr>
              <a:buSzPts val="1600"/>
              <a:buNone/>
            </a:pPr>
            <a:endParaRPr sz="1400">
              <a:solidFill>
                <a:srgbClr val="000000"/>
              </a:solidFill>
              <a:latin typeface="Helvetica Neue"/>
              <a:ea typeface="Helvetica Neue"/>
              <a:cs typeface="Helvetica Neue"/>
              <a:sym typeface="Helvetica Neue"/>
            </a:endParaRPr>
          </a:p>
          <a:p>
            <a:pPr marL="257175" lvl="0" indent="-219075" algn="l" rtl="0">
              <a:lnSpc>
                <a:spcPct val="90000"/>
              </a:lnSpc>
              <a:spcBef>
                <a:spcPts val="255"/>
              </a:spcBef>
              <a:spcAft>
                <a:spcPts val="0"/>
              </a:spcAft>
              <a:buClr>
                <a:srgbClr val="505050"/>
              </a:buClr>
              <a:buSzPts val="1600"/>
              <a:buChar char="•"/>
            </a:pPr>
            <a:r>
              <a:rPr lang="en-US" sz="1400">
                <a:solidFill>
                  <a:srgbClr val="000000"/>
                </a:solidFill>
                <a:latin typeface="Helvetica Neue"/>
                <a:ea typeface="Helvetica Neue"/>
                <a:cs typeface="Helvetica Neue"/>
                <a:sym typeface="Helvetica Neue"/>
              </a:rPr>
              <a:t>Scientific Hires</a:t>
            </a:r>
            <a:endParaRPr/>
          </a:p>
          <a:p>
            <a:pPr marL="714375" lvl="1" indent="-219075" algn="l" rtl="0">
              <a:lnSpc>
                <a:spcPct val="90000"/>
              </a:lnSpc>
              <a:spcBef>
                <a:spcPts val="255"/>
              </a:spcBef>
              <a:spcAft>
                <a:spcPts val="0"/>
              </a:spcAft>
              <a:buClr>
                <a:srgbClr val="505050"/>
              </a:buClr>
              <a:buSzPts val="1600"/>
              <a:buNone/>
            </a:pPr>
            <a:r>
              <a:rPr lang="en-US" sz="1100">
                <a:solidFill>
                  <a:srgbClr val="000000"/>
                </a:solidFill>
                <a:latin typeface="Helvetica Neue"/>
                <a:ea typeface="Helvetica Neue"/>
                <a:cs typeface="Helvetica Neue"/>
                <a:sym typeface="Helvetica Neue"/>
              </a:rPr>
              <a:t>Anderson 2019 </a:t>
            </a:r>
            <a:r>
              <a:rPr lang="en-US" sz="1100" b="1">
                <a:solidFill>
                  <a:srgbClr val="000000"/>
                </a:solidFill>
                <a:latin typeface="Helvetica Neue"/>
                <a:ea typeface="Helvetica Neue"/>
                <a:cs typeface="Helvetica Neue"/>
                <a:sym typeface="Helvetica Neue"/>
              </a:rPr>
              <a:t>Wilson Fellow</a:t>
            </a:r>
            <a:endParaRPr/>
          </a:p>
          <a:p>
            <a:pPr marL="714375" lvl="1" indent="-219075" algn="l" rtl="0">
              <a:lnSpc>
                <a:spcPct val="90000"/>
              </a:lnSpc>
              <a:spcBef>
                <a:spcPts val="255"/>
              </a:spcBef>
              <a:spcAft>
                <a:spcPts val="0"/>
              </a:spcAft>
              <a:buClr>
                <a:srgbClr val="505050"/>
              </a:buClr>
              <a:buSzPts val="1600"/>
              <a:buNone/>
            </a:pPr>
            <a:r>
              <a:rPr lang="en-US" sz="1100">
                <a:solidFill>
                  <a:srgbClr val="000000"/>
                </a:solidFill>
                <a:latin typeface="Helvetica Neue"/>
                <a:ea typeface="Helvetica Neue"/>
                <a:cs typeface="Helvetica Neue"/>
                <a:sym typeface="Helvetica Neue"/>
              </a:rPr>
              <a:t>Simon 2020 </a:t>
            </a:r>
            <a:r>
              <a:rPr lang="en-US" sz="1100" b="1">
                <a:solidFill>
                  <a:srgbClr val="000000"/>
                </a:solidFill>
                <a:latin typeface="Helvetica Neue"/>
                <a:ea typeface="Helvetica Neue"/>
                <a:cs typeface="Helvetica Neue"/>
                <a:sym typeface="Helvetica Neue"/>
              </a:rPr>
              <a:t>Wilson Fellow</a:t>
            </a:r>
            <a:endParaRPr sz="1050" b="1">
              <a:solidFill>
                <a:srgbClr val="000000"/>
              </a:solidFill>
              <a:latin typeface="Helvetica Neue"/>
              <a:ea typeface="Helvetica Neue"/>
              <a:cs typeface="Helvetica Neue"/>
              <a:sym typeface="Helvetica Neue"/>
            </a:endParaRPr>
          </a:p>
        </p:txBody>
      </p:sp>
      <p:sp>
        <p:nvSpPr>
          <p:cNvPr id="320" name="Google Shape;320;p13"/>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004C97"/>
              </a:buClr>
              <a:buSzPts val="2800"/>
              <a:buNone/>
            </a:pPr>
            <a:r>
              <a:rPr lang="en-US" sz="2000"/>
              <a:t>Recent Accomplishments by Fermilab Scientists in CMB</a:t>
            </a:r>
            <a:endParaRPr sz="2000"/>
          </a:p>
        </p:txBody>
      </p:sp>
      <p:sp>
        <p:nvSpPr>
          <p:cNvPr id="321" name="Google Shape;321;p13"/>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13</a:t>
            </a:fld>
            <a:endParaRPr/>
          </a:p>
        </p:txBody>
      </p:sp>
      <p:sp>
        <p:nvSpPr>
          <p:cNvPr id="322" name="Google Shape;322;p13"/>
          <p:cNvSpPr txBox="1"/>
          <p:nvPr/>
        </p:nvSpPr>
        <p:spPr>
          <a:xfrm>
            <a:off x="6527006" y="2847975"/>
            <a:ext cx="1347750" cy="111082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23" name="Google Shape;323;p13"/>
          <p:cNvSpPr txBox="1"/>
          <p:nvPr/>
        </p:nvSpPr>
        <p:spPr>
          <a:xfrm>
            <a:off x="5124450" y="2022756"/>
            <a:ext cx="3683033" cy="877141"/>
          </a:xfrm>
          <a:prstGeom prst="rect">
            <a:avLst/>
          </a:prstGeom>
          <a:noFill/>
          <a:ln>
            <a:noFill/>
          </a:ln>
        </p:spPr>
        <p:txBody>
          <a:bodyPr spcFirstLastPara="1" wrap="square" lIns="68550" tIns="68550" rIns="68550" bIns="68550" anchor="t" anchorCtr="0">
            <a:spAutoFit/>
          </a:bodyPr>
          <a:lstStyle/>
          <a:p>
            <a:pPr marL="0" marR="0" lvl="0" indent="0" algn="just" rtl="0">
              <a:lnSpc>
                <a:spcPct val="100000"/>
              </a:lnSpc>
              <a:spcBef>
                <a:spcPts val="0"/>
              </a:spcBef>
              <a:spcAft>
                <a:spcPts val="0"/>
              </a:spcAft>
              <a:buNone/>
            </a:pPr>
            <a:r>
              <a:rPr lang="en-US" sz="800" b="0" i="0" u="none" strike="noStrike" cap="none">
                <a:solidFill>
                  <a:srgbClr val="000000"/>
                </a:solidFill>
                <a:latin typeface="Helvetica Neue"/>
                <a:ea typeface="Helvetica Neue"/>
                <a:cs typeface="Helvetica Neue"/>
                <a:sym typeface="Helvetica Neue"/>
              </a:rPr>
              <a:t>SPT-3G data included in CMB-based constraints from temperature (TT), temperature-polarization (TE), and polarization-polarization (EE) </a:t>
            </a:r>
            <a:r>
              <a:rPr lang="en-US" sz="800" b="0" i="0" u="sng" strike="noStrike" cap="none">
                <a:solidFill>
                  <a:srgbClr val="1155CC"/>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Balkenhol et al., 2021</a:t>
            </a:r>
            <a:r>
              <a:rPr lang="en-US" sz="800" b="0" i="0" u="none" strike="noStrike" cap="none">
                <a:solidFill>
                  <a:srgbClr val="000000"/>
                </a:solidFill>
                <a:latin typeface="Helvetica Neue"/>
                <a:ea typeface="Helvetica Neue"/>
                <a:cs typeface="Helvetica Neue"/>
                <a:sym typeface="Helvetica Neue"/>
              </a:rPr>
              <a:t>.  Light grey band: 95% confidence region of H</a:t>
            </a:r>
            <a:r>
              <a:rPr lang="en-US" sz="800" b="0" i="0" u="none" strike="noStrike" cap="none" baseline="-25000">
                <a:solidFill>
                  <a:srgbClr val="000000"/>
                </a:solidFill>
                <a:latin typeface="Helvetica Neue"/>
                <a:ea typeface="Helvetica Neue"/>
                <a:cs typeface="Helvetica Neue"/>
                <a:sym typeface="Helvetica Neue"/>
              </a:rPr>
              <a:t>0</a:t>
            </a:r>
            <a:r>
              <a:rPr lang="en-US" sz="800" b="0" i="0" u="none" strike="noStrike" cap="none">
                <a:solidFill>
                  <a:srgbClr val="000000"/>
                </a:solidFill>
                <a:latin typeface="Helvetica Neue"/>
                <a:ea typeface="Helvetica Neue"/>
                <a:cs typeface="Helvetica Neue"/>
                <a:sym typeface="Helvetica Neue"/>
              </a:rPr>
              <a:t>, from </a:t>
            </a:r>
            <a:r>
              <a:rPr lang="en-US" sz="800" b="0" i="0" u="sng" strike="noStrike" cap="none">
                <a:solidFill>
                  <a:srgbClr val="1155CC"/>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Riess et al. (2020)</a:t>
            </a:r>
            <a:r>
              <a:rPr lang="en-US" sz="800" b="0" i="0" u="none" strike="noStrike" cap="none">
                <a:solidFill>
                  <a:srgbClr val="000000"/>
                </a:solidFill>
                <a:latin typeface="Helvetica Neue"/>
                <a:ea typeface="Helvetica Neue"/>
                <a:cs typeface="Helvetica Neue"/>
                <a:sym typeface="Helvetica Neue"/>
              </a:rPr>
              <a:t>. CMB data finds H</a:t>
            </a:r>
            <a:r>
              <a:rPr lang="en-US" sz="800" b="0" i="0" u="none" strike="noStrike" cap="none" baseline="-25000">
                <a:solidFill>
                  <a:srgbClr val="000000"/>
                </a:solidFill>
                <a:latin typeface="Helvetica Neue"/>
                <a:ea typeface="Helvetica Neue"/>
                <a:cs typeface="Helvetica Neue"/>
                <a:sym typeface="Helvetica Neue"/>
              </a:rPr>
              <a:t>0 </a:t>
            </a:r>
            <a:r>
              <a:rPr lang="en-US" sz="800" b="0" i="0" u="none" strike="noStrike" cap="none">
                <a:solidFill>
                  <a:srgbClr val="000000"/>
                </a:solidFill>
                <a:latin typeface="Helvetica Neue"/>
                <a:ea typeface="Helvetica Neue"/>
                <a:cs typeface="Helvetica Neue"/>
                <a:sym typeface="Helvetica Neue"/>
              </a:rPr>
              <a:t>= 67.49 km s</a:t>
            </a:r>
            <a:r>
              <a:rPr lang="en-US" sz="800" b="0" i="0" u="none" strike="noStrike" cap="none" baseline="30000">
                <a:solidFill>
                  <a:srgbClr val="000000"/>
                </a:solidFill>
                <a:latin typeface="Helvetica Neue"/>
                <a:ea typeface="Helvetica Neue"/>
                <a:cs typeface="Helvetica Neue"/>
                <a:sym typeface="Helvetica Neue"/>
              </a:rPr>
              <a:t>-1</a:t>
            </a:r>
            <a:r>
              <a:rPr lang="en-US" sz="800" b="0" i="0" u="none" strike="noStrike" cap="none">
                <a:solidFill>
                  <a:srgbClr val="000000"/>
                </a:solidFill>
                <a:latin typeface="Helvetica Neue"/>
                <a:ea typeface="Helvetica Neue"/>
                <a:cs typeface="Helvetica Neue"/>
                <a:sym typeface="Helvetica Neue"/>
              </a:rPr>
              <a:t> Mpc</a:t>
            </a:r>
            <a:r>
              <a:rPr lang="en-US" sz="800" b="0" i="0" u="none" strike="noStrike" cap="none" baseline="30000">
                <a:solidFill>
                  <a:srgbClr val="000000"/>
                </a:solidFill>
                <a:latin typeface="Helvetica Neue"/>
                <a:ea typeface="Helvetica Neue"/>
                <a:cs typeface="Helvetica Neue"/>
                <a:sym typeface="Helvetica Neue"/>
              </a:rPr>
              <a:t>-1</a:t>
            </a:r>
            <a:r>
              <a:rPr lang="en-US" sz="800" b="0" i="0" u="none" strike="noStrike" cap="none">
                <a:solidFill>
                  <a:srgbClr val="000000"/>
                </a:solidFill>
                <a:latin typeface="Helvetica Neue"/>
                <a:ea typeface="Helvetica Neue"/>
                <a:cs typeface="Helvetica Neue"/>
                <a:sym typeface="Helvetica Neue"/>
              </a:rPr>
              <a:t>, in 4.1-sigma tension with the </a:t>
            </a:r>
            <a:r>
              <a:rPr lang="en-US" sz="800" b="0" i="0" u="sng" strike="noStrike" cap="none">
                <a:solidFill>
                  <a:srgbClr val="1155CC"/>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Riess et al. (2020)</a:t>
            </a:r>
            <a:r>
              <a:rPr lang="en-US" sz="800" b="0" i="0" u="none" strike="noStrike" cap="none">
                <a:solidFill>
                  <a:srgbClr val="000000"/>
                </a:solidFill>
                <a:latin typeface="Helvetica Neue"/>
                <a:ea typeface="Helvetica Neue"/>
                <a:cs typeface="Helvetica Neue"/>
                <a:sym typeface="Helvetica Neue"/>
              </a:rPr>
              <a:t> potentially an indication of the need for new physics in the standard cosmological model.  </a:t>
            </a:r>
            <a:endParaRPr sz="700" b="0" i="0" u="none" strike="noStrike" cap="none">
              <a:solidFill>
                <a:srgbClr val="000000"/>
              </a:solidFill>
              <a:latin typeface="Helvetica Neue"/>
              <a:ea typeface="Helvetica Neue"/>
              <a:cs typeface="Helvetica Neue"/>
              <a:sym typeface="Helvetica Neue"/>
            </a:endParaRPr>
          </a:p>
        </p:txBody>
      </p:sp>
      <p:pic>
        <p:nvPicPr>
          <p:cNvPr id="324" name="Google Shape;324;p13"/>
          <p:cNvPicPr preferRelativeResize="0"/>
          <p:nvPr/>
        </p:nvPicPr>
        <p:blipFill rotWithShape="1">
          <a:blip r:embed="rId5">
            <a:alphaModFix/>
          </a:blip>
          <a:srcRect/>
          <a:stretch/>
        </p:blipFill>
        <p:spPr>
          <a:xfrm>
            <a:off x="5199919" y="574680"/>
            <a:ext cx="3683033" cy="1401101"/>
          </a:xfrm>
          <a:prstGeom prst="rect">
            <a:avLst/>
          </a:prstGeom>
          <a:noFill/>
          <a:ln>
            <a:noFill/>
          </a:ln>
        </p:spPr>
      </p:pic>
      <p:grpSp>
        <p:nvGrpSpPr>
          <p:cNvPr id="325" name="Google Shape;325;p13"/>
          <p:cNvGrpSpPr/>
          <p:nvPr/>
        </p:nvGrpSpPr>
        <p:grpSpPr>
          <a:xfrm>
            <a:off x="5265824" y="2978622"/>
            <a:ext cx="3573375" cy="1696078"/>
            <a:chOff x="4999125" y="3349714"/>
            <a:chExt cx="2961938" cy="1293236"/>
          </a:xfrm>
        </p:grpSpPr>
        <p:pic>
          <p:nvPicPr>
            <p:cNvPr id="326" name="Google Shape;326;p13"/>
            <p:cNvPicPr preferRelativeResize="0"/>
            <p:nvPr/>
          </p:nvPicPr>
          <p:blipFill rotWithShape="1">
            <a:blip r:embed="rId6">
              <a:alphaModFix/>
            </a:blip>
            <a:srcRect/>
            <a:stretch/>
          </p:blipFill>
          <p:spPr>
            <a:xfrm>
              <a:off x="6159112" y="4187684"/>
              <a:ext cx="622460" cy="413321"/>
            </a:xfrm>
            <a:prstGeom prst="rect">
              <a:avLst/>
            </a:prstGeom>
            <a:noFill/>
            <a:ln w="9525" cap="flat" cmpd="sng">
              <a:solidFill>
                <a:srgbClr val="003087"/>
              </a:solidFill>
              <a:prstDash val="solid"/>
              <a:round/>
              <a:headEnd type="none" w="sm" len="sm"/>
              <a:tailEnd type="none" w="sm" len="sm"/>
            </a:ln>
          </p:spPr>
        </p:pic>
        <p:pic>
          <p:nvPicPr>
            <p:cNvPr id="327" name="Google Shape;327;p13"/>
            <p:cNvPicPr preferRelativeResize="0"/>
            <p:nvPr/>
          </p:nvPicPr>
          <p:blipFill rotWithShape="1">
            <a:blip r:embed="rId7">
              <a:alphaModFix/>
            </a:blip>
            <a:srcRect/>
            <a:stretch/>
          </p:blipFill>
          <p:spPr>
            <a:xfrm>
              <a:off x="6272181" y="3937222"/>
              <a:ext cx="657335" cy="413320"/>
            </a:xfrm>
            <a:prstGeom prst="rect">
              <a:avLst/>
            </a:prstGeom>
            <a:noFill/>
            <a:ln w="9525" cap="flat" cmpd="sng">
              <a:solidFill>
                <a:srgbClr val="003087"/>
              </a:solidFill>
              <a:prstDash val="solid"/>
              <a:round/>
              <a:headEnd type="none" w="sm" len="sm"/>
              <a:tailEnd type="none" w="sm" len="sm"/>
            </a:ln>
          </p:spPr>
        </p:pic>
        <p:pic>
          <p:nvPicPr>
            <p:cNvPr id="328" name="Google Shape;328;p13"/>
            <p:cNvPicPr preferRelativeResize="0"/>
            <p:nvPr/>
          </p:nvPicPr>
          <p:blipFill rotWithShape="1">
            <a:blip r:embed="rId8">
              <a:alphaModFix/>
            </a:blip>
            <a:srcRect/>
            <a:stretch/>
          </p:blipFill>
          <p:spPr>
            <a:xfrm>
              <a:off x="6428954" y="3774364"/>
              <a:ext cx="626058" cy="413319"/>
            </a:xfrm>
            <a:prstGeom prst="rect">
              <a:avLst/>
            </a:prstGeom>
            <a:noFill/>
            <a:ln w="9525" cap="flat" cmpd="sng">
              <a:solidFill>
                <a:srgbClr val="003087"/>
              </a:solidFill>
              <a:prstDash val="solid"/>
              <a:round/>
              <a:headEnd type="none" w="sm" len="sm"/>
              <a:tailEnd type="none" w="sm" len="sm"/>
            </a:ln>
          </p:spPr>
        </p:pic>
        <p:pic>
          <p:nvPicPr>
            <p:cNvPr id="329" name="Google Shape;329;p13"/>
            <p:cNvPicPr preferRelativeResize="0"/>
            <p:nvPr/>
          </p:nvPicPr>
          <p:blipFill rotWithShape="1">
            <a:blip r:embed="rId9">
              <a:alphaModFix/>
            </a:blip>
            <a:srcRect/>
            <a:stretch/>
          </p:blipFill>
          <p:spPr>
            <a:xfrm>
              <a:off x="6575332" y="3414580"/>
              <a:ext cx="629654" cy="540027"/>
            </a:xfrm>
            <a:prstGeom prst="rect">
              <a:avLst/>
            </a:prstGeom>
            <a:noFill/>
            <a:ln>
              <a:noFill/>
            </a:ln>
          </p:spPr>
        </p:pic>
        <p:pic>
          <p:nvPicPr>
            <p:cNvPr id="330" name="Google Shape;330;p13"/>
            <p:cNvPicPr preferRelativeResize="0"/>
            <p:nvPr/>
          </p:nvPicPr>
          <p:blipFill rotWithShape="1">
            <a:blip r:embed="rId10">
              <a:alphaModFix/>
            </a:blip>
            <a:srcRect/>
            <a:stretch/>
          </p:blipFill>
          <p:spPr>
            <a:xfrm>
              <a:off x="7202295" y="3349714"/>
              <a:ext cx="758768" cy="1070469"/>
            </a:xfrm>
            <a:prstGeom prst="rect">
              <a:avLst/>
            </a:prstGeom>
            <a:noFill/>
            <a:ln w="19050" cap="flat" cmpd="sng">
              <a:solidFill>
                <a:srgbClr val="003087"/>
              </a:solidFill>
              <a:prstDash val="solid"/>
              <a:round/>
              <a:headEnd type="none" w="sm" len="sm"/>
              <a:tailEnd type="none" w="sm" len="sm"/>
            </a:ln>
          </p:spPr>
        </p:pic>
        <p:pic>
          <p:nvPicPr>
            <p:cNvPr id="331" name="Google Shape;331;p13"/>
            <p:cNvPicPr preferRelativeResize="0"/>
            <p:nvPr/>
          </p:nvPicPr>
          <p:blipFill rotWithShape="1">
            <a:blip r:embed="rId11">
              <a:alphaModFix/>
            </a:blip>
            <a:srcRect l="13686" t="49932" r="48296"/>
            <a:stretch/>
          </p:blipFill>
          <p:spPr>
            <a:xfrm>
              <a:off x="4999125" y="3381111"/>
              <a:ext cx="1159988" cy="1261839"/>
            </a:xfrm>
            <a:prstGeom prst="rect">
              <a:avLst/>
            </a:prstGeom>
            <a:noFill/>
            <a:ln>
              <a:noFill/>
            </a:ln>
          </p:spPr>
        </p:pic>
      </p:grpSp>
      <p:pic>
        <p:nvPicPr>
          <p:cNvPr id="332" name="Google Shape;332;p13"/>
          <p:cNvPicPr preferRelativeResize="0"/>
          <p:nvPr/>
        </p:nvPicPr>
        <p:blipFill rotWithShape="1">
          <a:blip r:embed="rId12">
            <a:alphaModFix/>
          </a:blip>
          <a:srcRect l="29378" t="9948" r="11847" b="36591"/>
          <a:stretch/>
        </p:blipFill>
        <p:spPr>
          <a:xfrm>
            <a:off x="2680912" y="3584155"/>
            <a:ext cx="1102614" cy="1136697"/>
          </a:xfrm>
          <a:prstGeom prst="rect">
            <a:avLst/>
          </a:prstGeom>
          <a:noFill/>
          <a:ln>
            <a:noFill/>
          </a:ln>
        </p:spPr>
      </p:pic>
      <p:pic>
        <p:nvPicPr>
          <p:cNvPr id="333" name="Google Shape;333;p13"/>
          <p:cNvPicPr preferRelativeResize="0"/>
          <p:nvPr/>
        </p:nvPicPr>
        <p:blipFill rotWithShape="1">
          <a:blip r:embed="rId13">
            <a:alphaModFix/>
          </a:blip>
          <a:srcRect l="10065" r="11600" b="18612"/>
          <a:stretch/>
        </p:blipFill>
        <p:spPr>
          <a:xfrm>
            <a:off x="3808046" y="3587341"/>
            <a:ext cx="1050101" cy="1136698"/>
          </a:xfrm>
          <a:prstGeom prst="rect">
            <a:avLst/>
          </a:prstGeom>
          <a:noFill/>
          <a:ln w="9525" cap="flat" cmpd="sng">
            <a:solidFill>
              <a:srgbClr val="595959"/>
            </a:solidFill>
            <a:prstDash val="solid"/>
            <a:round/>
            <a:headEnd type="none" w="sm" len="sm"/>
            <a:tailEnd type="none" w="sm" len="sm"/>
          </a:ln>
        </p:spPr>
      </p:pic>
      <p:sp>
        <p:nvSpPr>
          <p:cNvPr id="334" name="Google Shape;334;p13"/>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335" name="Google Shape;335;p13"/>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4"/>
          <p:cNvSpPr txBox="1">
            <a:spLocks noGrp="1"/>
          </p:cNvSpPr>
          <p:nvPr>
            <p:ph type="body" idx="1"/>
          </p:nvPr>
        </p:nvSpPr>
        <p:spPr>
          <a:xfrm>
            <a:off x="228603" y="728664"/>
            <a:ext cx="6076613" cy="3453114"/>
          </a:xfrm>
          <a:prstGeom prst="rect">
            <a:avLst/>
          </a:prstGeom>
          <a:noFill/>
          <a:ln>
            <a:noFill/>
          </a:ln>
        </p:spPr>
        <p:txBody>
          <a:bodyPr spcFirstLastPara="1" wrap="square" lIns="0" tIns="0" rIns="0" bIns="0" anchor="t" anchorCtr="0">
            <a:normAutofit fontScale="85000" lnSpcReduction="20000"/>
          </a:bodyPr>
          <a:lstStyle/>
          <a:p>
            <a:pPr marL="381000" lvl="0" indent="-171450" algn="l" rtl="0">
              <a:lnSpc>
                <a:spcPct val="115000"/>
              </a:lnSpc>
              <a:spcBef>
                <a:spcPts val="984"/>
              </a:spcBef>
              <a:spcAft>
                <a:spcPts val="0"/>
              </a:spcAft>
              <a:buClr>
                <a:srgbClr val="505050"/>
              </a:buClr>
              <a:buSzPct val="100000"/>
              <a:buChar char="•"/>
            </a:pPr>
            <a:r>
              <a:rPr lang="en-US" sz="1500" dirty="0">
                <a:solidFill>
                  <a:srgbClr val="000000"/>
                </a:solidFill>
                <a:latin typeface="Helvetica Neue"/>
                <a:ea typeface="Helvetica Neue"/>
                <a:cs typeface="Helvetica Neue"/>
                <a:sym typeface="Helvetica Neue"/>
              </a:rPr>
              <a:t>AI/ML Project office started in FY19</a:t>
            </a:r>
            <a:endParaRPr sz="1500" dirty="0">
              <a:solidFill>
                <a:srgbClr val="000000"/>
              </a:solidFill>
              <a:latin typeface="Helvetica Neue"/>
              <a:ea typeface="Helvetica Neue"/>
              <a:cs typeface="Helvetica Neue"/>
              <a:sym typeface="Helvetica Neue"/>
            </a:endParaRPr>
          </a:p>
          <a:p>
            <a:pPr marL="914400" lvl="1" indent="-228600" algn="l" rtl="0">
              <a:lnSpc>
                <a:spcPct val="100000"/>
              </a:lnSpc>
              <a:spcBef>
                <a:spcPts val="0"/>
              </a:spcBef>
              <a:spcAft>
                <a:spcPts val="0"/>
              </a:spcAft>
              <a:buClr>
                <a:srgbClr val="505050"/>
              </a:buClr>
              <a:buSzPct val="117647"/>
              <a:buNone/>
            </a:pPr>
            <a:r>
              <a:rPr lang="en-US" sz="1200" b="1" dirty="0">
                <a:solidFill>
                  <a:srgbClr val="000000"/>
                </a:solidFill>
                <a:latin typeface="Helvetica Neue"/>
                <a:ea typeface="Helvetica Neue"/>
                <a:cs typeface="Helvetica Neue"/>
                <a:sym typeface="Helvetica Neue"/>
              </a:rPr>
              <a:t>CF group: scientist Nord plus 2 postdocs (</a:t>
            </a:r>
            <a:r>
              <a:rPr lang="en-US" sz="1200" b="1" dirty="0" err="1">
                <a:solidFill>
                  <a:srgbClr val="000000"/>
                </a:solidFill>
                <a:latin typeface="Helvetica Neue"/>
                <a:ea typeface="Helvetica Neue"/>
                <a:cs typeface="Helvetica Neue"/>
                <a:sym typeface="Helvetica Neue"/>
              </a:rPr>
              <a:t>Ciprijanovic</a:t>
            </a:r>
            <a:r>
              <a:rPr lang="en-US" sz="1200" b="1" dirty="0">
                <a:solidFill>
                  <a:srgbClr val="000000"/>
                </a:solidFill>
                <a:latin typeface="Helvetica Neue"/>
                <a:ea typeface="Helvetica Neue"/>
                <a:cs typeface="Helvetica Neue"/>
                <a:sym typeface="Helvetica Neue"/>
              </a:rPr>
              <a:t>, </a:t>
            </a:r>
            <a:r>
              <a:rPr lang="en-US" sz="1200" b="1" dirty="0" err="1">
                <a:solidFill>
                  <a:srgbClr val="000000"/>
                </a:solidFill>
                <a:latin typeface="Helvetica Neue"/>
                <a:ea typeface="Helvetica Neue"/>
                <a:cs typeface="Helvetica Neue"/>
                <a:sym typeface="Helvetica Neue"/>
              </a:rPr>
              <a:t>Caldeira</a:t>
            </a:r>
            <a:r>
              <a:rPr lang="en-US" sz="1200" b="1" dirty="0">
                <a:solidFill>
                  <a:srgbClr val="000000"/>
                </a:solidFill>
                <a:latin typeface="Helvetica Neue"/>
                <a:ea typeface="Helvetica Neue"/>
                <a:cs typeface="Helvetica Neue"/>
                <a:sym typeface="Helvetica Neue"/>
              </a:rPr>
              <a:t>) who are not funded by cosmic research</a:t>
            </a:r>
            <a:endParaRPr sz="1200" b="1" dirty="0">
              <a:solidFill>
                <a:srgbClr val="000000"/>
              </a:solidFill>
              <a:latin typeface="Helvetica Neue"/>
              <a:ea typeface="Helvetica Neue"/>
              <a:cs typeface="Helvetica Neue"/>
              <a:sym typeface="Helvetica Neue"/>
            </a:endParaRPr>
          </a:p>
          <a:p>
            <a:pPr marL="457200" lvl="0" indent="-228600" algn="l" rtl="0">
              <a:lnSpc>
                <a:spcPct val="115000"/>
              </a:lnSpc>
              <a:spcBef>
                <a:spcPts val="984"/>
              </a:spcBef>
              <a:spcAft>
                <a:spcPts val="0"/>
              </a:spcAft>
              <a:buClr>
                <a:srgbClr val="505050"/>
              </a:buClr>
              <a:buSzPct val="94117"/>
              <a:buChar char="•"/>
            </a:pPr>
            <a:r>
              <a:rPr lang="en-US" sz="1500" dirty="0">
                <a:solidFill>
                  <a:srgbClr val="000000"/>
                </a:solidFill>
                <a:latin typeface="Helvetica Neue"/>
                <a:ea typeface="Helvetica Neue"/>
                <a:cs typeface="Helvetica Neue"/>
                <a:sym typeface="Helvetica Neue"/>
              </a:rPr>
              <a:t>AI/ML in Cosmic Surveys</a:t>
            </a:r>
            <a:endParaRPr sz="1500" dirty="0">
              <a:solidFill>
                <a:srgbClr val="000000"/>
              </a:solidFill>
              <a:latin typeface="Helvetica Neue"/>
              <a:ea typeface="Helvetica Neue"/>
              <a:cs typeface="Helvetica Neue"/>
              <a:sym typeface="Helvetica Neue"/>
            </a:endParaRPr>
          </a:p>
          <a:p>
            <a:pPr marL="914400" lvl="1" indent="-228600" algn="l" rtl="0">
              <a:lnSpc>
                <a:spcPct val="100000"/>
              </a:lnSpc>
              <a:spcBef>
                <a:spcPts val="316"/>
              </a:spcBef>
              <a:spcAft>
                <a:spcPts val="0"/>
              </a:spcAft>
              <a:buClr>
                <a:srgbClr val="505050"/>
              </a:buClr>
              <a:buSzPct val="117647"/>
              <a:buNone/>
            </a:pPr>
            <a:r>
              <a:rPr lang="en-US" sz="1200" dirty="0">
                <a:solidFill>
                  <a:srgbClr val="000000"/>
                </a:solidFill>
                <a:latin typeface="Helvetica Neue"/>
                <a:ea typeface="Helvetica Neue"/>
                <a:cs typeface="Helvetica Neue"/>
                <a:sym typeface="Helvetica Neue"/>
              </a:rPr>
              <a:t>Detection, modeling, and classification of faint galaxies [1911.06259, 2004.11981, 2006.04294]</a:t>
            </a:r>
            <a:endParaRPr sz="1200" dirty="0">
              <a:solidFill>
                <a:srgbClr val="000000"/>
              </a:solidFill>
              <a:latin typeface="Helvetica Neue"/>
              <a:ea typeface="Helvetica Neue"/>
              <a:cs typeface="Helvetica Neue"/>
              <a:sym typeface="Helvetica Neue"/>
            </a:endParaRPr>
          </a:p>
          <a:p>
            <a:pPr marL="914400" lvl="1" indent="-228600" algn="l" rtl="0">
              <a:lnSpc>
                <a:spcPct val="100000"/>
              </a:lnSpc>
              <a:spcBef>
                <a:spcPts val="316"/>
              </a:spcBef>
              <a:spcAft>
                <a:spcPts val="0"/>
              </a:spcAft>
              <a:buClr>
                <a:srgbClr val="505050"/>
              </a:buClr>
              <a:buSzPct val="117647"/>
              <a:buNone/>
            </a:pPr>
            <a:r>
              <a:rPr lang="en-US" sz="1200" dirty="0">
                <a:solidFill>
                  <a:srgbClr val="000000"/>
                </a:solidFill>
                <a:latin typeface="Helvetica Neue"/>
                <a:ea typeface="Helvetica Neue"/>
                <a:cs typeface="Helvetica Neue"/>
                <a:sym typeface="Helvetica Neue"/>
              </a:rPr>
              <a:t>Neural networks for strong lensing identification and modeling [1911.06341]</a:t>
            </a:r>
            <a:endParaRPr sz="1200" dirty="0">
              <a:solidFill>
                <a:srgbClr val="000000"/>
              </a:solidFill>
              <a:latin typeface="Helvetica Neue"/>
              <a:ea typeface="Helvetica Neue"/>
              <a:cs typeface="Helvetica Neue"/>
              <a:sym typeface="Helvetica Neue"/>
            </a:endParaRPr>
          </a:p>
          <a:p>
            <a:pPr marL="914400" lvl="1" indent="-228600" algn="l" rtl="0">
              <a:lnSpc>
                <a:spcPct val="100000"/>
              </a:lnSpc>
              <a:spcBef>
                <a:spcPts val="316"/>
              </a:spcBef>
              <a:spcAft>
                <a:spcPts val="0"/>
              </a:spcAft>
              <a:buClr>
                <a:srgbClr val="505050"/>
              </a:buClr>
              <a:buSzPct val="117647"/>
              <a:buNone/>
            </a:pPr>
            <a:r>
              <a:rPr lang="en-US" sz="1200" dirty="0">
                <a:solidFill>
                  <a:srgbClr val="000000"/>
                </a:solidFill>
                <a:latin typeface="Helvetica Neue"/>
                <a:ea typeface="Helvetica Neue"/>
                <a:cs typeface="Helvetica Neue"/>
                <a:sym typeface="Helvetica Neue"/>
              </a:rPr>
              <a:t>Machine learning to </a:t>
            </a:r>
            <a:r>
              <a:rPr lang="en-US" sz="1200" dirty="0" err="1">
                <a:solidFill>
                  <a:srgbClr val="000000"/>
                </a:solidFill>
                <a:latin typeface="Helvetica Neue"/>
                <a:ea typeface="Helvetica Neue"/>
                <a:cs typeface="Helvetica Neue"/>
                <a:sym typeface="Helvetica Neue"/>
              </a:rPr>
              <a:t>deblend</a:t>
            </a:r>
            <a:r>
              <a:rPr lang="en-US" sz="1200" dirty="0">
                <a:solidFill>
                  <a:srgbClr val="000000"/>
                </a:solidFill>
                <a:latin typeface="Helvetica Neue"/>
                <a:ea typeface="Helvetica Neue"/>
                <a:cs typeface="Helvetica Neue"/>
                <a:sym typeface="Helvetica Neue"/>
              </a:rPr>
              <a:t> galaxies in future surveys</a:t>
            </a:r>
            <a:endParaRPr sz="1200" dirty="0">
              <a:solidFill>
                <a:srgbClr val="000000"/>
              </a:solidFill>
              <a:latin typeface="Helvetica Neue"/>
              <a:ea typeface="Helvetica Neue"/>
              <a:cs typeface="Helvetica Neue"/>
              <a:sym typeface="Helvetica Neue"/>
            </a:endParaRPr>
          </a:p>
          <a:p>
            <a:pPr marL="914400" lvl="1" indent="-228600" algn="l" rtl="0">
              <a:lnSpc>
                <a:spcPct val="100000"/>
              </a:lnSpc>
              <a:spcBef>
                <a:spcPts val="360"/>
              </a:spcBef>
              <a:spcAft>
                <a:spcPts val="0"/>
              </a:spcAft>
              <a:buClr>
                <a:srgbClr val="505050"/>
              </a:buClr>
              <a:buSzPct val="117647"/>
              <a:buNone/>
            </a:pPr>
            <a:r>
              <a:rPr lang="en-US" sz="1200" dirty="0">
                <a:solidFill>
                  <a:srgbClr val="000000"/>
                </a:solidFill>
                <a:latin typeface="Helvetica Neue"/>
                <a:ea typeface="Helvetica Neue"/>
                <a:cs typeface="Helvetica Neue"/>
                <a:sym typeface="Helvetica Neue"/>
              </a:rPr>
              <a:t>Uncertainty assessment in cosmology (joint neutrino-cosmic effort)</a:t>
            </a:r>
            <a:endParaRPr sz="1200" dirty="0">
              <a:solidFill>
                <a:srgbClr val="000000"/>
              </a:solidFill>
              <a:latin typeface="Helvetica Neue"/>
              <a:ea typeface="Helvetica Neue"/>
              <a:cs typeface="Helvetica Neue"/>
              <a:sym typeface="Helvetica Neue"/>
            </a:endParaRPr>
          </a:p>
          <a:p>
            <a:pPr marL="457200" lvl="0" indent="-247650" algn="l" rtl="0">
              <a:lnSpc>
                <a:spcPct val="115000"/>
              </a:lnSpc>
              <a:spcBef>
                <a:spcPts val="984"/>
              </a:spcBef>
              <a:spcAft>
                <a:spcPts val="0"/>
              </a:spcAft>
              <a:buClr>
                <a:srgbClr val="505050"/>
              </a:buClr>
              <a:buSzPct val="100000"/>
              <a:buChar char="•"/>
            </a:pPr>
            <a:r>
              <a:rPr lang="en-US" sz="1500" dirty="0">
                <a:solidFill>
                  <a:srgbClr val="000000"/>
                </a:solidFill>
                <a:latin typeface="Helvetica Neue"/>
                <a:ea typeface="Helvetica Neue"/>
                <a:cs typeface="Helvetica Neue"/>
                <a:sym typeface="Helvetica Neue"/>
              </a:rPr>
              <a:t>AI/ML in CMB</a:t>
            </a:r>
            <a:endParaRPr dirty="0">
              <a:solidFill>
                <a:srgbClr val="000000"/>
              </a:solidFill>
            </a:endParaRPr>
          </a:p>
          <a:p>
            <a:pPr marL="685800" lvl="1" indent="0" algn="l" rtl="0">
              <a:lnSpc>
                <a:spcPct val="100000"/>
              </a:lnSpc>
              <a:spcBef>
                <a:spcPts val="316"/>
              </a:spcBef>
              <a:spcAft>
                <a:spcPts val="0"/>
              </a:spcAft>
              <a:buClr>
                <a:srgbClr val="505050"/>
              </a:buClr>
              <a:buSzPct val="108597"/>
              <a:buNone/>
            </a:pPr>
            <a:r>
              <a:rPr lang="en-US" sz="1300" dirty="0">
                <a:solidFill>
                  <a:srgbClr val="000000"/>
                </a:solidFill>
                <a:latin typeface="Helvetica Neue"/>
                <a:ea typeface="Helvetica Neue"/>
                <a:cs typeface="Helvetica Neue"/>
                <a:sym typeface="Helvetica Neue"/>
              </a:rPr>
              <a:t>Using neural networks to de-</a:t>
            </a:r>
            <a:r>
              <a:rPr lang="en-US" sz="1300" dirty="0" err="1">
                <a:solidFill>
                  <a:srgbClr val="000000"/>
                </a:solidFill>
                <a:latin typeface="Helvetica Neue"/>
                <a:ea typeface="Helvetica Neue"/>
                <a:cs typeface="Helvetica Neue"/>
                <a:sym typeface="Helvetica Neue"/>
              </a:rPr>
              <a:t>lense</a:t>
            </a:r>
            <a:r>
              <a:rPr lang="en-US" sz="1300" dirty="0">
                <a:solidFill>
                  <a:srgbClr val="000000"/>
                </a:solidFill>
                <a:latin typeface="Helvetica Neue"/>
                <a:ea typeface="Helvetica Neue"/>
                <a:cs typeface="Helvetica Neue"/>
                <a:sym typeface="Helvetica Neue"/>
              </a:rPr>
              <a:t> CMB [1810.01483]</a:t>
            </a:r>
            <a:endParaRPr dirty="0">
              <a:solidFill>
                <a:srgbClr val="000000"/>
              </a:solidFill>
            </a:endParaRPr>
          </a:p>
          <a:p>
            <a:pPr marL="457200" lvl="0" indent="-247650" algn="l" rtl="0">
              <a:lnSpc>
                <a:spcPct val="115000"/>
              </a:lnSpc>
              <a:spcBef>
                <a:spcPts val="984"/>
              </a:spcBef>
              <a:spcAft>
                <a:spcPts val="0"/>
              </a:spcAft>
              <a:buClr>
                <a:srgbClr val="505050"/>
              </a:buClr>
              <a:buSzPct val="100000"/>
              <a:buChar char="•"/>
            </a:pPr>
            <a:r>
              <a:rPr lang="en-US" sz="1500" dirty="0">
                <a:solidFill>
                  <a:srgbClr val="000000"/>
                </a:solidFill>
                <a:latin typeface="Helvetica Neue"/>
                <a:ea typeface="Helvetica Neue"/>
                <a:cs typeface="Helvetica Neue"/>
                <a:sym typeface="Helvetica Neue"/>
              </a:rPr>
              <a:t>Awards and Prizes</a:t>
            </a:r>
            <a:endParaRPr dirty="0">
              <a:solidFill>
                <a:srgbClr val="000000"/>
              </a:solidFill>
            </a:endParaRPr>
          </a:p>
          <a:p>
            <a:pPr marL="685800" lvl="1" indent="0" algn="l" rtl="0">
              <a:lnSpc>
                <a:spcPct val="100000"/>
              </a:lnSpc>
              <a:spcBef>
                <a:spcPts val="316"/>
              </a:spcBef>
              <a:spcAft>
                <a:spcPts val="0"/>
              </a:spcAft>
              <a:buClr>
                <a:srgbClr val="505050"/>
              </a:buClr>
              <a:buSzPct val="108597"/>
              <a:buNone/>
            </a:pPr>
            <a:r>
              <a:rPr lang="en-US" sz="1300" dirty="0">
                <a:solidFill>
                  <a:srgbClr val="000000"/>
                </a:solidFill>
                <a:latin typeface="Helvetica Neue"/>
                <a:ea typeface="Helvetica Neue"/>
                <a:cs typeface="Helvetica Neue"/>
                <a:sym typeface="Helvetica Neue"/>
              </a:rPr>
              <a:t>Nord 2021 DOE ECA “for simulation-based inference for cosmological parameter estimation and discovery”</a:t>
            </a:r>
            <a:endParaRPr dirty="0">
              <a:solidFill>
                <a:srgbClr val="000000"/>
              </a:solidFill>
            </a:endParaRPr>
          </a:p>
          <a:p>
            <a:pPr marL="457200" lvl="0" indent="-247650" algn="l" rtl="0">
              <a:lnSpc>
                <a:spcPct val="115000"/>
              </a:lnSpc>
              <a:spcBef>
                <a:spcPts val="984"/>
              </a:spcBef>
              <a:spcAft>
                <a:spcPts val="0"/>
              </a:spcAft>
              <a:buClr>
                <a:srgbClr val="505050"/>
              </a:buClr>
              <a:buSzPct val="100000"/>
              <a:buChar char="•"/>
            </a:pPr>
            <a:r>
              <a:rPr lang="en-US" sz="1500" dirty="0">
                <a:solidFill>
                  <a:srgbClr val="000000"/>
                </a:solidFill>
                <a:latin typeface="Helvetica Neue"/>
                <a:ea typeface="Helvetica Neue"/>
                <a:cs typeface="Helvetica Neue"/>
                <a:sym typeface="Helvetica Neue"/>
              </a:rPr>
              <a:t>Scientific Hires</a:t>
            </a:r>
            <a:endParaRPr dirty="0">
              <a:solidFill>
                <a:srgbClr val="000000"/>
              </a:solidFill>
            </a:endParaRPr>
          </a:p>
          <a:p>
            <a:pPr marL="685800" lvl="1" indent="0" algn="l" rtl="0">
              <a:lnSpc>
                <a:spcPct val="100000"/>
              </a:lnSpc>
              <a:spcBef>
                <a:spcPts val="316"/>
              </a:spcBef>
              <a:spcAft>
                <a:spcPts val="0"/>
              </a:spcAft>
              <a:buClr>
                <a:srgbClr val="505050"/>
              </a:buClr>
              <a:buSzPct val="117647"/>
            </a:pPr>
            <a:r>
              <a:rPr lang="en-US" sz="1200" dirty="0">
                <a:solidFill>
                  <a:srgbClr val="000000"/>
                </a:solidFill>
                <a:latin typeface="Helvetica Neue"/>
                <a:ea typeface="Helvetica Neue"/>
                <a:cs typeface="Helvetica Neue"/>
                <a:sym typeface="Helvetica Neue"/>
              </a:rPr>
              <a:t>B. Nord 2017</a:t>
            </a:r>
            <a:endParaRPr dirty="0">
              <a:solidFill>
                <a:srgbClr val="000000"/>
              </a:solidFill>
            </a:endParaRPr>
          </a:p>
          <a:p>
            <a:pPr marL="685800" lvl="1" indent="0" algn="l" rtl="0">
              <a:lnSpc>
                <a:spcPct val="100000"/>
              </a:lnSpc>
              <a:spcBef>
                <a:spcPts val="316"/>
              </a:spcBef>
              <a:spcAft>
                <a:spcPts val="0"/>
              </a:spcAft>
              <a:buClr>
                <a:srgbClr val="505050"/>
              </a:buClr>
              <a:buSzPct val="117647"/>
            </a:pPr>
            <a:r>
              <a:rPr lang="en-US" sz="1200" dirty="0">
                <a:solidFill>
                  <a:srgbClr val="000000"/>
                </a:solidFill>
                <a:latin typeface="Helvetica Neue"/>
                <a:ea typeface="Helvetica Neue"/>
                <a:cs typeface="Helvetica Neue"/>
                <a:sym typeface="Helvetica Neue"/>
              </a:rPr>
              <a:t>A. </a:t>
            </a:r>
            <a:r>
              <a:rPr lang="en-US" sz="1200" dirty="0" err="1">
                <a:solidFill>
                  <a:srgbClr val="000000"/>
                </a:solidFill>
                <a:latin typeface="Helvetica Neue"/>
                <a:ea typeface="Helvetica Neue"/>
                <a:cs typeface="Helvetica Neue"/>
                <a:sym typeface="Helvetica Neue"/>
              </a:rPr>
              <a:t>Ciprijanovic</a:t>
            </a:r>
            <a:r>
              <a:rPr lang="en-US" sz="1200" dirty="0">
                <a:solidFill>
                  <a:srgbClr val="000000"/>
                </a:solidFill>
                <a:latin typeface="Helvetica Neue"/>
                <a:ea typeface="Helvetica Neue"/>
                <a:cs typeface="Helvetica Neue"/>
                <a:sym typeface="Helvetica Neue"/>
              </a:rPr>
              <a:t> 2022</a:t>
            </a:r>
            <a:endParaRPr dirty="0">
              <a:solidFill>
                <a:srgbClr val="000000"/>
              </a:solidFill>
            </a:endParaRPr>
          </a:p>
        </p:txBody>
      </p:sp>
      <p:sp>
        <p:nvSpPr>
          <p:cNvPr id="342" name="Google Shape;342;p14"/>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Recent Accomplishments by Fermilab Scientists in AI/ML</a:t>
            </a:r>
            <a:endParaRPr sz="2000"/>
          </a:p>
        </p:txBody>
      </p:sp>
      <p:sp>
        <p:nvSpPr>
          <p:cNvPr id="343" name="Google Shape;343;p14"/>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14</a:t>
            </a:fld>
            <a:endParaRPr/>
          </a:p>
        </p:txBody>
      </p:sp>
      <p:pic>
        <p:nvPicPr>
          <p:cNvPr id="344" name="Google Shape;344;p14"/>
          <p:cNvPicPr preferRelativeResize="0"/>
          <p:nvPr/>
        </p:nvPicPr>
        <p:blipFill rotWithShape="1">
          <a:blip r:embed="rId3">
            <a:alphaModFix/>
          </a:blip>
          <a:srcRect/>
          <a:stretch/>
        </p:blipFill>
        <p:spPr>
          <a:xfrm>
            <a:off x="2604139" y="3486102"/>
            <a:ext cx="853174" cy="1220868"/>
          </a:xfrm>
          <a:prstGeom prst="rect">
            <a:avLst/>
          </a:prstGeom>
          <a:noFill/>
          <a:ln>
            <a:noFill/>
          </a:ln>
        </p:spPr>
      </p:pic>
      <p:pic>
        <p:nvPicPr>
          <p:cNvPr id="345" name="Google Shape;345;p14"/>
          <p:cNvPicPr preferRelativeResize="0"/>
          <p:nvPr/>
        </p:nvPicPr>
        <p:blipFill rotWithShape="1">
          <a:blip r:embed="rId4">
            <a:alphaModFix/>
          </a:blip>
          <a:srcRect/>
          <a:stretch/>
        </p:blipFill>
        <p:spPr>
          <a:xfrm>
            <a:off x="6305216" y="783029"/>
            <a:ext cx="2610181" cy="2392128"/>
          </a:xfrm>
          <a:prstGeom prst="rect">
            <a:avLst/>
          </a:prstGeom>
          <a:noFill/>
          <a:ln>
            <a:noFill/>
          </a:ln>
        </p:spPr>
      </p:pic>
      <p:sp>
        <p:nvSpPr>
          <p:cNvPr id="346" name="Google Shape;346;p14"/>
          <p:cNvSpPr txBox="1"/>
          <p:nvPr/>
        </p:nvSpPr>
        <p:spPr>
          <a:xfrm>
            <a:off x="6445897" y="3291900"/>
            <a:ext cx="2328819" cy="80032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360"/>
              </a:spcBef>
              <a:spcAft>
                <a:spcPts val="0"/>
              </a:spcAft>
              <a:buNone/>
            </a:pPr>
            <a:r>
              <a:rPr lang="en-US" sz="900" b="0" i="0" u="none" strike="noStrike" cap="none">
                <a:solidFill>
                  <a:srgbClr val="505050"/>
                </a:solidFill>
                <a:latin typeface="Helvetica Neue"/>
                <a:ea typeface="Helvetica Neue"/>
                <a:cs typeface="Helvetica Neue"/>
                <a:sym typeface="Helvetica Neue"/>
              </a:rPr>
              <a:t>DeepCMB: Lensing Reconstruction of the Cosmic Microwave Background with Deep Neural Networks</a:t>
            </a:r>
            <a:r>
              <a:rPr lang="en-US" sz="900" b="0" i="0" u="none" strike="noStrike" cap="none">
                <a:solidFill>
                  <a:srgbClr val="000000"/>
                </a:solidFill>
                <a:latin typeface="Helvetica Neue"/>
                <a:ea typeface="Helvetica Neue"/>
                <a:cs typeface="Helvetica Neue"/>
                <a:sym typeface="Helvetica Neue"/>
              </a:rPr>
              <a:t> </a:t>
            </a:r>
            <a:r>
              <a:rPr lang="en-US" sz="900" b="0" i="0" u="none" strike="noStrike" cap="none">
                <a:solidFill>
                  <a:schemeClr val="dk1"/>
                </a:solidFill>
                <a:latin typeface="Helvetica Neue"/>
                <a:ea typeface="Helvetica Neue"/>
                <a:cs typeface="Helvetica Neue"/>
                <a:sym typeface="Helvetica Neue"/>
              </a:rPr>
              <a:t>Caldeira et al. (2019)</a:t>
            </a:r>
            <a:endParaRPr sz="900" b="0" i="0" u="none" strike="noStrike" cap="none">
              <a:solidFill>
                <a:srgbClr val="000000"/>
              </a:solidFill>
              <a:latin typeface="Helvetica Neue"/>
              <a:ea typeface="Helvetica Neue"/>
              <a:cs typeface="Helvetica Neue"/>
              <a:sym typeface="Helvetica Neue"/>
            </a:endParaRPr>
          </a:p>
        </p:txBody>
      </p:sp>
      <p:pic>
        <p:nvPicPr>
          <p:cNvPr id="347" name="Google Shape;347;p14"/>
          <p:cNvPicPr preferRelativeResize="0"/>
          <p:nvPr/>
        </p:nvPicPr>
        <p:blipFill rotWithShape="1">
          <a:blip r:embed="rId5">
            <a:alphaModFix/>
          </a:blip>
          <a:srcRect/>
          <a:stretch/>
        </p:blipFill>
        <p:spPr>
          <a:xfrm>
            <a:off x="3544297" y="3494694"/>
            <a:ext cx="1161053" cy="1212276"/>
          </a:xfrm>
          <a:prstGeom prst="rect">
            <a:avLst/>
          </a:prstGeom>
          <a:noFill/>
          <a:ln>
            <a:noFill/>
          </a:ln>
        </p:spPr>
      </p:pic>
      <p:sp>
        <p:nvSpPr>
          <p:cNvPr id="348" name="Google Shape;348;p14"/>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349" name="Google Shape;349;p14"/>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130bf8aca4e_0_82"/>
          <p:cNvSpPr txBox="1">
            <a:spLocks noGrp="1"/>
          </p:cNvSpPr>
          <p:nvPr>
            <p:ph type="body" idx="1"/>
          </p:nvPr>
        </p:nvSpPr>
        <p:spPr>
          <a:xfrm>
            <a:off x="228604" y="728664"/>
            <a:ext cx="5285804" cy="3794400"/>
          </a:xfrm>
          <a:prstGeom prst="rect">
            <a:avLst/>
          </a:prstGeom>
          <a:noFill/>
          <a:ln>
            <a:noFill/>
          </a:ln>
        </p:spPr>
        <p:txBody>
          <a:bodyPr spcFirstLastPara="1" wrap="square" lIns="0" tIns="0" rIns="0" bIns="0" anchor="t" anchorCtr="0">
            <a:normAutofit/>
          </a:bodyPr>
          <a:lstStyle/>
          <a:p>
            <a:pPr marL="457200" marR="0" lvl="0" indent="-342900" algn="l" rtl="0">
              <a:lnSpc>
                <a:spcPct val="115000"/>
              </a:lnSpc>
              <a:spcBef>
                <a:spcPts val="984"/>
              </a:spcBef>
              <a:spcAft>
                <a:spcPts val="0"/>
              </a:spcAft>
              <a:buClr>
                <a:schemeClr val="dk1"/>
              </a:buClr>
              <a:buSzPts val="1800"/>
              <a:buFont typeface="Proxima Nova"/>
              <a:buChar char="•"/>
            </a:pPr>
            <a:r>
              <a:rPr lang="en-US">
                <a:latin typeface="Helvetica Neue"/>
                <a:ea typeface="Helvetica Neue"/>
                <a:cs typeface="Helvetica Neue"/>
                <a:sym typeface="Helvetica Neue"/>
              </a:rPr>
              <a:t>Focus on collaborative sensor design, packaging and integration with readout into functioning detectors for low-mass DM, DE, CMB</a:t>
            </a:r>
            <a:endParaRPr/>
          </a:p>
          <a:p>
            <a:pPr marL="457200" marR="0" lvl="0" indent="-342900" algn="l" rtl="0">
              <a:lnSpc>
                <a:spcPct val="115000"/>
              </a:lnSpc>
              <a:spcBef>
                <a:spcPts val="984"/>
              </a:spcBef>
              <a:spcAft>
                <a:spcPts val="0"/>
              </a:spcAft>
              <a:buClr>
                <a:schemeClr val="dk1"/>
              </a:buClr>
              <a:buSzPts val="1800"/>
              <a:buFont typeface="Proxima Nova"/>
              <a:buChar char="•"/>
            </a:pPr>
            <a:r>
              <a:rPr lang="en-US">
                <a:latin typeface="Helvetica Neue"/>
                <a:ea typeface="Helvetica Neue"/>
                <a:cs typeface="Helvetica Neue"/>
                <a:sym typeface="Helvetica Neue"/>
              </a:rPr>
              <a:t>CCDs, Skipper CCDs, MKID, TES, SNSPD, Axion antenna, fiber positioner</a:t>
            </a:r>
            <a:endParaRPr/>
          </a:p>
          <a:p>
            <a:pPr marL="457200" marR="0" lvl="0" indent="-342900" algn="l" rtl="0">
              <a:lnSpc>
                <a:spcPct val="115000"/>
              </a:lnSpc>
              <a:spcBef>
                <a:spcPts val="984"/>
              </a:spcBef>
              <a:spcAft>
                <a:spcPts val="0"/>
              </a:spcAft>
              <a:buClr>
                <a:schemeClr val="dk1"/>
              </a:buClr>
              <a:buSzPts val="1800"/>
              <a:buFont typeface="Proxima Nova"/>
              <a:buChar char="•"/>
            </a:pPr>
            <a:r>
              <a:rPr lang="en-US">
                <a:latin typeface="Helvetica Neue"/>
                <a:ea typeface="Helvetica Neue"/>
                <a:cs typeface="Helvetica Neue"/>
                <a:sym typeface="Helvetica Neue"/>
              </a:rPr>
              <a:t>Multiplexing, high-channel count, low threshold readout electronics</a:t>
            </a:r>
            <a:endParaRPr/>
          </a:p>
          <a:p>
            <a:pPr marL="457200" marR="0" lvl="0" indent="-342900" algn="l" rtl="0">
              <a:lnSpc>
                <a:spcPct val="115000"/>
              </a:lnSpc>
              <a:spcBef>
                <a:spcPts val="984"/>
              </a:spcBef>
              <a:spcAft>
                <a:spcPts val="0"/>
              </a:spcAft>
              <a:buClr>
                <a:schemeClr val="dk1"/>
              </a:buClr>
              <a:buSzPts val="1800"/>
              <a:buFont typeface="Proxima Nova"/>
              <a:buChar char="•"/>
            </a:pPr>
            <a:r>
              <a:rPr lang="en-US">
                <a:latin typeface="Helvetica Neue"/>
                <a:ea typeface="Helvetica Neue"/>
                <a:cs typeface="Helvetica Neue"/>
                <a:sym typeface="Helvetica Neue"/>
              </a:rPr>
              <a:t>Pushing sub-GeV DM world-best limits already with small-mass demonstrator detectors</a:t>
            </a:r>
            <a:endParaRPr/>
          </a:p>
        </p:txBody>
      </p:sp>
      <p:sp>
        <p:nvSpPr>
          <p:cNvPr id="355" name="Google Shape;355;g130bf8aca4e_0_82"/>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rmAutofit fontScale="90000"/>
          </a:bodyPr>
          <a:lstStyle/>
          <a:p>
            <a:pPr marL="0" marR="0" lvl="0" indent="0" algn="l" rtl="0">
              <a:lnSpc>
                <a:spcPct val="100000"/>
              </a:lnSpc>
              <a:spcBef>
                <a:spcPts val="0"/>
              </a:spcBef>
              <a:spcAft>
                <a:spcPts val="0"/>
              </a:spcAft>
              <a:buSzPct val="141414"/>
              <a:buNone/>
            </a:pPr>
            <a:r>
              <a:rPr lang="en-US"/>
              <a:t>Detector R&amp;D for Cosmic Experiments</a:t>
            </a:r>
            <a:endParaRPr/>
          </a:p>
        </p:txBody>
      </p:sp>
      <p:sp>
        <p:nvSpPr>
          <p:cNvPr id="356" name="Google Shape;356;g130bf8aca4e_0_82"/>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SzPts val="900"/>
              <a:buNone/>
            </a:pPr>
            <a:fld id="{00000000-1234-1234-1234-123412341234}" type="slidenum">
              <a:rPr lang="en-US"/>
              <a:t>15</a:t>
            </a:fld>
            <a:endParaRPr/>
          </a:p>
        </p:txBody>
      </p:sp>
      <p:sp>
        <p:nvSpPr>
          <p:cNvPr id="357" name="Google Shape;357;g130bf8aca4e_0_82"/>
          <p:cNvSpPr txBox="1"/>
          <p:nvPr/>
        </p:nvSpPr>
        <p:spPr>
          <a:xfrm>
            <a:off x="6052399" y="3069022"/>
            <a:ext cx="1359327"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50" b="0" i="0" u="none" strike="noStrike" cap="none">
                <a:solidFill>
                  <a:srgbClr val="000000"/>
                </a:solidFill>
                <a:latin typeface="Arial"/>
                <a:ea typeface="Arial"/>
                <a:cs typeface="Arial"/>
                <a:sym typeface="Arial"/>
              </a:rPr>
              <a:t>2024 Oscura </a:t>
            </a:r>
            <a:endParaRPr/>
          </a:p>
        </p:txBody>
      </p:sp>
      <p:grpSp>
        <p:nvGrpSpPr>
          <p:cNvPr id="358" name="Google Shape;358;g130bf8aca4e_0_82"/>
          <p:cNvGrpSpPr/>
          <p:nvPr/>
        </p:nvGrpSpPr>
        <p:grpSpPr>
          <a:xfrm>
            <a:off x="5658310" y="509814"/>
            <a:ext cx="3257087" cy="4082408"/>
            <a:chOff x="6038900" y="1185286"/>
            <a:chExt cx="2704587" cy="3389909"/>
          </a:xfrm>
        </p:grpSpPr>
        <p:pic>
          <p:nvPicPr>
            <p:cNvPr id="359" name="Google Shape;359;g130bf8aca4e_0_82"/>
            <p:cNvPicPr preferRelativeResize="0"/>
            <p:nvPr/>
          </p:nvPicPr>
          <p:blipFill rotWithShape="1">
            <a:blip r:embed="rId3">
              <a:alphaModFix/>
            </a:blip>
            <a:srcRect/>
            <a:stretch/>
          </p:blipFill>
          <p:spPr>
            <a:xfrm>
              <a:off x="6052398" y="1860471"/>
              <a:ext cx="2571597" cy="1160232"/>
            </a:xfrm>
            <a:prstGeom prst="rect">
              <a:avLst/>
            </a:prstGeom>
            <a:noFill/>
            <a:ln>
              <a:noFill/>
            </a:ln>
          </p:spPr>
        </p:pic>
        <p:sp>
          <p:nvSpPr>
            <p:cNvPr id="360" name="Google Shape;360;g130bf8aca4e_0_82"/>
            <p:cNvSpPr txBox="1"/>
            <p:nvPr/>
          </p:nvSpPr>
          <p:spPr>
            <a:xfrm>
              <a:off x="6038900" y="1185286"/>
              <a:ext cx="2704587" cy="7155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50" b="0" i="0" u="none" strike="noStrike" cap="none">
                  <a:solidFill>
                    <a:srgbClr val="000000"/>
                  </a:solidFill>
                  <a:latin typeface="Arial"/>
                  <a:ea typeface="Arial"/>
                  <a:cs typeface="Arial"/>
                  <a:sym typeface="Arial"/>
                </a:rPr>
                <a:t>2020 SENSEI</a:t>
              </a:r>
              <a:endParaRPr/>
            </a:p>
            <a:p>
              <a:pPr marL="0" marR="0" lvl="0" indent="0" algn="l" rtl="0">
                <a:lnSpc>
                  <a:spcPct val="100000"/>
                </a:lnSpc>
                <a:spcBef>
                  <a:spcPts val="0"/>
                </a:spcBef>
                <a:spcAft>
                  <a:spcPts val="0"/>
                </a:spcAft>
                <a:buNone/>
              </a:pPr>
              <a:r>
                <a:rPr lang="en-US" sz="1350" b="0" i="0" u="none" strike="noStrike" cap="none">
                  <a:solidFill>
                    <a:srgbClr val="000000"/>
                  </a:solidFill>
                  <a:latin typeface="Arial"/>
                  <a:ea typeface="Arial"/>
                  <a:cs typeface="Arial"/>
                  <a:sym typeface="Arial"/>
                </a:rPr>
                <a:t>Current world leader in low mass</a:t>
              </a:r>
              <a:endParaRPr/>
            </a:p>
            <a:p>
              <a:pPr marL="0" marR="0" lvl="0" indent="0" algn="l" rtl="0">
                <a:lnSpc>
                  <a:spcPct val="100000"/>
                </a:lnSpc>
                <a:spcBef>
                  <a:spcPts val="0"/>
                </a:spcBef>
                <a:spcAft>
                  <a:spcPts val="0"/>
                </a:spcAft>
                <a:buNone/>
              </a:pPr>
              <a:r>
                <a:rPr lang="en-US" sz="1350" b="0" i="0" u="none" strike="noStrike" cap="none">
                  <a:solidFill>
                    <a:srgbClr val="000000"/>
                  </a:solidFill>
                  <a:latin typeface="Arial"/>
                  <a:ea typeface="Arial"/>
                  <a:cs typeface="Arial"/>
                  <a:sym typeface="Arial"/>
                </a:rPr>
                <a:t>Dark matter</a:t>
              </a:r>
              <a:endParaRPr/>
            </a:p>
          </p:txBody>
        </p:sp>
        <p:pic>
          <p:nvPicPr>
            <p:cNvPr id="361" name="Google Shape;361;g130bf8aca4e_0_82"/>
            <p:cNvPicPr preferRelativeResize="0"/>
            <p:nvPr/>
          </p:nvPicPr>
          <p:blipFill rotWithShape="1">
            <a:blip r:embed="rId4">
              <a:alphaModFix/>
            </a:blip>
            <a:srcRect/>
            <a:stretch/>
          </p:blipFill>
          <p:spPr>
            <a:xfrm>
              <a:off x="6085885" y="3318178"/>
              <a:ext cx="1670209" cy="1100408"/>
            </a:xfrm>
            <a:prstGeom prst="rect">
              <a:avLst/>
            </a:prstGeom>
            <a:noFill/>
            <a:ln>
              <a:noFill/>
            </a:ln>
          </p:spPr>
        </p:pic>
        <p:pic>
          <p:nvPicPr>
            <p:cNvPr id="362" name="Google Shape;362;g130bf8aca4e_0_82"/>
            <p:cNvPicPr preferRelativeResize="0"/>
            <p:nvPr/>
          </p:nvPicPr>
          <p:blipFill rotWithShape="1">
            <a:blip r:embed="rId5">
              <a:alphaModFix/>
            </a:blip>
            <a:srcRect/>
            <a:stretch/>
          </p:blipFill>
          <p:spPr>
            <a:xfrm>
              <a:off x="7519716" y="3120624"/>
              <a:ext cx="1200755" cy="900566"/>
            </a:xfrm>
            <a:prstGeom prst="rect">
              <a:avLst/>
            </a:prstGeom>
            <a:noFill/>
            <a:ln>
              <a:noFill/>
            </a:ln>
          </p:spPr>
        </p:pic>
        <p:sp>
          <p:nvSpPr>
            <p:cNvPr id="363" name="Google Shape;363;g130bf8aca4e_0_82"/>
            <p:cNvSpPr txBox="1"/>
            <p:nvPr/>
          </p:nvSpPr>
          <p:spPr>
            <a:xfrm>
              <a:off x="7616189" y="4067364"/>
              <a:ext cx="1007807"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50" b="0" i="0" u="none" strike="noStrike" cap="none">
                  <a:solidFill>
                    <a:srgbClr val="000000"/>
                  </a:solidFill>
                  <a:latin typeface="Arial"/>
                  <a:ea typeface="Arial"/>
                  <a:cs typeface="Arial"/>
                  <a:sym typeface="Arial"/>
                </a:rPr>
                <a:t>New sensors</a:t>
              </a:r>
              <a:endParaRPr/>
            </a:p>
          </p:txBody>
        </p:sp>
      </p:grpSp>
      <p:sp>
        <p:nvSpPr>
          <p:cNvPr id="2" name="Date Placeholder 1">
            <a:extLst>
              <a:ext uri="{FF2B5EF4-FFF2-40B4-BE49-F238E27FC236}">
                <a16:creationId xmlns:a16="http://schemas.microsoft.com/office/drawing/2014/main" id="{B2857F3C-023E-1D4A-84F0-8AE6929983C9}"/>
              </a:ext>
            </a:extLst>
          </p:cNvPr>
          <p:cNvSpPr>
            <a:spLocks noGrp="1"/>
          </p:cNvSpPr>
          <p:nvPr>
            <p:ph type="dt" idx="10"/>
          </p:nvPr>
        </p:nvSpPr>
        <p:spPr/>
        <p:txBody>
          <a:bodyPr/>
          <a:lstStyle/>
          <a:p>
            <a:r>
              <a:rPr lang="en-US"/>
              <a:t>6/22/22 </a:t>
            </a:r>
          </a:p>
        </p:txBody>
      </p:sp>
      <p:sp>
        <p:nvSpPr>
          <p:cNvPr id="3" name="Footer Placeholder 2">
            <a:extLst>
              <a:ext uri="{FF2B5EF4-FFF2-40B4-BE49-F238E27FC236}">
                <a16:creationId xmlns:a16="http://schemas.microsoft.com/office/drawing/2014/main" id="{71AEC25C-F1EC-2A4B-9B09-3DB68A906BAD}"/>
              </a:ext>
            </a:extLst>
          </p:cNvPr>
          <p:cNvSpPr>
            <a:spLocks noGrp="1"/>
          </p:cNvSpPr>
          <p:nvPr>
            <p:ph type="ftr" idx="11"/>
          </p:nvPr>
        </p:nvSpPr>
        <p:spPr/>
        <p:txBody>
          <a:bodyPr/>
          <a:lstStyle/>
          <a:p>
            <a:r>
              <a:rPr lang="en-US"/>
              <a:t>K. Burkett | Fermilab PAC Meeting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5"/>
          <p:cNvSpPr txBox="1">
            <a:spLocks noGrp="1"/>
          </p:cNvSpPr>
          <p:nvPr>
            <p:ph type="body" idx="1"/>
          </p:nvPr>
        </p:nvSpPr>
        <p:spPr>
          <a:xfrm>
            <a:off x="4643504" y="602945"/>
            <a:ext cx="4420315" cy="471486"/>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800"/>
              <a:buNone/>
            </a:pPr>
            <a:r>
              <a:rPr lang="en-US" sz="1200" b="1">
                <a:solidFill>
                  <a:srgbClr val="505050"/>
                </a:solidFill>
                <a:latin typeface="Helvetica Neue"/>
                <a:ea typeface="Helvetica Neue"/>
                <a:cs typeface="Helvetica Neue"/>
                <a:sym typeface="Helvetica Neue"/>
              </a:rPr>
              <a:t>Since 2016 ~ 31% of the total FNAL LDRD program has supplemented Cosmic research </a:t>
            </a:r>
            <a:endParaRPr>
              <a:solidFill>
                <a:srgbClr val="505050"/>
              </a:solidFill>
              <a:latin typeface="Helvetica Neue"/>
              <a:ea typeface="Helvetica Neue"/>
              <a:cs typeface="Helvetica Neue"/>
              <a:sym typeface="Helvetica Neue"/>
            </a:endParaRPr>
          </a:p>
          <a:p>
            <a:pPr marL="0" lvl="0" indent="342900" algn="l" rtl="0">
              <a:lnSpc>
                <a:spcPct val="115000"/>
              </a:lnSpc>
              <a:spcBef>
                <a:spcPts val="375"/>
              </a:spcBef>
              <a:spcAft>
                <a:spcPts val="0"/>
              </a:spcAft>
              <a:buSzPts val="1800"/>
              <a:buNone/>
            </a:pPr>
            <a:endParaRPr sz="975">
              <a:solidFill>
                <a:srgbClr val="505050"/>
              </a:solidFill>
            </a:endParaRPr>
          </a:p>
          <a:p>
            <a:pPr marL="292894" lvl="1" indent="0" algn="l" rtl="0">
              <a:lnSpc>
                <a:spcPct val="100000"/>
              </a:lnSpc>
              <a:spcBef>
                <a:spcPts val="375"/>
              </a:spcBef>
              <a:spcAft>
                <a:spcPts val="0"/>
              </a:spcAft>
              <a:buSzPts val="1800"/>
              <a:buNone/>
            </a:pPr>
            <a:endParaRPr sz="1350"/>
          </a:p>
        </p:txBody>
      </p:sp>
      <p:sp>
        <p:nvSpPr>
          <p:cNvPr id="369" name="Google Shape;369;p15"/>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LDRD &amp; Other Grants Leverage Cosmic Research Funds</a:t>
            </a:r>
            <a:endParaRPr sz="2000"/>
          </a:p>
        </p:txBody>
      </p:sp>
      <p:sp>
        <p:nvSpPr>
          <p:cNvPr id="370" name="Google Shape;370;p15"/>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16</a:t>
            </a:fld>
            <a:endParaRPr/>
          </a:p>
        </p:txBody>
      </p:sp>
      <p:sp>
        <p:nvSpPr>
          <p:cNvPr id="371" name="Google Shape;371;p15"/>
          <p:cNvSpPr/>
          <p:nvPr/>
        </p:nvSpPr>
        <p:spPr>
          <a:xfrm>
            <a:off x="7296875" y="4915316"/>
            <a:ext cx="685800" cy="685800"/>
          </a:xfrm>
          <a:prstGeom prst="rect">
            <a:avLst/>
          </a:pr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None/>
            </a:pPr>
            <a:endParaRPr sz="1800" b="0" i="0" u="none" strike="noStrike" cap="none">
              <a:solidFill>
                <a:srgbClr val="004C97"/>
              </a:solidFill>
              <a:latin typeface="Arial"/>
              <a:ea typeface="Arial"/>
              <a:cs typeface="Arial"/>
              <a:sym typeface="Arial"/>
            </a:endParaRPr>
          </a:p>
        </p:txBody>
      </p:sp>
      <p:sp>
        <p:nvSpPr>
          <p:cNvPr id="372" name="Google Shape;372;p15"/>
          <p:cNvSpPr txBox="1"/>
          <p:nvPr/>
        </p:nvSpPr>
        <p:spPr>
          <a:xfrm>
            <a:off x="382696" y="602945"/>
            <a:ext cx="4030553" cy="3752223"/>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375"/>
              </a:spcBef>
              <a:spcAft>
                <a:spcPts val="0"/>
              </a:spcAft>
              <a:buNone/>
            </a:pPr>
            <a:r>
              <a:rPr lang="en-US" sz="1400" b="1" i="0" u="none" strike="noStrike" cap="none" dirty="0" err="1">
                <a:solidFill>
                  <a:srgbClr val="505050"/>
                </a:solidFill>
                <a:latin typeface="Helvetica Neue"/>
                <a:ea typeface="Helvetica Neue"/>
                <a:cs typeface="Helvetica Neue"/>
                <a:sym typeface="Helvetica Neue"/>
              </a:rPr>
              <a:t>QuantiSED</a:t>
            </a:r>
            <a:r>
              <a:rPr lang="en-US" sz="1400" b="1" i="0" u="none" strike="noStrike" cap="none" dirty="0">
                <a:solidFill>
                  <a:srgbClr val="505050"/>
                </a:solidFill>
                <a:latin typeface="Helvetica Neue"/>
                <a:ea typeface="Helvetica Neue"/>
                <a:cs typeface="Helvetica Neue"/>
                <a:sym typeface="Helvetica Neue"/>
              </a:rPr>
              <a:t>/QSC: </a:t>
            </a:r>
            <a:endParaRPr sz="2000" b="0" i="0" u="none" strike="noStrike" cap="none" dirty="0">
              <a:solidFill>
                <a:srgbClr val="505050"/>
              </a:solidFill>
              <a:latin typeface="Helvetica Neue"/>
              <a:ea typeface="Helvetica Neue"/>
              <a:cs typeface="Helvetica Neue"/>
              <a:sym typeface="Helvetica Neue"/>
            </a:endParaRPr>
          </a:p>
          <a:p>
            <a:pPr marL="257175" marR="0" lvl="0" indent="-200025" algn="l" rtl="0">
              <a:lnSpc>
                <a:spcPct val="105714"/>
              </a:lnSpc>
              <a:spcBef>
                <a:spcPts val="375"/>
              </a:spcBef>
              <a:spcAft>
                <a:spcPts val="0"/>
              </a:spcAft>
              <a:buClr>
                <a:srgbClr val="505050"/>
              </a:buClr>
              <a:buSzPts val="1050"/>
              <a:buFont typeface="Arial"/>
              <a:buChar char="•"/>
            </a:pPr>
            <a:r>
              <a:rPr lang="en-US" sz="1050" b="0" i="0" u="none" strike="noStrike" cap="none" dirty="0">
                <a:solidFill>
                  <a:srgbClr val="505050"/>
                </a:solidFill>
                <a:latin typeface="Helvetica Neue"/>
                <a:ea typeface="Helvetica Neue"/>
                <a:cs typeface="Helvetica Neue"/>
                <a:sym typeface="Helvetica Neue"/>
              </a:rPr>
              <a:t>Qubit single photon detection for axion searches (</a:t>
            </a:r>
            <a:r>
              <a:rPr lang="en-US" sz="1050" b="0" i="0" u="none" strike="noStrike" cap="none" dirty="0" err="1">
                <a:solidFill>
                  <a:srgbClr val="505050"/>
                </a:solidFill>
                <a:latin typeface="Helvetica Neue"/>
                <a:ea typeface="Helvetica Neue"/>
                <a:cs typeface="Helvetica Neue"/>
                <a:sym typeface="Helvetica Neue"/>
              </a:rPr>
              <a:t>QuantiSED</a:t>
            </a:r>
            <a:r>
              <a:rPr lang="en-US" sz="1050" b="0" i="0" u="none" strike="noStrike" cap="none" dirty="0">
                <a:solidFill>
                  <a:srgbClr val="505050"/>
                </a:solidFill>
                <a:latin typeface="Helvetica Neue"/>
                <a:ea typeface="Helvetica Neue"/>
                <a:cs typeface="Helvetica Neue"/>
                <a:sym typeface="Helvetica Neue"/>
              </a:rPr>
              <a:t>)</a:t>
            </a:r>
            <a:endParaRPr sz="1050" b="0" i="0" u="none" strike="noStrike" cap="none" dirty="0">
              <a:solidFill>
                <a:srgbClr val="505050"/>
              </a:solidFill>
              <a:latin typeface="Helvetica Neue"/>
              <a:ea typeface="Helvetica Neue"/>
              <a:cs typeface="Helvetica Neue"/>
              <a:sym typeface="Helvetica Neue"/>
            </a:endParaRPr>
          </a:p>
          <a:p>
            <a:pPr marL="257175" marR="0" lvl="0" indent="-200025" algn="l" rtl="0">
              <a:lnSpc>
                <a:spcPct val="105714"/>
              </a:lnSpc>
              <a:spcBef>
                <a:spcPts val="375"/>
              </a:spcBef>
              <a:spcAft>
                <a:spcPts val="0"/>
              </a:spcAft>
              <a:buClr>
                <a:srgbClr val="505050"/>
              </a:buClr>
              <a:buSzPts val="1050"/>
              <a:buFont typeface="Arial"/>
              <a:buChar char="•"/>
            </a:pPr>
            <a:r>
              <a:rPr lang="en-US" sz="1050" b="0" i="0" u="none" strike="noStrike" cap="none" dirty="0">
                <a:solidFill>
                  <a:srgbClr val="505050"/>
                </a:solidFill>
                <a:latin typeface="Helvetica Neue"/>
                <a:ea typeface="Helvetica Neue"/>
                <a:cs typeface="Helvetica Neue"/>
                <a:sym typeface="Helvetica Neue"/>
              </a:rPr>
              <a:t>Skipper CCD’s for quantum imaging (</a:t>
            </a:r>
            <a:r>
              <a:rPr lang="en-US" sz="1050" b="0" i="0" u="none" strike="noStrike" cap="none" dirty="0" err="1">
                <a:solidFill>
                  <a:srgbClr val="505050"/>
                </a:solidFill>
                <a:latin typeface="Helvetica Neue"/>
                <a:ea typeface="Helvetica Neue"/>
                <a:cs typeface="Helvetica Neue"/>
                <a:sym typeface="Helvetica Neue"/>
              </a:rPr>
              <a:t>QuantiSED</a:t>
            </a:r>
            <a:r>
              <a:rPr lang="en-US" sz="1050" b="0" i="0" u="none" strike="noStrike" cap="none" dirty="0">
                <a:solidFill>
                  <a:srgbClr val="505050"/>
                </a:solidFill>
                <a:latin typeface="Helvetica Neue"/>
                <a:ea typeface="Helvetica Neue"/>
                <a:cs typeface="Helvetica Neue"/>
                <a:sym typeface="Helvetica Neue"/>
              </a:rPr>
              <a:t>)</a:t>
            </a:r>
            <a:endParaRPr sz="1050" b="0" i="0" u="none" strike="noStrike" cap="none" dirty="0">
              <a:solidFill>
                <a:srgbClr val="505050"/>
              </a:solidFill>
              <a:latin typeface="Helvetica Neue"/>
              <a:ea typeface="Helvetica Neue"/>
              <a:cs typeface="Helvetica Neue"/>
              <a:sym typeface="Helvetica Neue"/>
            </a:endParaRPr>
          </a:p>
          <a:p>
            <a:pPr marL="0" marR="0" lvl="0" indent="0" algn="l" rtl="0">
              <a:lnSpc>
                <a:spcPct val="100000"/>
              </a:lnSpc>
              <a:spcBef>
                <a:spcPts val="375"/>
              </a:spcBef>
              <a:spcAft>
                <a:spcPts val="0"/>
              </a:spcAft>
              <a:buNone/>
            </a:pPr>
            <a:r>
              <a:rPr lang="en-US" sz="1400" b="1" i="0" u="none" strike="noStrike" cap="none" dirty="0">
                <a:solidFill>
                  <a:srgbClr val="505050"/>
                </a:solidFill>
                <a:latin typeface="Helvetica Neue"/>
                <a:ea typeface="Helvetica Neue"/>
                <a:cs typeface="Helvetica Neue"/>
                <a:sym typeface="Helvetica Neue"/>
              </a:rPr>
              <a:t>DOE Early Career Awards:</a:t>
            </a:r>
            <a:endParaRPr sz="2000" b="0" i="0" u="none" strike="noStrike" cap="none" dirty="0">
              <a:solidFill>
                <a:srgbClr val="505050"/>
              </a:solidFill>
              <a:latin typeface="Helvetica Neue"/>
              <a:ea typeface="Helvetica Neue"/>
              <a:cs typeface="Helvetica Neue"/>
              <a:sym typeface="Helvetica Neue"/>
            </a:endParaRPr>
          </a:p>
          <a:p>
            <a:pPr marL="257175" marR="0" lvl="0" indent="-200025" algn="l" rtl="0">
              <a:lnSpc>
                <a:spcPct val="105714"/>
              </a:lnSpc>
              <a:spcBef>
                <a:spcPts val="375"/>
              </a:spcBef>
              <a:spcAft>
                <a:spcPts val="0"/>
              </a:spcAft>
              <a:buClr>
                <a:srgbClr val="505050"/>
              </a:buClr>
              <a:buSzPts val="1050"/>
              <a:buFont typeface="Arial"/>
              <a:buChar char="•"/>
            </a:pPr>
            <a:r>
              <a:rPr lang="en-US" sz="1050" b="0" i="0" u="none" strike="noStrike" cap="none" dirty="0">
                <a:solidFill>
                  <a:srgbClr val="505050"/>
                </a:solidFill>
                <a:latin typeface="Helvetica Neue"/>
                <a:ea typeface="Helvetica Neue"/>
                <a:cs typeface="Helvetica Neue"/>
                <a:sym typeface="Helvetica Neue"/>
              </a:rPr>
              <a:t>Microwave Single-Photon Sensors for DM Searches and Precision Neutrino Measurements (Bowring 2018)</a:t>
            </a:r>
            <a:endParaRPr sz="1050" b="0" i="0" u="none" strike="noStrike" cap="none" dirty="0">
              <a:solidFill>
                <a:srgbClr val="505050"/>
              </a:solidFill>
              <a:latin typeface="Helvetica Neue"/>
              <a:ea typeface="Helvetica Neue"/>
              <a:cs typeface="Helvetica Neue"/>
              <a:sym typeface="Helvetica Neue"/>
            </a:endParaRPr>
          </a:p>
          <a:p>
            <a:pPr marL="257175" marR="0" lvl="0" indent="-200025" algn="l" rtl="0">
              <a:lnSpc>
                <a:spcPct val="105714"/>
              </a:lnSpc>
              <a:spcBef>
                <a:spcPts val="375"/>
              </a:spcBef>
              <a:spcAft>
                <a:spcPts val="0"/>
              </a:spcAft>
              <a:buClr>
                <a:srgbClr val="505050"/>
              </a:buClr>
              <a:buSzPts val="1050"/>
              <a:buFont typeface="Arial"/>
              <a:buChar char="•"/>
            </a:pPr>
            <a:r>
              <a:rPr lang="en-US" sz="1050" b="0" i="0" u="none" strike="noStrike" cap="none" dirty="0">
                <a:solidFill>
                  <a:srgbClr val="505050"/>
                </a:solidFill>
                <a:latin typeface="Helvetica Neue"/>
                <a:ea typeface="Helvetica Neue"/>
                <a:cs typeface="Helvetica Neue"/>
                <a:sym typeface="Helvetica Neue"/>
              </a:rPr>
              <a:t>Towards table-top neutrino detectors: A 10 kg Skipper-CCD experiment (</a:t>
            </a:r>
            <a:r>
              <a:rPr lang="en-US" sz="1050" b="0" i="0" u="none" strike="noStrike" cap="none" dirty="0" err="1">
                <a:solidFill>
                  <a:srgbClr val="505050"/>
                </a:solidFill>
                <a:latin typeface="Helvetica Neue"/>
                <a:ea typeface="Helvetica Neue"/>
                <a:cs typeface="Helvetica Neue"/>
                <a:sym typeface="Helvetica Neue"/>
              </a:rPr>
              <a:t>Tiffenberg</a:t>
            </a:r>
            <a:r>
              <a:rPr lang="en-US" sz="1050" b="0" i="0" u="none" strike="noStrike" cap="none" dirty="0">
                <a:solidFill>
                  <a:srgbClr val="505050"/>
                </a:solidFill>
                <a:latin typeface="Helvetica Neue"/>
                <a:ea typeface="Helvetica Neue"/>
                <a:cs typeface="Helvetica Neue"/>
                <a:sym typeface="Helvetica Neue"/>
              </a:rPr>
              <a:t> 2018)</a:t>
            </a:r>
            <a:endParaRPr sz="1050" b="0" i="0" u="none" strike="noStrike" cap="none" dirty="0">
              <a:solidFill>
                <a:srgbClr val="505050"/>
              </a:solidFill>
              <a:latin typeface="Helvetica Neue"/>
              <a:ea typeface="Helvetica Neue"/>
              <a:cs typeface="Helvetica Neue"/>
              <a:sym typeface="Helvetica Neue"/>
            </a:endParaRPr>
          </a:p>
          <a:p>
            <a:pPr marL="257175" marR="0" lvl="0" indent="-200025" algn="l" rtl="0">
              <a:lnSpc>
                <a:spcPct val="105714"/>
              </a:lnSpc>
              <a:spcBef>
                <a:spcPts val="375"/>
              </a:spcBef>
              <a:spcAft>
                <a:spcPts val="0"/>
              </a:spcAft>
              <a:buClr>
                <a:srgbClr val="505050"/>
              </a:buClr>
              <a:buSzPts val="1050"/>
              <a:buFont typeface="Arial"/>
              <a:buChar char="•"/>
            </a:pPr>
            <a:r>
              <a:rPr lang="en-US" sz="1050" b="0" i="0" u="none" strike="noStrike" cap="none" dirty="0">
                <a:solidFill>
                  <a:srgbClr val="505050"/>
                </a:solidFill>
                <a:latin typeface="Helvetica Neue"/>
                <a:ea typeface="Helvetica Neue"/>
                <a:cs typeface="Helvetica Neue"/>
                <a:sym typeface="Helvetica Neue"/>
              </a:rPr>
              <a:t>For simulation-based inference for cosmological parameter estimation and discovery (Nord 2021)</a:t>
            </a:r>
            <a:endParaRPr sz="1050" b="0" i="0" u="none" strike="noStrike" cap="none" dirty="0">
              <a:solidFill>
                <a:srgbClr val="505050"/>
              </a:solidFill>
              <a:latin typeface="Helvetica Neue"/>
              <a:ea typeface="Helvetica Neue"/>
              <a:cs typeface="Helvetica Neue"/>
              <a:sym typeface="Helvetica Neue"/>
            </a:endParaRPr>
          </a:p>
          <a:p>
            <a:pPr marL="0" marR="0" lvl="0" indent="0" algn="l" rtl="0">
              <a:lnSpc>
                <a:spcPct val="100000"/>
              </a:lnSpc>
              <a:spcBef>
                <a:spcPts val="375"/>
              </a:spcBef>
              <a:spcAft>
                <a:spcPts val="0"/>
              </a:spcAft>
              <a:buNone/>
            </a:pPr>
            <a:r>
              <a:rPr lang="en-US" sz="1400" b="1" i="0" u="none" strike="noStrike" cap="none" dirty="0">
                <a:solidFill>
                  <a:srgbClr val="505050"/>
                </a:solidFill>
                <a:latin typeface="Helvetica Neue"/>
                <a:ea typeface="Helvetica Neue"/>
                <a:cs typeface="Helvetica Neue"/>
                <a:sym typeface="Helvetica Neue"/>
              </a:rPr>
              <a:t>DOE Late Career Award: </a:t>
            </a:r>
            <a:endParaRPr sz="1400" b="1" i="0" u="none" strike="noStrike" cap="none" dirty="0">
              <a:solidFill>
                <a:srgbClr val="505050"/>
              </a:solidFill>
              <a:latin typeface="Helvetica Neue"/>
              <a:ea typeface="Helvetica Neue"/>
              <a:cs typeface="Helvetica Neue"/>
              <a:sym typeface="Helvetica Neue"/>
            </a:endParaRPr>
          </a:p>
          <a:p>
            <a:pPr marL="342900" marR="0" lvl="0" indent="-228600" algn="l" rtl="0">
              <a:lnSpc>
                <a:spcPct val="100000"/>
              </a:lnSpc>
              <a:spcBef>
                <a:spcPts val="375"/>
              </a:spcBef>
              <a:spcAft>
                <a:spcPts val="0"/>
              </a:spcAft>
              <a:buClr>
                <a:srgbClr val="505050"/>
              </a:buClr>
              <a:buSzPts val="1050"/>
              <a:buFont typeface="Arial"/>
              <a:buChar char="•"/>
            </a:pPr>
            <a:r>
              <a:rPr lang="en-US" sz="1050" b="0" i="0" u="none" strike="noStrike" cap="none" dirty="0">
                <a:solidFill>
                  <a:srgbClr val="505050"/>
                </a:solidFill>
                <a:latin typeface="Helvetica Neue"/>
                <a:ea typeface="Helvetica Neue"/>
                <a:cs typeface="Helvetica Neue"/>
                <a:sym typeface="Helvetica Neue"/>
              </a:rPr>
              <a:t>Office of Science Distinguished  Scientist Fellow Award (</a:t>
            </a:r>
            <a:r>
              <a:rPr lang="en-US" sz="1050" b="0" i="0" u="none" strike="noStrike" cap="none" dirty="0" err="1">
                <a:solidFill>
                  <a:srgbClr val="505050"/>
                </a:solidFill>
                <a:latin typeface="Helvetica Neue"/>
                <a:ea typeface="Helvetica Neue"/>
                <a:cs typeface="Helvetica Neue"/>
                <a:sym typeface="Helvetica Neue"/>
              </a:rPr>
              <a:t>Frieman</a:t>
            </a:r>
            <a:r>
              <a:rPr lang="en-US" sz="1050" b="0" i="0" u="none" strike="noStrike" cap="none" dirty="0">
                <a:solidFill>
                  <a:srgbClr val="505050"/>
                </a:solidFill>
                <a:latin typeface="Helvetica Neue"/>
                <a:ea typeface="Helvetica Neue"/>
                <a:cs typeface="Helvetica Neue"/>
                <a:sym typeface="Helvetica Neue"/>
              </a:rPr>
              <a:t> 2019)</a:t>
            </a:r>
            <a:endParaRPr sz="1050" b="0" i="0" u="none" strike="noStrike" cap="none" dirty="0">
              <a:solidFill>
                <a:srgbClr val="505050"/>
              </a:solidFill>
              <a:latin typeface="Helvetica Neue"/>
              <a:ea typeface="Helvetica Neue"/>
              <a:cs typeface="Helvetica Neue"/>
              <a:sym typeface="Helvetica Neue"/>
            </a:endParaRPr>
          </a:p>
          <a:p>
            <a:pPr marL="0" marR="0" lvl="0" indent="0" algn="l" rtl="0">
              <a:lnSpc>
                <a:spcPct val="100000"/>
              </a:lnSpc>
              <a:spcBef>
                <a:spcPts val="375"/>
              </a:spcBef>
              <a:spcAft>
                <a:spcPts val="0"/>
              </a:spcAft>
              <a:buNone/>
            </a:pPr>
            <a:r>
              <a:rPr lang="en-US" sz="1400" b="1" i="0" u="none" strike="noStrike" cap="none" dirty="0">
                <a:solidFill>
                  <a:srgbClr val="505050"/>
                </a:solidFill>
                <a:latin typeface="Helvetica Neue"/>
                <a:ea typeface="Helvetica Neue"/>
                <a:cs typeface="Helvetica Neue"/>
                <a:sym typeface="Helvetica Neue"/>
              </a:rPr>
              <a:t>Private Funds</a:t>
            </a:r>
            <a:endParaRPr sz="1400" b="1" i="0" u="none" strike="noStrike" cap="none" dirty="0">
              <a:solidFill>
                <a:srgbClr val="505050"/>
              </a:solidFill>
              <a:latin typeface="Helvetica Neue"/>
              <a:ea typeface="Helvetica Neue"/>
              <a:cs typeface="Helvetica Neue"/>
              <a:sym typeface="Helvetica Neue"/>
            </a:endParaRPr>
          </a:p>
          <a:p>
            <a:pPr marL="342900" marR="0" lvl="0" indent="-228600" algn="l" rtl="0">
              <a:lnSpc>
                <a:spcPct val="100000"/>
              </a:lnSpc>
              <a:spcBef>
                <a:spcPts val="375"/>
              </a:spcBef>
              <a:spcAft>
                <a:spcPts val="0"/>
              </a:spcAft>
              <a:buClr>
                <a:srgbClr val="505050"/>
              </a:buClr>
              <a:buSzPts val="1050"/>
              <a:buFont typeface="Arial"/>
              <a:buChar char="•"/>
            </a:pPr>
            <a:r>
              <a:rPr lang="en-US" sz="1050" b="0" i="0" u="none" strike="noStrike" cap="none" dirty="0" err="1">
                <a:solidFill>
                  <a:srgbClr val="505050"/>
                </a:solidFill>
                <a:latin typeface="Helvetica Neue"/>
                <a:ea typeface="Helvetica Neue"/>
                <a:cs typeface="Helvetica Neue"/>
                <a:sym typeface="Helvetica Neue"/>
              </a:rPr>
              <a:t>Heising</a:t>
            </a:r>
            <a:r>
              <a:rPr lang="en-US" sz="1050" b="0" i="0" u="none" strike="noStrike" cap="none" dirty="0">
                <a:solidFill>
                  <a:srgbClr val="505050"/>
                </a:solidFill>
                <a:latin typeface="Helvetica Neue"/>
                <a:ea typeface="Helvetica Neue"/>
                <a:cs typeface="Helvetica Neue"/>
                <a:sym typeface="Helvetica Neue"/>
              </a:rPr>
              <a:t>-Simons grant ($1M) for SENSEI detectors (</a:t>
            </a:r>
            <a:r>
              <a:rPr lang="en-US" sz="1050" b="0" i="0" u="none" strike="noStrike" cap="none" dirty="0" err="1">
                <a:solidFill>
                  <a:srgbClr val="505050"/>
                </a:solidFill>
                <a:latin typeface="Helvetica Neue"/>
                <a:ea typeface="Helvetica Neue"/>
                <a:cs typeface="Helvetica Neue"/>
                <a:sym typeface="Helvetica Neue"/>
              </a:rPr>
              <a:t>Tiffenberg</a:t>
            </a:r>
            <a:r>
              <a:rPr lang="en-US" sz="1050" b="0" i="0" u="none" strike="noStrike" cap="none" dirty="0">
                <a:solidFill>
                  <a:srgbClr val="505050"/>
                </a:solidFill>
                <a:latin typeface="Helvetica Neue"/>
                <a:ea typeface="Helvetica Neue"/>
                <a:cs typeface="Helvetica Neue"/>
                <a:sym typeface="Helvetica Neue"/>
              </a:rPr>
              <a:t>-FNAL and Essig-Stonybrook)</a:t>
            </a:r>
            <a:endParaRPr sz="1600" b="0" i="0" u="none" strike="noStrike" cap="none" dirty="0">
              <a:solidFill>
                <a:srgbClr val="505050"/>
              </a:solidFill>
              <a:latin typeface="Helvetica Neue"/>
              <a:ea typeface="Helvetica Neue"/>
              <a:cs typeface="Helvetica Neue"/>
              <a:sym typeface="Helvetica Neue"/>
            </a:endParaRPr>
          </a:p>
        </p:txBody>
      </p:sp>
      <p:pic>
        <p:nvPicPr>
          <p:cNvPr id="373" name="Google Shape;373;p15"/>
          <p:cNvPicPr preferRelativeResize="0"/>
          <p:nvPr/>
        </p:nvPicPr>
        <p:blipFill rotWithShape="1">
          <a:blip r:embed="rId3">
            <a:alphaModFix/>
          </a:blip>
          <a:srcRect t="2581"/>
          <a:stretch/>
        </p:blipFill>
        <p:spPr>
          <a:xfrm>
            <a:off x="4572000" y="1069034"/>
            <a:ext cx="4294841" cy="3628225"/>
          </a:xfrm>
          <a:prstGeom prst="rect">
            <a:avLst/>
          </a:prstGeom>
          <a:noFill/>
          <a:ln>
            <a:noFill/>
          </a:ln>
        </p:spPr>
      </p:pic>
      <p:sp>
        <p:nvSpPr>
          <p:cNvPr id="374" name="Google Shape;374;p15"/>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375" name="Google Shape;375;p15"/>
          <p:cNvSpPr txBox="1">
            <a:spLocks noGrp="1"/>
          </p:cNvSpPr>
          <p:nvPr>
            <p:ph type="ftr" idx="11"/>
          </p:nvPr>
        </p:nvSpPr>
        <p:spPr>
          <a:xfrm>
            <a:off x="1512404" y="4879847"/>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6"/>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Major Activities and Milestones for next 3-5 years</a:t>
            </a:r>
            <a:endParaRPr sz="2000"/>
          </a:p>
        </p:txBody>
      </p:sp>
      <p:sp>
        <p:nvSpPr>
          <p:cNvPr id="382" name="Google Shape;382;p16"/>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17</a:t>
            </a:fld>
            <a:endParaRPr/>
          </a:p>
        </p:txBody>
      </p:sp>
      <p:sp>
        <p:nvSpPr>
          <p:cNvPr id="383" name="Google Shape;383;p16"/>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384" name="Google Shape;384;p16"/>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
        <p:nvSpPr>
          <p:cNvPr id="385" name="Google Shape;385;p16"/>
          <p:cNvSpPr txBox="1"/>
          <p:nvPr/>
        </p:nvSpPr>
        <p:spPr>
          <a:xfrm>
            <a:off x="326152" y="803075"/>
            <a:ext cx="4128300" cy="3794700"/>
          </a:xfrm>
          <a:prstGeom prst="rect">
            <a:avLst/>
          </a:prstGeom>
          <a:noFill/>
          <a:ln>
            <a:noFill/>
          </a:ln>
        </p:spPr>
        <p:txBody>
          <a:bodyPr spcFirstLastPara="1" wrap="square" lIns="0" tIns="0" rIns="0" bIns="0" anchor="t" anchorCtr="0">
            <a:normAutofit fontScale="92500" lnSpcReduction="20000"/>
          </a:bodyPr>
          <a:lstStyle/>
          <a:p>
            <a:pPr marL="257175" marR="0" lvl="0" indent="-228600" algn="l" rtl="0">
              <a:lnSpc>
                <a:spcPct val="110000"/>
              </a:lnSpc>
              <a:spcBef>
                <a:spcPts val="0"/>
              </a:spcBef>
              <a:spcAft>
                <a:spcPts val="0"/>
              </a:spcAft>
              <a:buClr>
                <a:srgbClr val="505050"/>
              </a:buClr>
              <a:buSzPts val="1600"/>
              <a:buFont typeface="Proxima Nova"/>
              <a:buChar char="•"/>
            </a:pPr>
            <a:r>
              <a:rPr lang="en-US" sz="1400" b="1" i="0" u="none" strike="noStrike" cap="none" dirty="0">
                <a:latin typeface="Helvetica Neue"/>
                <a:ea typeface="Helvetica Neue"/>
                <a:cs typeface="Helvetica Neue"/>
                <a:sym typeface="Helvetica Neue"/>
              </a:rPr>
              <a:t>Dark Energy</a:t>
            </a:r>
            <a:endParaRPr b="1" dirty="0"/>
          </a:p>
          <a:p>
            <a:pPr marL="557213" marR="0" lvl="1" indent="-190499" algn="l" rtl="0">
              <a:lnSpc>
                <a:spcPct val="110000"/>
              </a:lnSpc>
              <a:spcBef>
                <a:spcPts val="255"/>
              </a:spcBef>
              <a:spcAft>
                <a:spcPts val="0"/>
              </a:spcAft>
              <a:buClr>
                <a:srgbClr val="505050"/>
              </a:buClr>
              <a:buSzPts val="1200"/>
              <a:buFont typeface="Proxima Nova"/>
              <a:buNone/>
            </a:pPr>
            <a:r>
              <a:rPr lang="en-US" sz="1050" b="0" i="0" u="none" strike="noStrike" cap="none" dirty="0">
                <a:latin typeface="Helvetica Neue"/>
                <a:ea typeface="Helvetica Neue"/>
                <a:cs typeface="Helvetica Neue"/>
                <a:sym typeface="Helvetica Neue"/>
              </a:rPr>
              <a:t>World-leading cosmology from full 6-year DES dataset</a:t>
            </a:r>
            <a:endParaRPr dirty="0"/>
          </a:p>
          <a:p>
            <a:pPr marL="557212" marR="0" lvl="1" indent="-190500" algn="l" rtl="0">
              <a:lnSpc>
                <a:spcPct val="110000"/>
              </a:lnSpc>
              <a:spcBef>
                <a:spcPts val="255"/>
              </a:spcBef>
              <a:spcAft>
                <a:spcPts val="0"/>
              </a:spcAft>
              <a:buClr>
                <a:srgbClr val="505050"/>
              </a:buClr>
              <a:buSzPts val="1200"/>
              <a:buFont typeface="Proxima Nova"/>
              <a:buNone/>
            </a:pPr>
            <a:r>
              <a:rPr lang="en-US" sz="1050" dirty="0">
                <a:latin typeface="Helvetica Neue"/>
                <a:ea typeface="Helvetica Neue"/>
                <a:cs typeface="Helvetica Neue"/>
                <a:sym typeface="Helvetica Neue"/>
              </a:rPr>
              <a:t>Support ops for LSST (Rubin Ops and DESC) </a:t>
            </a:r>
            <a:endParaRPr sz="1050" dirty="0">
              <a:latin typeface="Helvetica Neue"/>
              <a:ea typeface="Helvetica Neue"/>
              <a:cs typeface="Helvetica Neue"/>
              <a:sym typeface="Helvetica Neue"/>
            </a:endParaRPr>
          </a:p>
          <a:p>
            <a:pPr marL="557213" marR="0" lvl="1" indent="-190499" algn="l" rtl="0">
              <a:lnSpc>
                <a:spcPct val="110000"/>
              </a:lnSpc>
              <a:spcBef>
                <a:spcPts val="255"/>
              </a:spcBef>
              <a:spcAft>
                <a:spcPts val="0"/>
              </a:spcAft>
              <a:buClr>
                <a:srgbClr val="505050"/>
              </a:buClr>
              <a:buSzPts val="1200"/>
              <a:buFont typeface="Proxima Nova"/>
              <a:buNone/>
            </a:pPr>
            <a:r>
              <a:rPr lang="en-US" sz="1050" b="0" i="0" u="none" strike="noStrike" cap="none" dirty="0">
                <a:latin typeface="Helvetica Neue"/>
                <a:ea typeface="Helvetica Neue"/>
                <a:cs typeface="Helvetica Neue"/>
                <a:sym typeface="Helvetica Neue"/>
              </a:rPr>
              <a:t>Develop leading role in next </a:t>
            </a:r>
            <a:r>
              <a:rPr lang="en-US" sz="1050" dirty="0">
                <a:latin typeface="Helvetica Neue"/>
                <a:ea typeface="Helvetica Neue"/>
                <a:cs typeface="Helvetica Neue"/>
                <a:sym typeface="Helvetica Neue"/>
              </a:rPr>
              <a:t>gen</a:t>
            </a:r>
            <a:r>
              <a:rPr lang="en-US" sz="1050" b="0" i="0" u="none" strike="noStrike" cap="none" dirty="0">
                <a:latin typeface="Helvetica Neue"/>
                <a:ea typeface="Helvetica Neue"/>
                <a:cs typeface="Helvetica Neue"/>
                <a:sym typeface="Helvetica Neue"/>
              </a:rPr>
              <a:t> massive spectroscopy project</a:t>
            </a:r>
            <a:endParaRPr dirty="0"/>
          </a:p>
          <a:p>
            <a:pPr marL="557213" marR="0" lvl="0" indent="0" algn="l" rtl="0">
              <a:lnSpc>
                <a:spcPct val="110000"/>
              </a:lnSpc>
              <a:spcBef>
                <a:spcPts val="255"/>
              </a:spcBef>
              <a:spcAft>
                <a:spcPts val="0"/>
              </a:spcAft>
              <a:buClr>
                <a:schemeClr val="dk1"/>
              </a:buClr>
              <a:buSzPts val="1800"/>
              <a:buFont typeface="Proxima Nova"/>
              <a:buNone/>
            </a:pPr>
            <a:endParaRPr sz="700" b="0" i="0" u="none" strike="noStrike" cap="none" dirty="0">
              <a:latin typeface="Helvetica Neue"/>
              <a:ea typeface="Helvetica Neue"/>
              <a:cs typeface="Helvetica Neue"/>
              <a:sym typeface="Helvetica Neue"/>
            </a:endParaRPr>
          </a:p>
          <a:p>
            <a:pPr marL="257175" marR="0" lvl="0" indent="-219075" algn="l" rtl="0">
              <a:lnSpc>
                <a:spcPct val="110000"/>
              </a:lnSpc>
              <a:spcBef>
                <a:spcPts val="255"/>
              </a:spcBef>
              <a:spcAft>
                <a:spcPts val="0"/>
              </a:spcAft>
              <a:buClr>
                <a:srgbClr val="505050"/>
              </a:buClr>
              <a:buSzPts val="1600"/>
              <a:buFont typeface="Proxima Nova"/>
              <a:buChar char="•"/>
            </a:pPr>
            <a:r>
              <a:rPr lang="en-US" sz="1400" b="1" i="0" u="none" strike="noStrike" cap="none" dirty="0">
                <a:latin typeface="Helvetica Neue"/>
                <a:ea typeface="Helvetica Neue"/>
                <a:cs typeface="Helvetica Neue"/>
                <a:sym typeface="Helvetica Neue"/>
              </a:rPr>
              <a:t>CMB</a:t>
            </a:r>
            <a:endParaRPr lang="en-US" b="1" dirty="0"/>
          </a:p>
          <a:p>
            <a:pPr marL="557213" marR="0" lvl="1" indent="-166687" algn="l" rtl="0">
              <a:lnSpc>
                <a:spcPct val="110000"/>
              </a:lnSpc>
              <a:spcBef>
                <a:spcPts val="255"/>
              </a:spcBef>
              <a:spcAft>
                <a:spcPts val="0"/>
              </a:spcAft>
              <a:buClr>
                <a:srgbClr val="505050"/>
              </a:buClr>
              <a:buSzPts val="1200"/>
              <a:buFont typeface="Proxima Nova"/>
              <a:buNone/>
            </a:pPr>
            <a:r>
              <a:rPr lang="en-US" sz="1050" b="0" i="0" u="none" strike="noStrike" cap="none" dirty="0">
                <a:latin typeface="Helvetica Neue"/>
                <a:ea typeface="Helvetica Neue"/>
                <a:cs typeface="Helvetica Neue"/>
                <a:sym typeface="Helvetica Neue"/>
              </a:rPr>
              <a:t>Complete SPT-3G operations</a:t>
            </a:r>
            <a:endParaRPr lang="en-US" dirty="0"/>
          </a:p>
          <a:p>
            <a:pPr marL="557213" marR="0" lvl="1" indent="-166687" algn="l" rtl="0">
              <a:lnSpc>
                <a:spcPct val="110000"/>
              </a:lnSpc>
              <a:spcBef>
                <a:spcPts val="255"/>
              </a:spcBef>
              <a:spcAft>
                <a:spcPts val="0"/>
              </a:spcAft>
              <a:buClr>
                <a:srgbClr val="505050"/>
              </a:buClr>
              <a:buSzPts val="1200"/>
              <a:buFont typeface="Proxima Nova"/>
              <a:buNone/>
            </a:pPr>
            <a:r>
              <a:rPr lang="en-US" sz="1050" b="0" i="0" u="none" strike="noStrike" cap="none" dirty="0">
                <a:latin typeface="Helvetica Neue"/>
                <a:ea typeface="Helvetica Neue"/>
                <a:cs typeface="Helvetica Neue"/>
                <a:sym typeface="Helvetica Neue"/>
              </a:rPr>
              <a:t>Fulfill major roles in CMB-S4, contribute to successful CD-1 and CD-2 reviews</a:t>
            </a:r>
          </a:p>
          <a:p>
            <a:pPr marL="557213" marR="0" lvl="1" indent="-166687" algn="l" rtl="0">
              <a:lnSpc>
                <a:spcPct val="110000"/>
              </a:lnSpc>
              <a:spcBef>
                <a:spcPts val="255"/>
              </a:spcBef>
              <a:spcAft>
                <a:spcPts val="0"/>
              </a:spcAft>
              <a:buClr>
                <a:srgbClr val="505050"/>
              </a:buClr>
              <a:buSzPts val="1200"/>
              <a:buFont typeface="Proxima Nova"/>
              <a:buNone/>
            </a:pPr>
            <a:endParaRPr lang="en-US" dirty="0"/>
          </a:p>
          <a:p>
            <a:pPr marL="257175" marR="0" lvl="0" indent="-219075" algn="l" rtl="0">
              <a:lnSpc>
                <a:spcPct val="110000"/>
              </a:lnSpc>
              <a:spcBef>
                <a:spcPts val="255"/>
              </a:spcBef>
              <a:spcAft>
                <a:spcPts val="0"/>
              </a:spcAft>
              <a:buClr>
                <a:srgbClr val="505050"/>
              </a:buClr>
              <a:buSzPts val="1600"/>
              <a:buFont typeface="Proxima Nova"/>
              <a:buChar char="•"/>
            </a:pPr>
            <a:r>
              <a:rPr lang="en-US" sz="1400" b="1" i="0" u="none" strike="noStrike" cap="none" dirty="0">
                <a:latin typeface="Helvetica Neue"/>
                <a:ea typeface="Helvetica Neue"/>
                <a:cs typeface="Helvetica Neue"/>
                <a:sym typeface="Helvetica Neue"/>
              </a:rPr>
              <a:t>Dark Matter</a:t>
            </a:r>
            <a:endParaRPr b="1" dirty="0"/>
          </a:p>
          <a:p>
            <a:pPr marL="557212" marR="0" lvl="1" indent="-166687" algn="l" rtl="0">
              <a:lnSpc>
                <a:spcPct val="110000"/>
              </a:lnSpc>
              <a:spcBef>
                <a:spcPts val="0"/>
              </a:spcBef>
              <a:spcAft>
                <a:spcPts val="0"/>
              </a:spcAft>
              <a:buClr>
                <a:srgbClr val="505050"/>
              </a:buClr>
              <a:buSzPts val="1200"/>
              <a:buFont typeface="Proxima Nova"/>
              <a:buNone/>
            </a:pPr>
            <a:r>
              <a:rPr lang="en-US" sz="1050" b="0" i="0" u="none" strike="noStrike" cap="none" dirty="0">
                <a:latin typeface="Helvetica Neue"/>
                <a:ea typeface="Helvetica Neue"/>
                <a:cs typeface="Helvetica Neue"/>
                <a:sym typeface="Helvetica Neue"/>
              </a:rPr>
              <a:t>Complete/commission </a:t>
            </a:r>
            <a:r>
              <a:rPr lang="en-US" sz="1050" b="0" i="0" u="none" strike="noStrike" cap="none" dirty="0" err="1">
                <a:latin typeface="Helvetica Neue"/>
                <a:ea typeface="Helvetica Neue"/>
                <a:cs typeface="Helvetica Neue"/>
                <a:sym typeface="Helvetica Neue"/>
              </a:rPr>
              <a:t>SuperCDMS</a:t>
            </a:r>
            <a:r>
              <a:rPr lang="en-US" sz="1050" dirty="0">
                <a:latin typeface="Helvetica Neue"/>
                <a:ea typeface="Helvetica Neue"/>
                <a:cs typeface="Helvetica Neue"/>
                <a:sym typeface="Helvetica Neue"/>
              </a:rPr>
              <a:t>, S</a:t>
            </a:r>
            <a:r>
              <a:rPr lang="en-US" sz="1050" b="0" i="0" u="none" strike="noStrike" cap="none" dirty="0">
                <a:latin typeface="Helvetica Neue"/>
                <a:ea typeface="Helvetica Neue"/>
                <a:cs typeface="Helvetica Neue"/>
                <a:sym typeface="Helvetica Neue"/>
              </a:rPr>
              <a:t>uccessful operation of NEXUS facility</a:t>
            </a:r>
            <a:endParaRPr sz="1050" dirty="0">
              <a:latin typeface="Helvetica Neue"/>
              <a:ea typeface="Helvetica Neue"/>
              <a:cs typeface="Helvetica Neue"/>
              <a:sym typeface="Helvetica Neue"/>
            </a:endParaRPr>
          </a:p>
          <a:p>
            <a:pPr marL="557213" marR="0" lvl="1" indent="-166687" algn="l" rtl="0">
              <a:lnSpc>
                <a:spcPct val="110000"/>
              </a:lnSpc>
              <a:spcBef>
                <a:spcPts val="0"/>
              </a:spcBef>
              <a:spcAft>
                <a:spcPts val="0"/>
              </a:spcAft>
              <a:buClr>
                <a:srgbClr val="505050"/>
              </a:buClr>
              <a:buSzPts val="1200"/>
              <a:buFont typeface="Proxima Nova"/>
              <a:buNone/>
            </a:pPr>
            <a:r>
              <a:rPr lang="en-US" sz="1050" b="0" i="0" u="none" strike="noStrike" cap="none" dirty="0">
                <a:latin typeface="Helvetica Neue"/>
                <a:ea typeface="Helvetica Neue"/>
                <a:cs typeface="Helvetica Neue"/>
                <a:sym typeface="Helvetica Neue"/>
              </a:rPr>
              <a:t>World-leading ADMX results, start construction of ADMX-EFR</a:t>
            </a:r>
            <a:endParaRPr dirty="0"/>
          </a:p>
          <a:p>
            <a:pPr marL="557213" marR="0" lvl="1" indent="-166687" algn="l" rtl="0">
              <a:lnSpc>
                <a:spcPct val="110000"/>
              </a:lnSpc>
              <a:spcBef>
                <a:spcPts val="0"/>
              </a:spcBef>
              <a:spcAft>
                <a:spcPts val="0"/>
              </a:spcAft>
              <a:buClr>
                <a:srgbClr val="505050"/>
              </a:buClr>
              <a:buSzPts val="1200"/>
              <a:buFont typeface="Proxima Nova"/>
              <a:buNone/>
            </a:pPr>
            <a:r>
              <a:rPr lang="en-US" sz="1050" b="0" i="0" u="none" strike="noStrike" cap="none" dirty="0">
                <a:latin typeface="Helvetica Neue"/>
                <a:ea typeface="Helvetica Neue"/>
                <a:cs typeface="Helvetica Neue"/>
                <a:sym typeface="Helvetica Neue"/>
              </a:rPr>
              <a:t>World-leading results from SENSEI, bring together Skipper-CCD community (DAMIC-M, DAMIC, SENSEI) and start construction of OSCURA</a:t>
            </a:r>
            <a:endParaRPr dirty="0"/>
          </a:p>
          <a:p>
            <a:pPr marL="557213" marR="0" lvl="0" indent="0" algn="l" rtl="0">
              <a:lnSpc>
                <a:spcPct val="110000"/>
              </a:lnSpc>
              <a:spcBef>
                <a:spcPts val="255"/>
              </a:spcBef>
              <a:spcAft>
                <a:spcPts val="0"/>
              </a:spcAft>
              <a:buClr>
                <a:schemeClr val="dk1"/>
              </a:buClr>
              <a:buSzPts val="1800"/>
              <a:buFont typeface="Proxima Nova"/>
              <a:buNone/>
            </a:pPr>
            <a:endParaRPr sz="700" b="0" i="0" u="none" strike="noStrike" cap="none" dirty="0">
              <a:latin typeface="Helvetica Neue"/>
              <a:ea typeface="Helvetica Neue"/>
              <a:cs typeface="Helvetica Neue"/>
              <a:sym typeface="Helvetica Neue"/>
            </a:endParaRPr>
          </a:p>
          <a:p>
            <a:pPr marL="257175" marR="0" lvl="0" indent="-219075" algn="l" rtl="0">
              <a:lnSpc>
                <a:spcPct val="110000"/>
              </a:lnSpc>
              <a:spcBef>
                <a:spcPts val="255"/>
              </a:spcBef>
              <a:spcAft>
                <a:spcPts val="0"/>
              </a:spcAft>
              <a:buClr>
                <a:srgbClr val="505050"/>
              </a:buClr>
              <a:buSzPts val="1600"/>
              <a:buFont typeface="Proxima Nova"/>
              <a:buChar char="•"/>
            </a:pPr>
            <a:r>
              <a:rPr lang="en-US" sz="1400" b="1" i="0" u="none" strike="noStrike" cap="none" dirty="0">
                <a:latin typeface="Helvetica Neue"/>
                <a:ea typeface="Helvetica Neue"/>
                <a:cs typeface="Helvetica Neue"/>
                <a:sym typeface="Helvetica Neue"/>
              </a:rPr>
              <a:t>Cosmic Physics Center</a:t>
            </a:r>
            <a:endParaRPr b="1" dirty="0"/>
          </a:p>
          <a:p>
            <a:pPr marL="557213" marR="0" lvl="1" indent="-166687" algn="l" rtl="0">
              <a:lnSpc>
                <a:spcPct val="110000"/>
              </a:lnSpc>
              <a:spcBef>
                <a:spcPts val="255"/>
              </a:spcBef>
              <a:spcAft>
                <a:spcPts val="0"/>
              </a:spcAft>
              <a:buClr>
                <a:srgbClr val="505050"/>
              </a:buClr>
              <a:buSzPts val="1200"/>
              <a:buFont typeface="Proxima Nova"/>
              <a:buNone/>
            </a:pPr>
            <a:r>
              <a:rPr lang="en-US" sz="1050" b="0" i="0" u="none" strike="noStrike" cap="none" dirty="0">
                <a:latin typeface="Helvetica Neue"/>
                <a:ea typeface="Helvetica Neue"/>
                <a:cs typeface="Helvetica Neue"/>
                <a:sym typeface="Helvetica Neue"/>
              </a:rPr>
              <a:t>Strengthen connection to theory, quantum, AI/ML, neutrino, and cosmic user communities through workshops, hands-on detector training and access to the lab’s unique facilities</a:t>
            </a:r>
            <a:endParaRPr dirty="0"/>
          </a:p>
          <a:p>
            <a:pPr marL="557213" marR="0" lvl="1" indent="-166687" algn="l" rtl="0">
              <a:lnSpc>
                <a:spcPct val="110000"/>
              </a:lnSpc>
              <a:spcBef>
                <a:spcPts val="255"/>
              </a:spcBef>
              <a:spcAft>
                <a:spcPts val="0"/>
              </a:spcAft>
              <a:buClr>
                <a:srgbClr val="505050"/>
              </a:buClr>
              <a:buSzPts val="1200"/>
              <a:buFont typeface="Proxima Nova"/>
              <a:buNone/>
            </a:pPr>
            <a:r>
              <a:rPr lang="en-US" sz="1050" b="0" i="0" u="none" strike="noStrike" cap="none" dirty="0">
                <a:latin typeface="Helvetica Neue"/>
                <a:ea typeface="Helvetica Neue"/>
                <a:cs typeface="Helvetica Neue"/>
                <a:sym typeface="Helvetica Neue"/>
              </a:rPr>
              <a:t>Fellowship program (example of success: Skipper ASIC design)</a:t>
            </a:r>
            <a:endParaRPr dirty="0"/>
          </a:p>
        </p:txBody>
      </p:sp>
      <p:pic>
        <p:nvPicPr>
          <p:cNvPr id="386" name="Google Shape;386;p16"/>
          <p:cNvPicPr preferRelativeResize="0"/>
          <p:nvPr/>
        </p:nvPicPr>
        <p:blipFill rotWithShape="1">
          <a:blip r:embed="rId3">
            <a:alphaModFix/>
          </a:blip>
          <a:srcRect/>
          <a:stretch/>
        </p:blipFill>
        <p:spPr>
          <a:xfrm>
            <a:off x="4635271" y="1365683"/>
            <a:ext cx="4443995" cy="22175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44"/>
          <p:cNvSpPr txBox="1">
            <a:spLocks noGrp="1"/>
          </p:cNvSpPr>
          <p:nvPr>
            <p:ph type="body" idx="1"/>
          </p:nvPr>
        </p:nvSpPr>
        <p:spPr>
          <a:xfrm>
            <a:off x="228603" y="728664"/>
            <a:ext cx="8672400" cy="3794400"/>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984"/>
              </a:spcBef>
              <a:spcAft>
                <a:spcPts val="0"/>
              </a:spcAft>
              <a:buSzPts val="1800"/>
              <a:buChar char="•"/>
            </a:pPr>
            <a:r>
              <a:rPr lang="en-US" sz="1400" dirty="0">
                <a:latin typeface="Helvetica Neue"/>
                <a:ea typeface="Helvetica Neue"/>
                <a:cs typeface="Helvetica Neue"/>
                <a:sym typeface="Helvetica Neue"/>
              </a:rPr>
              <a:t>Fermilab provides leadership within Snowmass Cosmic Frontier</a:t>
            </a:r>
            <a:endParaRPr sz="2000" dirty="0">
              <a:latin typeface="Helvetica Neue"/>
              <a:ea typeface="Helvetica Neue"/>
              <a:cs typeface="Helvetica Neue"/>
              <a:sym typeface="Helvetica Neue"/>
            </a:endParaRPr>
          </a:p>
          <a:p>
            <a:pPr marL="914400" lvl="1" indent="-228600" algn="l" rtl="0">
              <a:lnSpc>
                <a:spcPct val="100000"/>
              </a:lnSpc>
              <a:spcBef>
                <a:spcPts val="984"/>
              </a:spcBef>
              <a:spcAft>
                <a:spcPts val="0"/>
              </a:spcAft>
              <a:buSzPts val="1600"/>
              <a:buNone/>
            </a:pPr>
            <a:r>
              <a:rPr lang="en-US" sz="1125" dirty="0">
                <a:latin typeface="Helvetica Neue"/>
                <a:ea typeface="Helvetica Neue"/>
                <a:cs typeface="Helvetica Neue"/>
                <a:sym typeface="Helvetica Neue"/>
              </a:rPr>
              <a:t>A. Chou, </a:t>
            </a:r>
            <a:r>
              <a:rPr lang="en-US" sz="1125" b="1" dirty="0">
                <a:latin typeface="Helvetica Neue"/>
                <a:ea typeface="Helvetica Neue"/>
                <a:cs typeface="Helvetica Neue"/>
                <a:sym typeface="Helvetica Neue"/>
              </a:rPr>
              <a:t>Cosmic Frontier co-convener</a:t>
            </a:r>
            <a:endParaRPr b="1" dirty="0">
              <a:latin typeface="Helvetica Neue"/>
              <a:ea typeface="Helvetica Neue"/>
              <a:cs typeface="Helvetica Neue"/>
              <a:sym typeface="Helvetica Neue"/>
            </a:endParaRPr>
          </a:p>
          <a:p>
            <a:pPr marL="914400" lvl="1" indent="-228600" algn="l" rtl="0">
              <a:lnSpc>
                <a:spcPct val="100000"/>
              </a:lnSpc>
              <a:spcBef>
                <a:spcPts val="984"/>
              </a:spcBef>
              <a:spcAft>
                <a:spcPts val="0"/>
              </a:spcAft>
              <a:buSzPts val="1600"/>
              <a:buNone/>
            </a:pPr>
            <a:r>
              <a:rPr lang="en-US" sz="1125" dirty="0">
                <a:latin typeface="Helvetica Neue"/>
                <a:ea typeface="Helvetica Neue"/>
                <a:cs typeface="Helvetica Neue"/>
                <a:sym typeface="Helvetica Neue"/>
              </a:rPr>
              <a:t>A. </a:t>
            </a:r>
            <a:r>
              <a:rPr lang="en-US" sz="1125" dirty="0" err="1">
                <a:latin typeface="Helvetica Neue"/>
                <a:ea typeface="Helvetica Neue"/>
                <a:cs typeface="Helvetica Neue"/>
                <a:sym typeface="Helvetica Neue"/>
              </a:rPr>
              <a:t>Drlica</a:t>
            </a:r>
            <a:r>
              <a:rPr lang="en-US" sz="1125" dirty="0">
                <a:latin typeface="Helvetica Neue"/>
                <a:ea typeface="Helvetica Neue"/>
                <a:cs typeface="Helvetica Neue"/>
                <a:sym typeface="Helvetica Neue"/>
              </a:rPr>
              <a:t>-Wagner, B. </a:t>
            </a:r>
            <a:r>
              <a:rPr lang="en-US" sz="1125" dirty="0" err="1">
                <a:latin typeface="Helvetica Neue"/>
                <a:ea typeface="Helvetica Neue"/>
                <a:cs typeface="Helvetica Neue"/>
                <a:sym typeface="Helvetica Neue"/>
              </a:rPr>
              <a:t>Flaugher</a:t>
            </a:r>
            <a:r>
              <a:rPr lang="en-US" sz="1125" dirty="0">
                <a:latin typeface="Helvetica Neue"/>
                <a:ea typeface="Helvetica Neue"/>
                <a:cs typeface="Helvetica Neue"/>
                <a:sym typeface="Helvetica Neue"/>
              </a:rPr>
              <a:t> </a:t>
            </a:r>
            <a:r>
              <a:rPr lang="en-US" sz="1125" b="1" dirty="0">
                <a:latin typeface="Helvetica Neue"/>
                <a:ea typeface="Helvetica Neue"/>
                <a:cs typeface="Helvetica Neue"/>
                <a:sym typeface="Helvetica Neue"/>
              </a:rPr>
              <a:t>Topical group conveners  </a:t>
            </a:r>
            <a:endParaRPr sz="1125" dirty="0">
              <a:latin typeface="Helvetica Neue"/>
              <a:ea typeface="Helvetica Neue"/>
              <a:cs typeface="Helvetica Neue"/>
              <a:sym typeface="Helvetica Neue"/>
            </a:endParaRPr>
          </a:p>
          <a:p>
            <a:pPr marL="457200" lvl="0" indent="-342900" algn="l" rtl="0">
              <a:lnSpc>
                <a:spcPct val="100000"/>
              </a:lnSpc>
              <a:spcBef>
                <a:spcPts val="984"/>
              </a:spcBef>
              <a:spcAft>
                <a:spcPts val="0"/>
              </a:spcAft>
              <a:buSzPts val="1800"/>
              <a:buChar char="•"/>
            </a:pPr>
            <a:endParaRPr lang="en-US" sz="1275" dirty="0">
              <a:latin typeface="Helvetica Neue"/>
              <a:ea typeface="Helvetica Neue"/>
              <a:cs typeface="Helvetica Neue"/>
              <a:sym typeface="Helvetica Neue"/>
            </a:endParaRPr>
          </a:p>
          <a:p>
            <a:pPr marL="457200" lvl="0" indent="-342900" algn="l" rtl="0">
              <a:lnSpc>
                <a:spcPct val="100000"/>
              </a:lnSpc>
              <a:spcBef>
                <a:spcPts val="984"/>
              </a:spcBef>
              <a:spcAft>
                <a:spcPts val="0"/>
              </a:spcAft>
              <a:buSzPts val="1800"/>
              <a:buChar char="•"/>
            </a:pPr>
            <a:r>
              <a:rPr lang="en-US" sz="1400" dirty="0">
                <a:latin typeface="Helvetica Neue"/>
                <a:ea typeface="Helvetica Neue"/>
                <a:cs typeface="Helvetica Neue"/>
                <a:sym typeface="Helvetica Neue"/>
              </a:rPr>
              <a:t>Plans and Priorities:</a:t>
            </a:r>
            <a:endParaRPr sz="2000" dirty="0">
              <a:latin typeface="Helvetica Neue"/>
              <a:ea typeface="Helvetica Neue"/>
              <a:cs typeface="Helvetica Neue"/>
              <a:sym typeface="Helvetica Neue"/>
            </a:endParaRPr>
          </a:p>
          <a:p>
            <a:pPr lvl="1"/>
            <a:r>
              <a:rPr lang="en-US" sz="1125" u="sng" dirty="0">
                <a:latin typeface="Helvetica Neue"/>
                <a:ea typeface="Helvetica Neue"/>
                <a:cs typeface="Helvetica Neue"/>
                <a:sym typeface="Helvetica Neue"/>
              </a:rPr>
              <a:t>Support development of CMB-S4 </a:t>
            </a:r>
            <a:r>
              <a:rPr lang="en-US" sz="1125" dirty="0">
                <a:latin typeface="Helvetica Neue"/>
                <a:ea typeface="Helvetica Neue"/>
                <a:cs typeface="Helvetica Neue"/>
                <a:sym typeface="Helvetica Neue"/>
              </a:rPr>
              <a:t>: Leading/major roles: Module assembly and testing (IERC), Large Aperture Cryostat  </a:t>
            </a:r>
          </a:p>
          <a:p>
            <a:pPr lvl="1"/>
            <a:r>
              <a:rPr lang="en-US" sz="1125" u="sng" dirty="0">
                <a:latin typeface="Helvetica Neue"/>
                <a:ea typeface="Helvetica Neue"/>
                <a:cs typeface="Helvetica Neue"/>
                <a:sym typeface="Helvetica Neue"/>
              </a:rPr>
              <a:t>Support development of Dark Matter New Initiatives</a:t>
            </a:r>
            <a:r>
              <a:rPr lang="en-US" sz="1125" dirty="0">
                <a:latin typeface="Helvetica Neue"/>
                <a:ea typeface="Helvetica Neue"/>
                <a:cs typeface="Helvetica Neue"/>
                <a:sym typeface="Helvetica Neue"/>
              </a:rPr>
              <a:t>: move from Design to Construction and operation - ADMX-EFR and OSCURA</a:t>
            </a:r>
          </a:p>
          <a:p>
            <a:pPr lvl="1"/>
            <a:r>
              <a:rPr lang="en-US" sz="1125" i="1" u="sng" dirty="0">
                <a:latin typeface="Helvetica Neue"/>
                <a:ea typeface="Helvetica Neue"/>
                <a:cs typeface="Helvetica Neue"/>
                <a:sym typeface="Helvetica Neue"/>
              </a:rPr>
              <a:t>Support next generation dark energy project</a:t>
            </a:r>
            <a:r>
              <a:rPr lang="en-US" sz="1125" dirty="0">
                <a:latin typeface="Helvetica Neue"/>
                <a:ea typeface="Helvetica Neue"/>
                <a:cs typeface="Helvetica Neue"/>
                <a:sym typeface="Helvetica Neue"/>
              </a:rPr>
              <a:t>: Massive spectroscopy - LDRDs in progress on tilting spines, Skipper CCDs</a:t>
            </a:r>
          </a:p>
          <a:p>
            <a:pPr lvl="1"/>
            <a:r>
              <a:rPr lang="en-US" sz="1125" u="sng" dirty="0">
                <a:latin typeface="Helvetica Neue"/>
                <a:ea typeface="Helvetica Neue"/>
                <a:cs typeface="Helvetica Neue"/>
                <a:sym typeface="Helvetica Neue"/>
              </a:rPr>
              <a:t>Build on technical expertise and connections with Chicago to support R&amp;D for next next generation experiments</a:t>
            </a:r>
            <a:r>
              <a:rPr lang="en-US" sz="1125" dirty="0">
                <a:latin typeface="Helvetica Neue"/>
                <a:ea typeface="Helvetica Neue"/>
                <a:cs typeface="Helvetica Neue"/>
                <a:sym typeface="Helvetica Neue"/>
              </a:rPr>
              <a:t>:  </a:t>
            </a:r>
            <a:r>
              <a:rPr lang="en-US" sz="1125" dirty="0" err="1">
                <a:latin typeface="Helvetica Neue"/>
                <a:ea typeface="Helvetica Neue"/>
                <a:cs typeface="Helvetica Neue"/>
                <a:sym typeface="Helvetica Neue"/>
              </a:rPr>
              <a:t>e.g</a:t>
            </a:r>
            <a:r>
              <a:rPr lang="en-US" sz="1125" dirty="0">
                <a:latin typeface="Helvetica Neue"/>
                <a:ea typeface="Helvetica Neue"/>
                <a:cs typeface="Helvetica Neue"/>
                <a:sym typeface="Helvetica Neue"/>
              </a:rPr>
              <a:t> Line Intensity Mapping</a:t>
            </a:r>
          </a:p>
        </p:txBody>
      </p:sp>
      <p:sp>
        <p:nvSpPr>
          <p:cNvPr id="829" name="Google Shape;829;p44"/>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dirty="0"/>
              <a:t>Plans for Snowmass and Next P5</a:t>
            </a:r>
            <a:endParaRPr dirty="0"/>
          </a:p>
        </p:txBody>
      </p:sp>
      <p:sp>
        <p:nvSpPr>
          <p:cNvPr id="830" name="Google Shape;830;p44"/>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18</a:t>
            </a:fld>
            <a:endParaRPr/>
          </a:p>
        </p:txBody>
      </p:sp>
      <p:sp>
        <p:nvSpPr>
          <p:cNvPr id="831" name="Google Shape;831;p44"/>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832" name="Google Shape;832;p44"/>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dirty="0"/>
              <a:t>K. Burkett | Fermilab PAC Meeting </a:t>
            </a:r>
            <a:endParaRPr dirty="0"/>
          </a:p>
        </p:txBody>
      </p:sp>
    </p:spTree>
    <p:extLst>
      <p:ext uri="{BB962C8B-B14F-4D97-AF65-F5344CB8AC3E}">
        <p14:creationId xmlns:p14="http://schemas.microsoft.com/office/powerpoint/2010/main" val="1020446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18"/>
          <p:cNvSpPr txBox="1">
            <a:spLocks noGrp="1"/>
          </p:cNvSpPr>
          <p:nvPr>
            <p:ph type="title"/>
          </p:nvPr>
        </p:nvSpPr>
        <p:spPr>
          <a:xfrm>
            <a:off x="228600" y="2411250"/>
            <a:ext cx="8686800" cy="3210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SzPts val="2800"/>
              <a:buNone/>
            </a:pPr>
            <a:r>
              <a:rPr lang="en-US" sz="2800"/>
              <a:t>Precision Science</a:t>
            </a:r>
            <a:endParaRPr sz="2800"/>
          </a:p>
        </p:txBody>
      </p:sp>
      <p:sp>
        <p:nvSpPr>
          <p:cNvPr id="402" name="Google Shape;402;p18"/>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19</a:t>
            </a:fld>
            <a:endParaRPr/>
          </a:p>
        </p:txBody>
      </p:sp>
      <p:sp>
        <p:nvSpPr>
          <p:cNvPr id="403" name="Google Shape;403;p18"/>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404" name="Google Shape;404;p18"/>
          <p:cNvSpPr txBox="1">
            <a:spLocks noGrp="1"/>
          </p:cNvSpPr>
          <p:nvPr>
            <p:ph type="ftr" idx="11"/>
          </p:nvPr>
        </p:nvSpPr>
        <p:spPr>
          <a:xfrm>
            <a:off x="1512404" y="48739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
          <p:cNvSpPr txBox="1">
            <a:spLocks noGrp="1"/>
          </p:cNvSpPr>
          <p:nvPr>
            <p:ph type="body" idx="1"/>
          </p:nvPr>
        </p:nvSpPr>
        <p:spPr>
          <a:xfrm>
            <a:off x="228603" y="728664"/>
            <a:ext cx="8672400" cy="3794400"/>
          </a:xfrm>
          <a:prstGeom prst="rect">
            <a:avLst/>
          </a:prstGeom>
          <a:noFill/>
          <a:ln>
            <a:noFill/>
          </a:ln>
        </p:spPr>
        <p:txBody>
          <a:bodyPr spcFirstLastPara="1" wrap="square" lIns="0" tIns="0" rIns="0" bIns="0" anchor="t" anchorCtr="0">
            <a:noAutofit/>
          </a:bodyPr>
          <a:lstStyle/>
          <a:p>
            <a:pPr marL="257175" lvl="0" indent="-257175" algn="l" rtl="0">
              <a:lnSpc>
                <a:spcPct val="115000"/>
              </a:lnSpc>
              <a:spcBef>
                <a:spcPts val="0"/>
              </a:spcBef>
              <a:spcAft>
                <a:spcPts val="0"/>
              </a:spcAft>
              <a:buSzPts val="1800"/>
              <a:buChar char="•"/>
            </a:pPr>
            <a:r>
              <a:rPr lang="en-US">
                <a:latin typeface="Helvetica Neue"/>
                <a:ea typeface="Helvetica Neue"/>
                <a:cs typeface="Helvetica Neue"/>
                <a:sym typeface="Helvetica Neue"/>
              </a:rPr>
              <a:t>Overview: Strategy, Workforce, Facilities</a:t>
            </a:r>
            <a:endParaRPr>
              <a:latin typeface="Helvetica Neue"/>
              <a:ea typeface="Helvetica Neue"/>
              <a:cs typeface="Helvetica Neue"/>
              <a:sym typeface="Helvetica Neue"/>
            </a:endParaRPr>
          </a:p>
          <a:p>
            <a:pPr marL="257175" lvl="0" indent="-257175" algn="l" rtl="0">
              <a:lnSpc>
                <a:spcPct val="115000"/>
              </a:lnSpc>
              <a:spcBef>
                <a:spcPts val="984"/>
              </a:spcBef>
              <a:spcAft>
                <a:spcPts val="0"/>
              </a:spcAft>
              <a:buSzPts val="1800"/>
              <a:buChar char="•"/>
            </a:pPr>
            <a:r>
              <a:rPr lang="en-US">
                <a:latin typeface="Helvetica Neue"/>
                <a:ea typeface="Helvetica Neue"/>
                <a:cs typeface="Helvetica Neue"/>
                <a:sym typeface="Helvetica Neue"/>
              </a:rPr>
              <a:t>Cosmic Science</a:t>
            </a:r>
            <a:endParaRPr>
              <a:latin typeface="Helvetica Neue"/>
              <a:ea typeface="Helvetica Neue"/>
              <a:cs typeface="Helvetica Neue"/>
              <a:sym typeface="Helvetica Neue"/>
            </a:endParaRPr>
          </a:p>
          <a:p>
            <a:pPr marL="257175" lvl="0" indent="-257175" algn="l" rtl="0">
              <a:lnSpc>
                <a:spcPct val="115000"/>
              </a:lnSpc>
              <a:spcBef>
                <a:spcPts val="984"/>
              </a:spcBef>
              <a:spcAft>
                <a:spcPts val="0"/>
              </a:spcAft>
              <a:buSzPts val="1800"/>
              <a:buChar char="•"/>
            </a:pPr>
            <a:r>
              <a:rPr lang="en-US">
                <a:latin typeface="Helvetica Neue"/>
                <a:ea typeface="Helvetica Neue"/>
                <a:cs typeface="Helvetica Neue"/>
                <a:sym typeface="Helvetica Neue"/>
              </a:rPr>
              <a:t>Precision Science</a:t>
            </a:r>
            <a:endParaRPr>
              <a:latin typeface="Helvetica Neue"/>
              <a:ea typeface="Helvetica Neue"/>
              <a:cs typeface="Helvetica Neue"/>
              <a:sym typeface="Helvetica Neue"/>
            </a:endParaRPr>
          </a:p>
          <a:p>
            <a:pPr marL="257175" lvl="0" indent="-257175" algn="l" rtl="0">
              <a:lnSpc>
                <a:spcPct val="115000"/>
              </a:lnSpc>
              <a:spcBef>
                <a:spcPts val="984"/>
              </a:spcBef>
              <a:spcAft>
                <a:spcPts val="0"/>
              </a:spcAft>
              <a:buSzPts val="1800"/>
              <a:buFont typeface="Helvetica Neue"/>
              <a:buChar char="•"/>
            </a:pPr>
            <a:r>
              <a:rPr lang="en-US">
                <a:latin typeface="Helvetica Neue"/>
                <a:ea typeface="Helvetica Neue"/>
                <a:cs typeface="Helvetica Neue"/>
                <a:sym typeface="Helvetica Neue"/>
              </a:rPr>
              <a:t>Collider Science</a:t>
            </a:r>
            <a:endParaRPr>
              <a:latin typeface="Helvetica Neue"/>
              <a:ea typeface="Helvetica Neue"/>
              <a:cs typeface="Helvetica Neue"/>
              <a:sym typeface="Helvetica Neue"/>
            </a:endParaRPr>
          </a:p>
          <a:p>
            <a:pPr marL="257175" lvl="0" indent="-257175" algn="l" rtl="0">
              <a:lnSpc>
                <a:spcPct val="115000"/>
              </a:lnSpc>
              <a:spcBef>
                <a:spcPts val="984"/>
              </a:spcBef>
              <a:spcAft>
                <a:spcPts val="0"/>
              </a:spcAft>
              <a:buSzPts val="1800"/>
              <a:buChar char="•"/>
            </a:pPr>
            <a:r>
              <a:rPr lang="en-US">
                <a:latin typeface="Helvetica Neue"/>
                <a:ea typeface="Helvetica Neue"/>
                <a:cs typeface="Helvetica Neue"/>
                <a:sym typeface="Helvetica Neue"/>
              </a:rPr>
              <a:t>Conclusion</a:t>
            </a:r>
            <a:endParaRPr>
              <a:latin typeface="Helvetica Neue"/>
              <a:ea typeface="Helvetica Neue"/>
              <a:cs typeface="Helvetica Neue"/>
              <a:sym typeface="Helvetica Neue"/>
            </a:endParaRPr>
          </a:p>
        </p:txBody>
      </p:sp>
      <p:sp>
        <p:nvSpPr>
          <p:cNvPr id="174" name="Google Shape;174;p2"/>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Outline</a:t>
            </a:r>
            <a:endParaRPr sz="2000"/>
          </a:p>
        </p:txBody>
      </p:sp>
      <p:sp>
        <p:nvSpPr>
          <p:cNvPr id="175" name="Google Shape;175;p2"/>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176" name="Google Shape;176;p2"/>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b="1"/>
          </a:p>
        </p:txBody>
      </p:sp>
      <p:sp>
        <p:nvSpPr>
          <p:cNvPr id="177" name="Google Shape;177;p2"/>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19"/>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Precision Science</a:t>
            </a:r>
            <a:endParaRPr sz="2000"/>
          </a:p>
        </p:txBody>
      </p:sp>
      <p:sp>
        <p:nvSpPr>
          <p:cNvPr id="411" name="Google Shape;411;p19"/>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20</a:t>
            </a:fld>
            <a:endParaRPr/>
          </a:p>
        </p:txBody>
      </p:sp>
      <p:pic>
        <p:nvPicPr>
          <p:cNvPr id="412" name="Google Shape;412;p19"/>
          <p:cNvPicPr preferRelativeResize="0"/>
          <p:nvPr/>
        </p:nvPicPr>
        <p:blipFill rotWithShape="1">
          <a:blip r:embed="rId3">
            <a:alphaModFix/>
          </a:blip>
          <a:srcRect r="34327" b="56320"/>
          <a:stretch/>
        </p:blipFill>
        <p:spPr>
          <a:xfrm>
            <a:off x="780431" y="800100"/>
            <a:ext cx="7988614" cy="3549650"/>
          </a:xfrm>
          <a:prstGeom prst="rect">
            <a:avLst/>
          </a:prstGeom>
          <a:noFill/>
          <a:ln>
            <a:noFill/>
          </a:ln>
        </p:spPr>
      </p:pic>
      <p:sp>
        <p:nvSpPr>
          <p:cNvPr id="413" name="Google Shape;413;p19"/>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414" name="Google Shape;414;p19"/>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
        <p:nvSpPr>
          <p:cNvPr id="415" name="Google Shape;415;p19"/>
          <p:cNvSpPr txBox="1">
            <a:spLocks noGrp="1"/>
          </p:cNvSpPr>
          <p:nvPr>
            <p:ph type="body" idx="1"/>
          </p:nvPr>
        </p:nvSpPr>
        <p:spPr>
          <a:xfrm>
            <a:off x="1270003" y="1109664"/>
            <a:ext cx="4419597" cy="452436"/>
          </a:xfrm>
          <a:prstGeom prst="rect">
            <a:avLst/>
          </a:prstGeom>
          <a:noFill/>
          <a:ln>
            <a:noFill/>
          </a:ln>
        </p:spPr>
        <p:txBody>
          <a:bodyPr spcFirstLastPara="1" wrap="square" lIns="0" tIns="0" rIns="0" bIns="0" anchor="t" anchorCtr="0">
            <a:noAutofit/>
          </a:bodyPr>
          <a:lstStyle/>
          <a:p>
            <a:pPr marL="0" lvl="0" indent="0" algn="l" rtl="0">
              <a:lnSpc>
                <a:spcPct val="115000"/>
              </a:lnSpc>
              <a:spcBef>
                <a:spcPts val="984"/>
              </a:spcBef>
              <a:spcAft>
                <a:spcPts val="0"/>
              </a:spcAft>
              <a:buSzPts val="1800"/>
              <a:buNone/>
            </a:pPr>
            <a:r>
              <a:rPr lang="en-US">
                <a:solidFill>
                  <a:schemeClr val="lt1"/>
                </a:solidFill>
                <a:latin typeface="Helvetica Neue"/>
                <a:ea typeface="Helvetica Neue"/>
                <a:cs typeface="Helvetica Neue"/>
                <a:sym typeface="Helvetica Neue"/>
              </a:rPr>
              <a:t>Muon Campus hosts Muon g-2 and Mu2e</a:t>
            </a:r>
            <a:endParaRPr>
              <a:solidFill>
                <a:schemeClr val="lt1"/>
              </a:solidFill>
              <a:latin typeface="Helvetica Neue"/>
              <a:ea typeface="Helvetica Neue"/>
              <a:cs typeface="Helvetica Neue"/>
              <a:sym typeface="Helvetica Neue"/>
            </a:endParaRPr>
          </a:p>
          <a:p>
            <a:pPr marL="0" lvl="0" indent="0" algn="l" rtl="0">
              <a:lnSpc>
                <a:spcPct val="115000"/>
              </a:lnSpc>
              <a:spcBef>
                <a:spcPts val="984"/>
              </a:spcBef>
              <a:spcAft>
                <a:spcPts val="0"/>
              </a:spcAft>
              <a:buSzPts val="1800"/>
              <a:buNone/>
            </a:pPr>
            <a:endParaRPr/>
          </a:p>
        </p:txBody>
      </p:sp>
      <p:pic>
        <p:nvPicPr>
          <p:cNvPr id="416" name="Google Shape;416;p19"/>
          <p:cNvPicPr preferRelativeResize="0"/>
          <p:nvPr/>
        </p:nvPicPr>
        <p:blipFill rotWithShape="1">
          <a:blip r:embed="rId4">
            <a:alphaModFix/>
          </a:blip>
          <a:srcRect/>
          <a:stretch/>
        </p:blipFill>
        <p:spPr>
          <a:xfrm>
            <a:off x="877627" y="3257475"/>
            <a:ext cx="1560563" cy="917063"/>
          </a:xfrm>
          <a:prstGeom prst="rect">
            <a:avLst/>
          </a:prstGeom>
          <a:noFill/>
          <a:ln w="28575" cap="flat" cmpd="sng">
            <a:solidFill>
              <a:schemeClr val="dk2"/>
            </a:solidFill>
            <a:prstDash val="solid"/>
            <a:round/>
            <a:headEnd type="none" w="sm" len="sm"/>
            <a:tailEnd type="none" w="sm" len="sm"/>
          </a:ln>
        </p:spPr>
      </p:pic>
      <p:pic>
        <p:nvPicPr>
          <p:cNvPr id="417" name="Google Shape;417;p19"/>
          <p:cNvPicPr preferRelativeResize="0"/>
          <p:nvPr/>
        </p:nvPicPr>
        <p:blipFill rotWithShape="1">
          <a:blip r:embed="rId5">
            <a:alphaModFix/>
          </a:blip>
          <a:srcRect/>
          <a:stretch/>
        </p:blipFill>
        <p:spPr>
          <a:xfrm>
            <a:off x="7392753" y="3257475"/>
            <a:ext cx="1240193" cy="917063"/>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0"/>
          <p:cNvSpPr txBox="1">
            <a:spLocks noGrp="1"/>
          </p:cNvSpPr>
          <p:nvPr>
            <p:ph type="body" idx="1"/>
          </p:nvPr>
        </p:nvSpPr>
        <p:spPr>
          <a:xfrm>
            <a:off x="228603" y="1710878"/>
            <a:ext cx="8672400" cy="2812186"/>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800"/>
              <a:buNone/>
            </a:pPr>
            <a:r>
              <a:rPr lang="en-US" sz="1725">
                <a:solidFill>
                  <a:srgbClr val="000000"/>
                </a:solidFill>
                <a:latin typeface="Helvetica Neue"/>
                <a:ea typeface="Helvetica Neue"/>
                <a:cs typeface="Helvetica Neue"/>
                <a:sym typeface="Helvetica Neue"/>
              </a:rPr>
              <a:t>This involves establishing experiments that aim to detect the quantum influence of new particles</a:t>
            </a:r>
            <a:endParaRPr sz="1725">
              <a:solidFill>
                <a:srgbClr val="000000"/>
              </a:solidFill>
              <a:latin typeface="Helvetica Neue"/>
              <a:ea typeface="Helvetica Neue"/>
              <a:cs typeface="Helvetica Neue"/>
              <a:sym typeface="Helvetica Neue"/>
            </a:endParaRPr>
          </a:p>
          <a:p>
            <a:pPr marL="0" lvl="0" indent="0" algn="l" rtl="0">
              <a:lnSpc>
                <a:spcPct val="115000"/>
              </a:lnSpc>
              <a:spcBef>
                <a:spcPts val="0"/>
              </a:spcBef>
              <a:spcAft>
                <a:spcPts val="0"/>
              </a:spcAft>
              <a:buSzPts val="1800"/>
              <a:buNone/>
            </a:pPr>
            <a:endParaRPr sz="1725">
              <a:solidFill>
                <a:srgbClr val="000000"/>
              </a:solidFill>
              <a:latin typeface="Helvetica Neue"/>
              <a:ea typeface="Helvetica Neue"/>
              <a:cs typeface="Helvetica Neue"/>
              <a:sym typeface="Helvetica Neue"/>
            </a:endParaRPr>
          </a:p>
          <a:p>
            <a:pPr marL="0" lvl="0" indent="0" algn="l" rtl="0">
              <a:lnSpc>
                <a:spcPct val="115000"/>
              </a:lnSpc>
              <a:spcBef>
                <a:spcPts val="0"/>
              </a:spcBef>
              <a:spcAft>
                <a:spcPts val="0"/>
              </a:spcAft>
              <a:buSzPts val="1800"/>
              <a:buNone/>
            </a:pPr>
            <a:r>
              <a:rPr lang="en-US" sz="1725">
                <a:solidFill>
                  <a:srgbClr val="000000"/>
                </a:solidFill>
                <a:latin typeface="Helvetica Neue"/>
                <a:ea typeface="Helvetica Neue"/>
                <a:cs typeface="Helvetica Neue"/>
                <a:sym typeface="Helvetica Neue"/>
              </a:rPr>
              <a:t>Strategy:</a:t>
            </a:r>
            <a:endParaRPr sz="1725">
              <a:solidFill>
                <a:srgbClr val="000000"/>
              </a:solidFill>
              <a:latin typeface="Helvetica Neue"/>
              <a:ea typeface="Helvetica Neue"/>
              <a:cs typeface="Helvetica Neue"/>
              <a:sym typeface="Helvetica Neue"/>
            </a:endParaRPr>
          </a:p>
          <a:p>
            <a:pPr marL="347662" lvl="1" indent="-285750" algn="l" rtl="0">
              <a:lnSpc>
                <a:spcPct val="100000"/>
              </a:lnSpc>
              <a:spcBef>
                <a:spcPts val="0"/>
              </a:spcBef>
              <a:spcAft>
                <a:spcPts val="0"/>
              </a:spcAft>
              <a:buClr>
                <a:srgbClr val="000000"/>
              </a:buClr>
              <a:buSzPts val="1600"/>
              <a:buFont typeface="Arial"/>
              <a:buChar char="•"/>
            </a:pPr>
            <a:r>
              <a:rPr lang="en-US">
                <a:solidFill>
                  <a:srgbClr val="000000"/>
                </a:solidFill>
                <a:latin typeface="Helvetica Neue"/>
                <a:ea typeface="Helvetica Neue"/>
                <a:cs typeface="Helvetica Neue"/>
                <a:sym typeface="Helvetica Neue"/>
              </a:rPr>
              <a:t>Maximize the physics output of the Muon g-2 Experiment to investigate the difference between the experimental measurements and the theoretical predictions</a:t>
            </a:r>
            <a:endParaRPr>
              <a:solidFill>
                <a:srgbClr val="000000"/>
              </a:solidFill>
              <a:latin typeface="Helvetica Neue"/>
              <a:ea typeface="Helvetica Neue"/>
              <a:cs typeface="Helvetica Neue"/>
              <a:sym typeface="Helvetica Neue"/>
            </a:endParaRPr>
          </a:p>
          <a:p>
            <a:pPr marL="347662" lvl="1" indent="-285750" algn="l" rtl="0">
              <a:lnSpc>
                <a:spcPct val="100000"/>
              </a:lnSpc>
              <a:spcBef>
                <a:spcPts val="0"/>
              </a:spcBef>
              <a:spcAft>
                <a:spcPts val="0"/>
              </a:spcAft>
              <a:buClr>
                <a:srgbClr val="000000"/>
              </a:buClr>
              <a:buSzPts val="1600"/>
              <a:buFont typeface="Arial"/>
              <a:buChar char="•"/>
            </a:pPr>
            <a:r>
              <a:rPr lang="en-US">
                <a:solidFill>
                  <a:srgbClr val="000000"/>
                </a:solidFill>
                <a:latin typeface="Helvetica Neue"/>
                <a:ea typeface="Helvetica Neue"/>
                <a:cs typeface="Helvetica Neue"/>
                <a:sym typeface="Helvetica Neue"/>
              </a:rPr>
              <a:t>Complete the Mu2e Project and make the world’s best measurement of charged lepton flavor violation</a:t>
            </a:r>
            <a:endParaRPr>
              <a:solidFill>
                <a:srgbClr val="000000"/>
              </a:solidFill>
              <a:latin typeface="Helvetica Neue"/>
              <a:ea typeface="Helvetica Neue"/>
              <a:cs typeface="Helvetica Neue"/>
              <a:sym typeface="Helvetica Neue"/>
            </a:endParaRPr>
          </a:p>
          <a:p>
            <a:pPr marL="347662" lvl="1" indent="-285750" algn="l" rtl="0">
              <a:lnSpc>
                <a:spcPct val="100000"/>
              </a:lnSpc>
              <a:spcBef>
                <a:spcPts val="0"/>
              </a:spcBef>
              <a:spcAft>
                <a:spcPts val="0"/>
              </a:spcAft>
              <a:buClr>
                <a:srgbClr val="000000"/>
              </a:buClr>
              <a:buSzPts val="1600"/>
              <a:buFont typeface="Arial"/>
              <a:buChar char="•"/>
            </a:pPr>
            <a:r>
              <a:rPr lang="en-US">
                <a:solidFill>
                  <a:srgbClr val="000000"/>
                </a:solidFill>
                <a:latin typeface="Helvetica Neue"/>
                <a:ea typeface="Helvetica Neue"/>
                <a:cs typeface="Helvetica Neue"/>
                <a:sym typeface="Helvetica Neue"/>
              </a:rPr>
              <a:t>Develop the next generation of experiments that make use of the power available with the PIP-II upgrades</a:t>
            </a:r>
            <a:endParaRPr sz="1400">
              <a:solidFill>
                <a:srgbClr val="000000"/>
              </a:solidFill>
              <a:latin typeface="Helvetica Neue"/>
              <a:ea typeface="Helvetica Neue"/>
              <a:cs typeface="Helvetica Neue"/>
              <a:sym typeface="Helvetica Neue"/>
            </a:endParaRPr>
          </a:p>
        </p:txBody>
      </p:sp>
      <p:sp>
        <p:nvSpPr>
          <p:cNvPr id="424" name="Google Shape;424;p20"/>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Precision Science Frontier Strategy</a:t>
            </a:r>
            <a:endParaRPr sz="2000"/>
          </a:p>
        </p:txBody>
      </p:sp>
      <p:sp>
        <p:nvSpPr>
          <p:cNvPr id="425" name="Google Shape;425;p20"/>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21</a:t>
            </a:fld>
            <a:endParaRPr/>
          </a:p>
        </p:txBody>
      </p:sp>
      <p:sp>
        <p:nvSpPr>
          <p:cNvPr id="426" name="Google Shape;426;p20"/>
          <p:cNvSpPr txBox="1">
            <a:spLocks noGrp="1"/>
          </p:cNvSpPr>
          <p:nvPr>
            <p:ph type="body" idx="4294967295"/>
          </p:nvPr>
        </p:nvSpPr>
        <p:spPr>
          <a:xfrm>
            <a:off x="222250" y="620435"/>
            <a:ext cx="5199063" cy="601662"/>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800"/>
              <a:buNone/>
            </a:pPr>
            <a:r>
              <a:rPr lang="en-US" sz="1725">
                <a:solidFill>
                  <a:srgbClr val="000000"/>
                </a:solidFill>
                <a:latin typeface="Helvetica Neue"/>
                <a:ea typeface="Helvetica Neue"/>
                <a:cs typeface="Helvetica Neue"/>
                <a:sym typeface="Helvetica Neue"/>
              </a:rPr>
              <a:t>Addresses the P5 Science Driver: “Explore the unknown: new particles, interactions, and physical principles”</a:t>
            </a:r>
            <a:endParaRPr sz="1725">
              <a:solidFill>
                <a:srgbClr val="000000"/>
              </a:solidFill>
              <a:latin typeface="Helvetica Neue"/>
              <a:ea typeface="Helvetica Neue"/>
              <a:cs typeface="Helvetica Neue"/>
              <a:sym typeface="Helvetica Neue"/>
            </a:endParaRPr>
          </a:p>
          <a:p>
            <a:pPr marL="0" lvl="0" indent="0" algn="l" rtl="0">
              <a:lnSpc>
                <a:spcPct val="115000"/>
              </a:lnSpc>
              <a:spcBef>
                <a:spcPts val="0"/>
              </a:spcBef>
              <a:spcAft>
                <a:spcPts val="0"/>
              </a:spcAft>
              <a:buSzPts val="1800"/>
              <a:buNone/>
            </a:pPr>
            <a:endParaRPr sz="1725">
              <a:solidFill>
                <a:schemeClr val="accent6"/>
              </a:solidFill>
            </a:endParaRPr>
          </a:p>
          <a:p>
            <a:pPr marL="0" lvl="0" indent="0" algn="l" rtl="0">
              <a:lnSpc>
                <a:spcPct val="115000"/>
              </a:lnSpc>
              <a:spcBef>
                <a:spcPts val="0"/>
              </a:spcBef>
              <a:spcAft>
                <a:spcPts val="0"/>
              </a:spcAft>
              <a:buSzPts val="1800"/>
              <a:buNone/>
            </a:pPr>
            <a:endParaRPr/>
          </a:p>
        </p:txBody>
      </p:sp>
      <p:pic>
        <p:nvPicPr>
          <p:cNvPr id="427" name="Google Shape;427;p20"/>
          <p:cNvPicPr preferRelativeResize="0"/>
          <p:nvPr/>
        </p:nvPicPr>
        <p:blipFill rotWithShape="1">
          <a:blip r:embed="rId3">
            <a:alphaModFix/>
          </a:blip>
          <a:srcRect/>
          <a:stretch/>
        </p:blipFill>
        <p:spPr>
          <a:xfrm>
            <a:off x="6276240" y="121456"/>
            <a:ext cx="1794610" cy="1599621"/>
          </a:xfrm>
          <a:prstGeom prst="rect">
            <a:avLst/>
          </a:prstGeom>
          <a:noFill/>
          <a:ln>
            <a:noFill/>
          </a:ln>
        </p:spPr>
      </p:pic>
      <p:sp>
        <p:nvSpPr>
          <p:cNvPr id="428" name="Google Shape;428;p20"/>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429" name="Google Shape;429;p20"/>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21"/>
          <p:cNvSpPr txBox="1">
            <a:spLocks noGrp="1"/>
          </p:cNvSpPr>
          <p:nvPr>
            <p:ph type="body" idx="1"/>
          </p:nvPr>
        </p:nvSpPr>
        <p:spPr>
          <a:xfrm>
            <a:off x="228603" y="2571750"/>
            <a:ext cx="5236910" cy="1951313"/>
          </a:xfrm>
          <a:prstGeom prst="rect">
            <a:avLst/>
          </a:prstGeom>
          <a:noFill/>
          <a:ln>
            <a:noFill/>
          </a:ln>
        </p:spPr>
        <p:txBody>
          <a:bodyPr spcFirstLastPara="1" wrap="square" lIns="0" tIns="0" rIns="0" bIns="0" anchor="t" anchorCtr="0">
            <a:noAutofit/>
          </a:bodyPr>
          <a:lstStyle/>
          <a:p>
            <a:pPr marL="0" lvl="0" indent="0" algn="l" rtl="0">
              <a:lnSpc>
                <a:spcPct val="115000"/>
              </a:lnSpc>
              <a:spcBef>
                <a:spcPts val="984"/>
              </a:spcBef>
              <a:spcAft>
                <a:spcPts val="0"/>
              </a:spcAft>
              <a:buSzPts val="1800"/>
              <a:buNone/>
            </a:pPr>
            <a:r>
              <a:rPr lang="en-US" sz="1125" u="sng" dirty="0">
                <a:solidFill>
                  <a:srgbClr val="000000"/>
                </a:solidFill>
                <a:latin typeface="Helvetica Neue"/>
                <a:ea typeface="Helvetica Neue"/>
                <a:cs typeface="Helvetica Neue"/>
                <a:sym typeface="Helvetica Neue"/>
              </a:rPr>
              <a:t>Primary Physics Goals:</a:t>
            </a:r>
            <a:endParaRPr sz="1125" u="sng" dirty="0">
              <a:solidFill>
                <a:srgbClr val="000000"/>
              </a:solidFill>
              <a:latin typeface="Helvetica Neue"/>
              <a:ea typeface="Helvetica Neue"/>
              <a:cs typeface="Helvetica Neue"/>
              <a:sym typeface="Helvetica Neue"/>
            </a:endParaRPr>
          </a:p>
          <a:p>
            <a:pPr marL="457200" lvl="0" indent="-242888" algn="l" rtl="0">
              <a:lnSpc>
                <a:spcPct val="110000"/>
              </a:lnSpc>
              <a:spcBef>
                <a:spcPts val="0"/>
              </a:spcBef>
              <a:spcAft>
                <a:spcPts val="0"/>
              </a:spcAft>
              <a:buClr>
                <a:srgbClr val="000000"/>
              </a:buClr>
              <a:buSzPts val="1500"/>
              <a:buFont typeface="Helvetica Neue"/>
              <a:buChar char="-"/>
            </a:pPr>
            <a:r>
              <a:rPr lang="en-US" sz="1125" dirty="0">
                <a:solidFill>
                  <a:srgbClr val="000000"/>
                </a:solidFill>
                <a:latin typeface="Helvetica Neue"/>
                <a:ea typeface="Helvetica Neue"/>
                <a:cs typeface="Helvetica Neue"/>
                <a:sym typeface="Helvetica Neue"/>
              </a:rPr>
              <a:t>Muon g-2 aims to measure the anomalous magnetic moment of the muon to 140 part-per-billion and compare with theoretical calculations to search for evidence of the influence of new particles or forces</a:t>
            </a:r>
            <a:endParaRPr dirty="0"/>
          </a:p>
          <a:p>
            <a:pPr marL="457200" lvl="0" indent="-147638" algn="l" rtl="0">
              <a:lnSpc>
                <a:spcPct val="110000"/>
              </a:lnSpc>
              <a:spcBef>
                <a:spcPts val="0"/>
              </a:spcBef>
              <a:spcAft>
                <a:spcPts val="0"/>
              </a:spcAft>
              <a:buClr>
                <a:srgbClr val="000000"/>
              </a:buClr>
              <a:buSzPts val="1500"/>
              <a:buFont typeface="Helvetica Neue"/>
              <a:buNone/>
            </a:pPr>
            <a:endParaRPr sz="1125" dirty="0">
              <a:solidFill>
                <a:srgbClr val="000000"/>
              </a:solidFill>
              <a:latin typeface="Helvetica Neue"/>
              <a:ea typeface="Helvetica Neue"/>
              <a:cs typeface="Helvetica Neue"/>
              <a:sym typeface="Helvetica Neue"/>
            </a:endParaRPr>
          </a:p>
          <a:p>
            <a:pPr marL="457200" lvl="0" indent="-242888" algn="l" rtl="0">
              <a:lnSpc>
                <a:spcPct val="110000"/>
              </a:lnSpc>
              <a:spcBef>
                <a:spcPts val="0"/>
              </a:spcBef>
              <a:spcAft>
                <a:spcPts val="0"/>
              </a:spcAft>
              <a:buClr>
                <a:srgbClr val="000000"/>
              </a:buClr>
              <a:buSzPts val="1500"/>
              <a:buFont typeface="Helvetica Neue"/>
              <a:buChar char="-"/>
            </a:pPr>
            <a:r>
              <a:rPr lang="en-US" sz="1125" dirty="0">
                <a:solidFill>
                  <a:srgbClr val="000000"/>
                </a:solidFill>
                <a:latin typeface="Helvetica Neue"/>
                <a:ea typeface="Helvetica Neue"/>
                <a:cs typeface="Helvetica Neue"/>
                <a:sym typeface="Helvetica Neue"/>
              </a:rPr>
              <a:t>Mu2e is searching for muons spontaneously converting to electrons in the field of a nucleus with ~3x10-17 sensitivity, which would be a clear signal of New Physics </a:t>
            </a:r>
            <a:endParaRPr sz="1125" dirty="0">
              <a:solidFill>
                <a:srgbClr val="000000"/>
              </a:solidFill>
              <a:latin typeface="Helvetica Neue"/>
              <a:ea typeface="Helvetica Neue"/>
              <a:cs typeface="Helvetica Neue"/>
              <a:sym typeface="Helvetica Neue"/>
            </a:endParaRPr>
          </a:p>
        </p:txBody>
      </p:sp>
      <p:sp>
        <p:nvSpPr>
          <p:cNvPr id="436" name="Google Shape;436;p21"/>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Precision Science - Main focus since last P5 </a:t>
            </a:r>
            <a:endParaRPr sz="2000"/>
          </a:p>
        </p:txBody>
      </p:sp>
      <p:sp>
        <p:nvSpPr>
          <p:cNvPr id="437" name="Google Shape;437;p21"/>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22</a:t>
            </a:fld>
            <a:endParaRPr/>
          </a:p>
        </p:txBody>
      </p:sp>
      <p:sp>
        <p:nvSpPr>
          <p:cNvPr id="438" name="Google Shape;438;p21"/>
          <p:cNvSpPr txBox="1">
            <a:spLocks noGrp="1"/>
          </p:cNvSpPr>
          <p:nvPr>
            <p:ph type="body" idx="4294967295"/>
          </p:nvPr>
        </p:nvSpPr>
        <p:spPr>
          <a:xfrm>
            <a:off x="228600" y="782638"/>
            <a:ext cx="8672402" cy="1649412"/>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800"/>
              <a:buNone/>
            </a:pPr>
            <a:r>
              <a:rPr lang="en-US" sz="1600" b="1" dirty="0">
                <a:solidFill>
                  <a:srgbClr val="000000"/>
                </a:solidFill>
              </a:rPr>
              <a:t>Our main focus has been to execute P5 Recommendation 22: “Complete the Mu2e and muon g-2 projects” </a:t>
            </a:r>
            <a:endParaRPr sz="1600" dirty="0">
              <a:solidFill>
                <a:srgbClr val="000000"/>
              </a:solidFill>
            </a:endParaRPr>
          </a:p>
          <a:p>
            <a:pPr marL="457200" lvl="0" indent="-242888" algn="l" rtl="0">
              <a:lnSpc>
                <a:spcPct val="115000"/>
              </a:lnSpc>
              <a:spcBef>
                <a:spcPts val="0"/>
              </a:spcBef>
              <a:spcAft>
                <a:spcPts val="0"/>
              </a:spcAft>
              <a:buClr>
                <a:srgbClr val="000000"/>
              </a:buClr>
              <a:buSzPts val="1125"/>
              <a:buFont typeface="Arial"/>
              <a:buChar char="•"/>
            </a:pPr>
            <a:r>
              <a:rPr lang="en-US" sz="1125" dirty="0">
                <a:solidFill>
                  <a:srgbClr val="000000"/>
                </a:solidFill>
              </a:rPr>
              <a:t>“The Mu2e and muon g-2 projects… are immediate targets of opportunity in the drive to search for new physics, and they will help inform future choices of direction.”</a:t>
            </a:r>
            <a:endParaRPr sz="1125" dirty="0">
              <a:solidFill>
                <a:srgbClr val="000000"/>
              </a:solidFill>
            </a:endParaRPr>
          </a:p>
          <a:p>
            <a:pPr marL="457200" lvl="0" indent="-242888" algn="l" rtl="0">
              <a:lnSpc>
                <a:spcPct val="115000"/>
              </a:lnSpc>
              <a:spcBef>
                <a:spcPts val="0"/>
              </a:spcBef>
              <a:spcAft>
                <a:spcPts val="0"/>
              </a:spcAft>
              <a:buClr>
                <a:srgbClr val="000000"/>
              </a:buClr>
              <a:buSzPts val="1125"/>
              <a:buFont typeface="Arial"/>
              <a:buChar char="•"/>
            </a:pPr>
            <a:r>
              <a:rPr lang="en-US" sz="1125" dirty="0">
                <a:solidFill>
                  <a:srgbClr val="000000"/>
                </a:solidFill>
              </a:rPr>
              <a:t>“The global program includes projects that are complementary to one another using different kinds of particles as probes that are sensitive to different types of new particles and interactions. Some notable examples involve a revolutionary increase in sensitivity for the transition of a muon to an electron in the presence of a nucleus Mu2e (Fermilab)...”</a:t>
            </a:r>
            <a:endParaRPr sz="1125" dirty="0">
              <a:solidFill>
                <a:srgbClr val="000000"/>
              </a:solidFill>
            </a:endParaRPr>
          </a:p>
          <a:p>
            <a:pPr marL="0" lvl="0" indent="0" algn="l" rtl="0">
              <a:lnSpc>
                <a:spcPct val="115000"/>
              </a:lnSpc>
              <a:spcBef>
                <a:spcPts val="0"/>
              </a:spcBef>
              <a:spcAft>
                <a:spcPts val="0"/>
              </a:spcAft>
              <a:buSzPts val="1800"/>
              <a:buNone/>
            </a:pPr>
            <a:endParaRPr sz="1125" dirty="0">
              <a:solidFill>
                <a:srgbClr val="404040"/>
              </a:solidFill>
            </a:endParaRPr>
          </a:p>
        </p:txBody>
      </p:sp>
      <p:pic>
        <p:nvPicPr>
          <p:cNvPr id="439" name="Google Shape;439;p21"/>
          <p:cNvPicPr preferRelativeResize="0"/>
          <p:nvPr/>
        </p:nvPicPr>
        <p:blipFill rotWithShape="1">
          <a:blip r:embed="rId3">
            <a:alphaModFix/>
          </a:blip>
          <a:srcRect/>
          <a:stretch/>
        </p:blipFill>
        <p:spPr>
          <a:xfrm>
            <a:off x="5985114" y="3921218"/>
            <a:ext cx="2747742" cy="439644"/>
          </a:xfrm>
          <a:prstGeom prst="rect">
            <a:avLst/>
          </a:prstGeom>
          <a:noFill/>
          <a:ln>
            <a:noFill/>
          </a:ln>
        </p:spPr>
      </p:pic>
      <p:pic>
        <p:nvPicPr>
          <p:cNvPr id="440" name="Google Shape;440;p21"/>
          <p:cNvPicPr preferRelativeResize="0"/>
          <p:nvPr/>
        </p:nvPicPr>
        <p:blipFill rotWithShape="1">
          <a:blip r:embed="rId4">
            <a:alphaModFix/>
          </a:blip>
          <a:srcRect t="11684"/>
          <a:stretch/>
        </p:blipFill>
        <p:spPr>
          <a:xfrm>
            <a:off x="6041844" y="2878853"/>
            <a:ext cx="2634281" cy="668553"/>
          </a:xfrm>
          <a:prstGeom prst="rect">
            <a:avLst/>
          </a:prstGeom>
          <a:noFill/>
          <a:ln>
            <a:noFill/>
          </a:ln>
        </p:spPr>
      </p:pic>
      <p:sp>
        <p:nvSpPr>
          <p:cNvPr id="441" name="Google Shape;441;p21"/>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442" name="Google Shape;442;p21"/>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dirty="0"/>
              <a:t>K. Burkett | Fermilab PAC Meeting </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2"/>
          <p:cNvSpPr txBox="1">
            <a:spLocks noGrp="1"/>
          </p:cNvSpPr>
          <p:nvPr>
            <p:ph type="body" idx="1"/>
          </p:nvPr>
        </p:nvSpPr>
        <p:spPr>
          <a:xfrm>
            <a:off x="228603" y="728664"/>
            <a:ext cx="8672400" cy="3794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984"/>
              </a:spcBef>
              <a:spcAft>
                <a:spcPts val="0"/>
              </a:spcAft>
              <a:buSzPts val="1800"/>
              <a:buNone/>
            </a:pPr>
            <a:r>
              <a:rPr lang="en-US" sz="1400">
                <a:solidFill>
                  <a:srgbClr val="000000"/>
                </a:solidFill>
                <a:latin typeface="Helvetica Neue"/>
                <a:ea typeface="Helvetica Neue"/>
                <a:cs typeface="Helvetica Neue"/>
                <a:sym typeface="Helvetica Neue"/>
              </a:rPr>
              <a:t>Strategic development of Muon Campus</a:t>
            </a:r>
            <a:endParaRPr sz="1400">
              <a:solidFill>
                <a:srgbClr val="000000"/>
              </a:solidFill>
              <a:latin typeface="Helvetica Neue"/>
              <a:ea typeface="Helvetica Neue"/>
              <a:cs typeface="Helvetica Neue"/>
              <a:sym typeface="Helvetica Neue"/>
            </a:endParaRPr>
          </a:p>
          <a:p>
            <a:pPr marL="457200" lvl="0" indent="-252413" algn="l" rtl="0">
              <a:lnSpc>
                <a:spcPct val="115000"/>
              </a:lnSpc>
              <a:spcBef>
                <a:spcPts val="984"/>
              </a:spcBef>
              <a:spcAft>
                <a:spcPts val="0"/>
              </a:spcAft>
              <a:buClr>
                <a:srgbClr val="000000"/>
              </a:buClr>
              <a:buSzPts val="1700"/>
              <a:buChar char="-"/>
            </a:pPr>
            <a:r>
              <a:rPr lang="en-US" sz="1275">
                <a:solidFill>
                  <a:srgbClr val="000000"/>
                </a:solidFill>
                <a:latin typeface="Helvetica Neue"/>
                <a:ea typeface="Helvetica Neue"/>
                <a:cs typeface="Helvetica Neue"/>
                <a:sym typeface="Helvetica Neue"/>
              </a:rPr>
              <a:t>Common elements of LINAC, recycler, and delivery ring utilized for both experiments</a:t>
            </a:r>
            <a:endParaRPr sz="1275">
              <a:solidFill>
                <a:srgbClr val="000000"/>
              </a:solidFill>
              <a:latin typeface="Helvetica Neue"/>
              <a:ea typeface="Helvetica Neue"/>
              <a:cs typeface="Helvetica Neue"/>
              <a:sym typeface="Helvetica Neue"/>
            </a:endParaRPr>
          </a:p>
          <a:p>
            <a:pPr marL="457200" lvl="0" indent="-252413" algn="l" rtl="0">
              <a:lnSpc>
                <a:spcPct val="115000"/>
              </a:lnSpc>
              <a:spcBef>
                <a:spcPts val="0"/>
              </a:spcBef>
              <a:spcAft>
                <a:spcPts val="0"/>
              </a:spcAft>
              <a:buClr>
                <a:srgbClr val="000000"/>
              </a:buClr>
              <a:buSzPts val="1700"/>
              <a:buChar char="-"/>
            </a:pPr>
            <a:r>
              <a:rPr lang="en-US" sz="1275">
                <a:solidFill>
                  <a:srgbClr val="000000"/>
                </a:solidFill>
                <a:latin typeface="Helvetica Neue"/>
                <a:ea typeface="Helvetica Neue"/>
                <a:cs typeface="Helvetica Neue"/>
                <a:sym typeface="Helvetica Neue"/>
              </a:rPr>
              <a:t>Reuse a large number of magnets from the decommissioned tevatron, and transported ring from BNL</a:t>
            </a:r>
            <a:endParaRPr sz="1275">
              <a:solidFill>
                <a:srgbClr val="000000"/>
              </a:solidFill>
              <a:latin typeface="Helvetica Neue"/>
              <a:ea typeface="Helvetica Neue"/>
              <a:cs typeface="Helvetica Neue"/>
              <a:sym typeface="Helvetica Neue"/>
            </a:endParaRPr>
          </a:p>
          <a:p>
            <a:pPr marL="457200" lvl="0" indent="-252413" algn="l" rtl="0">
              <a:lnSpc>
                <a:spcPct val="115000"/>
              </a:lnSpc>
              <a:spcBef>
                <a:spcPts val="0"/>
              </a:spcBef>
              <a:spcAft>
                <a:spcPts val="0"/>
              </a:spcAft>
              <a:buClr>
                <a:srgbClr val="000000"/>
              </a:buClr>
              <a:buSzPts val="1700"/>
              <a:buChar char="-"/>
            </a:pPr>
            <a:r>
              <a:rPr lang="en-US" sz="1275">
                <a:solidFill>
                  <a:srgbClr val="000000"/>
                </a:solidFill>
                <a:latin typeface="Helvetica Neue"/>
                <a:ea typeface="Helvetica Neue"/>
                <a:cs typeface="Helvetica Neue"/>
                <a:sym typeface="Helvetica Neue"/>
              </a:rPr>
              <a:t>Utilizes fast kickers and extraction septa, and AD pulsed-power expertise</a:t>
            </a:r>
            <a:endParaRPr sz="1275">
              <a:solidFill>
                <a:srgbClr val="000000"/>
              </a:solidFill>
              <a:latin typeface="Helvetica Neue"/>
              <a:ea typeface="Helvetica Neue"/>
              <a:cs typeface="Helvetica Neue"/>
              <a:sym typeface="Helvetica Neue"/>
            </a:endParaRPr>
          </a:p>
          <a:p>
            <a:pPr marL="0" lvl="0" indent="0" algn="l" rtl="0">
              <a:lnSpc>
                <a:spcPct val="115000"/>
              </a:lnSpc>
              <a:spcBef>
                <a:spcPts val="984"/>
              </a:spcBef>
              <a:spcAft>
                <a:spcPts val="0"/>
              </a:spcAft>
              <a:buSzPts val="1800"/>
              <a:buNone/>
            </a:pPr>
            <a:endParaRPr sz="1275">
              <a:solidFill>
                <a:srgbClr val="000000"/>
              </a:solidFill>
              <a:latin typeface="Helvetica Neue"/>
              <a:ea typeface="Helvetica Neue"/>
              <a:cs typeface="Helvetica Neue"/>
              <a:sym typeface="Helvetica Neue"/>
            </a:endParaRPr>
          </a:p>
          <a:p>
            <a:pPr marL="0" lvl="0" indent="0" algn="l" rtl="0">
              <a:lnSpc>
                <a:spcPct val="115000"/>
              </a:lnSpc>
              <a:spcBef>
                <a:spcPts val="984"/>
              </a:spcBef>
              <a:spcAft>
                <a:spcPts val="0"/>
              </a:spcAft>
              <a:buSzPts val="1800"/>
              <a:buNone/>
            </a:pPr>
            <a:r>
              <a:rPr lang="en-US" sz="1400">
                <a:solidFill>
                  <a:srgbClr val="000000"/>
                </a:solidFill>
                <a:latin typeface="Helvetica Neue"/>
                <a:ea typeface="Helvetica Neue"/>
                <a:cs typeface="Helvetica Neue"/>
                <a:sym typeface="Helvetica Neue"/>
              </a:rPr>
              <a:t>Muon g-2 experiment relies heavily on the understanding of beam dynamics and subtle properties of the muons injected in the experiment</a:t>
            </a:r>
            <a:endParaRPr sz="1400">
              <a:solidFill>
                <a:srgbClr val="000000"/>
              </a:solidFill>
              <a:latin typeface="Helvetica Neue"/>
              <a:ea typeface="Helvetica Neue"/>
              <a:cs typeface="Helvetica Neue"/>
              <a:sym typeface="Helvetica Neue"/>
            </a:endParaRPr>
          </a:p>
          <a:p>
            <a:pPr marL="0" lvl="0" indent="0" algn="l" rtl="0">
              <a:lnSpc>
                <a:spcPct val="115000"/>
              </a:lnSpc>
              <a:spcBef>
                <a:spcPts val="984"/>
              </a:spcBef>
              <a:spcAft>
                <a:spcPts val="0"/>
              </a:spcAft>
              <a:buSzPts val="1800"/>
              <a:buNone/>
            </a:pPr>
            <a:endParaRPr sz="1275">
              <a:solidFill>
                <a:srgbClr val="000000"/>
              </a:solidFill>
              <a:latin typeface="Helvetica Neue"/>
              <a:ea typeface="Helvetica Neue"/>
              <a:cs typeface="Helvetica Neue"/>
              <a:sym typeface="Helvetica Neue"/>
            </a:endParaRPr>
          </a:p>
          <a:p>
            <a:pPr marL="0" lvl="0" indent="0" algn="l" rtl="0">
              <a:lnSpc>
                <a:spcPct val="115000"/>
              </a:lnSpc>
              <a:spcBef>
                <a:spcPts val="984"/>
              </a:spcBef>
              <a:spcAft>
                <a:spcPts val="0"/>
              </a:spcAft>
              <a:buSzPts val="1800"/>
              <a:buNone/>
            </a:pPr>
            <a:r>
              <a:rPr lang="en-US" sz="1400">
                <a:solidFill>
                  <a:srgbClr val="000000"/>
                </a:solidFill>
                <a:latin typeface="Helvetica Neue"/>
                <a:ea typeface="Helvetica Neue"/>
                <a:cs typeface="Helvetica Neue"/>
                <a:sym typeface="Helvetica Neue"/>
              </a:rPr>
              <a:t>Mu2e relies on the development of a large number of superconducting magnets and high power targetry</a:t>
            </a:r>
            <a:endParaRPr sz="1400">
              <a:solidFill>
                <a:srgbClr val="000000"/>
              </a:solidFill>
              <a:latin typeface="Helvetica Neue"/>
              <a:ea typeface="Helvetica Neue"/>
              <a:cs typeface="Helvetica Neue"/>
              <a:sym typeface="Helvetica Neue"/>
            </a:endParaRPr>
          </a:p>
          <a:p>
            <a:pPr marL="0" lvl="0" indent="0" algn="l" rtl="0">
              <a:lnSpc>
                <a:spcPct val="115000"/>
              </a:lnSpc>
              <a:spcBef>
                <a:spcPts val="984"/>
              </a:spcBef>
              <a:spcAft>
                <a:spcPts val="0"/>
              </a:spcAft>
              <a:buSzPts val="1800"/>
              <a:buNone/>
            </a:pPr>
            <a:endParaRPr sz="1275">
              <a:solidFill>
                <a:srgbClr val="000000"/>
              </a:solidFill>
              <a:latin typeface="Helvetica Neue"/>
              <a:ea typeface="Helvetica Neue"/>
              <a:cs typeface="Helvetica Neue"/>
              <a:sym typeface="Helvetica Neue"/>
            </a:endParaRPr>
          </a:p>
          <a:p>
            <a:pPr marL="0" lvl="0" indent="0" algn="l" rtl="0">
              <a:lnSpc>
                <a:spcPct val="115000"/>
              </a:lnSpc>
              <a:spcBef>
                <a:spcPts val="984"/>
              </a:spcBef>
              <a:spcAft>
                <a:spcPts val="0"/>
              </a:spcAft>
              <a:buSzPts val="1800"/>
              <a:buNone/>
            </a:pPr>
            <a:r>
              <a:rPr lang="en-US" sz="1400">
                <a:solidFill>
                  <a:srgbClr val="000000"/>
                </a:solidFill>
                <a:latin typeface="Helvetica Neue"/>
                <a:ea typeface="Helvetica Neue"/>
                <a:cs typeface="Helvetica Neue"/>
                <a:sym typeface="Helvetica Neue"/>
              </a:rPr>
              <a:t>Both experiments rely on the development of thin straw trackers for precision electron tracking</a:t>
            </a:r>
            <a:endParaRPr sz="1400">
              <a:solidFill>
                <a:srgbClr val="000000"/>
              </a:solidFill>
              <a:latin typeface="Helvetica Neue"/>
              <a:ea typeface="Helvetica Neue"/>
              <a:cs typeface="Helvetica Neue"/>
              <a:sym typeface="Helvetica Neue"/>
            </a:endParaRPr>
          </a:p>
          <a:p>
            <a:pPr marL="0" lvl="0" indent="0" algn="l" rtl="0">
              <a:lnSpc>
                <a:spcPct val="115000"/>
              </a:lnSpc>
              <a:spcBef>
                <a:spcPts val="984"/>
              </a:spcBef>
              <a:spcAft>
                <a:spcPts val="0"/>
              </a:spcAft>
              <a:buSzPts val="1800"/>
              <a:buNone/>
            </a:pPr>
            <a:endParaRPr sz="1950"/>
          </a:p>
        </p:txBody>
      </p:sp>
      <p:sp>
        <p:nvSpPr>
          <p:cNvPr id="449" name="Google Shape;449;p22"/>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Fermilab Unique Capabilities</a:t>
            </a:r>
            <a:endParaRPr sz="2000"/>
          </a:p>
        </p:txBody>
      </p:sp>
      <p:sp>
        <p:nvSpPr>
          <p:cNvPr id="450" name="Google Shape;450;p22"/>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23</a:t>
            </a:fld>
            <a:endParaRPr/>
          </a:p>
        </p:txBody>
      </p:sp>
      <p:sp>
        <p:nvSpPr>
          <p:cNvPr id="451" name="Google Shape;451;p22"/>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452" name="Google Shape;452;p22"/>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23"/>
          <p:cNvSpPr txBox="1">
            <a:spLocks noGrp="1"/>
          </p:cNvSpPr>
          <p:nvPr>
            <p:ph type="body" idx="1"/>
          </p:nvPr>
        </p:nvSpPr>
        <p:spPr>
          <a:xfrm>
            <a:off x="228603" y="728664"/>
            <a:ext cx="8672400" cy="1227136"/>
          </a:xfrm>
          <a:prstGeom prst="rect">
            <a:avLst/>
          </a:prstGeom>
          <a:noFill/>
          <a:ln>
            <a:noFill/>
          </a:ln>
        </p:spPr>
        <p:txBody>
          <a:bodyPr spcFirstLastPara="1" wrap="square" lIns="0" tIns="0" rIns="0" bIns="0" anchor="t" anchorCtr="0">
            <a:normAutofit fontScale="92500" lnSpcReduction="10000"/>
          </a:bodyPr>
          <a:lstStyle/>
          <a:p>
            <a:pPr marL="457200" marR="0" lvl="0" indent="-342900" algn="l" rtl="0">
              <a:lnSpc>
                <a:spcPct val="115000"/>
              </a:lnSpc>
              <a:spcBef>
                <a:spcPts val="984"/>
              </a:spcBef>
              <a:spcAft>
                <a:spcPts val="0"/>
              </a:spcAft>
              <a:buClr>
                <a:schemeClr val="dk1"/>
              </a:buClr>
              <a:buSzPct val="108108"/>
              <a:buFont typeface="Proxima Nova"/>
              <a:buChar char="•"/>
            </a:pPr>
            <a:r>
              <a:rPr lang="en-US">
                <a:latin typeface="Helvetica Neue"/>
                <a:ea typeface="Helvetica Neue"/>
                <a:cs typeface="Helvetica Neue"/>
                <a:sym typeface="Helvetica Neue"/>
              </a:rPr>
              <a:t>Run-1 Physics result in April 2021 from &lt;10 % of total data</a:t>
            </a:r>
            <a:endParaRPr>
              <a:latin typeface="Helvetica Neue"/>
              <a:ea typeface="Helvetica Neue"/>
              <a:cs typeface="Helvetica Neue"/>
              <a:sym typeface="Helvetica Neue"/>
            </a:endParaRPr>
          </a:p>
          <a:p>
            <a:pPr marL="457200" lvl="0" indent="-342900" algn="l" rtl="0">
              <a:lnSpc>
                <a:spcPct val="115000"/>
              </a:lnSpc>
              <a:spcBef>
                <a:spcPts val="0"/>
              </a:spcBef>
              <a:spcAft>
                <a:spcPts val="0"/>
              </a:spcAft>
              <a:buSzPct val="108108"/>
              <a:buChar char="•"/>
            </a:pPr>
            <a:r>
              <a:rPr lang="en-US">
                <a:latin typeface="Helvetica Neue"/>
                <a:ea typeface="Helvetica Neue"/>
                <a:cs typeface="Helvetica Neue"/>
                <a:sym typeface="Helvetica Neue"/>
              </a:rPr>
              <a:t>Excellent progress on Run-2/3 Analysis</a:t>
            </a:r>
            <a:endParaRPr>
              <a:latin typeface="Helvetica Neue"/>
              <a:ea typeface="Helvetica Neue"/>
              <a:cs typeface="Helvetica Neue"/>
              <a:sym typeface="Helvetica Neue"/>
            </a:endParaRPr>
          </a:p>
          <a:p>
            <a:pPr marL="457200" lvl="0" indent="-342900" algn="l" rtl="0">
              <a:lnSpc>
                <a:spcPct val="115000"/>
              </a:lnSpc>
              <a:spcBef>
                <a:spcPts val="0"/>
              </a:spcBef>
              <a:spcAft>
                <a:spcPts val="0"/>
              </a:spcAft>
              <a:buSzPct val="108108"/>
              <a:buChar char="•"/>
            </a:pPr>
            <a:r>
              <a:rPr lang="en-US">
                <a:latin typeface="Helvetica Neue"/>
                <a:ea typeface="Helvetica Neue"/>
                <a:cs typeface="Helvetica Neue"/>
                <a:sym typeface="Helvetica Neue"/>
              </a:rPr>
              <a:t>Operations continue to push towards statistics goal</a:t>
            </a:r>
            <a:endParaRPr>
              <a:latin typeface="Helvetica Neue"/>
              <a:ea typeface="Helvetica Neue"/>
              <a:cs typeface="Helvetica Neue"/>
              <a:sym typeface="Helvetica Neue"/>
            </a:endParaRPr>
          </a:p>
          <a:p>
            <a:pPr marL="457200" lvl="0" indent="-342900" algn="l" rtl="0">
              <a:lnSpc>
                <a:spcPct val="115000"/>
              </a:lnSpc>
              <a:spcBef>
                <a:spcPts val="0"/>
              </a:spcBef>
              <a:spcAft>
                <a:spcPts val="0"/>
              </a:spcAft>
              <a:buSzPct val="108108"/>
              <a:buChar char="•"/>
            </a:pPr>
            <a:r>
              <a:rPr lang="en-US">
                <a:latin typeface="Helvetica Neue"/>
                <a:ea typeface="Helvetica Neue"/>
                <a:cs typeface="Helvetica Neue"/>
                <a:sym typeface="Helvetica Neue"/>
              </a:rPr>
              <a:t>Preparing for negative polarity running in Run-6</a:t>
            </a:r>
            <a:endParaRPr>
              <a:latin typeface="Helvetica Neue"/>
              <a:ea typeface="Helvetica Neue"/>
              <a:cs typeface="Helvetica Neue"/>
              <a:sym typeface="Helvetica Neue"/>
            </a:endParaRPr>
          </a:p>
          <a:p>
            <a:pPr marL="0" lvl="0" indent="0" algn="l" rtl="0">
              <a:lnSpc>
                <a:spcPct val="115000"/>
              </a:lnSpc>
              <a:spcBef>
                <a:spcPts val="984"/>
              </a:spcBef>
              <a:spcAft>
                <a:spcPts val="0"/>
              </a:spcAft>
              <a:buSzPct val="108108"/>
              <a:buNone/>
            </a:pPr>
            <a:endParaRPr/>
          </a:p>
        </p:txBody>
      </p:sp>
      <p:sp>
        <p:nvSpPr>
          <p:cNvPr id="459" name="Google Shape;459;p23"/>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Precision Science - Current Experiment Status - g-2 </a:t>
            </a:r>
            <a:endParaRPr sz="2000"/>
          </a:p>
        </p:txBody>
      </p:sp>
      <p:sp>
        <p:nvSpPr>
          <p:cNvPr id="460" name="Google Shape;460;p23"/>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24</a:t>
            </a:fld>
            <a:endParaRPr/>
          </a:p>
        </p:txBody>
      </p:sp>
      <p:pic>
        <p:nvPicPr>
          <p:cNvPr id="461" name="Google Shape;461;p23"/>
          <p:cNvPicPr preferRelativeResize="0"/>
          <p:nvPr/>
        </p:nvPicPr>
        <p:blipFill rotWithShape="1">
          <a:blip r:embed="rId3">
            <a:alphaModFix/>
          </a:blip>
          <a:srcRect l="4239" t="6256" r="7614" b="6605"/>
          <a:stretch/>
        </p:blipFill>
        <p:spPr>
          <a:xfrm>
            <a:off x="636550" y="2049532"/>
            <a:ext cx="4494250" cy="2532356"/>
          </a:xfrm>
          <a:prstGeom prst="rect">
            <a:avLst/>
          </a:prstGeom>
          <a:noFill/>
          <a:ln>
            <a:noFill/>
          </a:ln>
        </p:spPr>
      </p:pic>
      <p:pic>
        <p:nvPicPr>
          <p:cNvPr id="462" name="Google Shape;462;p23"/>
          <p:cNvPicPr preferRelativeResize="0"/>
          <p:nvPr/>
        </p:nvPicPr>
        <p:blipFill rotWithShape="1">
          <a:blip r:embed="rId4">
            <a:alphaModFix/>
          </a:blip>
          <a:srcRect/>
          <a:stretch/>
        </p:blipFill>
        <p:spPr>
          <a:xfrm>
            <a:off x="5797550" y="1232509"/>
            <a:ext cx="2782557" cy="3349379"/>
          </a:xfrm>
          <a:prstGeom prst="rect">
            <a:avLst/>
          </a:prstGeom>
          <a:noFill/>
          <a:ln>
            <a:noFill/>
          </a:ln>
        </p:spPr>
      </p:pic>
      <p:sp>
        <p:nvSpPr>
          <p:cNvPr id="463" name="Google Shape;463;p23"/>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464" name="Google Shape;464;p23"/>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g130f92e80be_2_41"/>
          <p:cNvPicPr preferRelativeResize="0"/>
          <p:nvPr/>
        </p:nvPicPr>
        <p:blipFill rotWithShape="1">
          <a:blip r:embed="rId3">
            <a:alphaModFix/>
          </a:blip>
          <a:srcRect/>
          <a:stretch/>
        </p:blipFill>
        <p:spPr>
          <a:xfrm>
            <a:off x="4853363" y="2319199"/>
            <a:ext cx="3100192" cy="2289690"/>
          </a:xfrm>
          <a:prstGeom prst="rect">
            <a:avLst/>
          </a:prstGeom>
          <a:noFill/>
          <a:ln>
            <a:noFill/>
          </a:ln>
        </p:spPr>
      </p:pic>
      <p:sp>
        <p:nvSpPr>
          <p:cNvPr id="471" name="Google Shape;471;g130f92e80be_2_41"/>
          <p:cNvSpPr txBox="1">
            <a:spLocks noGrp="1"/>
          </p:cNvSpPr>
          <p:nvPr>
            <p:ph type="body" idx="1"/>
          </p:nvPr>
        </p:nvSpPr>
        <p:spPr>
          <a:xfrm>
            <a:off x="228603" y="1915432"/>
            <a:ext cx="4343397" cy="446897"/>
          </a:xfrm>
          <a:prstGeom prst="rect">
            <a:avLst/>
          </a:prstGeom>
          <a:noFill/>
          <a:ln>
            <a:noFill/>
          </a:ln>
        </p:spPr>
        <p:txBody>
          <a:bodyPr spcFirstLastPara="1" wrap="square" lIns="0" tIns="0" rIns="0" bIns="0" anchor="t" anchorCtr="0">
            <a:noAutofit/>
          </a:bodyPr>
          <a:lstStyle/>
          <a:p>
            <a:pPr marL="0" lvl="0" indent="0" algn="l" rtl="0">
              <a:lnSpc>
                <a:spcPct val="115000"/>
              </a:lnSpc>
              <a:spcBef>
                <a:spcPts val="984"/>
              </a:spcBef>
              <a:spcAft>
                <a:spcPts val="0"/>
              </a:spcAft>
              <a:buSzPts val="1800"/>
              <a:buNone/>
            </a:pPr>
            <a:r>
              <a:rPr lang="en-US" sz="1200">
                <a:solidFill>
                  <a:srgbClr val="000000"/>
                </a:solidFill>
                <a:latin typeface="Helvetica Neue"/>
                <a:ea typeface="Helvetica Neue"/>
                <a:cs typeface="Helvetica Neue"/>
                <a:sym typeface="Helvetica Neue"/>
              </a:rPr>
              <a:t>Analysis production of runs 3 and 4 during the data collection of run 5</a:t>
            </a:r>
            <a:endParaRPr sz="1200">
              <a:solidFill>
                <a:srgbClr val="000000"/>
              </a:solidFill>
              <a:latin typeface="Helvetica Neue"/>
              <a:ea typeface="Helvetica Neue"/>
              <a:cs typeface="Helvetica Neue"/>
              <a:sym typeface="Helvetica Neue"/>
            </a:endParaRPr>
          </a:p>
        </p:txBody>
      </p:sp>
      <p:sp>
        <p:nvSpPr>
          <p:cNvPr id="472" name="Google Shape;472;g130f92e80be_2_41"/>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1875"/>
              <a:t>g-2 Recent Accomplishments</a:t>
            </a:r>
            <a:endParaRPr sz="1875"/>
          </a:p>
        </p:txBody>
      </p:sp>
      <p:sp>
        <p:nvSpPr>
          <p:cNvPr id="473" name="Google Shape;473;g130f92e80be_2_41"/>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25</a:t>
            </a:fld>
            <a:endParaRPr/>
          </a:p>
        </p:txBody>
      </p:sp>
      <p:sp>
        <p:nvSpPr>
          <p:cNvPr id="475" name="Google Shape;475;g130f92e80be_2_41"/>
          <p:cNvSpPr txBox="1">
            <a:spLocks noGrp="1"/>
          </p:cNvSpPr>
          <p:nvPr>
            <p:ph type="body" idx="4294967295"/>
          </p:nvPr>
        </p:nvSpPr>
        <p:spPr>
          <a:xfrm>
            <a:off x="4765675" y="1824038"/>
            <a:ext cx="4378325" cy="465137"/>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800"/>
              <a:buNone/>
            </a:pPr>
            <a:r>
              <a:rPr lang="en-US" sz="1200">
                <a:solidFill>
                  <a:srgbClr val="000000"/>
                </a:solidFill>
                <a:highlight>
                  <a:srgbClr val="FFFFFF"/>
                </a:highlight>
              </a:rPr>
              <a:t>Theory critical for interpreting Muon g-2 result; Lattice QCD calculation expanding to new regimes with advanced computing resources</a:t>
            </a:r>
            <a:endParaRPr sz="1200">
              <a:solidFill>
                <a:srgbClr val="000000"/>
              </a:solidFill>
              <a:highlight>
                <a:srgbClr val="FFFFFF"/>
              </a:highlight>
            </a:endParaRPr>
          </a:p>
          <a:p>
            <a:pPr marL="0" lvl="0" indent="0" algn="l" rtl="0">
              <a:lnSpc>
                <a:spcPct val="115000"/>
              </a:lnSpc>
              <a:spcBef>
                <a:spcPts val="0"/>
              </a:spcBef>
              <a:spcAft>
                <a:spcPts val="0"/>
              </a:spcAft>
              <a:buSzPts val="1800"/>
              <a:buNone/>
            </a:pPr>
            <a:endParaRPr sz="2175"/>
          </a:p>
        </p:txBody>
      </p:sp>
      <p:sp>
        <p:nvSpPr>
          <p:cNvPr id="476" name="Google Shape;476;g130f92e80be_2_41"/>
          <p:cNvSpPr txBox="1">
            <a:spLocks noGrp="1"/>
          </p:cNvSpPr>
          <p:nvPr>
            <p:ph type="body" idx="4294967295"/>
          </p:nvPr>
        </p:nvSpPr>
        <p:spPr>
          <a:xfrm>
            <a:off x="4853363" y="4608889"/>
            <a:ext cx="3968750" cy="465138"/>
          </a:xfrm>
          <a:prstGeom prst="rect">
            <a:avLst/>
          </a:prstGeom>
          <a:solidFill>
            <a:schemeClr val="lt1"/>
          </a:solidFill>
          <a:ln>
            <a:noFill/>
          </a:ln>
        </p:spPr>
        <p:txBody>
          <a:bodyPr spcFirstLastPara="1" wrap="square" lIns="182875" tIns="0" rIns="0" bIns="0" anchor="t" anchorCtr="0">
            <a:noAutofit/>
          </a:bodyPr>
          <a:lstStyle/>
          <a:p>
            <a:pPr marL="0" lvl="0" indent="0" algn="l" rtl="0">
              <a:lnSpc>
                <a:spcPct val="115000"/>
              </a:lnSpc>
              <a:spcBef>
                <a:spcPts val="0"/>
              </a:spcBef>
              <a:spcAft>
                <a:spcPts val="0"/>
              </a:spcAft>
              <a:buSzPts val="1800"/>
              <a:buNone/>
            </a:pPr>
            <a:r>
              <a:rPr lang="en-US" sz="1200">
                <a:solidFill>
                  <a:srgbClr val="000000"/>
                </a:solidFill>
              </a:rPr>
              <a:t>Development and installation of internal NMR probes improve field tracking</a:t>
            </a:r>
            <a:endParaRPr sz="1200">
              <a:solidFill>
                <a:srgbClr val="000000"/>
              </a:solidFill>
            </a:endParaRPr>
          </a:p>
        </p:txBody>
      </p:sp>
      <p:pic>
        <p:nvPicPr>
          <p:cNvPr id="477" name="Google Shape;477;g130f92e80be_2_41"/>
          <p:cNvPicPr preferRelativeResize="0">
            <a:picLocks noChangeAspect="1"/>
          </p:cNvPicPr>
          <p:nvPr/>
        </p:nvPicPr>
        <p:blipFill rotWithShape="1">
          <a:blip r:embed="rId4">
            <a:alphaModFix/>
          </a:blip>
          <a:srcRect l="11944" r="13908" b="13644"/>
          <a:stretch/>
        </p:blipFill>
        <p:spPr>
          <a:xfrm>
            <a:off x="5166360" y="46080"/>
            <a:ext cx="2792277" cy="1805343"/>
          </a:xfrm>
          <a:prstGeom prst="rect">
            <a:avLst/>
          </a:prstGeom>
          <a:noFill/>
          <a:ln>
            <a:noFill/>
          </a:ln>
        </p:spPr>
      </p:pic>
      <p:pic>
        <p:nvPicPr>
          <p:cNvPr id="478" name="Google Shape;478;g130f92e80be_2_41"/>
          <p:cNvPicPr preferRelativeResize="0"/>
          <p:nvPr/>
        </p:nvPicPr>
        <p:blipFill rotWithShape="1">
          <a:blip r:embed="rId5">
            <a:alphaModFix/>
          </a:blip>
          <a:srcRect t="11909" r="43648"/>
          <a:stretch/>
        </p:blipFill>
        <p:spPr>
          <a:xfrm>
            <a:off x="862642" y="2573373"/>
            <a:ext cx="2652695" cy="1981026"/>
          </a:xfrm>
          <a:prstGeom prst="rect">
            <a:avLst/>
          </a:prstGeom>
          <a:noFill/>
          <a:ln>
            <a:noFill/>
          </a:ln>
        </p:spPr>
      </p:pic>
      <p:pic>
        <p:nvPicPr>
          <p:cNvPr id="479" name="Google Shape;479;g130f92e80be_2_41"/>
          <p:cNvPicPr preferRelativeResize="0"/>
          <p:nvPr/>
        </p:nvPicPr>
        <p:blipFill rotWithShape="1">
          <a:blip r:embed="rId6">
            <a:alphaModFix/>
          </a:blip>
          <a:srcRect/>
          <a:stretch/>
        </p:blipFill>
        <p:spPr>
          <a:xfrm>
            <a:off x="488719" y="527545"/>
            <a:ext cx="3732742" cy="1551421"/>
          </a:xfrm>
          <a:prstGeom prst="rect">
            <a:avLst/>
          </a:prstGeom>
          <a:noFill/>
          <a:ln>
            <a:noFill/>
          </a:ln>
        </p:spPr>
      </p:pic>
      <p:sp>
        <p:nvSpPr>
          <p:cNvPr id="2" name="Date Placeholder 1">
            <a:extLst>
              <a:ext uri="{FF2B5EF4-FFF2-40B4-BE49-F238E27FC236}">
                <a16:creationId xmlns:a16="http://schemas.microsoft.com/office/drawing/2014/main" id="{4D45815F-420E-3D42-B965-1BE43DDB7267}"/>
              </a:ext>
            </a:extLst>
          </p:cNvPr>
          <p:cNvSpPr>
            <a:spLocks noGrp="1"/>
          </p:cNvSpPr>
          <p:nvPr>
            <p:ph type="dt" idx="10"/>
          </p:nvPr>
        </p:nvSpPr>
        <p:spPr/>
        <p:txBody>
          <a:bodyPr/>
          <a:lstStyle/>
          <a:p>
            <a:r>
              <a:rPr lang="en-US"/>
              <a:t>6/22/22 </a:t>
            </a:r>
          </a:p>
        </p:txBody>
      </p:sp>
      <p:sp>
        <p:nvSpPr>
          <p:cNvPr id="3" name="Footer Placeholder 2">
            <a:extLst>
              <a:ext uri="{FF2B5EF4-FFF2-40B4-BE49-F238E27FC236}">
                <a16:creationId xmlns:a16="http://schemas.microsoft.com/office/drawing/2014/main" id="{EB604CE1-5AA9-A641-A6CD-C294952191A9}"/>
              </a:ext>
            </a:extLst>
          </p:cNvPr>
          <p:cNvSpPr>
            <a:spLocks noGrp="1"/>
          </p:cNvSpPr>
          <p:nvPr>
            <p:ph type="ftr" idx="11"/>
          </p:nvPr>
        </p:nvSpPr>
        <p:spPr/>
        <p:txBody>
          <a:bodyPr/>
          <a:lstStyle/>
          <a:p>
            <a:r>
              <a:rPr lang="en-US"/>
              <a:t>K. Burkett | Fermilab PAC Meeting </a:t>
            </a:r>
          </a:p>
        </p:txBody>
      </p:sp>
      <p:sp>
        <p:nvSpPr>
          <p:cNvPr id="474" name="Google Shape;474;g130f92e80be_2_41"/>
          <p:cNvSpPr txBox="1">
            <a:spLocks noGrp="1"/>
          </p:cNvSpPr>
          <p:nvPr>
            <p:ph type="body" idx="4294967295"/>
          </p:nvPr>
        </p:nvSpPr>
        <p:spPr>
          <a:xfrm>
            <a:off x="488719" y="4608889"/>
            <a:ext cx="3873500" cy="465137"/>
          </a:xfrm>
          <a:prstGeom prst="rect">
            <a:avLst/>
          </a:prstGeom>
          <a:solidFill>
            <a:schemeClr val="bg1"/>
          </a:solidFill>
          <a:ln>
            <a:noFill/>
          </a:ln>
        </p:spPr>
        <p:txBody>
          <a:bodyPr spcFirstLastPara="1" wrap="square" lIns="91425" tIns="0" rIns="0" bIns="0" anchor="t" anchorCtr="0">
            <a:noAutofit/>
          </a:bodyPr>
          <a:lstStyle/>
          <a:p>
            <a:pPr marL="0" lvl="0" indent="0" algn="l" rtl="0">
              <a:lnSpc>
                <a:spcPct val="115000"/>
              </a:lnSpc>
              <a:spcBef>
                <a:spcPts val="0"/>
              </a:spcBef>
              <a:spcAft>
                <a:spcPts val="0"/>
              </a:spcAft>
              <a:buSzPts val="1800"/>
              <a:buNone/>
            </a:pPr>
            <a:r>
              <a:rPr lang="en-US" sz="1200" dirty="0">
                <a:solidFill>
                  <a:srgbClr val="000000"/>
                </a:solidFill>
              </a:rPr>
              <a:t>Run 5: Worked with KAIST to install novel RF system, dampens CBO oscillation amplitude</a:t>
            </a:r>
            <a:endParaRPr sz="1200" dirty="0">
              <a:solidFill>
                <a:srgbClr val="000000"/>
              </a:solidFill>
            </a:endParaRPr>
          </a:p>
        </p:txBody>
      </p:sp>
      <p:sp>
        <p:nvSpPr>
          <p:cNvPr id="14" name="TextBox 13">
            <a:extLst>
              <a:ext uri="{FF2B5EF4-FFF2-40B4-BE49-F238E27FC236}">
                <a16:creationId xmlns:a16="http://schemas.microsoft.com/office/drawing/2014/main" id="{A9FC156A-83A7-B543-B7A1-5D12698FB1A0}"/>
              </a:ext>
            </a:extLst>
          </p:cNvPr>
          <p:cNvSpPr txBox="1"/>
          <p:nvPr/>
        </p:nvSpPr>
        <p:spPr>
          <a:xfrm>
            <a:off x="5473389" y="652128"/>
            <a:ext cx="2480166" cy="253916"/>
          </a:xfrm>
          <a:prstGeom prst="rect">
            <a:avLst/>
          </a:prstGeom>
          <a:noFill/>
        </p:spPr>
        <p:txBody>
          <a:bodyPr wrap="none" rtlCol="0">
            <a:spAutoFit/>
          </a:bodyPr>
          <a:lstStyle/>
          <a:p>
            <a:r>
              <a:rPr lang="en-US" sz="1050" b="1" u="sng" dirty="0">
                <a:hlinkClick r:id="rId7"/>
              </a:rPr>
              <a:t>https://arxiv.org/pdf/2112.11647.pdf</a:t>
            </a:r>
            <a:r>
              <a:rPr lang="en-US" sz="1050" b="1" dirty="0"/>
              <a:t> </a:t>
            </a:r>
            <a:endParaRPr lang="en-US" sz="10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4"/>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dirty="0"/>
              <a:t>Precision Science - current FNAL activities g-2</a:t>
            </a:r>
            <a:endParaRPr sz="2000" dirty="0"/>
          </a:p>
        </p:txBody>
      </p:sp>
      <p:sp>
        <p:nvSpPr>
          <p:cNvPr id="486" name="Google Shape;486;p24"/>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26</a:t>
            </a:fld>
            <a:endParaRPr/>
          </a:p>
        </p:txBody>
      </p:sp>
      <p:sp>
        <p:nvSpPr>
          <p:cNvPr id="487" name="Google Shape;487;p24"/>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488" name="Google Shape;488;p24"/>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
        <p:nvSpPr>
          <p:cNvPr id="489" name="Google Shape;489;p24"/>
          <p:cNvSpPr txBox="1"/>
          <p:nvPr/>
        </p:nvSpPr>
        <p:spPr>
          <a:xfrm>
            <a:off x="228600" y="728664"/>
            <a:ext cx="8672403" cy="2369880"/>
          </a:xfrm>
          <a:prstGeom prst="rect">
            <a:avLst/>
          </a:prstGeom>
          <a:noFill/>
          <a:ln>
            <a:noFill/>
          </a:ln>
        </p:spPr>
        <p:txBody>
          <a:bodyPr spcFirstLastPara="1" wrap="square" lIns="0" tIns="0" rIns="0" bIns="0" anchor="t" anchorCtr="0">
            <a:normAutofit/>
          </a:bodyPr>
          <a:lstStyle/>
          <a:p>
            <a:pPr marL="257175" marR="0" lvl="0" indent="-230505" algn="l" rtl="0">
              <a:lnSpc>
                <a:spcPct val="100000"/>
              </a:lnSpc>
              <a:spcBef>
                <a:spcPts val="0"/>
              </a:spcBef>
              <a:spcAft>
                <a:spcPts val="0"/>
              </a:spcAft>
              <a:buClr>
                <a:srgbClr val="000000"/>
              </a:buClr>
              <a:buSzPct val="123076"/>
              <a:buFont typeface="Proxima Nova"/>
              <a:buChar char="•"/>
            </a:pPr>
            <a:r>
              <a:rPr lang="en-US" sz="1300" b="0" i="0" u="none" strike="noStrike" cap="none">
                <a:solidFill>
                  <a:schemeClr val="dk1"/>
                </a:solidFill>
                <a:latin typeface="Helvetica Neue"/>
                <a:ea typeface="Helvetica Neue"/>
                <a:cs typeface="Helvetica Neue"/>
                <a:sym typeface="Helvetica Neue"/>
              </a:rPr>
              <a:t>Fermilab scientists leading throughout the experiment</a:t>
            </a:r>
            <a:endParaRPr/>
          </a:p>
          <a:p>
            <a:pPr marL="600075" marR="0" lvl="1" indent="-230505" algn="l" rtl="0">
              <a:lnSpc>
                <a:spcPct val="100000"/>
              </a:lnSpc>
              <a:spcBef>
                <a:spcPts val="0"/>
              </a:spcBef>
              <a:spcAft>
                <a:spcPts val="0"/>
              </a:spcAft>
              <a:buClr>
                <a:srgbClr val="000000"/>
              </a:buClr>
              <a:buSzPct val="133333"/>
              <a:buFont typeface="NTR"/>
              <a:buChar char="‑"/>
            </a:pPr>
            <a:r>
              <a:rPr lang="en-US" sz="1200" b="0" i="0" u="none" strike="noStrike" cap="none">
                <a:solidFill>
                  <a:schemeClr val="dk1"/>
                </a:solidFill>
                <a:latin typeface="Helvetica Neue"/>
                <a:ea typeface="Helvetica Neue"/>
                <a:cs typeface="Helvetica Neue"/>
                <a:sym typeface="Helvetica Neue"/>
              </a:rPr>
              <a:t>Co-Spokesperson (</a:t>
            </a:r>
            <a:r>
              <a:rPr lang="en-US" sz="1200" b="0" i="1" u="none" strike="noStrike" cap="none">
                <a:solidFill>
                  <a:schemeClr val="dk1"/>
                </a:solidFill>
                <a:latin typeface="Helvetica Neue"/>
                <a:ea typeface="Helvetica Neue"/>
                <a:cs typeface="Helvetica Neue"/>
                <a:sym typeface="Helvetica Neue"/>
              </a:rPr>
              <a:t>Chris Polly </a:t>
            </a:r>
            <a:r>
              <a:rPr lang="en-US" sz="1200" b="0" i="0" u="none" strike="noStrike" cap="none">
                <a:solidFill>
                  <a:schemeClr val="dk1"/>
                </a:solidFill>
                <a:latin typeface="Helvetica Neue"/>
                <a:ea typeface="Helvetica Neue"/>
                <a:cs typeface="Helvetica Neue"/>
                <a:sym typeface="Helvetica Neue"/>
              </a:rPr>
              <a:t>2017-2021, </a:t>
            </a:r>
            <a:r>
              <a:rPr lang="en-US" sz="1200" b="0" i="1" u="none" strike="noStrike" cap="none">
                <a:solidFill>
                  <a:schemeClr val="dk1"/>
                </a:solidFill>
                <a:latin typeface="Helvetica Neue"/>
                <a:ea typeface="Helvetica Neue"/>
                <a:cs typeface="Helvetica Neue"/>
                <a:sym typeface="Helvetica Neue"/>
              </a:rPr>
              <a:t>Brendan Casey </a:t>
            </a:r>
            <a:r>
              <a:rPr lang="en-US" sz="1200" b="0" i="0" u="none" strike="noStrike" cap="none">
                <a:solidFill>
                  <a:schemeClr val="dk1"/>
                </a:solidFill>
                <a:latin typeface="Helvetica Neue"/>
                <a:ea typeface="Helvetica Neue"/>
                <a:cs typeface="Helvetica Neue"/>
                <a:sym typeface="Helvetica Neue"/>
              </a:rPr>
              <a:t>2021-present)</a:t>
            </a:r>
            <a:endParaRPr/>
          </a:p>
          <a:p>
            <a:pPr marL="600075" marR="0" lvl="1" indent="-230505" algn="l" rtl="0">
              <a:lnSpc>
                <a:spcPct val="100000"/>
              </a:lnSpc>
              <a:spcBef>
                <a:spcPts val="0"/>
              </a:spcBef>
              <a:spcAft>
                <a:spcPts val="0"/>
              </a:spcAft>
              <a:buClr>
                <a:srgbClr val="000000"/>
              </a:buClr>
              <a:buSzPct val="133333"/>
              <a:buFont typeface="NTR"/>
              <a:buChar char="‑"/>
            </a:pPr>
            <a:r>
              <a:rPr lang="en-US" sz="1200" b="0" i="0" u="none" strike="noStrike" cap="none">
                <a:solidFill>
                  <a:schemeClr val="dk1"/>
                </a:solidFill>
                <a:latin typeface="Helvetica Neue"/>
                <a:ea typeface="Helvetica Neue"/>
                <a:cs typeface="Helvetica Neue"/>
                <a:sym typeface="Helvetica Neue"/>
              </a:rPr>
              <a:t>Physics Analysis Coordinator (</a:t>
            </a:r>
            <a:r>
              <a:rPr lang="en-US" sz="1200" b="0" i="1" u="none" strike="noStrike" cap="none">
                <a:solidFill>
                  <a:schemeClr val="dk1"/>
                </a:solidFill>
                <a:latin typeface="Helvetica Neue"/>
                <a:ea typeface="Helvetica Neue"/>
                <a:cs typeface="Helvetica Neue"/>
                <a:sym typeface="Helvetica Neue"/>
              </a:rPr>
              <a:t>James Mott </a:t>
            </a:r>
            <a:r>
              <a:rPr lang="en-US" sz="1200" b="0" i="0" u="none" strike="noStrike" cap="none">
                <a:solidFill>
                  <a:schemeClr val="dk1"/>
                </a:solidFill>
                <a:latin typeface="Helvetica Neue"/>
                <a:ea typeface="Helvetica Neue"/>
                <a:cs typeface="Helvetica Neue"/>
                <a:sym typeface="Helvetica Neue"/>
              </a:rPr>
              <a:t>2021-present): leads effort of Run 2/3 Analysis</a:t>
            </a:r>
            <a:endParaRPr/>
          </a:p>
          <a:p>
            <a:pPr marL="600075" marR="0" lvl="1" indent="-230505" algn="l" rtl="0">
              <a:lnSpc>
                <a:spcPct val="100000"/>
              </a:lnSpc>
              <a:spcBef>
                <a:spcPts val="0"/>
              </a:spcBef>
              <a:spcAft>
                <a:spcPts val="0"/>
              </a:spcAft>
              <a:buClr>
                <a:srgbClr val="000000"/>
              </a:buClr>
              <a:buSzPct val="133333"/>
              <a:buFont typeface="NTR"/>
              <a:buChar char="‑"/>
            </a:pPr>
            <a:r>
              <a:rPr lang="en-US" sz="1200" b="0" i="0" u="none" strike="noStrike" cap="none">
                <a:solidFill>
                  <a:schemeClr val="dk1"/>
                </a:solidFill>
                <a:latin typeface="Helvetica Neue"/>
                <a:ea typeface="Helvetica Neue"/>
                <a:cs typeface="Helvetica Neue"/>
                <a:sym typeface="Helvetica Neue"/>
              </a:rPr>
              <a:t>Field Analysis Coordinator (</a:t>
            </a:r>
            <a:r>
              <a:rPr lang="en-US" sz="1200" b="0" i="1" u="none" strike="noStrike" cap="none">
                <a:solidFill>
                  <a:schemeClr val="dk1"/>
                </a:solidFill>
                <a:latin typeface="Helvetica Neue"/>
                <a:ea typeface="Helvetica Neue"/>
                <a:cs typeface="Helvetica Neue"/>
                <a:sym typeface="Helvetica Neue"/>
              </a:rPr>
              <a:t>Brendan Kiburg </a:t>
            </a:r>
            <a:r>
              <a:rPr lang="en-US" sz="1200" b="0" i="0" u="none" strike="noStrike" cap="none">
                <a:solidFill>
                  <a:schemeClr val="dk1"/>
                </a:solidFill>
                <a:latin typeface="Helvetica Neue"/>
                <a:ea typeface="Helvetica Neue"/>
                <a:cs typeface="Helvetica Neue"/>
                <a:sym typeface="Helvetica Neue"/>
              </a:rPr>
              <a:t>2018-2021, </a:t>
            </a:r>
            <a:r>
              <a:rPr lang="en-US" sz="1200" b="0" i="1" u="none" strike="noStrike" cap="none">
                <a:solidFill>
                  <a:schemeClr val="dk1"/>
                </a:solidFill>
                <a:latin typeface="Helvetica Neue"/>
                <a:ea typeface="Helvetica Neue"/>
                <a:cs typeface="Helvetica Neue"/>
                <a:sym typeface="Helvetica Neue"/>
              </a:rPr>
              <a:t>Saskia Charity </a:t>
            </a:r>
            <a:r>
              <a:rPr lang="en-US" sz="1200" b="0" i="0" u="none" strike="noStrike" cap="none">
                <a:solidFill>
                  <a:schemeClr val="dk1"/>
                </a:solidFill>
                <a:latin typeface="Helvetica Neue"/>
                <a:ea typeface="Helvetica Neue"/>
                <a:cs typeface="Helvetica Neue"/>
                <a:sym typeface="Helvetica Neue"/>
              </a:rPr>
              <a:t>2021-present): developed new analysis techniques for tracking magnetic field in muon region during beam operations</a:t>
            </a:r>
            <a:endParaRPr/>
          </a:p>
          <a:p>
            <a:pPr marL="600075" marR="0" lvl="1" indent="-230505" algn="l" rtl="0">
              <a:lnSpc>
                <a:spcPct val="100000"/>
              </a:lnSpc>
              <a:spcBef>
                <a:spcPts val="0"/>
              </a:spcBef>
              <a:spcAft>
                <a:spcPts val="0"/>
              </a:spcAft>
              <a:buClr>
                <a:srgbClr val="000000"/>
              </a:buClr>
              <a:buSzPct val="133333"/>
              <a:buFont typeface="NTR"/>
              <a:buChar char="‑"/>
            </a:pPr>
            <a:r>
              <a:rPr lang="en-US" sz="1200" b="0" i="0" u="none" strike="noStrike" cap="none">
                <a:solidFill>
                  <a:schemeClr val="dk1"/>
                </a:solidFill>
                <a:latin typeface="Helvetica Neue"/>
                <a:ea typeface="Helvetica Neue"/>
                <a:cs typeface="Helvetica Neue"/>
                <a:sym typeface="Helvetica Neue"/>
              </a:rPr>
              <a:t>Offline Analysis and Simulations (</a:t>
            </a:r>
            <a:r>
              <a:rPr lang="en-US" sz="1200" b="0" i="1" u="none" strike="noStrike" cap="none">
                <a:solidFill>
                  <a:schemeClr val="dk1"/>
                </a:solidFill>
                <a:latin typeface="Helvetica Neue"/>
                <a:ea typeface="Helvetica Neue"/>
                <a:cs typeface="Helvetica Neue"/>
                <a:sym typeface="Helvetica Neue"/>
              </a:rPr>
              <a:t>Tammy Walton </a:t>
            </a:r>
            <a:r>
              <a:rPr lang="en-US" sz="1200" b="0" i="0" u="none" strike="noStrike" cap="none">
                <a:solidFill>
                  <a:schemeClr val="dk1"/>
                </a:solidFill>
                <a:latin typeface="Helvetica Neue"/>
                <a:ea typeface="Helvetica Neue"/>
                <a:cs typeface="Helvetica Neue"/>
                <a:sym typeface="Helvetica Neue"/>
              </a:rPr>
              <a:t>2020-present): significant improvements to offline analysis reliability and workflow</a:t>
            </a:r>
            <a:endParaRPr/>
          </a:p>
          <a:p>
            <a:pPr marL="600075" marR="0" lvl="1" indent="-230505" algn="l" rtl="0">
              <a:lnSpc>
                <a:spcPct val="100000"/>
              </a:lnSpc>
              <a:spcBef>
                <a:spcPts val="0"/>
              </a:spcBef>
              <a:spcAft>
                <a:spcPts val="0"/>
              </a:spcAft>
              <a:buClr>
                <a:srgbClr val="000000"/>
              </a:buClr>
              <a:buSzPct val="133333"/>
              <a:buFont typeface="NTR"/>
              <a:buChar char="‑"/>
            </a:pPr>
            <a:r>
              <a:rPr lang="en-US" sz="1200" b="0" i="0" u="none" strike="noStrike" cap="none">
                <a:solidFill>
                  <a:schemeClr val="dk1"/>
                </a:solidFill>
                <a:latin typeface="Helvetica Neue"/>
                <a:ea typeface="Helvetica Neue"/>
                <a:cs typeface="Helvetica Neue"/>
                <a:sym typeface="Helvetica Neue"/>
              </a:rPr>
              <a:t>Operations Management in recent years </a:t>
            </a:r>
            <a:endParaRPr/>
          </a:p>
          <a:p>
            <a:pPr marL="1057275" marR="0" lvl="2" indent="-230981" algn="l" rtl="0">
              <a:lnSpc>
                <a:spcPct val="100000"/>
              </a:lnSpc>
              <a:spcBef>
                <a:spcPts val="0"/>
              </a:spcBef>
              <a:spcAft>
                <a:spcPts val="0"/>
              </a:spcAft>
              <a:buClr>
                <a:srgbClr val="000000"/>
              </a:buClr>
              <a:buSzPct val="136363"/>
              <a:buFont typeface="NTR"/>
              <a:buChar char="‑"/>
            </a:pPr>
            <a:r>
              <a:rPr lang="en-US" sz="1100" b="0" i="0" u="none" strike="noStrike" cap="none">
                <a:solidFill>
                  <a:schemeClr val="dk1"/>
                </a:solidFill>
                <a:latin typeface="Helvetica Neue"/>
                <a:ea typeface="Helvetica Neue"/>
                <a:cs typeface="Helvetica Neue"/>
                <a:sym typeface="Helvetica Neue"/>
              </a:rPr>
              <a:t>Overall: </a:t>
            </a:r>
            <a:r>
              <a:rPr lang="en-US" sz="1100" b="0" i="1" u="none" strike="noStrike" cap="none">
                <a:solidFill>
                  <a:schemeClr val="dk1"/>
                </a:solidFill>
                <a:latin typeface="Helvetica Neue"/>
                <a:ea typeface="Helvetica Neue"/>
                <a:cs typeface="Helvetica Neue"/>
                <a:sym typeface="Helvetica Neue"/>
              </a:rPr>
              <a:t>Chris Polly </a:t>
            </a:r>
            <a:r>
              <a:rPr lang="en-US" sz="1100" b="0" i="0" u="none" strike="noStrike" cap="none">
                <a:solidFill>
                  <a:schemeClr val="dk1"/>
                </a:solidFill>
                <a:latin typeface="Helvetica Neue"/>
                <a:ea typeface="Helvetica Neue"/>
                <a:cs typeface="Helvetica Neue"/>
                <a:sym typeface="Helvetica Neue"/>
              </a:rPr>
              <a:t>- Leading transition to negative muons</a:t>
            </a:r>
            <a:endParaRPr/>
          </a:p>
          <a:p>
            <a:pPr marL="1057275" marR="0" lvl="2" indent="-230981" algn="l" rtl="0">
              <a:lnSpc>
                <a:spcPct val="100000"/>
              </a:lnSpc>
              <a:spcBef>
                <a:spcPts val="0"/>
              </a:spcBef>
              <a:spcAft>
                <a:spcPts val="0"/>
              </a:spcAft>
              <a:buClr>
                <a:srgbClr val="000000"/>
              </a:buClr>
              <a:buSzPct val="136363"/>
              <a:buFont typeface="NTR"/>
              <a:buChar char="‑"/>
            </a:pPr>
            <a:r>
              <a:rPr lang="en-US" sz="1100" b="0" i="0" u="none" strike="noStrike" cap="none">
                <a:solidFill>
                  <a:schemeClr val="dk1"/>
                </a:solidFill>
                <a:latin typeface="Helvetica Neue"/>
                <a:ea typeface="Helvetica Neue"/>
                <a:cs typeface="Helvetica Neue"/>
                <a:sym typeface="Helvetica Neue"/>
              </a:rPr>
              <a:t>Ring: </a:t>
            </a:r>
            <a:r>
              <a:rPr lang="en-US" sz="1100" b="0" i="1" u="none" strike="noStrike" cap="none">
                <a:solidFill>
                  <a:schemeClr val="dk1"/>
                </a:solidFill>
                <a:latin typeface="Helvetica Neue"/>
                <a:ea typeface="Helvetica Neue"/>
                <a:cs typeface="Helvetica Neue"/>
                <a:sym typeface="Helvetica Neue"/>
              </a:rPr>
              <a:t>Hogan Nguyen </a:t>
            </a:r>
            <a:r>
              <a:rPr lang="en-US" sz="1100" b="0" i="0" u="none" strike="noStrike" cap="none">
                <a:solidFill>
                  <a:schemeClr val="dk1"/>
                </a:solidFill>
                <a:latin typeface="Helvetica Neue"/>
                <a:ea typeface="Helvetica Neue"/>
                <a:cs typeface="Helvetica Neue"/>
                <a:sym typeface="Helvetica Neue"/>
              </a:rPr>
              <a:t>- Kicker and Quad systems, including integration of novel RF system</a:t>
            </a:r>
            <a:endParaRPr/>
          </a:p>
          <a:p>
            <a:pPr marL="1057275" marR="0" lvl="2" indent="-230981" algn="l" rtl="0">
              <a:lnSpc>
                <a:spcPct val="100000"/>
              </a:lnSpc>
              <a:spcBef>
                <a:spcPts val="0"/>
              </a:spcBef>
              <a:spcAft>
                <a:spcPts val="0"/>
              </a:spcAft>
              <a:buClr>
                <a:srgbClr val="000000"/>
              </a:buClr>
              <a:buSzPct val="136363"/>
              <a:buFont typeface="NTR"/>
              <a:buChar char="‑"/>
            </a:pPr>
            <a:r>
              <a:rPr lang="en-US" sz="1100" b="0" i="0" u="none" strike="noStrike" cap="none">
                <a:solidFill>
                  <a:schemeClr val="dk1"/>
                </a:solidFill>
                <a:latin typeface="Helvetica Neue"/>
                <a:ea typeface="Helvetica Neue"/>
                <a:cs typeface="Helvetica Neue"/>
                <a:sym typeface="Helvetica Neue"/>
              </a:rPr>
              <a:t>Detector: </a:t>
            </a:r>
            <a:r>
              <a:rPr lang="en-US" sz="1100" b="0" i="1" u="none" strike="noStrike" cap="none">
                <a:solidFill>
                  <a:schemeClr val="dk1"/>
                </a:solidFill>
                <a:latin typeface="Helvetica Neue"/>
                <a:ea typeface="Helvetica Neue"/>
                <a:cs typeface="Helvetica Neue"/>
                <a:sym typeface="Helvetica Neue"/>
              </a:rPr>
              <a:t>Brendan Casey </a:t>
            </a:r>
            <a:r>
              <a:rPr lang="en-US" sz="1100" b="0" i="0" u="none" strike="noStrike" cap="none">
                <a:solidFill>
                  <a:schemeClr val="dk1"/>
                </a:solidFill>
                <a:latin typeface="Helvetica Neue"/>
                <a:ea typeface="Helvetica Neue"/>
                <a:cs typeface="Helvetica Neue"/>
                <a:sym typeface="Helvetica Neue"/>
              </a:rPr>
              <a:t>- Straw Tracker in-vacuum gaseous detectors</a:t>
            </a:r>
            <a:endParaRPr/>
          </a:p>
          <a:p>
            <a:pPr marL="1057275" marR="0" lvl="2" indent="-230981" algn="l" rtl="0">
              <a:lnSpc>
                <a:spcPct val="100000"/>
              </a:lnSpc>
              <a:spcBef>
                <a:spcPts val="0"/>
              </a:spcBef>
              <a:spcAft>
                <a:spcPts val="0"/>
              </a:spcAft>
              <a:buClr>
                <a:srgbClr val="000000"/>
              </a:buClr>
              <a:buSzPct val="136363"/>
              <a:buFont typeface="NTR"/>
              <a:buChar char="‑"/>
            </a:pPr>
            <a:r>
              <a:rPr lang="en-US" sz="1100" b="0" i="0" u="none" strike="noStrike" cap="none">
                <a:solidFill>
                  <a:schemeClr val="dk1"/>
                </a:solidFill>
                <a:latin typeface="Helvetica Neue"/>
                <a:ea typeface="Helvetica Neue"/>
                <a:cs typeface="Helvetica Neue"/>
                <a:sym typeface="Helvetica Neue"/>
              </a:rPr>
              <a:t>Field: </a:t>
            </a:r>
            <a:r>
              <a:rPr lang="en-US" sz="1100" b="0" i="1" u="none" strike="noStrike" cap="none">
                <a:solidFill>
                  <a:schemeClr val="dk1"/>
                </a:solidFill>
                <a:latin typeface="Helvetica Neue"/>
                <a:ea typeface="Helvetica Neue"/>
                <a:cs typeface="Helvetica Neue"/>
                <a:sym typeface="Helvetica Neue"/>
              </a:rPr>
              <a:t>Brendan Kiburg, Saskia Charity </a:t>
            </a:r>
            <a:r>
              <a:rPr lang="en-US" sz="1100" b="0" i="0" u="none" strike="noStrike" cap="none">
                <a:solidFill>
                  <a:schemeClr val="dk1"/>
                </a:solidFill>
                <a:latin typeface="Helvetica Neue"/>
                <a:ea typeface="Helvetica Neue"/>
                <a:cs typeface="Helvetica Neue"/>
                <a:sym typeface="Helvetica Neue"/>
              </a:rPr>
              <a:t>- Development of Surface coils, in-vacuum fixed probes</a:t>
            </a:r>
            <a:endParaRPr sz="1125" b="0" i="0" u="none" strike="noStrike" cap="none">
              <a:solidFill>
                <a:schemeClr val="dk1"/>
              </a:solidFill>
              <a:latin typeface="Helvetica Neue"/>
              <a:ea typeface="Helvetica Neue"/>
              <a:cs typeface="Helvetica Neue"/>
              <a:sym typeface="Helvetica Neue"/>
            </a:endParaRPr>
          </a:p>
          <a:p>
            <a:pPr marL="257175" marR="0" lvl="0" indent="-230505" algn="l" rtl="0">
              <a:lnSpc>
                <a:spcPct val="100000"/>
              </a:lnSpc>
              <a:spcBef>
                <a:spcPts val="0"/>
              </a:spcBef>
              <a:spcAft>
                <a:spcPts val="0"/>
              </a:spcAft>
              <a:buClr>
                <a:srgbClr val="000000"/>
              </a:buClr>
              <a:buSzPct val="123076"/>
              <a:buFont typeface="Proxima Nova"/>
              <a:buChar char="•"/>
            </a:pPr>
            <a:r>
              <a:rPr lang="en-US" sz="1300" b="0" i="0" u="none" strike="noStrike" cap="none">
                <a:solidFill>
                  <a:schemeClr val="dk1"/>
                </a:solidFill>
                <a:latin typeface="Helvetica Neue"/>
                <a:ea typeface="Helvetica Neue"/>
                <a:cs typeface="Helvetica Neue"/>
                <a:sym typeface="Helvetica Neue"/>
              </a:rPr>
              <a:t>LDRD Awards, New Hires:</a:t>
            </a:r>
            <a:endParaRPr/>
          </a:p>
        </p:txBody>
      </p:sp>
      <p:sp>
        <p:nvSpPr>
          <p:cNvPr id="490" name="Google Shape;490;p24"/>
          <p:cNvSpPr txBox="1"/>
          <p:nvPr/>
        </p:nvSpPr>
        <p:spPr>
          <a:xfrm>
            <a:off x="157325" y="4164736"/>
            <a:ext cx="2154556" cy="623225"/>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Brendan Kiburg, LDRD: Precision Compass: Measure vector field, needed for Muon EDM</a:t>
            </a:r>
            <a:endParaRPr sz="1050" b="0" i="0" u="none" strike="noStrike" cap="none">
              <a:solidFill>
                <a:srgbClr val="000000"/>
              </a:solidFill>
              <a:latin typeface="Arial"/>
              <a:ea typeface="Arial"/>
              <a:cs typeface="Arial"/>
              <a:sym typeface="Arial"/>
            </a:endParaRPr>
          </a:p>
        </p:txBody>
      </p:sp>
      <p:pic>
        <p:nvPicPr>
          <p:cNvPr id="491" name="Google Shape;491;p24"/>
          <p:cNvPicPr preferRelativeResize="0"/>
          <p:nvPr/>
        </p:nvPicPr>
        <p:blipFill rotWithShape="1">
          <a:blip r:embed="rId3">
            <a:alphaModFix/>
          </a:blip>
          <a:srcRect l="34118" t="7086" r="40092" b="57778"/>
          <a:stretch/>
        </p:blipFill>
        <p:spPr>
          <a:xfrm>
            <a:off x="489101" y="3144286"/>
            <a:ext cx="1123520" cy="1020450"/>
          </a:xfrm>
          <a:prstGeom prst="rect">
            <a:avLst/>
          </a:prstGeom>
          <a:noFill/>
          <a:ln>
            <a:noFill/>
          </a:ln>
        </p:spPr>
      </p:pic>
      <p:pic>
        <p:nvPicPr>
          <p:cNvPr id="492" name="Google Shape;492;p24"/>
          <p:cNvPicPr preferRelativeResize="0"/>
          <p:nvPr/>
        </p:nvPicPr>
        <p:blipFill rotWithShape="1">
          <a:blip r:embed="rId4">
            <a:alphaModFix/>
          </a:blip>
          <a:srcRect l="26105" t="15933" r="41078" b="43542"/>
          <a:stretch/>
        </p:blipFill>
        <p:spPr>
          <a:xfrm>
            <a:off x="7407481" y="3141161"/>
            <a:ext cx="1247418" cy="1026188"/>
          </a:xfrm>
          <a:prstGeom prst="rect">
            <a:avLst/>
          </a:prstGeom>
          <a:noFill/>
          <a:ln>
            <a:noFill/>
          </a:ln>
        </p:spPr>
      </p:pic>
      <p:pic>
        <p:nvPicPr>
          <p:cNvPr id="493" name="Google Shape;493;p24"/>
          <p:cNvPicPr preferRelativeResize="0"/>
          <p:nvPr/>
        </p:nvPicPr>
        <p:blipFill rotWithShape="1">
          <a:blip r:embed="rId5">
            <a:alphaModFix/>
          </a:blip>
          <a:srcRect/>
          <a:stretch/>
        </p:blipFill>
        <p:spPr>
          <a:xfrm>
            <a:off x="4348365" y="3141161"/>
            <a:ext cx="1187837" cy="1020450"/>
          </a:xfrm>
          <a:prstGeom prst="rect">
            <a:avLst/>
          </a:prstGeom>
          <a:noFill/>
          <a:ln>
            <a:noFill/>
          </a:ln>
        </p:spPr>
      </p:pic>
      <p:pic>
        <p:nvPicPr>
          <p:cNvPr id="494" name="Google Shape;494;p24"/>
          <p:cNvPicPr preferRelativeResize="0"/>
          <p:nvPr/>
        </p:nvPicPr>
        <p:blipFill rotWithShape="1">
          <a:blip r:embed="rId6">
            <a:alphaModFix/>
          </a:blip>
          <a:srcRect l="52247" t="40359" r="15078" b="18388"/>
          <a:stretch/>
        </p:blipFill>
        <p:spPr>
          <a:xfrm>
            <a:off x="2535881" y="3141167"/>
            <a:ext cx="1453369" cy="1026182"/>
          </a:xfrm>
          <a:prstGeom prst="rect">
            <a:avLst/>
          </a:prstGeom>
          <a:noFill/>
          <a:ln>
            <a:noFill/>
          </a:ln>
        </p:spPr>
      </p:pic>
      <p:sp>
        <p:nvSpPr>
          <p:cNvPr id="495" name="Google Shape;495;p24"/>
          <p:cNvSpPr txBox="1"/>
          <p:nvPr/>
        </p:nvSpPr>
        <p:spPr>
          <a:xfrm>
            <a:off x="2254837" y="4169962"/>
            <a:ext cx="2091198" cy="623225"/>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Saskia Charity 2021 Tollestrup Award : Tracking detectors and magnetic field analysis</a:t>
            </a:r>
            <a:endParaRPr sz="1050" b="0" i="0" u="none" strike="noStrike" cap="none">
              <a:solidFill>
                <a:srgbClr val="000000"/>
              </a:solidFill>
              <a:latin typeface="Arial"/>
              <a:ea typeface="Arial"/>
              <a:cs typeface="Arial"/>
              <a:sym typeface="Arial"/>
            </a:endParaRPr>
          </a:p>
        </p:txBody>
      </p:sp>
      <p:pic>
        <p:nvPicPr>
          <p:cNvPr id="496" name="Google Shape;496;p24"/>
          <p:cNvPicPr preferRelativeResize="0"/>
          <p:nvPr/>
        </p:nvPicPr>
        <p:blipFill rotWithShape="1">
          <a:blip r:embed="rId7">
            <a:alphaModFix/>
          </a:blip>
          <a:srcRect l="34007" t="35249" r="52464" b="41506"/>
          <a:stretch/>
        </p:blipFill>
        <p:spPr>
          <a:xfrm>
            <a:off x="5978724" y="3141161"/>
            <a:ext cx="1061700" cy="1026188"/>
          </a:xfrm>
          <a:prstGeom prst="rect">
            <a:avLst/>
          </a:prstGeom>
          <a:noFill/>
          <a:ln>
            <a:noFill/>
          </a:ln>
        </p:spPr>
      </p:pic>
      <p:sp>
        <p:nvSpPr>
          <p:cNvPr id="497" name="Google Shape;497;p24"/>
          <p:cNvSpPr txBox="1"/>
          <p:nvPr/>
        </p:nvSpPr>
        <p:spPr>
          <a:xfrm>
            <a:off x="4337772" y="4159460"/>
            <a:ext cx="1247400" cy="461643"/>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James Mott, 2020</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Wilson Fellow </a:t>
            </a:r>
            <a:endParaRPr sz="1050" b="0" i="0" u="none" strike="noStrike" cap="none">
              <a:solidFill>
                <a:srgbClr val="000000"/>
              </a:solidFill>
              <a:latin typeface="Arial"/>
              <a:ea typeface="Arial"/>
              <a:cs typeface="Arial"/>
              <a:sym typeface="Arial"/>
            </a:endParaRPr>
          </a:p>
        </p:txBody>
      </p:sp>
      <p:sp>
        <p:nvSpPr>
          <p:cNvPr id="498" name="Google Shape;498;p24"/>
          <p:cNvSpPr txBox="1"/>
          <p:nvPr/>
        </p:nvSpPr>
        <p:spPr>
          <a:xfrm>
            <a:off x="6032278" y="4164736"/>
            <a:ext cx="1247400" cy="623225"/>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Tammy Walton, 2020 Associate Scientist</a:t>
            </a:r>
            <a:endParaRPr sz="1050" b="0" i="0" u="none" strike="noStrike" cap="none">
              <a:solidFill>
                <a:srgbClr val="000000"/>
              </a:solidFill>
              <a:latin typeface="Arial"/>
              <a:ea typeface="Arial"/>
              <a:cs typeface="Arial"/>
              <a:sym typeface="Arial"/>
            </a:endParaRPr>
          </a:p>
        </p:txBody>
      </p:sp>
      <p:sp>
        <p:nvSpPr>
          <p:cNvPr id="499" name="Google Shape;499;p24"/>
          <p:cNvSpPr txBox="1"/>
          <p:nvPr/>
        </p:nvSpPr>
        <p:spPr>
          <a:xfrm>
            <a:off x="7322279" y="4105557"/>
            <a:ext cx="1247400" cy="623225"/>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Jessica Esquivel, 2021 Associate Scientist</a:t>
            </a: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130bf8aca4e_0_152"/>
          <p:cNvSpPr txBox="1">
            <a:spLocks noGrp="1"/>
          </p:cNvSpPr>
          <p:nvPr>
            <p:ph type="title"/>
          </p:nvPr>
        </p:nvSpPr>
        <p:spPr>
          <a:xfrm>
            <a:off x="1314450" y="188814"/>
            <a:ext cx="6515100" cy="32085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1400"/>
              <a:buNone/>
            </a:pPr>
            <a:r>
              <a:rPr lang="en-US"/>
              <a:t>Mu2e Current Experiment Status</a:t>
            </a:r>
            <a:endParaRPr/>
          </a:p>
        </p:txBody>
      </p:sp>
      <p:sp>
        <p:nvSpPr>
          <p:cNvPr id="506" name="Google Shape;506;g130bf8aca4e_0_152"/>
          <p:cNvSpPr txBox="1">
            <a:spLocks noGrp="1"/>
          </p:cNvSpPr>
          <p:nvPr>
            <p:ph type="body" idx="1"/>
          </p:nvPr>
        </p:nvSpPr>
        <p:spPr>
          <a:xfrm>
            <a:off x="1361250" y="2181668"/>
            <a:ext cx="3154050" cy="371475"/>
          </a:xfrm>
          <a:prstGeom prst="rect">
            <a:avLst/>
          </a:prstGeom>
          <a:noFill/>
          <a:ln>
            <a:noFill/>
          </a:ln>
        </p:spPr>
        <p:txBody>
          <a:bodyPr spcFirstLastPara="1" wrap="square" lIns="0" tIns="0" rIns="0" bIns="0" anchor="t" anchorCtr="0">
            <a:noAutofit/>
          </a:bodyPr>
          <a:lstStyle/>
          <a:p>
            <a:pPr marL="0" lvl="0" indent="0" algn="l" rtl="0">
              <a:lnSpc>
                <a:spcPct val="115000"/>
              </a:lnSpc>
              <a:spcBef>
                <a:spcPts val="738"/>
              </a:spcBef>
              <a:spcAft>
                <a:spcPts val="0"/>
              </a:spcAft>
              <a:buSzPts val="2400"/>
              <a:buNone/>
            </a:pPr>
            <a:r>
              <a:rPr lang="en-US" sz="1500" dirty="0"/>
              <a:t>Transport solenoid development</a:t>
            </a:r>
            <a:endParaRPr sz="1500" dirty="0"/>
          </a:p>
        </p:txBody>
      </p:sp>
      <p:sp>
        <p:nvSpPr>
          <p:cNvPr id="507" name="Google Shape;507;g130bf8aca4e_0_152"/>
          <p:cNvSpPr txBox="1">
            <a:spLocks noGrp="1"/>
          </p:cNvSpPr>
          <p:nvPr>
            <p:ph type="sldNum" idx="12"/>
          </p:nvPr>
        </p:nvSpPr>
        <p:spPr>
          <a:xfrm>
            <a:off x="1309688" y="4878160"/>
            <a:ext cx="310725" cy="1779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27</a:t>
            </a:fld>
            <a:endParaRPr/>
          </a:p>
        </p:txBody>
      </p:sp>
      <p:sp>
        <p:nvSpPr>
          <p:cNvPr id="508" name="Google Shape;508;g130bf8aca4e_0_152"/>
          <p:cNvSpPr txBox="1">
            <a:spLocks noGrp="1"/>
          </p:cNvSpPr>
          <p:nvPr>
            <p:ph type="body" idx="1"/>
          </p:nvPr>
        </p:nvSpPr>
        <p:spPr>
          <a:xfrm>
            <a:off x="1314450" y="4336463"/>
            <a:ext cx="3247650" cy="371475"/>
          </a:xfrm>
          <a:prstGeom prst="rect">
            <a:avLst/>
          </a:prstGeom>
          <a:noFill/>
          <a:ln>
            <a:noFill/>
          </a:ln>
        </p:spPr>
        <p:txBody>
          <a:bodyPr spcFirstLastPara="1" wrap="square" lIns="0" tIns="0" rIns="0" bIns="0" anchor="t" anchorCtr="0">
            <a:noAutofit/>
          </a:bodyPr>
          <a:lstStyle/>
          <a:p>
            <a:pPr marL="0" lvl="0" indent="0" algn="l" rtl="0">
              <a:lnSpc>
                <a:spcPct val="115000"/>
              </a:lnSpc>
              <a:spcBef>
                <a:spcPts val="738"/>
              </a:spcBef>
              <a:spcAft>
                <a:spcPts val="0"/>
              </a:spcAft>
              <a:buSzPts val="2400"/>
              <a:buNone/>
            </a:pPr>
            <a:r>
              <a:rPr lang="en-US" sz="1500"/>
              <a:t>Beam to diagnostic absorber (KPP)</a:t>
            </a:r>
            <a:endParaRPr sz="1500"/>
          </a:p>
        </p:txBody>
      </p:sp>
      <p:sp>
        <p:nvSpPr>
          <p:cNvPr id="509" name="Google Shape;509;g130bf8aca4e_0_152"/>
          <p:cNvSpPr txBox="1">
            <a:spLocks noGrp="1"/>
          </p:cNvSpPr>
          <p:nvPr>
            <p:ph type="body" idx="1"/>
          </p:nvPr>
        </p:nvSpPr>
        <p:spPr>
          <a:xfrm>
            <a:off x="5131995" y="2205024"/>
            <a:ext cx="3154050" cy="32085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738"/>
              </a:spcBef>
              <a:spcAft>
                <a:spcPts val="0"/>
              </a:spcAft>
              <a:buSzPts val="2400"/>
              <a:buNone/>
            </a:pPr>
            <a:r>
              <a:rPr lang="en-US" sz="1500" dirty="0"/>
              <a:t>Straw tracker assembly</a:t>
            </a:r>
            <a:endParaRPr sz="1500" dirty="0"/>
          </a:p>
        </p:txBody>
      </p:sp>
      <p:sp>
        <p:nvSpPr>
          <p:cNvPr id="510" name="Google Shape;510;g130bf8aca4e_0_152"/>
          <p:cNvSpPr txBox="1">
            <a:spLocks noGrp="1"/>
          </p:cNvSpPr>
          <p:nvPr>
            <p:ph type="body" idx="1"/>
          </p:nvPr>
        </p:nvSpPr>
        <p:spPr>
          <a:xfrm>
            <a:off x="4662674" y="4361775"/>
            <a:ext cx="3548637" cy="321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738"/>
              </a:spcBef>
              <a:spcAft>
                <a:spcPts val="0"/>
              </a:spcAft>
              <a:buSzPts val="2400"/>
              <a:buNone/>
            </a:pPr>
            <a:r>
              <a:rPr lang="en-US" sz="1500" dirty="0"/>
              <a:t>Tracker VST: reconstructed cosmic ray</a:t>
            </a:r>
            <a:endParaRPr sz="1500" dirty="0"/>
          </a:p>
        </p:txBody>
      </p:sp>
      <p:pic>
        <p:nvPicPr>
          <p:cNvPr id="511" name="Google Shape;511;g130bf8aca4e_0_152"/>
          <p:cNvPicPr preferRelativeResize="0">
            <a:picLocks noChangeAspect="1"/>
          </p:cNvPicPr>
          <p:nvPr/>
        </p:nvPicPr>
        <p:blipFill rotWithShape="1">
          <a:blip r:embed="rId3">
            <a:alphaModFix/>
          </a:blip>
          <a:srcRect/>
          <a:stretch/>
        </p:blipFill>
        <p:spPr>
          <a:xfrm>
            <a:off x="4615903" y="641399"/>
            <a:ext cx="3670142" cy="1619435"/>
          </a:xfrm>
          <a:prstGeom prst="rect">
            <a:avLst/>
          </a:prstGeom>
          <a:noFill/>
          <a:ln>
            <a:noFill/>
          </a:ln>
        </p:spPr>
      </p:pic>
      <p:pic>
        <p:nvPicPr>
          <p:cNvPr id="512" name="Google Shape;512;g130bf8aca4e_0_152"/>
          <p:cNvPicPr preferRelativeResize="0"/>
          <p:nvPr/>
        </p:nvPicPr>
        <p:blipFill rotWithShape="1">
          <a:blip r:embed="rId4">
            <a:alphaModFix/>
          </a:blip>
          <a:srcRect t="12353" b="8954"/>
          <a:stretch/>
        </p:blipFill>
        <p:spPr>
          <a:xfrm>
            <a:off x="1632985" y="2673573"/>
            <a:ext cx="2631281" cy="1686430"/>
          </a:xfrm>
          <a:prstGeom prst="rect">
            <a:avLst/>
          </a:prstGeom>
          <a:noFill/>
          <a:ln>
            <a:noFill/>
          </a:ln>
        </p:spPr>
      </p:pic>
      <p:pic>
        <p:nvPicPr>
          <p:cNvPr id="513" name="Google Shape;513;g130bf8aca4e_0_152"/>
          <p:cNvPicPr preferRelativeResize="0"/>
          <p:nvPr/>
        </p:nvPicPr>
        <p:blipFill rotWithShape="1">
          <a:blip r:embed="rId5">
            <a:alphaModFix/>
          </a:blip>
          <a:srcRect b="19133"/>
          <a:stretch/>
        </p:blipFill>
        <p:spPr>
          <a:xfrm>
            <a:off x="1620413" y="641401"/>
            <a:ext cx="2631280" cy="1595924"/>
          </a:xfrm>
          <a:prstGeom prst="rect">
            <a:avLst/>
          </a:prstGeom>
          <a:noFill/>
          <a:ln>
            <a:noFill/>
          </a:ln>
        </p:spPr>
      </p:pic>
      <p:pic>
        <p:nvPicPr>
          <p:cNvPr id="514" name="Google Shape;514;g130bf8aca4e_0_152"/>
          <p:cNvPicPr preferRelativeResize="0"/>
          <p:nvPr/>
        </p:nvPicPr>
        <p:blipFill>
          <a:blip r:embed="rId6">
            <a:alphaModFix/>
          </a:blip>
          <a:stretch>
            <a:fillRect/>
          </a:stretch>
        </p:blipFill>
        <p:spPr>
          <a:xfrm>
            <a:off x="4879736" y="2624138"/>
            <a:ext cx="2840637" cy="1785299"/>
          </a:xfrm>
          <a:prstGeom prst="rect">
            <a:avLst/>
          </a:prstGeom>
          <a:noFill/>
          <a:ln>
            <a:noFill/>
          </a:ln>
        </p:spPr>
      </p:pic>
      <p:sp>
        <p:nvSpPr>
          <p:cNvPr id="2" name="Date Placeholder 1">
            <a:extLst>
              <a:ext uri="{FF2B5EF4-FFF2-40B4-BE49-F238E27FC236}">
                <a16:creationId xmlns:a16="http://schemas.microsoft.com/office/drawing/2014/main" id="{2FE715C8-992B-A946-A63C-0D07CB4F35E7}"/>
              </a:ext>
            </a:extLst>
          </p:cNvPr>
          <p:cNvSpPr>
            <a:spLocks noGrp="1"/>
          </p:cNvSpPr>
          <p:nvPr>
            <p:ph type="dt" idx="10"/>
          </p:nvPr>
        </p:nvSpPr>
        <p:spPr/>
        <p:txBody>
          <a:bodyPr/>
          <a:lstStyle/>
          <a:p>
            <a:r>
              <a:rPr lang="en-US"/>
              <a:t>6/22/22 </a:t>
            </a:r>
          </a:p>
        </p:txBody>
      </p:sp>
      <p:sp>
        <p:nvSpPr>
          <p:cNvPr id="3" name="Footer Placeholder 2">
            <a:extLst>
              <a:ext uri="{FF2B5EF4-FFF2-40B4-BE49-F238E27FC236}">
                <a16:creationId xmlns:a16="http://schemas.microsoft.com/office/drawing/2014/main" id="{87735706-B591-0342-A89C-90756015BA9C}"/>
              </a:ext>
            </a:extLst>
          </p:cNvPr>
          <p:cNvSpPr>
            <a:spLocks noGrp="1"/>
          </p:cNvSpPr>
          <p:nvPr>
            <p:ph type="ftr" idx="11"/>
          </p:nvPr>
        </p:nvSpPr>
        <p:spPr/>
        <p:txBody>
          <a:bodyPr/>
          <a:lstStyle/>
          <a:p>
            <a:r>
              <a:rPr lang="en-US"/>
              <a:t>K. Burkett | Fermilab PAC Meeting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25"/>
          <p:cNvSpPr txBox="1">
            <a:spLocks noGrp="1"/>
          </p:cNvSpPr>
          <p:nvPr>
            <p:ph type="body" idx="1"/>
          </p:nvPr>
        </p:nvSpPr>
        <p:spPr>
          <a:xfrm>
            <a:off x="159603" y="719139"/>
            <a:ext cx="8672400" cy="3794400"/>
          </a:xfrm>
          <a:prstGeom prst="rect">
            <a:avLst/>
          </a:prstGeom>
          <a:noFill/>
          <a:ln>
            <a:noFill/>
          </a:ln>
        </p:spPr>
        <p:txBody>
          <a:bodyPr spcFirstLastPara="1" wrap="square" lIns="0" tIns="0" rIns="0" bIns="0" anchor="t" anchorCtr="0">
            <a:noAutofit/>
          </a:bodyPr>
          <a:lstStyle/>
          <a:p>
            <a:pPr marL="457200" lvl="0" indent="-304800" algn="l" rtl="0">
              <a:lnSpc>
                <a:spcPct val="100000"/>
              </a:lnSpc>
              <a:spcBef>
                <a:spcPts val="480"/>
              </a:spcBef>
              <a:spcAft>
                <a:spcPts val="0"/>
              </a:spcAft>
              <a:buClr>
                <a:srgbClr val="505050"/>
              </a:buClr>
              <a:buSzPts val="1200"/>
              <a:buFont typeface="Helvetica Neue"/>
              <a:buChar char="●"/>
            </a:pPr>
            <a:r>
              <a:rPr lang="en-US" sz="1200" dirty="0">
                <a:solidFill>
                  <a:srgbClr val="505050"/>
                </a:solidFill>
                <a:latin typeface="Helvetica Neue"/>
                <a:ea typeface="Helvetica Neue"/>
                <a:cs typeface="Helvetica Neue"/>
                <a:sym typeface="Helvetica Neue"/>
              </a:rPr>
              <a:t>Strong leadership contributions to many aspects of the experiment</a:t>
            </a:r>
            <a:endParaRPr sz="1200" dirty="0">
              <a:solidFill>
                <a:srgbClr val="505050"/>
              </a:solidFill>
              <a:latin typeface="Helvetica Neue"/>
              <a:ea typeface="Helvetica Neue"/>
              <a:cs typeface="Helvetica Neue"/>
              <a:sym typeface="Helvetica Neue"/>
            </a:endParaRPr>
          </a:p>
          <a:p>
            <a:pPr marL="914400" lvl="1" indent="-304800" algn="l" rtl="0">
              <a:spcBef>
                <a:spcPts val="0"/>
              </a:spcBef>
              <a:spcAft>
                <a:spcPts val="0"/>
              </a:spcAft>
              <a:buClr>
                <a:srgbClr val="505050"/>
              </a:buClr>
              <a:buSzPts val="1200"/>
              <a:buFont typeface="Helvetica Neue"/>
              <a:buChar char="○"/>
            </a:pPr>
            <a:r>
              <a:rPr lang="en-US" sz="1200" dirty="0">
                <a:solidFill>
                  <a:srgbClr val="505050"/>
                </a:solidFill>
                <a:latin typeface="Helvetica Neue"/>
                <a:ea typeface="Helvetica Neue"/>
                <a:cs typeface="Helvetica Neue"/>
                <a:sym typeface="Helvetica Neue"/>
              </a:rPr>
              <a:t>Co-spokesperson (Bob Bernstein)</a:t>
            </a:r>
            <a:endParaRPr sz="1200" dirty="0">
              <a:solidFill>
                <a:srgbClr val="505050"/>
              </a:solidFill>
              <a:latin typeface="Helvetica Neue"/>
              <a:ea typeface="Helvetica Neue"/>
              <a:cs typeface="Helvetica Neue"/>
              <a:sym typeface="Helvetica Neue"/>
            </a:endParaRPr>
          </a:p>
          <a:p>
            <a:pPr marL="914400" lvl="1" indent="-304800" algn="l" rtl="0">
              <a:spcBef>
                <a:spcPts val="0"/>
              </a:spcBef>
              <a:spcAft>
                <a:spcPts val="0"/>
              </a:spcAft>
              <a:buClr>
                <a:srgbClr val="505050"/>
              </a:buClr>
              <a:buSzPts val="1200"/>
              <a:buFont typeface="Helvetica Neue"/>
              <a:buChar char="○"/>
            </a:pPr>
            <a:r>
              <a:rPr lang="en-US" sz="1200" dirty="0">
                <a:solidFill>
                  <a:srgbClr val="505050"/>
                </a:solidFill>
                <a:latin typeface="Helvetica Neue"/>
                <a:ea typeface="Helvetica Neue"/>
                <a:cs typeface="Helvetica Neue"/>
                <a:sym typeface="Helvetica Neue"/>
              </a:rPr>
              <a:t>Project (Julie Whitmore) and operations (Greg </a:t>
            </a:r>
            <a:r>
              <a:rPr lang="en-US" sz="1200" dirty="0" err="1">
                <a:solidFill>
                  <a:srgbClr val="505050"/>
                </a:solidFill>
                <a:latin typeface="Helvetica Neue"/>
                <a:ea typeface="Helvetica Neue"/>
                <a:cs typeface="Helvetica Neue"/>
                <a:sym typeface="Helvetica Neue"/>
              </a:rPr>
              <a:t>Rakness</a:t>
            </a:r>
            <a:r>
              <a:rPr lang="en-US" sz="1200" dirty="0">
                <a:solidFill>
                  <a:srgbClr val="505050"/>
                </a:solidFill>
                <a:latin typeface="Helvetica Neue"/>
                <a:ea typeface="Helvetica Neue"/>
                <a:cs typeface="Helvetica Neue"/>
                <a:sym typeface="Helvetica Neue"/>
              </a:rPr>
              <a:t>) managers</a:t>
            </a:r>
            <a:endParaRPr sz="1200" dirty="0">
              <a:solidFill>
                <a:srgbClr val="505050"/>
              </a:solidFill>
              <a:latin typeface="Helvetica Neue"/>
              <a:ea typeface="Helvetica Neue"/>
              <a:cs typeface="Helvetica Neue"/>
              <a:sym typeface="Helvetica Neue"/>
            </a:endParaRPr>
          </a:p>
          <a:p>
            <a:pPr marL="914400" lvl="1" indent="-304800" algn="l" rtl="0">
              <a:spcBef>
                <a:spcPts val="0"/>
              </a:spcBef>
              <a:spcAft>
                <a:spcPts val="0"/>
              </a:spcAft>
              <a:buClr>
                <a:srgbClr val="505050"/>
              </a:buClr>
              <a:buSzPts val="1200"/>
              <a:buFont typeface="Helvetica Neue"/>
              <a:buChar char="○"/>
            </a:pPr>
            <a:r>
              <a:rPr lang="en-US" sz="1200" dirty="0">
                <a:solidFill>
                  <a:srgbClr val="505050"/>
                </a:solidFill>
                <a:latin typeface="Helvetica Neue"/>
                <a:ea typeface="Helvetica Neue"/>
                <a:cs typeface="Helvetica Neue"/>
                <a:sym typeface="Helvetica Neue"/>
              </a:rPr>
              <a:t>Simulation WG co-leader (Pasha Murat to June 2021)</a:t>
            </a:r>
            <a:endParaRPr sz="1200" dirty="0">
              <a:solidFill>
                <a:srgbClr val="505050"/>
              </a:solidFill>
              <a:latin typeface="Helvetica Neue"/>
              <a:ea typeface="Helvetica Neue"/>
              <a:cs typeface="Helvetica Neue"/>
              <a:sym typeface="Helvetica Neue"/>
            </a:endParaRPr>
          </a:p>
          <a:p>
            <a:pPr marL="457200" lvl="0" indent="-304800" algn="l" rtl="0">
              <a:lnSpc>
                <a:spcPct val="100000"/>
              </a:lnSpc>
              <a:spcBef>
                <a:spcPts val="0"/>
              </a:spcBef>
              <a:spcAft>
                <a:spcPts val="0"/>
              </a:spcAft>
              <a:buClr>
                <a:srgbClr val="505050"/>
              </a:buClr>
              <a:buSzPts val="1200"/>
              <a:buFont typeface="Helvetica Neue"/>
              <a:buChar char="●"/>
            </a:pPr>
            <a:r>
              <a:rPr lang="en-US" sz="1200" dirty="0">
                <a:solidFill>
                  <a:srgbClr val="505050"/>
                </a:solidFill>
                <a:latin typeface="Helvetica Neue"/>
                <a:ea typeface="Helvetica Neue"/>
                <a:cs typeface="Helvetica Neue"/>
                <a:sym typeface="Helvetica Neue"/>
              </a:rPr>
              <a:t>Current FNAL activities</a:t>
            </a:r>
            <a:endParaRPr sz="1200" dirty="0">
              <a:solidFill>
                <a:srgbClr val="505050"/>
              </a:solidFill>
              <a:latin typeface="Helvetica Neue"/>
              <a:ea typeface="Helvetica Neue"/>
              <a:cs typeface="Helvetica Neue"/>
              <a:sym typeface="Helvetica Neue"/>
            </a:endParaRPr>
          </a:p>
          <a:p>
            <a:pPr marL="914400" lvl="1" indent="-304800" algn="l" rtl="0">
              <a:spcBef>
                <a:spcPts val="0"/>
              </a:spcBef>
              <a:spcAft>
                <a:spcPts val="0"/>
              </a:spcAft>
              <a:buClr>
                <a:srgbClr val="505050"/>
              </a:buClr>
              <a:buSzPts val="1200"/>
              <a:buFont typeface="Helvetica Neue"/>
              <a:buChar char="○"/>
            </a:pPr>
            <a:r>
              <a:rPr lang="en-US" sz="1200" dirty="0">
                <a:solidFill>
                  <a:srgbClr val="505050"/>
                </a:solidFill>
                <a:latin typeface="Helvetica Neue"/>
                <a:ea typeface="Helvetica Neue"/>
                <a:cs typeface="Helvetica Neue"/>
                <a:sym typeface="Helvetica Neue"/>
              </a:rPr>
              <a:t>Assembly of tracker planes, procurement of electronics, work on tracker services</a:t>
            </a:r>
          </a:p>
          <a:p>
            <a:pPr marL="914400" lvl="1" indent="-304800" algn="l" rtl="0">
              <a:spcBef>
                <a:spcPts val="0"/>
              </a:spcBef>
              <a:spcAft>
                <a:spcPts val="0"/>
              </a:spcAft>
              <a:buClr>
                <a:srgbClr val="505050"/>
              </a:buClr>
              <a:buSzPts val="1200"/>
              <a:buFont typeface="Helvetica Neue"/>
              <a:buChar char="○"/>
            </a:pPr>
            <a:r>
              <a:rPr lang="en-US" sz="1200" dirty="0">
                <a:solidFill>
                  <a:srgbClr val="505050"/>
                </a:solidFill>
                <a:latin typeface="Helvetica Neue"/>
                <a:ea typeface="Helvetica Neue"/>
                <a:cs typeface="Helvetica Neue"/>
                <a:sym typeface="Helvetica Neue"/>
              </a:rPr>
              <a:t>Installation of </a:t>
            </a:r>
            <a:r>
              <a:rPr lang="en-US" sz="1200" dirty="0" err="1">
                <a:solidFill>
                  <a:srgbClr val="505050"/>
                </a:solidFill>
                <a:latin typeface="Helvetica Neue"/>
                <a:ea typeface="Helvetica Neue"/>
                <a:cs typeface="Helvetica Neue"/>
                <a:sym typeface="Helvetica Neue"/>
              </a:rPr>
              <a:t>cryo</a:t>
            </a:r>
            <a:r>
              <a:rPr lang="en-US" sz="1200" dirty="0">
                <a:solidFill>
                  <a:srgbClr val="505050"/>
                </a:solidFill>
                <a:latin typeface="Helvetica Neue"/>
                <a:ea typeface="Helvetica Neue"/>
                <a:cs typeface="Helvetica Neue"/>
                <a:sym typeface="Helvetica Neue"/>
              </a:rPr>
              <a:t> infrastructure </a:t>
            </a:r>
          </a:p>
          <a:p>
            <a:pPr marL="914400" lvl="1" indent="-304800" algn="l" rtl="0">
              <a:spcBef>
                <a:spcPts val="0"/>
              </a:spcBef>
              <a:spcAft>
                <a:spcPts val="0"/>
              </a:spcAft>
              <a:buClr>
                <a:srgbClr val="505050"/>
              </a:buClr>
              <a:buSzPts val="1200"/>
              <a:buFont typeface="Helvetica Neue"/>
              <a:buChar char="○"/>
            </a:pPr>
            <a:r>
              <a:rPr lang="en-US" sz="1200" dirty="0">
                <a:solidFill>
                  <a:srgbClr val="505050"/>
                </a:solidFill>
                <a:latin typeface="Helvetica Neue"/>
                <a:ea typeface="Helvetica Neue"/>
                <a:cs typeface="Helvetica Neue"/>
                <a:sym typeface="Helvetica Neue"/>
              </a:rPr>
              <a:t>Assembly of the Transport solenoid, work with the vendor on Production and Detector solenoids</a:t>
            </a:r>
            <a:endParaRPr sz="1200" dirty="0">
              <a:solidFill>
                <a:srgbClr val="505050"/>
              </a:solidFill>
              <a:latin typeface="Helvetica Neue"/>
              <a:ea typeface="Helvetica Neue"/>
              <a:cs typeface="Helvetica Neue"/>
              <a:sym typeface="Helvetica Neue"/>
            </a:endParaRPr>
          </a:p>
          <a:p>
            <a:pPr marL="914400" lvl="1" indent="-304800" algn="l" rtl="0">
              <a:spcBef>
                <a:spcPts val="0"/>
              </a:spcBef>
              <a:spcAft>
                <a:spcPts val="0"/>
              </a:spcAft>
              <a:buClr>
                <a:srgbClr val="505050"/>
              </a:buClr>
              <a:buSzPts val="1200"/>
              <a:buFont typeface="Helvetica Neue"/>
              <a:buChar char="○"/>
            </a:pPr>
            <a:r>
              <a:rPr lang="en-US" sz="1200" dirty="0">
                <a:solidFill>
                  <a:srgbClr val="505050"/>
                </a:solidFill>
                <a:latin typeface="Helvetica Neue"/>
                <a:ea typeface="Helvetica Neue"/>
                <a:cs typeface="Helvetica Neue"/>
                <a:sym typeface="Helvetica Neue"/>
              </a:rPr>
              <a:t>8 GeV proton beam studies in the Delivery ring and to M4.  Construction of electrostatic septa.</a:t>
            </a:r>
            <a:endParaRPr sz="1200" dirty="0">
              <a:solidFill>
                <a:srgbClr val="505050"/>
              </a:solidFill>
              <a:latin typeface="Helvetica Neue"/>
              <a:ea typeface="Helvetica Neue"/>
              <a:cs typeface="Helvetica Neue"/>
              <a:sym typeface="Helvetica Neue"/>
            </a:endParaRPr>
          </a:p>
          <a:p>
            <a:pPr marL="914400" lvl="1" indent="-304800" algn="l" rtl="0">
              <a:spcBef>
                <a:spcPts val="0"/>
              </a:spcBef>
              <a:spcAft>
                <a:spcPts val="0"/>
              </a:spcAft>
              <a:buClr>
                <a:srgbClr val="505050"/>
              </a:buClr>
              <a:buSzPts val="1200"/>
              <a:buFont typeface="Helvetica Neue"/>
              <a:buChar char="○"/>
            </a:pPr>
            <a:r>
              <a:rPr lang="en-US" sz="1200" dirty="0">
                <a:solidFill>
                  <a:srgbClr val="505050"/>
                </a:solidFill>
                <a:latin typeface="Helvetica Neue"/>
                <a:ea typeface="Helvetica Neue"/>
                <a:cs typeface="Helvetica Neue"/>
                <a:sym typeface="Helvetica Neue"/>
              </a:rPr>
              <a:t>Scintillator aging studies.</a:t>
            </a:r>
            <a:endParaRPr sz="1200" dirty="0">
              <a:solidFill>
                <a:srgbClr val="505050"/>
              </a:solidFill>
              <a:latin typeface="Helvetica Neue"/>
              <a:ea typeface="Helvetica Neue"/>
              <a:cs typeface="Helvetica Neue"/>
              <a:sym typeface="Helvetica Neue"/>
            </a:endParaRPr>
          </a:p>
          <a:p>
            <a:pPr marL="914400" lvl="1" indent="-304800" algn="l" rtl="0">
              <a:spcBef>
                <a:spcPts val="0"/>
              </a:spcBef>
              <a:spcAft>
                <a:spcPts val="0"/>
              </a:spcAft>
              <a:buClr>
                <a:srgbClr val="505050"/>
              </a:buClr>
              <a:buSzPts val="1200"/>
              <a:buFont typeface="Helvetica Neue"/>
              <a:buChar char="○"/>
            </a:pPr>
            <a:r>
              <a:rPr lang="en-US" sz="1200" dirty="0">
                <a:solidFill>
                  <a:srgbClr val="505050"/>
                </a:solidFill>
                <a:latin typeface="Helvetica Neue"/>
                <a:ea typeface="Helvetica Neue"/>
                <a:cs typeface="Helvetica Neue"/>
                <a:sym typeface="Helvetica Neue"/>
              </a:rPr>
              <a:t>Development of Offline and TDAQ software, user support</a:t>
            </a:r>
            <a:endParaRPr sz="1200" dirty="0">
              <a:solidFill>
                <a:srgbClr val="505050"/>
              </a:solidFill>
              <a:latin typeface="Helvetica Neue"/>
              <a:ea typeface="Helvetica Neue"/>
              <a:cs typeface="Helvetica Neue"/>
              <a:sym typeface="Helvetica Neue"/>
            </a:endParaRPr>
          </a:p>
          <a:p>
            <a:pPr marL="457200" lvl="0" indent="-304800" algn="l" rtl="0">
              <a:spcBef>
                <a:spcPts val="0"/>
              </a:spcBef>
              <a:spcAft>
                <a:spcPts val="0"/>
              </a:spcAft>
              <a:buClr>
                <a:srgbClr val="505050"/>
              </a:buClr>
              <a:buSzPts val="1200"/>
              <a:buFont typeface="Helvetica Neue"/>
              <a:buChar char="●"/>
            </a:pPr>
            <a:r>
              <a:rPr lang="en-US" sz="1200" dirty="0">
                <a:solidFill>
                  <a:srgbClr val="505050"/>
                </a:solidFill>
                <a:latin typeface="Helvetica Neue"/>
                <a:ea typeface="Helvetica Neue"/>
                <a:cs typeface="Helvetica Neue"/>
                <a:sym typeface="Helvetica Neue"/>
              </a:rPr>
              <a:t>LDRDs to support Mu2e-II R&amp;D</a:t>
            </a:r>
            <a:endParaRPr sz="1200" dirty="0">
              <a:solidFill>
                <a:srgbClr val="505050"/>
              </a:solidFill>
              <a:latin typeface="Helvetica Neue"/>
              <a:ea typeface="Helvetica Neue"/>
              <a:cs typeface="Helvetica Neue"/>
              <a:sym typeface="Helvetica Neue"/>
            </a:endParaRPr>
          </a:p>
          <a:p>
            <a:pPr marL="914400" lvl="1" indent="-304800" algn="l" rtl="0">
              <a:spcBef>
                <a:spcPts val="0"/>
              </a:spcBef>
              <a:spcAft>
                <a:spcPts val="0"/>
              </a:spcAft>
              <a:buClr>
                <a:srgbClr val="505050"/>
              </a:buClr>
              <a:buSzPts val="1200"/>
              <a:buFont typeface="Helvetica Neue"/>
              <a:buChar char="○"/>
            </a:pPr>
            <a:r>
              <a:rPr lang="en-US" sz="1200" dirty="0">
                <a:solidFill>
                  <a:srgbClr val="505050"/>
                </a:solidFill>
                <a:latin typeface="Helvetica Neue"/>
                <a:ea typeface="Helvetica Neue"/>
                <a:cs typeface="Helvetica Neue"/>
                <a:sym typeface="Helvetica Neue"/>
              </a:rPr>
              <a:t>Vitaly </a:t>
            </a:r>
            <a:r>
              <a:rPr lang="en-US" sz="1200" dirty="0" err="1">
                <a:solidFill>
                  <a:srgbClr val="505050"/>
                </a:solidFill>
                <a:latin typeface="Helvetica Neue"/>
                <a:ea typeface="Helvetica Neue"/>
                <a:cs typeface="Helvetica Neue"/>
                <a:sym typeface="Helvetica Neue"/>
              </a:rPr>
              <a:t>Pronskikh</a:t>
            </a:r>
            <a:r>
              <a:rPr lang="en-US" sz="1200" dirty="0">
                <a:solidFill>
                  <a:srgbClr val="505050"/>
                </a:solidFill>
                <a:latin typeface="Helvetica Neue"/>
                <a:ea typeface="Helvetica Neue"/>
                <a:cs typeface="Helvetica Neue"/>
                <a:sym typeface="Helvetica Neue"/>
              </a:rPr>
              <a:t> - pion production target concept for Mu2e-II</a:t>
            </a:r>
            <a:endParaRPr sz="1200" dirty="0">
              <a:solidFill>
                <a:srgbClr val="505050"/>
              </a:solidFill>
              <a:latin typeface="Helvetica Neue"/>
              <a:ea typeface="Helvetica Neue"/>
              <a:cs typeface="Helvetica Neue"/>
              <a:sym typeface="Helvetica Neue"/>
            </a:endParaRPr>
          </a:p>
          <a:p>
            <a:pPr marL="914400" lvl="1" indent="-304800" algn="l" rtl="0">
              <a:spcBef>
                <a:spcPts val="0"/>
              </a:spcBef>
              <a:spcAft>
                <a:spcPts val="0"/>
              </a:spcAft>
              <a:buClr>
                <a:srgbClr val="505050"/>
              </a:buClr>
              <a:buSzPts val="1200"/>
              <a:buFont typeface="Helvetica Neue"/>
              <a:buChar char="○"/>
            </a:pPr>
            <a:r>
              <a:rPr lang="en-US" sz="1200" dirty="0">
                <a:solidFill>
                  <a:srgbClr val="505050"/>
                </a:solidFill>
                <a:latin typeface="Helvetica Neue"/>
                <a:ea typeface="Helvetica Neue"/>
                <a:cs typeface="Helvetica Neue"/>
                <a:sym typeface="Helvetica Neue"/>
              </a:rPr>
              <a:t>Brendan Casey - development of straws for an ultra-low mass tracker (Mu2e-II)</a:t>
            </a:r>
            <a:endParaRPr sz="1200" dirty="0">
              <a:solidFill>
                <a:srgbClr val="505050"/>
              </a:solidFill>
              <a:latin typeface="Helvetica Neue"/>
              <a:ea typeface="Helvetica Neue"/>
              <a:cs typeface="Helvetica Neue"/>
              <a:sym typeface="Helvetica Neue"/>
            </a:endParaRPr>
          </a:p>
          <a:p>
            <a:pPr marL="457200" lvl="0" indent="-304800" algn="l" rtl="0">
              <a:spcBef>
                <a:spcPts val="0"/>
              </a:spcBef>
              <a:spcAft>
                <a:spcPts val="0"/>
              </a:spcAft>
              <a:buClr>
                <a:srgbClr val="505050"/>
              </a:buClr>
              <a:buSzPts val="1200"/>
              <a:buFont typeface="Helvetica Neue"/>
              <a:buChar char="●"/>
            </a:pPr>
            <a:r>
              <a:rPr lang="en-US" sz="1200" dirty="0">
                <a:solidFill>
                  <a:srgbClr val="505050"/>
                </a:solidFill>
                <a:latin typeface="Helvetica Neue"/>
                <a:ea typeface="Helvetica Neue"/>
                <a:cs typeface="Helvetica Neue"/>
                <a:sym typeface="Helvetica Neue"/>
              </a:rPr>
              <a:t>Recent hires</a:t>
            </a:r>
            <a:endParaRPr sz="1200" dirty="0">
              <a:solidFill>
                <a:srgbClr val="505050"/>
              </a:solidFill>
              <a:latin typeface="Helvetica Neue"/>
              <a:ea typeface="Helvetica Neue"/>
              <a:cs typeface="Helvetica Neue"/>
              <a:sym typeface="Helvetica Neue"/>
            </a:endParaRPr>
          </a:p>
          <a:p>
            <a:pPr marL="914400" lvl="1" indent="-304800" algn="l" rtl="0">
              <a:spcBef>
                <a:spcPts val="0"/>
              </a:spcBef>
              <a:spcAft>
                <a:spcPts val="0"/>
              </a:spcAft>
              <a:buClr>
                <a:srgbClr val="505050"/>
              </a:buClr>
              <a:buSzPts val="1200"/>
              <a:buFont typeface="Helvetica Neue"/>
              <a:buChar char="○"/>
            </a:pPr>
            <a:r>
              <a:rPr lang="en-US" sz="1200" dirty="0" err="1">
                <a:solidFill>
                  <a:srgbClr val="505050"/>
                </a:solidFill>
                <a:latin typeface="Helvetica Neue"/>
                <a:ea typeface="Helvetica Neue"/>
                <a:cs typeface="Helvetica Neue"/>
                <a:sym typeface="Helvetica Neue"/>
              </a:rPr>
              <a:t>Karie</a:t>
            </a:r>
            <a:r>
              <a:rPr lang="en-US" sz="1200" dirty="0">
                <a:solidFill>
                  <a:srgbClr val="505050"/>
                </a:solidFill>
                <a:latin typeface="Helvetica Neue"/>
                <a:ea typeface="Helvetica Neue"/>
                <a:cs typeface="Helvetica Neue"/>
                <a:sym typeface="Helvetica Neue"/>
              </a:rPr>
              <a:t> </a:t>
            </a:r>
            <a:r>
              <a:rPr lang="en-US" sz="1200" dirty="0" err="1">
                <a:solidFill>
                  <a:srgbClr val="505050"/>
                </a:solidFill>
                <a:latin typeface="Helvetica Neue"/>
                <a:ea typeface="Helvetica Neue"/>
                <a:cs typeface="Helvetica Neue"/>
                <a:sym typeface="Helvetica Neue"/>
              </a:rPr>
              <a:t>Badgley</a:t>
            </a:r>
            <a:r>
              <a:rPr lang="en-US" sz="1200" dirty="0">
                <a:solidFill>
                  <a:srgbClr val="505050"/>
                </a:solidFill>
                <a:latin typeface="Helvetica Neue"/>
                <a:ea typeface="Helvetica Neue"/>
                <a:cs typeface="Helvetica Neue"/>
                <a:sym typeface="Helvetica Neue"/>
              </a:rPr>
              <a:t> (2018) Associate Scientist</a:t>
            </a:r>
            <a:endParaRPr sz="1200" dirty="0">
              <a:solidFill>
                <a:srgbClr val="505050"/>
              </a:solidFill>
              <a:latin typeface="Helvetica Neue"/>
              <a:ea typeface="Helvetica Neue"/>
              <a:cs typeface="Helvetica Neue"/>
              <a:sym typeface="Helvetica Neue"/>
            </a:endParaRPr>
          </a:p>
          <a:p>
            <a:pPr marL="914400" lvl="1" indent="-304800" algn="l" rtl="0">
              <a:spcBef>
                <a:spcPts val="0"/>
              </a:spcBef>
              <a:spcAft>
                <a:spcPts val="0"/>
              </a:spcAft>
              <a:buClr>
                <a:srgbClr val="505050"/>
              </a:buClr>
              <a:buSzPts val="1200"/>
              <a:buFont typeface="Helvetica Neue"/>
              <a:buChar char="○"/>
            </a:pPr>
            <a:r>
              <a:rPr lang="en-US" sz="1200" dirty="0">
                <a:solidFill>
                  <a:srgbClr val="505050"/>
                </a:solidFill>
                <a:latin typeface="Helvetica Neue"/>
                <a:ea typeface="Helvetica Neue"/>
                <a:cs typeface="Helvetica Neue"/>
                <a:sym typeface="Helvetica Neue"/>
              </a:rPr>
              <a:t>Dan Ambrose (2021) Application Physicist</a:t>
            </a:r>
            <a:endParaRPr sz="1200" dirty="0">
              <a:solidFill>
                <a:srgbClr val="505050"/>
              </a:solidFill>
              <a:latin typeface="Helvetica Neue"/>
              <a:ea typeface="Helvetica Neue"/>
              <a:cs typeface="Helvetica Neue"/>
              <a:sym typeface="Helvetica Neue"/>
            </a:endParaRPr>
          </a:p>
          <a:p>
            <a:pPr marL="914400" lvl="1" indent="-304800" algn="l" rtl="0">
              <a:spcBef>
                <a:spcPts val="0"/>
              </a:spcBef>
              <a:spcAft>
                <a:spcPts val="0"/>
              </a:spcAft>
              <a:buClr>
                <a:srgbClr val="505050"/>
              </a:buClr>
              <a:buSzPts val="1200"/>
              <a:buFont typeface="Helvetica Neue"/>
              <a:buChar char="○"/>
            </a:pPr>
            <a:r>
              <a:rPr lang="en-US" sz="1200" dirty="0">
                <a:solidFill>
                  <a:srgbClr val="505050"/>
                </a:solidFill>
                <a:latin typeface="Helvetica Neue"/>
                <a:ea typeface="Helvetica Neue"/>
                <a:cs typeface="Helvetica Neue"/>
                <a:sym typeface="Helvetica Neue"/>
              </a:rPr>
              <a:t>Vincent Fischer (2022) Application Physicist</a:t>
            </a:r>
            <a:endParaRPr sz="1200" dirty="0">
              <a:solidFill>
                <a:srgbClr val="505050"/>
              </a:solidFill>
              <a:latin typeface="Helvetica Neue"/>
              <a:ea typeface="Helvetica Neue"/>
              <a:cs typeface="Helvetica Neue"/>
              <a:sym typeface="Helvetica Neue"/>
            </a:endParaRPr>
          </a:p>
          <a:p>
            <a:pPr marL="914400" lvl="1" indent="-304800" algn="l" rtl="0">
              <a:spcBef>
                <a:spcPts val="0"/>
              </a:spcBef>
              <a:spcAft>
                <a:spcPts val="0"/>
              </a:spcAft>
              <a:buClr>
                <a:srgbClr val="505050"/>
              </a:buClr>
              <a:buSzPts val="1200"/>
              <a:buFont typeface="Helvetica Neue"/>
              <a:buChar char="○"/>
            </a:pPr>
            <a:r>
              <a:rPr lang="en-US" sz="1200" dirty="0">
                <a:solidFill>
                  <a:srgbClr val="505050"/>
                </a:solidFill>
                <a:latin typeface="Helvetica Neue"/>
                <a:ea typeface="Helvetica Neue"/>
                <a:cs typeface="Helvetica Neue"/>
                <a:sym typeface="Helvetica Neue"/>
              </a:rPr>
              <a:t>Kevin Lynch (2022) Senior Scientist</a:t>
            </a:r>
            <a:endParaRPr sz="1200" dirty="0">
              <a:solidFill>
                <a:srgbClr val="505050"/>
              </a:solidFill>
              <a:latin typeface="Helvetica Neue"/>
              <a:ea typeface="Helvetica Neue"/>
              <a:cs typeface="Helvetica Neue"/>
              <a:sym typeface="Helvetica Neue"/>
            </a:endParaRPr>
          </a:p>
          <a:p>
            <a:pPr marL="914400" lvl="0" indent="0" algn="l" rtl="0">
              <a:spcBef>
                <a:spcPts val="440"/>
              </a:spcBef>
              <a:spcAft>
                <a:spcPts val="0"/>
              </a:spcAft>
              <a:buNone/>
            </a:pPr>
            <a:endParaRPr sz="1200" dirty="0">
              <a:solidFill>
                <a:srgbClr val="505050"/>
              </a:solidFill>
              <a:latin typeface="Helvetica Neue"/>
              <a:ea typeface="Helvetica Neue"/>
              <a:cs typeface="Helvetica Neue"/>
              <a:sym typeface="Helvetica Neue"/>
            </a:endParaRPr>
          </a:p>
        </p:txBody>
      </p:sp>
      <p:sp>
        <p:nvSpPr>
          <p:cNvPr id="521" name="Google Shape;521;p25"/>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dirty="0"/>
              <a:t>Precision Science - current FNAL activities Mu2e</a:t>
            </a:r>
            <a:endParaRPr dirty="0"/>
          </a:p>
        </p:txBody>
      </p:sp>
      <p:sp>
        <p:nvSpPr>
          <p:cNvPr id="522" name="Google Shape;522;p25"/>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28</a:t>
            </a:fld>
            <a:endParaRPr/>
          </a:p>
        </p:txBody>
      </p:sp>
      <p:sp>
        <p:nvSpPr>
          <p:cNvPr id="523" name="Google Shape;523;p25"/>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524" name="Google Shape;524;p25"/>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pic>
        <p:nvPicPr>
          <p:cNvPr id="7" name="Google Shape;536;g135d96a3c4d_0_4">
            <a:extLst>
              <a:ext uri="{FF2B5EF4-FFF2-40B4-BE49-F238E27FC236}">
                <a16:creationId xmlns:a16="http://schemas.microsoft.com/office/drawing/2014/main" id="{345099BF-4A84-A646-A965-7A11B2931B11}"/>
              </a:ext>
            </a:extLst>
          </p:cNvPr>
          <p:cNvPicPr preferRelativeResize="0">
            <a:picLocks noChangeAspect="1"/>
          </p:cNvPicPr>
          <p:nvPr/>
        </p:nvPicPr>
        <p:blipFill>
          <a:blip r:embed="rId3">
            <a:alphaModFix/>
          </a:blip>
          <a:stretch>
            <a:fillRect/>
          </a:stretch>
        </p:blipFill>
        <p:spPr>
          <a:xfrm>
            <a:off x="6909005" y="3036910"/>
            <a:ext cx="1922998" cy="1279058"/>
          </a:xfrm>
          <a:prstGeom prst="rect">
            <a:avLst/>
          </a:prstGeom>
          <a:noFill/>
          <a:ln>
            <a:noFill/>
          </a:ln>
        </p:spPr>
      </p:pic>
      <p:sp>
        <p:nvSpPr>
          <p:cNvPr id="8" name="Google Shape;537;g135d96a3c4d_0_4">
            <a:extLst>
              <a:ext uri="{FF2B5EF4-FFF2-40B4-BE49-F238E27FC236}">
                <a16:creationId xmlns:a16="http://schemas.microsoft.com/office/drawing/2014/main" id="{09D51748-807B-C446-A510-2D8E5155194D}"/>
              </a:ext>
            </a:extLst>
          </p:cNvPr>
          <p:cNvSpPr txBox="1"/>
          <p:nvPr/>
        </p:nvSpPr>
        <p:spPr>
          <a:xfrm>
            <a:off x="7010854" y="4275404"/>
            <a:ext cx="1719300" cy="461700"/>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None/>
            </a:pPr>
            <a:r>
              <a:rPr lang="en-US" sz="1050" b="0" i="0" u="none" strike="noStrike" cap="none" dirty="0" err="1">
                <a:latin typeface="Arial"/>
                <a:ea typeface="Arial"/>
                <a:cs typeface="Arial"/>
                <a:sym typeface="Arial"/>
              </a:rPr>
              <a:t>Karie</a:t>
            </a:r>
            <a:r>
              <a:rPr lang="en-US" sz="1050" b="0" i="0" u="none" strike="noStrike" cap="none" dirty="0">
                <a:latin typeface="Arial"/>
                <a:ea typeface="Arial"/>
                <a:cs typeface="Arial"/>
                <a:sym typeface="Arial"/>
              </a:rPr>
              <a:t> </a:t>
            </a:r>
            <a:r>
              <a:rPr lang="en-US" sz="1050" b="0" i="0" u="none" strike="noStrike" cap="none" dirty="0" err="1">
                <a:latin typeface="Arial"/>
                <a:ea typeface="Arial"/>
                <a:cs typeface="Arial"/>
                <a:sym typeface="Arial"/>
              </a:rPr>
              <a:t>Badgley</a:t>
            </a:r>
            <a:r>
              <a:rPr lang="en-US" sz="1050" b="0" i="0" u="none" strike="noStrike" cap="none" dirty="0">
                <a:latin typeface="Arial"/>
                <a:ea typeface="Arial"/>
                <a:cs typeface="Arial"/>
                <a:sym typeface="Arial"/>
              </a:rPr>
              <a:t>, 2018 Associate Scientist </a:t>
            </a:r>
            <a:endParaRPr sz="1050" b="0" i="0" u="none" strike="noStrike" cap="none" dirty="0">
              <a:latin typeface="Arial"/>
              <a:ea typeface="Arial"/>
              <a:cs typeface="Arial"/>
              <a:sym typeface="Arial"/>
            </a:endParaRPr>
          </a:p>
        </p:txBody>
      </p:sp>
      <p:sp>
        <p:nvSpPr>
          <p:cNvPr id="9" name="Google Shape;533;g135d96a3c4d_0_4">
            <a:extLst>
              <a:ext uri="{FF2B5EF4-FFF2-40B4-BE49-F238E27FC236}">
                <a16:creationId xmlns:a16="http://schemas.microsoft.com/office/drawing/2014/main" id="{A52ACD40-3EE8-6F4E-82BB-82A14A4E21D7}"/>
              </a:ext>
            </a:extLst>
          </p:cNvPr>
          <p:cNvSpPr txBox="1"/>
          <p:nvPr/>
        </p:nvSpPr>
        <p:spPr>
          <a:xfrm>
            <a:off x="4386163" y="4737104"/>
            <a:ext cx="2075700" cy="461604"/>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None/>
            </a:pPr>
            <a:r>
              <a:rPr lang="en-US" sz="1050" b="0" i="0" u="none" strike="noStrike" cap="none" dirty="0">
                <a:solidFill>
                  <a:srgbClr val="000000"/>
                </a:solidFill>
                <a:latin typeface="Arial"/>
                <a:ea typeface="Arial"/>
                <a:cs typeface="Arial"/>
                <a:sym typeface="Arial"/>
              </a:rPr>
              <a:t>LDRD for</a:t>
            </a:r>
            <a:r>
              <a:rPr lang="en-US" sz="1050" dirty="0"/>
              <a:t> </a:t>
            </a:r>
            <a:r>
              <a:rPr lang="en-US" sz="1050" b="0" i="0" u="none" strike="noStrike" cap="none" dirty="0">
                <a:solidFill>
                  <a:srgbClr val="000000"/>
                </a:solidFill>
                <a:latin typeface="Arial"/>
                <a:ea typeface="Arial"/>
                <a:cs typeface="Arial"/>
                <a:sym typeface="Arial"/>
              </a:rPr>
              <a:t>8-μm-thick straw tracker R&amp;D for Mu2e-II</a:t>
            </a:r>
            <a:endParaRPr sz="1050" b="0" i="0" u="none" strike="noStrike" cap="none" dirty="0">
              <a:solidFill>
                <a:srgbClr val="000000"/>
              </a:solidFill>
              <a:latin typeface="Arial"/>
              <a:ea typeface="Arial"/>
              <a:cs typeface="Arial"/>
              <a:sym typeface="Arial"/>
            </a:endParaRPr>
          </a:p>
        </p:txBody>
      </p:sp>
      <p:pic>
        <p:nvPicPr>
          <p:cNvPr id="10" name="Google Shape;534;g135d96a3c4d_0_4">
            <a:extLst>
              <a:ext uri="{FF2B5EF4-FFF2-40B4-BE49-F238E27FC236}">
                <a16:creationId xmlns:a16="http://schemas.microsoft.com/office/drawing/2014/main" id="{959D4738-3E96-884A-B857-942607F69C79}"/>
              </a:ext>
            </a:extLst>
          </p:cNvPr>
          <p:cNvPicPr preferRelativeResize="0"/>
          <p:nvPr/>
        </p:nvPicPr>
        <p:blipFill rotWithShape="1">
          <a:blip r:embed="rId4">
            <a:alphaModFix/>
          </a:blip>
          <a:srcRect/>
          <a:stretch/>
        </p:blipFill>
        <p:spPr>
          <a:xfrm>
            <a:off x="4743707" y="3710063"/>
            <a:ext cx="1360613" cy="10128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26"/>
          <p:cNvSpPr txBox="1">
            <a:spLocks noGrp="1"/>
          </p:cNvSpPr>
          <p:nvPr>
            <p:ph type="body" idx="1"/>
          </p:nvPr>
        </p:nvSpPr>
        <p:spPr>
          <a:xfrm>
            <a:off x="228603" y="2951438"/>
            <a:ext cx="8672400" cy="1571625"/>
          </a:xfrm>
          <a:prstGeom prst="rect">
            <a:avLst/>
          </a:prstGeom>
          <a:noFill/>
          <a:ln>
            <a:noFill/>
          </a:ln>
        </p:spPr>
        <p:txBody>
          <a:bodyPr spcFirstLastPara="1" wrap="square" lIns="0" tIns="0" rIns="0" bIns="0" anchor="t" anchorCtr="0">
            <a:noAutofit/>
          </a:bodyPr>
          <a:lstStyle/>
          <a:p>
            <a:pPr marL="257175" lvl="0" indent="-252412" algn="l" rtl="0">
              <a:lnSpc>
                <a:spcPct val="115000"/>
              </a:lnSpc>
              <a:spcBef>
                <a:spcPts val="984"/>
              </a:spcBef>
              <a:spcAft>
                <a:spcPts val="0"/>
              </a:spcAft>
              <a:buClr>
                <a:srgbClr val="000000"/>
              </a:buClr>
              <a:buSzPts val="2300"/>
              <a:buChar char="•"/>
            </a:pPr>
            <a:r>
              <a:rPr lang="en-US" sz="1725">
                <a:solidFill>
                  <a:srgbClr val="404040"/>
                </a:solidFill>
                <a:latin typeface="Helvetica Neue"/>
                <a:ea typeface="Helvetica Neue"/>
                <a:cs typeface="Helvetica Neue"/>
                <a:sym typeface="Helvetica Neue"/>
              </a:rPr>
              <a:t>Muon g-2: Maximize Physics Output </a:t>
            </a:r>
            <a:endParaRPr sz="1725">
              <a:solidFill>
                <a:srgbClr val="404040"/>
              </a:solidFill>
              <a:latin typeface="Helvetica Neue"/>
              <a:ea typeface="Helvetica Neue"/>
              <a:cs typeface="Helvetica Neue"/>
              <a:sym typeface="Helvetica Neue"/>
            </a:endParaRPr>
          </a:p>
          <a:p>
            <a:pPr marL="623888" lvl="1" indent="-285750" algn="l" rtl="0">
              <a:lnSpc>
                <a:spcPct val="100000"/>
              </a:lnSpc>
              <a:spcBef>
                <a:spcPts val="0"/>
              </a:spcBef>
              <a:spcAft>
                <a:spcPts val="0"/>
              </a:spcAft>
              <a:buClr>
                <a:srgbClr val="000000"/>
              </a:buClr>
              <a:buSzPts val="2300"/>
              <a:buFont typeface="NTR"/>
              <a:buChar char="‑"/>
            </a:pPr>
            <a:r>
              <a:rPr lang="en-US" sz="1575">
                <a:solidFill>
                  <a:srgbClr val="404040"/>
                </a:solidFill>
                <a:latin typeface="Helvetica Neue"/>
                <a:ea typeface="Helvetica Neue"/>
                <a:cs typeface="Helvetica Neue"/>
                <a:sym typeface="Helvetica Neue"/>
              </a:rPr>
              <a:t>Run 6 in FY23 with negative polarity muons</a:t>
            </a:r>
            <a:endParaRPr sz="1575">
              <a:solidFill>
                <a:srgbClr val="404040"/>
              </a:solidFill>
              <a:latin typeface="Helvetica Neue"/>
              <a:ea typeface="Helvetica Neue"/>
              <a:cs typeface="Helvetica Neue"/>
              <a:sym typeface="Helvetica Neue"/>
            </a:endParaRPr>
          </a:p>
          <a:p>
            <a:pPr marL="623888" lvl="1" indent="-285750" algn="l" rtl="0">
              <a:lnSpc>
                <a:spcPct val="100000"/>
              </a:lnSpc>
              <a:spcBef>
                <a:spcPts val="0"/>
              </a:spcBef>
              <a:spcAft>
                <a:spcPts val="0"/>
              </a:spcAft>
              <a:buClr>
                <a:srgbClr val="000000"/>
              </a:buClr>
              <a:buSzPts val="2300"/>
              <a:buFont typeface="NTR"/>
              <a:buChar char="‑"/>
            </a:pPr>
            <a:r>
              <a:rPr lang="en-US" sz="1575">
                <a:solidFill>
                  <a:srgbClr val="404040"/>
                </a:solidFill>
                <a:latin typeface="Helvetica Neue"/>
                <a:ea typeface="Helvetica Neue"/>
                <a:cs typeface="Helvetica Neue"/>
                <a:sym typeface="Helvetica Neue"/>
              </a:rPr>
              <a:t>Complete analysis of collected data and publish</a:t>
            </a:r>
            <a:endParaRPr sz="1575">
              <a:solidFill>
                <a:srgbClr val="404040"/>
              </a:solidFill>
              <a:latin typeface="Helvetica Neue"/>
              <a:ea typeface="Helvetica Neue"/>
              <a:cs typeface="Helvetica Neue"/>
              <a:sym typeface="Helvetica Neue"/>
            </a:endParaRPr>
          </a:p>
          <a:p>
            <a:pPr marL="623888" lvl="1" indent="-285750" algn="l" rtl="0">
              <a:lnSpc>
                <a:spcPct val="100000"/>
              </a:lnSpc>
              <a:spcBef>
                <a:spcPts val="0"/>
              </a:spcBef>
              <a:spcAft>
                <a:spcPts val="0"/>
              </a:spcAft>
              <a:buClr>
                <a:srgbClr val="000000"/>
              </a:buClr>
              <a:buSzPts val="2300"/>
              <a:buFont typeface="NTR"/>
              <a:buChar char="‑"/>
            </a:pPr>
            <a:r>
              <a:rPr lang="en-US" sz="1575">
                <a:solidFill>
                  <a:srgbClr val="404040"/>
                </a:solidFill>
                <a:latin typeface="Helvetica Neue"/>
                <a:ea typeface="Helvetica Neue"/>
                <a:cs typeface="Helvetica Neue"/>
                <a:sym typeface="Helvetica Neue"/>
              </a:rPr>
              <a:t>Additional analyses: EDM, light dark matter searches, CPT-LV</a:t>
            </a:r>
            <a:endParaRPr sz="1575">
              <a:solidFill>
                <a:srgbClr val="404040"/>
              </a:solidFill>
              <a:latin typeface="Helvetica Neue"/>
              <a:ea typeface="Helvetica Neue"/>
              <a:cs typeface="Helvetica Neue"/>
              <a:sym typeface="Helvetica Neue"/>
            </a:endParaRPr>
          </a:p>
          <a:p>
            <a:pPr marL="623888" lvl="1" indent="-285750" algn="l" rtl="0">
              <a:lnSpc>
                <a:spcPct val="100000"/>
              </a:lnSpc>
              <a:spcBef>
                <a:spcPts val="0"/>
              </a:spcBef>
              <a:spcAft>
                <a:spcPts val="0"/>
              </a:spcAft>
              <a:buClr>
                <a:srgbClr val="000000"/>
              </a:buClr>
              <a:buSzPts val="2300"/>
              <a:buFont typeface="NTR"/>
              <a:buChar char="‑"/>
            </a:pPr>
            <a:r>
              <a:rPr lang="en-US" sz="1575">
                <a:solidFill>
                  <a:srgbClr val="404040"/>
                </a:solidFill>
                <a:latin typeface="Helvetica Neue"/>
                <a:ea typeface="Helvetica Neue"/>
                <a:cs typeface="Helvetica Neue"/>
                <a:sym typeface="Helvetica Neue"/>
              </a:rPr>
              <a:t>Lattice QCD input on HPV theory discrepancy</a:t>
            </a:r>
            <a:endParaRPr sz="1575">
              <a:solidFill>
                <a:srgbClr val="404040"/>
              </a:solidFill>
              <a:latin typeface="Helvetica Neue"/>
              <a:ea typeface="Helvetica Neue"/>
              <a:cs typeface="Helvetica Neue"/>
              <a:sym typeface="Helvetica Neue"/>
            </a:endParaRPr>
          </a:p>
        </p:txBody>
      </p:sp>
      <p:sp>
        <p:nvSpPr>
          <p:cNvPr id="546" name="Google Shape;546;p26"/>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Muon g-2 Near-term outlook</a:t>
            </a:r>
            <a:endParaRPr sz="2000"/>
          </a:p>
        </p:txBody>
      </p:sp>
      <p:sp>
        <p:nvSpPr>
          <p:cNvPr id="547" name="Google Shape;547;p26"/>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29</a:t>
            </a:fld>
            <a:endParaRPr/>
          </a:p>
        </p:txBody>
      </p:sp>
      <p:pic>
        <p:nvPicPr>
          <p:cNvPr id="548" name="Google Shape;548;p26"/>
          <p:cNvPicPr preferRelativeResize="0"/>
          <p:nvPr/>
        </p:nvPicPr>
        <p:blipFill rotWithShape="1">
          <a:blip r:embed="rId3">
            <a:alphaModFix/>
          </a:blip>
          <a:srcRect/>
          <a:stretch/>
        </p:blipFill>
        <p:spPr>
          <a:xfrm>
            <a:off x="1096450" y="620437"/>
            <a:ext cx="6696353" cy="2122763"/>
          </a:xfrm>
          <a:prstGeom prst="rect">
            <a:avLst/>
          </a:prstGeom>
          <a:noFill/>
          <a:ln>
            <a:noFill/>
          </a:ln>
        </p:spPr>
      </p:pic>
      <p:sp>
        <p:nvSpPr>
          <p:cNvPr id="549" name="Google Shape;549;p26"/>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550" name="Google Shape;550;p26"/>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
          <p:cNvSpPr txBox="1">
            <a:spLocks noGrp="1"/>
          </p:cNvSpPr>
          <p:nvPr>
            <p:ph type="body" idx="1"/>
          </p:nvPr>
        </p:nvSpPr>
        <p:spPr>
          <a:xfrm>
            <a:off x="243000" y="654637"/>
            <a:ext cx="8672400" cy="3794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800"/>
              <a:buNone/>
            </a:pPr>
            <a:r>
              <a:rPr lang="en-US" sz="1600">
                <a:latin typeface="Helvetica Neue"/>
                <a:ea typeface="Helvetica Neue"/>
                <a:cs typeface="Helvetica Neue"/>
                <a:sym typeface="Helvetica Neue"/>
              </a:rPr>
              <a:t>Since the P5 report came out in 2014, FNAL has pursued a consistent strategy across the Collider, Cosmic, and Precision science programs:</a:t>
            </a:r>
            <a:endParaRPr sz="1600">
              <a:latin typeface="Helvetica Neue"/>
              <a:ea typeface="Helvetica Neue"/>
              <a:cs typeface="Helvetica Neue"/>
              <a:sym typeface="Helvetica Neue"/>
            </a:endParaRPr>
          </a:p>
        </p:txBody>
      </p:sp>
      <p:sp>
        <p:nvSpPr>
          <p:cNvPr id="184" name="Google Shape;184;p3"/>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Overview</a:t>
            </a:r>
            <a:endParaRPr sz="2000"/>
          </a:p>
        </p:txBody>
      </p:sp>
      <p:sp>
        <p:nvSpPr>
          <p:cNvPr id="185" name="Google Shape;185;p3"/>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186" name="Google Shape;186;p3"/>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b="1"/>
          </a:p>
        </p:txBody>
      </p:sp>
      <p:sp>
        <p:nvSpPr>
          <p:cNvPr id="187" name="Google Shape;187;p3"/>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3</a:t>
            </a:fld>
            <a:endParaRPr/>
          </a:p>
        </p:txBody>
      </p:sp>
      <p:sp>
        <p:nvSpPr>
          <p:cNvPr id="188" name="Google Shape;188;p3"/>
          <p:cNvSpPr txBox="1">
            <a:spLocks noGrp="1"/>
          </p:cNvSpPr>
          <p:nvPr>
            <p:ph type="body" idx="4294967295"/>
          </p:nvPr>
        </p:nvSpPr>
        <p:spPr>
          <a:xfrm>
            <a:off x="0" y="1411294"/>
            <a:ext cx="6109591" cy="3024188"/>
          </a:xfrm>
          <a:prstGeom prst="rect">
            <a:avLst/>
          </a:prstGeom>
          <a:noFill/>
          <a:ln>
            <a:noFill/>
          </a:ln>
        </p:spPr>
        <p:txBody>
          <a:bodyPr spcFirstLastPara="1" wrap="square" lIns="0" tIns="0" rIns="0" bIns="0" anchor="t" anchorCtr="0">
            <a:normAutofit/>
          </a:bodyPr>
          <a:lstStyle/>
          <a:p>
            <a:pPr marL="619125" lvl="1" indent="-285750" algn="l" rtl="0">
              <a:lnSpc>
                <a:spcPct val="115000"/>
              </a:lnSpc>
              <a:spcBef>
                <a:spcPts val="0"/>
              </a:spcBef>
              <a:spcAft>
                <a:spcPts val="0"/>
              </a:spcAft>
              <a:buClr>
                <a:srgbClr val="000000"/>
              </a:buClr>
              <a:buSzPts val="1600"/>
              <a:buFont typeface="Arial"/>
              <a:buChar char="•"/>
            </a:pPr>
            <a:r>
              <a:rPr lang="en-US" sz="1600" dirty="0">
                <a:solidFill>
                  <a:srgbClr val="000000"/>
                </a:solidFill>
                <a:latin typeface="Helvetica Neue"/>
                <a:ea typeface="Helvetica Neue"/>
                <a:cs typeface="Helvetica Neue"/>
                <a:sym typeface="Helvetica Neue"/>
              </a:rPr>
              <a:t>Pursue the relevant science drivers </a:t>
            </a:r>
            <a:endParaRPr dirty="0"/>
          </a:p>
          <a:p>
            <a:pPr marL="1076325" lvl="2" indent="-285750" algn="l" rtl="0">
              <a:lnSpc>
                <a:spcPct val="115000"/>
              </a:lnSpc>
              <a:spcBef>
                <a:spcPts val="0"/>
              </a:spcBef>
              <a:spcAft>
                <a:spcPts val="0"/>
              </a:spcAft>
              <a:buClr>
                <a:srgbClr val="000000"/>
              </a:buClr>
              <a:buSzPts val="1200"/>
              <a:buFont typeface="Noto Sans Symbols"/>
              <a:buChar char="✔"/>
            </a:pPr>
            <a:r>
              <a:rPr lang="en-US" sz="1200" dirty="0">
                <a:solidFill>
                  <a:srgbClr val="000000"/>
                </a:solidFill>
                <a:latin typeface="Helvetica Neue"/>
                <a:ea typeface="Helvetica Neue"/>
                <a:cs typeface="Helvetica Neue"/>
                <a:sym typeface="Helvetica Neue"/>
              </a:rPr>
              <a:t>Use the Higgs boson as a new tool for discovery</a:t>
            </a:r>
            <a:endParaRPr dirty="0"/>
          </a:p>
          <a:p>
            <a:pPr marL="1076325" lvl="2" indent="-285750" algn="l" rtl="0">
              <a:lnSpc>
                <a:spcPct val="115000"/>
              </a:lnSpc>
              <a:spcBef>
                <a:spcPts val="0"/>
              </a:spcBef>
              <a:spcAft>
                <a:spcPts val="0"/>
              </a:spcAft>
              <a:buClr>
                <a:srgbClr val="000000"/>
              </a:buClr>
              <a:buSzPts val="1200"/>
              <a:buFont typeface="Noto Sans Symbols"/>
              <a:buChar char="✔"/>
            </a:pPr>
            <a:r>
              <a:rPr lang="en-US" sz="1200" dirty="0">
                <a:solidFill>
                  <a:srgbClr val="000000"/>
                </a:solidFill>
                <a:latin typeface="Helvetica Neue"/>
                <a:ea typeface="Helvetica Neue"/>
                <a:cs typeface="Helvetica Neue"/>
                <a:sym typeface="Helvetica Neue"/>
              </a:rPr>
              <a:t>Pursue the physics associated with neutrino mass</a:t>
            </a:r>
            <a:endParaRPr dirty="0"/>
          </a:p>
          <a:p>
            <a:pPr marL="1076325" lvl="2" indent="-285750" algn="l" rtl="0">
              <a:lnSpc>
                <a:spcPct val="115000"/>
              </a:lnSpc>
              <a:spcBef>
                <a:spcPts val="0"/>
              </a:spcBef>
              <a:spcAft>
                <a:spcPts val="0"/>
              </a:spcAft>
              <a:buClr>
                <a:srgbClr val="000000"/>
              </a:buClr>
              <a:buSzPts val="1200"/>
              <a:buFont typeface="Noto Sans Symbols"/>
              <a:buChar char="✔"/>
            </a:pPr>
            <a:r>
              <a:rPr lang="en-US" sz="1200" dirty="0">
                <a:solidFill>
                  <a:srgbClr val="000000"/>
                </a:solidFill>
                <a:latin typeface="Helvetica Neue"/>
                <a:ea typeface="Helvetica Neue"/>
                <a:cs typeface="Helvetica Neue"/>
                <a:sym typeface="Helvetica Neue"/>
              </a:rPr>
              <a:t>Identify the new physics of dark matter</a:t>
            </a:r>
            <a:endParaRPr dirty="0"/>
          </a:p>
          <a:p>
            <a:pPr marL="1076325" lvl="2" indent="-285750" algn="l" rtl="0">
              <a:lnSpc>
                <a:spcPct val="115000"/>
              </a:lnSpc>
              <a:spcBef>
                <a:spcPts val="0"/>
              </a:spcBef>
              <a:spcAft>
                <a:spcPts val="0"/>
              </a:spcAft>
              <a:buClr>
                <a:srgbClr val="000000"/>
              </a:buClr>
              <a:buSzPts val="1200"/>
              <a:buFont typeface="Noto Sans Symbols"/>
              <a:buChar char="✔"/>
            </a:pPr>
            <a:r>
              <a:rPr lang="en-US" sz="1200" dirty="0">
                <a:solidFill>
                  <a:srgbClr val="000000"/>
                </a:solidFill>
                <a:latin typeface="Helvetica Neue"/>
                <a:ea typeface="Helvetica Neue"/>
                <a:cs typeface="Helvetica Neue"/>
                <a:sym typeface="Helvetica Neue"/>
              </a:rPr>
              <a:t>Understand cosmic acceleration: dark energy and inflation</a:t>
            </a:r>
            <a:endParaRPr dirty="0"/>
          </a:p>
          <a:p>
            <a:pPr marL="1076325" lvl="2" indent="-285750" algn="l" rtl="0">
              <a:lnSpc>
                <a:spcPct val="115000"/>
              </a:lnSpc>
              <a:spcBef>
                <a:spcPts val="0"/>
              </a:spcBef>
              <a:spcAft>
                <a:spcPts val="0"/>
              </a:spcAft>
              <a:buClr>
                <a:srgbClr val="000000"/>
              </a:buClr>
              <a:buSzPts val="1200"/>
              <a:buFont typeface="Noto Sans Symbols"/>
              <a:buChar char="✔"/>
            </a:pPr>
            <a:r>
              <a:rPr lang="en-US" sz="1200" dirty="0">
                <a:solidFill>
                  <a:srgbClr val="000000"/>
                </a:solidFill>
                <a:latin typeface="Helvetica Neue"/>
                <a:ea typeface="Helvetica Neue"/>
                <a:cs typeface="Helvetica Neue"/>
                <a:sym typeface="Helvetica Neue"/>
              </a:rPr>
              <a:t>Explore the unknown: new particles, interactions, and physical principles</a:t>
            </a:r>
            <a:endParaRPr dirty="0"/>
          </a:p>
          <a:p>
            <a:pPr marL="619125" lvl="1" indent="-285750" algn="l" rtl="0">
              <a:lnSpc>
                <a:spcPct val="115000"/>
              </a:lnSpc>
              <a:spcBef>
                <a:spcPts val="0"/>
              </a:spcBef>
              <a:spcAft>
                <a:spcPts val="0"/>
              </a:spcAft>
              <a:buClr>
                <a:srgbClr val="000000"/>
              </a:buClr>
              <a:buSzPts val="1600"/>
              <a:buFont typeface="Arial"/>
              <a:buChar char="•"/>
            </a:pPr>
            <a:r>
              <a:rPr lang="en-US" sz="1600" dirty="0">
                <a:solidFill>
                  <a:srgbClr val="000000"/>
                </a:solidFill>
                <a:latin typeface="Helvetica Neue"/>
                <a:ea typeface="Helvetica Neue"/>
                <a:cs typeface="Helvetica Neue"/>
                <a:sym typeface="Helvetica Neue"/>
              </a:rPr>
              <a:t>Follow the specific recommendations of P5</a:t>
            </a:r>
            <a:endParaRPr sz="1600" dirty="0">
              <a:solidFill>
                <a:srgbClr val="000000"/>
              </a:solidFill>
              <a:latin typeface="Helvetica Neue"/>
              <a:ea typeface="Helvetica Neue"/>
              <a:cs typeface="Helvetica Neue"/>
              <a:sym typeface="Helvetica Neue"/>
            </a:endParaRPr>
          </a:p>
          <a:p>
            <a:pPr marL="619125" lvl="1" indent="-285750" algn="l" rtl="0">
              <a:lnSpc>
                <a:spcPct val="115000"/>
              </a:lnSpc>
              <a:spcBef>
                <a:spcPts val="0"/>
              </a:spcBef>
              <a:spcAft>
                <a:spcPts val="0"/>
              </a:spcAft>
              <a:buClr>
                <a:srgbClr val="000000"/>
              </a:buClr>
              <a:buSzPts val="1600"/>
              <a:buFont typeface="Arial"/>
              <a:buChar char="•"/>
            </a:pPr>
            <a:r>
              <a:rPr lang="en-US" sz="1600" dirty="0">
                <a:solidFill>
                  <a:srgbClr val="000000"/>
                </a:solidFill>
                <a:latin typeface="Helvetica Neue"/>
                <a:ea typeface="Helvetica Neue"/>
                <a:cs typeface="Helvetica Neue"/>
                <a:sym typeface="Helvetica Neue"/>
              </a:rPr>
              <a:t>Choose activities and projects that build on the expertise of our staff and use FNAL’s unique facilities and core capabilities</a:t>
            </a:r>
            <a:endParaRPr dirty="0"/>
          </a:p>
          <a:p>
            <a:pPr marL="619125" lvl="1" indent="-285750" algn="l" rtl="0">
              <a:lnSpc>
                <a:spcPct val="115000"/>
              </a:lnSpc>
              <a:spcBef>
                <a:spcPts val="0"/>
              </a:spcBef>
              <a:spcAft>
                <a:spcPts val="0"/>
              </a:spcAft>
              <a:buClr>
                <a:srgbClr val="000000"/>
              </a:buClr>
              <a:buSzPts val="1600"/>
              <a:buFont typeface="Arial"/>
              <a:buChar char="•"/>
            </a:pPr>
            <a:r>
              <a:rPr lang="en-US" sz="1600" dirty="0">
                <a:solidFill>
                  <a:srgbClr val="000000"/>
                </a:solidFill>
                <a:latin typeface="Helvetica Neue"/>
                <a:ea typeface="Helvetica Neue"/>
                <a:cs typeface="Helvetica Neue"/>
                <a:sym typeface="Helvetica Neue"/>
              </a:rPr>
              <a:t>Support the US HEP community and our international partners</a:t>
            </a:r>
            <a:endParaRPr sz="1600" dirty="0">
              <a:solidFill>
                <a:srgbClr val="000000"/>
              </a:solidFill>
              <a:latin typeface="Helvetica Neue"/>
              <a:ea typeface="Helvetica Neue"/>
              <a:cs typeface="Helvetica Neue"/>
              <a:sym typeface="Helvetica Neue"/>
            </a:endParaRPr>
          </a:p>
          <a:p>
            <a:pPr marL="257175" lvl="0" indent="0" algn="l" rtl="0">
              <a:lnSpc>
                <a:spcPct val="115000"/>
              </a:lnSpc>
              <a:spcBef>
                <a:spcPts val="0"/>
              </a:spcBef>
              <a:spcAft>
                <a:spcPts val="0"/>
              </a:spcAft>
              <a:buSzPts val="1800"/>
              <a:buNone/>
            </a:pPr>
            <a:endParaRPr dirty="0"/>
          </a:p>
        </p:txBody>
      </p:sp>
      <p:pic>
        <p:nvPicPr>
          <p:cNvPr id="189" name="Google Shape;189;p3"/>
          <p:cNvPicPr preferRelativeResize="0"/>
          <p:nvPr/>
        </p:nvPicPr>
        <p:blipFill rotWithShape="1">
          <a:blip r:embed="rId3">
            <a:alphaModFix/>
          </a:blip>
          <a:srcRect/>
          <a:stretch/>
        </p:blipFill>
        <p:spPr>
          <a:xfrm>
            <a:off x="6196460" y="1357913"/>
            <a:ext cx="2419368" cy="3130950"/>
          </a:xfrm>
          <a:prstGeom prst="rect">
            <a:avLst/>
          </a:prstGeom>
          <a:noFill/>
          <a:ln>
            <a:noFill/>
          </a:ln>
          <a:effectLst>
            <a:outerShdw blurRad="57150" dist="19050" dir="5400000" algn="bl" rotWithShape="0">
              <a:srgbClr val="000000">
                <a:alpha val="49803"/>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8" name="Picture 7" descr="Graphical user interface, application, Word&#10;&#10;Description automatically generated">
            <a:extLst>
              <a:ext uri="{FF2B5EF4-FFF2-40B4-BE49-F238E27FC236}">
                <a16:creationId xmlns:a16="http://schemas.microsoft.com/office/drawing/2014/main" id="{0C0D221E-6648-7AFF-3908-FA4F8578A2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960" t="29017" r="11280" b="37599"/>
          <a:stretch/>
        </p:blipFill>
        <p:spPr>
          <a:xfrm>
            <a:off x="4604656" y="3145524"/>
            <a:ext cx="4430460" cy="1156506"/>
          </a:xfrm>
          <a:prstGeom prst="rect">
            <a:avLst/>
          </a:prstGeom>
        </p:spPr>
      </p:pic>
      <p:sp>
        <p:nvSpPr>
          <p:cNvPr id="556" name="Google Shape;556;g130bf8aca4e_0_145"/>
          <p:cNvSpPr txBox="1">
            <a:spLocks noGrp="1"/>
          </p:cNvSpPr>
          <p:nvPr>
            <p:ph type="body" idx="1"/>
          </p:nvPr>
        </p:nvSpPr>
        <p:spPr>
          <a:xfrm>
            <a:off x="108884" y="2871784"/>
            <a:ext cx="4645324" cy="1703985"/>
          </a:xfrm>
          <a:prstGeom prst="rect">
            <a:avLst/>
          </a:prstGeom>
          <a:noFill/>
          <a:ln>
            <a:noFill/>
          </a:ln>
        </p:spPr>
        <p:txBody>
          <a:bodyPr spcFirstLastPara="1" wrap="square" lIns="0" tIns="0" rIns="0" bIns="0" anchor="t" anchorCtr="0">
            <a:noAutofit/>
          </a:bodyPr>
          <a:lstStyle/>
          <a:p>
            <a:pPr marL="257175" lvl="0" indent="-252412" algn="l" rtl="0">
              <a:lnSpc>
                <a:spcPct val="115000"/>
              </a:lnSpc>
              <a:spcBef>
                <a:spcPts val="984"/>
              </a:spcBef>
              <a:spcAft>
                <a:spcPts val="0"/>
              </a:spcAft>
              <a:buClr>
                <a:srgbClr val="000000"/>
              </a:buClr>
              <a:buSzPts val="2300"/>
              <a:buChar char="•"/>
            </a:pPr>
            <a:r>
              <a:rPr lang="en-US" sz="1725" dirty="0">
                <a:solidFill>
                  <a:srgbClr val="404040"/>
                </a:solidFill>
                <a:latin typeface="Helvetica Neue"/>
                <a:ea typeface="Helvetica Neue"/>
                <a:cs typeface="Helvetica Neue"/>
                <a:sym typeface="Helvetica Neue"/>
              </a:rPr>
              <a:t>Mu2e: World’s most sensitive CLFV search</a:t>
            </a:r>
            <a:endParaRPr sz="1725" dirty="0">
              <a:solidFill>
                <a:srgbClr val="404040"/>
              </a:solidFill>
              <a:latin typeface="Helvetica Neue"/>
              <a:ea typeface="Helvetica Neue"/>
              <a:cs typeface="Helvetica Neue"/>
              <a:sym typeface="Helvetica Neue"/>
            </a:endParaRPr>
          </a:p>
          <a:p>
            <a:pPr marL="557213" lvl="1" indent="-219074" algn="l" rtl="0">
              <a:lnSpc>
                <a:spcPct val="100000"/>
              </a:lnSpc>
              <a:spcBef>
                <a:spcPts val="984"/>
              </a:spcBef>
              <a:spcAft>
                <a:spcPts val="0"/>
              </a:spcAft>
              <a:buClr>
                <a:srgbClr val="404040"/>
              </a:buClr>
              <a:buSzPts val="2300"/>
              <a:buNone/>
            </a:pPr>
            <a:r>
              <a:rPr lang="en-US" sz="1400" dirty="0">
                <a:solidFill>
                  <a:srgbClr val="404040"/>
                </a:solidFill>
                <a:latin typeface="Helvetica Neue"/>
                <a:ea typeface="Helvetica Neue"/>
                <a:cs typeface="Helvetica Neue"/>
                <a:sym typeface="Helvetica Neue"/>
              </a:rPr>
              <a:t>Baseline Change review FY23</a:t>
            </a:r>
            <a:endParaRPr sz="1400" dirty="0">
              <a:solidFill>
                <a:srgbClr val="404040"/>
              </a:solidFill>
              <a:latin typeface="Helvetica Neue"/>
              <a:ea typeface="Helvetica Neue"/>
              <a:cs typeface="Helvetica Neue"/>
              <a:sym typeface="Helvetica Neue"/>
            </a:endParaRPr>
          </a:p>
          <a:p>
            <a:pPr marL="557213" lvl="1" indent="-219074" algn="l" rtl="0">
              <a:lnSpc>
                <a:spcPct val="100000"/>
              </a:lnSpc>
              <a:spcBef>
                <a:spcPts val="984"/>
              </a:spcBef>
              <a:spcAft>
                <a:spcPts val="0"/>
              </a:spcAft>
              <a:buClr>
                <a:schemeClr val="accent6"/>
              </a:buClr>
              <a:buSzPts val="2300"/>
              <a:buNone/>
            </a:pPr>
            <a:r>
              <a:rPr lang="en-US" sz="1400" dirty="0">
                <a:solidFill>
                  <a:srgbClr val="404040"/>
                </a:solidFill>
                <a:latin typeface="Helvetica Neue"/>
                <a:ea typeface="Helvetica Neue"/>
                <a:cs typeface="Helvetica Neue"/>
                <a:sym typeface="Helvetica Neue"/>
              </a:rPr>
              <a:t>Complete the Project FY25</a:t>
            </a:r>
            <a:endParaRPr sz="1400" dirty="0">
              <a:solidFill>
                <a:srgbClr val="404040"/>
              </a:solidFill>
              <a:latin typeface="Helvetica Neue"/>
              <a:ea typeface="Helvetica Neue"/>
              <a:cs typeface="Helvetica Neue"/>
              <a:sym typeface="Helvetica Neue"/>
            </a:endParaRPr>
          </a:p>
          <a:p>
            <a:pPr marL="557213" lvl="1" indent="-219074" algn="l" rtl="0">
              <a:lnSpc>
                <a:spcPct val="100000"/>
              </a:lnSpc>
              <a:spcBef>
                <a:spcPts val="984"/>
              </a:spcBef>
              <a:spcAft>
                <a:spcPts val="0"/>
              </a:spcAft>
              <a:buClr>
                <a:schemeClr val="accent6"/>
              </a:buClr>
              <a:buSzPts val="2300"/>
              <a:buNone/>
            </a:pPr>
            <a:r>
              <a:rPr lang="en-US" sz="1400" dirty="0">
                <a:solidFill>
                  <a:srgbClr val="404040"/>
                </a:solidFill>
                <a:latin typeface="Helvetica Neue"/>
                <a:ea typeface="Helvetica Neue"/>
                <a:cs typeface="Helvetica Neue"/>
                <a:sym typeface="Helvetica Neue"/>
              </a:rPr>
              <a:t>Prior to PIP-II long shutdown in FY27, collect highest statistics CLFV dataset</a:t>
            </a:r>
            <a:endParaRPr sz="1400" dirty="0">
              <a:latin typeface="Helvetica Neue"/>
              <a:ea typeface="Helvetica Neue"/>
              <a:cs typeface="Helvetica Neue"/>
              <a:sym typeface="Helvetica Neue"/>
            </a:endParaRPr>
          </a:p>
        </p:txBody>
      </p:sp>
      <p:sp>
        <p:nvSpPr>
          <p:cNvPr id="557" name="Google Shape;557;g130bf8aca4e_0_145"/>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Mu2e near-term Outlook</a:t>
            </a:r>
            <a:endParaRPr sz="2000"/>
          </a:p>
        </p:txBody>
      </p:sp>
      <p:sp>
        <p:nvSpPr>
          <p:cNvPr id="558" name="Google Shape;558;g130bf8aca4e_0_145"/>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30</a:t>
            </a:fld>
            <a:endParaRPr/>
          </a:p>
        </p:txBody>
      </p:sp>
      <p:pic>
        <p:nvPicPr>
          <p:cNvPr id="559" name="Google Shape;559;g130bf8aca4e_0_145"/>
          <p:cNvPicPr preferRelativeResize="0"/>
          <p:nvPr/>
        </p:nvPicPr>
        <p:blipFill rotWithShape="1">
          <a:blip r:embed="rId4">
            <a:alphaModFix/>
          </a:blip>
          <a:srcRect/>
          <a:stretch/>
        </p:blipFill>
        <p:spPr>
          <a:xfrm>
            <a:off x="155276" y="835838"/>
            <a:ext cx="8557404" cy="1942842"/>
          </a:xfrm>
          <a:prstGeom prst="rect">
            <a:avLst/>
          </a:prstGeom>
          <a:noFill/>
          <a:ln>
            <a:noFill/>
          </a:ln>
        </p:spPr>
      </p:pic>
      <p:sp>
        <p:nvSpPr>
          <p:cNvPr id="2" name="Date Placeholder 1">
            <a:extLst>
              <a:ext uri="{FF2B5EF4-FFF2-40B4-BE49-F238E27FC236}">
                <a16:creationId xmlns:a16="http://schemas.microsoft.com/office/drawing/2014/main" id="{2B42239E-6342-2341-A3B3-7311E53A9947}"/>
              </a:ext>
            </a:extLst>
          </p:cNvPr>
          <p:cNvSpPr>
            <a:spLocks noGrp="1"/>
          </p:cNvSpPr>
          <p:nvPr>
            <p:ph type="dt" idx="10"/>
          </p:nvPr>
        </p:nvSpPr>
        <p:spPr/>
        <p:txBody>
          <a:bodyPr/>
          <a:lstStyle/>
          <a:p>
            <a:r>
              <a:rPr lang="en-US"/>
              <a:t>6/22/22 </a:t>
            </a:r>
          </a:p>
        </p:txBody>
      </p:sp>
      <p:sp>
        <p:nvSpPr>
          <p:cNvPr id="3" name="Footer Placeholder 2">
            <a:extLst>
              <a:ext uri="{FF2B5EF4-FFF2-40B4-BE49-F238E27FC236}">
                <a16:creationId xmlns:a16="http://schemas.microsoft.com/office/drawing/2014/main" id="{6E23C459-504C-A544-9A88-24805BEB3F12}"/>
              </a:ext>
            </a:extLst>
          </p:cNvPr>
          <p:cNvSpPr>
            <a:spLocks noGrp="1"/>
          </p:cNvSpPr>
          <p:nvPr>
            <p:ph type="ftr" idx="11"/>
          </p:nvPr>
        </p:nvSpPr>
        <p:spPr/>
        <p:txBody>
          <a:bodyPr/>
          <a:lstStyle/>
          <a:p>
            <a:r>
              <a:rPr lang="en-US"/>
              <a:t>K. Burkett | Fermilab PAC Meeting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27"/>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Precision Science - Plans for Next P5 </a:t>
            </a:r>
            <a:endParaRPr sz="2000"/>
          </a:p>
        </p:txBody>
      </p:sp>
      <p:sp>
        <p:nvSpPr>
          <p:cNvPr id="566" name="Google Shape;566;p27"/>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567" name="Google Shape;567;p27"/>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
        <p:nvSpPr>
          <p:cNvPr id="568" name="Google Shape;568;p27"/>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31</a:t>
            </a:fld>
            <a:endParaRPr/>
          </a:p>
        </p:txBody>
      </p:sp>
      <p:sp>
        <p:nvSpPr>
          <p:cNvPr id="569" name="Google Shape;569;p27"/>
          <p:cNvSpPr txBox="1"/>
          <p:nvPr/>
        </p:nvSpPr>
        <p:spPr>
          <a:xfrm>
            <a:off x="222250" y="674550"/>
            <a:ext cx="8672400" cy="3794400"/>
          </a:xfrm>
          <a:prstGeom prst="rect">
            <a:avLst/>
          </a:prstGeom>
          <a:noFill/>
          <a:ln>
            <a:noFill/>
          </a:ln>
        </p:spPr>
        <p:txBody>
          <a:bodyPr spcFirstLastPara="1" wrap="square" lIns="0" tIns="0" rIns="0" bIns="0" anchor="t" anchorCtr="0">
            <a:normAutofit fontScale="92500" lnSpcReduction="20000"/>
          </a:bodyPr>
          <a:lstStyle/>
          <a:p>
            <a:pPr marL="285750" marR="0" lvl="0" indent="-285750" algn="l" rtl="0">
              <a:lnSpc>
                <a:spcPct val="115000"/>
              </a:lnSpc>
              <a:spcBef>
                <a:spcPts val="984"/>
              </a:spcBef>
              <a:spcAft>
                <a:spcPts val="0"/>
              </a:spcAft>
              <a:buClr>
                <a:schemeClr val="dk1"/>
              </a:buClr>
              <a:buSzPct val="121621"/>
              <a:buFont typeface="Proxima Nova"/>
              <a:buChar char="•"/>
            </a:pPr>
            <a:r>
              <a:rPr lang="en-US" sz="1600" b="0" i="0" u="none" strike="noStrike" cap="none">
                <a:solidFill>
                  <a:schemeClr val="dk1"/>
                </a:solidFill>
                <a:latin typeface="Helvetica Neue"/>
                <a:ea typeface="Helvetica Neue"/>
                <a:cs typeface="Helvetica Neue"/>
                <a:sym typeface="Helvetica Neue"/>
              </a:rPr>
              <a:t>Snowmass Participation and leadership</a:t>
            </a:r>
            <a:endParaRPr sz="1400" b="0" i="0" u="none" strike="noStrike" cap="none">
              <a:solidFill>
                <a:srgbClr val="404040"/>
              </a:solidFill>
              <a:latin typeface="Helvetica Neue"/>
              <a:ea typeface="Helvetica Neue"/>
              <a:cs typeface="Helvetica Neue"/>
              <a:sym typeface="Helvetica Neue"/>
            </a:endParaRPr>
          </a:p>
          <a:p>
            <a:pPr marL="490537" marR="0" lvl="0" indent="-285750" algn="l" rtl="0">
              <a:lnSpc>
                <a:spcPct val="90000"/>
              </a:lnSpc>
              <a:spcBef>
                <a:spcPts val="375"/>
              </a:spcBef>
              <a:spcAft>
                <a:spcPts val="0"/>
              </a:spcAft>
              <a:buClr>
                <a:srgbClr val="404040"/>
              </a:buClr>
              <a:buSzPct val="100000"/>
              <a:buFont typeface="NTR"/>
              <a:buChar char="‑"/>
            </a:pPr>
            <a:r>
              <a:rPr lang="en-US" sz="1400" b="0" i="0" u="none" strike="noStrike" cap="none">
                <a:solidFill>
                  <a:srgbClr val="404040"/>
                </a:solidFill>
                <a:latin typeface="Helvetica Neue"/>
                <a:ea typeface="Helvetica Neue"/>
                <a:cs typeface="Helvetica Neue"/>
                <a:sym typeface="Helvetica Neue"/>
              </a:rPr>
              <a:t>Frontier Convener Leadership (Bob Bernstein)</a:t>
            </a:r>
            <a:endParaRPr/>
          </a:p>
          <a:p>
            <a:pPr marL="490537" marR="0" lvl="0" indent="-285750" algn="l" rtl="0">
              <a:lnSpc>
                <a:spcPct val="90000"/>
              </a:lnSpc>
              <a:spcBef>
                <a:spcPts val="375"/>
              </a:spcBef>
              <a:spcAft>
                <a:spcPts val="0"/>
              </a:spcAft>
              <a:buClr>
                <a:srgbClr val="404040"/>
              </a:buClr>
              <a:buSzPct val="100000"/>
              <a:buFont typeface="NTR"/>
              <a:buChar char="‑"/>
            </a:pPr>
            <a:r>
              <a:rPr lang="en-US" sz="1400" b="0" i="0" u="none" strike="noStrike" cap="none">
                <a:solidFill>
                  <a:srgbClr val="404040"/>
                </a:solidFill>
                <a:latin typeface="Helvetica Neue"/>
                <a:ea typeface="Helvetica Neue"/>
                <a:cs typeface="Helvetica Neue"/>
                <a:sym typeface="Helvetica Neue"/>
              </a:rPr>
              <a:t>Strategic Planning Leadership at Lab (Brendan Kiburg)</a:t>
            </a:r>
            <a:endParaRPr/>
          </a:p>
          <a:p>
            <a:pPr marL="490537" marR="0" lvl="0" indent="-285750" algn="l" rtl="0">
              <a:lnSpc>
                <a:spcPct val="90000"/>
              </a:lnSpc>
              <a:spcBef>
                <a:spcPts val="375"/>
              </a:spcBef>
              <a:spcAft>
                <a:spcPts val="0"/>
              </a:spcAft>
              <a:buClr>
                <a:srgbClr val="404040"/>
              </a:buClr>
              <a:buSzPct val="100000"/>
              <a:buFont typeface="NTR"/>
              <a:buChar char="‑"/>
            </a:pPr>
            <a:r>
              <a:rPr lang="en-US" sz="1400" b="0" i="0" u="none" strike="noStrike" cap="none">
                <a:solidFill>
                  <a:srgbClr val="404040"/>
                </a:solidFill>
                <a:latin typeface="Helvetica Neue"/>
                <a:ea typeface="Helvetica Neue"/>
                <a:cs typeface="Helvetica Neue"/>
                <a:sym typeface="Helvetica Neue"/>
              </a:rPr>
              <a:t>Precision Science SAC Working Group Leaders (Chris Polly, James Mott)</a:t>
            </a:r>
            <a:endParaRPr/>
          </a:p>
          <a:p>
            <a:pPr marL="490537" marR="0" lvl="0" indent="-285750" algn="l" rtl="0">
              <a:lnSpc>
                <a:spcPct val="90000"/>
              </a:lnSpc>
              <a:spcBef>
                <a:spcPts val="375"/>
              </a:spcBef>
              <a:spcAft>
                <a:spcPts val="0"/>
              </a:spcAft>
              <a:buClr>
                <a:srgbClr val="404040"/>
              </a:buClr>
              <a:buSzPct val="100000"/>
              <a:buFont typeface="NTR"/>
              <a:buChar char="‑"/>
            </a:pPr>
            <a:r>
              <a:rPr lang="en-US" sz="1400" b="0" i="0" u="none" strike="noStrike" cap="none">
                <a:solidFill>
                  <a:srgbClr val="404040"/>
                </a:solidFill>
                <a:latin typeface="Helvetica Neue"/>
                <a:ea typeface="Helvetica Neue"/>
                <a:cs typeface="Helvetica Neue"/>
                <a:sym typeface="Helvetica Neue"/>
              </a:rPr>
              <a:t>Strong in-person participation in May RPF Workshop, July Snowmass CSS</a:t>
            </a:r>
            <a:endParaRPr/>
          </a:p>
          <a:p>
            <a:pPr marL="285750" marR="0" lvl="0" indent="-285750" algn="l" rtl="0">
              <a:lnSpc>
                <a:spcPct val="115000"/>
              </a:lnSpc>
              <a:spcBef>
                <a:spcPts val="984"/>
              </a:spcBef>
              <a:spcAft>
                <a:spcPts val="0"/>
              </a:spcAft>
              <a:buClr>
                <a:schemeClr val="dk1"/>
              </a:buClr>
              <a:buSzPct val="121621"/>
              <a:buFont typeface="Proxima Nova"/>
              <a:buChar char="•"/>
            </a:pPr>
            <a:r>
              <a:rPr lang="en-US" sz="1600" b="0" i="0" u="none" strike="noStrike" cap="none">
                <a:solidFill>
                  <a:schemeClr val="dk1"/>
                </a:solidFill>
                <a:latin typeface="Helvetica Neue"/>
                <a:ea typeface="Helvetica Neue"/>
                <a:cs typeface="Helvetica Neue"/>
                <a:sym typeface="Helvetica Neue"/>
              </a:rPr>
              <a:t>Development of LOI and subsequent White Papers on a variety of topics:</a:t>
            </a:r>
            <a:endParaRPr sz="1400" b="0" i="0" u="none" strike="noStrike" cap="none">
              <a:solidFill>
                <a:srgbClr val="404040"/>
              </a:solidFill>
              <a:latin typeface="Helvetica Neue"/>
              <a:ea typeface="Helvetica Neue"/>
              <a:cs typeface="Helvetica Neue"/>
              <a:sym typeface="Helvetica Neue"/>
            </a:endParaRPr>
          </a:p>
          <a:p>
            <a:pPr marL="490537" marR="0" lvl="0" indent="-285750" algn="l" rtl="0">
              <a:lnSpc>
                <a:spcPct val="90000"/>
              </a:lnSpc>
              <a:spcBef>
                <a:spcPts val="375"/>
              </a:spcBef>
              <a:spcAft>
                <a:spcPts val="0"/>
              </a:spcAft>
              <a:buClr>
                <a:srgbClr val="404040"/>
              </a:buClr>
              <a:buSzPct val="100000"/>
              <a:buFont typeface="NTR"/>
              <a:buChar char="‑"/>
            </a:pPr>
            <a:r>
              <a:rPr lang="en-US" sz="1400" b="0" i="0" u="none" strike="noStrike" cap="none">
                <a:solidFill>
                  <a:srgbClr val="404040"/>
                </a:solidFill>
                <a:latin typeface="Helvetica Neue"/>
                <a:ea typeface="Helvetica Neue"/>
                <a:cs typeface="Helvetica Neue"/>
                <a:sym typeface="Helvetica Neue"/>
              </a:rPr>
              <a:t>Comprehensive CLFV program at new Advanced Muon Facility</a:t>
            </a:r>
            <a:endParaRPr/>
          </a:p>
          <a:p>
            <a:pPr marL="490537" marR="0" lvl="0" indent="-285750" algn="l" rtl="0">
              <a:lnSpc>
                <a:spcPct val="90000"/>
              </a:lnSpc>
              <a:spcBef>
                <a:spcPts val="375"/>
              </a:spcBef>
              <a:spcAft>
                <a:spcPts val="0"/>
              </a:spcAft>
              <a:buClr>
                <a:srgbClr val="404040"/>
              </a:buClr>
              <a:buSzPct val="100000"/>
              <a:buFont typeface="NTR"/>
              <a:buChar char="‑"/>
            </a:pPr>
            <a:r>
              <a:rPr lang="en-US" sz="1400" b="0" i="0" u="none" strike="noStrike" cap="none">
                <a:solidFill>
                  <a:srgbClr val="404040"/>
                </a:solidFill>
                <a:latin typeface="Helvetica Neue"/>
                <a:ea typeface="Helvetica Neue"/>
                <a:cs typeface="Helvetica Neue"/>
                <a:sym typeface="Helvetica Neue"/>
              </a:rPr>
              <a:t>Tests of Lepton Flavor Universality (PIONEER)</a:t>
            </a:r>
            <a:endParaRPr/>
          </a:p>
          <a:p>
            <a:pPr marL="490537" marR="0" lvl="0" indent="-285750" algn="l" rtl="0">
              <a:lnSpc>
                <a:spcPct val="90000"/>
              </a:lnSpc>
              <a:spcBef>
                <a:spcPts val="375"/>
              </a:spcBef>
              <a:spcAft>
                <a:spcPts val="0"/>
              </a:spcAft>
              <a:buClr>
                <a:srgbClr val="404040"/>
              </a:buClr>
              <a:buSzPct val="100000"/>
              <a:buFont typeface="NTR"/>
              <a:buChar char="‑"/>
            </a:pPr>
            <a:r>
              <a:rPr lang="en-US" sz="1400" b="0" i="0" u="none" strike="noStrike" cap="none">
                <a:solidFill>
                  <a:srgbClr val="404040"/>
                </a:solidFill>
                <a:latin typeface="Helvetica Neue"/>
                <a:ea typeface="Helvetica Neue"/>
                <a:cs typeface="Helvetica Neue"/>
                <a:sym typeface="Helvetica Neue"/>
              </a:rPr>
              <a:t>Eta Factory (REDTOP)</a:t>
            </a:r>
            <a:endParaRPr/>
          </a:p>
          <a:p>
            <a:pPr marL="490537" marR="0" lvl="0" indent="-285750" algn="l" rtl="0">
              <a:lnSpc>
                <a:spcPct val="90000"/>
              </a:lnSpc>
              <a:spcBef>
                <a:spcPts val="375"/>
              </a:spcBef>
              <a:spcAft>
                <a:spcPts val="0"/>
              </a:spcAft>
              <a:buClr>
                <a:srgbClr val="404040"/>
              </a:buClr>
              <a:buSzPct val="100000"/>
              <a:buFont typeface="NTR"/>
              <a:buChar char="‑"/>
            </a:pPr>
            <a:r>
              <a:rPr lang="en-US" sz="1400" b="0" i="0" u="none" strike="noStrike" cap="none">
                <a:solidFill>
                  <a:srgbClr val="404040"/>
                </a:solidFill>
                <a:latin typeface="Helvetica Neue"/>
                <a:ea typeface="Helvetica Neue"/>
                <a:cs typeface="Helvetica Neue"/>
                <a:sym typeface="Helvetica Neue"/>
              </a:rPr>
              <a:t>Fixed target Dark Matter Searches</a:t>
            </a:r>
            <a:endParaRPr sz="1400" b="1" i="0" u="none" strike="noStrike" cap="none">
              <a:solidFill>
                <a:srgbClr val="404040"/>
              </a:solidFill>
              <a:latin typeface="Helvetica Neue"/>
              <a:ea typeface="Helvetica Neue"/>
              <a:cs typeface="Helvetica Neue"/>
              <a:sym typeface="Helvetica Neue"/>
            </a:endParaRPr>
          </a:p>
          <a:p>
            <a:pPr marL="285750" marR="0" lvl="0" indent="-285750" algn="l" rtl="0">
              <a:lnSpc>
                <a:spcPct val="115000"/>
              </a:lnSpc>
              <a:spcBef>
                <a:spcPts val="984"/>
              </a:spcBef>
              <a:spcAft>
                <a:spcPts val="0"/>
              </a:spcAft>
              <a:buClr>
                <a:schemeClr val="dk1"/>
              </a:buClr>
              <a:buSzPct val="121621"/>
              <a:buFont typeface="Proxima Nova"/>
              <a:buChar char="•"/>
            </a:pPr>
            <a:r>
              <a:rPr lang="en-US" sz="1600" b="0" i="0" u="none" strike="noStrike" cap="none">
                <a:solidFill>
                  <a:schemeClr val="dk1"/>
                </a:solidFill>
                <a:latin typeface="Helvetica Neue"/>
                <a:ea typeface="Helvetica Neue"/>
                <a:cs typeface="Helvetica Neue"/>
                <a:sym typeface="Helvetica Neue"/>
              </a:rPr>
              <a:t>Plans for next P5</a:t>
            </a:r>
            <a:endParaRPr/>
          </a:p>
          <a:p>
            <a:pPr marL="490537" marR="0" lvl="0" indent="-285750" algn="l" rtl="0">
              <a:lnSpc>
                <a:spcPct val="110000"/>
              </a:lnSpc>
              <a:spcBef>
                <a:spcPts val="375"/>
              </a:spcBef>
              <a:spcAft>
                <a:spcPts val="0"/>
              </a:spcAft>
              <a:buClr>
                <a:srgbClr val="404040"/>
              </a:buClr>
              <a:buSzPct val="100000"/>
              <a:buFont typeface="NTR"/>
              <a:buChar char="‑"/>
            </a:pPr>
            <a:r>
              <a:rPr lang="en-US" sz="1400" b="0" i="0" u="none" strike="noStrike" cap="none">
                <a:solidFill>
                  <a:srgbClr val="404040"/>
                </a:solidFill>
                <a:latin typeface="Helvetica Neue"/>
                <a:ea typeface="Helvetica Neue"/>
                <a:cs typeface="Helvetica Neue"/>
                <a:sym typeface="Helvetica Neue"/>
              </a:rPr>
              <a:t>Mu2e-II: Capitalize on major investment on Mu2e to extend reach by another order of magnitude</a:t>
            </a:r>
            <a:endParaRPr/>
          </a:p>
          <a:p>
            <a:pPr marL="490537" marR="0" lvl="0" indent="-285750" algn="l" rtl="0">
              <a:lnSpc>
                <a:spcPct val="110000"/>
              </a:lnSpc>
              <a:spcBef>
                <a:spcPts val="375"/>
              </a:spcBef>
              <a:spcAft>
                <a:spcPts val="0"/>
              </a:spcAft>
              <a:buClr>
                <a:srgbClr val="404040"/>
              </a:buClr>
              <a:buSzPct val="100000"/>
              <a:buFont typeface="NTR"/>
              <a:buChar char="‑"/>
            </a:pPr>
            <a:r>
              <a:rPr lang="en-US" sz="1400" b="0" i="0" u="none" strike="noStrike" cap="none">
                <a:solidFill>
                  <a:srgbClr val="404040"/>
                </a:solidFill>
                <a:latin typeface="Helvetica Neue"/>
                <a:ea typeface="Helvetica Neue"/>
                <a:cs typeface="Helvetica Neue"/>
                <a:sym typeface="Helvetica Neue"/>
              </a:rPr>
              <a:t>Development of Advanced Muon Facility that probes the major CLFV channels with muons and a broader muon program with support of the international muon community</a:t>
            </a:r>
            <a:endParaRPr/>
          </a:p>
          <a:p>
            <a:pPr marL="490537" marR="0" lvl="0" indent="-285750" algn="l" rtl="0">
              <a:lnSpc>
                <a:spcPct val="110000"/>
              </a:lnSpc>
              <a:spcBef>
                <a:spcPts val="375"/>
              </a:spcBef>
              <a:spcAft>
                <a:spcPts val="0"/>
              </a:spcAft>
              <a:buClr>
                <a:srgbClr val="404040"/>
              </a:buClr>
              <a:buSzPct val="100000"/>
              <a:buFont typeface="NTR"/>
              <a:buChar char="‑"/>
            </a:pPr>
            <a:r>
              <a:rPr lang="en-US" sz="1400" b="0" i="0" u="none" strike="noStrike" cap="none">
                <a:solidFill>
                  <a:srgbClr val="404040"/>
                </a:solidFill>
                <a:latin typeface="Helvetica Neue"/>
                <a:ea typeface="Helvetica Neue"/>
                <a:cs typeface="Helvetica Neue"/>
                <a:sym typeface="Helvetica Neue"/>
              </a:rPr>
              <a:t>Utilize close ties with Theory, Cosmic, Accelerator Frontiers to advance physics motivations for efforts like REDTOP, fixed target DM efforts and optimize machine design and flexibility of the Booster Replacement</a:t>
            </a:r>
            <a:endParaRPr/>
          </a:p>
          <a:p>
            <a:pPr marL="490537" marR="0" lvl="0" indent="-203517" algn="l" rtl="0">
              <a:lnSpc>
                <a:spcPct val="110000"/>
              </a:lnSpc>
              <a:spcBef>
                <a:spcPts val="375"/>
              </a:spcBef>
              <a:spcAft>
                <a:spcPts val="0"/>
              </a:spcAft>
              <a:buClr>
                <a:srgbClr val="404040"/>
              </a:buClr>
              <a:buSzPct val="100000"/>
              <a:buFont typeface="NTR"/>
              <a:buNone/>
            </a:pPr>
            <a:endParaRPr sz="1400" b="1" i="0" u="none" strike="noStrike" cap="none">
              <a:solidFill>
                <a:srgbClr val="404040"/>
              </a:solidFill>
              <a:latin typeface="Helvetica Neue"/>
              <a:ea typeface="Helvetica Neue"/>
              <a:cs typeface="Helvetica Neue"/>
              <a:sym typeface="Helvetica Neue"/>
            </a:endParaRPr>
          </a:p>
          <a:p>
            <a:pPr marL="490537" marR="0" lvl="0" indent="-203517" algn="l" rtl="0">
              <a:lnSpc>
                <a:spcPct val="90000"/>
              </a:lnSpc>
              <a:spcBef>
                <a:spcPts val="300"/>
              </a:spcBef>
              <a:spcAft>
                <a:spcPts val="0"/>
              </a:spcAft>
              <a:buClr>
                <a:srgbClr val="000000"/>
              </a:buClr>
              <a:buSzPct val="100000"/>
              <a:buFont typeface="Proxima Nova"/>
              <a:buNone/>
            </a:pPr>
            <a:endParaRPr sz="1400" b="1" i="0" u="none" strike="noStrike" cap="none">
              <a:solidFill>
                <a:srgbClr val="404040"/>
              </a:solidFill>
              <a:latin typeface="Helvetica Neue"/>
              <a:ea typeface="Helvetica Neue"/>
              <a:cs typeface="Helvetica Neue"/>
              <a:sym typeface="Helvetica Neu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28"/>
          <p:cNvSpPr txBox="1">
            <a:spLocks noGrp="1"/>
          </p:cNvSpPr>
          <p:nvPr>
            <p:ph type="title"/>
          </p:nvPr>
        </p:nvSpPr>
        <p:spPr>
          <a:xfrm>
            <a:off x="228600" y="2411250"/>
            <a:ext cx="8686800" cy="3210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SzPts val="2800"/>
              <a:buNone/>
            </a:pPr>
            <a:r>
              <a:rPr lang="en-US" sz="2800"/>
              <a:t>Collider Science</a:t>
            </a:r>
            <a:endParaRPr sz="2800"/>
          </a:p>
        </p:txBody>
      </p:sp>
      <p:sp>
        <p:nvSpPr>
          <p:cNvPr id="575" name="Google Shape;575;p28"/>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32</a:t>
            </a:fld>
            <a:endParaRPr/>
          </a:p>
        </p:txBody>
      </p:sp>
      <p:sp>
        <p:nvSpPr>
          <p:cNvPr id="576" name="Google Shape;576;p28"/>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577" name="Google Shape;577;p28"/>
          <p:cNvSpPr txBox="1">
            <a:spLocks noGrp="1"/>
          </p:cNvSpPr>
          <p:nvPr>
            <p:ph type="ftr" idx="11"/>
          </p:nvPr>
        </p:nvSpPr>
        <p:spPr>
          <a:xfrm>
            <a:off x="1512404" y="48739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29"/>
          <p:cNvSpPr txBox="1">
            <a:spLocks noGrp="1"/>
          </p:cNvSpPr>
          <p:nvPr>
            <p:ph type="body" idx="1"/>
          </p:nvPr>
        </p:nvSpPr>
        <p:spPr>
          <a:xfrm>
            <a:off x="228602" y="728665"/>
            <a:ext cx="8693147" cy="3928396"/>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1800"/>
              <a:buNone/>
            </a:pPr>
            <a:endParaRPr sz="1275">
              <a:solidFill>
                <a:schemeClr val="accent6"/>
              </a:solidFill>
            </a:endParaRPr>
          </a:p>
          <a:p>
            <a:pPr marL="0" lvl="0" indent="0" algn="l" rtl="0">
              <a:lnSpc>
                <a:spcPct val="90000"/>
              </a:lnSpc>
              <a:spcBef>
                <a:spcPts val="0"/>
              </a:spcBef>
              <a:spcAft>
                <a:spcPts val="0"/>
              </a:spcAft>
              <a:buSzPts val="1800"/>
              <a:buNone/>
            </a:pPr>
            <a:r>
              <a:rPr lang="en-US" sz="1600" b="1">
                <a:solidFill>
                  <a:srgbClr val="000000"/>
                </a:solidFill>
                <a:latin typeface="Helvetica Neue"/>
                <a:ea typeface="Helvetica Neue"/>
                <a:cs typeface="Helvetica Neue"/>
                <a:sym typeface="Helvetica Neue"/>
              </a:rPr>
              <a:t>The main focus of the Collider program is the CMS experiment</a:t>
            </a:r>
            <a:endParaRPr sz="1600" b="1">
              <a:solidFill>
                <a:srgbClr val="000000"/>
              </a:solidFill>
              <a:highlight>
                <a:srgbClr val="FFFF00"/>
              </a:highlight>
              <a:latin typeface="Helvetica Neue"/>
              <a:ea typeface="Helvetica Neue"/>
              <a:cs typeface="Helvetica Neue"/>
              <a:sym typeface="Helvetica Neue"/>
            </a:endParaRPr>
          </a:p>
          <a:p>
            <a:pPr marL="457200" lvl="0" indent="0" algn="l" rtl="0">
              <a:lnSpc>
                <a:spcPct val="90000"/>
              </a:lnSpc>
              <a:spcBef>
                <a:spcPts val="0"/>
              </a:spcBef>
              <a:spcAft>
                <a:spcPts val="0"/>
              </a:spcAft>
              <a:buSzPts val="1800"/>
              <a:buNone/>
            </a:pPr>
            <a:endParaRPr sz="1400" b="1">
              <a:solidFill>
                <a:srgbClr val="000000"/>
              </a:solidFill>
              <a:latin typeface="Helvetica Neue"/>
              <a:ea typeface="Helvetica Neue"/>
              <a:cs typeface="Helvetica Neue"/>
              <a:sym typeface="Helvetica Neue"/>
            </a:endParaRPr>
          </a:p>
          <a:p>
            <a:pPr marL="323850" lvl="0" indent="-285750" algn="l" rtl="0">
              <a:lnSpc>
                <a:spcPct val="90000"/>
              </a:lnSpc>
              <a:spcBef>
                <a:spcPts val="0"/>
              </a:spcBef>
              <a:spcAft>
                <a:spcPts val="0"/>
              </a:spcAft>
              <a:buClr>
                <a:srgbClr val="000000"/>
              </a:buClr>
              <a:buSzPts val="1400"/>
              <a:buFont typeface="Arial"/>
              <a:buChar char="•"/>
            </a:pPr>
            <a:r>
              <a:rPr lang="en-US" sz="1400" b="1">
                <a:solidFill>
                  <a:srgbClr val="000000"/>
                </a:solidFill>
                <a:latin typeface="Helvetica Neue"/>
                <a:ea typeface="Helvetica Neue"/>
                <a:cs typeface="Helvetica Neue"/>
                <a:sym typeface="Helvetica Neue"/>
              </a:rPr>
              <a:t>With CMS we can address three of the P5 science drivers:</a:t>
            </a:r>
            <a:endParaRPr/>
          </a:p>
          <a:p>
            <a:pPr marL="838200" lvl="1" indent="-171450" algn="l" rtl="0">
              <a:lnSpc>
                <a:spcPct val="90000"/>
              </a:lnSpc>
              <a:spcBef>
                <a:spcPts val="0"/>
              </a:spcBef>
              <a:spcAft>
                <a:spcPts val="0"/>
              </a:spcAft>
              <a:buClr>
                <a:srgbClr val="000000"/>
              </a:buClr>
              <a:buSzPts val="1200"/>
              <a:buFont typeface="NTR"/>
              <a:buChar char="‑"/>
            </a:pPr>
            <a:r>
              <a:rPr lang="en-US" sz="1200">
                <a:solidFill>
                  <a:srgbClr val="000000"/>
                </a:solidFill>
                <a:latin typeface="Helvetica Neue"/>
                <a:ea typeface="Helvetica Neue"/>
                <a:cs typeface="Helvetica Neue"/>
                <a:sym typeface="Helvetica Neue"/>
              </a:rPr>
              <a:t>Use the Higgs boson as a new tool for discovery</a:t>
            </a:r>
            <a:endParaRPr sz="1200">
              <a:solidFill>
                <a:srgbClr val="000000"/>
              </a:solidFill>
              <a:latin typeface="Helvetica Neue"/>
              <a:ea typeface="Helvetica Neue"/>
              <a:cs typeface="Helvetica Neue"/>
              <a:sym typeface="Helvetica Neue"/>
            </a:endParaRPr>
          </a:p>
          <a:p>
            <a:pPr marL="838200" lvl="1" indent="-171450" algn="l" rtl="0">
              <a:lnSpc>
                <a:spcPct val="90000"/>
              </a:lnSpc>
              <a:spcBef>
                <a:spcPts val="0"/>
              </a:spcBef>
              <a:spcAft>
                <a:spcPts val="0"/>
              </a:spcAft>
              <a:buClr>
                <a:srgbClr val="000000"/>
              </a:buClr>
              <a:buSzPts val="1200"/>
              <a:buFont typeface="NTR"/>
              <a:buChar char="‑"/>
            </a:pPr>
            <a:r>
              <a:rPr lang="en-US" sz="1200">
                <a:solidFill>
                  <a:srgbClr val="000000"/>
                </a:solidFill>
                <a:latin typeface="Helvetica Neue"/>
                <a:ea typeface="Helvetica Neue"/>
                <a:cs typeface="Helvetica Neue"/>
                <a:sym typeface="Helvetica Neue"/>
              </a:rPr>
              <a:t>Identify the new physics of dark matter</a:t>
            </a:r>
            <a:endParaRPr sz="1200">
              <a:solidFill>
                <a:srgbClr val="000000"/>
              </a:solidFill>
              <a:latin typeface="Helvetica Neue"/>
              <a:ea typeface="Helvetica Neue"/>
              <a:cs typeface="Helvetica Neue"/>
              <a:sym typeface="Helvetica Neue"/>
            </a:endParaRPr>
          </a:p>
          <a:p>
            <a:pPr marL="838200" lvl="1" indent="-171450" algn="l" rtl="0">
              <a:lnSpc>
                <a:spcPct val="90000"/>
              </a:lnSpc>
              <a:spcBef>
                <a:spcPts val="0"/>
              </a:spcBef>
              <a:spcAft>
                <a:spcPts val="0"/>
              </a:spcAft>
              <a:buClr>
                <a:srgbClr val="000000"/>
              </a:buClr>
              <a:buSzPts val="1200"/>
              <a:buFont typeface="NTR"/>
              <a:buChar char="‑"/>
            </a:pPr>
            <a:r>
              <a:rPr lang="en-US" sz="1200">
                <a:solidFill>
                  <a:srgbClr val="000000"/>
                </a:solidFill>
                <a:latin typeface="Helvetica Neue"/>
                <a:ea typeface="Helvetica Neue"/>
                <a:cs typeface="Helvetica Neue"/>
                <a:sym typeface="Helvetica Neue"/>
              </a:rPr>
              <a:t>Explore the unknown: new particles, interactions, and physical principles</a:t>
            </a:r>
            <a:r>
              <a:rPr lang="en-US" sz="1400">
                <a:solidFill>
                  <a:srgbClr val="000000"/>
                </a:solidFill>
                <a:latin typeface="Helvetica Neue"/>
                <a:ea typeface="Helvetica Neue"/>
                <a:cs typeface="Helvetica Neue"/>
                <a:sym typeface="Helvetica Neue"/>
              </a:rPr>
              <a:t>.</a:t>
            </a:r>
            <a:endParaRPr sz="1400">
              <a:solidFill>
                <a:srgbClr val="000000"/>
              </a:solidFill>
              <a:latin typeface="Helvetica Neue"/>
              <a:ea typeface="Helvetica Neue"/>
              <a:cs typeface="Helvetica Neue"/>
              <a:sym typeface="Helvetica Neue"/>
            </a:endParaRPr>
          </a:p>
          <a:p>
            <a:pPr marL="285750" lvl="0" indent="-196850" algn="l" rtl="0">
              <a:lnSpc>
                <a:spcPct val="90000"/>
              </a:lnSpc>
              <a:spcBef>
                <a:spcPts val="0"/>
              </a:spcBef>
              <a:spcAft>
                <a:spcPts val="0"/>
              </a:spcAft>
              <a:buClr>
                <a:srgbClr val="000000"/>
              </a:buClr>
              <a:buSzPts val="1400"/>
              <a:buFont typeface="Arial"/>
              <a:buNone/>
            </a:pPr>
            <a:endParaRPr sz="1400">
              <a:solidFill>
                <a:srgbClr val="000000"/>
              </a:solidFill>
              <a:latin typeface="Helvetica Neue"/>
              <a:ea typeface="Helvetica Neue"/>
              <a:cs typeface="Helvetica Neue"/>
              <a:sym typeface="Helvetica Neue"/>
            </a:endParaRPr>
          </a:p>
          <a:p>
            <a:pPr marL="742950" lvl="1" indent="-196850" algn="l" rtl="0">
              <a:lnSpc>
                <a:spcPct val="90000"/>
              </a:lnSpc>
              <a:spcBef>
                <a:spcPts val="0"/>
              </a:spcBef>
              <a:spcAft>
                <a:spcPts val="0"/>
              </a:spcAft>
              <a:buClr>
                <a:srgbClr val="000000"/>
              </a:buClr>
              <a:buSzPts val="1400"/>
              <a:buFont typeface="Arial"/>
              <a:buNone/>
            </a:pPr>
            <a:endParaRPr sz="1400">
              <a:solidFill>
                <a:srgbClr val="000000"/>
              </a:solidFill>
              <a:latin typeface="Helvetica Neue"/>
              <a:ea typeface="Helvetica Neue"/>
              <a:cs typeface="Helvetica Neue"/>
              <a:sym typeface="Helvetica Neue"/>
            </a:endParaRPr>
          </a:p>
          <a:p>
            <a:pPr marL="323850" lvl="0" indent="-285750" algn="l" rtl="0">
              <a:lnSpc>
                <a:spcPct val="90000"/>
              </a:lnSpc>
              <a:spcBef>
                <a:spcPts val="0"/>
              </a:spcBef>
              <a:spcAft>
                <a:spcPts val="0"/>
              </a:spcAft>
              <a:buClr>
                <a:srgbClr val="000000"/>
              </a:buClr>
              <a:buSzPts val="1400"/>
              <a:buFont typeface="Arial"/>
              <a:buChar char="•"/>
            </a:pPr>
            <a:r>
              <a:rPr lang="en-US" sz="1400" b="1">
                <a:solidFill>
                  <a:srgbClr val="000000"/>
                </a:solidFill>
                <a:latin typeface="Helvetica Neue"/>
                <a:ea typeface="Helvetica Neue"/>
                <a:cs typeface="Helvetica Neue"/>
                <a:sym typeface="Helvetica Neue"/>
              </a:rPr>
              <a:t>With Fermilab’s leading role in the HL-LHC upgrade, we are delivering on P5 recommendation #10: </a:t>
            </a:r>
            <a:endParaRPr sz="1400" b="1">
              <a:solidFill>
                <a:srgbClr val="000000"/>
              </a:solidFill>
              <a:latin typeface="Helvetica Neue"/>
              <a:ea typeface="Helvetica Neue"/>
              <a:cs typeface="Helvetica Neue"/>
              <a:sym typeface="Helvetica Neue"/>
            </a:endParaRPr>
          </a:p>
          <a:p>
            <a:pPr marL="838200" lvl="1" indent="-171450" algn="l" rtl="0">
              <a:lnSpc>
                <a:spcPct val="90000"/>
              </a:lnSpc>
              <a:spcBef>
                <a:spcPts val="0"/>
              </a:spcBef>
              <a:spcAft>
                <a:spcPts val="0"/>
              </a:spcAft>
              <a:buClr>
                <a:srgbClr val="000000"/>
              </a:buClr>
              <a:buSzPts val="1200"/>
              <a:buFont typeface="Noto Sans Symbols"/>
              <a:buChar char="✔"/>
            </a:pPr>
            <a:r>
              <a:rPr lang="en-US" sz="1200" i="1">
                <a:solidFill>
                  <a:srgbClr val="000000"/>
                </a:solidFill>
                <a:latin typeface="Helvetica Neue"/>
                <a:ea typeface="Helvetica Neue"/>
                <a:cs typeface="Helvetica Neue"/>
                <a:sym typeface="Helvetica Neue"/>
              </a:rPr>
              <a:t>“Complete the LHC phase-1 upgrades…” </a:t>
            </a:r>
            <a:endParaRPr/>
          </a:p>
          <a:p>
            <a:pPr marL="838200" lvl="1" indent="-171450" algn="l" rtl="0">
              <a:lnSpc>
                <a:spcPct val="90000"/>
              </a:lnSpc>
              <a:spcBef>
                <a:spcPts val="0"/>
              </a:spcBef>
              <a:spcAft>
                <a:spcPts val="0"/>
              </a:spcAft>
              <a:buClr>
                <a:srgbClr val="000000"/>
              </a:buClr>
              <a:buSzPts val="1200"/>
              <a:buFont typeface="Arial"/>
              <a:buChar char="•"/>
            </a:pPr>
            <a:r>
              <a:rPr lang="en-US" sz="1200" i="1">
                <a:solidFill>
                  <a:srgbClr val="000000"/>
                </a:solidFill>
                <a:latin typeface="Helvetica Neue"/>
                <a:ea typeface="Helvetica Neue"/>
                <a:cs typeface="Helvetica Neue"/>
                <a:sym typeface="Helvetica Neue"/>
              </a:rPr>
              <a:t>“…and continue the strong collaboration in the LHC with the phase-2 (HL-LHC) upgrades of the accelerator and both general-purpose experiments (ATLAS and CMS). The LHC upgrades constitute our highest-priority near-term large project.”</a:t>
            </a:r>
            <a:endParaRPr sz="1200" i="1">
              <a:solidFill>
                <a:srgbClr val="000000"/>
              </a:solidFill>
              <a:latin typeface="Helvetica Neue"/>
              <a:ea typeface="Helvetica Neue"/>
              <a:cs typeface="Helvetica Neue"/>
              <a:sym typeface="Helvetica Neue"/>
            </a:endParaRPr>
          </a:p>
          <a:p>
            <a:pPr marL="457200" lvl="0" indent="-254000" algn="l" rtl="0">
              <a:lnSpc>
                <a:spcPct val="90000"/>
              </a:lnSpc>
              <a:spcBef>
                <a:spcPts val="0"/>
              </a:spcBef>
              <a:spcAft>
                <a:spcPts val="0"/>
              </a:spcAft>
              <a:buClr>
                <a:srgbClr val="000000"/>
              </a:buClr>
              <a:buSzPts val="1400"/>
              <a:buFont typeface="Arial"/>
              <a:buNone/>
            </a:pPr>
            <a:endParaRPr sz="1400">
              <a:solidFill>
                <a:srgbClr val="000000"/>
              </a:solidFill>
              <a:latin typeface="Helvetica Neue"/>
              <a:ea typeface="Helvetica Neue"/>
              <a:cs typeface="Helvetica Neue"/>
              <a:sym typeface="Helvetica Neue"/>
            </a:endParaRPr>
          </a:p>
          <a:p>
            <a:pPr marL="323850" lvl="0" indent="-285750" algn="l" rtl="0">
              <a:lnSpc>
                <a:spcPct val="90000"/>
              </a:lnSpc>
              <a:spcBef>
                <a:spcPts val="0"/>
              </a:spcBef>
              <a:spcAft>
                <a:spcPts val="0"/>
              </a:spcAft>
              <a:buClr>
                <a:srgbClr val="000000"/>
              </a:buClr>
              <a:buSzPts val="1400"/>
              <a:buFont typeface="Arial"/>
              <a:buChar char="•"/>
            </a:pPr>
            <a:r>
              <a:rPr lang="en-US" sz="1400" b="1">
                <a:solidFill>
                  <a:srgbClr val="000000"/>
                </a:solidFill>
                <a:latin typeface="Helvetica Neue"/>
                <a:ea typeface="Helvetica Neue"/>
                <a:cs typeface="Helvetica Neue"/>
                <a:sym typeface="Helvetica Neue"/>
              </a:rPr>
              <a:t>As we prepare for Snowmass and look beyond the HL-LHC era, a modest but growing effort is devoted to future colliders</a:t>
            </a:r>
            <a:endParaRPr sz="1400" b="1">
              <a:solidFill>
                <a:srgbClr val="000000"/>
              </a:solidFill>
              <a:latin typeface="Helvetica Neue"/>
              <a:ea typeface="Helvetica Neue"/>
              <a:cs typeface="Helvetica Neue"/>
              <a:sym typeface="Helvetica Neue"/>
            </a:endParaRPr>
          </a:p>
          <a:p>
            <a:pPr marL="0" lvl="0" indent="0" algn="l" rtl="0">
              <a:lnSpc>
                <a:spcPct val="90000"/>
              </a:lnSpc>
              <a:spcBef>
                <a:spcPts val="300"/>
              </a:spcBef>
              <a:spcAft>
                <a:spcPts val="0"/>
              </a:spcAft>
              <a:buSzPts val="1800"/>
              <a:buNone/>
            </a:pPr>
            <a:endParaRPr/>
          </a:p>
        </p:txBody>
      </p:sp>
      <p:sp>
        <p:nvSpPr>
          <p:cNvPr id="584" name="Google Shape;584;p29"/>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Fermilab Collider Program: Overview  </a:t>
            </a:r>
            <a:endParaRPr sz="2000"/>
          </a:p>
        </p:txBody>
      </p:sp>
      <p:sp>
        <p:nvSpPr>
          <p:cNvPr id="585" name="Google Shape;585;p29"/>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t>33</a:t>
            </a:fld>
            <a:endParaRPr/>
          </a:p>
        </p:txBody>
      </p:sp>
      <p:pic>
        <p:nvPicPr>
          <p:cNvPr id="586" name="Google Shape;586;p29"/>
          <p:cNvPicPr preferRelativeResize="0"/>
          <p:nvPr/>
        </p:nvPicPr>
        <p:blipFill rotWithShape="1">
          <a:blip r:embed="rId3">
            <a:alphaModFix/>
          </a:blip>
          <a:srcRect/>
          <a:stretch/>
        </p:blipFill>
        <p:spPr>
          <a:xfrm>
            <a:off x="7360894" y="83239"/>
            <a:ext cx="1646212" cy="1646212"/>
          </a:xfrm>
          <a:prstGeom prst="rect">
            <a:avLst/>
          </a:prstGeom>
          <a:noFill/>
          <a:ln>
            <a:noFill/>
          </a:ln>
        </p:spPr>
      </p:pic>
      <p:sp>
        <p:nvSpPr>
          <p:cNvPr id="587" name="Google Shape;587;p29"/>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588" name="Google Shape;588;p29"/>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30"/>
          <p:cNvSpPr txBox="1">
            <a:spLocks noGrp="1"/>
          </p:cNvSpPr>
          <p:nvPr>
            <p:ph type="body" idx="1"/>
          </p:nvPr>
        </p:nvSpPr>
        <p:spPr>
          <a:xfrm>
            <a:off x="228602" y="728665"/>
            <a:ext cx="8693147" cy="2611435"/>
          </a:xfrm>
          <a:prstGeom prst="rect">
            <a:avLst/>
          </a:prstGeom>
          <a:noFill/>
          <a:ln>
            <a:noFill/>
          </a:ln>
        </p:spPr>
        <p:txBody>
          <a:bodyPr spcFirstLastPara="1" wrap="square" lIns="0" tIns="0" rIns="0" bIns="0" anchor="t" anchorCtr="0">
            <a:normAutofit fontScale="92500" lnSpcReduction="10000"/>
          </a:bodyPr>
          <a:lstStyle/>
          <a:p>
            <a:pPr marL="0" lvl="0" indent="0" algn="l" rtl="0">
              <a:lnSpc>
                <a:spcPct val="90000"/>
              </a:lnSpc>
              <a:spcBef>
                <a:spcPts val="0"/>
              </a:spcBef>
              <a:spcAft>
                <a:spcPts val="0"/>
              </a:spcAft>
              <a:buSzPct val="152623"/>
              <a:buNone/>
            </a:pPr>
            <a:endParaRPr sz="1275">
              <a:solidFill>
                <a:schemeClr val="accent6"/>
              </a:solidFill>
            </a:endParaRPr>
          </a:p>
          <a:p>
            <a:pPr marL="0" lvl="0" indent="0" algn="l" rtl="0">
              <a:lnSpc>
                <a:spcPct val="90000"/>
              </a:lnSpc>
              <a:spcBef>
                <a:spcPts val="0"/>
              </a:spcBef>
              <a:spcAft>
                <a:spcPts val="0"/>
              </a:spcAft>
              <a:buSzPct val="121621"/>
              <a:buNone/>
            </a:pPr>
            <a:r>
              <a:rPr lang="en-US" sz="1600" b="1">
                <a:solidFill>
                  <a:srgbClr val="000000"/>
                </a:solidFill>
                <a:latin typeface="Helvetica Neue"/>
                <a:ea typeface="Helvetica Neue"/>
                <a:cs typeface="Helvetica Neue"/>
                <a:sym typeface="Helvetica Neue"/>
              </a:rPr>
              <a:t>The Fermilab group remains one of the strongest in CMS and is critical to the success of both CMS and USCMS</a:t>
            </a:r>
            <a:endParaRPr/>
          </a:p>
          <a:p>
            <a:pPr marL="457200" lvl="0" indent="0" algn="l" rtl="0">
              <a:lnSpc>
                <a:spcPct val="90000"/>
              </a:lnSpc>
              <a:spcBef>
                <a:spcPts val="0"/>
              </a:spcBef>
              <a:spcAft>
                <a:spcPts val="0"/>
              </a:spcAft>
              <a:buSzPct val="138996"/>
              <a:buNone/>
            </a:pPr>
            <a:endParaRPr sz="1400" b="1">
              <a:solidFill>
                <a:srgbClr val="000000"/>
              </a:solidFill>
              <a:latin typeface="Helvetica Neue"/>
              <a:ea typeface="Helvetica Neue"/>
              <a:cs typeface="Helvetica Neue"/>
              <a:sym typeface="Helvetica Neue"/>
            </a:endParaRPr>
          </a:p>
          <a:p>
            <a:pPr marL="323850" lvl="0" indent="-285750" algn="l" rtl="0">
              <a:lnSpc>
                <a:spcPct val="90000"/>
              </a:lnSpc>
              <a:spcBef>
                <a:spcPts val="0"/>
              </a:spcBef>
              <a:spcAft>
                <a:spcPts val="0"/>
              </a:spcAft>
              <a:buClr>
                <a:srgbClr val="000000"/>
              </a:buClr>
              <a:buSzPct val="123552"/>
              <a:buChar char="•"/>
            </a:pPr>
            <a:r>
              <a:rPr lang="en-US" sz="1400">
                <a:solidFill>
                  <a:srgbClr val="000000"/>
                </a:solidFill>
                <a:latin typeface="Helvetica Neue"/>
                <a:ea typeface="Helvetica Neue"/>
                <a:cs typeface="Helvetica Neue"/>
                <a:sym typeface="Helvetica Neue"/>
              </a:rPr>
              <a:t>Major roles in physics analysis, computing operations, and detector upgrades, built around Fermilab’s core capabilities and unique facilities</a:t>
            </a:r>
            <a:endParaRPr sz="1400">
              <a:solidFill>
                <a:srgbClr val="000000"/>
              </a:solidFill>
              <a:latin typeface="Helvetica Neue"/>
              <a:ea typeface="Helvetica Neue"/>
              <a:cs typeface="Helvetica Neue"/>
              <a:sym typeface="Helvetica Neue"/>
            </a:endParaRPr>
          </a:p>
          <a:p>
            <a:pPr marL="742950" lvl="1" indent="-184150" algn="l" rtl="0">
              <a:lnSpc>
                <a:spcPct val="90000"/>
              </a:lnSpc>
              <a:spcBef>
                <a:spcPts val="0"/>
              </a:spcBef>
              <a:spcAft>
                <a:spcPts val="0"/>
              </a:spcAft>
              <a:buClr>
                <a:srgbClr val="000000"/>
              </a:buClr>
              <a:buSzPct val="123552"/>
              <a:buFont typeface="Arial"/>
              <a:buNone/>
            </a:pPr>
            <a:endParaRPr sz="1400">
              <a:solidFill>
                <a:srgbClr val="000000"/>
              </a:solidFill>
              <a:latin typeface="Helvetica Neue"/>
              <a:ea typeface="Helvetica Neue"/>
              <a:cs typeface="Helvetica Neue"/>
              <a:sym typeface="Helvetica Neue"/>
            </a:endParaRPr>
          </a:p>
          <a:p>
            <a:pPr marL="323850" lvl="0" indent="-285750" algn="l" rtl="0">
              <a:lnSpc>
                <a:spcPct val="90000"/>
              </a:lnSpc>
              <a:spcBef>
                <a:spcPts val="0"/>
              </a:spcBef>
              <a:spcAft>
                <a:spcPts val="0"/>
              </a:spcAft>
              <a:buClr>
                <a:srgbClr val="000000"/>
              </a:buClr>
              <a:buSzPct val="123552"/>
              <a:buChar char="•"/>
            </a:pPr>
            <a:r>
              <a:rPr lang="en-US" sz="1400">
                <a:solidFill>
                  <a:srgbClr val="000000"/>
                </a:solidFill>
                <a:latin typeface="Helvetica Neue"/>
                <a:ea typeface="Helvetica Neue"/>
                <a:cs typeface="Helvetica Neue"/>
                <a:sym typeface="Helvetica Neue"/>
              </a:rPr>
              <a:t>Leading the collaboration (Joel Butler, spokesperson 2016-18, and Patty McBride spokesperson-elect 2022-24) with many other scientists in convener/manager roles</a:t>
            </a:r>
            <a:endParaRPr sz="1200" b="1">
              <a:solidFill>
                <a:srgbClr val="000000"/>
              </a:solidFill>
              <a:latin typeface="Helvetica Neue"/>
              <a:ea typeface="Helvetica Neue"/>
              <a:cs typeface="Helvetica Neue"/>
              <a:sym typeface="Helvetica Neue"/>
            </a:endParaRPr>
          </a:p>
          <a:p>
            <a:pPr marL="323850" lvl="0" indent="-184150" algn="l" rtl="0">
              <a:lnSpc>
                <a:spcPct val="90000"/>
              </a:lnSpc>
              <a:spcBef>
                <a:spcPts val="0"/>
              </a:spcBef>
              <a:spcAft>
                <a:spcPts val="0"/>
              </a:spcAft>
              <a:buClr>
                <a:srgbClr val="000000"/>
              </a:buClr>
              <a:buSzPct val="123552"/>
              <a:buNone/>
            </a:pPr>
            <a:endParaRPr sz="1400" b="1">
              <a:solidFill>
                <a:srgbClr val="000000"/>
              </a:solidFill>
              <a:latin typeface="Helvetica Neue"/>
              <a:ea typeface="Helvetica Neue"/>
              <a:cs typeface="Helvetica Neue"/>
              <a:sym typeface="Helvetica Neue"/>
            </a:endParaRPr>
          </a:p>
          <a:p>
            <a:pPr marL="323850" lvl="0" indent="-285750" algn="l" rtl="0">
              <a:lnSpc>
                <a:spcPct val="90000"/>
              </a:lnSpc>
              <a:spcBef>
                <a:spcPts val="0"/>
              </a:spcBef>
              <a:spcAft>
                <a:spcPts val="0"/>
              </a:spcAft>
              <a:buClr>
                <a:srgbClr val="000000"/>
              </a:buClr>
              <a:buSzPct val="123552"/>
              <a:buChar char="•"/>
            </a:pPr>
            <a:r>
              <a:rPr lang="en-US" sz="1400">
                <a:solidFill>
                  <a:srgbClr val="000000"/>
                </a:solidFill>
                <a:latin typeface="Helvetica Neue"/>
                <a:ea typeface="Helvetica Neue"/>
                <a:cs typeface="Helvetica Neue"/>
                <a:sym typeface="Helvetica Neue"/>
              </a:rPr>
              <a:t>Host lab for the US CMS collaboration (&gt;1000 members, 54 institutions)</a:t>
            </a:r>
            <a:endParaRPr/>
          </a:p>
          <a:p>
            <a:pPr marL="838200" lvl="1" indent="-171450" algn="l" rtl="0">
              <a:lnSpc>
                <a:spcPct val="90000"/>
              </a:lnSpc>
              <a:spcBef>
                <a:spcPts val="0"/>
              </a:spcBef>
              <a:spcAft>
                <a:spcPts val="0"/>
              </a:spcAft>
              <a:buClr>
                <a:srgbClr val="000000"/>
              </a:buClr>
              <a:buSzPct val="100000"/>
              <a:buFont typeface="NTR"/>
              <a:buChar char="—"/>
            </a:pPr>
            <a:r>
              <a:rPr lang="en-US" sz="1200" i="1">
                <a:solidFill>
                  <a:srgbClr val="000000"/>
                </a:solidFill>
                <a:latin typeface="Helvetica Neue"/>
                <a:ea typeface="Helvetica Neue"/>
                <a:cs typeface="Helvetica Neue"/>
                <a:sym typeface="Helvetica Neue"/>
              </a:rPr>
              <a:t>Management of the USCMS ops program and the HL-LHC CMS Detector and Accelerator Upgrade Projects</a:t>
            </a:r>
            <a:endParaRPr/>
          </a:p>
          <a:p>
            <a:pPr marL="838200" lvl="1" indent="-100965" algn="l" rtl="0">
              <a:lnSpc>
                <a:spcPct val="90000"/>
              </a:lnSpc>
              <a:spcBef>
                <a:spcPts val="0"/>
              </a:spcBef>
              <a:spcAft>
                <a:spcPts val="0"/>
              </a:spcAft>
              <a:buClr>
                <a:srgbClr val="000000"/>
              </a:buClr>
              <a:buSzPct val="100000"/>
              <a:buFont typeface="NTR"/>
              <a:buNone/>
            </a:pPr>
            <a:endParaRPr sz="1200" i="1">
              <a:solidFill>
                <a:srgbClr val="000000"/>
              </a:solidFill>
              <a:latin typeface="Helvetica Neue"/>
              <a:ea typeface="Helvetica Neue"/>
              <a:cs typeface="Helvetica Neue"/>
              <a:sym typeface="Helvetica Neue"/>
            </a:endParaRPr>
          </a:p>
          <a:p>
            <a:pPr marL="838200" lvl="1" indent="-171450" algn="l" rtl="0">
              <a:lnSpc>
                <a:spcPct val="90000"/>
              </a:lnSpc>
              <a:spcBef>
                <a:spcPts val="0"/>
              </a:spcBef>
              <a:spcAft>
                <a:spcPts val="0"/>
              </a:spcAft>
              <a:buClr>
                <a:srgbClr val="000000"/>
              </a:buClr>
              <a:buSzPct val="100000"/>
              <a:buFont typeface="NTR"/>
              <a:buChar char="—"/>
            </a:pPr>
            <a:r>
              <a:rPr lang="en-US" sz="1200" i="1">
                <a:solidFill>
                  <a:srgbClr val="000000"/>
                </a:solidFill>
                <a:latin typeface="Helvetica Neue"/>
                <a:ea typeface="Helvetica Neue"/>
                <a:cs typeface="Helvetica Neue"/>
                <a:sym typeface="Helvetica Neue"/>
              </a:rPr>
              <a:t>Home of the LHC Physics Center and Remote Operations Center</a:t>
            </a:r>
            <a:endParaRPr/>
          </a:p>
          <a:p>
            <a:pPr marL="114300" lvl="0" indent="0" algn="l" rtl="0">
              <a:lnSpc>
                <a:spcPct val="90000"/>
              </a:lnSpc>
              <a:spcBef>
                <a:spcPts val="0"/>
              </a:spcBef>
              <a:spcAft>
                <a:spcPts val="0"/>
              </a:spcAft>
              <a:buClr>
                <a:srgbClr val="000000"/>
              </a:buClr>
              <a:buSzPct val="123552"/>
              <a:buNone/>
            </a:pPr>
            <a:endParaRPr sz="1400">
              <a:solidFill>
                <a:srgbClr val="000000"/>
              </a:solidFill>
              <a:latin typeface="Helvetica Neue"/>
              <a:ea typeface="Helvetica Neue"/>
              <a:cs typeface="Helvetica Neue"/>
              <a:sym typeface="Helvetica Neue"/>
            </a:endParaRPr>
          </a:p>
          <a:p>
            <a:pPr marL="323850" lvl="0" indent="-285750" algn="l" rtl="0">
              <a:lnSpc>
                <a:spcPct val="90000"/>
              </a:lnSpc>
              <a:spcBef>
                <a:spcPts val="0"/>
              </a:spcBef>
              <a:spcAft>
                <a:spcPts val="0"/>
              </a:spcAft>
              <a:buClr>
                <a:srgbClr val="000000"/>
              </a:buClr>
              <a:buSzPct val="123552"/>
              <a:buChar char="•"/>
            </a:pPr>
            <a:r>
              <a:rPr lang="en-US" sz="1400">
                <a:solidFill>
                  <a:srgbClr val="000000"/>
                </a:solidFill>
                <a:latin typeface="Helvetica Neue"/>
                <a:ea typeface="Helvetica Neue"/>
                <a:cs typeface="Helvetica Neue"/>
                <a:sym typeface="Helvetica Neue"/>
              </a:rPr>
              <a:t>Recent ECAs and scientific hires:</a:t>
            </a:r>
            <a:endParaRPr/>
          </a:p>
          <a:p>
            <a:pPr marL="323850" lvl="0" indent="-184150" algn="l" rtl="0">
              <a:lnSpc>
                <a:spcPct val="90000"/>
              </a:lnSpc>
              <a:spcBef>
                <a:spcPts val="0"/>
              </a:spcBef>
              <a:spcAft>
                <a:spcPts val="0"/>
              </a:spcAft>
              <a:buClr>
                <a:srgbClr val="000000"/>
              </a:buClr>
              <a:buSzPct val="123552"/>
              <a:buNone/>
            </a:pPr>
            <a:endParaRPr sz="1400" b="1">
              <a:solidFill>
                <a:srgbClr val="000000"/>
              </a:solidFill>
              <a:latin typeface="Helvetica Neue"/>
              <a:ea typeface="Helvetica Neue"/>
              <a:cs typeface="Helvetica Neue"/>
              <a:sym typeface="Helvetica Neue"/>
            </a:endParaRPr>
          </a:p>
          <a:p>
            <a:pPr marL="0" lvl="0" indent="0" algn="l" rtl="0">
              <a:lnSpc>
                <a:spcPct val="90000"/>
              </a:lnSpc>
              <a:spcBef>
                <a:spcPts val="300"/>
              </a:spcBef>
              <a:spcAft>
                <a:spcPts val="0"/>
              </a:spcAft>
              <a:buSzPct val="108108"/>
              <a:buNone/>
            </a:pPr>
            <a:endParaRPr/>
          </a:p>
        </p:txBody>
      </p:sp>
      <p:sp>
        <p:nvSpPr>
          <p:cNvPr id="595" name="Google Shape;595;p30"/>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Overview of CMS at Fermilab</a:t>
            </a:r>
            <a:endParaRPr sz="2000"/>
          </a:p>
        </p:txBody>
      </p:sp>
      <p:sp>
        <p:nvSpPr>
          <p:cNvPr id="596" name="Google Shape;596;p30"/>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t>34</a:t>
            </a:fld>
            <a:endParaRPr/>
          </a:p>
        </p:txBody>
      </p:sp>
      <p:sp>
        <p:nvSpPr>
          <p:cNvPr id="597" name="Google Shape;597;p30"/>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598" name="Google Shape;598;p30"/>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grpSp>
        <p:nvGrpSpPr>
          <p:cNvPr id="599" name="Google Shape;599;p30"/>
          <p:cNvGrpSpPr/>
          <p:nvPr/>
        </p:nvGrpSpPr>
        <p:grpSpPr>
          <a:xfrm>
            <a:off x="1233377" y="3405551"/>
            <a:ext cx="3059078" cy="1313557"/>
            <a:chOff x="381625" y="5225350"/>
            <a:chExt cx="3284248" cy="1371600"/>
          </a:xfrm>
        </p:grpSpPr>
        <p:pic>
          <p:nvPicPr>
            <p:cNvPr id="600" name="Google Shape;600;p30"/>
            <p:cNvPicPr preferRelativeResize="0"/>
            <p:nvPr/>
          </p:nvPicPr>
          <p:blipFill rotWithShape="1">
            <a:blip r:embed="rId3">
              <a:alphaModFix/>
            </a:blip>
            <a:srcRect/>
            <a:stretch/>
          </p:blipFill>
          <p:spPr>
            <a:xfrm>
              <a:off x="1740350" y="5225350"/>
              <a:ext cx="1042416" cy="1371600"/>
            </a:xfrm>
            <a:prstGeom prst="rect">
              <a:avLst/>
            </a:prstGeom>
            <a:noFill/>
            <a:ln>
              <a:noFill/>
            </a:ln>
          </p:spPr>
        </p:pic>
        <p:pic>
          <p:nvPicPr>
            <p:cNvPr id="601" name="Google Shape;601;p30"/>
            <p:cNvPicPr preferRelativeResize="0"/>
            <p:nvPr/>
          </p:nvPicPr>
          <p:blipFill rotWithShape="1">
            <a:blip r:embed="rId4">
              <a:alphaModFix/>
            </a:blip>
            <a:srcRect/>
            <a:stretch/>
          </p:blipFill>
          <p:spPr>
            <a:xfrm>
              <a:off x="2760617" y="5225350"/>
              <a:ext cx="905256" cy="1371600"/>
            </a:xfrm>
            <a:prstGeom prst="rect">
              <a:avLst/>
            </a:prstGeom>
            <a:noFill/>
            <a:ln>
              <a:noFill/>
            </a:ln>
          </p:spPr>
        </p:pic>
        <p:pic>
          <p:nvPicPr>
            <p:cNvPr id="602" name="Google Shape;602;p30"/>
            <p:cNvPicPr preferRelativeResize="0"/>
            <p:nvPr/>
          </p:nvPicPr>
          <p:blipFill rotWithShape="1">
            <a:blip r:embed="rId5">
              <a:alphaModFix/>
            </a:blip>
            <a:srcRect/>
            <a:stretch/>
          </p:blipFill>
          <p:spPr>
            <a:xfrm>
              <a:off x="381625" y="5225350"/>
              <a:ext cx="1371600" cy="1371600"/>
            </a:xfrm>
            <a:prstGeom prst="rect">
              <a:avLst/>
            </a:prstGeom>
            <a:noFill/>
            <a:ln>
              <a:noFill/>
            </a:ln>
          </p:spPr>
        </p:pic>
      </p:grpSp>
      <p:grpSp>
        <p:nvGrpSpPr>
          <p:cNvPr id="603" name="Google Shape;603;p30"/>
          <p:cNvGrpSpPr/>
          <p:nvPr/>
        </p:nvGrpSpPr>
        <p:grpSpPr>
          <a:xfrm>
            <a:off x="4747000" y="3405551"/>
            <a:ext cx="3358975" cy="1313557"/>
            <a:chOff x="4271934" y="5225344"/>
            <a:chExt cx="3507400" cy="1371600"/>
          </a:xfrm>
        </p:grpSpPr>
        <p:pic>
          <p:nvPicPr>
            <p:cNvPr id="604" name="Google Shape;604;p30"/>
            <p:cNvPicPr preferRelativeResize="0"/>
            <p:nvPr/>
          </p:nvPicPr>
          <p:blipFill rotWithShape="1">
            <a:blip r:embed="rId6">
              <a:alphaModFix/>
            </a:blip>
            <a:srcRect/>
            <a:stretch/>
          </p:blipFill>
          <p:spPr>
            <a:xfrm>
              <a:off x="6764350" y="5225344"/>
              <a:ext cx="1014984" cy="1371600"/>
            </a:xfrm>
            <a:prstGeom prst="rect">
              <a:avLst/>
            </a:prstGeom>
            <a:noFill/>
            <a:ln>
              <a:noFill/>
            </a:ln>
          </p:spPr>
        </p:pic>
        <p:pic>
          <p:nvPicPr>
            <p:cNvPr id="605" name="Google Shape;605;p30"/>
            <p:cNvPicPr preferRelativeResize="0"/>
            <p:nvPr/>
          </p:nvPicPr>
          <p:blipFill rotWithShape="1">
            <a:blip r:embed="rId7">
              <a:alphaModFix/>
            </a:blip>
            <a:srcRect l="9163" r="18166"/>
            <a:stretch/>
          </p:blipFill>
          <p:spPr>
            <a:xfrm>
              <a:off x="4271934" y="5225344"/>
              <a:ext cx="1497933" cy="1371600"/>
            </a:xfrm>
            <a:prstGeom prst="rect">
              <a:avLst/>
            </a:prstGeom>
            <a:noFill/>
            <a:ln>
              <a:noFill/>
            </a:ln>
          </p:spPr>
        </p:pic>
        <p:pic>
          <p:nvPicPr>
            <p:cNvPr id="606" name="Google Shape;606;p30"/>
            <p:cNvPicPr preferRelativeResize="0"/>
            <p:nvPr/>
          </p:nvPicPr>
          <p:blipFill rotWithShape="1">
            <a:blip r:embed="rId8">
              <a:alphaModFix/>
            </a:blip>
            <a:srcRect l="13694" r="12997"/>
            <a:stretch/>
          </p:blipFill>
          <p:spPr>
            <a:xfrm>
              <a:off x="5766317" y="5225344"/>
              <a:ext cx="1008263" cy="1371600"/>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31"/>
          <p:cNvPicPr preferRelativeResize="0"/>
          <p:nvPr/>
        </p:nvPicPr>
        <p:blipFill rotWithShape="1">
          <a:blip r:embed="rId3">
            <a:alphaModFix/>
          </a:blip>
          <a:srcRect/>
          <a:stretch/>
        </p:blipFill>
        <p:spPr>
          <a:xfrm>
            <a:off x="763735" y="495799"/>
            <a:ext cx="7589429" cy="2290536"/>
          </a:xfrm>
          <a:prstGeom prst="rect">
            <a:avLst/>
          </a:prstGeom>
          <a:noFill/>
          <a:ln>
            <a:noFill/>
          </a:ln>
        </p:spPr>
      </p:pic>
      <p:sp>
        <p:nvSpPr>
          <p:cNvPr id="613" name="Google Shape;613;p31"/>
          <p:cNvSpPr txBox="1">
            <a:spLocks noGrp="1"/>
          </p:cNvSpPr>
          <p:nvPr>
            <p:ph type="body" idx="1"/>
          </p:nvPr>
        </p:nvSpPr>
        <p:spPr>
          <a:xfrm>
            <a:off x="222250" y="3314699"/>
            <a:ext cx="8672400" cy="1574575"/>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6"/>
              </a:buClr>
              <a:buSzPts val="1600"/>
              <a:buNone/>
            </a:pPr>
            <a:endParaRPr sz="1275"/>
          </a:p>
          <a:p>
            <a:pPr marL="257175" lvl="0" indent="-238125" algn="l" rtl="0">
              <a:lnSpc>
                <a:spcPct val="90000"/>
              </a:lnSpc>
              <a:spcBef>
                <a:spcPts val="0"/>
              </a:spcBef>
              <a:spcAft>
                <a:spcPts val="0"/>
              </a:spcAft>
              <a:buClr>
                <a:srgbClr val="000000"/>
              </a:buClr>
              <a:buSzPts val="1275"/>
              <a:buChar char="•"/>
            </a:pPr>
            <a:r>
              <a:rPr lang="en-US" sz="1275">
                <a:latin typeface="Helvetica Neue"/>
                <a:ea typeface="Helvetica Neue"/>
                <a:cs typeface="Helvetica Neue"/>
                <a:sym typeface="Helvetica Neue"/>
              </a:rPr>
              <a:t>Run 3 extended by 1 year (2022-25) and Run 4 will start in 2029</a:t>
            </a:r>
            <a:endParaRPr>
              <a:latin typeface="Helvetica Neue"/>
              <a:ea typeface="Helvetica Neue"/>
              <a:cs typeface="Helvetica Neue"/>
              <a:sym typeface="Helvetica Neue"/>
            </a:endParaRPr>
          </a:p>
          <a:p>
            <a:pPr marL="257175" lvl="0" indent="-238125" algn="l" rtl="0">
              <a:lnSpc>
                <a:spcPct val="90000"/>
              </a:lnSpc>
              <a:spcBef>
                <a:spcPts val="0"/>
              </a:spcBef>
              <a:spcAft>
                <a:spcPts val="0"/>
              </a:spcAft>
              <a:buClr>
                <a:srgbClr val="000000"/>
              </a:buClr>
              <a:buSzPts val="1275"/>
              <a:buChar char="•"/>
            </a:pPr>
            <a:r>
              <a:rPr lang="en-US" sz="1275">
                <a:latin typeface="Helvetica Neue"/>
                <a:ea typeface="Helvetica Neue"/>
                <a:cs typeface="Helvetica Neue"/>
                <a:sym typeface="Helvetica Neue"/>
              </a:rPr>
              <a:t>Run 3 will last as long as Run 2, but at a higher center of mass energy, providing unique physics opportunities</a:t>
            </a:r>
            <a:endParaRPr sz="1125">
              <a:latin typeface="Helvetica Neue"/>
              <a:ea typeface="Helvetica Neue"/>
              <a:cs typeface="Helvetica Neue"/>
              <a:sym typeface="Helvetica Neue"/>
            </a:endParaRPr>
          </a:p>
          <a:p>
            <a:pPr marL="600075" lvl="1" indent="-238125" algn="l" rtl="0">
              <a:lnSpc>
                <a:spcPct val="90000"/>
              </a:lnSpc>
              <a:spcBef>
                <a:spcPts val="0"/>
              </a:spcBef>
              <a:spcAft>
                <a:spcPts val="0"/>
              </a:spcAft>
              <a:buClr>
                <a:srgbClr val="000000"/>
              </a:buClr>
              <a:buSzPts val="1125"/>
              <a:buFont typeface="NTR"/>
              <a:buChar char="—"/>
            </a:pPr>
            <a:r>
              <a:rPr lang="en-US" sz="1125">
                <a:latin typeface="Helvetica Neue"/>
                <a:ea typeface="Helvetica Neue"/>
                <a:cs typeface="Helvetica Neue"/>
                <a:sym typeface="Helvetica Neue"/>
              </a:rPr>
              <a:t>Enhanced capabilities of the CMS detector </a:t>
            </a:r>
            <a:endParaRPr>
              <a:latin typeface="Helvetica Neue"/>
              <a:ea typeface="Helvetica Neue"/>
              <a:cs typeface="Helvetica Neue"/>
              <a:sym typeface="Helvetica Neue"/>
            </a:endParaRPr>
          </a:p>
          <a:p>
            <a:pPr marL="600075" lvl="1" indent="-238125" algn="l" rtl="0">
              <a:lnSpc>
                <a:spcPct val="90000"/>
              </a:lnSpc>
              <a:spcBef>
                <a:spcPts val="0"/>
              </a:spcBef>
              <a:spcAft>
                <a:spcPts val="0"/>
              </a:spcAft>
              <a:buClr>
                <a:srgbClr val="000000"/>
              </a:buClr>
              <a:buSzPts val="1125"/>
              <a:buFont typeface="NTR"/>
              <a:buChar char="—"/>
            </a:pPr>
            <a:r>
              <a:rPr lang="en-US" sz="1125">
                <a:latin typeface="Helvetica Neue"/>
                <a:ea typeface="Helvetica Neue"/>
                <a:cs typeface="Helvetica Neue"/>
                <a:sym typeface="Helvetica Neue"/>
              </a:rPr>
              <a:t>Close to 10% of the HL-LHC dataset at lower pile-up</a:t>
            </a:r>
            <a:endParaRPr>
              <a:latin typeface="Helvetica Neue"/>
              <a:ea typeface="Helvetica Neue"/>
              <a:cs typeface="Helvetica Neue"/>
              <a:sym typeface="Helvetica Neue"/>
            </a:endParaRPr>
          </a:p>
          <a:p>
            <a:pPr marL="600075" lvl="1" indent="-238125" algn="l" rtl="0">
              <a:lnSpc>
                <a:spcPct val="90000"/>
              </a:lnSpc>
              <a:spcBef>
                <a:spcPts val="0"/>
              </a:spcBef>
              <a:spcAft>
                <a:spcPts val="0"/>
              </a:spcAft>
              <a:buClr>
                <a:srgbClr val="000000"/>
              </a:buClr>
              <a:buSzPts val="1125"/>
              <a:buFont typeface="NTR"/>
              <a:buChar char="—"/>
            </a:pPr>
            <a:r>
              <a:rPr lang="en-US" sz="1125">
                <a:latin typeface="Helvetica Neue"/>
                <a:ea typeface="Helvetica Neue"/>
                <a:cs typeface="Helvetica Neue"/>
                <a:sym typeface="Helvetica Neue"/>
              </a:rPr>
              <a:t>Significant increase of cross-sections for heavy new particles </a:t>
            </a:r>
            <a:endParaRPr sz="1275">
              <a:latin typeface="Helvetica Neue"/>
              <a:ea typeface="Helvetica Neue"/>
              <a:cs typeface="Helvetica Neue"/>
              <a:sym typeface="Helvetica Neue"/>
            </a:endParaRPr>
          </a:p>
          <a:p>
            <a:pPr marL="600075" lvl="1" indent="-161925" algn="l" rtl="0">
              <a:lnSpc>
                <a:spcPct val="90000"/>
              </a:lnSpc>
              <a:spcBef>
                <a:spcPts val="0"/>
              </a:spcBef>
              <a:spcAft>
                <a:spcPts val="0"/>
              </a:spcAft>
              <a:buClr>
                <a:schemeClr val="accent6"/>
              </a:buClr>
              <a:buSzPts val="1600"/>
              <a:buNone/>
            </a:pPr>
            <a:endParaRPr sz="975" i="1">
              <a:solidFill>
                <a:schemeClr val="accent6"/>
              </a:solidFill>
            </a:endParaRPr>
          </a:p>
        </p:txBody>
      </p:sp>
      <p:sp>
        <p:nvSpPr>
          <p:cNvPr id="614" name="Google Shape;614;p31"/>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Current Status of CMS: Starting Run 3</a:t>
            </a:r>
            <a:endParaRPr sz="2000"/>
          </a:p>
        </p:txBody>
      </p:sp>
      <p:sp>
        <p:nvSpPr>
          <p:cNvPr id="615" name="Google Shape;615;p31"/>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t>35</a:t>
            </a:fld>
            <a:endParaRPr/>
          </a:p>
        </p:txBody>
      </p:sp>
      <p:sp>
        <p:nvSpPr>
          <p:cNvPr id="616" name="Google Shape;616;p31"/>
          <p:cNvSpPr txBox="1"/>
          <p:nvPr/>
        </p:nvSpPr>
        <p:spPr>
          <a:xfrm>
            <a:off x="4192206" y="2587227"/>
            <a:ext cx="1199250" cy="461643"/>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None/>
            </a:pPr>
            <a:r>
              <a:rPr lang="en-US" sz="1050" b="0" i="0" u="none" strike="noStrike" cap="none">
                <a:solidFill>
                  <a:srgbClr val="FF0000"/>
                </a:solidFill>
                <a:latin typeface="Arial"/>
                <a:ea typeface="Arial"/>
                <a:cs typeface="Arial"/>
                <a:sym typeface="Arial"/>
              </a:rPr>
              <a:t>YOU ARE</a:t>
            </a:r>
            <a:endParaRPr sz="105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None/>
            </a:pPr>
            <a:r>
              <a:rPr lang="en-US" sz="1050" b="0" i="0" u="none" strike="noStrike" cap="none">
                <a:solidFill>
                  <a:srgbClr val="FF0000"/>
                </a:solidFill>
                <a:latin typeface="Arial"/>
                <a:ea typeface="Arial"/>
                <a:cs typeface="Arial"/>
                <a:sym typeface="Arial"/>
              </a:rPr>
              <a:t>HERE</a:t>
            </a:r>
            <a:endParaRPr sz="1050" b="0" i="0" u="none" strike="noStrike" cap="none">
              <a:solidFill>
                <a:srgbClr val="FF0000"/>
              </a:solidFill>
              <a:latin typeface="Arial"/>
              <a:ea typeface="Arial"/>
              <a:cs typeface="Arial"/>
              <a:sym typeface="Arial"/>
            </a:endParaRPr>
          </a:p>
        </p:txBody>
      </p:sp>
      <p:sp>
        <p:nvSpPr>
          <p:cNvPr id="617" name="Google Shape;617;p31"/>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618" name="Google Shape;618;p31"/>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32"/>
          <p:cNvSpPr txBox="1">
            <a:spLocks noGrp="1"/>
          </p:cNvSpPr>
          <p:nvPr>
            <p:ph type="body" idx="1"/>
          </p:nvPr>
        </p:nvSpPr>
        <p:spPr>
          <a:xfrm>
            <a:off x="228603" y="728664"/>
            <a:ext cx="8672400" cy="644022"/>
          </a:xfrm>
          <a:prstGeom prst="rect">
            <a:avLst/>
          </a:prstGeom>
          <a:noFill/>
          <a:ln>
            <a:noFill/>
          </a:ln>
        </p:spPr>
        <p:txBody>
          <a:bodyPr spcFirstLastPara="1" wrap="square" lIns="0" tIns="0" rIns="0" bIns="0" anchor="t" anchorCtr="0">
            <a:spAutoFit/>
          </a:bodyPr>
          <a:lstStyle/>
          <a:p>
            <a:pPr marL="19050" lvl="0" indent="0" algn="l" rtl="0">
              <a:lnSpc>
                <a:spcPct val="90000"/>
              </a:lnSpc>
              <a:spcBef>
                <a:spcPts val="0"/>
              </a:spcBef>
              <a:spcAft>
                <a:spcPts val="0"/>
              </a:spcAft>
              <a:buClr>
                <a:schemeClr val="accent6"/>
              </a:buClr>
              <a:buSzPts val="1600"/>
              <a:buNone/>
            </a:pPr>
            <a:r>
              <a:rPr lang="en-US" sz="1275">
                <a:solidFill>
                  <a:srgbClr val="000000"/>
                </a:solidFill>
                <a:latin typeface="Helvetica Neue"/>
                <a:ea typeface="Helvetica Neue"/>
                <a:cs typeface="Helvetica Neue"/>
                <a:sym typeface="Helvetica Neue"/>
              </a:rPr>
              <a:t>After extensive work during the LHC Long Shutdown 2, CMS is ready to take data</a:t>
            </a:r>
            <a:endParaRPr/>
          </a:p>
          <a:p>
            <a:pPr marL="19050" lvl="0" indent="0" algn="l" rtl="0">
              <a:lnSpc>
                <a:spcPct val="90000"/>
              </a:lnSpc>
              <a:spcBef>
                <a:spcPts val="0"/>
              </a:spcBef>
              <a:spcAft>
                <a:spcPts val="0"/>
              </a:spcAft>
              <a:buClr>
                <a:schemeClr val="accent6"/>
              </a:buClr>
              <a:buSzPts val="1600"/>
              <a:buNone/>
            </a:pPr>
            <a:endParaRPr sz="1125">
              <a:solidFill>
                <a:srgbClr val="000000"/>
              </a:solidFill>
              <a:latin typeface="Helvetica Neue"/>
              <a:ea typeface="Helvetica Neue"/>
              <a:cs typeface="Helvetica Neue"/>
              <a:sym typeface="Helvetica Neue"/>
            </a:endParaRPr>
          </a:p>
          <a:p>
            <a:pPr marL="19050" lvl="0" indent="0" algn="l" rtl="0">
              <a:lnSpc>
                <a:spcPct val="90000"/>
              </a:lnSpc>
              <a:spcBef>
                <a:spcPts val="0"/>
              </a:spcBef>
              <a:spcAft>
                <a:spcPts val="0"/>
              </a:spcAft>
              <a:buClr>
                <a:schemeClr val="accent6"/>
              </a:buClr>
              <a:buSzPts val="1600"/>
              <a:buNone/>
            </a:pPr>
            <a:r>
              <a:rPr lang="en-US" sz="1275">
                <a:solidFill>
                  <a:srgbClr val="000000"/>
                </a:solidFill>
                <a:latin typeface="Helvetica Neue"/>
                <a:ea typeface="Helvetica Neue"/>
                <a:cs typeface="Helvetica Neue"/>
                <a:sym typeface="Helvetica Neue"/>
              </a:rPr>
              <a:t>The experiment has successfully recorded 900 GeV collisions and “splashes” at the new beam energy (6.8TeV)</a:t>
            </a:r>
            <a:endParaRPr sz="1275">
              <a:solidFill>
                <a:srgbClr val="000000"/>
              </a:solidFill>
              <a:latin typeface="Helvetica Neue"/>
              <a:ea typeface="Helvetica Neue"/>
              <a:cs typeface="Helvetica Neue"/>
              <a:sym typeface="Helvetica Neue"/>
            </a:endParaRPr>
          </a:p>
          <a:p>
            <a:pPr marL="438150" lvl="1" indent="0" algn="l" rtl="0">
              <a:lnSpc>
                <a:spcPct val="90000"/>
              </a:lnSpc>
              <a:spcBef>
                <a:spcPts val="0"/>
              </a:spcBef>
              <a:spcAft>
                <a:spcPts val="0"/>
              </a:spcAft>
              <a:buClr>
                <a:schemeClr val="accent6"/>
              </a:buClr>
              <a:buSzPts val="1600"/>
              <a:buNone/>
            </a:pPr>
            <a:endParaRPr sz="975" i="1">
              <a:solidFill>
                <a:srgbClr val="000000"/>
              </a:solidFill>
              <a:latin typeface="Helvetica Neue"/>
              <a:ea typeface="Helvetica Neue"/>
              <a:cs typeface="Helvetica Neue"/>
              <a:sym typeface="Helvetica Neue"/>
            </a:endParaRPr>
          </a:p>
        </p:txBody>
      </p:sp>
      <p:sp>
        <p:nvSpPr>
          <p:cNvPr id="625" name="Google Shape;625;p32"/>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Current Status of CMS: Starting Run 3</a:t>
            </a:r>
            <a:endParaRPr sz="2000"/>
          </a:p>
        </p:txBody>
      </p:sp>
      <p:sp>
        <p:nvSpPr>
          <p:cNvPr id="626" name="Google Shape;626;p32"/>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t>36</a:t>
            </a:fld>
            <a:endParaRPr/>
          </a:p>
        </p:txBody>
      </p:sp>
      <p:pic>
        <p:nvPicPr>
          <p:cNvPr id="627" name="Google Shape;627;p32"/>
          <p:cNvPicPr preferRelativeResize="0"/>
          <p:nvPr/>
        </p:nvPicPr>
        <p:blipFill rotWithShape="1">
          <a:blip r:embed="rId3">
            <a:alphaModFix/>
          </a:blip>
          <a:srcRect/>
          <a:stretch/>
        </p:blipFill>
        <p:spPr>
          <a:xfrm>
            <a:off x="2697836" y="1397307"/>
            <a:ext cx="3633213" cy="3124237"/>
          </a:xfrm>
          <a:prstGeom prst="rect">
            <a:avLst/>
          </a:prstGeom>
          <a:noFill/>
          <a:ln>
            <a:noFill/>
          </a:ln>
        </p:spPr>
      </p:pic>
      <p:sp>
        <p:nvSpPr>
          <p:cNvPr id="628" name="Google Shape;628;p32"/>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629" name="Google Shape;629;p32"/>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33"/>
          <p:cNvSpPr txBox="1">
            <a:spLocks noGrp="1"/>
          </p:cNvSpPr>
          <p:nvPr>
            <p:ph type="body" idx="1"/>
          </p:nvPr>
        </p:nvSpPr>
        <p:spPr>
          <a:xfrm>
            <a:off x="228603" y="728665"/>
            <a:ext cx="8686800" cy="1401600"/>
          </a:xfrm>
          <a:prstGeom prst="rect">
            <a:avLst/>
          </a:prstGeom>
          <a:noFill/>
          <a:ln>
            <a:noFill/>
          </a:ln>
        </p:spPr>
        <p:txBody>
          <a:bodyPr spcFirstLastPara="1" wrap="square" lIns="0" tIns="0" rIns="0" bIns="0" anchor="t" anchorCtr="0">
            <a:normAutofit lnSpcReduction="10000"/>
          </a:bodyPr>
          <a:lstStyle/>
          <a:p>
            <a:pPr marL="300037" lvl="0" indent="-285750" algn="l" rtl="0">
              <a:lnSpc>
                <a:spcPct val="90000"/>
              </a:lnSpc>
              <a:spcBef>
                <a:spcPts val="0"/>
              </a:spcBef>
              <a:spcAft>
                <a:spcPts val="0"/>
              </a:spcAft>
              <a:buClr>
                <a:srgbClr val="000000"/>
              </a:buClr>
              <a:buSzPts val="1700"/>
              <a:buChar char="•"/>
            </a:pPr>
            <a:r>
              <a:rPr lang="en-US" sz="1400" dirty="0">
                <a:latin typeface="Helvetica Neue"/>
                <a:ea typeface="Helvetica Neue"/>
                <a:cs typeface="Helvetica Neue"/>
                <a:sym typeface="Helvetica Neue"/>
              </a:rPr>
              <a:t>Pursue all three accessible P5 science drivers, using both “classic and novel” searches and measurements</a:t>
            </a:r>
            <a:endParaRPr sz="1400" dirty="0">
              <a:latin typeface="Helvetica Neue"/>
              <a:ea typeface="Helvetica Neue"/>
              <a:cs typeface="Helvetica Neue"/>
              <a:sym typeface="Helvetica Neue"/>
            </a:endParaRPr>
          </a:p>
          <a:p>
            <a:pPr marL="457200" lvl="0" indent="0" algn="l" rtl="0">
              <a:lnSpc>
                <a:spcPct val="90000"/>
              </a:lnSpc>
              <a:spcBef>
                <a:spcPts val="0"/>
              </a:spcBef>
              <a:spcAft>
                <a:spcPts val="0"/>
              </a:spcAft>
              <a:buSzPts val="1800"/>
              <a:buNone/>
            </a:pPr>
            <a:endParaRPr sz="1350" dirty="0">
              <a:latin typeface="Helvetica Neue"/>
              <a:ea typeface="Helvetica Neue"/>
              <a:cs typeface="Helvetica Neue"/>
              <a:sym typeface="Helvetica Neue"/>
            </a:endParaRPr>
          </a:p>
          <a:p>
            <a:pPr marL="257175" lvl="0" indent="-242887" algn="l" rtl="0">
              <a:lnSpc>
                <a:spcPct val="90000"/>
              </a:lnSpc>
              <a:spcBef>
                <a:spcPts val="0"/>
              </a:spcBef>
              <a:spcAft>
                <a:spcPts val="0"/>
              </a:spcAft>
              <a:buSzPts val="1700"/>
              <a:buChar char="•"/>
            </a:pPr>
            <a:r>
              <a:rPr lang="en-US" sz="1400" dirty="0">
                <a:latin typeface="Helvetica Neue"/>
                <a:ea typeface="Helvetica Neue"/>
                <a:cs typeface="Helvetica Neue"/>
                <a:sym typeface="Helvetica Neue"/>
              </a:rPr>
              <a:t>Leading the development of advanced reconstruction techniques and innovative methods</a:t>
            </a:r>
            <a:endParaRPr sz="1400" dirty="0">
              <a:latin typeface="Helvetica Neue"/>
              <a:ea typeface="Helvetica Neue"/>
              <a:cs typeface="Helvetica Neue"/>
              <a:sym typeface="Helvetica Neue"/>
            </a:endParaRPr>
          </a:p>
          <a:p>
            <a:pPr marL="914400" lvl="1" indent="-252412" algn="l" rtl="0">
              <a:lnSpc>
                <a:spcPct val="90000"/>
              </a:lnSpc>
              <a:spcBef>
                <a:spcPts val="0"/>
              </a:spcBef>
              <a:spcAft>
                <a:spcPts val="0"/>
              </a:spcAft>
              <a:buSzPts val="1700"/>
              <a:buNone/>
            </a:pPr>
            <a:r>
              <a:rPr lang="en-US" sz="1275" dirty="0">
                <a:latin typeface="Helvetica Neue"/>
                <a:ea typeface="Helvetica Neue"/>
                <a:cs typeface="Helvetica Neue"/>
                <a:sym typeface="Helvetica Neue"/>
              </a:rPr>
              <a:t>Jet substructure, pileup subtraction</a:t>
            </a:r>
            <a:endParaRPr sz="1275" dirty="0">
              <a:latin typeface="Helvetica Neue"/>
              <a:ea typeface="Helvetica Neue"/>
              <a:cs typeface="Helvetica Neue"/>
              <a:sym typeface="Helvetica Neue"/>
            </a:endParaRPr>
          </a:p>
          <a:p>
            <a:pPr marL="914400" lvl="1" indent="-252412" algn="l" rtl="0">
              <a:lnSpc>
                <a:spcPct val="90000"/>
              </a:lnSpc>
              <a:spcBef>
                <a:spcPts val="0"/>
              </a:spcBef>
              <a:spcAft>
                <a:spcPts val="0"/>
              </a:spcAft>
              <a:buSzPts val="1700"/>
              <a:buNone/>
            </a:pPr>
            <a:r>
              <a:rPr lang="en-US" sz="1275" dirty="0">
                <a:latin typeface="Helvetica Neue"/>
                <a:ea typeface="Helvetica Neue"/>
                <a:cs typeface="Helvetica Neue"/>
                <a:sym typeface="Helvetica Neue"/>
              </a:rPr>
              <a:t>Deep Learning going much beyond classification</a:t>
            </a:r>
            <a:endParaRPr sz="1275" dirty="0">
              <a:latin typeface="Helvetica Neue"/>
              <a:ea typeface="Helvetica Neue"/>
              <a:cs typeface="Helvetica Neue"/>
              <a:sym typeface="Helvetica Neue"/>
            </a:endParaRPr>
          </a:p>
          <a:p>
            <a:pPr marL="685800" lvl="0" indent="0" algn="l" rtl="0">
              <a:lnSpc>
                <a:spcPct val="90000"/>
              </a:lnSpc>
              <a:spcBef>
                <a:spcPts val="0"/>
              </a:spcBef>
              <a:spcAft>
                <a:spcPts val="0"/>
              </a:spcAft>
              <a:buSzPts val="1800"/>
              <a:buNone/>
            </a:pPr>
            <a:endParaRPr sz="1350" dirty="0">
              <a:latin typeface="Helvetica Neue"/>
              <a:ea typeface="Helvetica Neue"/>
              <a:cs typeface="Helvetica Neue"/>
              <a:sym typeface="Helvetica Neue"/>
            </a:endParaRPr>
          </a:p>
          <a:p>
            <a:pPr marL="257175" lvl="0" indent="-242887" algn="l" rtl="0">
              <a:lnSpc>
                <a:spcPct val="90000"/>
              </a:lnSpc>
              <a:spcBef>
                <a:spcPts val="0"/>
              </a:spcBef>
              <a:spcAft>
                <a:spcPts val="0"/>
              </a:spcAft>
              <a:buSzPts val="1700"/>
              <a:buChar char="•"/>
            </a:pPr>
            <a:r>
              <a:rPr lang="en-US" sz="1400" dirty="0">
                <a:latin typeface="Helvetica Neue"/>
                <a:ea typeface="Helvetica Neue"/>
                <a:cs typeface="Helvetica Neue"/>
                <a:sym typeface="Helvetica Neue"/>
              </a:rPr>
              <a:t>Capitalize on broad institutional knowledge and unique position as host of the LPC</a:t>
            </a:r>
            <a:endParaRPr sz="1400" dirty="0">
              <a:latin typeface="Helvetica Neue"/>
              <a:ea typeface="Helvetica Neue"/>
              <a:cs typeface="Helvetica Neue"/>
              <a:sym typeface="Helvetica Neue"/>
            </a:endParaRPr>
          </a:p>
          <a:p>
            <a:pPr marL="457200" lvl="0" indent="0" algn="l" rtl="0">
              <a:lnSpc>
                <a:spcPct val="90000"/>
              </a:lnSpc>
              <a:spcBef>
                <a:spcPts val="0"/>
              </a:spcBef>
              <a:spcAft>
                <a:spcPts val="0"/>
              </a:spcAft>
              <a:buSzPts val="1800"/>
              <a:buNone/>
            </a:pPr>
            <a:endParaRPr sz="1350" dirty="0"/>
          </a:p>
        </p:txBody>
      </p:sp>
      <p:sp>
        <p:nvSpPr>
          <p:cNvPr id="636" name="Google Shape;636;p33"/>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Physics Analysis from FNAL </a:t>
            </a:r>
            <a:endParaRPr sz="2000"/>
          </a:p>
        </p:txBody>
      </p:sp>
      <p:sp>
        <p:nvSpPr>
          <p:cNvPr id="637" name="Google Shape;637;p33"/>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t>37</a:t>
            </a:fld>
            <a:endParaRPr/>
          </a:p>
        </p:txBody>
      </p:sp>
      <p:grpSp>
        <p:nvGrpSpPr>
          <p:cNvPr id="638" name="Google Shape;638;p33"/>
          <p:cNvGrpSpPr/>
          <p:nvPr/>
        </p:nvGrpSpPr>
        <p:grpSpPr>
          <a:xfrm>
            <a:off x="380213" y="2233879"/>
            <a:ext cx="1996064" cy="2537083"/>
            <a:chOff x="6458320" y="863466"/>
            <a:chExt cx="3056292" cy="3382779"/>
          </a:xfrm>
        </p:grpSpPr>
        <p:pic>
          <p:nvPicPr>
            <p:cNvPr id="639" name="Google Shape;639;p33"/>
            <p:cNvPicPr preferRelativeResize="0"/>
            <p:nvPr/>
          </p:nvPicPr>
          <p:blipFill rotWithShape="1">
            <a:blip r:embed="rId3">
              <a:alphaModFix/>
            </a:blip>
            <a:srcRect/>
            <a:stretch/>
          </p:blipFill>
          <p:spPr>
            <a:xfrm>
              <a:off x="6458320" y="863466"/>
              <a:ext cx="3002702" cy="2940521"/>
            </a:xfrm>
            <a:prstGeom prst="rect">
              <a:avLst/>
            </a:prstGeom>
            <a:noFill/>
            <a:ln>
              <a:noFill/>
            </a:ln>
          </p:spPr>
        </p:pic>
        <p:sp>
          <p:nvSpPr>
            <p:cNvPr id="640" name="Google Shape;640;p33"/>
            <p:cNvSpPr txBox="1"/>
            <p:nvPr/>
          </p:nvSpPr>
          <p:spPr>
            <a:xfrm>
              <a:off x="6511908" y="3723065"/>
              <a:ext cx="3002704" cy="52318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1050" b="0" i="0" u="sng" strike="noStrike" cap="none">
                  <a:solidFill>
                    <a:schemeClr val="hlink"/>
                  </a:solidFill>
                  <a:latin typeface="Helvetica Neue"/>
                  <a:ea typeface="Helvetica Neue"/>
                  <a:cs typeface="Helvetica Neue"/>
                  <a:sym typeface="Helvetica Neue"/>
                  <a:hlinkClick r:id="rId4"/>
                </a:rPr>
                <a:t>Deep-neural-network</a:t>
              </a:r>
              <a:r>
                <a:rPr lang="en-US" sz="1050" b="0" i="0" u="none" strike="noStrike" cap="none">
                  <a:solidFill>
                    <a:schemeClr val="dk1"/>
                  </a:solidFill>
                  <a:latin typeface="Helvetica Neue"/>
                  <a:ea typeface="Helvetica Neue"/>
                  <a:cs typeface="Helvetica Neue"/>
                  <a:sym typeface="Helvetica Neue"/>
                </a:rPr>
                <a:t> for ID of boosted decay to b-quark pair </a:t>
              </a:r>
              <a:endParaRPr sz="1050" b="0" i="0" u="none" strike="noStrike" cap="none">
                <a:solidFill>
                  <a:schemeClr val="dk1"/>
                </a:solidFill>
                <a:latin typeface="Helvetica Neue"/>
                <a:ea typeface="Helvetica Neue"/>
                <a:cs typeface="Helvetica Neue"/>
                <a:sym typeface="Helvetica Neue"/>
              </a:endParaRPr>
            </a:p>
          </p:txBody>
        </p:sp>
      </p:grpSp>
      <p:grpSp>
        <p:nvGrpSpPr>
          <p:cNvPr id="641" name="Google Shape;641;p33"/>
          <p:cNvGrpSpPr/>
          <p:nvPr/>
        </p:nvGrpSpPr>
        <p:grpSpPr>
          <a:xfrm>
            <a:off x="2724767" y="2130143"/>
            <a:ext cx="2005724" cy="2635551"/>
            <a:chOff x="9213275" y="743147"/>
            <a:chExt cx="3253405" cy="3514066"/>
          </a:xfrm>
        </p:grpSpPr>
        <p:pic>
          <p:nvPicPr>
            <p:cNvPr id="642" name="Google Shape;642;p33"/>
            <p:cNvPicPr preferRelativeResize="0"/>
            <p:nvPr/>
          </p:nvPicPr>
          <p:blipFill rotWithShape="1">
            <a:blip r:embed="rId5">
              <a:alphaModFix/>
            </a:blip>
            <a:srcRect/>
            <a:stretch/>
          </p:blipFill>
          <p:spPr>
            <a:xfrm>
              <a:off x="9213275" y="743147"/>
              <a:ext cx="3253405" cy="3136060"/>
            </a:xfrm>
            <a:prstGeom prst="rect">
              <a:avLst/>
            </a:prstGeom>
            <a:noFill/>
            <a:ln>
              <a:noFill/>
            </a:ln>
          </p:spPr>
        </p:pic>
        <p:sp>
          <p:nvSpPr>
            <p:cNvPr id="643" name="Google Shape;643;p33"/>
            <p:cNvSpPr txBox="1"/>
            <p:nvPr/>
          </p:nvSpPr>
          <p:spPr>
            <a:xfrm>
              <a:off x="9363184" y="3734033"/>
              <a:ext cx="2892062" cy="52318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1050" b="0" i="0" u="sng" strike="noStrike" cap="none">
                  <a:solidFill>
                    <a:schemeClr val="hlink"/>
                  </a:solidFill>
                  <a:latin typeface="Helvetica Neue"/>
                  <a:ea typeface="Helvetica Neue"/>
                  <a:cs typeface="Helvetica Neue"/>
                  <a:sym typeface="Helvetica Neue"/>
                  <a:hlinkClick r:id="rId6"/>
                </a:rPr>
                <a:t>Search</a:t>
              </a:r>
              <a:r>
                <a:rPr lang="en-US" sz="1050" b="0" i="0" u="none" strike="noStrike" cap="none">
                  <a:solidFill>
                    <a:schemeClr val="dk1"/>
                  </a:solidFill>
                  <a:latin typeface="Helvetica Neue"/>
                  <a:ea typeface="Helvetica Neue"/>
                  <a:cs typeface="Helvetica Neue"/>
                  <a:sym typeface="Helvetica Neue"/>
                </a:rPr>
                <a:t> for Gluon Fusion production of Higgs into bb</a:t>
              </a:r>
              <a:endParaRPr sz="1050" b="0" i="0" u="none" strike="noStrike" cap="none">
                <a:solidFill>
                  <a:schemeClr val="dk1"/>
                </a:solidFill>
                <a:latin typeface="Helvetica Neue"/>
                <a:ea typeface="Helvetica Neue"/>
                <a:cs typeface="Helvetica Neue"/>
                <a:sym typeface="Helvetica Neue"/>
              </a:endParaRPr>
            </a:p>
          </p:txBody>
        </p:sp>
      </p:grpSp>
      <p:pic>
        <p:nvPicPr>
          <p:cNvPr id="644" name="Google Shape;644;p33"/>
          <p:cNvPicPr preferRelativeResize="0"/>
          <p:nvPr/>
        </p:nvPicPr>
        <p:blipFill rotWithShape="1">
          <a:blip r:embed="rId7">
            <a:alphaModFix/>
          </a:blip>
          <a:srcRect/>
          <a:stretch/>
        </p:blipFill>
        <p:spPr>
          <a:xfrm>
            <a:off x="5203125" y="2155664"/>
            <a:ext cx="2206031" cy="2333966"/>
          </a:xfrm>
          <a:prstGeom prst="rect">
            <a:avLst/>
          </a:prstGeom>
          <a:noFill/>
          <a:ln>
            <a:noFill/>
          </a:ln>
        </p:spPr>
      </p:pic>
      <p:sp>
        <p:nvSpPr>
          <p:cNvPr id="645" name="Google Shape;645;p33"/>
          <p:cNvSpPr txBox="1"/>
          <p:nvPr/>
        </p:nvSpPr>
        <p:spPr>
          <a:xfrm>
            <a:off x="5171400" y="4373309"/>
            <a:ext cx="2269466" cy="392385"/>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1050" b="0" i="0" u="sng" strike="noStrike" cap="none" dirty="0">
                <a:solidFill>
                  <a:schemeClr val="hlink"/>
                </a:solidFill>
                <a:latin typeface="Arial"/>
                <a:ea typeface="Arial"/>
                <a:cs typeface="Arial"/>
                <a:sym typeface="Arial"/>
                <a:hlinkClick r:id="rId8"/>
              </a:rPr>
              <a:t>Deep neural autoencoder network </a:t>
            </a:r>
            <a:r>
              <a:rPr lang="en-US" sz="1050" b="0" i="0" u="none" strike="noStrike" cap="none" dirty="0">
                <a:solidFill>
                  <a:schemeClr val="dk1"/>
                </a:solidFill>
                <a:latin typeface="Arial"/>
                <a:ea typeface="Arial"/>
                <a:cs typeface="Arial"/>
                <a:sym typeface="Arial"/>
              </a:rPr>
              <a:t>for identification of semi-visible jets </a:t>
            </a:r>
            <a:endParaRPr sz="1050" b="0" i="0" u="none" strike="noStrike" cap="none" dirty="0">
              <a:solidFill>
                <a:schemeClr val="dk1"/>
              </a:solidFill>
              <a:latin typeface="Calibri"/>
              <a:ea typeface="Calibri"/>
              <a:cs typeface="Calibri"/>
              <a:sym typeface="Calibri"/>
            </a:endParaRPr>
          </a:p>
        </p:txBody>
      </p:sp>
      <p:sp>
        <p:nvSpPr>
          <p:cNvPr id="646" name="Google Shape;646;p33"/>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647" name="Google Shape;647;p33"/>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34"/>
          <p:cNvSpPr txBox="1">
            <a:spLocks noGrp="1"/>
          </p:cNvSpPr>
          <p:nvPr>
            <p:ph type="body" idx="1"/>
          </p:nvPr>
        </p:nvSpPr>
        <p:spPr>
          <a:xfrm>
            <a:off x="228603" y="728664"/>
            <a:ext cx="6013447" cy="3794400"/>
          </a:xfrm>
          <a:prstGeom prst="rect">
            <a:avLst/>
          </a:prstGeom>
          <a:noFill/>
          <a:ln>
            <a:noFill/>
          </a:ln>
        </p:spPr>
        <p:txBody>
          <a:bodyPr spcFirstLastPara="1" wrap="square" lIns="0" tIns="0" rIns="0" bIns="0" anchor="t" anchorCtr="0">
            <a:normAutofit/>
          </a:bodyPr>
          <a:lstStyle/>
          <a:p>
            <a:pPr marL="300037" lvl="0" indent="-285750" algn="l" rtl="0">
              <a:lnSpc>
                <a:spcPct val="90000"/>
              </a:lnSpc>
              <a:spcBef>
                <a:spcPts val="0"/>
              </a:spcBef>
              <a:spcAft>
                <a:spcPts val="0"/>
              </a:spcAft>
              <a:buClr>
                <a:srgbClr val="000000"/>
              </a:buClr>
              <a:buSzPts val="1400"/>
              <a:buChar char="•"/>
            </a:pPr>
            <a:r>
              <a:rPr lang="en-US" sz="1400" b="1" dirty="0">
                <a:solidFill>
                  <a:srgbClr val="000000"/>
                </a:solidFill>
                <a:latin typeface="Helvetica Neue"/>
                <a:ea typeface="Helvetica Neue"/>
                <a:cs typeface="Helvetica Neue"/>
                <a:sym typeface="Helvetica Neue"/>
              </a:rPr>
              <a:t>Using the Higgs boson as a tool for discovery</a:t>
            </a:r>
            <a:endParaRPr dirty="0"/>
          </a:p>
          <a:p>
            <a:pPr marL="642937" lvl="1" indent="-171450" algn="l" rtl="0">
              <a:lnSpc>
                <a:spcPct val="90000"/>
              </a:lnSpc>
              <a:spcBef>
                <a:spcPts val="0"/>
              </a:spcBef>
              <a:spcAft>
                <a:spcPts val="0"/>
              </a:spcAft>
              <a:buClr>
                <a:srgbClr val="000000"/>
              </a:buClr>
              <a:buSzPts val="1200"/>
              <a:buFont typeface="NTR"/>
              <a:buChar char="‑"/>
            </a:pPr>
            <a:r>
              <a:rPr lang="en-US" sz="1200" u="sng" dirty="0">
                <a:solidFill>
                  <a:srgbClr val="000000"/>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First search</a:t>
            </a:r>
            <a:r>
              <a:rPr lang="en-US" sz="1200" dirty="0">
                <a:solidFill>
                  <a:srgbClr val="000000"/>
                </a:solidFill>
                <a:latin typeface="Helvetica Neue"/>
                <a:ea typeface="Helvetica Neue"/>
                <a:cs typeface="Helvetica Neue"/>
                <a:sym typeface="Helvetica Neue"/>
              </a:rPr>
              <a:t> for boosted Higgs decaying to charm </a:t>
            </a:r>
            <a:endParaRPr dirty="0"/>
          </a:p>
          <a:p>
            <a:pPr marL="1100137" lvl="2" indent="-171450">
              <a:lnSpc>
                <a:spcPct val="90000"/>
              </a:lnSpc>
              <a:spcBef>
                <a:spcPts val="0"/>
              </a:spcBef>
              <a:buClr>
                <a:srgbClr val="000000"/>
              </a:buClr>
              <a:buSzPts val="1100"/>
              <a:buFont typeface="NTR"/>
              <a:buChar char="‑"/>
            </a:pPr>
            <a:r>
              <a:rPr lang="en-US" sz="1100" dirty="0">
                <a:solidFill>
                  <a:srgbClr val="000000"/>
                </a:solidFill>
                <a:latin typeface="Helvetica Neue"/>
                <a:ea typeface="Helvetica Neue"/>
                <a:cs typeface="Helvetica Neue"/>
                <a:sym typeface="Helvetica Neue"/>
              </a:rPr>
              <a:t>Observation of </a:t>
            </a:r>
            <a:r>
              <a:rPr lang="en-US" sz="1100" dirty="0" err="1">
                <a:solidFill>
                  <a:srgbClr val="000000"/>
                </a:solidFill>
                <a:latin typeface="Helvetica Neue"/>
                <a:ea typeface="Helvetica Neue"/>
                <a:cs typeface="Helvetica Neue"/>
                <a:sym typeface="Helvetica Neue"/>
              </a:rPr>
              <a:t>Z→cc</a:t>
            </a:r>
            <a:r>
              <a:rPr lang="en-US" sz="1100" dirty="0">
                <a:solidFill>
                  <a:srgbClr val="000000"/>
                </a:solidFill>
                <a:latin typeface="Helvetica Neue"/>
                <a:ea typeface="Helvetica Neue"/>
                <a:cs typeface="Helvetica Neue"/>
                <a:sym typeface="Helvetica Neue"/>
              </a:rPr>
              <a:t>, exp. sensitivity to SM </a:t>
            </a:r>
            <a:r>
              <a:rPr lang="en-US" sz="1100" dirty="0" err="1">
                <a:solidFill>
                  <a:srgbClr val="000000"/>
                </a:solidFill>
                <a:latin typeface="Helvetica Neue"/>
                <a:ea typeface="Helvetica Neue"/>
                <a:cs typeface="Helvetica Neue"/>
                <a:sym typeface="Helvetica Neue"/>
              </a:rPr>
              <a:t>Hcc</a:t>
            </a:r>
            <a:r>
              <a:rPr lang="en-US" sz="1100" dirty="0">
                <a:solidFill>
                  <a:srgbClr val="000000"/>
                </a:solidFill>
                <a:latin typeface="Helvetica Neue"/>
                <a:ea typeface="Helvetica Neue"/>
                <a:cs typeface="Helvetica Neue"/>
                <a:sym typeface="Helvetica Neue"/>
              </a:rPr>
              <a:t>: 38 x SM </a:t>
            </a:r>
            <a:endParaRPr dirty="0"/>
          </a:p>
          <a:p>
            <a:pPr marL="642937" lvl="1" indent="-171450" algn="l" rtl="0">
              <a:lnSpc>
                <a:spcPct val="90000"/>
              </a:lnSpc>
              <a:spcBef>
                <a:spcPts val="0"/>
              </a:spcBef>
              <a:spcAft>
                <a:spcPts val="0"/>
              </a:spcAft>
              <a:buClr>
                <a:srgbClr val="000000"/>
              </a:buClr>
              <a:buSzPts val="1200"/>
              <a:buFont typeface="NTR"/>
              <a:buChar char="‑"/>
            </a:pPr>
            <a:r>
              <a:rPr lang="en-US" sz="1200" dirty="0">
                <a:solidFill>
                  <a:srgbClr val="000000"/>
                </a:solidFill>
                <a:latin typeface="Helvetica Neue"/>
                <a:ea typeface="Helvetica Neue"/>
                <a:cs typeface="Helvetica Neue"/>
                <a:sym typeface="Helvetica Neue"/>
              </a:rPr>
              <a:t>Search for </a:t>
            </a:r>
            <a:r>
              <a:rPr lang="en-US" sz="1200" u="sng" dirty="0">
                <a:solidFill>
                  <a:srgbClr val="000000"/>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HH →(bb)(bb) with 4 b jets</a:t>
            </a:r>
            <a:r>
              <a:rPr lang="en-US" sz="1200" dirty="0">
                <a:solidFill>
                  <a:srgbClr val="000000"/>
                </a:solidFill>
                <a:latin typeface="Helvetica Neue"/>
                <a:ea typeface="Helvetica Neue"/>
                <a:cs typeface="Helvetica Neue"/>
                <a:sym typeface="Helvetica Neue"/>
              </a:rPr>
              <a:t>, and the first search for  </a:t>
            </a:r>
            <a:r>
              <a:rPr lang="en-US" sz="1200" u="sng" dirty="0">
                <a:solidFill>
                  <a:srgbClr val="000000"/>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HH →(bb)(bb)  in ”boosted” regime</a:t>
            </a:r>
            <a:endParaRPr sz="1200" u="sng" dirty="0">
              <a:solidFill>
                <a:srgbClr val="000000"/>
              </a:solidFill>
              <a:latin typeface="Helvetica Neue"/>
              <a:ea typeface="Helvetica Neue"/>
              <a:cs typeface="Helvetica Neue"/>
              <a:sym typeface="Helvetica Neue"/>
            </a:endParaRPr>
          </a:p>
          <a:p>
            <a:pPr marL="1100137" lvl="2" indent="-171450" algn="l" rtl="0">
              <a:lnSpc>
                <a:spcPct val="90000"/>
              </a:lnSpc>
              <a:spcBef>
                <a:spcPts val="0"/>
              </a:spcBef>
              <a:spcAft>
                <a:spcPts val="0"/>
              </a:spcAft>
              <a:buClr>
                <a:srgbClr val="000000"/>
              </a:buClr>
              <a:buSzPts val="1100"/>
              <a:buFont typeface="NTR"/>
              <a:buChar char="‑"/>
            </a:pPr>
            <a:r>
              <a:rPr lang="en-US" sz="1100" dirty="0">
                <a:solidFill>
                  <a:srgbClr val="000000"/>
                </a:solidFill>
                <a:latin typeface="Helvetica Neue"/>
                <a:ea typeface="Helvetica Neue"/>
                <a:cs typeface="Helvetica Neue"/>
                <a:sym typeface="Helvetica Neue"/>
              </a:rPr>
              <a:t>Second best channel thanks to Graph Neural Network based jet selection </a:t>
            </a:r>
            <a:endParaRPr sz="1100" dirty="0">
              <a:solidFill>
                <a:srgbClr val="000000"/>
              </a:solidFill>
              <a:latin typeface="Helvetica Neue"/>
              <a:ea typeface="Helvetica Neue"/>
              <a:cs typeface="Helvetica Neue"/>
              <a:sym typeface="Helvetica Neue"/>
            </a:endParaRPr>
          </a:p>
          <a:p>
            <a:pPr marL="0" lvl="0" indent="0" algn="l" rtl="0">
              <a:lnSpc>
                <a:spcPct val="90000"/>
              </a:lnSpc>
              <a:spcBef>
                <a:spcPts val="0"/>
              </a:spcBef>
              <a:spcAft>
                <a:spcPts val="0"/>
              </a:spcAft>
              <a:buSzPts val="1800"/>
              <a:buNone/>
            </a:pPr>
            <a:endParaRPr sz="1350" dirty="0">
              <a:solidFill>
                <a:srgbClr val="000000"/>
              </a:solidFill>
              <a:latin typeface="Helvetica Neue"/>
              <a:ea typeface="Helvetica Neue"/>
              <a:cs typeface="Helvetica Neue"/>
              <a:sym typeface="Helvetica Neue"/>
            </a:endParaRPr>
          </a:p>
          <a:p>
            <a:pPr marL="304800" lvl="0" indent="-285750" algn="l" rtl="0">
              <a:lnSpc>
                <a:spcPct val="90000"/>
              </a:lnSpc>
              <a:spcBef>
                <a:spcPts val="0"/>
              </a:spcBef>
              <a:spcAft>
                <a:spcPts val="0"/>
              </a:spcAft>
              <a:buClr>
                <a:srgbClr val="000000"/>
              </a:buClr>
              <a:buSzPts val="1400"/>
              <a:buChar char="•"/>
            </a:pPr>
            <a:r>
              <a:rPr lang="en-US" sz="1400" b="1" dirty="0">
                <a:solidFill>
                  <a:srgbClr val="000000"/>
                </a:solidFill>
                <a:latin typeface="Helvetica Neue"/>
                <a:ea typeface="Helvetica Neue"/>
                <a:cs typeface="Helvetica Neue"/>
                <a:sym typeface="Helvetica Neue"/>
              </a:rPr>
              <a:t>Identifying the Physics of Dark Matter</a:t>
            </a:r>
            <a:endParaRPr dirty="0"/>
          </a:p>
          <a:p>
            <a:pPr marL="647700" lvl="1" indent="-171450" algn="l" rtl="0">
              <a:lnSpc>
                <a:spcPct val="90000"/>
              </a:lnSpc>
              <a:spcBef>
                <a:spcPts val="0"/>
              </a:spcBef>
              <a:spcAft>
                <a:spcPts val="0"/>
              </a:spcAft>
              <a:buClr>
                <a:srgbClr val="000000"/>
              </a:buClr>
              <a:buSzPts val="1200"/>
              <a:buFont typeface="NTR"/>
              <a:buChar char="‑"/>
            </a:pPr>
            <a:r>
              <a:rPr lang="en-US" sz="1200" u="sng" dirty="0">
                <a:solidFill>
                  <a:srgbClr val="000000"/>
                </a:solid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First collider search </a:t>
            </a:r>
            <a:r>
              <a:rPr lang="en-US" sz="1200" dirty="0">
                <a:solidFill>
                  <a:srgbClr val="000000"/>
                </a:solidFill>
                <a:latin typeface="Helvetica Neue"/>
                <a:ea typeface="Helvetica Neue"/>
                <a:cs typeface="Helvetica Neue"/>
                <a:sym typeface="Helvetica Neue"/>
              </a:rPr>
              <a:t>for dark matter from a strongly coupled hidden sector </a:t>
            </a:r>
            <a:endParaRPr dirty="0"/>
          </a:p>
          <a:p>
            <a:pPr marL="1104900" lvl="2" indent="-171450" algn="l" rtl="0">
              <a:lnSpc>
                <a:spcPct val="90000"/>
              </a:lnSpc>
              <a:spcBef>
                <a:spcPts val="0"/>
              </a:spcBef>
              <a:spcAft>
                <a:spcPts val="0"/>
              </a:spcAft>
              <a:buClr>
                <a:srgbClr val="000000"/>
              </a:buClr>
              <a:buSzPts val="1025"/>
              <a:buFont typeface="NTR"/>
              <a:buChar char="‑"/>
            </a:pPr>
            <a:r>
              <a:rPr lang="en-US" sz="1025" dirty="0">
                <a:solidFill>
                  <a:srgbClr val="000000"/>
                </a:solidFill>
                <a:latin typeface="Helvetica Neue"/>
                <a:ea typeface="Helvetica Neue"/>
                <a:cs typeface="Helvetica Neue"/>
                <a:sym typeface="Helvetica Neue"/>
              </a:rPr>
              <a:t>Holistic search requiring new phenomenology models, modified simulation, innovative object reconstruction algorithms, novel background estimate techniques </a:t>
            </a:r>
            <a:endParaRPr sz="1025" dirty="0">
              <a:solidFill>
                <a:srgbClr val="000000"/>
              </a:solidFill>
              <a:latin typeface="Helvetica Neue"/>
              <a:ea typeface="Helvetica Neue"/>
              <a:cs typeface="Helvetica Neue"/>
              <a:sym typeface="Helvetica Neue"/>
            </a:endParaRPr>
          </a:p>
          <a:p>
            <a:pPr marL="0" lvl="0" indent="0" algn="l" rtl="0">
              <a:lnSpc>
                <a:spcPct val="90000"/>
              </a:lnSpc>
              <a:spcBef>
                <a:spcPts val="0"/>
              </a:spcBef>
              <a:spcAft>
                <a:spcPts val="0"/>
              </a:spcAft>
              <a:buSzPts val="1800"/>
              <a:buNone/>
            </a:pPr>
            <a:endParaRPr sz="1275" dirty="0">
              <a:solidFill>
                <a:srgbClr val="000000"/>
              </a:solidFill>
              <a:latin typeface="Helvetica Neue"/>
              <a:ea typeface="Helvetica Neue"/>
              <a:cs typeface="Helvetica Neue"/>
              <a:sym typeface="Helvetica Neue"/>
            </a:endParaRPr>
          </a:p>
          <a:p>
            <a:pPr marL="257175" lvl="0" indent="-242887" algn="l" rtl="0">
              <a:lnSpc>
                <a:spcPct val="90000"/>
              </a:lnSpc>
              <a:spcBef>
                <a:spcPts val="0"/>
              </a:spcBef>
              <a:spcAft>
                <a:spcPts val="0"/>
              </a:spcAft>
              <a:buSzPts val="1700"/>
              <a:buChar char="•"/>
            </a:pPr>
            <a:r>
              <a:rPr lang="en-US" sz="1275" b="1" dirty="0">
                <a:solidFill>
                  <a:srgbClr val="000000"/>
                </a:solidFill>
                <a:latin typeface="Helvetica Neue"/>
                <a:ea typeface="Helvetica Neue"/>
                <a:cs typeface="Helvetica Neue"/>
                <a:sym typeface="Helvetica Neue"/>
              </a:rPr>
              <a:t>Exploring the unknown</a:t>
            </a:r>
            <a:endParaRPr dirty="0"/>
          </a:p>
          <a:p>
            <a:pPr marL="714375" lvl="1" indent="-242887" algn="l" rtl="0">
              <a:lnSpc>
                <a:spcPct val="90000"/>
              </a:lnSpc>
              <a:spcBef>
                <a:spcPts val="0"/>
              </a:spcBef>
              <a:spcAft>
                <a:spcPts val="0"/>
              </a:spcAft>
              <a:buSzPts val="1200"/>
              <a:buFont typeface="NTR"/>
              <a:buChar char="‑"/>
            </a:pPr>
            <a:r>
              <a:rPr lang="en-US" sz="1200" u="sng" dirty="0">
                <a:solidFill>
                  <a:srgbClr val="000000"/>
                </a:solidFill>
                <a:latin typeface="Helvetica Neue"/>
                <a:ea typeface="Helvetica Neue"/>
                <a:cs typeface="Helvetica Neue"/>
                <a:sym typeface="Helvetica Neue"/>
                <a:hlinkClick r:id="rId7">
                  <a:extLst>
                    <a:ext uri="{A12FA001-AC4F-418D-AE19-62706E023703}">
                      <ahyp:hlinkClr xmlns:ahyp="http://schemas.microsoft.com/office/drawing/2018/hyperlinkcolor" val="tx"/>
                    </a:ext>
                  </a:extLst>
                </a:hlinkClick>
              </a:rPr>
              <a:t>Search</a:t>
            </a:r>
            <a:r>
              <a:rPr lang="en-US" sz="1200" dirty="0">
                <a:solidFill>
                  <a:srgbClr val="000000"/>
                </a:solidFill>
                <a:latin typeface="Helvetica Neue"/>
                <a:ea typeface="Helvetica Neue"/>
                <a:cs typeface="Helvetica Neue"/>
                <a:sym typeface="Helvetica Neue"/>
              </a:rPr>
              <a:t> for resonant and non-resonant production of pairs of identical </a:t>
            </a:r>
            <a:r>
              <a:rPr lang="en-US" sz="1200" dirty="0" err="1">
                <a:solidFill>
                  <a:srgbClr val="000000"/>
                </a:solidFill>
                <a:latin typeface="Helvetica Neue"/>
                <a:ea typeface="Helvetica Neue"/>
                <a:cs typeface="Helvetica Neue"/>
                <a:sym typeface="Helvetica Neue"/>
              </a:rPr>
              <a:t>dijet</a:t>
            </a:r>
            <a:r>
              <a:rPr lang="en-US" sz="1200" dirty="0">
                <a:solidFill>
                  <a:srgbClr val="000000"/>
                </a:solidFill>
                <a:latin typeface="Helvetica Neue"/>
                <a:ea typeface="Helvetica Neue"/>
                <a:cs typeface="Helvetica Neue"/>
                <a:sym typeface="Helvetica Neue"/>
              </a:rPr>
              <a:t> resonances</a:t>
            </a:r>
            <a:endParaRPr dirty="0"/>
          </a:p>
          <a:p>
            <a:pPr marL="714375" lvl="1" indent="-242887" algn="l" rtl="0">
              <a:lnSpc>
                <a:spcPct val="90000"/>
              </a:lnSpc>
              <a:spcBef>
                <a:spcPts val="0"/>
              </a:spcBef>
              <a:spcAft>
                <a:spcPts val="0"/>
              </a:spcAft>
              <a:buSzPts val="1200"/>
              <a:buFont typeface="NTR"/>
              <a:buChar char="‑"/>
            </a:pPr>
            <a:r>
              <a:rPr lang="en-US" sz="1200" u="sng" dirty="0">
                <a:solidFill>
                  <a:srgbClr val="000000"/>
                </a:solidFill>
                <a:latin typeface="Helvetica Neue"/>
                <a:ea typeface="Helvetica Neue"/>
                <a:cs typeface="Helvetica Neue"/>
                <a:sym typeface="Helvetica Neue"/>
                <a:hlinkClick r:id="rId8">
                  <a:extLst>
                    <a:ext uri="{A12FA001-AC4F-418D-AE19-62706E023703}">
                      <ahyp:hlinkClr xmlns:ahyp="http://schemas.microsoft.com/office/drawing/2018/hyperlinkcolor" val="tx"/>
                    </a:ext>
                  </a:extLst>
                </a:hlinkClick>
              </a:rPr>
              <a:t>Search</a:t>
            </a:r>
            <a:r>
              <a:rPr lang="en-US" sz="1200" dirty="0">
                <a:solidFill>
                  <a:srgbClr val="000000"/>
                </a:solidFill>
                <a:latin typeface="Helvetica Neue"/>
                <a:ea typeface="Helvetica Neue"/>
                <a:cs typeface="Helvetica Neue"/>
                <a:sym typeface="Helvetica Neue"/>
              </a:rPr>
              <a:t> for long-lived particles produced in association with a Z boson</a:t>
            </a:r>
            <a:endParaRPr dirty="0"/>
          </a:p>
          <a:p>
            <a:pPr marL="1100137" lvl="2" indent="-171450" algn="l" rtl="0">
              <a:lnSpc>
                <a:spcPct val="90000"/>
              </a:lnSpc>
              <a:spcBef>
                <a:spcPts val="0"/>
              </a:spcBef>
              <a:spcAft>
                <a:spcPts val="0"/>
              </a:spcAft>
              <a:buSzPts val="1025"/>
              <a:buFont typeface="NTR"/>
              <a:buChar char="‑"/>
            </a:pPr>
            <a:r>
              <a:rPr lang="en-US" sz="1025" dirty="0">
                <a:solidFill>
                  <a:srgbClr val="000000"/>
                </a:solidFill>
                <a:latin typeface="Helvetica Neue"/>
                <a:ea typeface="Helvetica Neue"/>
                <a:cs typeface="Helvetica Neue"/>
                <a:sym typeface="Helvetica Neue"/>
              </a:rPr>
              <a:t>Targeting decays in the tracker and complements “forward” experiments like FASER and </a:t>
            </a:r>
            <a:r>
              <a:rPr lang="en-US" sz="1025" dirty="0" err="1">
                <a:solidFill>
                  <a:srgbClr val="000000"/>
                </a:solidFill>
                <a:latin typeface="Helvetica Neue"/>
                <a:ea typeface="Helvetica Neue"/>
                <a:cs typeface="Helvetica Neue"/>
                <a:sym typeface="Helvetica Neue"/>
              </a:rPr>
              <a:t>SHiP</a:t>
            </a:r>
            <a:r>
              <a:rPr lang="en-US" sz="1025" dirty="0">
                <a:solidFill>
                  <a:srgbClr val="000000"/>
                </a:solidFill>
                <a:latin typeface="Helvetica Neue"/>
                <a:ea typeface="Helvetica Neue"/>
                <a:cs typeface="Helvetica Neue"/>
                <a:sym typeface="Helvetica Neue"/>
              </a:rPr>
              <a:t> in searches for Higgs portals</a:t>
            </a:r>
            <a:endParaRPr sz="1025" dirty="0">
              <a:solidFill>
                <a:srgbClr val="000000"/>
              </a:solidFill>
              <a:latin typeface="Helvetica Neue"/>
              <a:ea typeface="Helvetica Neue"/>
              <a:cs typeface="Helvetica Neue"/>
              <a:sym typeface="Helvetica Neue"/>
            </a:endParaRPr>
          </a:p>
          <a:p>
            <a:pPr marL="0" lvl="0" indent="0" algn="l" rtl="0">
              <a:lnSpc>
                <a:spcPct val="90000"/>
              </a:lnSpc>
              <a:spcBef>
                <a:spcPts val="0"/>
              </a:spcBef>
              <a:spcAft>
                <a:spcPts val="0"/>
              </a:spcAft>
              <a:buSzPts val="1800"/>
              <a:buNone/>
            </a:pPr>
            <a:endParaRPr sz="1125" dirty="0"/>
          </a:p>
        </p:txBody>
      </p:sp>
      <p:sp>
        <p:nvSpPr>
          <p:cNvPr id="654" name="Google Shape;654;p34"/>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Selected Physics Highlights (since last PAC meeting)</a:t>
            </a:r>
            <a:endParaRPr sz="2000"/>
          </a:p>
        </p:txBody>
      </p:sp>
      <p:sp>
        <p:nvSpPr>
          <p:cNvPr id="655" name="Google Shape;655;p34"/>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t>38</a:t>
            </a:fld>
            <a:endParaRPr/>
          </a:p>
        </p:txBody>
      </p:sp>
      <p:pic>
        <p:nvPicPr>
          <p:cNvPr id="656" name="Google Shape;656;p34"/>
          <p:cNvPicPr preferRelativeResize="0"/>
          <p:nvPr/>
        </p:nvPicPr>
        <p:blipFill rotWithShape="1">
          <a:blip r:embed="rId9">
            <a:alphaModFix/>
          </a:blip>
          <a:srcRect/>
          <a:stretch/>
        </p:blipFill>
        <p:spPr>
          <a:xfrm>
            <a:off x="6405951" y="559031"/>
            <a:ext cx="2177363" cy="2125776"/>
          </a:xfrm>
          <a:prstGeom prst="rect">
            <a:avLst/>
          </a:prstGeom>
          <a:noFill/>
          <a:ln>
            <a:noFill/>
          </a:ln>
        </p:spPr>
      </p:pic>
      <p:pic>
        <p:nvPicPr>
          <p:cNvPr id="657" name="Google Shape;657;p34" descr="CMS_Figure2"/>
          <p:cNvPicPr preferRelativeResize="0"/>
          <p:nvPr/>
        </p:nvPicPr>
        <p:blipFill rotWithShape="1">
          <a:blip r:embed="rId10">
            <a:alphaModFix/>
          </a:blip>
          <a:srcRect/>
          <a:stretch/>
        </p:blipFill>
        <p:spPr>
          <a:xfrm>
            <a:off x="6405951" y="2883220"/>
            <a:ext cx="2151251" cy="1627337"/>
          </a:xfrm>
          <a:prstGeom prst="rect">
            <a:avLst/>
          </a:prstGeom>
          <a:noFill/>
          <a:ln>
            <a:noFill/>
          </a:ln>
        </p:spPr>
      </p:pic>
      <p:sp>
        <p:nvSpPr>
          <p:cNvPr id="658" name="Google Shape;658;p34"/>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659" name="Google Shape;659;p34"/>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35"/>
          <p:cNvPicPr preferRelativeResize="0"/>
          <p:nvPr/>
        </p:nvPicPr>
        <p:blipFill rotWithShape="1">
          <a:blip r:embed="rId3">
            <a:alphaModFix/>
          </a:blip>
          <a:srcRect/>
          <a:stretch/>
        </p:blipFill>
        <p:spPr>
          <a:xfrm>
            <a:off x="4486369" y="3262328"/>
            <a:ext cx="2720881" cy="1539059"/>
          </a:xfrm>
          <a:prstGeom prst="rect">
            <a:avLst/>
          </a:prstGeom>
          <a:noFill/>
          <a:ln>
            <a:noFill/>
          </a:ln>
        </p:spPr>
      </p:pic>
      <p:sp>
        <p:nvSpPr>
          <p:cNvPr id="666" name="Google Shape;666;p35"/>
          <p:cNvSpPr txBox="1">
            <a:spLocks noGrp="1"/>
          </p:cNvSpPr>
          <p:nvPr>
            <p:ph type="body" idx="1"/>
          </p:nvPr>
        </p:nvSpPr>
        <p:spPr>
          <a:xfrm>
            <a:off x="228603" y="639764"/>
            <a:ext cx="8672400" cy="2763064"/>
          </a:xfrm>
          <a:prstGeom prst="rect">
            <a:avLst/>
          </a:prstGeom>
          <a:noFill/>
          <a:ln>
            <a:noFill/>
          </a:ln>
        </p:spPr>
        <p:txBody>
          <a:bodyPr spcFirstLastPara="1" wrap="square" lIns="0" tIns="0" rIns="0" bIns="0" anchor="t" anchorCtr="0">
            <a:spAutoFit/>
          </a:bodyPr>
          <a:lstStyle/>
          <a:p>
            <a:pPr marL="457200" lvl="0" indent="-247650" algn="l" rtl="0">
              <a:lnSpc>
                <a:spcPct val="90000"/>
              </a:lnSpc>
              <a:spcBef>
                <a:spcPts val="0"/>
              </a:spcBef>
              <a:spcAft>
                <a:spcPts val="0"/>
              </a:spcAft>
              <a:buClr>
                <a:srgbClr val="000000"/>
              </a:buClr>
              <a:buSzPts val="1275"/>
              <a:buChar char="•"/>
            </a:pPr>
            <a:r>
              <a:rPr lang="en-US" sz="1275">
                <a:solidFill>
                  <a:srgbClr val="000000"/>
                </a:solidFill>
                <a:latin typeface="Helvetica Neue"/>
                <a:ea typeface="Helvetica Neue"/>
                <a:cs typeface="Helvetica Neue"/>
                <a:sym typeface="Helvetica Neue"/>
              </a:rPr>
              <a:t>Phase 1 upgrades completed on schedule and on budget in 2019</a:t>
            </a:r>
            <a:endParaRPr sz="1275">
              <a:solidFill>
                <a:srgbClr val="000000"/>
              </a:solidFill>
              <a:latin typeface="Helvetica Neue"/>
              <a:ea typeface="Helvetica Neue"/>
              <a:cs typeface="Helvetica Neue"/>
              <a:sym typeface="Helvetica Neue"/>
            </a:endParaRPr>
          </a:p>
          <a:p>
            <a:pPr marL="914400" lvl="1" indent="-252412" algn="l" rtl="0">
              <a:lnSpc>
                <a:spcPct val="90000"/>
              </a:lnSpc>
              <a:spcBef>
                <a:spcPts val="0"/>
              </a:spcBef>
              <a:spcAft>
                <a:spcPts val="0"/>
              </a:spcAft>
              <a:buSzPts val="1700"/>
              <a:buNone/>
            </a:pPr>
            <a:r>
              <a:rPr lang="en-US" sz="1275">
                <a:latin typeface="Helvetica Neue"/>
                <a:ea typeface="Helvetica Neue"/>
                <a:cs typeface="Helvetica Neue"/>
                <a:sym typeface="Helvetica Neue"/>
              </a:rPr>
              <a:t>New Forward Pixels, HCAL Electronics, L1 Trigger</a:t>
            </a:r>
            <a:endParaRPr sz="1275">
              <a:latin typeface="Helvetica Neue"/>
              <a:ea typeface="Helvetica Neue"/>
              <a:cs typeface="Helvetica Neue"/>
              <a:sym typeface="Helvetica Neue"/>
            </a:endParaRPr>
          </a:p>
          <a:p>
            <a:pPr marL="0" lvl="0" indent="0" algn="l" rtl="0">
              <a:lnSpc>
                <a:spcPct val="90000"/>
              </a:lnSpc>
              <a:spcBef>
                <a:spcPts val="0"/>
              </a:spcBef>
              <a:spcAft>
                <a:spcPts val="0"/>
              </a:spcAft>
              <a:buSzPts val="1800"/>
              <a:buNone/>
            </a:pPr>
            <a:endParaRPr sz="1275">
              <a:latin typeface="Helvetica Neue"/>
              <a:ea typeface="Helvetica Neue"/>
              <a:cs typeface="Helvetica Neue"/>
              <a:sym typeface="Helvetica Neue"/>
            </a:endParaRPr>
          </a:p>
          <a:p>
            <a:pPr marL="0" lvl="0" indent="0" algn="l" rtl="0">
              <a:lnSpc>
                <a:spcPct val="90000"/>
              </a:lnSpc>
              <a:spcBef>
                <a:spcPts val="0"/>
              </a:spcBef>
              <a:spcAft>
                <a:spcPts val="0"/>
              </a:spcAft>
              <a:buSzPts val="1800"/>
              <a:buNone/>
            </a:pPr>
            <a:endParaRPr sz="1275">
              <a:latin typeface="Helvetica Neue"/>
              <a:ea typeface="Helvetica Neue"/>
              <a:cs typeface="Helvetica Neue"/>
              <a:sym typeface="Helvetica Neue"/>
            </a:endParaRPr>
          </a:p>
          <a:p>
            <a:pPr marL="0" lvl="0" indent="0" algn="l" rtl="0">
              <a:lnSpc>
                <a:spcPct val="90000"/>
              </a:lnSpc>
              <a:spcBef>
                <a:spcPts val="0"/>
              </a:spcBef>
              <a:spcAft>
                <a:spcPts val="0"/>
              </a:spcAft>
              <a:buSzPts val="1800"/>
              <a:buNone/>
            </a:pPr>
            <a:endParaRPr sz="1275">
              <a:latin typeface="Helvetica Neue"/>
              <a:ea typeface="Helvetica Neue"/>
              <a:cs typeface="Helvetica Neue"/>
              <a:sym typeface="Helvetica Neue"/>
            </a:endParaRPr>
          </a:p>
          <a:p>
            <a:pPr marL="0" lvl="0" indent="0" algn="l" rtl="0">
              <a:lnSpc>
                <a:spcPct val="90000"/>
              </a:lnSpc>
              <a:spcBef>
                <a:spcPts val="0"/>
              </a:spcBef>
              <a:spcAft>
                <a:spcPts val="0"/>
              </a:spcAft>
              <a:buSzPts val="1800"/>
              <a:buNone/>
            </a:pPr>
            <a:endParaRPr sz="1275">
              <a:latin typeface="Helvetica Neue"/>
              <a:ea typeface="Helvetica Neue"/>
              <a:cs typeface="Helvetica Neue"/>
              <a:sym typeface="Helvetica Neue"/>
            </a:endParaRPr>
          </a:p>
          <a:p>
            <a:pPr marL="0" lvl="0" indent="0" algn="l" rtl="0">
              <a:lnSpc>
                <a:spcPct val="90000"/>
              </a:lnSpc>
              <a:spcBef>
                <a:spcPts val="0"/>
              </a:spcBef>
              <a:spcAft>
                <a:spcPts val="0"/>
              </a:spcAft>
              <a:buSzPts val="1800"/>
              <a:buNone/>
            </a:pPr>
            <a:endParaRPr sz="1275">
              <a:latin typeface="Helvetica Neue"/>
              <a:ea typeface="Helvetica Neue"/>
              <a:cs typeface="Helvetica Neue"/>
              <a:sym typeface="Helvetica Neue"/>
            </a:endParaRPr>
          </a:p>
          <a:p>
            <a:pPr marL="0" lvl="0" indent="0" algn="l" rtl="0">
              <a:lnSpc>
                <a:spcPct val="90000"/>
              </a:lnSpc>
              <a:spcBef>
                <a:spcPts val="0"/>
              </a:spcBef>
              <a:spcAft>
                <a:spcPts val="0"/>
              </a:spcAft>
              <a:buSzPts val="1800"/>
              <a:buNone/>
            </a:pPr>
            <a:endParaRPr sz="1275">
              <a:latin typeface="Helvetica Neue"/>
              <a:ea typeface="Helvetica Neue"/>
              <a:cs typeface="Helvetica Neue"/>
              <a:sym typeface="Helvetica Neue"/>
            </a:endParaRPr>
          </a:p>
          <a:p>
            <a:pPr marL="0" lvl="0" indent="0" algn="l" rtl="0">
              <a:lnSpc>
                <a:spcPct val="90000"/>
              </a:lnSpc>
              <a:spcBef>
                <a:spcPts val="0"/>
              </a:spcBef>
              <a:spcAft>
                <a:spcPts val="0"/>
              </a:spcAft>
              <a:buSzPts val="1800"/>
              <a:buNone/>
            </a:pPr>
            <a:endParaRPr sz="1275">
              <a:latin typeface="Helvetica Neue"/>
              <a:ea typeface="Helvetica Neue"/>
              <a:cs typeface="Helvetica Neue"/>
              <a:sym typeface="Helvetica Neue"/>
            </a:endParaRPr>
          </a:p>
          <a:p>
            <a:pPr marL="0" lvl="0" indent="0" algn="l" rtl="0">
              <a:lnSpc>
                <a:spcPct val="90000"/>
              </a:lnSpc>
              <a:spcBef>
                <a:spcPts val="0"/>
              </a:spcBef>
              <a:spcAft>
                <a:spcPts val="0"/>
              </a:spcAft>
              <a:buSzPts val="1800"/>
              <a:buNone/>
            </a:pPr>
            <a:endParaRPr sz="1275">
              <a:latin typeface="Helvetica Neue"/>
              <a:ea typeface="Helvetica Neue"/>
              <a:cs typeface="Helvetica Neue"/>
              <a:sym typeface="Helvetica Neue"/>
            </a:endParaRPr>
          </a:p>
          <a:p>
            <a:pPr marL="0" lvl="0" indent="0" algn="l" rtl="0">
              <a:lnSpc>
                <a:spcPct val="90000"/>
              </a:lnSpc>
              <a:spcBef>
                <a:spcPts val="0"/>
              </a:spcBef>
              <a:spcAft>
                <a:spcPts val="0"/>
              </a:spcAft>
              <a:buSzPts val="1800"/>
              <a:buNone/>
            </a:pPr>
            <a:endParaRPr sz="1275">
              <a:latin typeface="Helvetica Neue"/>
              <a:ea typeface="Helvetica Neue"/>
              <a:cs typeface="Helvetica Neue"/>
              <a:sym typeface="Helvetica Neue"/>
            </a:endParaRPr>
          </a:p>
          <a:p>
            <a:pPr marL="0" lvl="0" indent="0" algn="l" rtl="0">
              <a:lnSpc>
                <a:spcPct val="90000"/>
              </a:lnSpc>
              <a:spcBef>
                <a:spcPts val="0"/>
              </a:spcBef>
              <a:spcAft>
                <a:spcPts val="0"/>
              </a:spcAft>
              <a:buSzPts val="1800"/>
              <a:buNone/>
            </a:pPr>
            <a:endParaRPr sz="1275">
              <a:latin typeface="Helvetica Neue"/>
              <a:ea typeface="Helvetica Neue"/>
              <a:cs typeface="Helvetica Neue"/>
              <a:sym typeface="Helvetica Neue"/>
            </a:endParaRPr>
          </a:p>
          <a:p>
            <a:pPr marL="233363" lvl="0" indent="-214313" algn="l" rtl="0">
              <a:lnSpc>
                <a:spcPct val="90000"/>
              </a:lnSpc>
              <a:spcBef>
                <a:spcPts val="0"/>
              </a:spcBef>
              <a:spcAft>
                <a:spcPts val="0"/>
              </a:spcAft>
              <a:buClr>
                <a:srgbClr val="000000"/>
              </a:buClr>
              <a:buSzPts val="1275"/>
              <a:buChar char="•"/>
            </a:pPr>
            <a:r>
              <a:rPr lang="en-US" sz="1275">
                <a:latin typeface="Helvetica Neue"/>
                <a:ea typeface="Helvetica Neue"/>
                <a:cs typeface="Helvetica Neue"/>
                <a:sym typeface="Helvetica Neue"/>
              </a:rPr>
              <a:t>HL-LHC upgrades prepare CMS for another decade running at 5-7x higher luminosity </a:t>
            </a:r>
            <a:endParaRPr sz="1275">
              <a:latin typeface="Helvetica Neue"/>
              <a:ea typeface="Helvetica Neue"/>
              <a:cs typeface="Helvetica Neue"/>
              <a:sym typeface="Helvetica Neue"/>
            </a:endParaRPr>
          </a:p>
          <a:p>
            <a:pPr marL="914400" lvl="1" indent="-242887" algn="l" rtl="0">
              <a:lnSpc>
                <a:spcPct val="90000"/>
              </a:lnSpc>
              <a:spcBef>
                <a:spcPts val="0"/>
              </a:spcBef>
              <a:spcAft>
                <a:spcPts val="0"/>
              </a:spcAft>
              <a:buSzPts val="1500"/>
              <a:buNone/>
            </a:pPr>
            <a:r>
              <a:rPr lang="en-US" sz="1125">
                <a:latin typeface="Helvetica Neue"/>
                <a:ea typeface="Helvetica Neue"/>
                <a:cs typeface="Helvetica Neue"/>
                <a:sym typeface="Helvetica Neue"/>
              </a:rPr>
              <a:t>Replace portions of the current detector that are radiation damaged</a:t>
            </a:r>
            <a:endParaRPr sz="1125">
              <a:latin typeface="Helvetica Neue"/>
              <a:ea typeface="Helvetica Neue"/>
              <a:cs typeface="Helvetica Neue"/>
              <a:sym typeface="Helvetica Neue"/>
            </a:endParaRPr>
          </a:p>
          <a:p>
            <a:pPr marL="914400" lvl="1" indent="-242887" algn="l" rtl="0">
              <a:lnSpc>
                <a:spcPct val="90000"/>
              </a:lnSpc>
              <a:spcBef>
                <a:spcPts val="0"/>
              </a:spcBef>
              <a:spcAft>
                <a:spcPts val="0"/>
              </a:spcAft>
              <a:buSzPts val="1500"/>
              <a:buNone/>
            </a:pPr>
            <a:r>
              <a:rPr lang="en-US" sz="1125">
                <a:solidFill>
                  <a:srgbClr val="000000"/>
                </a:solidFill>
                <a:latin typeface="Helvetica Neue"/>
                <a:ea typeface="Helvetica Neue"/>
                <a:cs typeface="Helvetica Neue"/>
                <a:sym typeface="Helvetica Neue"/>
              </a:rPr>
              <a:t>Prepare for higher luminosity, higher data rates, mitigate impact of increased pile-up</a:t>
            </a:r>
            <a:endParaRPr sz="1125">
              <a:solidFill>
                <a:srgbClr val="000000"/>
              </a:solidFill>
              <a:latin typeface="Helvetica Neue"/>
              <a:ea typeface="Helvetica Neue"/>
              <a:cs typeface="Helvetica Neue"/>
              <a:sym typeface="Helvetica Neue"/>
            </a:endParaRPr>
          </a:p>
          <a:p>
            <a:pPr marL="0" lvl="0" indent="0" algn="l" rtl="0">
              <a:lnSpc>
                <a:spcPct val="90000"/>
              </a:lnSpc>
              <a:spcBef>
                <a:spcPts val="0"/>
              </a:spcBef>
              <a:spcAft>
                <a:spcPts val="0"/>
              </a:spcAft>
              <a:buSzPts val="1800"/>
              <a:buNone/>
            </a:pPr>
            <a:endParaRPr sz="1125"/>
          </a:p>
        </p:txBody>
      </p:sp>
      <p:sp>
        <p:nvSpPr>
          <p:cNvPr id="667" name="Google Shape;667;p35"/>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rmAutofit fontScale="90000"/>
          </a:bodyPr>
          <a:lstStyle/>
          <a:p>
            <a:pPr marL="0" marR="0" lvl="0" indent="0" algn="l" rtl="0">
              <a:lnSpc>
                <a:spcPct val="100000"/>
              </a:lnSpc>
              <a:spcBef>
                <a:spcPts val="0"/>
              </a:spcBef>
              <a:spcAft>
                <a:spcPts val="0"/>
              </a:spcAft>
              <a:buSzPct val="155555"/>
              <a:buNone/>
            </a:pPr>
            <a:r>
              <a:rPr lang="en-US" sz="2000"/>
              <a:t>“Complete the LHC phase-1 upgrades and continue the strong collaboration in the LHC with the phase-2 (HL-LHC) upgrades…”</a:t>
            </a:r>
            <a:endParaRPr sz="2000"/>
          </a:p>
        </p:txBody>
      </p:sp>
      <p:sp>
        <p:nvSpPr>
          <p:cNvPr id="668" name="Google Shape;668;p35"/>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t>39</a:t>
            </a:fld>
            <a:endParaRPr/>
          </a:p>
        </p:txBody>
      </p:sp>
      <p:grpSp>
        <p:nvGrpSpPr>
          <p:cNvPr id="669" name="Google Shape;669;p35"/>
          <p:cNvGrpSpPr/>
          <p:nvPr/>
        </p:nvGrpSpPr>
        <p:grpSpPr>
          <a:xfrm>
            <a:off x="2314913" y="1057538"/>
            <a:ext cx="4506755" cy="1521733"/>
            <a:chOff x="1562550" y="1638650"/>
            <a:chExt cx="6009007" cy="2028977"/>
          </a:xfrm>
        </p:grpSpPr>
        <p:pic>
          <p:nvPicPr>
            <p:cNvPr id="670" name="Google Shape;670;p35"/>
            <p:cNvPicPr preferRelativeResize="0"/>
            <p:nvPr/>
          </p:nvPicPr>
          <p:blipFill rotWithShape="1">
            <a:blip r:embed="rId4">
              <a:alphaModFix/>
            </a:blip>
            <a:srcRect/>
            <a:stretch/>
          </p:blipFill>
          <p:spPr>
            <a:xfrm>
              <a:off x="1562550" y="1638650"/>
              <a:ext cx="3039749" cy="2028977"/>
            </a:xfrm>
            <a:prstGeom prst="rect">
              <a:avLst/>
            </a:prstGeom>
            <a:noFill/>
            <a:ln>
              <a:noFill/>
            </a:ln>
          </p:spPr>
        </p:pic>
        <p:pic>
          <p:nvPicPr>
            <p:cNvPr id="671" name="Google Shape;671;p35"/>
            <p:cNvPicPr preferRelativeResize="0"/>
            <p:nvPr/>
          </p:nvPicPr>
          <p:blipFill rotWithShape="1">
            <a:blip r:embed="rId5">
              <a:alphaModFix/>
            </a:blip>
            <a:srcRect/>
            <a:stretch/>
          </p:blipFill>
          <p:spPr>
            <a:xfrm>
              <a:off x="4608975" y="1638650"/>
              <a:ext cx="2962582" cy="2028975"/>
            </a:xfrm>
            <a:prstGeom prst="rect">
              <a:avLst/>
            </a:prstGeom>
            <a:noFill/>
            <a:ln>
              <a:noFill/>
            </a:ln>
          </p:spPr>
        </p:pic>
      </p:grpSp>
      <p:pic>
        <p:nvPicPr>
          <p:cNvPr id="672" name="Google Shape;672;p35"/>
          <p:cNvPicPr preferRelativeResize="0"/>
          <p:nvPr/>
        </p:nvPicPr>
        <p:blipFill rotWithShape="1">
          <a:blip r:embed="rId6">
            <a:alphaModFix/>
          </a:blip>
          <a:srcRect/>
          <a:stretch/>
        </p:blipFill>
        <p:spPr>
          <a:xfrm>
            <a:off x="1587501" y="3265448"/>
            <a:ext cx="2898868" cy="1449435"/>
          </a:xfrm>
          <a:prstGeom prst="rect">
            <a:avLst/>
          </a:prstGeom>
          <a:noFill/>
          <a:ln>
            <a:noFill/>
          </a:ln>
        </p:spPr>
      </p:pic>
      <p:sp>
        <p:nvSpPr>
          <p:cNvPr id="673" name="Google Shape;673;p35"/>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674" name="Google Shape;674;p35"/>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4"/>
          <p:cNvSpPr txBox="1">
            <a:spLocks noGrp="1"/>
          </p:cNvSpPr>
          <p:nvPr>
            <p:ph type="body" idx="1"/>
          </p:nvPr>
        </p:nvSpPr>
        <p:spPr>
          <a:xfrm>
            <a:off x="228603" y="728664"/>
            <a:ext cx="5893502" cy="3794400"/>
          </a:xfrm>
          <a:prstGeom prst="rect">
            <a:avLst/>
          </a:prstGeom>
          <a:noFill/>
          <a:ln>
            <a:noFill/>
          </a:ln>
        </p:spPr>
        <p:txBody>
          <a:bodyPr spcFirstLastPara="1" wrap="square" lIns="0" tIns="0" rIns="0" bIns="0" anchor="t" anchorCtr="0">
            <a:noAutofit/>
          </a:bodyPr>
          <a:lstStyle/>
          <a:p>
            <a:pPr marL="257175" lvl="0" indent="-257175" algn="l" rtl="0">
              <a:lnSpc>
                <a:spcPct val="115000"/>
              </a:lnSpc>
              <a:spcBef>
                <a:spcPts val="0"/>
              </a:spcBef>
              <a:spcAft>
                <a:spcPts val="0"/>
              </a:spcAft>
              <a:buSzPts val="1800"/>
              <a:buChar char="•"/>
            </a:pPr>
            <a:r>
              <a:rPr lang="en-US" sz="1600" dirty="0">
                <a:latin typeface="Helvetica Neue"/>
                <a:ea typeface="Helvetica Neue"/>
                <a:cs typeface="Helvetica Neue"/>
                <a:sym typeface="Helvetica Neue"/>
              </a:rPr>
              <a:t>Experimental effort in these three programs includes approximately </a:t>
            </a:r>
            <a:r>
              <a:rPr lang="en-US" sz="1600" b="1" dirty="0">
                <a:solidFill>
                  <a:srgbClr val="004C97"/>
                </a:solidFill>
                <a:latin typeface="Helvetica Neue"/>
                <a:ea typeface="Helvetica Neue"/>
                <a:cs typeface="Helvetica Neue"/>
                <a:sym typeface="Helvetica Neue"/>
              </a:rPr>
              <a:t>120 scientists</a:t>
            </a:r>
            <a:r>
              <a:rPr lang="en-US" sz="1600" dirty="0">
                <a:latin typeface="Helvetica Neue"/>
                <a:ea typeface="Helvetica Neue"/>
                <a:cs typeface="Helvetica Neue"/>
                <a:sym typeface="Helvetica Neue"/>
              </a:rPr>
              <a:t>, </a:t>
            </a:r>
            <a:r>
              <a:rPr lang="en-US" sz="1600" b="1" dirty="0">
                <a:solidFill>
                  <a:srgbClr val="004C97"/>
                </a:solidFill>
                <a:latin typeface="Helvetica Neue"/>
                <a:ea typeface="Helvetica Neue"/>
                <a:cs typeface="Helvetica Neue"/>
                <a:sym typeface="Helvetica Neue"/>
              </a:rPr>
              <a:t>30 postdocs</a:t>
            </a:r>
            <a:r>
              <a:rPr lang="en-US" sz="1600" dirty="0">
                <a:latin typeface="Helvetica Neue"/>
                <a:ea typeface="Helvetica Neue"/>
                <a:cs typeface="Helvetica Neue"/>
                <a:sym typeface="Helvetica Neue"/>
              </a:rPr>
              <a:t>, and </a:t>
            </a:r>
            <a:r>
              <a:rPr lang="en-US" sz="1600" b="1" dirty="0">
                <a:solidFill>
                  <a:srgbClr val="004C97"/>
                </a:solidFill>
                <a:latin typeface="Helvetica Neue"/>
                <a:ea typeface="Helvetica Neue"/>
                <a:cs typeface="Helvetica Neue"/>
                <a:sym typeface="Helvetica Neue"/>
              </a:rPr>
              <a:t>10 joint appointees</a:t>
            </a:r>
            <a:r>
              <a:rPr lang="en-US" sz="1600" dirty="0">
                <a:solidFill>
                  <a:srgbClr val="004C97"/>
                </a:solidFill>
                <a:latin typeface="Helvetica Neue"/>
                <a:ea typeface="Helvetica Neue"/>
                <a:cs typeface="Helvetica Neue"/>
                <a:sym typeface="Helvetica Neue"/>
              </a:rPr>
              <a:t> </a:t>
            </a:r>
            <a:r>
              <a:rPr lang="en-US" sz="1600" dirty="0">
                <a:solidFill>
                  <a:srgbClr val="000000"/>
                </a:solidFill>
                <a:latin typeface="Helvetica Neue"/>
                <a:ea typeface="Helvetica Neue"/>
                <a:cs typeface="Helvetica Neue"/>
                <a:sym typeface="Helvetica Neue"/>
              </a:rPr>
              <a:t>from divisions across the lab</a:t>
            </a:r>
            <a:endParaRPr sz="1600" dirty="0">
              <a:solidFill>
                <a:srgbClr val="000000"/>
              </a:solidFill>
              <a:latin typeface="Helvetica Neue"/>
              <a:ea typeface="Helvetica Neue"/>
              <a:cs typeface="Helvetica Neue"/>
              <a:sym typeface="Helvetica Neue"/>
            </a:endParaRPr>
          </a:p>
          <a:p>
            <a:pPr marL="0" lvl="0" indent="0" algn="l" rtl="0">
              <a:lnSpc>
                <a:spcPct val="115000"/>
              </a:lnSpc>
              <a:spcBef>
                <a:spcPts val="0"/>
              </a:spcBef>
              <a:spcAft>
                <a:spcPts val="0"/>
              </a:spcAft>
              <a:buSzPts val="1800"/>
              <a:buNone/>
            </a:pPr>
            <a:endParaRPr lang="en-US" sz="1600" dirty="0">
              <a:latin typeface="Helvetica Neue"/>
              <a:ea typeface="Helvetica Neue"/>
              <a:cs typeface="Helvetica Neue"/>
              <a:sym typeface="Helvetica Neue"/>
            </a:endParaRPr>
          </a:p>
          <a:p>
            <a:pPr marL="257175" lvl="0" indent="-257175" algn="l" rtl="0">
              <a:lnSpc>
                <a:spcPct val="115000"/>
              </a:lnSpc>
              <a:spcBef>
                <a:spcPts val="0"/>
              </a:spcBef>
              <a:spcAft>
                <a:spcPts val="0"/>
              </a:spcAft>
              <a:buSzPts val="1800"/>
              <a:buChar char="•"/>
            </a:pPr>
            <a:r>
              <a:rPr lang="en-US" sz="1600" dirty="0">
                <a:latin typeface="Helvetica Neue"/>
                <a:ea typeface="Helvetica Neue"/>
                <a:cs typeface="Helvetica Neue"/>
                <a:sym typeface="Helvetica Neue"/>
              </a:rPr>
              <a:t>They are supported by a large team engineers, technicians, computing professionals, and administrative staff to deliver on projects, operations, and analysis</a:t>
            </a:r>
            <a:endParaRPr sz="1600" dirty="0">
              <a:latin typeface="Helvetica Neue"/>
              <a:ea typeface="Helvetica Neue"/>
              <a:cs typeface="Helvetica Neue"/>
              <a:sym typeface="Helvetica Neue"/>
            </a:endParaRPr>
          </a:p>
          <a:p>
            <a:pPr marL="0" lvl="0" indent="0" algn="l" rtl="0">
              <a:lnSpc>
                <a:spcPct val="115000"/>
              </a:lnSpc>
              <a:spcBef>
                <a:spcPts val="0"/>
              </a:spcBef>
              <a:spcAft>
                <a:spcPts val="0"/>
              </a:spcAft>
              <a:buSzPts val="1800"/>
              <a:buNone/>
            </a:pPr>
            <a:endParaRPr dirty="0"/>
          </a:p>
        </p:txBody>
      </p:sp>
      <p:sp>
        <p:nvSpPr>
          <p:cNvPr id="196" name="Google Shape;196;p4"/>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Overview</a:t>
            </a:r>
            <a:endParaRPr sz="2000"/>
          </a:p>
        </p:txBody>
      </p:sp>
      <p:sp>
        <p:nvSpPr>
          <p:cNvPr id="197" name="Google Shape;197;p4"/>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198" name="Google Shape;198;p4"/>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b="1"/>
          </a:p>
        </p:txBody>
      </p:sp>
      <p:sp>
        <p:nvSpPr>
          <p:cNvPr id="199" name="Google Shape;199;p4"/>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4</a:t>
            </a:fld>
            <a:endParaRPr/>
          </a:p>
        </p:txBody>
      </p:sp>
      <p:grpSp>
        <p:nvGrpSpPr>
          <p:cNvPr id="200" name="Google Shape;200;p4"/>
          <p:cNvGrpSpPr/>
          <p:nvPr/>
        </p:nvGrpSpPr>
        <p:grpSpPr>
          <a:xfrm>
            <a:off x="6185130" y="69209"/>
            <a:ext cx="2667246" cy="4577755"/>
            <a:chOff x="5111241" y="69209"/>
            <a:chExt cx="2667246" cy="4577755"/>
          </a:xfrm>
        </p:grpSpPr>
        <p:pic>
          <p:nvPicPr>
            <p:cNvPr id="201" name="Google Shape;201;p4"/>
            <p:cNvPicPr preferRelativeResize="0"/>
            <p:nvPr/>
          </p:nvPicPr>
          <p:blipFill rotWithShape="1">
            <a:blip r:embed="rId3">
              <a:alphaModFix/>
            </a:blip>
            <a:srcRect/>
            <a:stretch/>
          </p:blipFill>
          <p:spPr>
            <a:xfrm>
              <a:off x="5111241" y="1520570"/>
              <a:ext cx="2667245" cy="1501632"/>
            </a:xfrm>
            <a:prstGeom prst="rect">
              <a:avLst/>
            </a:prstGeom>
            <a:noFill/>
            <a:ln>
              <a:noFill/>
            </a:ln>
          </p:spPr>
        </p:pic>
        <p:pic>
          <p:nvPicPr>
            <p:cNvPr id="202" name="Google Shape;202;p4"/>
            <p:cNvPicPr preferRelativeResize="0"/>
            <p:nvPr/>
          </p:nvPicPr>
          <p:blipFill rotWithShape="1">
            <a:blip r:embed="rId4">
              <a:alphaModFix/>
            </a:blip>
            <a:srcRect/>
            <a:stretch/>
          </p:blipFill>
          <p:spPr>
            <a:xfrm>
              <a:off x="5111241" y="69209"/>
              <a:ext cx="2667245" cy="1780386"/>
            </a:xfrm>
            <a:prstGeom prst="rect">
              <a:avLst/>
            </a:prstGeom>
            <a:noFill/>
            <a:ln>
              <a:noFill/>
            </a:ln>
          </p:spPr>
        </p:pic>
        <p:pic>
          <p:nvPicPr>
            <p:cNvPr id="203" name="Google Shape;203;p4"/>
            <p:cNvPicPr preferRelativeResize="0"/>
            <p:nvPr/>
          </p:nvPicPr>
          <p:blipFill rotWithShape="1">
            <a:blip r:embed="rId5">
              <a:alphaModFix/>
            </a:blip>
            <a:srcRect l="5277" t="39305" r="4500" b="16708"/>
            <a:stretch/>
          </p:blipFill>
          <p:spPr>
            <a:xfrm>
              <a:off x="5111242" y="3022206"/>
              <a:ext cx="2667245" cy="1624758"/>
            </a:xfrm>
            <a:prstGeom prst="rect">
              <a:avLst/>
            </a:prstGeom>
            <a:noFill/>
            <a:ln>
              <a:noFill/>
            </a:ln>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36"/>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HL-LHC CMS Detector Upgrade: Reminder </a:t>
            </a:r>
            <a:endParaRPr sz="2000"/>
          </a:p>
        </p:txBody>
      </p:sp>
      <p:sp>
        <p:nvSpPr>
          <p:cNvPr id="681" name="Google Shape;681;p36"/>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t>40</a:t>
            </a:fld>
            <a:endParaRPr/>
          </a:p>
        </p:txBody>
      </p:sp>
      <p:grpSp>
        <p:nvGrpSpPr>
          <p:cNvPr id="682" name="Google Shape;682;p36"/>
          <p:cNvGrpSpPr/>
          <p:nvPr/>
        </p:nvGrpSpPr>
        <p:grpSpPr>
          <a:xfrm>
            <a:off x="1264810" y="572814"/>
            <a:ext cx="6420815" cy="4046882"/>
            <a:chOff x="162413" y="763751"/>
            <a:chExt cx="8561086" cy="5395843"/>
          </a:xfrm>
        </p:grpSpPr>
        <p:grpSp>
          <p:nvGrpSpPr>
            <p:cNvPr id="683" name="Google Shape;683;p36"/>
            <p:cNvGrpSpPr/>
            <p:nvPr/>
          </p:nvGrpSpPr>
          <p:grpSpPr>
            <a:xfrm>
              <a:off x="447600" y="763751"/>
              <a:ext cx="8275899" cy="5395843"/>
              <a:chOff x="447600" y="763751"/>
              <a:chExt cx="8275899" cy="5395843"/>
            </a:xfrm>
          </p:grpSpPr>
          <p:grpSp>
            <p:nvGrpSpPr>
              <p:cNvPr id="684" name="Google Shape;684;p36"/>
              <p:cNvGrpSpPr/>
              <p:nvPr/>
            </p:nvGrpSpPr>
            <p:grpSpPr>
              <a:xfrm>
                <a:off x="447600" y="803239"/>
                <a:ext cx="8275899" cy="5356355"/>
                <a:chOff x="447600" y="699064"/>
                <a:chExt cx="8275899" cy="5356355"/>
              </a:xfrm>
            </p:grpSpPr>
            <p:pic>
              <p:nvPicPr>
                <p:cNvPr id="685" name="Google Shape;685;p36"/>
                <p:cNvPicPr preferRelativeResize="0"/>
                <p:nvPr/>
              </p:nvPicPr>
              <p:blipFill rotWithShape="1">
                <a:blip r:embed="rId3">
                  <a:alphaModFix/>
                </a:blip>
                <a:srcRect/>
                <a:stretch/>
              </p:blipFill>
              <p:spPr>
                <a:xfrm>
                  <a:off x="447600" y="864664"/>
                  <a:ext cx="8275899" cy="5190755"/>
                </a:xfrm>
                <a:prstGeom prst="rect">
                  <a:avLst/>
                </a:prstGeom>
                <a:noFill/>
                <a:ln>
                  <a:noFill/>
                </a:ln>
              </p:spPr>
            </p:pic>
            <p:sp>
              <p:nvSpPr>
                <p:cNvPr id="686" name="Google Shape;686;p36"/>
                <p:cNvSpPr/>
                <p:nvPr/>
              </p:nvSpPr>
              <p:spPr>
                <a:xfrm>
                  <a:off x="1794076" y="864664"/>
                  <a:ext cx="2141316" cy="211782"/>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687" name="Google Shape;687;p36"/>
                <p:cNvSpPr/>
                <p:nvPr/>
              </p:nvSpPr>
              <p:spPr>
                <a:xfrm>
                  <a:off x="7503288" y="1433753"/>
                  <a:ext cx="693516" cy="244576"/>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688" name="Google Shape;688;p36"/>
                <p:cNvSpPr/>
                <p:nvPr/>
              </p:nvSpPr>
              <p:spPr>
                <a:xfrm>
                  <a:off x="7803746" y="4028411"/>
                  <a:ext cx="846354" cy="244576"/>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689" name="Google Shape;689;p36"/>
                <p:cNvSpPr/>
                <p:nvPr/>
              </p:nvSpPr>
              <p:spPr>
                <a:xfrm>
                  <a:off x="2400781" y="5748760"/>
                  <a:ext cx="874854" cy="244576"/>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690" name="Google Shape;690;p36"/>
                <p:cNvSpPr/>
                <p:nvPr/>
              </p:nvSpPr>
              <p:spPr>
                <a:xfrm>
                  <a:off x="2054022" y="5394528"/>
                  <a:ext cx="990119" cy="211782"/>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691" name="Google Shape;691;p36"/>
                <p:cNvSpPr/>
                <p:nvPr/>
              </p:nvSpPr>
              <p:spPr>
                <a:xfrm>
                  <a:off x="1794075" y="3807405"/>
                  <a:ext cx="846354" cy="290031"/>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692" name="Google Shape;692;p36"/>
                <p:cNvSpPr/>
                <p:nvPr/>
              </p:nvSpPr>
              <p:spPr>
                <a:xfrm>
                  <a:off x="5919485" y="699064"/>
                  <a:ext cx="1040712" cy="211782"/>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sp>
            <p:nvSpPr>
              <p:cNvPr id="693" name="Google Shape;693;p36"/>
              <p:cNvSpPr/>
              <p:nvPr/>
            </p:nvSpPr>
            <p:spPr>
              <a:xfrm>
                <a:off x="4585549" y="763751"/>
                <a:ext cx="1537505" cy="244576"/>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825" b="1" i="0" u="none" strike="noStrike" cap="none">
                    <a:solidFill>
                      <a:srgbClr val="FF0000"/>
                    </a:solidFill>
                    <a:latin typeface="Arial"/>
                    <a:ea typeface="Arial"/>
                    <a:cs typeface="Arial"/>
                    <a:sym typeface="Arial"/>
                  </a:rPr>
                  <a:t>Barrel Calorimeters</a:t>
                </a:r>
                <a:endParaRPr sz="1050" b="0" i="0" u="none" strike="noStrike" cap="none">
                  <a:solidFill>
                    <a:srgbClr val="000000"/>
                  </a:solidFill>
                  <a:latin typeface="Arial"/>
                  <a:ea typeface="Arial"/>
                  <a:cs typeface="Arial"/>
                  <a:sym typeface="Arial"/>
                </a:endParaRPr>
              </a:p>
            </p:txBody>
          </p:sp>
        </p:grpSp>
        <p:pic>
          <p:nvPicPr>
            <p:cNvPr id="694" name="Google Shape;694;p36"/>
            <p:cNvPicPr preferRelativeResize="0"/>
            <p:nvPr/>
          </p:nvPicPr>
          <p:blipFill rotWithShape="1">
            <a:blip r:embed="rId4">
              <a:alphaModFix/>
            </a:blip>
            <a:srcRect/>
            <a:stretch/>
          </p:blipFill>
          <p:spPr>
            <a:xfrm>
              <a:off x="162413" y="857578"/>
              <a:ext cx="330200" cy="368300"/>
            </a:xfrm>
            <a:prstGeom prst="rect">
              <a:avLst/>
            </a:prstGeom>
            <a:noFill/>
            <a:ln>
              <a:noFill/>
            </a:ln>
          </p:spPr>
        </p:pic>
        <p:pic>
          <p:nvPicPr>
            <p:cNvPr id="695" name="Google Shape;695;p36"/>
            <p:cNvPicPr preferRelativeResize="0"/>
            <p:nvPr/>
          </p:nvPicPr>
          <p:blipFill rotWithShape="1">
            <a:blip r:embed="rId4">
              <a:alphaModFix/>
            </a:blip>
            <a:srcRect/>
            <a:stretch/>
          </p:blipFill>
          <p:spPr>
            <a:xfrm>
              <a:off x="167512" y="3868036"/>
              <a:ext cx="330200" cy="368300"/>
            </a:xfrm>
            <a:prstGeom prst="rect">
              <a:avLst/>
            </a:prstGeom>
            <a:noFill/>
            <a:ln>
              <a:noFill/>
            </a:ln>
          </p:spPr>
        </p:pic>
        <p:pic>
          <p:nvPicPr>
            <p:cNvPr id="696" name="Google Shape;696;p36"/>
            <p:cNvPicPr preferRelativeResize="0"/>
            <p:nvPr/>
          </p:nvPicPr>
          <p:blipFill rotWithShape="1">
            <a:blip r:embed="rId4">
              <a:alphaModFix/>
            </a:blip>
            <a:srcRect/>
            <a:stretch/>
          </p:blipFill>
          <p:spPr>
            <a:xfrm>
              <a:off x="162413" y="5342185"/>
              <a:ext cx="330200" cy="368300"/>
            </a:xfrm>
            <a:prstGeom prst="rect">
              <a:avLst/>
            </a:prstGeom>
            <a:noFill/>
            <a:ln>
              <a:noFill/>
            </a:ln>
          </p:spPr>
        </p:pic>
        <p:pic>
          <p:nvPicPr>
            <p:cNvPr id="697" name="Google Shape;697;p36"/>
            <p:cNvPicPr preferRelativeResize="0"/>
            <p:nvPr/>
          </p:nvPicPr>
          <p:blipFill rotWithShape="1">
            <a:blip r:embed="rId4">
              <a:alphaModFix/>
            </a:blip>
            <a:srcRect/>
            <a:stretch/>
          </p:blipFill>
          <p:spPr>
            <a:xfrm>
              <a:off x="8366200" y="4132586"/>
              <a:ext cx="330200" cy="368300"/>
            </a:xfrm>
            <a:prstGeom prst="rect">
              <a:avLst/>
            </a:prstGeom>
            <a:noFill/>
            <a:ln>
              <a:noFill/>
            </a:ln>
          </p:spPr>
        </p:pic>
        <p:sp>
          <p:nvSpPr>
            <p:cNvPr id="698" name="Google Shape;698;p36"/>
            <p:cNvSpPr/>
            <p:nvPr/>
          </p:nvSpPr>
          <p:spPr>
            <a:xfrm>
              <a:off x="679746" y="5076374"/>
              <a:ext cx="1537505" cy="244576"/>
            </a:xfrm>
            <a:prstGeom prst="rect">
              <a:avLst/>
            </a:prstGeom>
            <a:solidFill>
              <a:schemeClr val="lt1"/>
            </a:solid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None/>
              </a:pPr>
              <a:r>
                <a:rPr lang="en-US" sz="825" b="1" i="0" u="none" strike="noStrike" cap="none">
                  <a:solidFill>
                    <a:srgbClr val="FF0000"/>
                  </a:solidFill>
                  <a:latin typeface="Arial"/>
                  <a:ea typeface="Arial"/>
                  <a:cs typeface="Arial"/>
                  <a:sym typeface="Arial"/>
                </a:rPr>
                <a:t>Trackers</a:t>
              </a:r>
              <a:endParaRPr sz="1050" b="0" i="0" u="none" strike="noStrike" cap="none">
                <a:solidFill>
                  <a:srgbClr val="000000"/>
                </a:solidFill>
                <a:latin typeface="Arial"/>
                <a:ea typeface="Arial"/>
                <a:cs typeface="Arial"/>
                <a:sym typeface="Arial"/>
              </a:endParaRPr>
            </a:p>
          </p:txBody>
        </p:sp>
      </p:grpSp>
      <p:sp>
        <p:nvSpPr>
          <p:cNvPr id="699" name="Google Shape;699;p36"/>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700" name="Google Shape;700;p36"/>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37"/>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HL-LHC CMS Detector Upgrade: FNAL deliverables </a:t>
            </a:r>
            <a:endParaRPr sz="2000"/>
          </a:p>
        </p:txBody>
      </p:sp>
      <p:sp>
        <p:nvSpPr>
          <p:cNvPr id="707" name="Google Shape;707;p37"/>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t>41</a:t>
            </a:fld>
            <a:endParaRPr/>
          </a:p>
        </p:txBody>
      </p:sp>
      <p:grpSp>
        <p:nvGrpSpPr>
          <p:cNvPr id="708" name="Google Shape;708;p37"/>
          <p:cNvGrpSpPr/>
          <p:nvPr/>
        </p:nvGrpSpPr>
        <p:grpSpPr>
          <a:xfrm>
            <a:off x="1264810" y="572814"/>
            <a:ext cx="6420815" cy="4046882"/>
            <a:chOff x="162413" y="763751"/>
            <a:chExt cx="8561086" cy="5395843"/>
          </a:xfrm>
        </p:grpSpPr>
        <p:grpSp>
          <p:nvGrpSpPr>
            <p:cNvPr id="709" name="Google Shape;709;p37"/>
            <p:cNvGrpSpPr/>
            <p:nvPr/>
          </p:nvGrpSpPr>
          <p:grpSpPr>
            <a:xfrm>
              <a:off x="447600" y="763751"/>
              <a:ext cx="8275899" cy="5395843"/>
              <a:chOff x="447600" y="763751"/>
              <a:chExt cx="8275899" cy="5395843"/>
            </a:xfrm>
          </p:grpSpPr>
          <p:grpSp>
            <p:nvGrpSpPr>
              <p:cNvPr id="710" name="Google Shape;710;p37"/>
              <p:cNvGrpSpPr/>
              <p:nvPr/>
            </p:nvGrpSpPr>
            <p:grpSpPr>
              <a:xfrm>
                <a:off x="447600" y="803239"/>
                <a:ext cx="8275899" cy="5356355"/>
                <a:chOff x="447600" y="699064"/>
                <a:chExt cx="8275899" cy="5356355"/>
              </a:xfrm>
            </p:grpSpPr>
            <p:pic>
              <p:nvPicPr>
                <p:cNvPr id="711" name="Google Shape;711;p37"/>
                <p:cNvPicPr preferRelativeResize="0"/>
                <p:nvPr/>
              </p:nvPicPr>
              <p:blipFill rotWithShape="1">
                <a:blip r:embed="rId3">
                  <a:alphaModFix/>
                </a:blip>
                <a:srcRect/>
                <a:stretch/>
              </p:blipFill>
              <p:spPr>
                <a:xfrm>
                  <a:off x="447600" y="864664"/>
                  <a:ext cx="8275899" cy="5190755"/>
                </a:xfrm>
                <a:prstGeom prst="rect">
                  <a:avLst/>
                </a:prstGeom>
                <a:noFill/>
                <a:ln>
                  <a:noFill/>
                </a:ln>
              </p:spPr>
            </p:pic>
            <p:sp>
              <p:nvSpPr>
                <p:cNvPr id="712" name="Google Shape;712;p37"/>
                <p:cNvSpPr/>
                <p:nvPr/>
              </p:nvSpPr>
              <p:spPr>
                <a:xfrm>
                  <a:off x="1794076" y="864664"/>
                  <a:ext cx="2141316" cy="211782"/>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713" name="Google Shape;713;p37"/>
                <p:cNvSpPr/>
                <p:nvPr/>
              </p:nvSpPr>
              <p:spPr>
                <a:xfrm>
                  <a:off x="7503288" y="1433753"/>
                  <a:ext cx="693516" cy="244576"/>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714" name="Google Shape;714;p37"/>
                <p:cNvSpPr/>
                <p:nvPr/>
              </p:nvSpPr>
              <p:spPr>
                <a:xfrm>
                  <a:off x="7803746" y="4028411"/>
                  <a:ext cx="846354" cy="244576"/>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715" name="Google Shape;715;p37"/>
                <p:cNvSpPr/>
                <p:nvPr/>
              </p:nvSpPr>
              <p:spPr>
                <a:xfrm>
                  <a:off x="2400781" y="5748760"/>
                  <a:ext cx="874854" cy="244576"/>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716" name="Google Shape;716;p37"/>
                <p:cNvSpPr/>
                <p:nvPr/>
              </p:nvSpPr>
              <p:spPr>
                <a:xfrm>
                  <a:off x="2054022" y="5394528"/>
                  <a:ext cx="990119" cy="211782"/>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717" name="Google Shape;717;p37"/>
                <p:cNvSpPr/>
                <p:nvPr/>
              </p:nvSpPr>
              <p:spPr>
                <a:xfrm>
                  <a:off x="1794075" y="3807405"/>
                  <a:ext cx="846354" cy="290031"/>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718" name="Google Shape;718;p37"/>
                <p:cNvSpPr/>
                <p:nvPr/>
              </p:nvSpPr>
              <p:spPr>
                <a:xfrm>
                  <a:off x="5919485" y="699064"/>
                  <a:ext cx="1040712" cy="211782"/>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sp>
            <p:nvSpPr>
              <p:cNvPr id="719" name="Google Shape;719;p37"/>
              <p:cNvSpPr/>
              <p:nvPr/>
            </p:nvSpPr>
            <p:spPr>
              <a:xfrm>
                <a:off x="4585549" y="763751"/>
                <a:ext cx="1537505" cy="244576"/>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825" b="1" i="0" u="none" strike="noStrike" cap="none">
                    <a:solidFill>
                      <a:srgbClr val="FF0000"/>
                    </a:solidFill>
                    <a:latin typeface="Arial"/>
                    <a:ea typeface="Arial"/>
                    <a:cs typeface="Arial"/>
                    <a:sym typeface="Arial"/>
                  </a:rPr>
                  <a:t>Barrel Calorimeters</a:t>
                </a:r>
                <a:endParaRPr sz="1050" b="0" i="0" u="none" strike="noStrike" cap="none">
                  <a:solidFill>
                    <a:srgbClr val="000000"/>
                  </a:solidFill>
                  <a:latin typeface="Arial"/>
                  <a:ea typeface="Arial"/>
                  <a:cs typeface="Arial"/>
                  <a:sym typeface="Arial"/>
                </a:endParaRPr>
              </a:p>
            </p:txBody>
          </p:sp>
        </p:grpSp>
        <p:pic>
          <p:nvPicPr>
            <p:cNvPr id="720" name="Google Shape;720;p37"/>
            <p:cNvPicPr preferRelativeResize="0"/>
            <p:nvPr/>
          </p:nvPicPr>
          <p:blipFill rotWithShape="1">
            <a:blip r:embed="rId4">
              <a:alphaModFix/>
            </a:blip>
            <a:srcRect/>
            <a:stretch/>
          </p:blipFill>
          <p:spPr>
            <a:xfrm>
              <a:off x="162413" y="857578"/>
              <a:ext cx="330200" cy="368300"/>
            </a:xfrm>
            <a:prstGeom prst="rect">
              <a:avLst/>
            </a:prstGeom>
            <a:noFill/>
            <a:ln>
              <a:noFill/>
            </a:ln>
          </p:spPr>
        </p:pic>
        <p:pic>
          <p:nvPicPr>
            <p:cNvPr id="721" name="Google Shape;721;p37"/>
            <p:cNvPicPr preferRelativeResize="0"/>
            <p:nvPr/>
          </p:nvPicPr>
          <p:blipFill rotWithShape="1">
            <a:blip r:embed="rId4">
              <a:alphaModFix/>
            </a:blip>
            <a:srcRect/>
            <a:stretch/>
          </p:blipFill>
          <p:spPr>
            <a:xfrm>
              <a:off x="167512" y="3868036"/>
              <a:ext cx="330200" cy="368300"/>
            </a:xfrm>
            <a:prstGeom prst="rect">
              <a:avLst/>
            </a:prstGeom>
            <a:noFill/>
            <a:ln>
              <a:noFill/>
            </a:ln>
          </p:spPr>
        </p:pic>
        <p:pic>
          <p:nvPicPr>
            <p:cNvPr id="722" name="Google Shape;722;p37"/>
            <p:cNvPicPr preferRelativeResize="0"/>
            <p:nvPr/>
          </p:nvPicPr>
          <p:blipFill rotWithShape="1">
            <a:blip r:embed="rId4">
              <a:alphaModFix/>
            </a:blip>
            <a:srcRect/>
            <a:stretch/>
          </p:blipFill>
          <p:spPr>
            <a:xfrm>
              <a:off x="162413" y="5342185"/>
              <a:ext cx="330200" cy="368300"/>
            </a:xfrm>
            <a:prstGeom prst="rect">
              <a:avLst/>
            </a:prstGeom>
            <a:noFill/>
            <a:ln>
              <a:noFill/>
            </a:ln>
          </p:spPr>
        </p:pic>
        <p:pic>
          <p:nvPicPr>
            <p:cNvPr id="723" name="Google Shape;723;p37"/>
            <p:cNvPicPr preferRelativeResize="0"/>
            <p:nvPr/>
          </p:nvPicPr>
          <p:blipFill rotWithShape="1">
            <a:blip r:embed="rId4">
              <a:alphaModFix/>
            </a:blip>
            <a:srcRect/>
            <a:stretch/>
          </p:blipFill>
          <p:spPr>
            <a:xfrm>
              <a:off x="8366200" y="4132586"/>
              <a:ext cx="330200" cy="368300"/>
            </a:xfrm>
            <a:prstGeom prst="rect">
              <a:avLst/>
            </a:prstGeom>
            <a:noFill/>
            <a:ln>
              <a:noFill/>
            </a:ln>
          </p:spPr>
        </p:pic>
        <p:sp>
          <p:nvSpPr>
            <p:cNvPr id="724" name="Google Shape;724;p37"/>
            <p:cNvSpPr/>
            <p:nvPr/>
          </p:nvSpPr>
          <p:spPr>
            <a:xfrm>
              <a:off x="679746" y="5076374"/>
              <a:ext cx="1537505" cy="244576"/>
            </a:xfrm>
            <a:prstGeom prst="rect">
              <a:avLst/>
            </a:prstGeom>
            <a:solidFill>
              <a:schemeClr val="lt1"/>
            </a:solid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None/>
              </a:pPr>
              <a:r>
                <a:rPr lang="en-US" sz="825" b="1" i="0" u="none" strike="noStrike" cap="none">
                  <a:solidFill>
                    <a:srgbClr val="FF0000"/>
                  </a:solidFill>
                  <a:latin typeface="Arial"/>
                  <a:ea typeface="Arial"/>
                  <a:cs typeface="Arial"/>
                  <a:sym typeface="Arial"/>
                </a:rPr>
                <a:t>Trackers</a:t>
              </a:r>
              <a:endParaRPr sz="1050" b="0" i="0" u="none" strike="noStrike" cap="none">
                <a:solidFill>
                  <a:srgbClr val="000000"/>
                </a:solidFill>
                <a:latin typeface="Arial"/>
                <a:ea typeface="Arial"/>
                <a:cs typeface="Arial"/>
                <a:sym typeface="Arial"/>
              </a:endParaRPr>
            </a:p>
          </p:txBody>
        </p:sp>
      </p:grpSp>
      <p:sp>
        <p:nvSpPr>
          <p:cNvPr id="725" name="Google Shape;725;p37"/>
          <p:cNvSpPr/>
          <p:nvPr/>
        </p:nvSpPr>
        <p:spPr>
          <a:xfrm>
            <a:off x="1335427" y="894302"/>
            <a:ext cx="1787894" cy="418929"/>
          </a:xfrm>
          <a:prstGeom prst="rect">
            <a:avLst/>
          </a:prstGeom>
          <a:solidFill>
            <a:schemeClr val="lt1"/>
          </a:solid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None/>
            </a:pPr>
            <a:r>
              <a:rPr lang="en-US" sz="900" b="1" i="0" u="none" strike="noStrike" cap="none">
                <a:solidFill>
                  <a:srgbClr val="1D6BFF"/>
                </a:solidFill>
                <a:latin typeface="Arial"/>
                <a:ea typeface="Arial"/>
                <a:cs typeface="Arial"/>
                <a:sym typeface="Arial"/>
              </a:rPr>
              <a:t>Firmware for the Correlator Trigger</a:t>
            </a:r>
            <a:endParaRPr sz="1125" b="0" i="0" u="none" strike="noStrike" cap="none">
              <a:solidFill>
                <a:srgbClr val="000000"/>
              </a:solidFill>
              <a:latin typeface="Arial"/>
              <a:ea typeface="Arial"/>
              <a:cs typeface="Arial"/>
              <a:sym typeface="Arial"/>
            </a:endParaRPr>
          </a:p>
        </p:txBody>
      </p:sp>
      <p:sp>
        <p:nvSpPr>
          <p:cNvPr id="726" name="Google Shape;726;p37"/>
          <p:cNvSpPr/>
          <p:nvPr/>
        </p:nvSpPr>
        <p:spPr>
          <a:xfrm>
            <a:off x="1685563" y="3998602"/>
            <a:ext cx="2773584" cy="574532"/>
          </a:xfrm>
          <a:prstGeom prst="rect">
            <a:avLst/>
          </a:prstGeom>
          <a:solidFill>
            <a:schemeClr val="lt1"/>
          </a:solid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None/>
            </a:pPr>
            <a:r>
              <a:rPr lang="en-US" sz="900" b="1" i="0" u="none" strike="noStrike" cap="none">
                <a:solidFill>
                  <a:srgbClr val="1D6BFF"/>
                </a:solidFill>
                <a:latin typeface="Arial"/>
                <a:ea typeface="Arial"/>
                <a:cs typeface="Arial"/>
                <a:sym typeface="Arial"/>
              </a:rPr>
              <a:t>2400 OT modules (18%)</a:t>
            </a:r>
            <a:endParaRPr sz="1125"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900" b="1" i="0" u="none" strike="noStrike" cap="none">
                <a:solidFill>
                  <a:srgbClr val="1D6BFF"/>
                </a:solidFill>
                <a:latin typeface="Arial"/>
                <a:ea typeface="Arial"/>
                <a:cs typeface="Arial"/>
                <a:sym typeface="Arial"/>
              </a:rPr>
              <a:t>All 6400 Macro Pixel Assemblies or  MaPSAs</a:t>
            </a:r>
            <a:endParaRPr sz="900" b="1" i="0" u="none" strike="noStrike" cap="none">
              <a:solidFill>
                <a:srgbClr val="1D6BFF"/>
              </a:solidFill>
              <a:latin typeface="Arial"/>
              <a:ea typeface="Arial"/>
              <a:cs typeface="Arial"/>
              <a:sym typeface="Arial"/>
            </a:endParaRPr>
          </a:p>
          <a:p>
            <a:pPr marL="0" marR="0" lvl="0" indent="0" algn="l" rtl="0">
              <a:lnSpc>
                <a:spcPct val="100000"/>
              </a:lnSpc>
              <a:spcBef>
                <a:spcPts val="0"/>
              </a:spcBef>
              <a:spcAft>
                <a:spcPts val="0"/>
              </a:spcAft>
              <a:buNone/>
            </a:pPr>
            <a:r>
              <a:rPr lang="en-US" sz="900" b="1" i="0" u="none" strike="noStrike" cap="none">
                <a:solidFill>
                  <a:srgbClr val="1D6BFF"/>
                </a:solidFill>
                <a:latin typeface="Arial"/>
                <a:ea typeface="Arial"/>
                <a:cs typeface="Arial"/>
                <a:sym typeface="Arial"/>
              </a:rPr>
              <a:t>Flat Barrel</a:t>
            </a:r>
            <a:endParaRPr sz="1125" b="0" i="0" u="none" strike="noStrike" cap="none">
              <a:solidFill>
                <a:srgbClr val="000000"/>
              </a:solidFill>
              <a:latin typeface="Arial"/>
              <a:ea typeface="Arial"/>
              <a:cs typeface="Arial"/>
              <a:sym typeface="Arial"/>
            </a:endParaRPr>
          </a:p>
        </p:txBody>
      </p:sp>
      <p:sp>
        <p:nvSpPr>
          <p:cNvPr id="727" name="Google Shape;727;p37"/>
          <p:cNvSpPr/>
          <p:nvPr/>
        </p:nvSpPr>
        <p:spPr>
          <a:xfrm>
            <a:off x="1478700" y="3157097"/>
            <a:ext cx="1749210" cy="603621"/>
          </a:xfrm>
          <a:prstGeom prst="rect">
            <a:avLst/>
          </a:prstGeom>
          <a:solidFill>
            <a:schemeClr val="lt1"/>
          </a:solid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None/>
            </a:pPr>
            <a:r>
              <a:rPr lang="en-US" sz="900" b="1" i="0" u="none" strike="noStrike" cap="none">
                <a:solidFill>
                  <a:srgbClr val="1D6BFF"/>
                </a:solidFill>
                <a:latin typeface="Arial"/>
                <a:ea typeface="Arial"/>
                <a:cs typeface="Arial"/>
                <a:sym typeface="Arial"/>
              </a:rPr>
              <a:t>2000 SiPM modules</a:t>
            </a:r>
            <a:endParaRPr sz="1125"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900" b="1" i="0" u="none" strike="noStrike" cap="none">
                <a:solidFill>
                  <a:srgbClr val="1D6BFF"/>
                </a:solidFill>
                <a:latin typeface="Arial"/>
                <a:ea typeface="Arial"/>
                <a:cs typeface="Arial"/>
                <a:sym typeface="Arial"/>
              </a:rPr>
              <a:t>Concentrator ASIC (ECON)</a:t>
            </a:r>
            <a:endParaRPr sz="1125"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900" b="1" i="0" u="none" strike="noStrike" cap="none">
                <a:solidFill>
                  <a:srgbClr val="1D6BFF"/>
                </a:solidFill>
                <a:latin typeface="Arial"/>
                <a:ea typeface="Arial"/>
                <a:cs typeface="Arial"/>
                <a:sym typeface="Arial"/>
              </a:rPr>
              <a:t>525 Cassettes</a:t>
            </a:r>
            <a:endParaRPr sz="1125" b="0" i="0" u="none" strike="noStrike" cap="none">
              <a:solidFill>
                <a:srgbClr val="000000"/>
              </a:solidFill>
              <a:latin typeface="Arial"/>
              <a:ea typeface="Arial"/>
              <a:cs typeface="Arial"/>
              <a:sym typeface="Arial"/>
            </a:endParaRPr>
          </a:p>
        </p:txBody>
      </p:sp>
      <p:sp>
        <p:nvSpPr>
          <p:cNvPr id="728" name="Google Shape;728;p37"/>
          <p:cNvSpPr/>
          <p:nvPr/>
        </p:nvSpPr>
        <p:spPr>
          <a:xfrm>
            <a:off x="5857706" y="3275644"/>
            <a:ext cx="1577025" cy="603675"/>
          </a:xfrm>
          <a:prstGeom prst="rect">
            <a:avLst/>
          </a:prstGeom>
          <a:solidFill>
            <a:schemeClr val="lt1"/>
          </a:solid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None/>
            </a:pPr>
            <a:r>
              <a:rPr lang="en-US" sz="900" b="1" i="0" u="none" strike="noStrike" cap="none">
                <a:solidFill>
                  <a:srgbClr val="1D6BFF"/>
                </a:solidFill>
                <a:latin typeface="Arial"/>
                <a:ea typeface="Arial"/>
                <a:cs typeface="Arial"/>
                <a:sym typeface="Arial"/>
              </a:rPr>
              <a:t>Front End ETL ASIC</a:t>
            </a:r>
            <a:endParaRPr sz="900" b="1" i="0" u="none" strike="noStrike" cap="none">
              <a:solidFill>
                <a:srgbClr val="1D6BFF"/>
              </a:solidFill>
              <a:latin typeface="Arial"/>
              <a:ea typeface="Arial"/>
              <a:cs typeface="Arial"/>
              <a:sym typeface="Arial"/>
            </a:endParaRPr>
          </a:p>
          <a:p>
            <a:pPr marL="0" marR="0" lvl="0" indent="0" algn="l" rtl="0">
              <a:lnSpc>
                <a:spcPct val="100000"/>
              </a:lnSpc>
              <a:spcBef>
                <a:spcPts val="0"/>
              </a:spcBef>
              <a:spcAft>
                <a:spcPts val="0"/>
              </a:spcAft>
              <a:buNone/>
            </a:pPr>
            <a:r>
              <a:rPr lang="en-US" sz="900" b="1" i="0" u="none" strike="noStrike" cap="none">
                <a:solidFill>
                  <a:srgbClr val="1D6BFF"/>
                </a:solidFill>
                <a:latin typeface="Arial"/>
                <a:ea typeface="Arial"/>
                <a:cs typeface="Arial"/>
                <a:sym typeface="Arial"/>
              </a:rPr>
              <a:t>(ETROC)</a:t>
            </a:r>
            <a:endParaRPr sz="1125"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900" b="1" i="0" u="none" strike="noStrike" cap="none">
                <a:solidFill>
                  <a:srgbClr val="1D6BFF"/>
                </a:solidFill>
                <a:latin typeface="Arial"/>
                <a:ea typeface="Arial"/>
                <a:cs typeface="Arial"/>
                <a:sym typeface="Arial"/>
              </a:rPr>
              <a:t>2500 ETL modules (25%)</a:t>
            </a:r>
            <a:endParaRPr sz="1125"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900" b="1" i="0" u="none" strike="noStrike" cap="none">
                <a:solidFill>
                  <a:srgbClr val="1D6BFF"/>
                </a:solidFill>
                <a:latin typeface="Arial"/>
                <a:ea typeface="Arial"/>
                <a:cs typeface="Arial"/>
                <a:sym typeface="Arial"/>
              </a:rPr>
              <a:t>Mechanics</a:t>
            </a:r>
            <a:endParaRPr sz="1125" b="0" i="0" u="none" strike="noStrike" cap="none">
              <a:solidFill>
                <a:srgbClr val="000000"/>
              </a:solidFill>
              <a:latin typeface="Arial"/>
              <a:ea typeface="Arial"/>
              <a:cs typeface="Arial"/>
              <a:sym typeface="Arial"/>
            </a:endParaRPr>
          </a:p>
        </p:txBody>
      </p:sp>
      <p:sp>
        <p:nvSpPr>
          <p:cNvPr id="729" name="Google Shape;729;p37"/>
          <p:cNvSpPr txBox="1"/>
          <p:nvPr/>
        </p:nvSpPr>
        <p:spPr>
          <a:xfrm>
            <a:off x="161925" y="4513905"/>
            <a:ext cx="8820150" cy="369310"/>
          </a:xfrm>
          <a:prstGeom prst="rect">
            <a:avLst/>
          </a:prstGeom>
          <a:solidFill>
            <a:schemeClr val="lt1"/>
          </a:solid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None/>
            </a:pPr>
            <a:r>
              <a:rPr lang="en-US" sz="1500" b="1" i="1" u="none" strike="noStrike" cap="none">
                <a:solidFill>
                  <a:srgbClr val="FF0000"/>
                </a:solidFill>
                <a:latin typeface="Arial"/>
                <a:ea typeface="Arial"/>
                <a:cs typeface="Arial"/>
                <a:sym typeface="Arial"/>
              </a:rPr>
              <a:t>In collaboration with USCMS, using many FNAL facilities: SiDet, CDT, ASIC, FTBF, ITA</a:t>
            </a:r>
            <a:endParaRPr sz="1500" b="1" i="1" u="none" strike="noStrike" cap="none">
              <a:solidFill>
                <a:srgbClr val="FF0000"/>
              </a:solidFill>
              <a:latin typeface="Arial"/>
              <a:ea typeface="Arial"/>
              <a:cs typeface="Arial"/>
              <a:sym typeface="Arial"/>
            </a:endParaRPr>
          </a:p>
        </p:txBody>
      </p:sp>
      <p:sp>
        <p:nvSpPr>
          <p:cNvPr id="730" name="Google Shape;730;p37"/>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731" name="Google Shape;731;p37"/>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38"/>
          <p:cNvSpPr txBox="1">
            <a:spLocks noGrp="1"/>
          </p:cNvSpPr>
          <p:nvPr>
            <p:ph type="body" idx="1"/>
          </p:nvPr>
        </p:nvSpPr>
        <p:spPr>
          <a:xfrm>
            <a:off x="228603" y="500064"/>
            <a:ext cx="6290700" cy="3794400"/>
          </a:xfrm>
          <a:prstGeom prst="rect">
            <a:avLst/>
          </a:prstGeom>
          <a:noFill/>
          <a:ln>
            <a:noFill/>
          </a:ln>
        </p:spPr>
        <p:txBody>
          <a:bodyPr spcFirstLastPara="1" wrap="square" lIns="0" tIns="0" rIns="0" bIns="0" anchor="t" anchorCtr="0">
            <a:noAutofit/>
          </a:bodyPr>
          <a:lstStyle/>
          <a:p>
            <a:pPr marL="257175" lvl="0" indent="-136525" algn="l" rtl="0">
              <a:lnSpc>
                <a:spcPct val="90000"/>
              </a:lnSpc>
              <a:spcBef>
                <a:spcPts val="0"/>
              </a:spcBef>
              <a:spcAft>
                <a:spcPts val="0"/>
              </a:spcAft>
              <a:buClr>
                <a:schemeClr val="accent6"/>
              </a:buClr>
              <a:buSzPts val="1600"/>
              <a:buNone/>
            </a:pPr>
            <a:endParaRPr sz="1275" b="1">
              <a:solidFill>
                <a:schemeClr val="accent6"/>
              </a:solidFill>
              <a:latin typeface="Helvetica Neue"/>
              <a:ea typeface="Helvetica Neue"/>
              <a:cs typeface="Helvetica Neue"/>
              <a:sym typeface="Helvetica Neue"/>
            </a:endParaRPr>
          </a:p>
          <a:p>
            <a:pPr marL="257175" lvl="0" indent="-238125" algn="l" rtl="0">
              <a:lnSpc>
                <a:spcPct val="90000"/>
              </a:lnSpc>
              <a:spcBef>
                <a:spcPts val="0"/>
              </a:spcBef>
              <a:spcAft>
                <a:spcPts val="0"/>
              </a:spcAft>
              <a:buClr>
                <a:srgbClr val="000000"/>
              </a:buClr>
              <a:buSzPts val="1600"/>
              <a:buChar char="•"/>
            </a:pPr>
            <a:r>
              <a:rPr lang="en-US" sz="1400" b="1">
                <a:solidFill>
                  <a:srgbClr val="000000"/>
                </a:solidFill>
                <a:latin typeface="Helvetica Neue"/>
                <a:ea typeface="Helvetica Neue"/>
                <a:cs typeface="Helvetica Neue"/>
                <a:sym typeface="Helvetica Neue"/>
              </a:rPr>
              <a:t>Significant technical progress</a:t>
            </a:r>
            <a:endParaRPr sz="1400" b="1">
              <a:solidFill>
                <a:srgbClr val="000000"/>
              </a:solidFill>
              <a:latin typeface="Helvetica Neue"/>
              <a:ea typeface="Helvetica Neue"/>
              <a:cs typeface="Helvetica Neue"/>
              <a:sym typeface="Helvetica Neue"/>
            </a:endParaRPr>
          </a:p>
          <a:p>
            <a:pPr marL="600075" lvl="1" indent="-238125" algn="l" rtl="0">
              <a:lnSpc>
                <a:spcPct val="90000"/>
              </a:lnSpc>
              <a:spcBef>
                <a:spcPts val="0"/>
              </a:spcBef>
              <a:spcAft>
                <a:spcPts val="0"/>
              </a:spcAft>
              <a:buClr>
                <a:srgbClr val="000000"/>
              </a:buClr>
              <a:buSzPts val="1600"/>
              <a:buFont typeface="NTR"/>
              <a:buChar char="‑"/>
            </a:pPr>
            <a:r>
              <a:rPr lang="en-US" sz="1125">
                <a:solidFill>
                  <a:srgbClr val="000000"/>
                </a:solidFill>
                <a:latin typeface="Helvetica Neue"/>
                <a:ea typeface="Helvetica Neue"/>
                <a:cs typeface="Helvetica Neue"/>
                <a:sym typeface="Helvetica Neue"/>
              </a:rPr>
              <a:t>Finalizing designs, assembly procedures, and infrastructure</a:t>
            </a:r>
            <a:endParaRPr sz="1125">
              <a:solidFill>
                <a:srgbClr val="000000"/>
              </a:solidFill>
              <a:latin typeface="Helvetica Neue"/>
              <a:ea typeface="Helvetica Neue"/>
              <a:cs typeface="Helvetica Neue"/>
              <a:sym typeface="Helvetica Neue"/>
            </a:endParaRPr>
          </a:p>
          <a:p>
            <a:pPr marL="600075" lvl="1" indent="-233362" algn="l" rtl="0">
              <a:lnSpc>
                <a:spcPct val="90000"/>
              </a:lnSpc>
              <a:spcBef>
                <a:spcPts val="0"/>
              </a:spcBef>
              <a:spcAft>
                <a:spcPts val="0"/>
              </a:spcAft>
              <a:buClr>
                <a:srgbClr val="000000"/>
              </a:buClr>
              <a:buSzPts val="1500"/>
              <a:buFont typeface="NTR"/>
              <a:buChar char="‑"/>
            </a:pPr>
            <a:r>
              <a:rPr lang="en-US" sz="1125">
                <a:solidFill>
                  <a:srgbClr val="000000"/>
                </a:solidFill>
                <a:latin typeface="Helvetica Neue"/>
                <a:ea typeface="Helvetica Neue"/>
                <a:cs typeface="Helvetica Neue"/>
                <a:sym typeface="Helvetica Neue"/>
              </a:rPr>
              <a:t>Prototypes performing well</a:t>
            </a:r>
            <a:endParaRPr sz="1125">
              <a:solidFill>
                <a:srgbClr val="000000"/>
              </a:solidFill>
              <a:latin typeface="Helvetica Neue"/>
              <a:ea typeface="Helvetica Neue"/>
              <a:cs typeface="Helvetica Neue"/>
              <a:sym typeface="Helvetica Neue"/>
            </a:endParaRPr>
          </a:p>
          <a:p>
            <a:pPr marL="600075" lvl="1" indent="-238125" algn="l" rtl="0">
              <a:lnSpc>
                <a:spcPct val="90000"/>
              </a:lnSpc>
              <a:spcBef>
                <a:spcPts val="0"/>
              </a:spcBef>
              <a:spcAft>
                <a:spcPts val="0"/>
              </a:spcAft>
              <a:buClr>
                <a:srgbClr val="000000"/>
              </a:buClr>
              <a:buSzPts val="1600"/>
              <a:buFont typeface="NTR"/>
              <a:buChar char="‑"/>
            </a:pPr>
            <a:r>
              <a:rPr lang="en-US" sz="1125">
                <a:solidFill>
                  <a:srgbClr val="000000"/>
                </a:solidFill>
                <a:latin typeface="Helvetica Neue"/>
                <a:ea typeface="Helvetica Neue"/>
                <a:cs typeface="Helvetica Neue"/>
                <a:sym typeface="Helvetica Neue"/>
              </a:rPr>
              <a:t>Test beam results show good performance for FNAL-designed HGCal sensors and ETL sensors, before and after irradiation</a:t>
            </a:r>
            <a:endParaRPr sz="1125">
              <a:solidFill>
                <a:srgbClr val="000000"/>
              </a:solidFill>
              <a:latin typeface="Helvetica Neue"/>
              <a:ea typeface="Helvetica Neue"/>
              <a:cs typeface="Helvetica Neue"/>
              <a:sym typeface="Helvetica Neue"/>
            </a:endParaRPr>
          </a:p>
          <a:p>
            <a:pPr marL="600075" lvl="1" indent="-238125" algn="l" rtl="0">
              <a:lnSpc>
                <a:spcPct val="90000"/>
              </a:lnSpc>
              <a:spcBef>
                <a:spcPts val="0"/>
              </a:spcBef>
              <a:spcAft>
                <a:spcPts val="0"/>
              </a:spcAft>
              <a:buClr>
                <a:srgbClr val="000000"/>
              </a:buClr>
              <a:buSzPts val="1600"/>
              <a:buFont typeface="NTR"/>
              <a:buChar char="‑"/>
            </a:pPr>
            <a:r>
              <a:rPr lang="en-US" sz="1125">
                <a:solidFill>
                  <a:srgbClr val="000000"/>
                </a:solidFill>
                <a:latin typeface="Helvetica Neue"/>
                <a:ea typeface="Helvetica Neue"/>
                <a:cs typeface="Helvetica Neue"/>
                <a:sym typeface="Helvetica Neue"/>
              </a:rPr>
              <a:t>ECON-T ASIC performing according to specification, ETROC v2 ASIC integration is progressing well </a:t>
            </a:r>
            <a:endParaRPr sz="1125">
              <a:solidFill>
                <a:srgbClr val="000000"/>
              </a:solidFill>
              <a:latin typeface="Helvetica Neue"/>
              <a:ea typeface="Helvetica Neue"/>
              <a:cs typeface="Helvetica Neue"/>
              <a:sym typeface="Helvetica Neue"/>
            </a:endParaRPr>
          </a:p>
          <a:p>
            <a:pPr marL="600075" lvl="1" indent="-233362" algn="l" rtl="0">
              <a:lnSpc>
                <a:spcPct val="90000"/>
              </a:lnSpc>
              <a:spcBef>
                <a:spcPts val="0"/>
              </a:spcBef>
              <a:spcAft>
                <a:spcPts val="0"/>
              </a:spcAft>
              <a:buClr>
                <a:srgbClr val="000000"/>
              </a:buClr>
              <a:buSzPts val="1500"/>
              <a:buFont typeface="NTR"/>
              <a:buChar char="‑"/>
            </a:pPr>
            <a:r>
              <a:rPr lang="en-US" sz="1125">
                <a:solidFill>
                  <a:srgbClr val="000000"/>
                </a:solidFill>
                <a:latin typeface="Helvetica Neue"/>
                <a:ea typeface="Helvetica Neue"/>
                <a:cs typeface="Helvetica Neue"/>
                <a:sym typeface="Helvetica Neue"/>
              </a:rPr>
              <a:t>Implemented particle flow, pileup removal in L1T</a:t>
            </a:r>
            <a:endParaRPr sz="1125">
              <a:solidFill>
                <a:srgbClr val="000000"/>
              </a:solidFill>
              <a:latin typeface="Helvetica Neue"/>
              <a:ea typeface="Helvetica Neue"/>
              <a:cs typeface="Helvetica Neue"/>
              <a:sym typeface="Helvetica Neue"/>
            </a:endParaRPr>
          </a:p>
          <a:p>
            <a:pPr marL="600075" lvl="1" indent="-233362" algn="l" rtl="0">
              <a:lnSpc>
                <a:spcPct val="90000"/>
              </a:lnSpc>
              <a:spcBef>
                <a:spcPts val="0"/>
              </a:spcBef>
              <a:spcAft>
                <a:spcPts val="0"/>
              </a:spcAft>
              <a:buClr>
                <a:srgbClr val="000000"/>
              </a:buClr>
              <a:buSzPts val="1500"/>
              <a:buFont typeface="NTR"/>
              <a:buChar char="‑"/>
            </a:pPr>
            <a:r>
              <a:rPr lang="en-US" sz="1125">
                <a:solidFill>
                  <a:srgbClr val="000000"/>
                </a:solidFill>
                <a:latin typeface="Helvetica Neue"/>
                <a:ea typeface="Helvetica Neue"/>
                <a:cs typeface="Helvetica Neue"/>
                <a:sym typeface="Helvetica Neue"/>
              </a:rPr>
              <a:t>Single board tests passed for correlator trigger</a:t>
            </a:r>
            <a:endParaRPr sz="1125">
              <a:solidFill>
                <a:srgbClr val="000000"/>
              </a:solidFill>
              <a:latin typeface="Helvetica Neue"/>
              <a:ea typeface="Helvetica Neue"/>
              <a:cs typeface="Helvetica Neue"/>
              <a:sym typeface="Helvetica Neue"/>
            </a:endParaRPr>
          </a:p>
          <a:p>
            <a:pPr marL="457200" lvl="0" indent="0" algn="l" rtl="0">
              <a:lnSpc>
                <a:spcPct val="90000"/>
              </a:lnSpc>
              <a:spcBef>
                <a:spcPts val="0"/>
              </a:spcBef>
              <a:spcAft>
                <a:spcPts val="0"/>
              </a:spcAft>
              <a:buClr>
                <a:srgbClr val="000000"/>
              </a:buClr>
              <a:buSzPts val="1800"/>
              <a:buNone/>
            </a:pPr>
            <a:endParaRPr sz="1275" b="1">
              <a:solidFill>
                <a:srgbClr val="000000"/>
              </a:solidFill>
              <a:latin typeface="Helvetica Neue"/>
              <a:ea typeface="Helvetica Neue"/>
              <a:cs typeface="Helvetica Neue"/>
              <a:sym typeface="Helvetica Neue"/>
            </a:endParaRPr>
          </a:p>
          <a:p>
            <a:pPr marL="257175" lvl="0" indent="-238125" algn="l" rtl="0">
              <a:lnSpc>
                <a:spcPct val="90000"/>
              </a:lnSpc>
              <a:spcBef>
                <a:spcPts val="0"/>
              </a:spcBef>
              <a:spcAft>
                <a:spcPts val="0"/>
              </a:spcAft>
              <a:buClr>
                <a:srgbClr val="000000"/>
              </a:buClr>
              <a:buSzPts val="1600"/>
              <a:buChar char="•"/>
            </a:pPr>
            <a:r>
              <a:rPr lang="en-US" sz="1400" b="1">
                <a:solidFill>
                  <a:srgbClr val="000000"/>
                </a:solidFill>
                <a:latin typeface="Helvetica Neue"/>
                <a:ea typeface="Helvetica Neue"/>
                <a:cs typeface="Helvetica Neue"/>
                <a:sym typeface="Helvetica Neue"/>
              </a:rPr>
              <a:t>Project: Successful CD-3b IPR in early CY22, CD-2/3c planned in Fall 2022</a:t>
            </a:r>
            <a:endParaRPr sz="1600">
              <a:solidFill>
                <a:srgbClr val="000000"/>
              </a:solidFill>
              <a:latin typeface="Helvetica Neue"/>
              <a:ea typeface="Helvetica Neue"/>
              <a:cs typeface="Helvetica Neue"/>
              <a:sym typeface="Helvetica Neue"/>
            </a:endParaRPr>
          </a:p>
          <a:p>
            <a:pPr marL="0" lvl="0" indent="0" algn="l" rtl="0">
              <a:lnSpc>
                <a:spcPct val="90000"/>
              </a:lnSpc>
              <a:spcBef>
                <a:spcPts val="0"/>
              </a:spcBef>
              <a:spcAft>
                <a:spcPts val="0"/>
              </a:spcAft>
              <a:buSzPts val="1800"/>
              <a:buNone/>
            </a:pPr>
            <a:endParaRPr sz="1125"/>
          </a:p>
        </p:txBody>
      </p:sp>
      <p:sp>
        <p:nvSpPr>
          <p:cNvPr id="738" name="Google Shape;738;p38"/>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Status of FNAL Upgrade Deliverables</a:t>
            </a:r>
            <a:endParaRPr sz="2000"/>
          </a:p>
        </p:txBody>
      </p:sp>
      <p:sp>
        <p:nvSpPr>
          <p:cNvPr id="739" name="Google Shape;739;p38"/>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t>42</a:t>
            </a:fld>
            <a:endParaRPr dirty="0"/>
          </a:p>
        </p:txBody>
      </p:sp>
      <p:grpSp>
        <p:nvGrpSpPr>
          <p:cNvPr id="740" name="Google Shape;740;p38"/>
          <p:cNvGrpSpPr/>
          <p:nvPr/>
        </p:nvGrpSpPr>
        <p:grpSpPr>
          <a:xfrm>
            <a:off x="6727085" y="246496"/>
            <a:ext cx="2008383" cy="1587047"/>
            <a:chOff x="6745783" y="466252"/>
            <a:chExt cx="2269167" cy="1802439"/>
          </a:xfrm>
        </p:grpSpPr>
        <p:pic>
          <p:nvPicPr>
            <p:cNvPr id="741" name="Google Shape;741;p38"/>
            <p:cNvPicPr preferRelativeResize="0"/>
            <p:nvPr/>
          </p:nvPicPr>
          <p:blipFill rotWithShape="1">
            <a:blip r:embed="rId3">
              <a:alphaModFix/>
            </a:blip>
            <a:srcRect/>
            <a:stretch/>
          </p:blipFill>
          <p:spPr>
            <a:xfrm>
              <a:off x="6745783" y="466252"/>
              <a:ext cx="2237907" cy="1802439"/>
            </a:xfrm>
            <a:prstGeom prst="rect">
              <a:avLst/>
            </a:prstGeom>
            <a:noFill/>
            <a:ln>
              <a:noFill/>
            </a:ln>
          </p:spPr>
        </p:pic>
        <p:sp>
          <p:nvSpPr>
            <p:cNvPr id="742" name="Google Shape;742;p38"/>
            <p:cNvSpPr/>
            <p:nvPr/>
          </p:nvSpPr>
          <p:spPr>
            <a:xfrm>
              <a:off x="6776950" y="1907850"/>
              <a:ext cx="2238000" cy="272100"/>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825" b="1" i="0" u="none" strike="noStrike" cap="none">
                  <a:solidFill>
                    <a:schemeClr val="lt1"/>
                  </a:solidFill>
                  <a:latin typeface="Arial"/>
                  <a:ea typeface="Arial"/>
                  <a:cs typeface="Arial"/>
                  <a:sym typeface="Arial"/>
                </a:rPr>
                <a:t>Fabio Ravera testing OT module at SiDet</a:t>
              </a:r>
              <a:endParaRPr sz="825" b="1" i="0" u="none" strike="noStrike" cap="none">
                <a:solidFill>
                  <a:schemeClr val="lt1"/>
                </a:solidFill>
                <a:latin typeface="Arial"/>
                <a:ea typeface="Arial"/>
                <a:cs typeface="Arial"/>
                <a:sym typeface="Arial"/>
              </a:endParaRPr>
            </a:p>
          </p:txBody>
        </p:sp>
      </p:grpSp>
      <p:pic>
        <p:nvPicPr>
          <p:cNvPr id="743" name="Google Shape;743;p38"/>
          <p:cNvPicPr preferRelativeResize="0"/>
          <p:nvPr/>
        </p:nvPicPr>
        <p:blipFill rotWithShape="1">
          <a:blip r:embed="rId4">
            <a:alphaModFix/>
          </a:blip>
          <a:srcRect/>
          <a:stretch/>
        </p:blipFill>
        <p:spPr>
          <a:xfrm>
            <a:off x="6726877" y="1833600"/>
            <a:ext cx="2008312" cy="2841113"/>
          </a:xfrm>
          <a:prstGeom prst="rect">
            <a:avLst/>
          </a:prstGeom>
          <a:noFill/>
          <a:ln>
            <a:noFill/>
          </a:ln>
        </p:spPr>
      </p:pic>
      <p:sp>
        <p:nvSpPr>
          <p:cNvPr id="744" name="Google Shape;744;p38"/>
          <p:cNvSpPr txBox="1"/>
          <p:nvPr/>
        </p:nvSpPr>
        <p:spPr>
          <a:xfrm>
            <a:off x="6754670" y="3321844"/>
            <a:ext cx="1953131" cy="323135"/>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825" b="1" i="0" u="none" strike="noStrike" cap="none">
                <a:solidFill>
                  <a:schemeClr val="lt1"/>
                </a:solidFill>
                <a:latin typeface="Arial"/>
                <a:ea typeface="Arial"/>
                <a:cs typeface="Arial"/>
                <a:sym typeface="Arial"/>
              </a:rPr>
              <a:t>Zoltan Gecse, Maral Alyari testing prototype cassette at SiDet</a:t>
            </a:r>
            <a:endParaRPr sz="825" b="1" i="0" u="none" strike="noStrike" cap="none">
              <a:solidFill>
                <a:schemeClr val="lt1"/>
              </a:solidFill>
              <a:latin typeface="Arial"/>
              <a:ea typeface="Arial"/>
              <a:cs typeface="Arial"/>
              <a:sym typeface="Arial"/>
            </a:endParaRPr>
          </a:p>
        </p:txBody>
      </p:sp>
      <p:grpSp>
        <p:nvGrpSpPr>
          <p:cNvPr id="745" name="Google Shape;745;p38"/>
          <p:cNvGrpSpPr/>
          <p:nvPr/>
        </p:nvGrpSpPr>
        <p:grpSpPr>
          <a:xfrm>
            <a:off x="4556520" y="2882215"/>
            <a:ext cx="1569600" cy="1810166"/>
            <a:chOff x="4244964" y="2881461"/>
            <a:chExt cx="1569600" cy="1810166"/>
          </a:xfrm>
        </p:grpSpPr>
        <p:pic>
          <p:nvPicPr>
            <p:cNvPr id="746" name="Google Shape;746;p38"/>
            <p:cNvPicPr preferRelativeResize="0"/>
            <p:nvPr/>
          </p:nvPicPr>
          <p:blipFill rotWithShape="1">
            <a:blip r:embed="rId5">
              <a:alphaModFix/>
            </a:blip>
            <a:srcRect/>
            <a:stretch/>
          </p:blipFill>
          <p:spPr>
            <a:xfrm>
              <a:off x="4338234" y="2881461"/>
              <a:ext cx="1409700" cy="1810166"/>
            </a:xfrm>
            <a:prstGeom prst="rect">
              <a:avLst/>
            </a:prstGeom>
            <a:noFill/>
            <a:ln>
              <a:noFill/>
            </a:ln>
          </p:spPr>
        </p:pic>
        <p:sp>
          <p:nvSpPr>
            <p:cNvPr id="747" name="Google Shape;747;p38"/>
            <p:cNvSpPr txBox="1"/>
            <p:nvPr/>
          </p:nvSpPr>
          <p:spPr>
            <a:xfrm>
              <a:off x="4244964" y="4213713"/>
              <a:ext cx="1569600" cy="196177"/>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825" b="1" i="0" u="none" strike="noStrike" cap="none">
                  <a:solidFill>
                    <a:schemeClr val="lt1"/>
                  </a:solidFill>
                  <a:latin typeface="Arial"/>
                  <a:ea typeface="Arial"/>
                  <a:cs typeface="Arial"/>
                  <a:sym typeface="Arial"/>
                </a:rPr>
                <a:t>Ryan Heller in FTBF CR</a:t>
              </a:r>
              <a:endParaRPr sz="1050" b="0" i="0" u="none" strike="noStrike" cap="none">
                <a:solidFill>
                  <a:schemeClr val="lt1"/>
                </a:solidFill>
                <a:latin typeface="Arial"/>
                <a:ea typeface="Arial"/>
                <a:cs typeface="Arial"/>
                <a:sym typeface="Arial"/>
              </a:endParaRPr>
            </a:p>
          </p:txBody>
        </p:sp>
      </p:grpSp>
      <p:pic>
        <p:nvPicPr>
          <p:cNvPr id="748" name="Google Shape;748;p38" descr="A picture containing electronics&#10;&#10;Description automatically generated"/>
          <p:cNvPicPr preferRelativeResize="0"/>
          <p:nvPr/>
        </p:nvPicPr>
        <p:blipFill rotWithShape="1">
          <a:blip r:embed="rId6">
            <a:alphaModFix/>
          </a:blip>
          <a:srcRect/>
          <a:stretch/>
        </p:blipFill>
        <p:spPr>
          <a:xfrm>
            <a:off x="1134487" y="2991112"/>
            <a:ext cx="1677956" cy="1360505"/>
          </a:xfrm>
          <a:prstGeom prst="rect">
            <a:avLst/>
          </a:prstGeom>
          <a:noFill/>
          <a:ln>
            <a:noFill/>
          </a:ln>
        </p:spPr>
      </p:pic>
      <p:pic>
        <p:nvPicPr>
          <p:cNvPr id="749" name="Google Shape;749;p38"/>
          <p:cNvPicPr preferRelativeResize="0"/>
          <p:nvPr/>
        </p:nvPicPr>
        <p:blipFill rotWithShape="1">
          <a:blip r:embed="rId7">
            <a:alphaModFix/>
          </a:blip>
          <a:srcRect/>
          <a:stretch/>
        </p:blipFill>
        <p:spPr>
          <a:xfrm>
            <a:off x="2894044" y="2967891"/>
            <a:ext cx="1677956" cy="1505730"/>
          </a:xfrm>
          <a:prstGeom prst="rect">
            <a:avLst/>
          </a:prstGeom>
          <a:noFill/>
          <a:ln>
            <a:noFill/>
          </a:ln>
        </p:spPr>
      </p:pic>
      <p:sp>
        <p:nvSpPr>
          <p:cNvPr id="750" name="Google Shape;750;p38"/>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751" name="Google Shape;751;p38"/>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
        <p:nvSpPr>
          <p:cNvPr id="752" name="Google Shape;752;p38"/>
          <p:cNvSpPr txBox="1"/>
          <p:nvPr/>
        </p:nvSpPr>
        <p:spPr>
          <a:xfrm>
            <a:off x="1188665" y="3953349"/>
            <a:ext cx="1569600" cy="196177"/>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825" b="1" i="0" u="none" strike="noStrike" cap="none">
                <a:solidFill>
                  <a:schemeClr val="lt1"/>
                </a:solidFill>
                <a:latin typeface="Arial"/>
                <a:ea typeface="Arial"/>
                <a:cs typeface="Arial"/>
                <a:sym typeface="Arial"/>
              </a:rPr>
              <a:t>ECON-T ASIC</a:t>
            </a:r>
            <a:endParaRPr sz="1050" b="0" i="0" u="none" strike="noStrike" cap="none">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1E1F53FF-271B-1ADD-410F-892817EF1D4C}"/>
              </a:ext>
            </a:extLst>
          </p:cNvPr>
          <p:cNvSpPr>
            <a:spLocks noGrp="1"/>
          </p:cNvSpPr>
          <p:nvPr>
            <p:ph type="body" idx="1"/>
          </p:nvPr>
        </p:nvSpPr>
        <p:spPr>
          <a:xfrm>
            <a:off x="228603" y="728663"/>
            <a:ext cx="8686794" cy="3946704"/>
          </a:xfrm>
        </p:spPr>
        <p:txBody>
          <a:bodyPr>
            <a:normAutofit fontScale="85000" lnSpcReduction="20000"/>
          </a:bodyPr>
          <a:lstStyle/>
          <a:p>
            <a:pPr>
              <a:lnSpc>
                <a:spcPct val="120000"/>
              </a:lnSpc>
              <a:spcBef>
                <a:spcPts val="0"/>
              </a:spcBef>
            </a:pPr>
            <a:r>
              <a:rPr lang="en-US" sz="1425" b="1" dirty="0">
                <a:latin typeface="Helvetica Neue" panose="02000503000000020004" pitchFamily="2" charset="0"/>
                <a:ea typeface="Helvetica Neue" panose="02000503000000020004" pitchFamily="2" charset="0"/>
                <a:cs typeface="Helvetica Neue" panose="02000503000000020004" pitchFamily="2" charset="0"/>
              </a:rPr>
              <a:t>FNAL provides the largest CMS computing facility                                                                                                                         outside CERN</a:t>
            </a:r>
          </a:p>
          <a:p>
            <a:pPr lvl="1">
              <a:lnSpc>
                <a:spcPct val="120000"/>
              </a:lnSpc>
              <a:spcBef>
                <a:spcPts val="0"/>
              </a:spcBef>
            </a:pPr>
            <a:r>
              <a:rPr lang="en-US" sz="1275" dirty="0">
                <a:latin typeface="Helvetica Neue" panose="02000503000000020004" pitchFamily="2" charset="0"/>
                <a:ea typeface="Helvetica Neue" panose="02000503000000020004" pitchFamily="2" charset="0"/>
                <a:cs typeface="Helvetica Neue" panose="02000503000000020004" pitchFamily="2" charset="0"/>
              </a:rPr>
              <a:t>Delivering critical new resources to computing systems                                                                                                  for Run 3 &amp; planned to expand into the </a:t>
            </a:r>
            <a:r>
              <a:rPr lang="en-US" sz="1275" dirty="0" err="1">
                <a:latin typeface="Helvetica Neue" panose="02000503000000020004" pitchFamily="2" charset="0"/>
                <a:ea typeface="Helvetica Neue" panose="02000503000000020004" pitchFamily="2" charset="0"/>
                <a:cs typeface="Helvetica Neue" panose="02000503000000020004" pitchFamily="2" charset="0"/>
              </a:rPr>
              <a:t>exascale</a:t>
            </a:r>
            <a:r>
              <a:rPr lang="en-US" sz="1275" dirty="0">
                <a:latin typeface="Helvetica Neue" panose="02000503000000020004" pitchFamily="2" charset="0"/>
                <a:ea typeface="Helvetica Neue" panose="02000503000000020004" pitchFamily="2" charset="0"/>
                <a:cs typeface="Helvetica Neue" panose="02000503000000020004" pitchFamily="2" charset="0"/>
              </a:rPr>
              <a:t> for HL-LHC </a:t>
            </a:r>
          </a:p>
          <a:p>
            <a:pPr>
              <a:lnSpc>
                <a:spcPct val="120000"/>
              </a:lnSpc>
              <a:spcBef>
                <a:spcPts val="0"/>
              </a:spcBef>
            </a:pPr>
            <a:endParaRPr lang="en-US" sz="1425" b="1"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20000"/>
              </a:lnSpc>
              <a:spcBef>
                <a:spcPts val="0"/>
              </a:spcBef>
            </a:pPr>
            <a:r>
              <a:rPr lang="en-US" sz="1425" b="1" dirty="0">
                <a:latin typeface="Helvetica Neue" panose="02000503000000020004" pitchFamily="2" charset="0"/>
                <a:ea typeface="Helvetica Neue" panose="02000503000000020004" pitchFamily="2" charset="0"/>
                <a:cs typeface="Helvetica Neue" panose="02000503000000020004" pitchFamily="2" charset="0"/>
              </a:rPr>
              <a:t>Infrastructure to exploit HPC (</a:t>
            </a:r>
            <a:r>
              <a:rPr lang="en-US" sz="1425" b="1" dirty="0" err="1">
                <a:latin typeface="Helvetica Neue" panose="02000503000000020004" pitchFamily="2" charset="0"/>
                <a:ea typeface="Helvetica Neue" panose="02000503000000020004" pitchFamily="2" charset="0"/>
                <a:cs typeface="Helvetica Neue" panose="02000503000000020004" pitchFamily="2" charset="0"/>
              </a:rPr>
              <a:t>HEPCloud</a:t>
            </a:r>
            <a:r>
              <a:rPr lang="en-US" sz="1425" b="1" dirty="0">
                <a:latin typeface="Helvetica Neue" panose="02000503000000020004" pitchFamily="2" charset="0"/>
                <a:ea typeface="Helvetica Neue" panose="02000503000000020004" pitchFamily="2" charset="0"/>
                <a:cs typeface="Helvetica Neue" panose="02000503000000020004" pitchFamily="2" charset="0"/>
              </a:rPr>
              <a:t>)</a:t>
            </a:r>
          </a:p>
          <a:p>
            <a:pPr lvl="1">
              <a:lnSpc>
                <a:spcPct val="120000"/>
              </a:lnSpc>
              <a:spcBef>
                <a:spcPts val="0"/>
              </a:spcBef>
            </a:pPr>
            <a:r>
              <a:rPr lang="en-US" sz="1275" dirty="0">
                <a:latin typeface="Helvetica Neue" panose="02000503000000020004" pitchFamily="2" charset="0"/>
                <a:ea typeface="Helvetica Neue" panose="02000503000000020004" pitchFamily="2" charset="0"/>
                <a:cs typeface="Helvetica Neue" panose="02000503000000020004" pitchFamily="2" charset="0"/>
              </a:rPr>
              <a:t>HPC contribution on average the size of the FNAL Tier-1</a:t>
            </a:r>
          </a:p>
          <a:p>
            <a:pPr>
              <a:lnSpc>
                <a:spcPct val="120000"/>
              </a:lnSpc>
              <a:spcBef>
                <a:spcPts val="0"/>
              </a:spcBef>
            </a:pPr>
            <a:endParaRPr lang="en-US" sz="1350" b="1"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20000"/>
              </a:lnSpc>
              <a:spcBef>
                <a:spcPts val="0"/>
              </a:spcBef>
            </a:pPr>
            <a:r>
              <a:rPr lang="en-US" sz="1350" b="1" dirty="0">
                <a:latin typeface="Helvetica Neue" panose="02000503000000020004" pitchFamily="2" charset="0"/>
                <a:ea typeface="Helvetica Neue" panose="02000503000000020004" pitchFamily="2" charset="0"/>
                <a:cs typeface="Helvetica Neue" panose="02000503000000020004" pitchFamily="2" charset="0"/>
              </a:rPr>
              <a:t>FNAL scientists are operating CMS computing infrastructure worldwide</a:t>
            </a:r>
          </a:p>
          <a:p>
            <a:pPr lvl="1">
              <a:lnSpc>
                <a:spcPct val="120000"/>
              </a:lnSpc>
              <a:spcBef>
                <a:spcPts val="0"/>
              </a:spcBef>
            </a:pPr>
            <a:r>
              <a:rPr lang="en-US" sz="1300" dirty="0">
                <a:latin typeface="Helvetica Neue" panose="02000503000000020004" pitchFamily="2" charset="0"/>
                <a:ea typeface="Helvetica Neue" panose="02000503000000020004" pitchFamily="2" charset="0"/>
                <a:cs typeface="Helvetica Neue" panose="02000503000000020004" pitchFamily="2" charset="0"/>
              </a:rPr>
              <a:t>Data recording at Tier-0@CERN operated from Fermilab outside CERN working hours </a:t>
            </a:r>
            <a:endParaRPr lang="en-US" sz="1350" b="1"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20000"/>
              </a:lnSpc>
              <a:spcBef>
                <a:spcPts val="0"/>
              </a:spcBef>
            </a:pPr>
            <a:endParaRPr lang="en-US" sz="1350" b="1"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20000"/>
              </a:lnSpc>
              <a:spcBef>
                <a:spcPts val="0"/>
              </a:spcBef>
            </a:pPr>
            <a:r>
              <a:rPr lang="en-US" sz="1350" b="1" dirty="0">
                <a:latin typeface="Helvetica Neue" panose="02000503000000020004" pitchFamily="2" charset="0"/>
                <a:ea typeface="Helvetica Neue" panose="02000503000000020004" pitchFamily="2" charset="0"/>
                <a:cs typeface="Helvetica Neue" panose="02000503000000020004" pitchFamily="2" charset="0"/>
              </a:rPr>
              <a:t>Fermilab continues pioneering the deployment of AI/ML at each stage of the                                                                     experiment, from real time to offline data processing with focus on</a:t>
            </a:r>
          </a:p>
          <a:p>
            <a:pPr lvl="1">
              <a:lnSpc>
                <a:spcPct val="120000"/>
              </a:lnSpc>
              <a:spcBef>
                <a:spcPts val="0"/>
              </a:spcBef>
            </a:pPr>
            <a:r>
              <a:rPr lang="en-US" sz="1200" dirty="0">
                <a:latin typeface="Helvetica Neue" panose="02000503000000020004" pitchFamily="2" charset="0"/>
                <a:ea typeface="Helvetica Neue" panose="02000503000000020004" pitchFamily="2" charset="0"/>
                <a:cs typeface="Helvetica Neue" panose="02000503000000020004" pitchFamily="2" charset="0"/>
              </a:rPr>
              <a:t>Real-time AI in embedded/custom electronics (AI/ML in FPGAs, ASICs)</a:t>
            </a:r>
          </a:p>
          <a:p>
            <a:pPr lvl="1">
              <a:lnSpc>
                <a:spcPct val="120000"/>
              </a:lnSpc>
              <a:spcBef>
                <a:spcPts val="0"/>
              </a:spcBef>
            </a:pPr>
            <a:r>
              <a:rPr lang="en-US" sz="1200" dirty="0">
                <a:latin typeface="Helvetica Neue" panose="02000503000000020004" pitchFamily="2" charset="0"/>
                <a:ea typeface="Helvetica Neue" panose="02000503000000020004" pitchFamily="2" charset="0"/>
                <a:cs typeface="Helvetica Neue" panose="02000503000000020004" pitchFamily="2" charset="0"/>
              </a:rPr>
              <a:t>Inference as a service (Graph NNs for reconstruction; ML for simulation)</a:t>
            </a:r>
          </a:p>
          <a:p>
            <a:pPr lvl="1">
              <a:lnSpc>
                <a:spcPct val="120000"/>
              </a:lnSpc>
              <a:spcBef>
                <a:spcPts val="0"/>
              </a:spcBef>
            </a:pPr>
            <a:r>
              <a:rPr lang="en-US" sz="1200" dirty="0">
                <a:latin typeface="Helvetica Neue" panose="02000503000000020004" pitchFamily="2" charset="0"/>
                <a:ea typeface="Helvetica Neue" panose="02000503000000020004" pitchFamily="2" charset="0"/>
                <a:cs typeface="Helvetica Neue" panose="02000503000000020004" pitchFamily="2" charset="0"/>
              </a:rPr>
              <a:t>Three papers since last PAC: pileup removal, detector simulation, and semi-visible jet detection</a:t>
            </a:r>
          </a:p>
          <a:p>
            <a:pPr lvl="1">
              <a:lnSpc>
                <a:spcPct val="120000"/>
              </a:lnSpc>
              <a:spcBef>
                <a:spcPts val="0"/>
              </a:spcBef>
            </a:pPr>
            <a:r>
              <a:rPr lang="en-US" sz="1200" dirty="0">
                <a:latin typeface="Helvetica Neue" panose="02000503000000020004" pitchFamily="2" charset="0"/>
                <a:ea typeface="Helvetica Neue" panose="02000503000000020004" pitchFamily="2" charset="0"/>
                <a:cs typeface="Helvetica Neue" panose="02000503000000020004" pitchFamily="2" charset="0"/>
              </a:rPr>
              <a:t>Implemented ML-based trigger for displaced muons in the forward region</a:t>
            </a:r>
          </a:p>
          <a:p>
            <a:pPr>
              <a:lnSpc>
                <a:spcPct val="120000"/>
              </a:lnSpc>
              <a:spcBef>
                <a:spcPts val="0"/>
              </a:spcBef>
            </a:pPr>
            <a:endParaRPr lang="en-US" sz="1350" b="1"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20000"/>
              </a:lnSpc>
              <a:spcBef>
                <a:spcPts val="0"/>
              </a:spcBef>
            </a:pPr>
            <a:r>
              <a:rPr lang="en-US" sz="1350" b="1" dirty="0">
                <a:latin typeface="Helvetica Neue" panose="02000503000000020004" pitchFamily="2" charset="0"/>
                <a:ea typeface="Helvetica Neue" panose="02000503000000020004" pitchFamily="2" charset="0"/>
                <a:cs typeface="Helvetica Neue" panose="02000503000000020004" pitchFamily="2" charset="0"/>
              </a:rPr>
              <a:t>Providing competencies and resources to address all the “grand challenges” identified in the “US CMS Software and Computing: HL-LHC R&amp;D” strategic planning document </a:t>
            </a:r>
          </a:p>
          <a:p>
            <a:pPr lvl="1">
              <a:lnSpc>
                <a:spcPct val="120000"/>
              </a:lnSpc>
              <a:spcBef>
                <a:spcPts val="0"/>
              </a:spcBef>
            </a:pPr>
            <a:r>
              <a:rPr lang="en-US" sz="1150" dirty="0">
                <a:latin typeface="Helvetica Neue" panose="02000503000000020004" pitchFamily="2" charset="0"/>
                <a:ea typeface="Helvetica Neue" panose="02000503000000020004" pitchFamily="2" charset="0"/>
                <a:cs typeface="Helvetica Neue" panose="02000503000000020004" pitchFamily="2" charset="0"/>
              </a:rPr>
              <a:t>Unified job submission infrastructure to HPCs (</a:t>
            </a:r>
            <a:r>
              <a:rPr lang="en-US" sz="1150" dirty="0" err="1">
                <a:latin typeface="Helvetica Neue" panose="02000503000000020004" pitchFamily="2" charset="0"/>
                <a:ea typeface="Helvetica Neue" panose="02000503000000020004" pitchFamily="2" charset="0"/>
                <a:cs typeface="Helvetica Neue" panose="02000503000000020004" pitchFamily="2" charset="0"/>
              </a:rPr>
              <a:t>HEPCloud</a:t>
            </a:r>
            <a:r>
              <a:rPr lang="en-US" sz="1150" dirty="0">
                <a:latin typeface="Helvetica Neue" panose="02000503000000020004" pitchFamily="2" charset="0"/>
                <a:ea typeface="Helvetica Neue" panose="02000503000000020004" pitchFamily="2" charset="0"/>
                <a:cs typeface="Helvetica Neue" panose="02000503000000020004" pitchFamily="2" charset="0"/>
              </a:rPr>
              <a:t>)</a:t>
            </a:r>
          </a:p>
          <a:p>
            <a:pPr lvl="1">
              <a:lnSpc>
                <a:spcPct val="120000"/>
              </a:lnSpc>
              <a:spcBef>
                <a:spcPts val="0"/>
              </a:spcBef>
            </a:pPr>
            <a:r>
              <a:rPr lang="en-US" sz="1150" dirty="0">
                <a:latin typeface="Helvetica Neue" panose="02000503000000020004" pitchFamily="2" charset="0"/>
                <a:ea typeface="Helvetica Neue" panose="02000503000000020004" pitchFamily="2" charset="0"/>
                <a:cs typeface="Helvetica Neue" panose="02000503000000020004" pitchFamily="2" charset="0"/>
              </a:rPr>
              <a:t>Adoption of modern columnar analysis tool</a:t>
            </a:r>
          </a:p>
          <a:p>
            <a:pPr lvl="1">
              <a:lnSpc>
                <a:spcPct val="120000"/>
              </a:lnSpc>
              <a:spcBef>
                <a:spcPts val="0"/>
              </a:spcBef>
            </a:pPr>
            <a:r>
              <a:rPr lang="en-US" sz="1150" dirty="0">
                <a:latin typeface="Helvetica Neue" panose="02000503000000020004" pitchFamily="2" charset="0"/>
                <a:ea typeface="Helvetica Neue" panose="02000503000000020004" pitchFamily="2" charset="0"/>
                <a:cs typeface="Helvetica Neue" panose="02000503000000020004" pitchFamily="2" charset="0"/>
              </a:rPr>
              <a:t>Workflows for High Performance Computing</a:t>
            </a:r>
            <a:endParaRPr lang="en-US" sz="1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itle 6"/>
          <p:cNvSpPr>
            <a:spLocks noGrp="1"/>
          </p:cNvSpPr>
          <p:nvPr>
            <p:ph type="title"/>
          </p:nvPr>
        </p:nvSpPr>
        <p:spPr/>
        <p:txBody>
          <a:bodyPr/>
          <a:lstStyle/>
          <a:p>
            <a:r>
              <a:rPr lang="en-US" sz="1950" dirty="0"/>
              <a:t>Software and Computing Operations and R&amp;D</a:t>
            </a:r>
          </a:p>
        </p:txBody>
      </p:sp>
      <p:sp>
        <p:nvSpPr>
          <p:cNvPr id="5" name="Slide Number Placeholder 4"/>
          <p:cNvSpPr>
            <a:spLocks noGrp="1"/>
          </p:cNvSpPr>
          <p:nvPr>
            <p:ph type="sldNum" sz="quarter" idx="4294967295"/>
          </p:nvPr>
        </p:nvSpPr>
        <p:spPr>
          <a:xfrm>
            <a:off x="237744" y="4878388"/>
            <a:ext cx="414338" cy="177800"/>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defTabSz="342900">
              <a:defRPr/>
            </a:pPr>
            <a:fld id="{148C009B-CB69-E04A-B9B3-34B26D69E9CF}" type="slidenum">
              <a:rPr lang="en-US" smtClean="0"/>
              <a:pPr defTabSz="342900">
                <a:defRPr/>
              </a:pPr>
              <a:t>43</a:t>
            </a:fld>
            <a:endParaRPr lang="en-US" dirty="0"/>
          </a:p>
        </p:txBody>
      </p:sp>
      <p:grpSp>
        <p:nvGrpSpPr>
          <p:cNvPr id="2" name="Group 1">
            <a:extLst>
              <a:ext uri="{FF2B5EF4-FFF2-40B4-BE49-F238E27FC236}">
                <a16:creationId xmlns:a16="http://schemas.microsoft.com/office/drawing/2014/main" id="{E889B938-51C4-8148-BEA9-A4C8CB26A0BA}"/>
              </a:ext>
            </a:extLst>
          </p:cNvPr>
          <p:cNvGrpSpPr>
            <a:grpSpLocks noChangeAspect="1"/>
          </p:cNvGrpSpPr>
          <p:nvPr/>
        </p:nvGrpSpPr>
        <p:grpSpPr>
          <a:xfrm>
            <a:off x="4773169" y="587967"/>
            <a:ext cx="4142228" cy="1281730"/>
            <a:chOff x="636550" y="3006222"/>
            <a:chExt cx="4918534" cy="1521942"/>
          </a:xfrm>
        </p:grpSpPr>
        <p:pic>
          <p:nvPicPr>
            <p:cNvPr id="12" name="Google Shape;761;p39">
              <a:extLst>
                <a:ext uri="{FF2B5EF4-FFF2-40B4-BE49-F238E27FC236}">
                  <a16:creationId xmlns:a16="http://schemas.microsoft.com/office/drawing/2014/main" id="{0C686282-A6A3-D64F-88F6-DD365A591698}"/>
                </a:ext>
              </a:extLst>
            </p:cNvPr>
            <p:cNvPicPr preferRelativeResize="0"/>
            <p:nvPr/>
          </p:nvPicPr>
          <p:blipFill rotWithShape="1">
            <a:blip r:embed="rId3">
              <a:alphaModFix/>
            </a:blip>
            <a:srcRect/>
            <a:stretch/>
          </p:blipFill>
          <p:spPr>
            <a:xfrm>
              <a:off x="636550" y="3006222"/>
              <a:ext cx="4918534" cy="1521942"/>
            </a:xfrm>
            <a:prstGeom prst="rect">
              <a:avLst/>
            </a:prstGeom>
            <a:noFill/>
            <a:ln>
              <a:noFill/>
            </a:ln>
          </p:spPr>
        </p:pic>
        <p:sp>
          <p:nvSpPr>
            <p:cNvPr id="15" name="Google Shape;762;p39">
              <a:extLst>
                <a:ext uri="{FF2B5EF4-FFF2-40B4-BE49-F238E27FC236}">
                  <a16:creationId xmlns:a16="http://schemas.microsoft.com/office/drawing/2014/main" id="{FF30E61F-3948-EC4E-A01E-5D941F611B61}"/>
                </a:ext>
              </a:extLst>
            </p:cNvPr>
            <p:cNvSpPr txBox="1"/>
            <p:nvPr/>
          </p:nvSpPr>
          <p:spPr>
            <a:xfrm>
              <a:off x="976108" y="3159309"/>
              <a:ext cx="2320578" cy="301431"/>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None/>
              </a:pPr>
              <a:r>
                <a:rPr lang="en-US" sz="750" b="0" i="0" u="none" strike="noStrike" cap="none" dirty="0">
                  <a:solidFill>
                    <a:schemeClr val="lt1"/>
                  </a:solidFill>
                  <a:latin typeface="Arial"/>
                  <a:ea typeface="Arial"/>
                  <a:cs typeface="Arial"/>
                  <a:sym typeface="Arial"/>
                </a:rPr>
                <a:t>Fermilab Tier-1 availability (green is good)</a:t>
              </a:r>
              <a:endParaRPr sz="750" b="0" i="0" u="none" strike="noStrike" cap="none" dirty="0">
                <a:solidFill>
                  <a:schemeClr val="lt1"/>
                </a:solidFill>
                <a:latin typeface="Arial"/>
                <a:ea typeface="Arial"/>
                <a:cs typeface="Arial"/>
                <a:sym typeface="Arial"/>
              </a:endParaRPr>
            </a:p>
          </p:txBody>
        </p:sp>
      </p:grpSp>
      <p:pic>
        <p:nvPicPr>
          <p:cNvPr id="16" name="Google Shape;763;p39">
            <a:extLst>
              <a:ext uri="{FF2B5EF4-FFF2-40B4-BE49-F238E27FC236}">
                <a16:creationId xmlns:a16="http://schemas.microsoft.com/office/drawing/2014/main" id="{9AB1F5BA-E244-E84F-93BE-1F77EBCBF646}"/>
              </a:ext>
            </a:extLst>
          </p:cNvPr>
          <p:cNvPicPr preferRelativeResize="0">
            <a:picLocks noChangeAspect="1"/>
          </p:cNvPicPr>
          <p:nvPr/>
        </p:nvPicPr>
        <p:blipFill rotWithShape="1">
          <a:blip r:embed="rId4">
            <a:alphaModFix/>
          </a:blip>
          <a:srcRect/>
          <a:stretch/>
        </p:blipFill>
        <p:spPr>
          <a:xfrm>
            <a:off x="6435591" y="2199312"/>
            <a:ext cx="2606040" cy="1378779"/>
          </a:xfrm>
          <a:prstGeom prst="rect">
            <a:avLst/>
          </a:prstGeom>
          <a:noFill/>
          <a:ln>
            <a:noFill/>
          </a:ln>
        </p:spPr>
      </p:pic>
      <p:sp>
        <p:nvSpPr>
          <p:cNvPr id="17" name="Google Shape;764;p39">
            <a:extLst>
              <a:ext uri="{FF2B5EF4-FFF2-40B4-BE49-F238E27FC236}">
                <a16:creationId xmlns:a16="http://schemas.microsoft.com/office/drawing/2014/main" id="{5B3DA81A-13D8-494A-B439-9678DD0A2113}"/>
              </a:ext>
            </a:extLst>
          </p:cNvPr>
          <p:cNvSpPr txBox="1">
            <a:spLocks noChangeAspect="1"/>
          </p:cNvSpPr>
          <p:nvPr/>
        </p:nvSpPr>
        <p:spPr>
          <a:xfrm>
            <a:off x="6435591" y="2358238"/>
            <a:ext cx="930896" cy="519312"/>
          </a:xfrm>
          <a:prstGeom prst="rect">
            <a:avLst/>
          </a:prstGeom>
          <a:solidFill>
            <a:schemeClr val="lt1"/>
          </a:solid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None/>
            </a:pPr>
            <a:r>
              <a:rPr lang="en-US" sz="825" b="0" i="0" u="none" strike="noStrike" cap="none" dirty="0" err="1">
                <a:solidFill>
                  <a:srgbClr val="000000"/>
                </a:solidFill>
                <a:latin typeface="Arial"/>
                <a:ea typeface="Arial"/>
                <a:cs typeface="Arial"/>
                <a:sym typeface="Arial"/>
              </a:rPr>
              <a:t>HEPCloud</a:t>
            </a:r>
            <a:r>
              <a:rPr lang="en-US" sz="825" b="0" i="0" u="none" strike="noStrike" cap="none" dirty="0">
                <a:solidFill>
                  <a:srgbClr val="000000"/>
                </a:solidFill>
                <a:latin typeface="Arial"/>
                <a:ea typeface="Arial"/>
                <a:cs typeface="Arial"/>
                <a:sym typeface="Arial"/>
              </a:rPr>
              <a:t>: </a:t>
            </a:r>
            <a:endParaRPr sz="825"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25" b="0" i="0" u="none" strike="noStrike" cap="none" dirty="0">
                <a:solidFill>
                  <a:srgbClr val="000000"/>
                </a:solidFill>
                <a:latin typeface="Arial"/>
                <a:ea typeface="Arial"/>
                <a:cs typeface="Arial"/>
                <a:sym typeface="Arial"/>
              </a:rPr>
              <a:t>HPC resources</a:t>
            </a:r>
            <a:endParaRPr sz="825"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25" b="0" i="0" u="none" strike="noStrike" cap="none" dirty="0">
                <a:solidFill>
                  <a:srgbClr val="000000"/>
                </a:solidFill>
                <a:latin typeface="Arial"/>
                <a:ea typeface="Arial"/>
                <a:cs typeface="Arial"/>
                <a:sym typeface="Arial"/>
              </a:rPr>
              <a:t> in Sept. 2022</a:t>
            </a:r>
            <a:endParaRPr sz="825" b="0" i="0" u="none" strike="noStrike" cap="none" dirty="0">
              <a:solidFill>
                <a:srgbClr val="000000"/>
              </a:solidFill>
              <a:latin typeface="Arial"/>
              <a:ea typeface="Arial"/>
              <a:cs typeface="Arial"/>
              <a:sym typeface="Arial"/>
            </a:endParaRPr>
          </a:p>
        </p:txBody>
      </p:sp>
      <p:sp>
        <p:nvSpPr>
          <p:cNvPr id="8" name="Date Placeholder 7">
            <a:extLst>
              <a:ext uri="{FF2B5EF4-FFF2-40B4-BE49-F238E27FC236}">
                <a16:creationId xmlns:a16="http://schemas.microsoft.com/office/drawing/2014/main" id="{219C832C-3376-844D-A6CF-6B9F11568408}"/>
              </a:ext>
            </a:extLst>
          </p:cNvPr>
          <p:cNvSpPr>
            <a:spLocks noGrp="1"/>
          </p:cNvSpPr>
          <p:nvPr>
            <p:ph type="dt" idx="10"/>
          </p:nvPr>
        </p:nvSpPr>
        <p:spPr/>
        <p:txBody>
          <a:bodyPr/>
          <a:lstStyle/>
          <a:p>
            <a:r>
              <a:rPr lang="en-US"/>
              <a:t>6/22/22 </a:t>
            </a:r>
          </a:p>
        </p:txBody>
      </p:sp>
      <p:sp>
        <p:nvSpPr>
          <p:cNvPr id="9" name="Footer Placeholder 8">
            <a:extLst>
              <a:ext uri="{FF2B5EF4-FFF2-40B4-BE49-F238E27FC236}">
                <a16:creationId xmlns:a16="http://schemas.microsoft.com/office/drawing/2014/main" id="{BDF70021-0F1F-4A42-8E65-889634E34D59}"/>
              </a:ext>
            </a:extLst>
          </p:cNvPr>
          <p:cNvSpPr>
            <a:spLocks noGrp="1"/>
          </p:cNvSpPr>
          <p:nvPr>
            <p:ph type="ftr" idx="11"/>
          </p:nvPr>
        </p:nvSpPr>
        <p:spPr/>
        <p:txBody>
          <a:bodyPr/>
          <a:lstStyle/>
          <a:p>
            <a:r>
              <a:rPr lang="en-US"/>
              <a:t>K. Burkett | Fermilab PAC Meeting </a:t>
            </a:r>
          </a:p>
        </p:txBody>
      </p:sp>
    </p:spTree>
    <p:extLst>
      <p:ext uri="{BB962C8B-B14F-4D97-AF65-F5344CB8AC3E}">
        <p14:creationId xmlns:p14="http://schemas.microsoft.com/office/powerpoint/2010/main" val="4213834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41"/>
          <p:cNvSpPr txBox="1">
            <a:spLocks noGrp="1"/>
          </p:cNvSpPr>
          <p:nvPr>
            <p:ph type="body" idx="1"/>
          </p:nvPr>
        </p:nvSpPr>
        <p:spPr>
          <a:xfrm>
            <a:off x="228603" y="728664"/>
            <a:ext cx="6579891" cy="3470181"/>
          </a:xfrm>
          <a:prstGeom prst="rect">
            <a:avLst/>
          </a:prstGeom>
          <a:noFill/>
          <a:ln>
            <a:noFill/>
          </a:ln>
        </p:spPr>
        <p:txBody>
          <a:bodyPr spcFirstLastPara="1" wrap="square" lIns="0" tIns="0" rIns="0" bIns="0" anchor="t" anchorCtr="0">
            <a:spAutoFit/>
          </a:bodyPr>
          <a:lstStyle/>
          <a:p>
            <a:pPr marL="257175" lvl="0" indent="-238125" algn="l" rtl="0">
              <a:lnSpc>
                <a:spcPct val="100000"/>
              </a:lnSpc>
              <a:spcBef>
                <a:spcPts val="0"/>
              </a:spcBef>
              <a:spcAft>
                <a:spcPts val="0"/>
              </a:spcAft>
              <a:buClr>
                <a:srgbClr val="000000"/>
              </a:buClr>
              <a:buSzPts val="1400"/>
              <a:buChar char="•"/>
            </a:pPr>
            <a:r>
              <a:rPr lang="en-US" sz="1400" b="1">
                <a:latin typeface="Helvetica Neue"/>
                <a:ea typeface="Helvetica Neue"/>
                <a:cs typeface="Helvetica Neue"/>
                <a:sym typeface="Helvetica Neue"/>
              </a:rPr>
              <a:t>Established center of excellence</a:t>
            </a:r>
            <a:r>
              <a:rPr lang="en-US" sz="1400">
                <a:latin typeface="Helvetica Neue"/>
                <a:ea typeface="Helvetica Neue"/>
                <a:cs typeface="Helvetica Neue"/>
                <a:sym typeface="Helvetica Neue"/>
              </a:rPr>
              <a:t> in physics, upgrades, and operations</a:t>
            </a:r>
            <a:endParaRPr/>
          </a:p>
          <a:p>
            <a:pPr marL="714375" lvl="1" indent="-238125" algn="l" rtl="0">
              <a:lnSpc>
                <a:spcPct val="100000"/>
              </a:lnSpc>
              <a:spcBef>
                <a:spcPts val="0"/>
              </a:spcBef>
              <a:spcAft>
                <a:spcPts val="0"/>
              </a:spcAft>
              <a:buClr>
                <a:srgbClr val="000000"/>
              </a:buClr>
              <a:buSzPts val="1200"/>
              <a:buNone/>
            </a:pPr>
            <a:r>
              <a:rPr lang="en-US" sz="1200">
                <a:latin typeface="Helvetica Neue"/>
                <a:ea typeface="Helvetica Neue"/>
                <a:cs typeface="Helvetica Neue"/>
                <a:sym typeface="Helvetica Neue"/>
              </a:rPr>
              <a:t>&gt; 90% USCMS institutions have personnel active at LPC</a:t>
            </a:r>
            <a:endParaRPr/>
          </a:p>
          <a:p>
            <a:pPr marL="714375" lvl="1" indent="-238125" algn="l" rtl="0">
              <a:lnSpc>
                <a:spcPct val="100000"/>
              </a:lnSpc>
              <a:spcBef>
                <a:spcPts val="0"/>
              </a:spcBef>
              <a:spcAft>
                <a:spcPts val="0"/>
              </a:spcAft>
              <a:buClr>
                <a:srgbClr val="000000"/>
              </a:buClr>
              <a:buSzPts val="1200"/>
              <a:buNone/>
            </a:pPr>
            <a:r>
              <a:rPr lang="en-US" sz="1200">
                <a:solidFill>
                  <a:srgbClr val="404040"/>
                </a:solidFill>
                <a:latin typeface="Helvetica Neue"/>
                <a:ea typeface="Helvetica Neue"/>
                <a:cs typeface="Helvetica Neue"/>
                <a:sym typeface="Helvetica Neue"/>
              </a:rPr>
              <a:t>~30% of CMS Run 2 publications have a majority of contributors from the LPC</a:t>
            </a:r>
            <a:endParaRPr/>
          </a:p>
          <a:p>
            <a:pPr marL="714375" lvl="1" indent="-238125" algn="l" rtl="0">
              <a:lnSpc>
                <a:spcPct val="100000"/>
              </a:lnSpc>
              <a:spcBef>
                <a:spcPts val="0"/>
              </a:spcBef>
              <a:spcAft>
                <a:spcPts val="0"/>
              </a:spcAft>
              <a:buClr>
                <a:srgbClr val="000000"/>
              </a:buClr>
              <a:buSzPts val="1200"/>
              <a:buNone/>
            </a:pPr>
            <a:r>
              <a:rPr lang="en-US" sz="1200">
                <a:latin typeface="Helvetica Neue"/>
                <a:ea typeface="Helvetica Neue"/>
                <a:cs typeface="Helvetica Neue"/>
                <a:sym typeface="Helvetica Neue"/>
              </a:rPr>
              <a:t>&gt;500 users and ~800 people participating in LPC-organized events</a:t>
            </a: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800"/>
              <a:buNone/>
            </a:pPr>
            <a:endParaRPr sz="1275" b="1">
              <a:latin typeface="Helvetica Neue"/>
              <a:ea typeface="Helvetica Neue"/>
              <a:cs typeface="Helvetica Neue"/>
              <a:sym typeface="Helvetica Neue"/>
            </a:endParaRPr>
          </a:p>
          <a:p>
            <a:pPr marL="257175" lvl="0" indent="-238125" algn="l" rtl="0">
              <a:lnSpc>
                <a:spcPct val="100000"/>
              </a:lnSpc>
              <a:spcBef>
                <a:spcPts val="0"/>
              </a:spcBef>
              <a:spcAft>
                <a:spcPts val="0"/>
              </a:spcAft>
              <a:buClr>
                <a:srgbClr val="000000"/>
              </a:buClr>
              <a:buSzPts val="1275"/>
              <a:buChar char="•"/>
            </a:pPr>
            <a:r>
              <a:rPr lang="en-US" sz="1275" b="1">
                <a:latin typeface="Helvetica Neue"/>
                <a:ea typeface="Helvetica Neue"/>
                <a:cs typeface="Helvetica Neue"/>
                <a:sym typeface="Helvetica Neue"/>
              </a:rPr>
              <a:t>CMS Data Analysis School, </a:t>
            </a:r>
            <a:r>
              <a:rPr lang="en-US" sz="1275">
                <a:latin typeface="Helvetica Neue"/>
                <a:ea typeface="Helvetica Neue"/>
                <a:cs typeface="Helvetica Neue"/>
                <a:sym typeface="Helvetica Neue"/>
              </a:rPr>
              <a:t>fully remote again in 2022</a:t>
            </a:r>
            <a:endParaRPr/>
          </a:p>
          <a:p>
            <a:pPr marL="257175" lvl="0" indent="-157162" algn="l" rtl="0">
              <a:lnSpc>
                <a:spcPct val="100000"/>
              </a:lnSpc>
              <a:spcBef>
                <a:spcPts val="0"/>
              </a:spcBef>
              <a:spcAft>
                <a:spcPts val="0"/>
              </a:spcAft>
              <a:buClr>
                <a:srgbClr val="000000"/>
              </a:buClr>
              <a:buSzPts val="1275"/>
              <a:buNone/>
            </a:pPr>
            <a:endParaRPr sz="1275" b="1">
              <a:latin typeface="Helvetica Neue"/>
              <a:ea typeface="Helvetica Neue"/>
              <a:cs typeface="Helvetica Neue"/>
              <a:sym typeface="Helvetica Neue"/>
            </a:endParaRPr>
          </a:p>
          <a:p>
            <a:pPr marL="257175" lvl="0" indent="-238125" algn="l" rtl="0">
              <a:lnSpc>
                <a:spcPct val="100000"/>
              </a:lnSpc>
              <a:spcBef>
                <a:spcPts val="0"/>
              </a:spcBef>
              <a:spcAft>
                <a:spcPts val="0"/>
              </a:spcAft>
              <a:buClr>
                <a:srgbClr val="000000"/>
              </a:buClr>
              <a:buSzPts val="1275"/>
              <a:buChar char="•"/>
            </a:pPr>
            <a:r>
              <a:rPr lang="en-US" sz="1275" b="1">
                <a:latin typeface="Helvetica Neue"/>
                <a:ea typeface="Helvetica Neue"/>
                <a:cs typeface="Helvetica Neue"/>
                <a:sym typeface="Helvetica Neue"/>
              </a:rPr>
              <a:t>Graduate courses offering credit at home institutions</a:t>
            </a:r>
            <a:endParaRPr/>
          </a:p>
          <a:p>
            <a:pPr marL="714375" lvl="1" indent="-238125" algn="l" rtl="0">
              <a:lnSpc>
                <a:spcPct val="100000"/>
              </a:lnSpc>
              <a:spcBef>
                <a:spcPts val="0"/>
              </a:spcBef>
              <a:spcAft>
                <a:spcPts val="0"/>
              </a:spcAft>
              <a:buClr>
                <a:srgbClr val="000000"/>
              </a:buClr>
              <a:buSzPts val="1200"/>
              <a:buNone/>
            </a:pPr>
            <a:r>
              <a:rPr lang="en-US" sz="1200">
                <a:latin typeface="Helvetica Neue"/>
                <a:ea typeface="Helvetica Neue"/>
                <a:cs typeface="Helvetica Neue"/>
                <a:sym typeface="Helvetica Neue"/>
              </a:rPr>
              <a:t>Statistics in Particle Physics, taught by Prof. Harrison Prosper (FSU)</a:t>
            </a:r>
            <a:endParaRPr/>
          </a:p>
          <a:p>
            <a:pPr marL="714375" lvl="1" indent="-238125" algn="l" rtl="0">
              <a:lnSpc>
                <a:spcPct val="100000"/>
              </a:lnSpc>
              <a:spcBef>
                <a:spcPts val="0"/>
              </a:spcBef>
              <a:spcAft>
                <a:spcPts val="0"/>
              </a:spcAft>
              <a:buClr>
                <a:srgbClr val="000000"/>
              </a:buClr>
              <a:buSzPts val="1200"/>
              <a:buNone/>
            </a:pPr>
            <a:r>
              <a:rPr lang="en-US" sz="1200">
                <a:latin typeface="Helvetica Neue"/>
                <a:ea typeface="Helvetica Neue"/>
                <a:cs typeface="Helvetica Neue"/>
                <a:sym typeface="Helvetica Neue"/>
              </a:rPr>
              <a:t>Machine Learning, taught by Prof. Sergei Gleyzer (Alabama)</a:t>
            </a: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800"/>
              <a:buNone/>
            </a:pPr>
            <a:endParaRPr sz="1275" b="1">
              <a:latin typeface="Helvetica Neue"/>
              <a:ea typeface="Helvetica Neue"/>
              <a:cs typeface="Helvetica Neue"/>
              <a:sym typeface="Helvetica Neue"/>
            </a:endParaRPr>
          </a:p>
          <a:p>
            <a:pPr marL="257175" lvl="0" indent="-247650" algn="l" rtl="0">
              <a:lnSpc>
                <a:spcPct val="100000"/>
              </a:lnSpc>
              <a:spcBef>
                <a:spcPts val="0"/>
              </a:spcBef>
              <a:spcAft>
                <a:spcPts val="0"/>
              </a:spcAft>
              <a:buClr>
                <a:srgbClr val="000000"/>
              </a:buClr>
              <a:buSzPts val="1275"/>
              <a:buChar char="•"/>
            </a:pPr>
            <a:r>
              <a:rPr lang="en-US" sz="1275" b="1">
                <a:latin typeface="Helvetica Neue"/>
                <a:ea typeface="Helvetica Neue"/>
                <a:cs typeface="Helvetica Neue"/>
                <a:sym typeface="Helvetica Neue"/>
              </a:rPr>
              <a:t>Current status</a:t>
            </a:r>
            <a:endParaRPr/>
          </a:p>
          <a:p>
            <a:pPr marL="714375" lvl="1" indent="-247650" algn="l" rtl="0">
              <a:lnSpc>
                <a:spcPct val="100000"/>
              </a:lnSpc>
              <a:spcBef>
                <a:spcPts val="0"/>
              </a:spcBef>
              <a:spcAft>
                <a:spcPts val="0"/>
              </a:spcAft>
              <a:buClr>
                <a:srgbClr val="000000"/>
              </a:buClr>
              <a:buSzPts val="1200"/>
              <a:buNone/>
            </a:pPr>
            <a:r>
              <a:rPr lang="en-US" sz="1200">
                <a:latin typeface="Helvetica Neue"/>
                <a:ea typeface="Helvetica Neue"/>
                <a:cs typeface="Helvetica Neue"/>
                <a:sym typeface="Helvetica Neue"/>
              </a:rPr>
              <a:t>Some in-person activities have resumed</a:t>
            </a:r>
            <a:endParaRPr/>
          </a:p>
          <a:p>
            <a:pPr marL="714375" lvl="1" indent="-247650" algn="l" rtl="0">
              <a:lnSpc>
                <a:spcPct val="100000"/>
              </a:lnSpc>
              <a:spcBef>
                <a:spcPts val="0"/>
              </a:spcBef>
              <a:spcAft>
                <a:spcPts val="0"/>
              </a:spcAft>
              <a:buClr>
                <a:srgbClr val="000000"/>
              </a:buClr>
              <a:buSzPts val="1200"/>
              <a:buNone/>
            </a:pPr>
            <a:r>
              <a:rPr lang="en-US" sz="1200">
                <a:latin typeface="Helvetica Neue"/>
                <a:ea typeface="Helvetica Neue"/>
                <a:cs typeface="Helvetica Neue"/>
                <a:sym typeface="Helvetica Neue"/>
              </a:rPr>
              <a:t>Physics Forum, Topic of the Week, LPC DR Office Hours conducted as hybrid</a:t>
            </a: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800"/>
              <a:buNone/>
            </a:pPr>
            <a:endParaRPr sz="1275">
              <a:latin typeface="Helvetica Neue"/>
              <a:ea typeface="Helvetica Neue"/>
              <a:cs typeface="Helvetica Neue"/>
              <a:sym typeface="Helvetica Neue"/>
            </a:endParaRPr>
          </a:p>
          <a:p>
            <a:pPr marL="257175" lvl="0" indent="-238125" algn="l" rtl="0">
              <a:lnSpc>
                <a:spcPct val="100000"/>
              </a:lnSpc>
              <a:spcBef>
                <a:spcPts val="0"/>
              </a:spcBef>
              <a:spcAft>
                <a:spcPts val="0"/>
              </a:spcAft>
              <a:buClr>
                <a:srgbClr val="000000"/>
              </a:buClr>
              <a:buSzPts val="1275"/>
              <a:buChar char="•"/>
            </a:pPr>
            <a:r>
              <a:rPr lang="en-US" sz="1275">
                <a:latin typeface="Helvetica Neue"/>
                <a:ea typeface="Helvetica Neue"/>
                <a:cs typeface="Helvetica Neue"/>
                <a:sym typeface="Helvetica Neue"/>
              </a:rPr>
              <a:t>FNAL scientists and RAs provide support and intellectual leadership that is critical for the success of the LPC</a:t>
            </a:r>
            <a:endParaRPr sz="1275">
              <a:latin typeface="Helvetica Neue"/>
              <a:ea typeface="Helvetica Neue"/>
              <a:cs typeface="Helvetica Neue"/>
              <a:sym typeface="Helvetica Neue"/>
            </a:endParaRPr>
          </a:p>
          <a:p>
            <a:pPr marL="0" lvl="0" indent="0" algn="l" rtl="0">
              <a:lnSpc>
                <a:spcPct val="100000"/>
              </a:lnSpc>
              <a:spcBef>
                <a:spcPts val="0"/>
              </a:spcBef>
              <a:spcAft>
                <a:spcPts val="0"/>
              </a:spcAft>
              <a:buSzPts val="1800"/>
              <a:buNone/>
            </a:pPr>
            <a:endParaRPr sz="1275" i="1">
              <a:solidFill>
                <a:schemeClr val="accent6"/>
              </a:solidFill>
              <a:latin typeface="Helvetica Neue"/>
              <a:ea typeface="Helvetica Neue"/>
              <a:cs typeface="Helvetica Neue"/>
              <a:sym typeface="Helvetica Neue"/>
            </a:endParaRPr>
          </a:p>
        </p:txBody>
      </p:sp>
      <p:sp>
        <p:nvSpPr>
          <p:cNvPr id="783" name="Google Shape;783;p41"/>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LHC Physics Center</a:t>
            </a:r>
            <a:endParaRPr sz="2000"/>
          </a:p>
        </p:txBody>
      </p:sp>
      <p:sp>
        <p:nvSpPr>
          <p:cNvPr id="784" name="Google Shape;784;p41"/>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t>44</a:t>
            </a:fld>
            <a:endParaRPr/>
          </a:p>
        </p:txBody>
      </p:sp>
      <p:grpSp>
        <p:nvGrpSpPr>
          <p:cNvPr id="785" name="Google Shape;785;p41"/>
          <p:cNvGrpSpPr/>
          <p:nvPr/>
        </p:nvGrpSpPr>
        <p:grpSpPr>
          <a:xfrm>
            <a:off x="7200897" y="188814"/>
            <a:ext cx="1714500" cy="4435928"/>
            <a:chOff x="6818625" y="339716"/>
            <a:chExt cx="2286000" cy="5914571"/>
          </a:xfrm>
        </p:grpSpPr>
        <p:pic>
          <p:nvPicPr>
            <p:cNvPr id="786" name="Google Shape;786;p41"/>
            <p:cNvPicPr preferRelativeResize="0"/>
            <p:nvPr/>
          </p:nvPicPr>
          <p:blipFill rotWithShape="1">
            <a:blip r:embed="rId3">
              <a:alphaModFix/>
            </a:blip>
            <a:srcRect/>
            <a:stretch/>
          </p:blipFill>
          <p:spPr>
            <a:xfrm>
              <a:off x="6818625" y="4937550"/>
              <a:ext cx="2286000" cy="1316737"/>
            </a:xfrm>
            <a:prstGeom prst="rect">
              <a:avLst/>
            </a:prstGeom>
            <a:noFill/>
            <a:ln>
              <a:noFill/>
            </a:ln>
          </p:spPr>
        </p:pic>
        <p:pic>
          <p:nvPicPr>
            <p:cNvPr id="787" name="Google Shape;787;p41"/>
            <p:cNvPicPr preferRelativeResize="0"/>
            <p:nvPr/>
          </p:nvPicPr>
          <p:blipFill rotWithShape="1">
            <a:blip r:embed="rId4">
              <a:alphaModFix/>
            </a:blip>
            <a:srcRect/>
            <a:stretch/>
          </p:blipFill>
          <p:spPr>
            <a:xfrm>
              <a:off x="6818625" y="339716"/>
              <a:ext cx="2285998" cy="1527049"/>
            </a:xfrm>
            <a:prstGeom prst="rect">
              <a:avLst/>
            </a:prstGeom>
            <a:noFill/>
            <a:ln>
              <a:noFill/>
            </a:ln>
          </p:spPr>
        </p:pic>
        <p:pic>
          <p:nvPicPr>
            <p:cNvPr id="788" name="Google Shape;788;p41"/>
            <p:cNvPicPr preferRelativeResize="0"/>
            <p:nvPr/>
          </p:nvPicPr>
          <p:blipFill rotWithShape="1">
            <a:blip r:embed="rId5">
              <a:alphaModFix/>
            </a:blip>
            <a:srcRect/>
            <a:stretch/>
          </p:blipFill>
          <p:spPr>
            <a:xfrm>
              <a:off x="6818625" y="1880001"/>
              <a:ext cx="2286000" cy="3035809"/>
            </a:xfrm>
            <a:prstGeom prst="rect">
              <a:avLst/>
            </a:prstGeom>
            <a:noFill/>
            <a:ln>
              <a:noFill/>
            </a:ln>
          </p:spPr>
        </p:pic>
      </p:grpSp>
      <p:sp>
        <p:nvSpPr>
          <p:cNvPr id="789" name="Google Shape;789;p41"/>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790" name="Google Shape;790;p41"/>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g130bf8aca4e_0_1"/>
          <p:cNvSpPr txBox="1">
            <a:spLocks noGrp="1"/>
          </p:cNvSpPr>
          <p:nvPr>
            <p:ph type="body" idx="1"/>
          </p:nvPr>
        </p:nvSpPr>
        <p:spPr>
          <a:xfrm>
            <a:off x="228603" y="728664"/>
            <a:ext cx="5120637" cy="3794400"/>
          </a:xfrm>
          <a:prstGeom prst="rect">
            <a:avLst/>
          </a:prstGeom>
          <a:noFill/>
          <a:ln>
            <a:noFill/>
          </a:ln>
        </p:spPr>
        <p:txBody>
          <a:bodyPr spcFirstLastPara="1" wrap="square" lIns="0" tIns="0" rIns="0" bIns="0" anchor="t" anchorCtr="0">
            <a:normAutofit fontScale="85000" lnSpcReduction="10000"/>
          </a:bodyPr>
          <a:lstStyle/>
          <a:p>
            <a:pPr marL="457200" marR="0" lvl="0" indent="-342900" algn="l" rtl="0">
              <a:lnSpc>
                <a:spcPct val="115000"/>
              </a:lnSpc>
              <a:spcBef>
                <a:spcPts val="984"/>
              </a:spcBef>
              <a:spcAft>
                <a:spcPts val="0"/>
              </a:spcAft>
              <a:buClr>
                <a:schemeClr val="dk1"/>
              </a:buClr>
              <a:buSzPct val="117647"/>
              <a:buFont typeface="Proxima Nova"/>
              <a:buChar char="•"/>
            </a:pPr>
            <a:r>
              <a:rPr lang="en-US" dirty="0">
                <a:latin typeface="Helvetica Neue"/>
                <a:ea typeface="Helvetica Neue"/>
                <a:cs typeface="Helvetica Neue"/>
                <a:sym typeface="Helvetica Neue"/>
              </a:rPr>
              <a:t>Pushing sensor and readout electronics to reach simultaneous ~5um/~10ps resolution for 4D tracking detectors for future lepton and hadron colliders</a:t>
            </a:r>
            <a:endParaRPr dirty="0"/>
          </a:p>
          <a:p>
            <a:pPr marL="457200" marR="0" lvl="0" indent="-342900" algn="l" rtl="0">
              <a:lnSpc>
                <a:spcPct val="115000"/>
              </a:lnSpc>
              <a:spcBef>
                <a:spcPts val="984"/>
              </a:spcBef>
              <a:spcAft>
                <a:spcPts val="0"/>
              </a:spcAft>
              <a:buClr>
                <a:schemeClr val="dk1"/>
              </a:buClr>
              <a:buSzPct val="117647"/>
              <a:buFont typeface="Proxima Nova"/>
              <a:buChar char="•"/>
            </a:pPr>
            <a:r>
              <a:rPr lang="en-US" dirty="0">
                <a:latin typeface="Helvetica Neue"/>
                <a:ea typeface="Helvetica Neue"/>
                <a:cs typeface="Helvetica Neue"/>
                <a:sym typeface="Helvetica Neue"/>
              </a:rPr>
              <a:t>3D integrated sensors and ASICs: MAPS, HV-MAPS, AC-LGAD, TI-LGAD, double-sided LGAD, smart pixels</a:t>
            </a:r>
            <a:endParaRPr dirty="0"/>
          </a:p>
          <a:p>
            <a:pPr marL="457200" marR="0" lvl="0" indent="-342900" algn="l" rtl="0">
              <a:lnSpc>
                <a:spcPct val="115000"/>
              </a:lnSpc>
              <a:spcBef>
                <a:spcPts val="984"/>
              </a:spcBef>
              <a:spcAft>
                <a:spcPts val="0"/>
              </a:spcAft>
              <a:buClr>
                <a:schemeClr val="dk1"/>
              </a:buClr>
              <a:buSzPct val="117647"/>
              <a:buFont typeface="Proxima Nova"/>
              <a:buChar char="•"/>
            </a:pPr>
            <a:r>
              <a:rPr lang="en-US" dirty="0">
                <a:latin typeface="Helvetica Neue"/>
                <a:ea typeface="Helvetica Neue"/>
                <a:cs typeface="Helvetica Neue"/>
                <a:sym typeface="Helvetica Neue"/>
              </a:rPr>
              <a:t>Extruded, molded and 3D-printed plastic scintillators: high granularity, fast, rad-hard, high light yield</a:t>
            </a:r>
            <a:endParaRPr dirty="0"/>
          </a:p>
          <a:p>
            <a:pPr marL="457200" marR="0" lvl="0" indent="-342900" algn="l" rtl="0">
              <a:lnSpc>
                <a:spcPct val="115000"/>
              </a:lnSpc>
              <a:spcBef>
                <a:spcPts val="984"/>
              </a:spcBef>
              <a:spcAft>
                <a:spcPts val="0"/>
              </a:spcAft>
              <a:buClr>
                <a:schemeClr val="dk1"/>
              </a:buClr>
              <a:buSzPct val="117647"/>
              <a:buFont typeface="Proxima Nova"/>
              <a:buChar char="•"/>
            </a:pPr>
            <a:r>
              <a:rPr lang="en-US" dirty="0">
                <a:latin typeface="Helvetica Neue"/>
                <a:ea typeface="Helvetica Neue"/>
                <a:cs typeface="Helvetica Neue"/>
                <a:sym typeface="Helvetica Neue"/>
              </a:rPr>
              <a:t>Rad-hard optical links, Silicon Photonics</a:t>
            </a:r>
            <a:endParaRPr dirty="0"/>
          </a:p>
          <a:p>
            <a:pPr marL="457200" marR="0" lvl="0" indent="-342900" algn="l" rtl="0">
              <a:lnSpc>
                <a:spcPct val="115000"/>
              </a:lnSpc>
              <a:spcBef>
                <a:spcPts val="984"/>
              </a:spcBef>
              <a:spcAft>
                <a:spcPts val="0"/>
              </a:spcAft>
              <a:buClr>
                <a:schemeClr val="dk1"/>
              </a:buClr>
              <a:buSzPct val="117647"/>
              <a:buFont typeface="Proxima Nova"/>
              <a:buChar char="•"/>
            </a:pPr>
            <a:r>
              <a:rPr lang="en-US" dirty="0">
                <a:latin typeface="Helvetica Neue"/>
                <a:ea typeface="Helvetica Neue"/>
                <a:cs typeface="Helvetica Neue"/>
                <a:sym typeface="Helvetica Neue"/>
              </a:rPr>
              <a:t>Also supported through LDRD:</a:t>
            </a:r>
            <a:endParaRPr dirty="0"/>
          </a:p>
          <a:p>
            <a:pPr marL="914400" lvl="1" indent="-228600" algn="l" rtl="0">
              <a:lnSpc>
                <a:spcPct val="100000"/>
              </a:lnSpc>
              <a:spcBef>
                <a:spcPts val="984"/>
              </a:spcBef>
              <a:spcAft>
                <a:spcPts val="0"/>
              </a:spcAft>
              <a:buSzPct val="144796"/>
              <a:buNone/>
            </a:pPr>
            <a:r>
              <a:rPr lang="en-US" sz="1400" dirty="0">
                <a:latin typeface="Helvetica Neue"/>
                <a:ea typeface="Helvetica Neue"/>
                <a:cs typeface="Helvetica Neue"/>
                <a:sym typeface="Helvetica Neue"/>
              </a:rPr>
              <a:t>Injection-molded plastic scintillator (Freeman); </a:t>
            </a:r>
            <a:endParaRPr sz="1900" dirty="0"/>
          </a:p>
          <a:p>
            <a:pPr marL="914400" lvl="1" indent="-228600" algn="l" rtl="0">
              <a:lnSpc>
                <a:spcPct val="100000"/>
              </a:lnSpc>
              <a:spcBef>
                <a:spcPts val="984"/>
              </a:spcBef>
              <a:spcAft>
                <a:spcPts val="0"/>
              </a:spcAft>
              <a:buSzPct val="144796"/>
              <a:buNone/>
            </a:pPr>
            <a:r>
              <a:rPr lang="en-US" sz="1400" dirty="0">
                <a:latin typeface="Helvetica Neue"/>
                <a:ea typeface="Helvetica Neue"/>
                <a:cs typeface="Helvetica Neue"/>
                <a:sym typeface="Helvetica Neue"/>
              </a:rPr>
              <a:t>Silicon precision timing detectors for minimum ionizing particles (Apresyan, Gray)</a:t>
            </a:r>
            <a:endParaRPr sz="1900" dirty="0"/>
          </a:p>
          <a:p>
            <a:pPr marL="457200" marR="0" lvl="0" indent="-228600" algn="l" rtl="0">
              <a:lnSpc>
                <a:spcPct val="115000"/>
              </a:lnSpc>
              <a:spcBef>
                <a:spcPts val="984"/>
              </a:spcBef>
              <a:spcAft>
                <a:spcPts val="0"/>
              </a:spcAft>
              <a:buClr>
                <a:schemeClr val="dk1"/>
              </a:buClr>
              <a:buSzPct val="117647"/>
              <a:buFont typeface="Proxima Nova"/>
              <a:buNone/>
            </a:pPr>
            <a:endParaRPr dirty="0"/>
          </a:p>
        </p:txBody>
      </p:sp>
      <p:sp>
        <p:nvSpPr>
          <p:cNvPr id="796" name="Google Shape;796;g130bf8aca4e_0_1"/>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rmAutofit fontScale="90000"/>
          </a:bodyPr>
          <a:lstStyle/>
          <a:p>
            <a:pPr marL="0" marR="0" lvl="0" indent="0" algn="l" rtl="0">
              <a:lnSpc>
                <a:spcPct val="100000"/>
              </a:lnSpc>
              <a:spcBef>
                <a:spcPts val="0"/>
              </a:spcBef>
              <a:spcAft>
                <a:spcPts val="0"/>
              </a:spcAft>
              <a:buSzPct val="141414"/>
              <a:buNone/>
            </a:pPr>
            <a:r>
              <a:rPr lang="en-US"/>
              <a:t>Detector R&amp;D for Collider Experiments</a:t>
            </a:r>
            <a:endParaRPr/>
          </a:p>
        </p:txBody>
      </p:sp>
      <p:sp>
        <p:nvSpPr>
          <p:cNvPr id="797" name="Google Shape;797;g130bf8aca4e_0_1"/>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SzPts val="900"/>
              <a:buNone/>
            </a:pPr>
            <a:fld id="{00000000-1234-1234-1234-123412341234}" type="slidenum">
              <a:rPr lang="en-US"/>
              <a:t>45</a:t>
            </a:fld>
            <a:endParaRPr dirty="0"/>
          </a:p>
        </p:txBody>
      </p:sp>
      <p:grpSp>
        <p:nvGrpSpPr>
          <p:cNvPr id="798" name="Google Shape;798;g130bf8aca4e_0_1"/>
          <p:cNvGrpSpPr/>
          <p:nvPr/>
        </p:nvGrpSpPr>
        <p:grpSpPr>
          <a:xfrm>
            <a:off x="5349240" y="515041"/>
            <a:ext cx="3655658" cy="1843086"/>
            <a:chOff x="5762297" y="1077888"/>
            <a:chExt cx="2962992" cy="1493862"/>
          </a:xfrm>
        </p:grpSpPr>
        <p:pic>
          <p:nvPicPr>
            <p:cNvPr id="799" name="Google Shape;799;g130bf8aca4e_0_1"/>
            <p:cNvPicPr preferRelativeResize="0"/>
            <p:nvPr/>
          </p:nvPicPr>
          <p:blipFill rotWithShape="1">
            <a:blip r:embed="rId3">
              <a:alphaModFix/>
            </a:blip>
            <a:srcRect/>
            <a:stretch/>
          </p:blipFill>
          <p:spPr>
            <a:xfrm>
              <a:off x="5762297" y="1077888"/>
              <a:ext cx="1399094" cy="1109859"/>
            </a:xfrm>
            <a:prstGeom prst="rect">
              <a:avLst/>
            </a:prstGeom>
            <a:noFill/>
            <a:ln>
              <a:noFill/>
            </a:ln>
          </p:spPr>
        </p:pic>
        <p:pic>
          <p:nvPicPr>
            <p:cNvPr id="800" name="Google Shape;800;g130bf8aca4e_0_1"/>
            <p:cNvPicPr preferRelativeResize="0"/>
            <p:nvPr/>
          </p:nvPicPr>
          <p:blipFill rotWithShape="1">
            <a:blip r:embed="rId4">
              <a:alphaModFix/>
            </a:blip>
            <a:srcRect/>
            <a:stretch/>
          </p:blipFill>
          <p:spPr>
            <a:xfrm>
              <a:off x="7222869" y="1107668"/>
              <a:ext cx="1399094" cy="1134401"/>
            </a:xfrm>
            <a:prstGeom prst="rect">
              <a:avLst/>
            </a:prstGeom>
            <a:noFill/>
            <a:ln>
              <a:noFill/>
            </a:ln>
          </p:spPr>
        </p:pic>
        <p:sp>
          <p:nvSpPr>
            <p:cNvPr id="801" name="Google Shape;801;g130bf8aca4e_0_1"/>
            <p:cNvSpPr/>
            <p:nvPr/>
          </p:nvSpPr>
          <p:spPr>
            <a:xfrm>
              <a:off x="5771843" y="2225104"/>
              <a:ext cx="2953446" cy="346646"/>
            </a:xfrm>
            <a:prstGeom prst="rect">
              <a:avLst/>
            </a:prstGeom>
            <a:solidFill>
              <a:srgbClr val="FFFF00"/>
            </a:solidFill>
            <a:ln w="9525" cap="flat" cmpd="sng">
              <a:solidFill>
                <a:srgbClr val="3B7FF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125" b="0" i="0" u="none" strike="noStrike" cap="none" dirty="0">
                  <a:solidFill>
                    <a:srgbClr val="666666"/>
                  </a:solidFill>
                  <a:latin typeface="Arial"/>
                  <a:ea typeface="Arial"/>
                  <a:cs typeface="Arial"/>
                  <a:sym typeface="Arial"/>
                </a:rPr>
                <a:t>First-ever sensors with </a:t>
              </a:r>
              <a:r>
                <a:rPr lang="en-US" sz="1125" b="1" i="0" u="none" strike="noStrike" cap="none" dirty="0">
                  <a:solidFill>
                    <a:srgbClr val="666666"/>
                  </a:solidFill>
                  <a:latin typeface="Arial"/>
                  <a:ea typeface="Arial"/>
                  <a:cs typeface="Arial"/>
                  <a:sym typeface="Arial"/>
                </a:rPr>
                <a:t>~5 </a:t>
              </a:r>
              <a:r>
                <a:rPr lang="en-US" sz="1125" b="1" i="0" u="none" strike="noStrike" cap="none" dirty="0" err="1">
                  <a:solidFill>
                    <a:srgbClr val="666666"/>
                  </a:solidFill>
                  <a:latin typeface="Arial"/>
                  <a:ea typeface="Arial"/>
                  <a:cs typeface="Arial"/>
                  <a:sym typeface="Arial"/>
                </a:rPr>
                <a:t>μm</a:t>
              </a:r>
              <a:r>
                <a:rPr lang="en-US" sz="1125" b="1" i="0" u="none" strike="noStrike" cap="none" dirty="0">
                  <a:solidFill>
                    <a:srgbClr val="666666"/>
                  </a:solidFill>
                  <a:latin typeface="Arial"/>
                  <a:ea typeface="Arial"/>
                  <a:cs typeface="Arial"/>
                  <a:sym typeface="Arial"/>
                </a:rPr>
                <a:t> </a:t>
              </a:r>
              <a:r>
                <a:rPr lang="en-US" sz="1125" b="0" i="0" u="none" strike="noStrike" cap="none" dirty="0">
                  <a:solidFill>
                    <a:srgbClr val="666666"/>
                  </a:solidFill>
                  <a:latin typeface="Arial"/>
                  <a:ea typeface="Arial"/>
                  <a:cs typeface="Arial"/>
                  <a:sym typeface="Arial"/>
                </a:rPr>
                <a:t>and </a:t>
              </a:r>
              <a:r>
                <a:rPr lang="en-US" sz="1125" b="1" i="0" u="none" strike="noStrike" cap="none" dirty="0">
                  <a:solidFill>
                    <a:srgbClr val="666666"/>
                  </a:solidFill>
                  <a:latin typeface="Arial"/>
                  <a:ea typeface="Arial"/>
                  <a:cs typeface="Arial"/>
                  <a:sym typeface="Arial"/>
                </a:rPr>
                <a:t>30 </a:t>
              </a:r>
              <a:r>
                <a:rPr lang="en-US" sz="1125" b="1" i="0" u="none" strike="noStrike" cap="none" dirty="0" err="1">
                  <a:solidFill>
                    <a:srgbClr val="666666"/>
                  </a:solidFill>
                  <a:latin typeface="Arial"/>
                  <a:ea typeface="Arial"/>
                  <a:cs typeface="Arial"/>
                  <a:sym typeface="Arial"/>
                </a:rPr>
                <a:t>ps</a:t>
              </a:r>
              <a:r>
                <a:rPr lang="en-US" sz="1125" b="1" i="0" u="none" strike="noStrike" cap="none" dirty="0">
                  <a:solidFill>
                    <a:srgbClr val="666666"/>
                  </a:solidFill>
                  <a:latin typeface="Arial"/>
                  <a:ea typeface="Arial"/>
                  <a:cs typeface="Arial"/>
                  <a:sym typeface="Arial"/>
                </a:rPr>
                <a:t> </a:t>
              </a:r>
              <a:r>
                <a:rPr lang="en-US" sz="1125" b="0" i="0" u="none" strike="noStrike" cap="none" dirty="0">
                  <a:solidFill>
                    <a:srgbClr val="666666"/>
                  </a:solidFill>
                  <a:latin typeface="Arial"/>
                  <a:ea typeface="Arial"/>
                  <a:cs typeface="Arial"/>
                  <a:sym typeface="Arial"/>
                </a:rPr>
                <a:t>resolutions in a single sensor</a:t>
              </a:r>
              <a:endParaRPr dirty="0"/>
            </a:p>
          </p:txBody>
        </p:sp>
      </p:grpSp>
      <p:grpSp>
        <p:nvGrpSpPr>
          <p:cNvPr id="802" name="Google Shape;802;g130bf8aca4e_0_1"/>
          <p:cNvGrpSpPr/>
          <p:nvPr/>
        </p:nvGrpSpPr>
        <p:grpSpPr>
          <a:xfrm>
            <a:off x="5468141" y="2571750"/>
            <a:ext cx="3214526" cy="1968794"/>
            <a:chOff x="5695338" y="2955754"/>
            <a:chExt cx="2758700" cy="1584790"/>
          </a:xfrm>
        </p:grpSpPr>
        <p:pic>
          <p:nvPicPr>
            <p:cNvPr id="803" name="Google Shape;803;g130bf8aca4e_0_1"/>
            <p:cNvPicPr preferRelativeResize="0"/>
            <p:nvPr/>
          </p:nvPicPr>
          <p:blipFill rotWithShape="1">
            <a:blip r:embed="rId5">
              <a:alphaModFix/>
            </a:blip>
            <a:srcRect l="32678" b="25502"/>
            <a:stretch/>
          </p:blipFill>
          <p:spPr>
            <a:xfrm>
              <a:off x="5753179" y="3025189"/>
              <a:ext cx="1294447" cy="1214071"/>
            </a:xfrm>
            <a:prstGeom prst="rect">
              <a:avLst/>
            </a:prstGeom>
            <a:noFill/>
            <a:ln>
              <a:noFill/>
            </a:ln>
          </p:spPr>
        </p:pic>
        <p:sp>
          <p:nvSpPr>
            <p:cNvPr id="804" name="Google Shape;804;g130bf8aca4e_0_1"/>
            <p:cNvSpPr/>
            <p:nvPr/>
          </p:nvSpPr>
          <p:spPr>
            <a:xfrm>
              <a:off x="5695338" y="4206441"/>
              <a:ext cx="1410128" cy="334103"/>
            </a:xfrm>
            <a:prstGeom prst="rect">
              <a:avLst/>
            </a:prstGeom>
            <a:solidFill>
              <a:srgbClr val="FFFF00"/>
            </a:solidFill>
            <a:ln w="9525" cap="flat" cmpd="sng">
              <a:solidFill>
                <a:srgbClr val="3B7FF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13" b="0" i="0" u="none" strike="noStrike" cap="none">
                  <a:solidFill>
                    <a:srgbClr val="666666"/>
                  </a:solidFill>
                  <a:latin typeface="Arial"/>
                  <a:ea typeface="Arial"/>
                  <a:cs typeface="Arial"/>
                  <a:sym typeface="Arial"/>
                </a:rPr>
                <a:t>First generation of FCFD 65nm chip</a:t>
              </a:r>
              <a:endParaRPr/>
            </a:p>
          </p:txBody>
        </p:sp>
        <p:pic>
          <p:nvPicPr>
            <p:cNvPr id="805" name="Google Shape;805;g130bf8aca4e_0_1"/>
            <p:cNvPicPr preferRelativeResize="0"/>
            <p:nvPr/>
          </p:nvPicPr>
          <p:blipFill rotWithShape="1">
            <a:blip r:embed="rId6">
              <a:alphaModFix/>
            </a:blip>
            <a:srcRect/>
            <a:stretch/>
          </p:blipFill>
          <p:spPr>
            <a:xfrm>
              <a:off x="7097170" y="2955754"/>
              <a:ext cx="1356868" cy="1451792"/>
            </a:xfrm>
            <a:prstGeom prst="rect">
              <a:avLst/>
            </a:prstGeom>
            <a:noFill/>
            <a:ln>
              <a:noFill/>
            </a:ln>
          </p:spPr>
        </p:pic>
      </p:grpSp>
      <p:sp>
        <p:nvSpPr>
          <p:cNvPr id="2" name="Date Placeholder 1">
            <a:extLst>
              <a:ext uri="{FF2B5EF4-FFF2-40B4-BE49-F238E27FC236}">
                <a16:creationId xmlns:a16="http://schemas.microsoft.com/office/drawing/2014/main" id="{F1302C95-6345-F64B-9767-1F529B2F810B}"/>
              </a:ext>
            </a:extLst>
          </p:cNvPr>
          <p:cNvSpPr>
            <a:spLocks noGrp="1"/>
          </p:cNvSpPr>
          <p:nvPr>
            <p:ph type="dt" idx="10"/>
          </p:nvPr>
        </p:nvSpPr>
        <p:spPr/>
        <p:txBody>
          <a:bodyPr/>
          <a:lstStyle/>
          <a:p>
            <a:r>
              <a:rPr lang="en-US"/>
              <a:t>6/22/22 </a:t>
            </a:r>
          </a:p>
        </p:txBody>
      </p:sp>
      <p:sp>
        <p:nvSpPr>
          <p:cNvPr id="3" name="Footer Placeholder 2">
            <a:extLst>
              <a:ext uri="{FF2B5EF4-FFF2-40B4-BE49-F238E27FC236}">
                <a16:creationId xmlns:a16="http://schemas.microsoft.com/office/drawing/2014/main" id="{FC9F3456-AAF6-8748-8162-098BB9D6D94E}"/>
              </a:ext>
            </a:extLst>
          </p:cNvPr>
          <p:cNvSpPr>
            <a:spLocks noGrp="1"/>
          </p:cNvSpPr>
          <p:nvPr>
            <p:ph type="ftr" idx="11"/>
          </p:nvPr>
        </p:nvSpPr>
        <p:spPr/>
        <p:txBody>
          <a:bodyPr/>
          <a:lstStyle/>
          <a:p>
            <a:r>
              <a:rPr lang="en-US" dirty="0"/>
              <a:t>K. Burkett | Fermilab PAC Meeting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g135e6edf2a6_15_74"/>
          <p:cNvSpPr txBox="1">
            <a:spLocks noGrp="1"/>
          </p:cNvSpPr>
          <p:nvPr>
            <p:ph type="body" idx="1"/>
          </p:nvPr>
        </p:nvSpPr>
        <p:spPr>
          <a:xfrm>
            <a:off x="228600" y="728663"/>
            <a:ext cx="8672400" cy="3794400"/>
          </a:xfrm>
          <a:prstGeom prst="rect">
            <a:avLst/>
          </a:prstGeom>
          <a:noFill/>
          <a:ln>
            <a:noFill/>
          </a:ln>
        </p:spPr>
        <p:txBody>
          <a:bodyPr spcFirstLastPara="1" wrap="square" lIns="0" tIns="0" rIns="0" bIns="0" anchor="t" anchorCtr="0">
            <a:normAutofit fontScale="77500" lnSpcReduction="20000"/>
          </a:bodyPr>
          <a:lstStyle/>
          <a:p>
            <a:pPr marL="342900" lvl="0" indent="-297259" algn="l" rtl="0">
              <a:spcBef>
                <a:spcPts val="0"/>
              </a:spcBef>
              <a:spcAft>
                <a:spcPts val="0"/>
              </a:spcAft>
              <a:buClr>
                <a:srgbClr val="505050"/>
              </a:buClr>
              <a:buSzPct val="100000"/>
              <a:buChar char="•"/>
            </a:pPr>
            <a:r>
              <a:rPr lang="en-US" sz="2000" dirty="0">
                <a:solidFill>
                  <a:srgbClr val="000000"/>
                </a:solidFill>
              </a:rPr>
              <a:t>New Future Colliders Group has been active, facilitating studies and discussions on future collider options</a:t>
            </a:r>
            <a:endParaRPr sz="2000" dirty="0">
              <a:solidFill>
                <a:srgbClr val="000000"/>
              </a:solidFill>
            </a:endParaRPr>
          </a:p>
          <a:p>
            <a:pPr marL="742950" lvl="1" indent="-250031" algn="l" rtl="0">
              <a:spcBef>
                <a:spcPts val="300"/>
              </a:spcBef>
              <a:spcAft>
                <a:spcPts val="0"/>
              </a:spcAft>
              <a:buClr>
                <a:srgbClr val="002060"/>
              </a:buClr>
              <a:buSzPct val="100000"/>
              <a:buChar char="–"/>
            </a:pPr>
            <a:r>
              <a:rPr lang="en-US" sz="1500" dirty="0">
                <a:solidFill>
                  <a:srgbClr val="000000"/>
                </a:solidFill>
              </a:rPr>
              <a:t>Develop Fermilab’s engagement plans in future collider projects, across aspects of accelerators, technology, particle physics and detectors</a:t>
            </a:r>
            <a:endParaRPr dirty="0">
              <a:solidFill>
                <a:srgbClr val="000000"/>
              </a:solidFill>
            </a:endParaRPr>
          </a:p>
          <a:p>
            <a:pPr marL="742950" lvl="1" indent="-250031" algn="l" rtl="0">
              <a:spcBef>
                <a:spcPts val="300"/>
              </a:spcBef>
              <a:spcAft>
                <a:spcPts val="0"/>
              </a:spcAft>
              <a:buClr>
                <a:srgbClr val="002060"/>
              </a:buClr>
              <a:buSzPct val="100000"/>
              <a:buChar char="–"/>
            </a:pPr>
            <a:r>
              <a:rPr lang="en-US" sz="1500" dirty="0">
                <a:solidFill>
                  <a:srgbClr val="000000"/>
                </a:solidFill>
              </a:rPr>
              <a:t>Provide a forum to synergize efforts on future colliders/accelerators across frontiers</a:t>
            </a:r>
            <a:endParaRPr lang="en-US" dirty="0">
              <a:solidFill>
                <a:srgbClr val="000000"/>
              </a:solidFill>
            </a:endParaRPr>
          </a:p>
          <a:p>
            <a:pPr marL="742950" lvl="1" indent="-250031" algn="l" rtl="0">
              <a:spcBef>
                <a:spcPts val="300"/>
              </a:spcBef>
              <a:spcAft>
                <a:spcPts val="0"/>
              </a:spcAft>
              <a:buClr>
                <a:srgbClr val="002060"/>
              </a:buClr>
              <a:buSzPct val="100000"/>
              <a:buChar char="–"/>
            </a:pPr>
            <a:r>
              <a:rPr lang="en-US" sz="1500" dirty="0">
                <a:solidFill>
                  <a:srgbClr val="000000"/>
                </a:solidFill>
              </a:rPr>
              <a:t>Develop a roadmap for further (design) studies and R&amp;D for future colliders</a:t>
            </a:r>
            <a:endParaRPr dirty="0">
              <a:solidFill>
                <a:srgbClr val="000000"/>
              </a:solidFill>
            </a:endParaRPr>
          </a:p>
          <a:p>
            <a:pPr marL="342900" lvl="0" indent="-290512" algn="l" rtl="0">
              <a:spcBef>
                <a:spcPts val="440"/>
              </a:spcBef>
              <a:spcAft>
                <a:spcPts val="0"/>
              </a:spcAft>
              <a:buClr>
                <a:srgbClr val="002060"/>
              </a:buClr>
              <a:buSzPct val="100000"/>
              <a:buChar char="•"/>
            </a:pPr>
            <a:endParaRPr lang="en-US" sz="2100" dirty="0">
              <a:solidFill>
                <a:srgbClr val="000000"/>
              </a:solidFill>
            </a:endParaRPr>
          </a:p>
          <a:p>
            <a:pPr marL="342900" lvl="0" indent="-290512" algn="l" rtl="0">
              <a:spcBef>
                <a:spcPts val="440"/>
              </a:spcBef>
              <a:spcAft>
                <a:spcPts val="0"/>
              </a:spcAft>
              <a:buClr>
                <a:srgbClr val="002060"/>
              </a:buClr>
              <a:buSzPct val="100000"/>
              <a:buChar char="•"/>
            </a:pPr>
            <a:r>
              <a:rPr lang="en-US" sz="2000" dirty="0">
                <a:solidFill>
                  <a:srgbClr val="000000"/>
                </a:solidFill>
              </a:rPr>
              <a:t>Recent Activities:</a:t>
            </a:r>
            <a:endParaRPr sz="2000" dirty="0">
              <a:solidFill>
                <a:srgbClr val="000000"/>
              </a:solidFill>
            </a:endParaRPr>
          </a:p>
          <a:p>
            <a:pPr marL="742950" lvl="1" indent="-245268" algn="l" rtl="0">
              <a:spcBef>
                <a:spcPts val="340"/>
              </a:spcBef>
              <a:spcAft>
                <a:spcPts val="0"/>
              </a:spcAft>
              <a:buClr>
                <a:srgbClr val="505050"/>
              </a:buClr>
              <a:buSzPct val="100000"/>
              <a:buChar char="–"/>
            </a:pPr>
            <a:r>
              <a:rPr lang="en-US" sz="1600" dirty="0">
                <a:solidFill>
                  <a:srgbClr val="000000"/>
                </a:solidFill>
              </a:rPr>
              <a:t>Hosted Snowmass Agora series on future colliders (5 events, Dec.’21- Apr. ’22)</a:t>
            </a:r>
            <a:endParaRPr sz="1600" dirty="0">
              <a:solidFill>
                <a:srgbClr val="000000"/>
              </a:solidFill>
            </a:endParaRPr>
          </a:p>
          <a:p>
            <a:pPr marL="1143000" lvl="2" indent="-197643">
              <a:spcBef>
                <a:spcPts val="260"/>
              </a:spcBef>
              <a:buSzPct val="100000"/>
            </a:pPr>
            <a:r>
              <a:rPr lang="en-US" sz="1400" dirty="0">
                <a:solidFill>
                  <a:srgbClr val="000000"/>
                </a:solidFill>
              </a:rPr>
              <a:t>Organized in conjunction with Snowmass Energy + Accelerator Frontiers; 100 - 220 attendees per event, ~2.5 </a:t>
            </a:r>
            <a:r>
              <a:rPr lang="en-US" sz="1400" dirty="0" err="1">
                <a:solidFill>
                  <a:srgbClr val="000000"/>
                </a:solidFill>
              </a:rPr>
              <a:t>hrs</a:t>
            </a:r>
            <a:r>
              <a:rPr lang="en-US" sz="1400" dirty="0">
                <a:solidFill>
                  <a:srgbClr val="000000"/>
                </a:solidFill>
              </a:rPr>
              <a:t> each</a:t>
            </a:r>
            <a:endParaRPr sz="1400" dirty="0">
              <a:solidFill>
                <a:srgbClr val="000000"/>
              </a:solidFill>
            </a:endParaRPr>
          </a:p>
          <a:p>
            <a:pPr marL="1143000" lvl="2" indent="-197643" algn="l" rtl="0">
              <a:spcBef>
                <a:spcPts val="260"/>
              </a:spcBef>
              <a:spcAft>
                <a:spcPts val="0"/>
              </a:spcAft>
              <a:buClr>
                <a:srgbClr val="505050"/>
              </a:buClr>
              <a:buSzPct val="100000"/>
              <a:buChar char="•"/>
            </a:pPr>
            <a:r>
              <a:rPr lang="en-US" sz="1400" dirty="0">
                <a:solidFill>
                  <a:srgbClr val="000000"/>
                </a:solidFill>
              </a:rPr>
              <a:t>Linear </a:t>
            </a:r>
            <a:r>
              <a:rPr lang="en-US" sz="1400" dirty="0" err="1">
                <a:solidFill>
                  <a:srgbClr val="000000"/>
                </a:solidFill>
              </a:rPr>
              <a:t>e+e</a:t>
            </a:r>
            <a:r>
              <a:rPr lang="en-US" sz="1400" dirty="0">
                <a:solidFill>
                  <a:srgbClr val="000000"/>
                </a:solidFill>
              </a:rPr>
              <a:t>-, circular </a:t>
            </a:r>
            <a:r>
              <a:rPr lang="en-US" sz="1400" dirty="0" err="1">
                <a:solidFill>
                  <a:srgbClr val="000000"/>
                </a:solidFill>
              </a:rPr>
              <a:t>e+e</a:t>
            </a:r>
            <a:r>
              <a:rPr lang="en-US" sz="1400" dirty="0">
                <a:solidFill>
                  <a:srgbClr val="000000"/>
                </a:solidFill>
              </a:rPr>
              <a:t>-, muon collider, circular pp and ep, Advanced colliders</a:t>
            </a:r>
            <a:endParaRPr sz="1400" dirty="0">
              <a:solidFill>
                <a:srgbClr val="000000"/>
              </a:solidFill>
            </a:endParaRPr>
          </a:p>
          <a:p>
            <a:pPr marL="1143000" lvl="2" indent="-197643" algn="l" rtl="0">
              <a:spcBef>
                <a:spcPts val="260"/>
              </a:spcBef>
              <a:spcAft>
                <a:spcPts val="0"/>
              </a:spcAft>
              <a:buClr>
                <a:srgbClr val="505050"/>
              </a:buClr>
              <a:buSzPct val="100000"/>
              <a:buChar char="•"/>
            </a:pPr>
            <a:r>
              <a:rPr lang="en-US" sz="1400" u="sng" dirty="0">
                <a:solidFill>
                  <a:srgbClr val="000000"/>
                </a:solidFill>
                <a:hlinkClick r:id="rId3">
                  <a:extLst>
                    <a:ext uri="{A12FA001-AC4F-418D-AE19-62706E023703}">
                      <ahyp:hlinkClr xmlns:ahyp="http://schemas.microsoft.com/office/drawing/2018/hyperlinkcolor" val="tx"/>
                    </a:ext>
                  </a:extLst>
                </a:hlinkClick>
              </a:rPr>
              <a:t>https://indico.fnal.gov/e/snowmass-agora</a:t>
            </a:r>
            <a:r>
              <a:rPr lang="en-US" sz="1400" dirty="0">
                <a:solidFill>
                  <a:srgbClr val="000000"/>
                </a:solidFill>
              </a:rPr>
              <a:t>-n,  (n=1,..5)</a:t>
            </a:r>
            <a:endParaRPr sz="1400" dirty="0">
              <a:solidFill>
                <a:srgbClr val="000000"/>
              </a:solidFill>
            </a:endParaRPr>
          </a:p>
          <a:p>
            <a:pPr marL="742950" lvl="1" indent="-245268" algn="l" rtl="0">
              <a:spcBef>
                <a:spcPts val="340"/>
              </a:spcBef>
              <a:spcAft>
                <a:spcPts val="0"/>
              </a:spcAft>
              <a:buClr>
                <a:srgbClr val="505050"/>
              </a:buClr>
              <a:buSzPct val="100000"/>
              <a:buChar char="–"/>
            </a:pPr>
            <a:r>
              <a:rPr lang="en-US" sz="1600" dirty="0">
                <a:solidFill>
                  <a:srgbClr val="000000"/>
                </a:solidFill>
              </a:rPr>
              <a:t>Studying collider options with colleagues from the US and international community</a:t>
            </a:r>
            <a:endParaRPr sz="1600" dirty="0">
              <a:solidFill>
                <a:srgbClr val="000000"/>
              </a:solidFill>
            </a:endParaRPr>
          </a:p>
          <a:p>
            <a:pPr marL="1143000" lvl="2" indent="-192881" algn="l" rtl="0">
              <a:spcBef>
                <a:spcPts val="300"/>
              </a:spcBef>
              <a:spcAft>
                <a:spcPts val="0"/>
              </a:spcAft>
              <a:buClr>
                <a:srgbClr val="505050"/>
              </a:buClr>
              <a:buSzPct val="100000"/>
              <a:buChar char="•"/>
            </a:pPr>
            <a:r>
              <a:rPr lang="en-US" sz="1400" dirty="0">
                <a:solidFill>
                  <a:srgbClr val="000000"/>
                </a:solidFill>
              </a:rPr>
              <a:t>Engage in global projects:  FCC-</a:t>
            </a:r>
            <a:r>
              <a:rPr lang="en-US" sz="1400" dirty="0" err="1">
                <a:solidFill>
                  <a:srgbClr val="000000"/>
                </a:solidFill>
              </a:rPr>
              <a:t>ee</a:t>
            </a:r>
            <a:r>
              <a:rPr lang="en-US" sz="1400" dirty="0">
                <a:solidFill>
                  <a:srgbClr val="000000"/>
                </a:solidFill>
              </a:rPr>
              <a:t>, ILC, IMCC </a:t>
            </a:r>
            <a:endParaRPr sz="1400" dirty="0">
              <a:solidFill>
                <a:srgbClr val="000000"/>
              </a:solidFill>
            </a:endParaRPr>
          </a:p>
          <a:p>
            <a:pPr marL="1143000" lvl="2" indent="-192881" algn="l" rtl="0">
              <a:spcBef>
                <a:spcPts val="300"/>
              </a:spcBef>
              <a:spcAft>
                <a:spcPts val="0"/>
              </a:spcAft>
              <a:buClr>
                <a:srgbClr val="505050"/>
              </a:buClr>
              <a:buSzPct val="100000"/>
              <a:buChar char="•"/>
            </a:pPr>
            <a:r>
              <a:rPr lang="en-US" sz="1400" dirty="0">
                <a:solidFill>
                  <a:srgbClr val="000000"/>
                </a:solidFill>
              </a:rPr>
              <a:t>Studies of domestic options: Cool Copper Collider (C</a:t>
            </a:r>
            <a:r>
              <a:rPr lang="en-US" sz="1400" baseline="30000" dirty="0">
                <a:solidFill>
                  <a:srgbClr val="000000"/>
                </a:solidFill>
              </a:rPr>
              <a:t>3</a:t>
            </a:r>
            <a:r>
              <a:rPr lang="en-US" sz="1400" dirty="0">
                <a:solidFill>
                  <a:srgbClr val="000000"/>
                </a:solidFill>
              </a:rPr>
              <a:t>), High Gradient SRF (TW-SRF), FNAL-Site Filler (circular), Muon Collider; Future Collider Options for the U.S. </a:t>
            </a:r>
            <a:r>
              <a:rPr lang="en-US" sz="1400" u="sng" dirty="0">
                <a:solidFill>
                  <a:srgbClr val="000000"/>
                </a:solidFill>
                <a:hlinkClick r:id="rId4">
                  <a:extLst>
                    <a:ext uri="{A12FA001-AC4F-418D-AE19-62706E023703}">
                      <ahyp:hlinkClr xmlns:ahyp="http://schemas.microsoft.com/office/drawing/2018/hyperlinkcolor" val="tx"/>
                    </a:ext>
                  </a:extLst>
                </a:hlinkClick>
              </a:rPr>
              <a:t>https://arxiv.org/abs/2203.08088</a:t>
            </a:r>
            <a:r>
              <a:rPr lang="en-US" sz="1400" dirty="0">
                <a:solidFill>
                  <a:srgbClr val="000000"/>
                </a:solidFill>
              </a:rPr>
              <a:t>  (Contacts: Bhat, </a:t>
            </a:r>
            <a:r>
              <a:rPr lang="en-US" sz="1400" dirty="0" err="1">
                <a:solidFill>
                  <a:srgbClr val="000000"/>
                </a:solidFill>
              </a:rPr>
              <a:t>Jindariani</a:t>
            </a:r>
            <a:r>
              <a:rPr lang="en-US" sz="1400" dirty="0">
                <a:solidFill>
                  <a:srgbClr val="000000"/>
                </a:solidFill>
              </a:rPr>
              <a:t>)</a:t>
            </a:r>
            <a:endParaRPr sz="1400" dirty="0">
              <a:solidFill>
                <a:srgbClr val="000000"/>
              </a:solidFill>
            </a:endParaRPr>
          </a:p>
          <a:p>
            <a:pPr marL="1143000" lvl="2" indent="-192881" algn="l" rtl="0">
              <a:spcBef>
                <a:spcPts val="300"/>
              </a:spcBef>
              <a:spcAft>
                <a:spcPts val="0"/>
              </a:spcAft>
              <a:buClr>
                <a:srgbClr val="505050"/>
              </a:buClr>
              <a:buSzPct val="100000"/>
              <a:buChar char="•"/>
            </a:pPr>
            <a:r>
              <a:rPr lang="en-US" sz="1400" dirty="0">
                <a:solidFill>
                  <a:srgbClr val="000000"/>
                </a:solidFill>
              </a:rPr>
              <a:t>Hosted a workshop on C</a:t>
            </a:r>
            <a:r>
              <a:rPr lang="en-US" sz="1400" baseline="30000" dirty="0">
                <a:solidFill>
                  <a:srgbClr val="000000"/>
                </a:solidFill>
              </a:rPr>
              <a:t>3 </a:t>
            </a:r>
            <a:r>
              <a:rPr lang="en-US" sz="1400" dirty="0">
                <a:solidFill>
                  <a:srgbClr val="000000"/>
                </a:solidFill>
              </a:rPr>
              <a:t> R&amp;D </a:t>
            </a:r>
            <a:endParaRPr sz="1400" dirty="0">
              <a:solidFill>
                <a:srgbClr val="000000"/>
              </a:solidFill>
            </a:endParaRPr>
          </a:p>
          <a:p>
            <a:pPr marL="1143000" lvl="2" indent="-192881" algn="l" rtl="0">
              <a:spcBef>
                <a:spcPts val="300"/>
              </a:spcBef>
              <a:spcAft>
                <a:spcPts val="0"/>
              </a:spcAft>
              <a:buClr>
                <a:srgbClr val="505050"/>
              </a:buClr>
              <a:buSzPct val="100000"/>
              <a:buChar char="•"/>
            </a:pPr>
            <a:r>
              <a:rPr lang="en-US" sz="1400" dirty="0">
                <a:solidFill>
                  <a:srgbClr val="000000"/>
                </a:solidFill>
              </a:rPr>
              <a:t>U.S. National Accelerator R&amp;D Program for Future Colliders (proposal whitepaper) (contacts Bhat, Lankford, </a:t>
            </a:r>
            <a:r>
              <a:rPr lang="en-US" sz="1400" dirty="0" err="1">
                <a:solidFill>
                  <a:srgbClr val="000000"/>
                </a:solidFill>
              </a:rPr>
              <a:t>Nagaitsev</a:t>
            </a:r>
            <a:r>
              <a:rPr lang="en-US" sz="1400" dirty="0">
                <a:solidFill>
                  <a:srgbClr val="000000"/>
                </a:solidFill>
              </a:rPr>
              <a:t>)</a:t>
            </a:r>
            <a:endParaRPr sz="1400" dirty="0">
              <a:solidFill>
                <a:srgbClr val="000000"/>
              </a:solidFill>
            </a:endParaRPr>
          </a:p>
          <a:p>
            <a:pPr marL="742950" lvl="1" indent="-250031" algn="l" rtl="0">
              <a:spcBef>
                <a:spcPts val="300"/>
              </a:spcBef>
              <a:spcAft>
                <a:spcPts val="0"/>
              </a:spcAft>
              <a:buClr>
                <a:srgbClr val="505050"/>
              </a:buClr>
              <a:buSzPct val="100000"/>
              <a:buChar char="–"/>
            </a:pPr>
            <a:r>
              <a:rPr lang="en-US" sz="1500" dirty="0">
                <a:solidFill>
                  <a:srgbClr val="000000"/>
                </a:solidFill>
              </a:rPr>
              <a:t>FCG members/leaders active as presenters, moderators, authors, editors in Snowmass Study </a:t>
            </a:r>
            <a:endParaRPr sz="1700" b="1" dirty="0">
              <a:solidFill>
                <a:srgbClr val="000000"/>
              </a:solidFill>
            </a:endParaRPr>
          </a:p>
        </p:txBody>
      </p:sp>
      <p:sp>
        <p:nvSpPr>
          <p:cNvPr id="811" name="Google Shape;811;g135e6edf2a6_15_74"/>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US" sz="2000" dirty="0"/>
              <a:t>Future Colliders Initiative at Fermilab </a:t>
            </a:r>
            <a:endParaRPr sz="2000" dirty="0"/>
          </a:p>
        </p:txBody>
      </p:sp>
      <p:sp>
        <p:nvSpPr>
          <p:cNvPr id="812" name="Google Shape;812;g135e6edf2a6_15_74"/>
          <p:cNvSpPr txBox="1">
            <a:spLocks noGrp="1"/>
          </p:cNvSpPr>
          <p:nvPr>
            <p:ph type="sldNum" idx="12"/>
          </p:nvPr>
        </p:nvSpPr>
        <p:spPr>
          <a:xfrm>
            <a:off x="222250" y="4878160"/>
            <a:ext cx="414300" cy="1779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sz="900"/>
              <a:t>46</a:t>
            </a:fld>
            <a:endParaRPr dirty="0"/>
          </a:p>
        </p:txBody>
      </p:sp>
      <p:sp>
        <p:nvSpPr>
          <p:cNvPr id="2" name="Date Placeholder 1">
            <a:extLst>
              <a:ext uri="{FF2B5EF4-FFF2-40B4-BE49-F238E27FC236}">
                <a16:creationId xmlns:a16="http://schemas.microsoft.com/office/drawing/2014/main" id="{7980A6F5-0A19-0E40-9B59-F0E56800B6BF}"/>
              </a:ext>
            </a:extLst>
          </p:cNvPr>
          <p:cNvSpPr>
            <a:spLocks noGrp="1"/>
          </p:cNvSpPr>
          <p:nvPr>
            <p:ph type="dt" idx="10"/>
          </p:nvPr>
        </p:nvSpPr>
        <p:spPr/>
        <p:txBody>
          <a:bodyPr/>
          <a:lstStyle/>
          <a:p>
            <a:r>
              <a:rPr lang="en-US" sz="900" dirty="0"/>
              <a:t>6/22/22 </a:t>
            </a:r>
          </a:p>
        </p:txBody>
      </p:sp>
      <p:sp>
        <p:nvSpPr>
          <p:cNvPr id="3" name="Footer Placeholder 2">
            <a:extLst>
              <a:ext uri="{FF2B5EF4-FFF2-40B4-BE49-F238E27FC236}">
                <a16:creationId xmlns:a16="http://schemas.microsoft.com/office/drawing/2014/main" id="{DA8B2A34-BAE5-FE4A-B37D-53E989C08C2C}"/>
              </a:ext>
            </a:extLst>
          </p:cNvPr>
          <p:cNvSpPr>
            <a:spLocks noGrp="1"/>
          </p:cNvSpPr>
          <p:nvPr>
            <p:ph type="ftr" idx="11"/>
          </p:nvPr>
        </p:nvSpPr>
        <p:spPr/>
        <p:txBody>
          <a:bodyPr/>
          <a:lstStyle/>
          <a:p>
            <a:r>
              <a:rPr lang="en-US" sz="900" dirty="0"/>
              <a:t>K. Burkett | Fermilab PAC Meeting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43"/>
          <p:cNvSpPr txBox="1">
            <a:spLocks noGrp="1"/>
          </p:cNvSpPr>
          <p:nvPr>
            <p:ph type="body" idx="1"/>
          </p:nvPr>
        </p:nvSpPr>
        <p:spPr>
          <a:xfrm>
            <a:off x="228603" y="728664"/>
            <a:ext cx="8672400" cy="3794400"/>
          </a:xfrm>
          <a:prstGeom prst="rect">
            <a:avLst/>
          </a:prstGeom>
          <a:noFill/>
          <a:ln>
            <a:noFill/>
          </a:ln>
        </p:spPr>
        <p:txBody>
          <a:bodyPr spcFirstLastPara="1" wrap="square" lIns="0" tIns="0" rIns="0" bIns="0" anchor="t" anchorCtr="0">
            <a:normAutofit/>
          </a:bodyPr>
          <a:lstStyle/>
          <a:p>
            <a:pPr marL="457200" lvl="0" indent="-342900" algn="l" rtl="0">
              <a:lnSpc>
                <a:spcPct val="100000"/>
              </a:lnSpc>
              <a:spcBef>
                <a:spcPts val="984"/>
              </a:spcBef>
              <a:spcAft>
                <a:spcPts val="0"/>
              </a:spcAft>
              <a:buSzPts val="1800"/>
              <a:buChar char="•"/>
            </a:pPr>
            <a:r>
              <a:rPr lang="en-US" sz="1275">
                <a:latin typeface="Helvetica Neue"/>
                <a:ea typeface="Helvetica Neue"/>
                <a:cs typeface="Helvetica Neue"/>
                <a:sym typeface="Helvetica Neue"/>
              </a:rPr>
              <a:t>Complete the publication of the analyses based on the Run 2 and Run 3 datasets </a:t>
            </a:r>
            <a:endParaRPr>
              <a:latin typeface="Helvetica Neue"/>
              <a:ea typeface="Helvetica Neue"/>
              <a:cs typeface="Helvetica Neue"/>
              <a:sym typeface="Helvetica Neue"/>
            </a:endParaRPr>
          </a:p>
          <a:p>
            <a:pPr marL="457200" lvl="0" indent="-342900" algn="l" rtl="0">
              <a:lnSpc>
                <a:spcPct val="100000"/>
              </a:lnSpc>
              <a:spcBef>
                <a:spcPts val="984"/>
              </a:spcBef>
              <a:spcAft>
                <a:spcPts val="0"/>
              </a:spcAft>
              <a:buSzPts val="1800"/>
              <a:buChar char="•"/>
            </a:pPr>
            <a:r>
              <a:rPr lang="en-US" sz="1275">
                <a:latin typeface="Helvetica Neue"/>
                <a:ea typeface="Helvetica Neue"/>
                <a:cs typeface="Helvetica Neue"/>
                <a:sym typeface="Helvetica Neue"/>
              </a:rPr>
              <a:t>Lead detector and computing operations in Run 3</a:t>
            </a:r>
            <a:endParaRPr>
              <a:latin typeface="Helvetica Neue"/>
              <a:ea typeface="Helvetica Neue"/>
              <a:cs typeface="Helvetica Neue"/>
              <a:sym typeface="Helvetica Neue"/>
            </a:endParaRPr>
          </a:p>
          <a:p>
            <a:pPr marL="457200" lvl="0" indent="-342900" algn="l" rtl="0">
              <a:lnSpc>
                <a:spcPct val="100000"/>
              </a:lnSpc>
              <a:spcBef>
                <a:spcPts val="984"/>
              </a:spcBef>
              <a:spcAft>
                <a:spcPts val="0"/>
              </a:spcAft>
              <a:buSzPts val="1800"/>
              <a:buChar char="•"/>
            </a:pPr>
            <a:r>
              <a:rPr lang="en-US" sz="1275">
                <a:latin typeface="Helvetica Neue"/>
                <a:ea typeface="Helvetica Neue"/>
                <a:cs typeface="Helvetica Neue"/>
                <a:sym typeface="Helvetica Neue"/>
              </a:rPr>
              <a:t>Perform software and advanced computing R&amp;D (in preparation for the Computing TDR to be released in CY24). </a:t>
            </a:r>
            <a:endParaRPr>
              <a:latin typeface="Helvetica Neue"/>
              <a:ea typeface="Helvetica Neue"/>
              <a:cs typeface="Helvetica Neue"/>
              <a:sym typeface="Helvetica Neue"/>
            </a:endParaRPr>
          </a:p>
          <a:p>
            <a:pPr marL="457200" lvl="0" indent="-342900" algn="l" rtl="0">
              <a:lnSpc>
                <a:spcPct val="100000"/>
              </a:lnSpc>
              <a:spcBef>
                <a:spcPts val="984"/>
              </a:spcBef>
              <a:spcAft>
                <a:spcPts val="0"/>
              </a:spcAft>
              <a:buSzPts val="1800"/>
              <a:buChar char="•"/>
            </a:pPr>
            <a:r>
              <a:rPr lang="en-US" sz="1275">
                <a:latin typeface="Helvetica Neue"/>
                <a:ea typeface="Helvetica Neue"/>
                <a:cs typeface="Helvetica Neue"/>
                <a:sym typeface="Helvetica Neue"/>
              </a:rPr>
              <a:t>Deliver on the upgrade project KPPs and transition into integration &amp; commissioning of the Phase 2 CMS</a:t>
            </a:r>
            <a:endParaRPr>
              <a:latin typeface="Helvetica Neue"/>
              <a:ea typeface="Helvetica Neue"/>
              <a:cs typeface="Helvetica Neue"/>
              <a:sym typeface="Helvetica Neue"/>
            </a:endParaRPr>
          </a:p>
          <a:p>
            <a:pPr marL="457200" lvl="0" indent="-342900" algn="l" rtl="0">
              <a:lnSpc>
                <a:spcPct val="100000"/>
              </a:lnSpc>
              <a:spcBef>
                <a:spcPts val="984"/>
              </a:spcBef>
              <a:spcAft>
                <a:spcPts val="0"/>
              </a:spcAft>
              <a:buSzPts val="1800"/>
              <a:buChar char="•"/>
            </a:pPr>
            <a:r>
              <a:rPr lang="en-US" sz="1275">
                <a:latin typeface="Helvetica Neue"/>
                <a:ea typeface="Helvetica Neue"/>
                <a:cs typeface="Helvetica Neue"/>
                <a:sym typeface="Helvetica Neue"/>
              </a:rPr>
              <a:t>Make major contributions to studies of future colliders, including science case, detector R&amp;D, software and computing R&amp;D following efforts already undertaken from the Snowmass process and the anticipated recommendations of P5. </a:t>
            </a:r>
            <a:endParaRPr>
              <a:latin typeface="Helvetica Neue"/>
              <a:ea typeface="Helvetica Neue"/>
              <a:cs typeface="Helvetica Neue"/>
              <a:sym typeface="Helvetica Neue"/>
            </a:endParaRPr>
          </a:p>
          <a:p>
            <a:pPr marL="457200" lvl="0" indent="-342900" algn="l" rtl="0">
              <a:lnSpc>
                <a:spcPct val="100000"/>
              </a:lnSpc>
              <a:spcBef>
                <a:spcPts val="984"/>
              </a:spcBef>
              <a:spcAft>
                <a:spcPts val="0"/>
              </a:spcAft>
              <a:buSzPts val="1800"/>
              <a:buChar char="•"/>
            </a:pPr>
            <a:r>
              <a:rPr lang="en-US" sz="1275">
                <a:latin typeface="Helvetica Neue"/>
                <a:ea typeface="Helvetica Neue"/>
                <a:cs typeface="Helvetica Neue"/>
                <a:sym typeface="Helvetica Neue"/>
              </a:rPr>
              <a:t>Bolster the LHC Physics Center programs</a:t>
            </a:r>
            <a:endParaRPr>
              <a:latin typeface="Helvetica Neue"/>
              <a:ea typeface="Helvetica Neue"/>
              <a:cs typeface="Helvetica Neue"/>
              <a:sym typeface="Helvetica Neue"/>
            </a:endParaRPr>
          </a:p>
          <a:p>
            <a:pPr marL="457200" lvl="0" indent="-342900" algn="l" rtl="0">
              <a:lnSpc>
                <a:spcPct val="100000"/>
              </a:lnSpc>
              <a:spcBef>
                <a:spcPts val="984"/>
              </a:spcBef>
              <a:spcAft>
                <a:spcPts val="0"/>
              </a:spcAft>
              <a:buSzPts val="1800"/>
              <a:buChar char="•"/>
            </a:pPr>
            <a:r>
              <a:rPr lang="en-US" sz="1275">
                <a:latin typeface="Helvetica Neue"/>
                <a:ea typeface="Helvetica Neue"/>
                <a:cs typeface="Helvetica Neue"/>
                <a:sym typeface="Helvetica Neue"/>
              </a:rPr>
              <a:t>Further strengthen the collaboration with the theory division </a:t>
            </a:r>
            <a:endParaRPr>
              <a:latin typeface="Helvetica Neue"/>
              <a:ea typeface="Helvetica Neue"/>
              <a:cs typeface="Helvetica Neue"/>
              <a:sym typeface="Helvetica Neue"/>
            </a:endParaRPr>
          </a:p>
          <a:p>
            <a:pPr marL="914400" lvl="1" indent="-228600" algn="l" rtl="0">
              <a:lnSpc>
                <a:spcPct val="100000"/>
              </a:lnSpc>
              <a:spcBef>
                <a:spcPts val="984"/>
              </a:spcBef>
              <a:spcAft>
                <a:spcPts val="0"/>
              </a:spcAft>
              <a:buSzPts val="1600"/>
              <a:buNone/>
            </a:pPr>
            <a:r>
              <a:rPr lang="en-US" sz="1125">
                <a:latin typeface="Helvetica Neue"/>
                <a:ea typeface="Helvetica Neue"/>
                <a:cs typeface="Helvetica Neue"/>
                <a:sym typeface="Helvetica Neue"/>
              </a:rPr>
              <a:t>Co-organization of the Hadron Collider School</a:t>
            </a:r>
            <a:endParaRPr>
              <a:latin typeface="Helvetica Neue"/>
              <a:ea typeface="Helvetica Neue"/>
              <a:cs typeface="Helvetica Neue"/>
              <a:sym typeface="Helvetica Neue"/>
            </a:endParaRPr>
          </a:p>
          <a:p>
            <a:pPr marL="914400" lvl="1" indent="-228600" algn="l" rtl="0">
              <a:lnSpc>
                <a:spcPct val="100000"/>
              </a:lnSpc>
              <a:spcBef>
                <a:spcPts val="984"/>
              </a:spcBef>
              <a:spcAft>
                <a:spcPts val="0"/>
              </a:spcAft>
              <a:buSzPts val="1600"/>
              <a:buNone/>
            </a:pPr>
            <a:r>
              <a:rPr lang="en-US" sz="1125">
                <a:latin typeface="Helvetica Neue"/>
                <a:ea typeface="Helvetica Neue"/>
                <a:cs typeface="Helvetica Neue"/>
                <a:sym typeface="Helvetica Neue"/>
              </a:rPr>
              <a:t>Theorists-experimentalists task forces established in 2019</a:t>
            </a:r>
            <a:endParaRPr>
              <a:latin typeface="Helvetica Neue"/>
              <a:ea typeface="Helvetica Neue"/>
              <a:cs typeface="Helvetica Neue"/>
              <a:sym typeface="Helvetica Neue"/>
            </a:endParaRPr>
          </a:p>
          <a:p>
            <a:pPr marL="457200" lvl="0" indent="-171450" algn="l" rtl="0">
              <a:lnSpc>
                <a:spcPct val="100000"/>
              </a:lnSpc>
              <a:spcBef>
                <a:spcPts val="984"/>
              </a:spcBef>
              <a:spcAft>
                <a:spcPts val="0"/>
              </a:spcAft>
              <a:buSzPts val="1800"/>
              <a:buNone/>
            </a:pPr>
            <a:endParaRPr sz="1275">
              <a:latin typeface="Helvetica Neue"/>
              <a:ea typeface="Helvetica Neue"/>
              <a:cs typeface="Helvetica Neue"/>
              <a:sym typeface="Helvetica Neue"/>
            </a:endParaRPr>
          </a:p>
          <a:p>
            <a:pPr marL="257175" lvl="0" indent="-142875" algn="l" rtl="0">
              <a:lnSpc>
                <a:spcPct val="100000"/>
              </a:lnSpc>
              <a:spcBef>
                <a:spcPts val="984"/>
              </a:spcBef>
              <a:spcAft>
                <a:spcPts val="0"/>
              </a:spcAft>
              <a:buSzPts val="1800"/>
              <a:buNone/>
            </a:pPr>
            <a:endParaRPr sz="1275"/>
          </a:p>
        </p:txBody>
      </p:sp>
      <p:sp>
        <p:nvSpPr>
          <p:cNvPr id="819" name="Google Shape;819;p43"/>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a:t>Major Activities and Milestones for next 3-5 years</a:t>
            </a:r>
            <a:endParaRPr/>
          </a:p>
        </p:txBody>
      </p:sp>
      <p:sp>
        <p:nvSpPr>
          <p:cNvPr id="820" name="Google Shape;820;p43"/>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47</a:t>
            </a:fld>
            <a:endParaRPr/>
          </a:p>
        </p:txBody>
      </p:sp>
      <p:sp>
        <p:nvSpPr>
          <p:cNvPr id="821" name="Google Shape;821;p43"/>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822" name="Google Shape;822;p43"/>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44"/>
          <p:cNvSpPr txBox="1">
            <a:spLocks noGrp="1"/>
          </p:cNvSpPr>
          <p:nvPr>
            <p:ph type="body" idx="1"/>
          </p:nvPr>
        </p:nvSpPr>
        <p:spPr>
          <a:xfrm>
            <a:off x="228603" y="728664"/>
            <a:ext cx="8672400" cy="3794400"/>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984"/>
              </a:spcBef>
              <a:spcAft>
                <a:spcPts val="0"/>
              </a:spcAft>
              <a:buSzPts val="1800"/>
              <a:buChar char="•"/>
            </a:pPr>
            <a:r>
              <a:rPr lang="en-US" sz="1275">
                <a:latin typeface="Helvetica Neue"/>
                <a:ea typeface="Helvetica Neue"/>
                <a:cs typeface="Helvetica Neue"/>
                <a:sym typeface="Helvetica Neue"/>
              </a:rPr>
              <a:t>Fermilab provides leadership and stewardship of the HEP community within Snowmass</a:t>
            </a:r>
            <a:endParaRPr>
              <a:latin typeface="Helvetica Neue"/>
              <a:ea typeface="Helvetica Neue"/>
              <a:cs typeface="Helvetica Neue"/>
              <a:sym typeface="Helvetica Neue"/>
            </a:endParaRPr>
          </a:p>
          <a:p>
            <a:pPr marL="914400" lvl="1" indent="-228600" algn="l" rtl="0">
              <a:lnSpc>
                <a:spcPct val="100000"/>
              </a:lnSpc>
              <a:spcBef>
                <a:spcPts val="984"/>
              </a:spcBef>
              <a:spcAft>
                <a:spcPts val="0"/>
              </a:spcAft>
              <a:buSzPts val="1600"/>
              <a:buNone/>
            </a:pPr>
            <a:r>
              <a:rPr lang="en-US" sz="1125">
                <a:latin typeface="Helvetica Neue"/>
                <a:ea typeface="Helvetica Neue"/>
                <a:cs typeface="Helvetica Neue"/>
                <a:sym typeface="Helvetica Neue"/>
              </a:rPr>
              <a:t>J. Butler, </a:t>
            </a:r>
            <a:r>
              <a:rPr lang="en-US" sz="1125" b="1">
                <a:latin typeface="Helvetica Neue"/>
                <a:ea typeface="Helvetica Neue"/>
                <a:cs typeface="Helvetica Neue"/>
                <a:sym typeface="Helvetica Neue"/>
              </a:rPr>
              <a:t>chair of DPF</a:t>
            </a:r>
            <a:endParaRPr>
              <a:latin typeface="Helvetica Neue"/>
              <a:ea typeface="Helvetica Neue"/>
              <a:cs typeface="Helvetica Neue"/>
              <a:sym typeface="Helvetica Neue"/>
            </a:endParaRPr>
          </a:p>
          <a:p>
            <a:pPr marL="914400" lvl="1" indent="-228600" algn="l" rtl="0">
              <a:lnSpc>
                <a:spcPct val="100000"/>
              </a:lnSpc>
              <a:spcBef>
                <a:spcPts val="984"/>
              </a:spcBef>
              <a:spcAft>
                <a:spcPts val="0"/>
              </a:spcAft>
              <a:buSzPts val="1600"/>
              <a:buNone/>
            </a:pPr>
            <a:r>
              <a:rPr lang="en-US" sz="1125">
                <a:latin typeface="Helvetica Neue"/>
                <a:ea typeface="Helvetica Neue"/>
                <a:cs typeface="Helvetica Neue"/>
                <a:sym typeface="Helvetica Neue"/>
              </a:rPr>
              <a:t>O. Gutsche (replaced by D. Elvira), P. Merkel, A. Apresyan, J. Hirschauer, K. Pedro, D. Lincoln as </a:t>
            </a:r>
            <a:r>
              <a:rPr lang="en-US" sz="1125" b="1">
                <a:latin typeface="Helvetica Neue"/>
                <a:ea typeface="Helvetica Neue"/>
                <a:cs typeface="Helvetica Neue"/>
                <a:sym typeface="Helvetica Neue"/>
              </a:rPr>
              <a:t>Frontier/Topical Conveners  </a:t>
            </a:r>
            <a:endParaRPr sz="1125">
              <a:latin typeface="Helvetica Neue"/>
              <a:ea typeface="Helvetica Neue"/>
              <a:cs typeface="Helvetica Neue"/>
              <a:sym typeface="Helvetica Neue"/>
            </a:endParaRPr>
          </a:p>
          <a:p>
            <a:pPr marL="457200" lvl="0" indent="-342900" algn="l" rtl="0">
              <a:lnSpc>
                <a:spcPct val="100000"/>
              </a:lnSpc>
              <a:spcBef>
                <a:spcPts val="984"/>
              </a:spcBef>
              <a:spcAft>
                <a:spcPts val="0"/>
              </a:spcAft>
              <a:buSzPts val="1800"/>
              <a:buChar char="•"/>
            </a:pPr>
            <a:r>
              <a:rPr lang="en-US" sz="1275">
                <a:latin typeface="Helvetica Neue"/>
                <a:ea typeface="Helvetica Neue"/>
                <a:cs typeface="Helvetica Neue"/>
                <a:sym typeface="Helvetica Neue"/>
              </a:rPr>
              <a:t>Fermilab physicists submitted a total of </a:t>
            </a:r>
            <a:r>
              <a:rPr lang="en-US" sz="1275" b="1">
                <a:latin typeface="Helvetica Neue"/>
                <a:ea typeface="Helvetica Neue"/>
                <a:cs typeface="Helvetica Neue"/>
                <a:sym typeface="Helvetica Neue"/>
              </a:rPr>
              <a:t>30 White Papers </a:t>
            </a:r>
            <a:r>
              <a:rPr lang="en-US" sz="1275">
                <a:latin typeface="Helvetica Neue"/>
                <a:ea typeface="Helvetica Neue"/>
                <a:cs typeface="Helvetica Neue"/>
                <a:sym typeface="Helvetica Neue"/>
              </a:rPr>
              <a:t> </a:t>
            </a:r>
            <a:endParaRPr>
              <a:latin typeface="Helvetica Neue"/>
              <a:ea typeface="Helvetica Neue"/>
              <a:cs typeface="Helvetica Neue"/>
              <a:sym typeface="Helvetica Neue"/>
            </a:endParaRPr>
          </a:p>
          <a:p>
            <a:pPr marL="914400" lvl="1" indent="-228600" algn="l" rtl="0">
              <a:lnSpc>
                <a:spcPct val="100000"/>
              </a:lnSpc>
              <a:spcBef>
                <a:spcPts val="984"/>
              </a:spcBef>
              <a:spcAft>
                <a:spcPts val="0"/>
              </a:spcAft>
              <a:buSzPts val="1600"/>
              <a:buNone/>
            </a:pPr>
            <a:r>
              <a:rPr lang="en-US" sz="1125">
                <a:latin typeface="Helvetica Neue"/>
                <a:ea typeface="Helvetica Neue"/>
                <a:cs typeface="Helvetica Neue"/>
                <a:sym typeface="Helvetica Neue"/>
              </a:rPr>
              <a:t>Future Collider Options (circular pp collider, circular and linear e</a:t>
            </a:r>
            <a:r>
              <a:rPr lang="en-US" sz="1125" baseline="30000">
                <a:latin typeface="Helvetica Neue"/>
                <a:ea typeface="Helvetica Neue"/>
                <a:cs typeface="Helvetica Neue"/>
                <a:sym typeface="Helvetica Neue"/>
              </a:rPr>
              <a:t>+</a:t>
            </a:r>
            <a:r>
              <a:rPr lang="en-US" sz="1125">
                <a:latin typeface="Helvetica Neue"/>
                <a:ea typeface="Helvetica Neue"/>
                <a:cs typeface="Helvetica Neue"/>
                <a:sym typeface="Helvetica Neue"/>
              </a:rPr>
              <a:t>e</a:t>
            </a:r>
            <a:r>
              <a:rPr lang="en-US" sz="1125" baseline="30000">
                <a:latin typeface="Helvetica Neue"/>
                <a:ea typeface="Helvetica Neue"/>
                <a:cs typeface="Helvetica Neue"/>
                <a:sym typeface="Helvetica Neue"/>
              </a:rPr>
              <a:t>-</a:t>
            </a:r>
            <a:r>
              <a:rPr lang="en-US" sz="1125">
                <a:latin typeface="Helvetica Neue"/>
                <a:ea typeface="Helvetica Neue"/>
                <a:cs typeface="Helvetica Neue"/>
                <a:sym typeface="Helvetica Neue"/>
              </a:rPr>
              <a:t>, muon collider): 7</a:t>
            </a:r>
            <a:endParaRPr>
              <a:latin typeface="Helvetica Neue"/>
              <a:ea typeface="Helvetica Neue"/>
              <a:cs typeface="Helvetica Neue"/>
              <a:sym typeface="Helvetica Neue"/>
            </a:endParaRPr>
          </a:p>
          <a:p>
            <a:pPr marL="914400" lvl="1" indent="-228600" algn="l" rtl="0">
              <a:lnSpc>
                <a:spcPct val="100000"/>
              </a:lnSpc>
              <a:spcBef>
                <a:spcPts val="984"/>
              </a:spcBef>
              <a:spcAft>
                <a:spcPts val="0"/>
              </a:spcAft>
              <a:buSzPts val="1600"/>
              <a:buNone/>
            </a:pPr>
            <a:r>
              <a:rPr lang="en-US" sz="1125">
                <a:latin typeface="Helvetica Neue"/>
                <a:ea typeface="Helvetica Neue"/>
                <a:cs typeface="Helvetica Neue"/>
                <a:sym typeface="Helvetica Neue"/>
              </a:rPr>
              <a:t>Selected searches and measurements at Future Colliders: 5 </a:t>
            </a:r>
            <a:endParaRPr>
              <a:latin typeface="Helvetica Neue"/>
              <a:ea typeface="Helvetica Neue"/>
              <a:cs typeface="Helvetica Neue"/>
              <a:sym typeface="Helvetica Neue"/>
            </a:endParaRPr>
          </a:p>
          <a:p>
            <a:pPr marL="914400" lvl="1" indent="-228600" algn="l" rtl="0">
              <a:lnSpc>
                <a:spcPct val="100000"/>
              </a:lnSpc>
              <a:spcBef>
                <a:spcPts val="984"/>
              </a:spcBef>
              <a:spcAft>
                <a:spcPts val="0"/>
              </a:spcAft>
              <a:buSzPts val="1600"/>
              <a:buNone/>
            </a:pPr>
            <a:r>
              <a:rPr lang="en-US" sz="1125">
                <a:latin typeface="Helvetica Neue"/>
                <a:ea typeface="Helvetica Neue"/>
                <a:cs typeface="Helvetica Neue"/>
                <a:sym typeface="Helvetica Neue"/>
              </a:rPr>
              <a:t>Instrumentation (including facilities): 3</a:t>
            </a:r>
            <a:endParaRPr>
              <a:latin typeface="Helvetica Neue"/>
              <a:ea typeface="Helvetica Neue"/>
              <a:cs typeface="Helvetica Neue"/>
              <a:sym typeface="Helvetica Neue"/>
            </a:endParaRPr>
          </a:p>
          <a:p>
            <a:pPr marL="914400" lvl="1" indent="-228600" algn="l" rtl="0">
              <a:lnSpc>
                <a:spcPct val="100000"/>
              </a:lnSpc>
              <a:spcBef>
                <a:spcPts val="984"/>
              </a:spcBef>
              <a:spcAft>
                <a:spcPts val="0"/>
              </a:spcAft>
              <a:buSzPts val="1600"/>
              <a:buNone/>
            </a:pPr>
            <a:r>
              <a:rPr lang="en-US" sz="1125">
                <a:latin typeface="Helvetica Neue"/>
                <a:ea typeface="Helvetica Neue"/>
                <a:cs typeface="Helvetica Neue"/>
                <a:sym typeface="Helvetica Neue"/>
              </a:rPr>
              <a:t>Software and Computing R&amp;D (including AI/ML): 9  </a:t>
            </a:r>
            <a:endParaRPr>
              <a:latin typeface="Helvetica Neue"/>
              <a:ea typeface="Helvetica Neue"/>
              <a:cs typeface="Helvetica Neue"/>
              <a:sym typeface="Helvetica Neue"/>
            </a:endParaRPr>
          </a:p>
          <a:p>
            <a:pPr marL="914400" lvl="1" indent="-228600" algn="l" rtl="0">
              <a:lnSpc>
                <a:spcPct val="100000"/>
              </a:lnSpc>
              <a:spcBef>
                <a:spcPts val="984"/>
              </a:spcBef>
              <a:spcAft>
                <a:spcPts val="0"/>
              </a:spcAft>
              <a:buSzPts val="1600"/>
              <a:buNone/>
            </a:pPr>
            <a:r>
              <a:rPr lang="en-US" sz="1125">
                <a:latin typeface="Helvetica Neue"/>
                <a:ea typeface="Helvetica Neue"/>
                <a:cs typeface="Helvetica Neue"/>
                <a:sym typeface="Helvetica Neue"/>
              </a:rPr>
              <a:t>Climate impacts on Particle Physics: 1 </a:t>
            </a:r>
            <a:endParaRPr>
              <a:latin typeface="Helvetica Neue"/>
              <a:ea typeface="Helvetica Neue"/>
              <a:cs typeface="Helvetica Neue"/>
              <a:sym typeface="Helvetica Neue"/>
            </a:endParaRPr>
          </a:p>
          <a:p>
            <a:pPr marL="914400" lvl="1" indent="-228600" algn="l" rtl="0">
              <a:lnSpc>
                <a:spcPct val="100000"/>
              </a:lnSpc>
              <a:spcBef>
                <a:spcPts val="984"/>
              </a:spcBef>
              <a:spcAft>
                <a:spcPts val="0"/>
              </a:spcAft>
              <a:buSzPts val="1600"/>
              <a:buNone/>
            </a:pPr>
            <a:r>
              <a:rPr lang="en-US" sz="1125">
                <a:latin typeface="Helvetica Neue"/>
                <a:ea typeface="Helvetica Neue"/>
                <a:cs typeface="Helvetica Neue"/>
                <a:sym typeface="Helvetica Neue"/>
              </a:rPr>
              <a:t>Outreach: 1</a:t>
            </a:r>
            <a:endParaRPr>
              <a:latin typeface="Helvetica Neue"/>
              <a:ea typeface="Helvetica Neue"/>
              <a:cs typeface="Helvetica Neue"/>
              <a:sym typeface="Helvetica Neue"/>
            </a:endParaRPr>
          </a:p>
          <a:p>
            <a:pPr marL="409575" lvl="1" indent="0" algn="l" rtl="0">
              <a:lnSpc>
                <a:spcPct val="100000"/>
              </a:lnSpc>
              <a:spcBef>
                <a:spcPts val="984"/>
              </a:spcBef>
              <a:spcAft>
                <a:spcPts val="0"/>
              </a:spcAft>
              <a:buSzPts val="1600"/>
              <a:buNone/>
            </a:pPr>
            <a:r>
              <a:rPr lang="en-US" sz="1125">
                <a:latin typeface="Helvetica Neue"/>
                <a:ea typeface="Helvetica Neue"/>
                <a:cs typeface="Helvetica Neue"/>
                <a:sym typeface="Helvetica Neue"/>
              </a:rPr>
              <a:t>In addition, Fermilab authored three broad reviews “Future Accelerator Projects: New Physics at the Energy Frontier”, “Detector simulation challenges for future accelerator experiment”, “Jets and Jet Substructure at Future Colliders” (to be published in Frontiers in Physics)</a:t>
            </a:r>
            <a:endParaRPr>
              <a:latin typeface="Helvetica Neue"/>
              <a:ea typeface="Helvetica Neue"/>
              <a:cs typeface="Helvetica Neue"/>
              <a:sym typeface="Helvetica Neue"/>
            </a:endParaRPr>
          </a:p>
          <a:p>
            <a:pPr marL="0" lvl="0" indent="0" algn="l" rtl="0">
              <a:lnSpc>
                <a:spcPct val="100000"/>
              </a:lnSpc>
              <a:spcBef>
                <a:spcPts val="984"/>
              </a:spcBef>
              <a:spcAft>
                <a:spcPts val="0"/>
              </a:spcAft>
              <a:buSzPts val="1800"/>
              <a:buNone/>
            </a:pPr>
            <a:endParaRPr/>
          </a:p>
        </p:txBody>
      </p:sp>
      <p:sp>
        <p:nvSpPr>
          <p:cNvPr id="829" name="Google Shape;829;p44"/>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a:t>Contributions to Snowmass</a:t>
            </a:r>
            <a:endParaRPr/>
          </a:p>
        </p:txBody>
      </p:sp>
      <p:sp>
        <p:nvSpPr>
          <p:cNvPr id="830" name="Google Shape;830;p44"/>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48</a:t>
            </a:fld>
            <a:endParaRPr/>
          </a:p>
        </p:txBody>
      </p:sp>
      <p:sp>
        <p:nvSpPr>
          <p:cNvPr id="831" name="Google Shape;831;p44"/>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832" name="Google Shape;832;p44"/>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45"/>
          <p:cNvSpPr txBox="1">
            <a:spLocks noGrp="1"/>
          </p:cNvSpPr>
          <p:nvPr>
            <p:ph type="body" idx="1"/>
          </p:nvPr>
        </p:nvSpPr>
        <p:spPr>
          <a:xfrm>
            <a:off x="228602" y="728664"/>
            <a:ext cx="8686797" cy="3794400"/>
          </a:xfrm>
          <a:prstGeom prst="rect">
            <a:avLst/>
          </a:prstGeom>
          <a:noFill/>
          <a:ln>
            <a:noFill/>
          </a:ln>
        </p:spPr>
        <p:txBody>
          <a:bodyPr spcFirstLastPara="1" wrap="square" lIns="0" tIns="0" rIns="0" bIns="0" anchor="t" anchorCtr="0">
            <a:noAutofit/>
          </a:bodyPr>
          <a:lstStyle/>
          <a:p>
            <a:pPr marL="257175" lvl="0" indent="-257175" algn="l" rtl="0">
              <a:lnSpc>
                <a:spcPct val="115000"/>
              </a:lnSpc>
              <a:spcBef>
                <a:spcPts val="0"/>
              </a:spcBef>
              <a:spcAft>
                <a:spcPts val="0"/>
              </a:spcAft>
              <a:buSzPts val="1800"/>
              <a:buChar char="•"/>
            </a:pPr>
            <a:r>
              <a:rPr lang="en-US" sz="1600" dirty="0">
                <a:latin typeface="Helvetica Neue"/>
                <a:ea typeface="Helvetica Neue"/>
                <a:cs typeface="Helvetica Neue"/>
                <a:sym typeface="Helvetica Neue"/>
              </a:rPr>
              <a:t>In Collider, Cosmic, and Precision science, FNAL has followed a strategy to pursue the relevant P5 science drivers and to adhere closely to the P5 recommendations.</a:t>
            </a:r>
          </a:p>
          <a:p>
            <a:pPr marL="257175" lvl="0" indent="-257175" algn="l" rtl="0">
              <a:lnSpc>
                <a:spcPct val="115000"/>
              </a:lnSpc>
              <a:spcBef>
                <a:spcPts val="0"/>
              </a:spcBef>
              <a:spcAft>
                <a:spcPts val="0"/>
              </a:spcAft>
              <a:buSzPts val="1800"/>
              <a:buChar char="•"/>
            </a:pPr>
            <a:endParaRPr lang="en-US" sz="1600" dirty="0">
              <a:latin typeface="Helvetica Neue"/>
              <a:ea typeface="Helvetica Neue"/>
              <a:cs typeface="Helvetica Neue"/>
              <a:sym typeface="Helvetica Neue"/>
            </a:endParaRPr>
          </a:p>
          <a:p>
            <a:pPr marL="257175" lvl="0" indent="-257175" algn="l" rtl="0">
              <a:lnSpc>
                <a:spcPct val="115000"/>
              </a:lnSpc>
              <a:spcBef>
                <a:spcPts val="0"/>
              </a:spcBef>
              <a:spcAft>
                <a:spcPts val="0"/>
              </a:spcAft>
              <a:buSzPts val="1800"/>
              <a:buChar char="•"/>
            </a:pPr>
            <a:r>
              <a:rPr lang="en-US" sz="1600" dirty="0">
                <a:latin typeface="Helvetica Neue"/>
                <a:ea typeface="Helvetica Neue"/>
                <a:cs typeface="Helvetica Neue"/>
                <a:sym typeface="Helvetica Neue"/>
              </a:rPr>
              <a:t>We have taken on roles that leverage the expertise of our staff, our core capabilities and our unique facilities.  We are delivering exciting, world-leading science results and project activities are making good progress.</a:t>
            </a:r>
            <a:endParaRPr sz="1600" dirty="0">
              <a:latin typeface="Helvetica Neue"/>
              <a:ea typeface="Helvetica Neue"/>
              <a:cs typeface="Helvetica Neue"/>
              <a:sym typeface="Helvetica Neue"/>
            </a:endParaRPr>
          </a:p>
          <a:p>
            <a:pPr marL="12700" lvl="0" indent="0" algn="l" rtl="0">
              <a:lnSpc>
                <a:spcPct val="115000"/>
              </a:lnSpc>
              <a:spcBef>
                <a:spcPts val="0"/>
              </a:spcBef>
              <a:spcAft>
                <a:spcPts val="0"/>
              </a:spcAft>
              <a:buSzPts val="1600"/>
              <a:buNone/>
            </a:pPr>
            <a:endParaRPr lang="en-US" sz="1600" dirty="0">
              <a:latin typeface="Helvetica Neue"/>
              <a:ea typeface="Helvetica Neue"/>
              <a:cs typeface="Helvetica Neue"/>
              <a:sym typeface="Helvetica Neue"/>
            </a:endParaRPr>
          </a:p>
          <a:p>
            <a:pPr marL="257175" lvl="0" indent="-244475" algn="l" rtl="0">
              <a:lnSpc>
                <a:spcPct val="115000"/>
              </a:lnSpc>
              <a:spcBef>
                <a:spcPts val="0"/>
              </a:spcBef>
              <a:spcAft>
                <a:spcPts val="0"/>
              </a:spcAft>
              <a:buSzPts val="1600"/>
              <a:buFont typeface="Helvetica Neue"/>
              <a:buChar char="•"/>
            </a:pPr>
            <a:r>
              <a:rPr lang="en-US" sz="1600" dirty="0">
                <a:latin typeface="Helvetica Neue"/>
                <a:ea typeface="Helvetica Neue"/>
                <a:cs typeface="Helvetica Neue"/>
                <a:sym typeface="Helvetica Neue"/>
              </a:rPr>
              <a:t>Junior scientists at the lab are playing important roles in all three science programs.  The lab must continue to bring in talented scientists to ensure knowledge transfer and maintain the expertise that will be needed to carry out the next P5 plan.</a:t>
            </a:r>
          </a:p>
          <a:p>
            <a:pPr marL="257175" lvl="0" indent="-244475" algn="l" rtl="0">
              <a:lnSpc>
                <a:spcPct val="115000"/>
              </a:lnSpc>
              <a:spcBef>
                <a:spcPts val="0"/>
              </a:spcBef>
              <a:spcAft>
                <a:spcPts val="0"/>
              </a:spcAft>
              <a:buSzPts val="1600"/>
              <a:buFont typeface="Helvetica Neue"/>
              <a:buChar char="•"/>
            </a:pPr>
            <a:endParaRPr lang="en-US" sz="1600" dirty="0">
              <a:latin typeface="Helvetica Neue"/>
              <a:ea typeface="Helvetica Neue"/>
              <a:cs typeface="Helvetica Neue"/>
              <a:sym typeface="Helvetica Neue"/>
            </a:endParaRPr>
          </a:p>
          <a:p>
            <a:pPr marL="257175" lvl="0" indent="-244475" algn="l" rtl="0">
              <a:lnSpc>
                <a:spcPct val="115000"/>
              </a:lnSpc>
              <a:spcBef>
                <a:spcPts val="0"/>
              </a:spcBef>
              <a:spcAft>
                <a:spcPts val="0"/>
              </a:spcAft>
              <a:buSzPts val="1600"/>
              <a:buFont typeface="Helvetica Neue"/>
              <a:buChar char="•"/>
            </a:pPr>
            <a:r>
              <a:rPr lang="en-US" sz="1600" dirty="0">
                <a:latin typeface="Helvetica Neue"/>
                <a:ea typeface="Helvetica Neue"/>
                <a:cs typeface="Helvetica Neue"/>
                <a:sym typeface="Helvetica Neue"/>
              </a:rPr>
              <a:t>The Detector R&amp;D program, supplemented by LDRDs, has launched new efforts that are now integrated in the program.  This R&amp;D must continue to position us to follow the recommendations of the next P5.</a:t>
            </a:r>
          </a:p>
          <a:p>
            <a:pPr marL="457200" lvl="0" indent="0" algn="l" rtl="0">
              <a:lnSpc>
                <a:spcPct val="115000"/>
              </a:lnSpc>
              <a:spcBef>
                <a:spcPts val="0"/>
              </a:spcBef>
              <a:spcAft>
                <a:spcPts val="0"/>
              </a:spcAft>
              <a:buNone/>
            </a:pPr>
            <a:endParaRPr sz="1600" dirty="0">
              <a:latin typeface="Helvetica Neue"/>
              <a:ea typeface="Helvetica Neue"/>
              <a:cs typeface="Helvetica Neue"/>
              <a:sym typeface="Helvetica Neue"/>
            </a:endParaRPr>
          </a:p>
          <a:p>
            <a:pPr marL="0" lvl="0" indent="0" algn="l" rtl="0">
              <a:lnSpc>
                <a:spcPct val="115000"/>
              </a:lnSpc>
              <a:spcBef>
                <a:spcPts val="0"/>
              </a:spcBef>
              <a:spcAft>
                <a:spcPts val="0"/>
              </a:spcAft>
              <a:buSzPts val="1800"/>
              <a:buNone/>
            </a:pPr>
            <a:endParaRPr dirty="0"/>
          </a:p>
        </p:txBody>
      </p:sp>
      <p:sp>
        <p:nvSpPr>
          <p:cNvPr id="839" name="Google Shape;839;p45"/>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Conclusion</a:t>
            </a:r>
            <a:endParaRPr sz="2000"/>
          </a:p>
        </p:txBody>
      </p:sp>
      <p:sp>
        <p:nvSpPr>
          <p:cNvPr id="840" name="Google Shape;840;p45"/>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841" name="Google Shape;841;p45"/>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b="1"/>
          </a:p>
        </p:txBody>
      </p:sp>
      <p:sp>
        <p:nvSpPr>
          <p:cNvPr id="842" name="Google Shape;842;p45"/>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5"/>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Overview</a:t>
            </a:r>
            <a:endParaRPr sz="2000"/>
          </a:p>
        </p:txBody>
      </p:sp>
      <p:sp>
        <p:nvSpPr>
          <p:cNvPr id="210" name="Google Shape;210;p5"/>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211" name="Google Shape;211;p5"/>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b="1"/>
          </a:p>
        </p:txBody>
      </p:sp>
      <p:sp>
        <p:nvSpPr>
          <p:cNvPr id="212" name="Google Shape;212;p5"/>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5</a:t>
            </a:fld>
            <a:endParaRPr/>
          </a:p>
        </p:txBody>
      </p:sp>
      <p:grpSp>
        <p:nvGrpSpPr>
          <p:cNvPr id="213" name="Google Shape;213;p5"/>
          <p:cNvGrpSpPr/>
          <p:nvPr/>
        </p:nvGrpSpPr>
        <p:grpSpPr>
          <a:xfrm>
            <a:off x="1335811" y="535553"/>
            <a:ext cx="6493980" cy="1985963"/>
            <a:chOff x="400476" y="703225"/>
            <a:chExt cx="8629874" cy="2647950"/>
          </a:xfrm>
        </p:grpSpPr>
        <p:pic>
          <p:nvPicPr>
            <p:cNvPr id="214" name="Google Shape;214;p5"/>
            <p:cNvPicPr preferRelativeResize="0"/>
            <p:nvPr/>
          </p:nvPicPr>
          <p:blipFill rotWithShape="1">
            <a:blip r:embed="rId3">
              <a:alphaModFix/>
            </a:blip>
            <a:srcRect r="34219"/>
            <a:stretch/>
          </p:blipFill>
          <p:spPr>
            <a:xfrm>
              <a:off x="5107950" y="703225"/>
              <a:ext cx="3922400" cy="2647950"/>
            </a:xfrm>
            <a:prstGeom prst="rect">
              <a:avLst/>
            </a:prstGeom>
            <a:noFill/>
            <a:ln>
              <a:noFill/>
            </a:ln>
          </p:spPr>
        </p:pic>
        <p:pic>
          <p:nvPicPr>
            <p:cNvPr id="215" name="Google Shape;215;p5"/>
            <p:cNvPicPr preferRelativeResize="0"/>
            <p:nvPr/>
          </p:nvPicPr>
          <p:blipFill rotWithShape="1">
            <a:blip r:embed="rId4">
              <a:alphaModFix/>
            </a:blip>
            <a:srcRect/>
            <a:stretch/>
          </p:blipFill>
          <p:spPr>
            <a:xfrm>
              <a:off x="400476" y="703225"/>
              <a:ext cx="4707467" cy="2647950"/>
            </a:xfrm>
            <a:prstGeom prst="rect">
              <a:avLst/>
            </a:prstGeom>
            <a:noFill/>
            <a:ln>
              <a:noFill/>
            </a:ln>
          </p:spPr>
        </p:pic>
      </p:grpSp>
      <p:pic>
        <p:nvPicPr>
          <p:cNvPr id="216" name="Google Shape;216;p5"/>
          <p:cNvPicPr preferRelativeResize="0"/>
          <p:nvPr/>
        </p:nvPicPr>
        <p:blipFill rotWithShape="1">
          <a:blip r:embed="rId5">
            <a:alphaModFix/>
          </a:blip>
          <a:srcRect/>
          <a:stretch/>
        </p:blipFill>
        <p:spPr>
          <a:xfrm>
            <a:off x="1335806" y="2513382"/>
            <a:ext cx="2412525" cy="1607326"/>
          </a:xfrm>
          <a:prstGeom prst="rect">
            <a:avLst/>
          </a:prstGeom>
          <a:noFill/>
          <a:ln>
            <a:noFill/>
          </a:ln>
        </p:spPr>
      </p:pic>
      <p:pic>
        <p:nvPicPr>
          <p:cNvPr id="217" name="Google Shape;217;p5"/>
          <p:cNvPicPr preferRelativeResize="0"/>
          <p:nvPr/>
        </p:nvPicPr>
        <p:blipFill rotWithShape="1">
          <a:blip r:embed="rId6">
            <a:alphaModFix/>
          </a:blip>
          <a:srcRect r="6031"/>
          <a:stretch/>
        </p:blipFill>
        <p:spPr>
          <a:xfrm>
            <a:off x="5562525" y="2513269"/>
            <a:ext cx="2267025" cy="1610344"/>
          </a:xfrm>
          <a:prstGeom prst="rect">
            <a:avLst/>
          </a:prstGeom>
          <a:noFill/>
          <a:ln>
            <a:noFill/>
          </a:ln>
        </p:spPr>
      </p:pic>
      <p:pic>
        <p:nvPicPr>
          <p:cNvPr id="218" name="Google Shape;218;p5"/>
          <p:cNvPicPr preferRelativeResize="0"/>
          <p:nvPr/>
        </p:nvPicPr>
        <p:blipFill rotWithShape="1">
          <a:blip r:embed="rId7">
            <a:alphaModFix/>
          </a:blip>
          <a:srcRect/>
          <a:stretch/>
        </p:blipFill>
        <p:spPr>
          <a:xfrm>
            <a:off x="3442631" y="2513381"/>
            <a:ext cx="2412525" cy="1607339"/>
          </a:xfrm>
          <a:prstGeom prst="rect">
            <a:avLst/>
          </a:prstGeom>
          <a:noFill/>
          <a:ln>
            <a:noFill/>
          </a:ln>
        </p:spPr>
      </p:pic>
      <p:sp>
        <p:nvSpPr>
          <p:cNvPr id="219" name="Google Shape;219;p5"/>
          <p:cNvSpPr txBox="1"/>
          <p:nvPr/>
        </p:nvSpPr>
        <p:spPr>
          <a:xfrm>
            <a:off x="1056281" y="719138"/>
            <a:ext cx="2971575" cy="623225"/>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None/>
            </a:pPr>
            <a:r>
              <a:rPr lang="en-US" sz="1575" b="1" i="0" u="none" strike="noStrike" cap="none">
                <a:solidFill>
                  <a:schemeClr val="lt1"/>
                </a:solidFill>
                <a:latin typeface="Arial"/>
                <a:ea typeface="Arial"/>
                <a:cs typeface="Arial"/>
                <a:sym typeface="Arial"/>
              </a:rPr>
              <a:t>Accelerator Complex </a:t>
            </a:r>
            <a:endParaRPr sz="1575"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1575" b="1" i="0" u="none" strike="noStrike" cap="none">
                <a:solidFill>
                  <a:schemeClr val="lt1"/>
                </a:solidFill>
                <a:latin typeface="Arial"/>
                <a:ea typeface="Arial"/>
                <a:cs typeface="Arial"/>
                <a:sym typeface="Arial"/>
              </a:rPr>
              <a:t>and Muon Campus</a:t>
            </a:r>
            <a:endParaRPr sz="1575" b="1" i="0" u="none" strike="noStrike" cap="none">
              <a:solidFill>
                <a:schemeClr val="lt1"/>
              </a:solidFill>
              <a:latin typeface="Arial"/>
              <a:ea typeface="Arial"/>
              <a:cs typeface="Arial"/>
              <a:sym typeface="Arial"/>
            </a:endParaRPr>
          </a:p>
        </p:txBody>
      </p:sp>
      <p:sp>
        <p:nvSpPr>
          <p:cNvPr id="220" name="Google Shape;220;p5"/>
          <p:cNvSpPr txBox="1"/>
          <p:nvPr/>
        </p:nvSpPr>
        <p:spPr>
          <a:xfrm>
            <a:off x="4836638" y="2021681"/>
            <a:ext cx="2971500" cy="381000"/>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None/>
            </a:pPr>
            <a:r>
              <a:rPr lang="en-US" sz="1575" b="1" i="0" u="none" strike="noStrike" cap="none">
                <a:solidFill>
                  <a:schemeClr val="lt1"/>
                </a:solidFill>
                <a:latin typeface="Arial"/>
                <a:ea typeface="Arial"/>
                <a:cs typeface="Arial"/>
                <a:sym typeface="Arial"/>
              </a:rPr>
              <a:t>SiDet</a:t>
            </a:r>
            <a:endParaRPr sz="1575" b="1" i="0" u="none" strike="noStrike" cap="none">
              <a:solidFill>
                <a:schemeClr val="lt1"/>
              </a:solidFill>
              <a:latin typeface="Arial"/>
              <a:ea typeface="Arial"/>
              <a:cs typeface="Arial"/>
              <a:sym typeface="Arial"/>
            </a:endParaRPr>
          </a:p>
        </p:txBody>
      </p:sp>
      <p:sp>
        <p:nvSpPr>
          <p:cNvPr id="221" name="Google Shape;221;p5"/>
          <p:cNvSpPr txBox="1"/>
          <p:nvPr/>
        </p:nvSpPr>
        <p:spPr>
          <a:xfrm>
            <a:off x="1208681" y="2513381"/>
            <a:ext cx="2412600" cy="381000"/>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None/>
            </a:pPr>
            <a:r>
              <a:rPr lang="en-US" sz="1575" b="1" i="0" u="none" strike="noStrike" cap="none">
                <a:solidFill>
                  <a:schemeClr val="lt1"/>
                </a:solidFill>
                <a:latin typeface="Arial"/>
                <a:ea typeface="Arial"/>
                <a:cs typeface="Arial"/>
                <a:sym typeface="Arial"/>
              </a:rPr>
              <a:t>Test Beam and ITA</a:t>
            </a:r>
            <a:endParaRPr sz="1575" b="1" i="0" u="none" strike="noStrike" cap="none">
              <a:solidFill>
                <a:schemeClr val="lt1"/>
              </a:solidFill>
              <a:latin typeface="Arial"/>
              <a:ea typeface="Arial"/>
              <a:cs typeface="Arial"/>
              <a:sym typeface="Arial"/>
            </a:endParaRPr>
          </a:p>
        </p:txBody>
      </p:sp>
      <p:sp>
        <p:nvSpPr>
          <p:cNvPr id="222" name="Google Shape;222;p5"/>
          <p:cNvSpPr txBox="1"/>
          <p:nvPr/>
        </p:nvSpPr>
        <p:spPr>
          <a:xfrm>
            <a:off x="3570581" y="2513269"/>
            <a:ext cx="2156625" cy="623225"/>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None/>
            </a:pPr>
            <a:r>
              <a:rPr lang="en-US" sz="1575" b="1" i="0" u="none" strike="noStrike" cap="none">
                <a:solidFill>
                  <a:schemeClr val="lt1"/>
                </a:solidFill>
                <a:latin typeface="Arial"/>
                <a:ea typeface="Arial"/>
                <a:cs typeface="Arial"/>
                <a:sym typeface="Arial"/>
              </a:rPr>
              <a:t>Custom Detector Technology </a:t>
            </a:r>
            <a:endParaRPr sz="1575" b="1" i="0" u="none" strike="noStrike" cap="none">
              <a:solidFill>
                <a:schemeClr val="lt1"/>
              </a:solidFill>
              <a:latin typeface="Arial"/>
              <a:ea typeface="Arial"/>
              <a:cs typeface="Arial"/>
              <a:sym typeface="Arial"/>
            </a:endParaRPr>
          </a:p>
        </p:txBody>
      </p:sp>
      <p:sp>
        <p:nvSpPr>
          <p:cNvPr id="223" name="Google Shape;223;p5"/>
          <p:cNvSpPr txBox="1"/>
          <p:nvPr/>
        </p:nvSpPr>
        <p:spPr>
          <a:xfrm>
            <a:off x="5740856" y="3509391"/>
            <a:ext cx="2156625" cy="380851"/>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None/>
            </a:pPr>
            <a:r>
              <a:rPr lang="en-US" sz="1575" b="1" i="0" u="none" strike="noStrike" cap="none">
                <a:solidFill>
                  <a:schemeClr val="lt1"/>
                </a:solidFill>
                <a:latin typeface="Arial"/>
                <a:ea typeface="Arial"/>
                <a:cs typeface="Arial"/>
                <a:sym typeface="Arial"/>
              </a:rPr>
              <a:t>ASIC Development</a:t>
            </a:r>
            <a:endParaRPr sz="1575" b="1" i="0" u="none" strike="noStrike" cap="none">
              <a:solidFill>
                <a:schemeClr val="lt1"/>
              </a:solidFill>
              <a:latin typeface="Arial"/>
              <a:ea typeface="Arial"/>
              <a:cs typeface="Arial"/>
              <a:sym typeface="Arial"/>
            </a:endParaRPr>
          </a:p>
        </p:txBody>
      </p:sp>
      <p:sp>
        <p:nvSpPr>
          <p:cNvPr id="224" name="Google Shape;224;p5"/>
          <p:cNvSpPr txBox="1"/>
          <p:nvPr/>
        </p:nvSpPr>
        <p:spPr>
          <a:xfrm>
            <a:off x="77086" y="4289573"/>
            <a:ext cx="8989827" cy="415476"/>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None/>
            </a:pPr>
            <a:r>
              <a:rPr lang="en-US" sz="1800" b="1" i="1" u="none" strike="noStrike" cap="none">
                <a:solidFill>
                  <a:srgbClr val="004C97"/>
                </a:solidFill>
                <a:latin typeface="Arial"/>
                <a:ea typeface="Arial"/>
                <a:cs typeface="Arial"/>
                <a:sym typeface="Arial"/>
              </a:rPr>
              <a:t>These unique facilities are key to Fermilab’s leadership in support of the P5 Plan </a:t>
            </a:r>
            <a:endParaRPr sz="1800" b="1" i="1" u="none" strike="noStrike" cap="none">
              <a:solidFill>
                <a:srgbClr val="004C97"/>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46"/>
          <p:cNvSpPr txBox="1">
            <a:spLocks noGrp="1"/>
          </p:cNvSpPr>
          <p:nvPr>
            <p:ph type="title"/>
          </p:nvPr>
        </p:nvSpPr>
        <p:spPr>
          <a:xfrm>
            <a:off x="228600" y="2411250"/>
            <a:ext cx="8686800" cy="3210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SzPts val="2800"/>
              <a:buNone/>
            </a:pPr>
            <a:r>
              <a:rPr lang="en-US" sz="4500"/>
              <a:t>BACKUP</a:t>
            </a:r>
            <a:endParaRPr sz="4500"/>
          </a:p>
        </p:txBody>
      </p:sp>
      <p:sp>
        <p:nvSpPr>
          <p:cNvPr id="852" name="Google Shape;852;p46"/>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50</a:t>
            </a:fld>
            <a:endParaRPr/>
          </a:p>
        </p:txBody>
      </p:sp>
      <p:sp>
        <p:nvSpPr>
          <p:cNvPr id="855" name="Google Shape;855;p46"/>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856" name="Google Shape;856;p46"/>
          <p:cNvSpPr txBox="1">
            <a:spLocks noGrp="1"/>
          </p:cNvSpPr>
          <p:nvPr>
            <p:ph type="ftr" idx="11"/>
          </p:nvPr>
        </p:nvSpPr>
        <p:spPr>
          <a:xfrm>
            <a:off x="1512404" y="48739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dirty="0"/>
              <a:t>K. Burkett | Fermilab PAC Meeting </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g130bf8aca4e_0_51"/>
          <p:cNvSpPr txBox="1">
            <a:spLocks noGrp="1"/>
          </p:cNvSpPr>
          <p:nvPr>
            <p:ph type="body" idx="1"/>
          </p:nvPr>
        </p:nvSpPr>
        <p:spPr>
          <a:xfrm>
            <a:off x="228603" y="728664"/>
            <a:ext cx="8672400" cy="3794400"/>
          </a:xfrm>
          <a:prstGeom prst="rect">
            <a:avLst/>
          </a:prstGeom>
          <a:noFill/>
          <a:ln>
            <a:noFill/>
          </a:ln>
        </p:spPr>
        <p:txBody>
          <a:bodyPr spcFirstLastPara="1" wrap="square" lIns="0" tIns="0" rIns="0" bIns="0" anchor="t" anchorCtr="0">
            <a:normAutofit lnSpcReduction="10000"/>
          </a:bodyPr>
          <a:lstStyle/>
          <a:p>
            <a:pPr marL="457200" lvl="0" indent="-342900" algn="l" rtl="0">
              <a:lnSpc>
                <a:spcPct val="105000"/>
              </a:lnSpc>
              <a:spcBef>
                <a:spcPts val="984"/>
              </a:spcBef>
              <a:spcAft>
                <a:spcPts val="0"/>
              </a:spcAft>
              <a:buSzPts val="1800"/>
              <a:buChar char="•"/>
            </a:pPr>
            <a:r>
              <a:rPr lang="en-US" sz="1500">
                <a:latin typeface="Helvetica Neue"/>
                <a:ea typeface="Helvetica Neue"/>
                <a:cs typeface="Helvetica Neue"/>
                <a:sym typeface="Helvetica Neue"/>
              </a:rPr>
              <a:t>Leading roles in Snowmass: </a:t>
            </a:r>
            <a:endParaRPr/>
          </a:p>
          <a:p>
            <a:pPr marL="914400" lvl="1" indent="-228600" algn="l" rtl="0">
              <a:lnSpc>
                <a:spcPct val="105000"/>
              </a:lnSpc>
              <a:spcBef>
                <a:spcPts val="984"/>
              </a:spcBef>
              <a:spcAft>
                <a:spcPts val="0"/>
              </a:spcAft>
              <a:buSzPts val="1600"/>
              <a:buNone/>
            </a:pPr>
            <a:r>
              <a:rPr lang="en-US" sz="1500">
                <a:latin typeface="Helvetica Neue"/>
                <a:ea typeface="Helvetica Neue"/>
                <a:cs typeface="Helvetica Neue"/>
                <a:sym typeface="Helvetica Neue"/>
              </a:rPr>
              <a:t>Instrumentation Frontier (IF) convener: P. Merkel</a:t>
            </a:r>
            <a:endParaRPr/>
          </a:p>
          <a:p>
            <a:pPr marL="914400" lvl="1" indent="-228600" algn="l" rtl="0">
              <a:lnSpc>
                <a:spcPct val="105000"/>
              </a:lnSpc>
              <a:spcBef>
                <a:spcPts val="984"/>
              </a:spcBef>
              <a:spcAft>
                <a:spcPts val="0"/>
              </a:spcAft>
              <a:buSzPts val="1600"/>
              <a:buNone/>
            </a:pPr>
            <a:r>
              <a:rPr lang="en-US" sz="1500">
                <a:latin typeface="Helvetica Neue"/>
                <a:ea typeface="Helvetica Neue"/>
                <a:cs typeface="Helvetica Neue"/>
                <a:sym typeface="Helvetica Neue"/>
              </a:rPr>
              <a:t>IF sub-group conveners: J. Estrada and C. Escobar (IF02 Photodetection), A. Apresyan (IF03 Silicon Tracking), J. Raaf and E. Dahl (IF07 Noble Element Detectors)</a:t>
            </a:r>
            <a:endParaRPr/>
          </a:p>
          <a:p>
            <a:pPr marL="914400" lvl="1" indent="-228600" algn="l" rtl="0">
              <a:lnSpc>
                <a:spcPct val="105000"/>
              </a:lnSpc>
              <a:spcBef>
                <a:spcPts val="984"/>
              </a:spcBef>
              <a:spcAft>
                <a:spcPts val="0"/>
              </a:spcAft>
              <a:buSzPts val="1600"/>
              <a:buNone/>
            </a:pPr>
            <a:endParaRPr sz="1500">
              <a:latin typeface="Helvetica Neue"/>
              <a:ea typeface="Helvetica Neue"/>
              <a:cs typeface="Helvetica Neue"/>
              <a:sym typeface="Helvetica Neue"/>
            </a:endParaRPr>
          </a:p>
          <a:p>
            <a:pPr marL="457200" lvl="0" indent="-342900" algn="l" rtl="0">
              <a:lnSpc>
                <a:spcPct val="105000"/>
              </a:lnSpc>
              <a:spcBef>
                <a:spcPts val="984"/>
              </a:spcBef>
              <a:spcAft>
                <a:spcPts val="0"/>
              </a:spcAft>
              <a:buSzPts val="1800"/>
              <a:buChar char="•"/>
            </a:pPr>
            <a:r>
              <a:rPr lang="en-US" sz="1500">
                <a:latin typeface="Helvetica Neue"/>
                <a:ea typeface="Helvetica Neue"/>
                <a:cs typeface="Helvetica Neue"/>
                <a:sym typeface="Helvetica Neue"/>
              </a:rPr>
              <a:t>Detector R&amp;D program at the lab is aligned with P5 and DOE BRN</a:t>
            </a:r>
            <a:endParaRPr/>
          </a:p>
          <a:p>
            <a:pPr marL="914400" lvl="1" indent="-228600" algn="l" rtl="0">
              <a:lnSpc>
                <a:spcPct val="105000"/>
              </a:lnSpc>
              <a:spcBef>
                <a:spcPts val="984"/>
              </a:spcBef>
              <a:spcAft>
                <a:spcPts val="0"/>
              </a:spcAft>
              <a:buSzPts val="1600"/>
              <a:buNone/>
            </a:pPr>
            <a:r>
              <a:rPr lang="en-US" sz="1500">
                <a:latin typeface="Helvetica Neue"/>
                <a:ea typeface="Helvetica Neue"/>
                <a:cs typeface="Helvetica Neue"/>
                <a:sym typeface="Helvetica Neue"/>
              </a:rPr>
              <a:t>Development of sensors for future collider and cosmic experiments is key component</a:t>
            </a:r>
            <a:endParaRPr/>
          </a:p>
          <a:p>
            <a:pPr marL="914400" lvl="1" indent="-228600" algn="l" rtl="0">
              <a:lnSpc>
                <a:spcPct val="105000"/>
              </a:lnSpc>
              <a:spcBef>
                <a:spcPts val="984"/>
              </a:spcBef>
              <a:spcAft>
                <a:spcPts val="0"/>
              </a:spcAft>
              <a:buSzPts val="1600"/>
              <a:buNone/>
            </a:pPr>
            <a:r>
              <a:rPr lang="en-US" sz="1500">
                <a:latin typeface="Helvetica Neue"/>
                <a:ea typeface="Helvetica Neue"/>
                <a:cs typeface="Helvetica Neue"/>
                <a:sym typeface="Helvetica Neue"/>
              </a:rPr>
              <a:t>Very active field with world leading contributions and breakthroughs</a:t>
            </a:r>
            <a:endParaRPr/>
          </a:p>
          <a:p>
            <a:pPr marL="914400" lvl="1" indent="-228600" algn="l" rtl="0">
              <a:lnSpc>
                <a:spcPct val="105000"/>
              </a:lnSpc>
              <a:spcBef>
                <a:spcPts val="984"/>
              </a:spcBef>
              <a:spcAft>
                <a:spcPts val="0"/>
              </a:spcAft>
              <a:buSzPts val="1600"/>
              <a:buNone/>
            </a:pPr>
            <a:r>
              <a:rPr lang="en-US" sz="1500">
                <a:latin typeface="Helvetica Neue"/>
                <a:ea typeface="Helvetica Neue"/>
                <a:cs typeface="Helvetica Neue"/>
                <a:sym typeface="Helvetica Neue"/>
              </a:rPr>
              <a:t>Key area that stimulates national and international collaborations and attracts alternative funding sources (LDRD, ECA, SBIR, QIS, Heising-Simons, IARPA, NASA, etc.)</a:t>
            </a:r>
            <a:endParaRPr/>
          </a:p>
          <a:p>
            <a:pPr marL="914400" lvl="1" indent="-228600" algn="l" rtl="0">
              <a:lnSpc>
                <a:spcPct val="105000"/>
              </a:lnSpc>
              <a:spcBef>
                <a:spcPts val="984"/>
              </a:spcBef>
              <a:spcAft>
                <a:spcPts val="0"/>
              </a:spcAft>
              <a:buSzPts val="1600"/>
              <a:buNone/>
            </a:pPr>
            <a:r>
              <a:rPr lang="en-US" sz="1500">
                <a:latin typeface="Helvetica Neue"/>
                <a:ea typeface="Helvetica Neue"/>
                <a:cs typeface="Helvetica Neue"/>
                <a:sym typeface="Helvetica Neue"/>
              </a:rPr>
              <a:t>Will update Fermilab’s Strategic Plan for Detector R&amp;D to new P5 priorities, but expect to be very much in-synch already</a:t>
            </a:r>
            <a:endParaRPr/>
          </a:p>
          <a:p>
            <a:pPr marL="457200" lvl="0" indent="-228600" algn="l" rtl="0">
              <a:lnSpc>
                <a:spcPct val="105000"/>
              </a:lnSpc>
              <a:spcBef>
                <a:spcPts val="984"/>
              </a:spcBef>
              <a:spcAft>
                <a:spcPts val="0"/>
              </a:spcAft>
              <a:buSzPts val="1800"/>
              <a:buNone/>
            </a:pPr>
            <a:endParaRPr sz="1500">
              <a:latin typeface="Helvetica Neue"/>
              <a:ea typeface="Helvetica Neue"/>
              <a:cs typeface="Helvetica Neue"/>
              <a:sym typeface="Helvetica Neue"/>
            </a:endParaRPr>
          </a:p>
          <a:p>
            <a:pPr marL="457200" lvl="0" indent="-228600" algn="l" rtl="0">
              <a:lnSpc>
                <a:spcPct val="105000"/>
              </a:lnSpc>
              <a:spcBef>
                <a:spcPts val="984"/>
              </a:spcBef>
              <a:spcAft>
                <a:spcPts val="0"/>
              </a:spcAft>
              <a:buSzPts val="1800"/>
              <a:buNone/>
            </a:pPr>
            <a:endParaRPr sz="1500"/>
          </a:p>
        </p:txBody>
      </p:sp>
      <p:sp>
        <p:nvSpPr>
          <p:cNvPr id="862" name="Google Shape;862;g130bf8aca4e_0_51"/>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rmAutofit fontScale="90000"/>
          </a:bodyPr>
          <a:lstStyle/>
          <a:p>
            <a:pPr marL="0" marR="0" lvl="0" indent="0" algn="l" rtl="0">
              <a:lnSpc>
                <a:spcPct val="100000"/>
              </a:lnSpc>
              <a:spcBef>
                <a:spcPts val="0"/>
              </a:spcBef>
              <a:spcAft>
                <a:spcPts val="0"/>
              </a:spcAft>
              <a:buSzPct val="141414"/>
              <a:buNone/>
            </a:pPr>
            <a:r>
              <a:rPr lang="en-US"/>
              <a:t>Detector R&amp;D: Snowmass and P5</a:t>
            </a:r>
            <a:endParaRPr/>
          </a:p>
        </p:txBody>
      </p:sp>
      <p:sp>
        <p:nvSpPr>
          <p:cNvPr id="863" name="Google Shape;863;g130bf8aca4e_0_51"/>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rmAutofit fontScale="92500" lnSpcReduction="10000"/>
          </a:bodyPr>
          <a:lstStyle/>
          <a:p>
            <a:pPr marL="0" lvl="0" indent="0" algn="l" rtl="0">
              <a:lnSpc>
                <a:spcPct val="90000"/>
              </a:lnSpc>
              <a:spcBef>
                <a:spcPts val="0"/>
              </a:spcBef>
              <a:spcAft>
                <a:spcPts val="600"/>
              </a:spcAft>
              <a:buSzPct val="100000"/>
              <a:buNone/>
            </a:pPr>
            <a:fld id="{00000000-1234-1234-1234-123412341234}" type="slidenum">
              <a:rPr lang="en-US"/>
              <a:t>51</a:t>
            </a:fld>
            <a:endParaRPr/>
          </a:p>
        </p:txBody>
      </p:sp>
      <p:sp>
        <p:nvSpPr>
          <p:cNvPr id="2" name="Date Placeholder 1">
            <a:extLst>
              <a:ext uri="{FF2B5EF4-FFF2-40B4-BE49-F238E27FC236}">
                <a16:creationId xmlns:a16="http://schemas.microsoft.com/office/drawing/2014/main" id="{F5B3171F-FB26-054E-B4EF-D60A1DFD889C}"/>
              </a:ext>
            </a:extLst>
          </p:cNvPr>
          <p:cNvSpPr>
            <a:spLocks noGrp="1"/>
          </p:cNvSpPr>
          <p:nvPr>
            <p:ph type="dt" idx="10"/>
          </p:nvPr>
        </p:nvSpPr>
        <p:spPr/>
        <p:txBody>
          <a:bodyPr/>
          <a:lstStyle/>
          <a:p>
            <a:r>
              <a:rPr lang="en-US"/>
              <a:t>6/22/22 </a:t>
            </a:r>
          </a:p>
        </p:txBody>
      </p:sp>
      <p:sp>
        <p:nvSpPr>
          <p:cNvPr id="3" name="Footer Placeholder 2">
            <a:extLst>
              <a:ext uri="{FF2B5EF4-FFF2-40B4-BE49-F238E27FC236}">
                <a16:creationId xmlns:a16="http://schemas.microsoft.com/office/drawing/2014/main" id="{43DE3A98-3E14-E743-93BE-F5C86DFDD4C5}"/>
              </a:ext>
            </a:extLst>
          </p:cNvPr>
          <p:cNvSpPr>
            <a:spLocks noGrp="1"/>
          </p:cNvSpPr>
          <p:nvPr>
            <p:ph type="ftr" idx="11"/>
          </p:nvPr>
        </p:nvSpPr>
        <p:spPr/>
        <p:txBody>
          <a:bodyPr/>
          <a:lstStyle/>
          <a:p>
            <a:r>
              <a:rPr lang="en-US"/>
              <a:t>K. Burkett | Fermilab PAC Meeting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6"/>
          <p:cNvSpPr txBox="1">
            <a:spLocks noGrp="1"/>
          </p:cNvSpPr>
          <p:nvPr>
            <p:ph type="title"/>
          </p:nvPr>
        </p:nvSpPr>
        <p:spPr>
          <a:xfrm>
            <a:off x="228600" y="2411250"/>
            <a:ext cx="8686800" cy="3210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SzPts val="2800"/>
              <a:buNone/>
            </a:pPr>
            <a:r>
              <a:rPr lang="en-US" sz="2800"/>
              <a:t>Cosmic Science</a:t>
            </a:r>
            <a:endParaRPr sz="2800"/>
          </a:p>
        </p:txBody>
      </p:sp>
      <p:sp>
        <p:nvSpPr>
          <p:cNvPr id="230" name="Google Shape;230;p6"/>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6</a:t>
            </a:fld>
            <a:endParaRPr/>
          </a:p>
        </p:txBody>
      </p:sp>
      <p:sp>
        <p:nvSpPr>
          <p:cNvPr id="231" name="Google Shape;231;p6"/>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232" name="Google Shape;232;p6"/>
          <p:cNvSpPr txBox="1">
            <a:spLocks noGrp="1"/>
          </p:cNvSpPr>
          <p:nvPr>
            <p:ph type="ftr" idx="11"/>
          </p:nvPr>
        </p:nvSpPr>
        <p:spPr>
          <a:xfrm>
            <a:off x="1512404" y="48739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7"/>
          <p:cNvSpPr txBox="1">
            <a:spLocks noGrp="1"/>
          </p:cNvSpPr>
          <p:nvPr>
            <p:ph type="body" idx="1"/>
          </p:nvPr>
        </p:nvSpPr>
        <p:spPr>
          <a:xfrm>
            <a:off x="228603" y="728664"/>
            <a:ext cx="8672400" cy="2903057"/>
          </a:xfrm>
          <a:prstGeom prst="rect">
            <a:avLst/>
          </a:prstGeom>
          <a:noFill/>
          <a:ln>
            <a:noFill/>
          </a:ln>
        </p:spPr>
        <p:txBody>
          <a:bodyPr spcFirstLastPara="1" wrap="square" lIns="0" tIns="0" rIns="0" bIns="0" anchor="t" anchorCtr="0">
            <a:normAutofit fontScale="92500" lnSpcReduction="20000"/>
          </a:bodyPr>
          <a:lstStyle/>
          <a:p>
            <a:pPr marL="304800" lvl="0" indent="-285750" algn="l" rtl="0">
              <a:lnSpc>
                <a:spcPct val="90000"/>
              </a:lnSpc>
              <a:spcBef>
                <a:spcPts val="0"/>
              </a:spcBef>
              <a:spcAft>
                <a:spcPts val="0"/>
              </a:spcAft>
              <a:buClr>
                <a:srgbClr val="000000"/>
              </a:buClr>
              <a:buSzPct val="115315"/>
              <a:buFont typeface="Arial"/>
              <a:buChar char="•"/>
            </a:pPr>
            <a:r>
              <a:rPr lang="en-US" sz="1500" dirty="0">
                <a:solidFill>
                  <a:srgbClr val="000000"/>
                </a:solidFill>
                <a:latin typeface="Helvetica Neue"/>
                <a:ea typeface="Helvetica Neue"/>
                <a:cs typeface="Helvetica Neue"/>
                <a:sym typeface="Helvetica Neue"/>
              </a:rPr>
              <a:t>Grew out of </a:t>
            </a:r>
            <a:endParaRPr sz="1500" dirty="0">
              <a:solidFill>
                <a:srgbClr val="000000"/>
              </a:solidFill>
              <a:latin typeface="Helvetica Neue"/>
              <a:ea typeface="Helvetica Neue"/>
              <a:cs typeface="Helvetica Neue"/>
              <a:sym typeface="Helvetica Neue"/>
            </a:endParaRPr>
          </a:p>
          <a:p>
            <a:pPr marL="657225" lvl="1" indent="-285781" algn="l" rtl="0">
              <a:lnSpc>
                <a:spcPct val="110000"/>
              </a:lnSpc>
              <a:spcBef>
                <a:spcPts val="0"/>
              </a:spcBef>
              <a:spcAft>
                <a:spcPts val="0"/>
              </a:spcAft>
              <a:buClr>
                <a:srgbClr val="000000"/>
              </a:buClr>
              <a:buSzPct val="100000"/>
              <a:buFont typeface="NTR"/>
              <a:buChar char="‑"/>
            </a:pPr>
            <a:r>
              <a:rPr lang="en-US" sz="1300" dirty="0">
                <a:solidFill>
                  <a:srgbClr val="000000"/>
                </a:solidFill>
                <a:latin typeface="Helvetica Neue"/>
                <a:ea typeface="Helvetica Neue"/>
                <a:cs typeface="Helvetica Neue"/>
                <a:sym typeface="Helvetica Neue"/>
              </a:rPr>
              <a:t>the connection of particle physics and cosmology (inner-space – outer-space)</a:t>
            </a:r>
            <a:endParaRPr sz="1300" dirty="0">
              <a:solidFill>
                <a:srgbClr val="000000"/>
              </a:solidFill>
              <a:latin typeface="Helvetica Neue"/>
              <a:ea typeface="Helvetica Neue"/>
              <a:cs typeface="Helvetica Neue"/>
              <a:sym typeface="Helvetica Neue"/>
            </a:endParaRPr>
          </a:p>
          <a:p>
            <a:pPr marL="657225" lvl="1" indent="-285781" algn="l" rtl="0">
              <a:lnSpc>
                <a:spcPct val="110000"/>
              </a:lnSpc>
              <a:spcBef>
                <a:spcPts val="0"/>
              </a:spcBef>
              <a:spcAft>
                <a:spcPts val="0"/>
              </a:spcAft>
              <a:buClr>
                <a:srgbClr val="000000"/>
              </a:buClr>
              <a:buSzPct val="100000"/>
              <a:buFont typeface="NTR"/>
              <a:buChar char="‑"/>
            </a:pPr>
            <a:r>
              <a:rPr lang="en-US" sz="1300" dirty="0">
                <a:solidFill>
                  <a:srgbClr val="000000"/>
                </a:solidFill>
                <a:latin typeface="Helvetica Neue"/>
                <a:ea typeface="Helvetica Neue"/>
                <a:cs typeface="Helvetica Neue"/>
                <a:sym typeface="Helvetica Neue"/>
              </a:rPr>
              <a:t>the close ties between the theoretical astrophysics groups at Fermilab and Chicago</a:t>
            </a:r>
            <a:endParaRPr sz="1300" dirty="0">
              <a:solidFill>
                <a:srgbClr val="000000"/>
              </a:solidFill>
              <a:latin typeface="Helvetica Neue"/>
              <a:ea typeface="Helvetica Neue"/>
              <a:cs typeface="Helvetica Neue"/>
              <a:sym typeface="Helvetica Neue"/>
            </a:endParaRPr>
          </a:p>
          <a:p>
            <a:pPr marL="842963" lvl="0" indent="-171450" algn="l" rtl="0">
              <a:lnSpc>
                <a:spcPct val="90000"/>
              </a:lnSpc>
              <a:spcBef>
                <a:spcPts val="0"/>
              </a:spcBef>
              <a:spcAft>
                <a:spcPts val="0"/>
              </a:spcAft>
              <a:buClr>
                <a:srgbClr val="000000"/>
              </a:buClr>
              <a:buSzPct val="108108"/>
              <a:buFont typeface="Arial"/>
              <a:buNone/>
            </a:pPr>
            <a:endParaRPr dirty="0">
              <a:solidFill>
                <a:srgbClr val="000000"/>
              </a:solidFill>
              <a:latin typeface="Helvetica Neue"/>
              <a:ea typeface="Helvetica Neue"/>
              <a:cs typeface="Helvetica Neue"/>
              <a:sym typeface="Helvetica Neue"/>
            </a:endParaRPr>
          </a:p>
          <a:p>
            <a:pPr marL="323850" lvl="0" indent="-285750" algn="l" rtl="0">
              <a:lnSpc>
                <a:spcPct val="90000"/>
              </a:lnSpc>
              <a:spcBef>
                <a:spcPts val="0"/>
              </a:spcBef>
              <a:spcAft>
                <a:spcPts val="0"/>
              </a:spcAft>
              <a:buClr>
                <a:srgbClr val="000000"/>
              </a:buClr>
              <a:buSzPct val="115315"/>
              <a:buFont typeface="Arial"/>
              <a:buChar char="•"/>
            </a:pPr>
            <a:r>
              <a:rPr lang="en-US" sz="1500" dirty="0">
                <a:solidFill>
                  <a:srgbClr val="000000"/>
                </a:solidFill>
                <a:latin typeface="Helvetica Neue"/>
                <a:ea typeface="Helvetica Neue"/>
                <a:cs typeface="Helvetica Neue"/>
                <a:sym typeface="Helvetica Neue"/>
              </a:rPr>
              <a:t>Brilliant creative award-winning scientists in recognized leadership roles </a:t>
            </a:r>
            <a:endParaRPr sz="1500" dirty="0">
              <a:solidFill>
                <a:srgbClr val="000000"/>
              </a:solidFill>
              <a:latin typeface="Helvetica Neue"/>
              <a:ea typeface="Helvetica Neue"/>
              <a:cs typeface="Helvetica Neue"/>
              <a:sym typeface="Helvetica Neue"/>
            </a:endParaRPr>
          </a:p>
          <a:p>
            <a:pPr marL="542925" lvl="0" indent="-171450" algn="l" rtl="0">
              <a:lnSpc>
                <a:spcPct val="90000"/>
              </a:lnSpc>
              <a:spcBef>
                <a:spcPts val="300"/>
              </a:spcBef>
              <a:spcAft>
                <a:spcPts val="0"/>
              </a:spcAft>
              <a:buClr>
                <a:srgbClr val="000000"/>
              </a:buClr>
              <a:buSzPct val="108108"/>
              <a:buFont typeface="Arial"/>
              <a:buNone/>
            </a:pPr>
            <a:endParaRPr dirty="0">
              <a:solidFill>
                <a:srgbClr val="000000"/>
              </a:solidFill>
              <a:latin typeface="Helvetica Neue"/>
              <a:ea typeface="Helvetica Neue"/>
              <a:cs typeface="Helvetica Neue"/>
              <a:sym typeface="Helvetica Neue"/>
            </a:endParaRPr>
          </a:p>
          <a:p>
            <a:pPr marL="304800" lvl="0" indent="-285750" algn="l" rtl="0">
              <a:lnSpc>
                <a:spcPct val="90000"/>
              </a:lnSpc>
              <a:spcBef>
                <a:spcPts val="300"/>
              </a:spcBef>
              <a:spcAft>
                <a:spcPts val="0"/>
              </a:spcAft>
              <a:buClr>
                <a:srgbClr val="000000"/>
              </a:buClr>
              <a:buSzPct val="115315"/>
              <a:buFont typeface="Arial"/>
              <a:buChar char="•"/>
            </a:pPr>
            <a:r>
              <a:rPr lang="en-US" sz="1500" dirty="0">
                <a:solidFill>
                  <a:srgbClr val="000000"/>
                </a:solidFill>
                <a:latin typeface="Helvetica Neue"/>
                <a:ea typeface="Helvetica Neue"/>
                <a:cs typeface="Helvetica Neue"/>
                <a:sym typeface="Helvetica Neue"/>
              </a:rPr>
              <a:t>Capitalizes on core capabilities, scientific expertise, technical skills, and unique facilities </a:t>
            </a:r>
            <a:endParaRPr sz="1500" dirty="0">
              <a:solidFill>
                <a:srgbClr val="000000"/>
              </a:solidFill>
              <a:latin typeface="Helvetica Neue"/>
              <a:ea typeface="Helvetica Neue"/>
              <a:cs typeface="Helvetica Neue"/>
              <a:sym typeface="Helvetica Neue"/>
            </a:endParaRPr>
          </a:p>
          <a:p>
            <a:pPr marL="642938" lvl="1" indent="-285781" algn="l" rtl="0">
              <a:lnSpc>
                <a:spcPct val="90000"/>
              </a:lnSpc>
              <a:spcBef>
                <a:spcPts val="285"/>
              </a:spcBef>
              <a:spcAft>
                <a:spcPts val="0"/>
              </a:spcAft>
              <a:buClr>
                <a:srgbClr val="000000"/>
              </a:buClr>
              <a:buSzPct val="100000"/>
              <a:buFont typeface="NTR"/>
              <a:buChar char="‑"/>
            </a:pPr>
            <a:r>
              <a:rPr lang="en-US" sz="1300" dirty="0">
                <a:solidFill>
                  <a:srgbClr val="000000"/>
                </a:solidFill>
                <a:latin typeface="Helvetica Neue"/>
                <a:ea typeface="Helvetica Neue"/>
                <a:cs typeface="Helvetica Neue"/>
                <a:sym typeface="Helvetica Neue"/>
              </a:rPr>
              <a:t>Silicon Detector Facility (</a:t>
            </a:r>
            <a:r>
              <a:rPr lang="en-US" sz="1300" dirty="0" err="1">
                <a:solidFill>
                  <a:srgbClr val="000000"/>
                </a:solidFill>
                <a:latin typeface="Helvetica Neue"/>
                <a:ea typeface="Helvetica Neue"/>
                <a:cs typeface="Helvetica Neue"/>
                <a:sym typeface="Helvetica Neue"/>
              </a:rPr>
              <a:t>SiDet</a:t>
            </a:r>
            <a:r>
              <a:rPr lang="en-US" sz="1300" dirty="0">
                <a:solidFill>
                  <a:srgbClr val="000000"/>
                </a:solidFill>
                <a:latin typeface="Helvetica Neue"/>
                <a:ea typeface="Helvetica Neue"/>
                <a:cs typeface="Helvetica Neue"/>
                <a:sym typeface="Helvetica Neue"/>
              </a:rPr>
              <a:t>)</a:t>
            </a:r>
            <a:endParaRPr sz="1300" dirty="0">
              <a:solidFill>
                <a:srgbClr val="000000"/>
              </a:solidFill>
              <a:latin typeface="Helvetica Neue"/>
              <a:ea typeface="Helvetica Neue"/>
              <a:cs typeface="Helvetica Neue"/>
              <a:sym typeface="Helvetica Neue"/>
            </a:endParaRPr>
          </a:p>
          <a:p>
            <a:pPr marL="642938" lvl="1" indent="-285781" algn="l" rtl="0">
              <a:lnSpc>
                <a:spcPct val="90000"/>
              </a:lnSpc>
              <a:spcBef>
                <a:spcPts val="285"/>
              </a:spcBef>
              <a:spcAft>
                <a:spcPts val="0"/>
              </a:spcAft>
              <a:buClr>
                <a:srgbClr val="000000"/>
              </a:buClr>
              <a:buSzPct val="100000"/>
              <a:buFont typeface="NTR"/>
              <a:buChar char="‑"/>
            </a:pPr>
            <a:r>
              <a:rPr lang="en-US" sz="1300" dirty="0">
                <a:solidFill>
                  <a:srgbClr val="000000"/>
                </a:solidFill>
                <a:latin typeface="Helvetica Neue"/>
                <a:ea typeface="Helvetica Neue"/>
                <a:cs typeface="Helvetica Neue"/>
                <a:sym typeface="Helvetica Neue"/>
              </a:rPr>
              <a:t>Sub-Kelvin Cryogenic expertise </a:t>
            </a:r>
            <a:endParaRPr sz="1300" dirty="0">
              <a:solidFill>
                <a:srgbClr val="000000"/>
              </a:solidFill>
              <a:latin typeface="Helvetica Neue"/>
              <a:ea typeface="Helvetica Neue"/>
              <a:cs typeface="Helvetica Neue"/>
              <a:sym typeface="Helvetica Neue"/>
            </a:endParaRPr>
          </a:p>
          <a:p>
            <a:pPr marL="642938" lvl="1" indent="-285781" algn="l" rtl="0">
              <a:lnSpc>
                <a:spcPct val="90000"/>
              </a:lnSpc>
              <a:spcBef>
                <a:spcPts val="285"/>
              </a:spcBef>
              <a:spcAft>
                <a:spcPts val="0"/>
              </a:spcAft>
              <a:buClr>
                <a:srgbClr val="000000"/>
              </a:buClr>
              <a:buSzPct val="100000"/>
              <a:buFont typeface="NTR"/>
              <a:buChar char="‑"/>
            </a:pPr>
            <a:r>
              <a:rPr lang="en-US" sz="1300" dirty="0">
                <a:solidFill>
                  <a:srgbClr val="000000"/>
                </a:solidFill>
                <a:latin typeface="Helvetica Neue"/>
                <a:ea typeface="Helvetica Neue"/>
                <a:cs typeface="Helvetica Neue"/>
                <a:sym typeface="Helvetica Neue"/>
              </a:rPr>
              <a:t>Underground low background on-site facilities (e.g. NEXUS in the MINOS Tunnel)</a:t>
            </a:r>
            <a:endParaRPr sz="1300" dirty="0">
              <a:solidFill>
                <a:srgbClr val="000000"/>
              </a:solidFill>
              <a:latin typeface="Helvetica Neue"/>
              <a:ea typeface="Helvetica Neue"/>
              <a:cs typeface="Helvetica Neue"/>
              <a:sym typeface="Helvetica Neue"/>
            </a:endParaRPr>
          </a:p>
          <a:p>
            <a:pPr marL="657225" lvl="1" indent="-285781" algn="l" rtl="0">
              <a:lnSpc>
                <a:spcPct val="90000"/>
              </a:lnSpc>
              <a:spcBef>
                <a:spcPts val="285"/>
              </a:spcBef>
              <a:spcAft>
                <a:spcPts val="0"/>
              </a:spcAft>
              <a:buClr>
                <a:srgbClr val="000000"/>
              </a:buClr>
              <a:buSzPct val="100000"/>
              <a:buFont typeface="NTR"/>
              <a:buChar char="‑"/>
            </a:pPr>
            <a:r>
              <a:rPr lang="en-US" sz="1300" dirty="0">
                <a:solidFill>
                  <a:srgbClr val="000000"/>
                </a:solidFill>
                <a:latin typeface="Helvetica Neue"/>
                <a:ea typeface="Helvetica Neue"/>
                <a:cs typeface="Helvetica Neue"/>
                <a:sym typeface="Helvetica Neue"/>
              </a:rPr>
              <a:t>Data handling, analysis and quality control expertise </a:t>
            </a:r>
            <a:endParaRPr sz="1300" dirty="0">
              <a:solidFill>
                <a:srgbClr val="000000"/>
              </a:solidFill>
              <a:latin typeface="Helvetica Neue"/>
              <a:ea typeface="Helvetica Neue"/>
              <a:cs typeface="Helvetica Neue"/>
              <a:sym typeface="Helvetica Neue"/>
            </a:endParaRPr>
          </a:p>
          <a:p>
            <a:pPr marL="657225" lvl="1" indent="-285781" algn="l" rtl="0">
              <a:lnSpc>
                <a:spcPct val="90000"/>
              </a:lnSpc>
              <a:spcBef>
                <a:spcPts val="285"/>
              </a:spcBef>
              <a:spcAft>
                <a:spcPts val="0"/>
              </a:spcAft>
              <a:buClr>
                <a:srgbClr val="000000"/>
              </a:buClr>
              <a:buSzPct val="100000"/>
              <a:buFont typeface="NTR"/>
              <a:buChar char="‑"/>
            </a:pPr>
            <a:r>
              <a:rPr lang="en-US" sz="1300" dirty="0">
                <a:solidFill>
                  <a:srgbClr val="000000"/>
                </a:solidFill>
                <a:latin typeface="Helvetica Neue"/>
                <a:ea typeface="Helvetica Neue"/>
                <a:cs typeface="Helvetica Neue"/>
                <a:sym typeface="Helvetica Neue"/>
              </a:rPr>
              <a:t>New Integrated Engineering Research Center (IERC)</a:t>
            </a:r>
            <a:endParaRPr sz="1300" dirty="0">
              <a:solidFill>
                <a:srgbClr val="000000"/>
              </a:solidFill>
              <a:latin typeface="Helvetica Neue"/>
              <a:ea typeface="Helvetica Neue"/>
              <a:cs typeface="Helvetica Neue"/>
              <a:sym typeface="Helvetica Neue"/>
            </a:endParaRPr>
          </a:p>
          <a:p>
            <a:pPr marL="719138" lvl="1" indent="-165100" algn="l" rtl="0">
              <a:lnSpc>
                <a:spcPct val="90000"/>
              </a:lnSpc>
              <a:spcBef>
                <a:spcPts val="285"/>
              </a:spcBef>
              <a:spcAft>
                <a:spcPts val="0"/>
              </a:spcAft>
              <a:buClr>
                <a:srgbClr val="000000"/>
              </a:buClr>
              <a:buSzPct val="128378"/>
              <a:buFont typeface="Arial"/>
              <a:buNone/>
            </a:pPr>
            <a:endParaRPr dirty="0">
              <a:solidFill>
                <a:srgbClr val="000000"/>
              </a:solidFill>
              <a:latin typeface="Helvetica Neue"/>
              <a:ea typeface="Helvetica Neue"/>
              <a:cs typeface="Helvetica Neue"/>
              <a:sym typeface="Helvetica Neue"/>
            </a:endParaRPr>
          </a:p>
          <a:p>
            <a:pPr marL="323850" lvl="0" indent="-285750" algn="l" rtl="0">
              <a:lnSpc>
                <a:spcPct val="110000"/>
              </a:lnSpc>
              <a:spcBef>
                <a:spcPts val="300"/>
              </a:spcBef>
              <a:spcAft>
                <a:spcPts val="0"/>
              </a:spcAft>
              <a:buClr>
                <a:srgbClr val="000000"/>
              </a:buClr>
              <a:buSzPct val="115315"/>
              <a:buFont typeface="Arial"/>
              <a:buChar char="•"/>
            </a:pPr>
            <a:r>
              <a:rPr lang="en-US" sz="1500" dirty="0">
                <a:solidFill>
                  <a:srgbClr val="000000"/>
                </a:solidFill>
                <a:latin typeface="Helvetica Neue"/>
                <a:ea typeface="Helvetica Neue"/>
                <a:cs typeface="Helvetica Neue"/>
                <a:sym typeface="Helvetica Neue"/>
              </a:rPr>
              <a:t>Highly leveraged by Fermilab expertise and support systems developed for the energy and intensity frontiers, as well as quantum, theory, LDRD, KA25, and private funding</a:t>
            </a:r>
            <a:endParaRPr sz="1500" dirty="0">
              <a:solidFill>
                <a:srgbClr val="000000"/>
              </a:solidFill>
              <a:latin typeface="Helvetica Neue"/>
              <a:ea typeface="Helvetica Neue"/>
              <a:cs typeface="Helvetica Neue"/>
              <a:sym typeface="Helvetica Neue"/>
            </a:endParaRPr>
          </a:p>
          <a:p>
            <a:pPr marL="0" lvl="0" indent="0" algn="l" rtl="0">
              <a:lnSpc>
                <a:spcPct val="115000"/>
              </a:lnSpc>
              <a:spcBef>
                <a:spcPts val="984"/>
              </a:spcBef>
              <a:spcAft>
                <a:spcPts val="0"/>
              </a:spcAft>
              <a:buSzPct val="108108"/>
              <a:buNone/>
            </a:pPr>
            <a:endParaRPr dirty="0"/>
          </a:p>
        </p:txBody>
      </p:sp>
      <p:sp>
        <p:nvSpPr>
          <p:cNvPr id="239" name="Google Shape;239;p7"/>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Fermilab Cosmic Program - Overview</a:t>
            </a:r>
            <a:endParaRPr sz="2000"/>
          </a:p>
        </p:txBody>
      </p:sp>
      <p:sp>
        <p:nvSpPr>
          <p:cNvPr id="240" name="Google Shape;240;p7"/>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dirty="0"/>
              <a:t>K. Burkett | Fermilab PAC Meeting </a:t>
            </a:r>
            <a:endParaRPr dirty="0"/>
          </a:p>
        </p:txBody>
      </p:sp>
      <p:sp>
        <p:nvSpPr>
          <p:cNvPr id="241" name="Google Shape;241;p7"/>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7</a:t>
            </a:fld>
            <a:endParaRPr/>
          </a:p>
        </p:txBody>
      </p:sp>
      <p:grpSp>
        <p:nvGrpSpPr>
          <p:cNvPr id="242" name="Google Shape;242;p7"/>
          <p:cNvGrpSpPr/>
          <p:nvPr/>
        </p:nvGrpSpPr>
        <p:grpSpPr>
          <a:xfrm>
            <a:off x="1201496" y="3455387"/>
            <a:ext cx="6726613" cy="1182694"/>
            <a:chOff x="736827" y="3464013"/>
            <a:chExt cx="6726613" cy="1182694"/>
          </a:xfrm>
        </p:grpSpPr>
        <p:pic>
          <p:nvPicPr>
            <p:cNvPr id="243" name="Google Shape;243;p7"/>
            <p:cNvPicPr preferRelativeResize="0"/>
            <p:nvPr/>
          </p:nvPicPr>
          <p:blipFill rotWithShape="1">
            <a:blip r:embed="rId3">
              <a:alphaModFix/>
            </a:blip>
            <a:srcRect/>
            <a:stretch/>
          </p:blipFill>
          <p:spPr>
            <a:xfrm>
              <a:off x="4791752" y="3464013"/>
              <a:ext cx="2671688" cy="1182694"/>
            </a:xfrm>
            <a:prstGeom prst="rect">
              <a:avLst/>
            </a:prstGeom>
            <a:noFill/>
            <a:ln>
              <a:noFill/>
            </a:ln>
          </p:spPr>
        </p:pic>
        <p:pic>
          <p:nvPicPr>
            <p:cNvPr id="244" name="Google Shape;244;p7"/>
            <p:cNvPicPr preferRelativeResize="0"/>
            <p:nvPr/>
          </p:nvPicPr>
          <p:blipFill rotWithShape="1">
            <a:blip r:embed="rId4">
              <a:alphaModFix/>
            </a:blip>
            <a:srcRect/>
            <a:stretch/>
          </p:blipFill>
          <p:spPr>
            <a:xfrm>
              <a:off x="736827" y="3464013"/>
              <a:ext cx="4054925" cy="1182694"/>
            </a:xfrm>
            <a:prstGeom prst="rect">
              <a:avLst/>
            </a:prstGeom>
            <a:noFill/>
            <a:ln>
              <a:noFill/>
            </a:ln>
          </p:spPr>
        </p:pic>
      </p:grpSp>
      <p:sp>
        <p:nvSpPr>
          <p:cNvPr id="245" name="Google Shape;245;p7"/>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8"/>
          <p:cNvSpPr txBox="1">
            <a:spLocks noGrp="1"/>
          </p:cNvSpPr>
          <p:nvPr>
            <p:ph type="body" idx="1"/>
          </p:nvPr>
        </p:nvSpPr>
        <p:spPr>
          <a:xfrm>
            <a:off x="228603" y="728663"/>
            <a:ext cx="8672400" cy="3981559"/>
          </a:xfrm>
          <a:prstGeom prst="rect">
            <a:avLst/>
          </a:prstGeom>
          <a:noFill/>
          <a:ln>
            <a:noFill/>
          </a:ln>
        </p:spPr>
        <p:txBody>
          <a:bodyPr spcFirstLastPara="1" wrap="square" lIns="0" tIns="0" rIns="0" bIns="0" anchor="t" anchorCtr="0">
            <a:normAutofit fontScale="92500" lnSpcReduction="10000"/>
          </a:bodyPr>
          <a:lstStyle/>
          <a:p>
            <a:pPr marL="0" lvl="0" indent="0" algn="l" rtl="0">
              <a:lnSpc>
                <a:spcPct val="115000"/>
              </a:lnSpc>
              <a:spcBef>
                <a:spcPts val="360"/>
              </a:spcBef>
              <a:spcAft>
                <a:spcPts val="0"/>
              </a:spcAft>
              <a:buSzPct val="114467"/>
              <a:buNone/>
            </a:pPr>
            <a:r>
              <a:rPr lang="en-US">
                <a:solidFill>
                  <a:srgbClr val="000000"/>
                </a:solidFill>
                <a:latin typeface="Helvetica Neue"/>
                <a:ea typeface="Helvetica Neue"/>
                <a:cs typeface="Helvetica Neue"/>
                <a:sym typeface="Helvetica Neue"/>
              </a:rPr>
              <a:t>Strategic </a:t>
            </a:r>
            <a:r>
              <a:rPr lang="en-US" sz="1700">
                <a:solidFill>
                  <a:srgbClr val="000000"/>
                </a:solidFill>
                <a:latin typeface="Helvetica Neue"/>
                <a:ea typeface="Helvetica Neue"/>
                <a:cs typeface="Helvetica Neue"/>
                <a:sym typeface="Helvetica Neue"/>
              </a:rPr>
              <a:t>Plan Developed in 2018-2019, Updated for FY21 Comparative Review</a:t>
            </a:r>
            <a:endParaRPr sz="1700">
              <a:solidFill>
                <a:schemeClr val="accent6"/>
              </a:solidFill>
              <a:latin typeface="Helvetica Neue"/>
              <a:ea typeface="Helvetica Neue"/>
              <a:cs typeface="Helvetica Neue"/>
              <a:sym typeface="Helvetica Neue"/>
            </a:endParaRPr>
          </a:p>
          <a:p>
            <a:pPr marL="256993" lvl="0" indent="-252230" algn="l" rtl="0">
              <a:lnSpc>
                <a:spcPct val="115000"/>
              </a:lnSpc>
              <a:spcBef>
                <a:spcPts val="0"/>
              </a:spcBef>
              <a:spcAft>
                <a:spcPts val="0"/>
              </a:spcAft>
              <a:buSzPct val="122522"/>
              <a:buChar char="•"/>
            </a:pPr>
            <a:r>
              <a:rPr lang="en-US" sz="1500" b="1">
                <a:latin typeface="Helvetica Neue"/>
                <a:ea typeface="Helvetica Neue"/>
                <a:cs typeface="Helvetica Neue"/>
                <a:sym typeface="Helvetica Neue"/>
              </a:rPr>
              <a:t>Cosmic Microwave Background </a:t>
            </a:r>
            <a:r>
              <a:rPr lang="en-US" sz="1500">
                <a:latin typeface="Helvetica Neue"/>
                <a:ea typeface="Helvetica Neue"/>
                <a:cs typeface="Helvetica Neue"/>
                <a:sym typeface="Helvetica Neue"/>
              </a:rPr>
              <a:t>(inflation, neutrinos)</a:t>
            </a:r>
            <a:endParaRPr sz="1500">
              <a:latin typeface="Helvetica Neue"/>
              <a:ea typeface="Helvetica Neue"/>
              <a:cs typeface="Helvetica Neue"/>
              <a:sym typeface="Helvetica Neue"/>
            </a:endParaRPr>
          </a:p>
          <a:p>
            <a:pPr marL="556813" lvl="1" indent="-128434" algn="l" rtl="0">
              <a:lnSpc>
                <a:spcPct val="100000"/>
              </a:lnSpc>
              <a:spcBef>
                <a:spcPts val="270"/>
              </a:spcBef>
              <a:spcAft>
                <a:spcPts val="0"/>
              </a:spcAft>
              <a:buClr>
                <a:srgbClr val="004C97"/>
              </a:buClr>
              <a:buSzPct val="117117"/>
              <a:buNone/>
            </a:pPr>
            <a:r>
              <a:rPr lang="en-US" sz="1200" b="1">
                <a:solidFill>
                  <a:srgbClr val="004C97"/>
                </a:solidFill>
                <a:latin typeface="Helvetica Neue"/>
                <a:ea typeface="Helvetica Neue"/>
                <a:cs typeface="Helvetica Neue"/>
                <a:sym typeface="Helvetica Neue"/>
              </a:rPr>
              <a:t>SPT 3G lead operations </a:t>
            </a:r>
            <a:r>
              <a:rPr lang="en-US" sz="1200">
                <a:solidFill>
                  <a:srgbClr val="004C97"/>
                </a:solidFill>
                <a:latin typeface="Helvetica Neue"/>
                <a:ea typeface="Helvetica Neue"/>
                <a:cs typeface="Helvetica Neue"/>
                <a:sym typeface="Helvetica Neue"/>
              </a:rPr>
              <a:t>🡪 </a:t>
            </a:r>
            <a:r>
              <a:rPr lang="en-US" sz="1200" b="1">
                <a:solidFill>
                  <a:srgbClr val="004C97"/>
                </a:solidFill>
                <a:latin typeface="Helvetica Neue"/>
                <a:ea typeface="Helvetica Neue"/>
                <a:cs typeface="Helvetica Neue"/>
                <a:sym typeface="Helvetica Neue"/>
              </a:rPr>
              <a:t>CMB Stage 4 </a:t>
            </a:r>
            <a:r>
              <a:rPr lang="en-US" sz="1200">
                <a:solidFill>
                  <a:srgbClr val="004C97"/>
                </a:solidFill>
                <a:latin typeface="Helvetica Neue"/>
                <a:ea typeface="Helvetica Neue"/>
                <a:cs typeface="Helvetica Neue"/>
                <a:sym typeface="Helvetica Neue"/>
              </a:rPr>
              <a:t>major roles</a:t>
            </a:r>
            <a:endParaRPr sz="1200">
              <a:latin typeface="Helvetica Neue"/>
              <a:ea typeface="Helvetica Neue"/>
              <a:cs typeface="Helvetica Neue"/>
              <a:sym typeface="Helvetica Neue"/>
            </a:endParaRPr>
          </a:p>
          <a:p>
            <a:pPr marL="256993" lvl="0" indent="-252230" algn="l" rtl="0">
              <a:lnSpc>
                <a:spcPct val="115000"/>
              </a:lnSpc>
              <a:spcBef>
                <a:spcPts val="270"/>
              </a:spcBef>
              <a:spcAft>
                <a:spcPts val="0"/>
              </a:spcAft>
              <a:buSzPct val="122522"/>
              <a:buChar char="•"/>
            </a:pPr>
            <a:r>
              <a:rPr lang="en-US" sz="1500" b="1">
                <a:latin typeface="Helvetica Neue"/>
                <a:ea typeface="Helvetica Neue"/>
                <a:cs typeface="Helvetica Neue"/>
                <a:sym typeface="Helvetica Neue"/>
              </a:rPr>
              <a:t>Dark Matter Detection</a:t>
            </a:r>
            <a:endParaRPr sz="1500" b="1">
              <a:latin typeface="Helvetica Neue"/>
              <a:ea typeface="Helvetica Neue"/>
              <a:cs typeface="Helvetica Neue"/>
              <a:sym typeface="Helvetica Neue"/>
            </a:endParaRPr>
          </a:p>
          <a:p>
            <a:pPr marL="556813" lvl="1" indent="-128434" algn="l" rtl="0">
              <a:lnSpc>
                <a:spcPct val="100000"/>
              </a:lnSpc>
              <a:spcBef>
                <a:spcPts val="270"/>
              </a:spcBef>
              <a:spcAft>
                <a:spcPts val="0"/>
              </a:spcAft>
              <a:buClr>
                <a:srgbClr val="004C97"/>
              </a:buClr>
              <a:buSzPct val="117117"/>
              <a:buNone/>
            </a:pPr>
            <a:r>
              <a:rPr lang="en-US" sz="1200" b="1">
                <a:solidFill>
                  <a:srgbClr val="004C97"/>
                </a:solidFill>
                <a:latin typeface="Helvetica Neue"/>
                <a:ea typeface="Helvetica Neue"/>
                <a:cs typeface="Helvetica Neue"/>
                <a:sym typeface="Helvetica Neue"/>
              </a:rPr>
              <a:t>Axions</a:t>
            </a:r>
            <a:r>
              <a:rPr lang="en-US" sz="1200">
                <a:solidFill>
                  <a:srgbClr val="004C97"/>
                </a:solidFill>
                <a:latin typeface="Helvetica Neue"/>
                <a:ea typeface="Helvetica Neue"/>
                <a:cs typeface="Helvetica Neue"/>
                <a:sym typeface="Helvetica Neue"/>
              </a:rPr>
              <a:t>: lead lab ADMX*, develop Quantum sensors for next-gen expt </a:t>
            </a:r>
            <a:endParaRPr sz="1200">
              <a:solidFill>
                <a:srgbClr val="004C97"/>
              </a:solidFill>
              <a:latin typeface="Helvetica Neue"/>
              <a:ea typeface="Helvetica Neue"/>
              <a:cs typeface="Helvetica Neue"/>
              <a:sym typeface="Helvetica Neue"/>
            </a:endParaRPr>
          </a:p>
          <a:p>
            <a:pPr marL="556813" lvl="1" indent="-128434" algn="l" rtl="0">
              <a:lnSpc>
                <a:spcPct val="100000"/>
              </a:lnSpc>
              <a:spcBef>
                <a:spcPts val="270"/>
              </a:spcBef>
              <a:spcAft>
                <a:spcPts val="0"/>
              </a:spcAft>
              <a:buClr>
                <a:srgbClr val="004C97"/>
              </a:buClr>
              <a:buSzPct val="117117"/>
              <a:buNone/>
            </a:pPr>
            <a:r>
              <a:rPr lang="en-US" sz="1200" b="1">
                <a:solidFill>
                  <a:srgbClr val="004C97"/>
                </a:solidFill>
                <a:latin typeface="Helvetica Neue"/>
                <a:ea typeface="Helvetica Neue"/>
                <a:cs typeface="Helvetica Neue"/>
                <a:sym typeface="Helvetica Neue"/>
              </a:rPr>
              <a:t>Sub-GeV DM</a:t>
            </a:r>
            <a:r>
              <a:rPr lang="en-US" sz="1200">
                <a:solidFill>
                  <a:srgbClr val="004C97"/>
                </a:solidFill>
                <a:latin typeface="Helvetica Neue"/>
                <a:ea typeface="Helvetica Neue"/>
                <a:cs typeface="Helvetica Neue"/>
                <a:sym typeface="Helvetica Neue"/>
              </a:rPr>
              <a:t>:</a:t>
            </a:r>
            <a:endParaRPr sz="1200">
              <a:latin typeface="Helvetica Neue"/>
              <a:ea typeface="Helvetica Neue"/>
              <a:cs typeface="Helvetica Neue"/>
              <a:sym typeface="Helvetica Neue"/>
            </a:endParaRPr>
          </a:p>
          <a:p>
            <a:pPr marL="856633" lvl="2" indent="-85599" algn="l" rtl="0">
              <a:lnSpc>
                <a:spcPct val="100000"/>
              </a:lnSpc>
              <a:spcBef>
                <a:spcPts val="270"/>
              </a:spcBef>
              <a:spcAft>
                <a:spcPts val="0"/>
              </a:spcAft>
              <a:buClr>
                <a:srgbClr val="004C97"/>
              </a:buClr>
              <a:buSzPct val="117117"/>
              <a:buNone/>
            </a:pPr>
            <a:r>
              <a:rPr lang="en-US" sz="1200">
                <a:solidFill>
                  <a:srgbClr val="004C97"/>
                </a:solidFill>
                <a:latin typeface="Helvetica Neue"/>
                <a:ea typeface="Helvetica Neue"/>
                <a:cs typeface="Helvetica Neue"/>
                <a:sym typeface="Helvetica Neue"/>
              </a:rPr>
              <a:t>SuperCDMS construction, operations; R&amp;D at NEXUS</a:t>
            </a:r>
            <a:endParaRPr sz="1200">
              <a:latin typeface="Helvetica Neue"/>
              <a:ea typeface="Helvetica Neue"/>
              <a:cs typeface="Helvetica Neue"/>
              <a:sym typeface="Helvetica Neue"/>
            </a:endParaRPr>
          </a:p>
          <a:p>
            <a:pPr marL="856633" lvl="2" indent="-85599" algn="l" rtl="0">
              <a:lnSpc>
                <a:spcPct val="100000"/>
              </a:lnSpc>
              <a:spcBef>
                <a:spcPts val="270"/>
              </a:spcBef>
              <a:spcAft>
                <a:spcPts val="0"/>
              </a:spcAft>
              <a:buClr>
                <a:srgbClr val="004C97"/>
              </a:buClr>
              <a:buSzPct val="117117"/>
              <a:buNone/>
            </a:pPr>
            <a:r>
              <a:rPr lang="en-US" sz="1200">
                <a:solidFill>
                  <a:srgbClr val="004C97"/>
                </a:solidFill>
                <a:latin typeface="Helvetica Neue"/>
                <a:ea typeface="Helvetica Neue"/>
                <a:cs typeface="Helvetica Neue"/>
                <a:sym typeface="Helvetica Neue"/>
              </a:rPr>
              <a:t>Skipper-CCD R&amp;D and deployment: SENSEI/Oscura*</a:t>
            </a:r>
            <a:endParaRPr sz="1200">
              <a:latin typeface="Helvetica Neue"/>
              <a:ea typeface="Helvetica Neue"/>
              <a:cs typeface="Helvetica Neue"/>
              <a:sym typeface="Helvetica Neue"/>
            </a:endParaRPr>
          </a:p>
          <a:p>
            <a:pPr marL="556813" lvl="1" indent="-128434" algn="l" rtl="0">
              <a:lnSpc>
                <a:spcPct val="100000"/>
              </a:lnSpc>
              <a:spcBef>
                <a:spcPts val="270"/>
              </a:spcBef>
              <a:spcAft>
                <a:spcPts val="0"/>
              </a:spcAft>
              <a:buClr>
                <a:srgbClr val="004C97"/>
              </a:buClr>
              <a:buSzPct val="117117"/>
              <a:buNone/>
            </a:pPr>
            <a:r>
              <a:rPr lang="en-US" sz="1200" b="1">
                <a:solidFill>
                  <a:srgbClr val="004C97"/>
                </a:solidFill>
                <a:latin typeface="Helvetica Neue"/>
                <a:ea typeface="Helvetica Neue"/>
                <a:cs typeface="Helvetica Neue"/>
                <a:sym typeface="Helvetica Neue"/>
              </a:rPr>
              <a:t>*Dark Matter New Initiatives </a:t>
            </a:r>
            <a:r>
              <a:rPr lang="en-US" sz="1200">
                <a:solidFill>
                  <a:srgbClr val="004C97"/>
                </a:solidFill>
                <a:latin typeface="Helvetica Neue"/>
                <a:ea typeface="Helvetica Neue"/>
                <a:cs typeface="Helvetica Neue"/>
                <a:sym typeface="Helvetica Neue"/>
              </a:rPr>
              <a:t>(2 led by Fermilab) </a:t>
            </a:r>
            <a:endParaRPr sz="1200">
              <a:latin typeface="Helvetica Neue"/>
              <a:ea typeface="Helvetica Neue"/>
              <a:cs typeface="Helvetica Neue"/>
              <a:sym typeface="Helvetica Neue"/>
            </a:endParaRPr>
          </a:p>
          <a:p>
            <a:pPr marL="256993" lvl="0" indent="-252230" algn="l" rtl="0">
              <a:lnSpc>
                <a:spcPct val="115000"/>
              </a:lnSpc>
              <a:spcBef>
                <a:spcPts val="270"/>
              </a:spcBef>
              <a:spcAft>
                <a:spcPts val="0"/>
              </a:spcAft>
              <a:buSzPct val="122522"/>
              <a:buChar char="•"/>
            </a:pPr>
            <a:r>
              <a:rPr lang="en-US" sz="1500" b="1">
                <a:latin typeface="Helvetica Neue"/>
                <a:ea typeface="Helvetica Neue"/>
                <a:cs typeface="Helvetica Neue"/>
                <a:sym typeface="Helvetica Neue"/>
              </a:rPr>
              <a:t>Cosmic Surveys </a:t>
            </a:r>
            <a:r>
              <a:rPr lang="en-US" sz="1500">
                <a:latin typeface="Helvetica Neue"/>
                <a:ea typeface="Helvetica Neue"/>
                <a:cs typeface="Helvetica Neue"/>
                <a:sym typeface="Helvetica Neue"/>
              </a:rPr>
              <a:t>(dark energy, dark matter, neutrinos)</a:t>
            </a:r>
            <a:endParaRPr sz="1500">
              <a:latin typeface="Helvetica Neue"/>
              <a:ea typeface="Helvetica Neue"/>
              <a:cs typeface="Helvetica Neue"/>
              <a:sym typeface="Helvetica Neue"/>
            </a:endParaRPr>
          </a:p>
          <a:p>
            <a:pPr marL="556813" lvl="1" indent="-128434" algn="l" rtl="0">
              <a:lnSpc>
                <a:spcPct val="100000"/>
              </a:lnSpc>
              <a:spcBef>
                <a:spcPts val="270"/>
              </a:spcBef>
              <a:spcAft>
                <a:spcPts val="0"/>
              </a:spcAft>
              <a:buClr>
                <a:srgbClr val="004C97"/>
              </a:buClr>
              <a:buSzPct val="117117"/>
              <a:buNone/>
            </a:pPr>
            <a:r>
              <a:rPr lang="en-US" sz="1200" b="1">
                <a:solidFill>
                  <a:srgbClr val="004C97"/>
                </a:solidFill>
                <a:latin typeface="Helvetica Neue"/>
                <a:ea typeface="Helvetica Neue"/>
                <a:cs typeface="Helvetica Neue"/>
                <a:sym typeface="Helvetica Neue"/>
              </a:rPr>
              <a:t>DES 🡪 LSST Rubin/DESC operations </a:t>
            </a:r>
            <a:r>
              <a:rPr lang="en-US" sz="1200">
                <a:solidFill>
                  <a:srgbClr val="004C97"/>
                </a:solidFill>
                <a:latin typeface="Helvetica Neue"/>
                <a:ea typeface="Helvetica Neue"/>
                <a:cs typeface="Helvetica Neue"/>
                <a:sym typeface="Helvetica Neue"/>
              </a:rPr>
              <a:t>(small but critical role in DESI ops)</a:t>
            </a:r>
            <a:endParaRPr sz="1200">
              <a:latin typeface="Helvetica Neue"/>
              <a:ea typeface="Helvetica Neue"/>
              <a:cs typeface="Helvetica Neue"/>
              <a:sym typeface="Helvetica Neue"/>
            </a:endParaRPr>
          </a:p>
          <a:p>
            <a:pPr marL="556813" lvl="1" indent="-128434" algn="l" rtl="0">
              <a:lnSpc>
                <a:spcPct val="100000"/>
              </a:lnSpc>
              <a:spcBef>
                <a:spcPts val="270"/>
              </a:spcBef>
              <a:spcAft>
                <a:spcPts val="0"/>
              </a:spcAft>
              <a:buClr>
                <a:srgbClr val="004C97"/>
              </a:buClr>
              <a:buSzPct val="117117"/>
              <a:buNone/>
            </a:pPr>
            <a:r>
              <a:rPr lang="en-US" sz="1200" b="1">
                <a:solidFill>
                  <a:srgbClr val="004C97"/>
                </a:solidFill>
                <a:latin typeface="Helvetica Neue"/>
                <a:ea typeface="Helvetica Neue"/>
                <a:cs typeface="Helvetica Neue"/>
                <a:sym typeface="Helvetica Neue"/>
              </a:rPr>
              <a:t>R&amp;D toward next-gen spectroscopic survey</a:t>
            </a:r>
            <a:r>
              <a:rPr lang="en-US" sz="1200">
                <a:solidFill>
                  <a:srgbClr val="004C97"/>
                </a:solidFill>
                <a:latin typeface="Helvetica Neue"/>
                <a:ea typeface="Helvetica Neue"/>
                <a:cs typeface="Helvetica Neue"/>
                <a:sym typeface="Helvetica Neue"/>
              </a:rPr>
              <a:t> (LDRD)  </a:t>
            </a:r>
            <a:endParaRPr sz="1200">
              <a:solidFill>
                <a:srgbClr val="004C97"/>
              </a:solidFill>
              <a:latin typeface="Helvetica Neue"/>
              <a:ea typeface="Helvetica Neue"/>
              <a:cs typeface="Helvetica Neue"/>
              <a:sym typeface="Helvetica Neue"/>
            </a:endParaRPr>
          </a:p>
          <a:p>
            <a:pPr marL="256993" lvl="0" indent="-252230" algn="l" rtl="0">
              <a:lnSpc>
                <a:spcPct val="115000"/>
              </a:lnSpc>
              <a:spcBef>
                <a:spcPts val="270"/>
              </a:spcBef>
              <a:spcAft>
                <a:spcPts val="0"/>
              </a:spcAft>
              <a:buSzPct val="122522"/>
              <a:buChar char="•"/>
            </a:pPr>
            <a:r>
              <a:rPr lang="en-US" sz="1500" b="1">
                <a:latin typeface="Helvetica Neue"/>
                <a:ea typeface="Helvetica Neue"/>
                <a:cs typeface="Helvetica Neue"/>
                <a:sym typeface="Helvetica Neue"/>
              </a:rPr>
              <a:t>Astro Theory program </a:t>
            </a:r>
            <a:r>
              <a:rPr lang="en-US" sz="1500">
                <a:latin typeface="Helvetica Neue"/>
                <a:ea typeface="Helvetica Neue"/>
                <a:cs typeface="Helvetica Neue"/>
                <a:sym typeface="Helvetica Neue"/>
              </a:rPr>
              <a:t>with growing focus on cosmic neutrinos</a:t>
            </a:r>
            <a:endParaRPr sz="1500">
              <a:latin typeface="Helvetica Neue"/>
              <a:ea typeface="Helvetica Neue"/>
              <a:cs typeface="Helvetica Neue"/>
              <a:sym typeface="Helvetica Neue"/>
            </a:endParaRPr>
          </a:p>
          <a:p>
            <a:pPr marL="256993" lvl="0" indent="-252230" algn="l" rtl="0">
              <a:lnSpc>
                <a:spcPct val="115000"/>
              </a:lnSpc>
              <a:spcBef>
                <a:spcPts val="270"/>
              </a:spcBef>
              <a:spcAft>
                <a:spcPts val="0"/>
              </a:spcAft>
              <a:buSzPct val="122522"/>
              <a:buChar char="•"/>
            </a:pPr>
            <a:r>
              <a:rPr lang="en-US" sz="1500" b="1">
                <a:latin typeface="Helvetica Neue"/>
                <a:ea typeface="Helvetica Neue"/>
                <a:cs typeface="Helvetica Neue"/>
                <a:sym typeface="Helvetica Neue"/>
              </a:rPr>
              <a:t>Cosmic Physics Center </a:t>
            </a:r>
            <a:r>
              <a:rPr lang="en-US" sz="1500">
                <a:latin typeface="Helvetica Neue"/>
                <a:ea typeface="Helvetica Neue"/>
                <a:cs typeface="Helvetica Neue"/>
                <a:sym typeface="Helvetica Neue"/>
              </a:rPr>
              <a:t>to provide connectivity and serve user community</a:t>
            </a:r>
            <a:endParaRPr sz="1500">
              <a:latin typeface="Helvetica Neue"/>
              <a:ea typeface="Helvetica Neue"/>
              <a:cs typeface="Helvetica Neue"/>
              <a:sym typeface="Helvetica Neue"/>
            </a:endParaRPr>
          </a:p>
          <a:p>
            <a:pPr marL="172640" lvl="0" indent="0" algn="l" rtl="0">
              <a:lnSpc>
                <a:spcPct val="115000"/>
              </a:lnSpc>
              <a:spcBef>
                <a:spcPts val="270"/>
              </a:spcBef>
              <a:spcAft>
                <a:spcPts val="0"/>
              </a:spcAft>
              <a:buSzPct val="129729"/>
              <a:buNone/>
            </a:pPr>
            <a:endParaRPr sz="1500">
              <a:latin typeface="Helvetica Neue"/>
              <a:ea typeface="Helvetica Neue"/>
              <a:cs typeface="Helvetica Neue"/>
              <a:sym typeface="Helvetica Neue"/>
            </a:endParaRPr>
          </a:p>
          <a:p>
            <a:pPr marL="172640" lvl="0" indent="-167877" algn="l" rtl="0">
              <a:lnSpc>
                <a:spcPct val="115000"/>
              </a:lnSpc>
              <a:spcBef>
                <a:spcPts val="270"/>
              </a:spcBef>
              <a:spcAft>
                <a:spcPts val="0"/>
              </a:spcAft>
              <a:buSzPct val="122522"/>
              <a:buChar char="•"/>
            </a:pPr>
            <a:r>
              <a:rPr lang="en-US" sz="1500" i="1">
                <a:latin typeface="Helvetica Neue"/>
                <a:ea typeface="Helvetica Neue"/>
                <a:cs typeface="Helvetica Neue"/>
                <a:sym typeface="Helvetica Neue"/>
              </a:rPr>
              <a:t>Cosmic activities flow from P5 drivers and from our core capabilities and synergize with other lab activities (Quantum, Neutrino, Energy...)</a:t>
            </a:r>
            <a:endParaRPr sz="1500" i="1">
              <a:latin typeface="Helvetica Neue"/>
              <a:ea typeface="Helvetica Neue"/>
              <a:cs typeface="Helvetica Neue"/>
              <a:sym typeface="Helvetica Neue"/>
            </a:endParaRPr>
          </a:p>
          <a:p>
            <a:pPr marL="0" lvl="0" indent="0" algn="l" rtl="0">
              <a:lnSpc>
                <a:spcPct val="115000"/>
              </a:lnSpc>
              <a:spcBef>
                <a:spcPts val="360"/>
              </a:spcBef>
              <a:spcAft>
                <a:spcPts val="0"/>
              </a:spcAft>
              <a:buSzPct val="152623"/>
              <a:buNone/>
            </a:pPr>
            <a:endParaRPr sz="1275"/>
          </a:p>
        </p:txBody>
      </p:sp>
      <p:sp>
        <p:nvSpPr>
          <p:cNvPr id="251" name="Google Shape;251;p8"/>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Fermilab Cosmic Strategic Plan</a:t>
            </a:r>
            <a:endParaRPr sz="2000" b="0"/>
          </a:p>
        </p:txBody>
      </p:sp>
      <p:sp>
        <p:nvSpPr>
          <p:cNvPr id="252" name="Google Shape;252;p8"/>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8</a:t>
            </a:fld>
            <a:endParaRPr/>
          </a:p>
        </p:txBody>
      </p:sp>
      <p:grpSp>
        <p:nvGrpSpPr>
          <p:cNvPr id="253" name="Google Shape;253;p8"/>
          <p:cNvGrpSpPr/>
          <p:nvPr/>
        </p:nvGrpSpPr>
        <p:grpSpPr>
          <a:xfrm>
            <a:off x="5580307" y="1547699"/>
            <a:ext cx="1538144" cy="253885"/>
            <a:chOff x="6364941" y="2038288"/>
            <a:chExt cx="2050858" cy="338513"/>
          </a:xfrm>
        </p:grpSpPr>
        <p:pic>
          <p:nvPicPr>
            <p:cNvPr id="254" name="Google Shape;254;p8" descr="Screen Shot 2014-06-06 at 9.04.45 PM.png"/>
            <p:cNvPicPr preferRelativeResize="0"/>
            <p:nvPr/>
          </p:nvPicPr>
          <p:blipFill rotWithShape="1">
            <a:blip r:embed="rId3">
              <a:alphaModFix/>
            </a:blip>
            <a:srcRect/>
            <a:stretch/>
          </p:blipFill>
          <p:spPr>
            <a:xfrm>
              <a:off x="6364941" y="2056439"/>
              <a:ext cx="322660" cy="302419"/>
            </a:xfrm>
            <a:prstGeom prst="rect">
              <a:avLst/>
            </a:prstGeom>
            <a:noFill/>
            <a:ln>
              <a:noFill/>
            </a:ln>
          </p:spPr>
        </p:pic>
        <p:sp>
          <p:nvSpPr>
            <p:cNvPr id="255" name="Google Shape;255;p8"/>
            <p:cNvSpPr txBox="1"/>
            <p:nvPr/>
          </p:nvSpPr>
          <p:spPr>
            <a:xfrm>
              <a:off x="6753800" y="2038288"/>
              <a:ext cx="1661999" cy="338513"/>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200" b="1" i="0" u="none" strike="noStrike" cap="none">
                  <a:solidFill>
                    <a:srgbClr val="505050"/>
                  </a:solidFill>
                  <a:latin typeface="Helvetica Neue"/>
                  <a:ea typeface="Helvetica Neue"/>
                  <a:cs typeface="Helvetica Neue"/>
                  <a:sym typeface="Helvetica Neue"/>
                </a:rPr>
                <a:t>Consolidate</a:t>
              </a:r>
              <a:endParaRPr sz="450" b="1" i="0" u="none" strike="noStrike" cap="none">
                <a:solidFill>
                  <a:srgbClr val="505050"/>
                </a:solidFill>
                <a:latin typeface="Helvetica Neue"/>
                <a:ea typeface="Helvetica Neue"/>
                <a:cs typeface="Helvetica Neue"/>
                <a:sym typeface="Helvetica Neue"/>
              </a:endParaRPr>
            </a:p>
          </p:txBody>
        </p:sp>
      </p:grpSp>
      <p:grpSp>
        <p:nvGrpSpPr>
          <p:cNvPr id="256" name="Google Shape;256;p8"/>
          <p:cNvGrpSpPr/>
          <p:nvPr/>
        </p:nvGrpSpPr>
        <p:grpSpPr>
          <a:xfrm>
            <a:off x="5644955" y="2620620"/>
            <a:ext cx="1298165" cy="297427"/>
            <a:chOff x="6318664" y="3408515"/>
            <a:chExt cx="1730886" cy="396570"/>
          </a:xfrm>
        </p:grpSpPr>
        <p:pic>
          <p:nvPicPr>
            <p:cNvPr id="257" name="Google Shape;257;p8" descr="Screen Shot 2014-06-06 at 9.04.45 PM.png"/>
            <p:cNvPicPr preferRelativeResize="0"/>
            <p:nvPr/>
          </p:nvPicPr>
          <p:blipFill rotWithShape="1">
            <a:blip r:embed="rId3">
              <a:alphaModFix/>
            </a:blip>
            <a:srcRect/>
            <a:stretch/>
          </p:blipFill>
          <p:spPr>
            <a:xfrm>
              <a:off x="6318664" y="3408515"/>
              <a:ext cx="322660" cy="302419"/>
            </a:xfrm>
            <a:prstGeom prst="rect">
              <a:avLst/>
            </a:prstGeom>
            <a:noFill/>
            <a:ln>
              <a:noFill/>
            </a:ln>
          </p:spPr>
        </p:pic>
        <p:sp>
          <p:nvSpPr>
            <p:cNvPr id="258" name="Google Shape;258;p8"/>
            <p:cNvSpPr txBox="1"/>
            <p:nvPr/>
          </p:nvSpPr>
          <p:spPr>
            <a:xfrm>
              <a:off x="6611951" y="3466571"/>
              <a:ext cx="1437599" cy="338514"/>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200" b="1" i="0" u="none" strike="noStrike" cap="none">
                  <a:solidFill>
                    <a:srgbClr val="505050"/>
                  </a:solidFill>
                  <a:latin typeface="Helvetica Neue"/>
                  <a:ea typeface="Helvetica Neue"/>
                  <a:cs typeface="Helvetica Neue"/>
                  <a:sym typeface="Helvetica Neue"/>
                </a:rPr>
                <a:t>Transition</a:t>
              </a:r>
              <a:endParaRPr sz="450" b="1" i="0" u="none" strike="noStrike" cap="none">
                <a:solidFill>
                  <a:srgbClr val="505050"/>
                </a:solidFill>
                <a:latin typeface="Helvetica Neue"/>
                <a:ea typeface="Helvetica Neue"/>
                <a:cs typeface="Helvetica Neue"/>
                <a:sym typeface="Helvetica Neue"/>
              </a:endParaRPr>
            </a:p>
          </p:txBody>
        </p:sp>
      </p:grpSp>
      <p:grpSp>
        <p:nvGrpSpPr>
          <p:cNvPr id="259" name="Google Shape;259;p8"/>
          <p:cNvGrpSpPr/>
          <p:nvPr/>
        </p:nvGrpSpPr>
        <p:grpSpPr>
          <a:xfrm>
            <a:off x="5562273" y="1047456"/>
            <a:ext cx="973113" cy="253885"/>
            <a:chOff x="6101502" y="1321698"/>
            <a:chExt cx="1297484" cy="338513"/>
          </a:xfrm>
        </p:grpSpPr>
        <p:pic>
          <p:nvPicPr>
            <p:cNvPr id="260" name="Google Shape;260;p8" descr="Screen Shot 2014-06-06 at 9.04.45 PM.png"/>
            <p:cNvPicPr preferRelativeResize="0"/>
            <p:nvPr/>
          </p:nvPicPr>
          <p:blipFill rotWithShape="1">
            <a:blip r:embed="rId3">
              <a:alphaModFix/>
            </a:blip>
            <a:srcRect/>
            <a:stretch/>
          </p:blipFill>
          <p:spPr>
            <a:xfrm>
              <a:off x="6101502" y="1339841"/>
              <a:ext cx="322660" cy="302419"/>
            </a:xfrm>
            <a:prstGeom prst="rect">
              <a:avLst/>
            </a:prstGeom>
            <a:noFill/>
            <a:ln>
              <a:noFill/>
            </a:ln>
          </p:spPr>
        </p:pic>
        <p:sp>
          <p:nvSpPr>
            <p:cNvPr id="261" name="Google Shape;261;p8"/>
            <p:cNvSpPr txBox="1"/>
            <p:nvPr/>
          </p:nvSpPr>
          <p:spPr>
            <a:xfrm>
              <a:off x="6537686" y="1321698"/>
              <a:ext cx="861300" cy="338513"/>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200" b="1" i="0" u="none" strike="noStrike" cap="none">
                  <a:solidFill>
                    <a:srgbClr val="505050"/>
                  </a:solidFill>
                  <a:latin typeface="Helvetica Neue"/>
                  <a:ea typeface="Helvetica Neue"/>
                  <a:cs typeface="Helvetica Neue"/>
                  <a:sym typeface="Helvetica Neue"/>
                </a:rPr>
                <a:t>Grow</a:t>
              </a:r>
              <a:endParaRPr sz="450" b="1" i="0" u="none" strike="noStrike" cap="none">
                <a:solidFill>
                  <a:srgbClr val="505050"/>
                </a:solidFill>
                <a:latin typeface="Helvetica Neue"/>
                <a:ea typeface="Helvetica Neue"/>
                <a:cs typeface="Helvetica Neue"/>
                <a:sym typeface="Helvetica Neue"/>
              </a:endParaRPr>
            </a:p>
          </p:txBody>
        </p:sp>
      </p:grpSp>
      <p:sp>
        <p:nvSpPr>
          <p:cNvPr id="262" name="Google Shape;262;p8"/>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263" name="Google Shape;263;p8"/>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9"/>
          <p:cNvSpPr txBox="1">
            <a:spLocks noGrp="1"/>
          </p:cNvSpPr>
          <p:nvPr>
            <p:ph type="body" idx="1"/>
          </p:nvPr>
        </p:nvSpPr>
        <p:spPr>
          <a:xfrm>
            <a:off x="228603" y="728664"/>
            <a:ext cx="8672400" cy="3794400"/>
          </a:xfrm>
          <a:prstGeom prst="rect">
            <a:avLst/>
          </a:prstGeom>
          <a:noFill/>
          <a:ln>
            <a:noFill/>
          </a:ln>
        </p:spPr>
        <p:txBody>
          <a:bodyPr spcFirstLastPara="1" wrap="square" lIns="0" tIns="0" rIns="0" bIns="0" anchor="t" anchorCtr="0">
            <a:normAutofit lnSpcReduction="10000"/>
          </a:bodyPr>
          <a:lstStyle/>
          <a:p>
            <a:pPr marL="0" lvl="0" indent="0" algn="l" rtl="0">
              <a:lnSpc>
                <a:spcPct val="115000"/>
              </a:lnSpc>
              <a:spcBef>
                <a:spcPts val="984"/>
              </a:spcBef>
              <a:spcAft>
                <a:spcPts val="0"/>
              </a:spcAft>
              <a:buSzPts val="1800"/>
              <a:buNone/>
            </a:pPr>
            <a:r>
              <a:rPr lang="en-US" sz="1600" dirty="0">
                <a:latin typeface="Helvetica Neue"/>
                <a:ea typeface="Helvetica Neue"/>
                <a:cs typeface="Helvetica Neue"/>
                <a:sym typeface="Helvetica Neue"/>
              </a:rPr>
              <a:t>Strategic plan focuses on projects supported by P5: LSST, DESI, G2 DM, CMB-S4 </a:t>
            </a:r>
            <a:endParaRPr sz="1600" dirty="0">
              <a:latin typeface="Helvetica Neue"/>
              <a:ea typeface="Helvetica Neue"/>
              <a:cs typeface="Helvetica Neue"/>
              <a:sym typeface="Helvetica Neue"/>
            </a:endParaRPr>
          </a:p>
          <a:p>
            <a:pPr marL="0" lvl="0" indent="0" algn="l" rtl="0">
              <a:lnSpc>
                <a:spcPct val="90000"/>
              </a:lnSpc>
              <a:spcBef>
                <a:spcPts val="375"/>
              </a:spcBef>
              <a:spcAft>
                <a:spcPts val="0"/>
              </a:spcAft>
              <a:buSzPts val="1800"/>
              <a:buNone/>
            </a:pPr>
            <a:endParaRPr sz="1400" dirty="0">
              <a:solidFill>
                <a:srgbClr val="404040"/>
              </a:solidFill>
              <a:latin typeface="Helvetica Neue"/>
              <a:ea typeface="Helvetica Neue"/>
              <a:cs typeface="Helvetica Neue"/>
              <a:sym typeface="Helvetica Neue"/>
            </a:endParaRPr>
          </a:p>
          <a:p>
            <a:pPr marL="490537" lvl="0" indent="-285750" algn="l" rtl="0">
              <a:lnSpc>
                <a:spcPct val="90000"/>
              </a:lnSpc>
              <a:spcBef>
                <a:spcPts val="375"/>
              </a:spcBef>
              <a:spcAft>
                <a:spcPts val="0"/>
              </a:spcAft>
              <a:buClr>
                <a:srgbClr val="404040"/>
              </a:buClr>
              <a:buSzPts val="1400"/>
              <a:buChar char="•"/>
            </a:pPr>
            <a:r>
              <a:rPr lang="en-US" sz="1400" b="1" dirty="0">
                <a:solidFill>
                  <a:srgbClr val="404040"/>
                </a:solidFill>
                <a:latin typeface="Helvetica Neue"/>
                <a:ea typeface="Helvetica Neue"/>
                <a:cs typeface="Helvetica Neue"/>
                <a:sym typeface="Helvetica Neue"/>
              </a:rPr>
              <a:t>Recommendation #16</a:t>
            </a:r>
            <a:r>
              <a:rPr lang="en-US" sz="1400" dirty="0">
                <a:solidFill>
                  <a:srgbClr val="404040"/>
                </a:solidFill>
                <a:latin typeface="Helvetica Neue"/>
                <a:ea typeface="Helvetica Neue"/>
                <a:cs typeface="Helvetica Neue"/>
                <a:sym typeface="Helvetica Neue"/>
              </a:rPr>
              <a:t>: “</a:t>
            </a:r>
            <a:r>
              <a:rPr lang="en-US" sz="1400" i="1" dirty="0">
                <a:solidFill>
                  <a:srgbClr val="404040"/>
                </a:solidFill>
                <a:latin typeface="Helvetica Neue"/>
                <a:ea typeface="Helvetica Neue"/>
                <a:cs typeface="Helvetica Neue"/>
                <a:sym typeface="Helvetica Neue"/>
              </a:rPr>
              <a:t>Build DESI as a major step forward in dark energy science”</a:t>
            </a:r>
            <a:endParaRPr sz="1400" dirty="0">
              <a:solidFill>
                <a:srgbClr val="404040"/>
              </a:solidFill>
              <a:latin typeface="Helvetica Neue"/>
              <a:ea typeface="Helvetica Neue"/>
              <a:cs typeface="Helvetica Neue"/>
              <a:sym typeface="Helvetica Neue"/>
            </a:endParaRPr>
          </a:p>
          <a:p>
            <a:pPr marL="842962" lvl="1" indent="-171450" algn="l" rtl="0">
              <a:lnSpc>
                <a:spcPct val="90000"/>
              </a:lnSpc>
              <a:spcBef>
                <a:spcPts val="0"/>
              </a:spcBef>
              <a:spcAft>
                <a:spcPts val="0"/>
              </a:spcAft>
              <a:buClr>
                <a:srgbClr val="404040"/>
              </a:buClr>
              <a:buSzPts val="1200"/>
              <a:buFont typeface="Noto Sans Symbols"/>
              <a:buChar char="✔"/>
            </a:pPr>
            <a:r>
              <a:rPr lang="en-US" sz="1200" dirty="0">
                <a:solidFill>
                  <a:srgbClr val="404040"/>
                </a:solidFill>
                <a:latin typeface="Helvetica Neue"/>
                <a:ea typeface="Helvetica Neue"/>
                <a:cs typeface="Helvetica Neue"/>
                <a:sym typeface="Helvetica Neue"/>
              </a:rPr>
              <a:t>Strong FNAL participation supported successful project and is now supporting operations</a:t>
            </a:r>
            <a:endParaRPr sz="1200" dirty="0">
              <a:solidFill>
                <a:srgbClr val="404040"/>
              </a:solidFill>
              <a:latin typeface="Helvetica Neue"/>
              <a:ea typeface="Helvetica Neue"/>
              <a:cs typeface="Helvetica Neue"/>
              <a:sym typeface="Helvetica Neue"/>
            </a:endParaRPr>
          </a:p>
          <a:p>
            <a:pPr marL="857250" lvl="0" indent="-95250" algn="l" rtl="0">
              <a:lnSpc>
                <a:spcPct val="90000"/>
              </a:lnSpc>
              <a:spcBef>
                <a:spcPts val="375"/>
              </a:spcBef>
              <a:spcAft>
                <a:spcPts val="0"/>
              </a:spcAft>
              <a:buSzPts val="1200"/>
              <a:buNone/>
            </a:pPr>
            <a:endParaRPr sz="1200" dirty="0">
              <a:solidFill>
                <a:srgbClr val="404040"/>
              </a:solidFill>
              <a:latin typeface="Helvetica Neue"/>
              <a:ea typeface="Helvetica Neue"/>
              <a:cs typeface="Helvetica Neue"/>
              <a:sym typeface="Helvetica Neue"/>
            </a:endParaRPr>
          </a:p>
          <a:p>
            <a:pPr marL="490537" lvl="0" indent="-285750" algn="l" rtl="0">
              <a:lnSpc>
                <a:spcPct val="90000"/>
              </a:lnSpc>
              <a:spcBef>
                <a:spcPts val="375"/>
              </a:spcBef>
              <a:spcAft>
                <a:spcPts val="0"/>
              </a:spcAft>
              <a:buClr>
                <a:srgbClr val="404040"/>
              </a:buClr>
              <a:buSzPts val="1400"/>
              <a:buChar char="•"/>
            </a:pPr>
            <a:r>
              <a:rPr lang="en-US" sz="1400" b="1" dirty="0">
                <a:solidFill>
                  <a:srgbClr val="000000"/>
                </a:solidFill>
                <a:latin typeface="Helvetica Neue"/>
                <a:ea typeface="Helvetica Neue"/>
                <a:cs typeface="Helvetica Neue"/>
                <a:sym typeface="Helvetica Neue"/>
              </a:rPr>
              <a:t>Recommendation #17</a:t>
            </a:r>
            <a:r>
              <a:rPr lang="en-US" sz="1400" dirty="0">
                <a:solidFill>
                  <a:srgbClr val="000000"/>
                </a:solidFill>
                <a:latin typeface="Helvetica Neue"/>
                <a:ea typeface="Helvetica Neue"/>
                <a:cs typeface="Helvetica Neue"/>
                <a:sym typeface="Helvetica Neue"/>
              </a:rPr>
              <a:t>: “</a:t>
            </a:r>
            <a:r>
              <a:rPr lang="en-US" sz="1400" i="1" dirty="0">
                <a:solidFill>
                  <a:srgbClr val="000000"/>
                </a:solidFill>
                <a:latin typeface="Helvetica Neue"/>
                <a:ea typeface="Helvetica Neue"/>
                <a:cs typeface="Helvetica Neue"/>
                <a:sym typeface="Helvetica Neue"/>
              </a:rPr>
              <a:t>Complete LSST as planned</a:t>
            </a:r>
            <a:r>
              <a:rPr lang="en-US" sz="1400" dirty="0">
                <a:solidFill>
                  <a:srgbClr val="000000"/>
                </a:solidFill>
                <a:latin typeface="Helvetica Neue"/>
                <a:ea typeface="Helvetica Neue"/>
                <a:cs typeface="Helvetica Neue"/>
                <a:sym typeface="Helvetica Neue"/>
              </a:rPr>
              <a:t>”</a:t>
            </a:r>
            <a:endParaRPr sz="1400" dirty="0">
              <a:solidFill>
                <a:srgbClr val="404040"/>
              </a:solidFill>
              <a:latin typeface="Helvetica Neue"/>
              <a:ea typeface="Helvetica Neue"/>
              <a:cs typeface="Helvetica Neue"/>
              <a:sym typeface="Helvetica Neue"/>
            </a:endParaRPr>
          </a:p>
          <a:p>
            <a:pPr marL="823912" lvl="1" indent="-171450" algn="l" rtl="0">
              <a:lnSpc>
                <a:spcPct val="90000"/>
              </a:lnSpc>
              <a:spcBef>
                <a:spcPts val="0"/>
              </a:spcBef>
              <a:spcAft>
                <a:spcPts val="0"/>
              </a:spcAft>
              <a:buClr>
                <a:srgbClr val="404040"/>
              </a:buClr>
              <a:buSzPts val="1200"/>
              <a:buFont typeface="Noto Sans Symbols"/>
              <a:buChar char="✔"/>
            </a:pPr>
            <a:r>
              <a:rPr lang="en-US" sz="1200" dirty="0">
                <a:solidFill>
                  <a:srgbClr val="404040"/>
                </a:solidFill>
                <a:latin typeface="Helvetica Neue"/>
                <a:ea typeface="Helvetica Neue"/>
                <a:cs typeface="Helvetica Neue"/>
                <a:sym typeface="Helvetica Neue"/>
              </a:rPr>
              <a:t>Specific roles on LSST/DESC and RUBIN operations build on DES/SDSS expertise and engage computing professionals.  </a:t>
            </a:r>
            <a:endParaRPr sz="1200" dirty="0">
              <a:solidFill>
                <a:srgbClr val="404040"/>
              </a:solidFill>
              <a:latin typeface="Helvetica Neue"/>
              <a:ea typeface="Helvetica Neue"/>
              <a:cs typeface="Helvetica Neue"/>
              <a:sym typeface="Helvetica Neue"/>
            </a:endParaRPr>
          </a:p>
          <a:p>
            <a:pPr marL="490537" lvl="0" indent="-196850" algn="l" rtl="0">
              <a:lnSpc>
                <a:spcPct val="90000"/>
              </a:lnSpc>
              <a:spcBef>
                <a:spcPts val="300"/>
              </a:spcBef>
              <a:spcAft>
                <a:spcPts val="0"/>
              </a:spcAft>
              <a:buClr>
                <a:srgbClr val="000000"/>
              </a:buClr>
              <a:buSzPts val="1400"/>
              <a:buNone/>
            </a:pPr>
            <a:endParaRPr sz="1400" b="1" dirty="0">
              <a:solidFill>
                <a:srgbClr val="404040"/>
              </a:solidFill>
              <a:latin typeface="Helvetica Neue"/>
              <a:ea typeface="Helvetica Neue"/>
              <a:cs typeface="Helvetica Neue"/>
              <a:sym typeface="Helvetica Neue"/>
            </a:endParaRPr>
          </a:p>
          <a:p>
            <a:pPr marL="490537" lvl="0" indent="-285750" algn="l" rtl="0">
              <a:lnSpc>
                <a:spcPct val="90000"/>
              </a:lnSpc>
              <a:spcBef>
                <a:spcPts val="300"/>
              </a:spcBef>
              <a:spcAft>
                <a:spcPts val="0"/>
              </a:spcAft>
              <a:buClr>
                <a:srgbClr val="000000"/>
              </a:buClr>
              <a:buSzPts val="1400"/>
              <a:buChar char="•"/>
            </a:pPr>
            <a:r>
              <a:rPr lang="en-US" sz="1400" b="1" dirty="0">
                <a:solidFill>
                  <a:srgbClr val="404040"/>
                </a:solidFill>
                <a:latin typeface="Helvetica Neue"/>
                <a:ea typeface="Helvetica Neue"/>
                <a:cs typeface="Helvetica Neue"/>
                <a:sym typeface="Helvetica Neue"/>
              </a:rPr>
              <a:t>Recommendation #18</a:t>
            </a:r>
            <a:r>
              <a:rPr lang="en-US" sz="1400" dirty="0">
                <a:solidFill>
                  <a:srgbClr val="404040"/>
                </a:solidFill>
                <a:latin typeface="Helvetica Neue"/>
                <a:ea typeface="Helvetica Neue"/>
                <a:cs typeface="Helvetica Neue"/>
                <a:sym typeface="Helvetica Neue"/>
              </a:rPr>
              <a:t>: “</a:t>
            </a:r>
            <a:r>
              <a:rPr lang="en-US" sz="1400" i="1" dirty="0">
                <a:solidFill>
                  <a:srgbClr val="404040"/>
                </a:solidFill>
                <a:latin typeface="Helvetica Neue"/>
                <a:ea typeface="Helvetica Neue"/>
                <a:cs typeface="Helvetica Neue"/>
                <a:sym typeface="Helvetica Neue"/>
              </a:rPr>
              <a:t>Support CMB experiments as part of the core particle physics program</a:t>
            </a:r>
            <a:r>
              <a:rPr lang="en-US" sz="1400" dirty="0">
                <a:solidFill>
                  <a:srgbClr val="404040"/>
                </a:solidFill>
                <a:latin typeface="Helvetica Neue"/>
                <a:ea typeface="Helvetica Neue"/>
                <a:cs typeface="Helvetica Neue"/>
                <a:sym typeface="Helvetica Neue"/>
              </a:rPr>
              <a:t>”</a:t>
            </a:r>
            <a:endParaRPr sz="1400" dirty="0">
              <a:solidFill>
                <a:srgbClr val="404040"/>
              </a:solidFill>
              <a:latin typeface="Helvetica Neue"/>
              <a:ea typeface="Helvetica Neue"/>
              <a:cs typeface="Helvetica Neue"/>
              <a:sym typeface="Helvetica Neue"/>
            </a:endParaRPr>
          </a:p>
          <a:p>
            <a:pPr marL="842962" lvl="1" indent="-171450" algn="l" rtl="0">
              <a:lnSpc>
                <a:spcPct val="90000"/>
              </a:lnSpc>
              <a:spcBef>
                <a:spcPts val="0"/>
              </a:spcBef>
              <a:spcAft>
                <a:spcPts val="0"/>
              </a:spcAft>
              <a:buClr>
                <a:srgbClr val="000000"/>
              </a:buClr>
              <a:buSzPts val="1200"/>
              <a:buFont typeface="Noto Sans Symbols"/>
              <a:buChar char="✔"/>
            </a:pPr>
            <a:r>
              <a:rPr lang="en-US" sz="1200" dirty="0">
                <a:solidFill>
                  <a:srgbClr val="404040"/>
                </a:solidFill>
                <a:latin typeface="Helvetica Neue"/>
                <a:ea typeface="Helvetica Neue"/>
                <a:cs typeface="Helvetica Neue"/>
                <a:sym typeface="Helvetica Neue"/>
              </a:rPr>
              <a:t>Made key hires to anchor CMB effort</a:t>
            </a:r>
            <a:endParaRPr sz="1200" dirty="0">
              <a:solidFill>
                <a:srgbClr val="404040"/>
              </a:solidFill>
              <a:latin typeface="Helvetica Neue"/>
              <a:ea typeface="Helvetica Neue"/>
              <a:cs typeface="Helvetica Neue"/>
              <a:sym typeface="Helvetica Neue"/>
            </a:endParaRPr>
          </a:p>
          <a:p>
            <a:pPr marL="842962" lvl="1" indent="-171450" algn="l" rtl="0">
              <a:lnSpc>
                <a:spcPct val="90000"/>
              </a:lnSpc>
              <a:spcBef>
                <a:spcPts val="0"/>
              </a:spcBef>
              <a:spcAft>
                <a:spcPts val="0"/>
              </a:spcAft>
              <a:buClr>
                <a:srgbClr val="000000"/>
              </a:buClr>
              <a:buSzPts val="1200"/>
              <a:buFont typeface="Noto Sans Symbols"/>
              <a:buChar char="✔"/>
            </a:pPr>
            <a:r>
              <a:rPr lang="en-US" sz="1200" dirty="0">
                <a:solidFill>
                  <a:srgbClr val="404040"/>
                </a:solidFill>
                <a:latin typeface="Helvetica Neue"/>
                <a:ea typeface="Helvetica Neue"/>
                <a:cs typeface="Helvetica Neue"/>
                <a:sym typeface="Helvetica Neue"/>
              </a:rPr>
              <a:t>Major roles for FNAL in CMB-S4 project well defined, group size gradually increased as CMB-S4 moved through agency approvals</a:t>
            </a:r>
            <a:endParaRPr sz="1200" dirty="0">
              <a:solidFill>
                <a:srgbClr val="404040"/>
              </a:solidFill>
              <a:latin typeface="Helvetica Neue"/>
              <a:ea typeface="Helvetica Neue"/>
              <a:cs typeface="Helvetica Neue"/>
              <a:sym typeface="Helvetica Neue"/>
            </a:endParaRPr>
          </a:p>
          <a:p>
            <a:pPr marL="285750" lvl="0" indent="-196850" algn="l" rtl="0">
              <a:lnSpc>
                <a:spcPct val="90000"/>
              </a:lnSpc>
              <a:spcBef>
                <a:spcPts val="300"/>
              </a:spcBef>
              <a:spcAft>
                <a:spcPts val="0"/>
              </a:spcAft>
              <a:buSzPts val="1400"/>
              <a:buNone/>
            </a:pPr>
            <a:endParaRPr sz="1400" dirty="0">
              <a:solidFill>
                <a:srgbClr val="404040"/>
              </a:solidFill>
              <a:latin typeface="Helvetica Neue"/>
              <a:ea typeface="Helvetica Neue"/>
              <a:cs typeface="Helvetica Neue"/>
              <a:sym typeface="Helvetica Neue"/>
            </a:endParaRPr>
          </a:p>
          <a:p>
            <a:pPr marL="490537" lvl="0" indent="-285750" algn="l" rtl="0">
              <a:lnSpc>
                <a:spcPct val="90000"/>
              </a:lnSpc>
              <a:spcBef>
                <a:spcPts val="300"/>
              </a:spcBef>
              <a:spcAft>
                <a:spcPts val="0"/>
              </a:spcAft>
              <a:buClr>
                <a:srgbClr val="404040"/>
              </a:buClr>
              <a:buSzPts val="1400"/>
              <a:buChar char="•"/>
            </a:pPr>
            <a:r>
              <a:rPr lang="en-US" sz="1400" b="1" dirty="0">
                <a:solidFill>
                  <a:srgbClr val="404040"/>
                </a:solidFill>
                <a:latin typeface="Helvetica Neue"/>
                <a:ea typeface="Helvetica Neue"/>
                <a:cs typeface="Helvetica Neue"/>
                <a:sym typeface="Helvetica Neue"/>
              </a:rPr>
              <a:t>Recommendation #19</a:t>
            </a:r>
            <a:r>
              <a:rPr lang="en-US" sz="1400" dirty="0">
                <a:solidFill>
                  <a:srgbClr val="404040"/>
                </a:solidFill>
                <a:latin typeface="Helvetica Neue"/>
                <a:ea typeface="Helvetica Neue"/>
                <a:cs typeface="Helvetica Neue"/>
                <a:sym typeface="Helvetica Neue"/>
              </a:rPr>
              <a:t>: “</a:t>
            </a:r>
            <a:r>
              <a:rPr lang="en-US" sz="1400" i="1" dirty="0">
                <a:solidFill>
                  <a:srgbClr val="404040"/>
                </a:solidFill>
                <a:latin typeface="Helvetica Neue"/>
                <a:ea typeface="Helvetica Neue"/>
                <a:cs typeface="Helvetica Neue"/>
                <a:sym typeface="Helvetica Neue"/>
              </a:rPr>
              <a:t>Proceed immediately with a broad second-generation (G2) dark matter direct detection program</a:t>
            </a:r>
            <a:r>
              <a:rPr lang="en-US" sz="1400" dirty="0">
                <a:solidFill>
                  <a:srgbClr val="404040"/>
                </a:solidFill>
                <a:latin typeface="Helvetica Neue"/>
                <a:ea typeface="Helvetica Neue"/>
                <a:cs typeface="Helvetica Neue"/>
                <a:sym typeface="Helvetica Neue"/>
              </a:rPr>
              <a:t>”</a:t>
            </a:r>
            <a:endParaRPr sz="1400" dirty="0">
              <a:solidFill>
                <a:srgbClr val="404040"/>
              </a:solidFill>
              <a:latin typeface="Helvetica Neue"/>
              <a:ea typeface="Helvetica Neue"/>
              <a:cs typeface="Helvetica Neue"/>
              <a:sym typeface="Helvetica Neue"/>
            </a:endParaRPr>
          </a:p>
          <a:p>
            <a:pPr marL="842962" lvl="1" indent="-171450" algn="l" rtl="0">
              <a:lnSpc>
                <a:spcPct val="90000"/>
              </a:lnSpc>
              <a:spcBef>
                <a:spcPts val="0"/>
              </a:spcBef>
              <a:spcAft>
                <a:spcPts val="0"/>
              </a:spcAft>
              <a:buClr>
                <a:srgbClr val="404040"/>
              </a:buClr>
              <a:buSzPts val="1200"/>
              <a:buFont typeface="Noto Sans Symbols"/>
              <a:buChar char="✔"/>
            </a:pPr>
            <a:r>
              <a:rPr lang="en-US" sz="1200" dirty="0">
                <a:solidFill>
                  <a:srgbClr val="404040"/>
                </a:solidFill>
                <a:latin typeface="Helvetica Neue"/>
                <a:ea typeface="Helvetica Neue"/>
                <a:cs typeface="Helvetica Neue"/>
                <a:sym typeface="Helvetica Neue"/>
              </a:rPr>
              <a:t>After G2 down-select consolidated effort on dark matter</a:t>
            </a:r>
            <a:endParaRPr sz="1200" dirty="0">
              <a:solidFill>
                <a:srgbClr val="404040"/>
              </a:solidFill>
              <a:latin typeface="Helvetica Neue"/>
              <a:ea typeface="Helvetica Neue"/>
              <a:cs typeface="Helvetica Neue"/>
              <a:sym typeface="Helvetica Neue"/>
            </a:endParaRPr>
          </a:p>
          <a:p>
            <a:pPr marL="842962" lvl="1" indent="-171450" algn="l" rtl="0">
              <a:lnSpc>
                <a:spcPct val="90000"/>
              </a:lnSpc>
              <a:spcBef>
                <a:spcPts val="0"/>
              </a:spcBef>
              <a:spcAft>
                <a:spcPts val="0"/>
              </a:spcAft>
              <a:buClr>
                <a:srgbClr val="404040"/>
              </a:buClr>
              <a:buSzPts val="1200"/>
              <a:buFont typeface="Noto Sans Symbols"/>
              <a:buChar char="✔"/>
            </a:pPr>
            <a:r>
              <a:rPr lang="en-US" sz="1200" dirty="0">
                <a:solidFill>
                  <a:srgbClr val="404040"/>
                </a:solidFill>
                <a:latin typeface="Helvetica Neue"/>
                <a:ea typeface="Helvetica Neue"/>
                <a:cs typeface="Helvetica Neue"/>
                <a:sym typeface="Helvetica Neue"/>
              </a:rPr>
              <a:t>Effort transitioned to G2 experiments: </a:t>
            </a:r>
            <a:r>
              <a:rPr lang="en-US" sz="1200" dirty="0" err="1">
                <a:solidFill>
                  <a:srgbClr val="404040"/>
                </a:solidFill>
                <a:latin typeface="Helvetica Neue"/>
                <a:ea typeface="Helvetica Neue"/>
                <a:cs typeface="Helvetica Neue"/>
                <a:sym typeface="Helvetica Neue"/>
              </a:rPr>
              <a:t>SuperCDMS</a:t>
            </a:r>
            <a:r>
              <a:rPr lang="en-US" sz="1200" dirty="0">
                <a:solidFill>
                  <a:srgbClr val="404040"/>
                </a:solidFill>
                <a:latin typeface="Helvetica Neue"/>
                <a:ea typeface="Helvetica Neue"/>
                <a:cs typeface="Helvetica Neue"/>
                <a:sym typeface="Helvetica Neue"/>
              </a:rPr>
              <a:t> SNOLAB, ADMX(lead lab) and LZ</a:t>
            </a:r>
            <a:endParaRPr sz="1200" dirty="0">
              <a:solidFill>
                <a:srgbClr val="404040"/>
              </a:solidFill>
              <a:latin typeface="Helvetica Neue"/>
              <a:ea typeface="Helvetica Neue"/>
              <a:cs typeface="Helvetica Neue"/>
              <a:sym typeface="Helvetica Neue"/>
            </a:endParaRPr>
          </a:p>
          <a:p>
            <a:pPr marL="842962" lvl="1" indent="-171450" algn="l" rtl="0">
              <a:lnSpc>
                <a:spcPct val="90000"/>
              </a:lnSpc>
              <a:spcBef>
                <a:spcPts val="0"/>
              </a:spcBef>
              <a:spcAft>
                <a:spcPts val="0"/>
              </a:spcAft>
              <a:buClr>
                <a:srgbClr val="404040"/>
              </a:buClr>
              <a:buSzPts val="1200"/>
              <a:buFont typeface="Noto Sans Symbols"/>
              <a:buChar char="✔"/>
            </a:pPr>
            <a:r>
              <a:rPr lang="en-US" sz="1200" dirty="0">
                <a:solidFill>
                  <a:srgbClr val="404040"/>
                </a:solidFill>
                <a:latin typeface="Helvetica Neue"/>
                <a:ea typeface="Helvetica Neue"/>
                <a:cs typeface="Helvetica Neue"/>
                <a:sym typeface="Helvetica Neue"/>
              </a:rPr>
              <a:t>Ramped down on </a:t>
            </a:r>
            <a:r>
              <a:rPr lang="en-US" sz="1200" dirty="0" err="1">
                <a:solidFill>
                  <a:srgbClr val="404040"/>
                </a:solidFill>
                <a:latin typeface="Helvetica Neue"/>
                <a:ea typeface="Helvetica Neue"/>
                <a:cs typeface="Helvetica Neue"/>
                <a:sym typeface="Helvetica Neue"/>
              </a:rPr>
              <a:t>SuperCDMS</a:t>
            </a:r>
            <a:r>
              <a:rPr lang="en-US" sz="1200" dirty="0">
                <a:solidFill>
                  <a:srgbClr val="404040"/>
                </a:solidFill>
                <a:latin typeface="Helvetica Neue"/>
                <a:ea typeface="Helvetica Neue"/>
                <a:cs typeface="Helvetica Neue"/>
                <a:sym typeface="Helvetica Neue"/>
              </a:rPr>
              <a:t>-Soudan, PICO, DAMIC, Darkside 50</a:t>
            </a:r>
            <a:endParaRPr sz="1200" dirty="0">
              <a:solidFill>
                <a:srgbClr val="404040"/>
              </a:solidFill>
              <a:latin typeface="Helvetica Neue"/>
              <a:ea typeface="Helvetica Neue"/>
              <a:cs typeface="Helvetica Neue"/>
              <a:sym typeface="Helvetica Neue"/>
            </a:endParaRPr>
          </a:p>
        </p:txBody>
      </p:sp>
      <p:sp>
        <p:nvSpPr>
          <p:cNvPr id="270" name="Google Shape;270;p9"/>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2800"/>
              <a:buNone/>
            </a:pPr>
            <a:r>
              <a:rPr lang="en-US" sz="2000"/>
              <a:t>Response to P5 Recommendations</a:t>
            </a:r>
            <a:endParaRPr sz="2000"/>
          </a:p>
        </p:txBody>
      </p:sp>
      <p:sp>
        <p:nvSpPr>
          <p:cNvPr id="271" name="Google Shape;271;p9"/>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900"/>
              <a:buNone/>
            </a:pPr>
            <a:fld id="{00000000-1234-1234-1234-123412341234}" type="slidenum">
              <a:rPr lang="en-US"/>
              <a:t>9</a:t>
            </a:fld>
            <a:endParaRPr/>
          </a:p>
        </p:txBody>
      </p:sp>
      <p:sp>
        <p:nvSpPr>
          <p:cNvPr id="272" name="Google Shape;272;p9"/>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6/22/22 </a:t>
            </a:r>
            <a:endParaRPr/>
          </a:p>
        </p:txBody>
      </p:sp>
      <p:sp>
        <p:nvSpPr>
          <p:cNvPr id="273" name="Google Shape;273;p9"/>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K. Burkett | Fermilab PAC Meeting </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ermilab">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1360</TotalTime>
  <Words>5872</Words>
  <Application>Microsoft Macintosh PowerPoint</Application>
  <PresentationFormat>On-screen Show (16:9)</PresentationFormat>
  <Paragraphs>756</Paragraphs>
  <Slides>51</Slides>
  <Notes>51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51</vt:i4>
      </vt:variant>
    </vt:vector>
  </HeadingPairs>
  <TitlesOfParts>
    <vt:vector size="60" baseType="lpstr">
      <vt:lpstr>Helvetica</vt:lpstr>
      <vt:lpstr>NTR</vt:lpstr>
      <vt:lpstr>Helvetica Neue</vt:lpstr>
      <vt:lpstr>Calibri</vt:lpstr>
      <vt:lpstr>Noto Sans Symbols</vt:lpstr>
      <vt:lpstr>Arial</vt:lpstr>
      <vt:lpstr>Proxima Nova</vt:lpstr>
      <vt:lpstr>Simple Light</vt:lpstr>
      <vt:lpstr>Fermilab</vt:lpstr>
      <vt:lpstr>PowerPoint Presentation</vt:lpstr>
      <vt:lpstr>Outline</vt:lpstr>
      <vt:lpstr>Overview</vt:lpstr>
      <vt:lpstr>Overview</vt:lpstr>
      <vt:lpstr>Overview</vt:lpstr>
      <vt:lpstr>Cosmic Science</vt:lpstr>
      <vt:lpstr>Fermilab Cosmic Program - Overview</vt:lpstr>
      <vt:lpstr>Fermilab Cosmic Strategic Plan</vt:lpstr>
      <vt:lpstr>Response to P5 Recommendations</vt:lpstr>
      <vt:lpstr>Fermilab’s Cosmic roles capitalize on our Core Capabilities </vt:lpstr>
      <vt:lpstr>Recent Accomplishments by Fermilab Scientists in Dark Energy</vt:lpstr>
      <vt:lpstr>Recent Accomplishments by Fermilab Scientists in Dark Matter</vt:lpstr>
      <vt:lpstr>Recent Accomplishments by Fermilab Scientists in CMB</vt:lpstr>
      <vt:lpstr>Recent Accomplishments by Fermilab Scientists in AI/ML</vt:lpstr>
      <vt:lpstr>Detector R&amp;D for Cosmic Experiments</vt:lpstr>
      <vt:lpstr>LDRD &amp; Other Grants Leverage Cosmic Research Funds</vt:lpstr>
      <vt:lpstr>Major Activities and Milestones for next 3-5 years</vt:lpstr>
      <vt:lpstr>Plans for Snowmass and Next P5</vt:lpstr>
      <vt:lpstr>Precision Science</vt:lpstr>
      <vt:lpstr>Precision Science</vt:lpstr>
      <vt:lpstr>Precision Science Frontier Strategy</vt:lpstr>
      <vt:lpstr>Precision Science - Main focus since last P5 </vt:lpstr>
      <vt:lpstr>Fermilab Unique Capabilities</vt:lpstr>
      <vt:lpstr>Precision Science - Current Experiment Status - g-2 </vt:lpstr>
      <vt:lpstr>g-2 Recent Accomplishments</vt:lpstr>
      <vt:lpstr>Precision Science - current FNAL activities g-2</vt:lpstr>
      <vt:lpstr>Mu2e Current Experiment Status</vt:lpstr>
      <vt:lpstr>Precision Science - current FNAL activities Mu2e</vt:lpstr>
      <vt:lpstr>Muon g-2 Near-term outlook</vt:lpstr>
      <vt:lpstr>Mu2e near-term Outlook</vt:lpstr>
      <vt:lpstr>Precision Science - Plans for Next P5 </vt:lpstr>
      <vt:lpstr>Collider Science</vt:lpstr>
      <vt:lpstr>Fermilab Collider Program: Overview  </vt:lpstr>
      <vt:lpstr>Overview of CMS at Fermilab</vt:lpstr>
      <vt:lpstr>Current Status of CMS: Starting Run 3</vt:lpstr>
      <vt:lpstr>Current Status of CMS: Starting Run 3</vt:lpstr>
      <vt:lpstr>Physics Analysis from FNAL </vt:lpstr>
      <vt:lpstr>Selected Physics Highlights (since last PAC meeting)</vt:lpstr>
      <vt:lpstr>“Complete the LHC phase-1 upgrades and continue the strong collaboration in the LHC with the phase-2 (HL-LHC) upgrades…”</vt:lpstr>
      <vt:lpstr>HL-LHC CMS Detector Upgrade: Reminder </vt:lpstr>
      <vt:lpstr>HL-LHC CMS Detector Upgrade: FNAL deliverables </vt:lpstr>
      <vt:lpstr>Status of FNAL Upgrade Deliverables</vt:lpstr>
      <vt:lpstr>Software and Computing Operations and R&amp;D</vt:lpstr>
      <vt:lpstr>LHC Physics Center</vt:lpstr>
      <vt:lpstr>Detector R&amp;D for Collider Experiments</vt:lpstr>
      <vt:lpstr>Future Colliders Initiative at Fermilab </vt:lpstr>
      <vt:lpstr>Major Activities and Milestones for next 3-5 years</vt:lpstr>
      <vt:lpstr>Contributions to Snowmass</vt:lpstr>
      <vt:lpstr>Conclusion</vt:lpstr>
      <vt:lpstr>BACKUP</vt:lpstr>
      <vt:lpstr>Detector R&amp;D: Snowmass and P5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Nhan V Tran</dc:creator>
  <cp:lastModifiedBy>Kevin A Burkett</cp:lastModifiedBy>
  <cp:revision>17</cp:revision>
  <dcterms:created xsi:type="dcterms:W3CDTF">2022-06-01T16:15:04Z</dcterms:created>
  <dcterms:modified xsi:type="dcterms:W3CDTF">2022-06-22T16:19:03Z</dcterms:modified>
</cp:coreProperties>
</file>