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37"/>
  </p:notesMasterIdLst>
  <p:handoutMasterIdLst>
    <p:handoutMasterId r:id="rId38"/>
  </p:handoutMasterIdLst>
  <p:sldIdLst>
    <p:sldId id="294" r:id="rId6"/>
    <p:sldId id="299" r:id="rId7"/>
    <p:sldId id="300" r:id="rId8"/>
    <p:sldId id="315" r:id="rId9"/>
    <p:sldId id="3785" r:id="rId10"/>
    <p:sldId id="3784" r:id="rId11"/>
    <p:sldId id="314" r:id="rId12"/>
    <p:sldId id="3786" r:id="rId13"/>
    <p:sldId id="322" r:id="rId14"/>
    <p:sldId id="3787" r:id="rId15"/>
    <p:sldId id="323" r:id="rId16"/>
    <p:sldId id="3788" r:id="rId17"/>
    <p:sldId id="302" r:id="rId18"/>
    <p:sldId id="398" r:id="rId19"/>
    <p:sldId id="399" r:id="rId20"/>
    <p:sldId id="319" r:id="rId21"/>
    <p:sldId id="320" r:id="rId22"/>
    <p:sldId id="317" r:id="rId23"/>
    <p:sldId id="2966" r:id="rId24"/>
    <p:sldId id="2967" r:id="rId25"/>
    <p:sldId id="325" r:id="rId26"/>
    <p:sldId id="316" r:id="rId27"/>
    <p:sldId id="258" r:id="rId28"/>
    <p:sldId id="303" r:id="rId29"/>
    <p:sldId id="599" r:id="rId30"/>
    <p:sldId id="601" r:id="rId31"/>
    <p:sldId id="600" r:id="rId32"/>
    <p:sldId id="602" r:id="rId33"/>
    <p:sldId id="305" r:id="rId34"/>
    <p:sldId id="306" r:id="rId35"/>
    <p:sldId id="3783" r:id="rId3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404040"/>
    <a:srgbClr val="4E4E4E"/>
    <a:srgbClr val="97D7EB"/>
    <a:srgbClr val="98D7EA"/>
    <a:srgbClr val="98D7EB"/>
    <a:srgbClr val="50504E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1" autoAdjust="0"/>
    <p:restoredTop sz="94663"/>
  </p:normalViewPr>
  <p:slideViewPr>
    <p:cSldViewPr snapToGrid="0" snapToObjects="1" showGuides="1">
      <p:cViewPr>
        <p:scale>
          <a:sx n="162" d="100"/>
          <a:sy n="162" d="100"/>
        </p:scale>
        <p:origin x="208" y="32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7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4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Lindgren | Summer 2022 Fermilab PAC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D764-29C4-45BA-828B-F43F9DC5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CBC6E-2D11-4DF5-89AF-37499D3E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D8DC5-3304-4065-B0FF-733B1682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52F0A-BF14-4B3A-ACA7-D103EC1F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5D209-54FA-4698-88B5-0FB157BD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E6-88F0-49C4-A795-32797F6F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9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30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ti.gov/biblio/1785683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21" Type="http://schemas.openxmlformats.org/officeDocument/2006/relationships/image" Target="../media/image46.jpeg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jpe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46" Type="http://schemas.openxmlformats.org/officeDocument/2006/relationships/image" Target="../media/image71.png"/><Relationship Id="rId20" Type="http://schemas.openxmlformats.org/officeDocument/2006/relationships/image" Target="../media/image45.png"/><Relationship Id="rId41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9" Type="http://schemas.openxmlformats.org/officeDocument/2006/relationships/image" Target="../media/image109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42" Type="http://schemas.openxmlformats.org/officeDocument/2006/relationships/image" Target="../media/image112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41" Type="http://schemas.openxmlformats.org/officeDocument/2006/relationships/image" Target="../media/image1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10.png"/><Relationship Id="rId5" Type="http://schemas.microsoft.com/office/2007/relationships/hdphoto" Target="../media/hdphoto1.wdp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106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43" Type="http://schemas.openxmlformats.org/officeDocument/2006/relationships/image" Target="../media/image113.png"/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9" Type="http://schemas.openxmlformats.org/officeDocument/2006/relationships/image" Target="../media/image150.png"/><Relationship Id="rId21" Type="http://schemas.openxmlformats.org/officeDocument/2006/relationships/image" Target="../media/image132.png"/><Relationship Id="rId34" Type="http://schemas.openxmlformats.org/officeDocument/2006/relationships/image" Target="../media/image145.png"/><Relationship Id="rId7" Type="http://schemas.openxmlformats.org/officeDocument/2006/relationships/image" Target="../media/image118.jpe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33" Type="http://schemas.openxmlformats.org/officeDocument/2006/relationships/image" Target="../media/image144.png"/><Relationship Id="rId38" Type="http://schemas.openxmlformats.org/officeDocument/2006/relationships/image" Target="../media/image1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29" Type="http://schemas.openxmlformats.org/officeDocument/2006/relationships/image" Target="../media/image1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32" Type="http://schemas.openxmlformats.org/officeDocument/2006/relationships/image" Target="../media/image143.png"/><Relationship Id="rId37" Type="http://schemas.openxmlformats.org/officeDocument/2006/relationships/image" Target="../media/image148.png"/><Relationship Id="rId5" Type="http://schemas.openxmlformats.org/officeDocument/2006/relationships/image" Target="../media/image116.jpe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28" Type="http://schemas.openxmlformats.org/officeDocument/2006/relationships/image" Target="../media/image139.png"/><Relationship Id="rId36" Type="http://schemas.openxmlformats.org/officeDocument/2006/relationships/image" Target="../media/image147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31" Type="http://schemas.openxmlformats.org/officeDocument/2006/relationships/image" Target="../media/image142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Relationship Id="rId35" Type="http://schemas.openxmlformats.org/officeDocument/2006/relationships/image" Target="../media/image146.png"/><Relationship Id="rId8" Type="http://schemas.openxmlformats.org/officeDocument/2006/relationships/image" Target="../media/image119.png"/><Relationship Id="rId3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Performance and Plans for Fermilab Accelerator Complex Operations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Michael Lindgren	</a:t>
            </a:r>
          </a:p>
          <a:p>
            <a:r>
              <a:rPr lang="en-US" sz="1400" dirty="0"/>
              <a:t>Fermilab PAC summer meeting</a:t>
            </a:r>
          </a:p>
          <a:p>
            <a:r>
              <a:rPr lang="en-US" sz="1400" dirty="0"/>
              <a:t>21 June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31165-4107-4440-B16D-E615B8AD8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5" y="509722"/>
            <a:ext cx="3849477" cy="3794522"/>
          </a:xfrm>
        </p:spPr>
        <p:txBody>
          <a:bodyPr/>
          <a:lstStyle/>
          <a:p>
            <a:r>
              <a:rPr lang="en-US" dirty="0"/>
              <a:t>BNB startup slow this run period</a:t>
            </a:r>
          </a:p>
          <a:p>
            <a:pPr lvl="1"/>
            <a:r>
              <a:rPr lang="en-US" dirty="0"/>
              <a:t>Power panel failure in RAW system</a:t>
            </a:r>
          </a:p>
          <a:p>
            <a:r>
              <a:rPr lang="en-US" dirty="0"/>
              <a:t>Otherwise as needed by experiments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BNB operations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CBFFA5-2647-AE3F-01E7-245B5576F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81203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C6F2FA-65C8-0E48-92FD-97E4B85B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28663"/>
            <a:ext cx="4002596" cy="3971673"/>
          </a:xfrm>
        </p:spPr>
        <p:txBody>
          <a:bodyPr/>
          <a:lstStyle/>
          <a:p>
            <a:r>
              <a:rPr lang="en-US" dirty="0"/>
              <a:t>g-2 beam operations since 2018</a:t>
            </a:r>
          </a:p>
          <a:p>
            <a:r>
              <a:rPr lang="en-US" dirty="0"/>
              <a:t>Accumulate ~19 BNL datasets by end of FY22 run</a:t>
            </a:r>
          </a:p>
          <a:p>
            <a:pPr marL="395287" lvl="1" indent="-342900">
              <a:spcBef>
                <a:spcPct val="20000"/>
              </a:spcBef>
              <a:defRPr/>
            </a:pPr>
            <a:r>
              <a:rPr lang="en-US" dirty="0"/>
              <a:t>Accelerator downtime in 2019 from unexpected lens failures</a:t>
            </a:r>
          </a:p>
          <a:p>
            <a:pPr marL="395287" lvl="1" indent="-342900">
              <a:spcBef>
                <a:spcPct val="20000"/>
              </a:spcBef>
              <a:defRPr/>
            </a:pPr>
            <a:r>
              <a:rPr lang="en-US" dirty="0"/>
              <a:t>		Collider components – gradient reduced, at 340M pulses on current lens</a:t>
            </a:r>
          </a:p>
          <a:p>
            <a:pPr marL="395287" lvl="1" indent="-342900">
              <a:spcBef>
                <a:spcPct val="20000"/>
              </a:spcBef>
              <a:defRPr/>
            </a:pPr>
            <a:r>
              <a:rPr lang="en-US" dirty="0"/>
              <a:t>      Reduced data delivery rate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/>
              <a:t>g-2 has delivered high impact science results from early running</a:t>
            </a:r>
          </a:p>
          <a:p>
            <a:pPr marL="395287" lvl="1" indent="-342900">
              <a:spcBef>
                <a:spcPct val="20000"/>
              </a:spcBef>
              <a:defRPr/>
            </a:pPr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Proposed FY23 run in opposite polarity mode – accumulate 4x BNL mu- data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Muon Campus operations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777BB9F-E958-924A-9DB2-AA0C31ED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163" y="2621250"/>
            <a:ext cx="3206233" cy="21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8CF86A-2B9D-DF5A-B7C4-670396A2E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200" y="617897"/>
            <a:ext cx="2927611" cy="19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1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C6F2FA-65C8-0E48-92FD-97E4B85B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591207"/>
            <a:ext cx="3570886" cy="4088571"/>
          </a:xfrm>
        </p:spPr>
        <p:txBody>
          <a:bodyPr/>
          <a:lstStyle/>
          <a:p>
            <a:r>
              <a:rPr lang="en-US" dirty="0"/>
              <a:t>Normal running for most of this run period</a:t>
            </a:r>
          </a:p>
          <a:p>
            <a:pPr lvl="1"/>
            <a:r>
              <a:rPr lang="en-US" dirty="0"/>
              <a:t>Some experiment startup issues</a:t>
            </a:r>
          </a:p>
          <a:p>
            <a:pPr lvl="1"/>
            <a:r>
              <a:rPr lang="en-US" dirty="0"/>
              <a:t>Downtimes coordinated with mu2e beamline work</a:t>
            </a:r>
          </a:p>
          <a:p>
            <a:r>
              <a:rPr lang="en-US" dirty="0"/>
              <a:t>g-2 proposed FY23 run in opposite polarity mode </a:t>
            </a:r>
          </a:p>
          <a:p>
            <a:pPr lvl="1"/>
            <a:r>
              <a:rPr lang="en-US" dirty="0"/>
              <a:t>Goal - 4x BNL mu- data</a:t>
            </a:r>
          </a:p>
          <a:p>
            <a:pPr lvl="1"/>
            <a:r>
              <a:rPr lang="en-US" dirty="0"/>
              <a:t>Reduces </a:t>
            </a:r>
            <a:r>
              <a:rPr lang="en-US" dirty="0" err="1"/>
              <a:t>NOvA</a:t>
            </a:r>
            <a:r>
              <a:rPr lang="en-US" dirty="0"/>
              <a:t> POT’s</a:t>
            </a:r>
          </a:p>
          <a:p>
            <a:pPr lvl="1"/>
            <a:r>
              <a:rPr lang="en-US" dirty="0"/>
              <a:t>Requires polarity reversals at beginning and end of run period</a:t>
            </a:r>
          </a:p>
          <a:p>
            <a:pPr lvl="1"/>
            <a:r>
              <a:rPr lang="en-US" dirty="0"/>
              <a:t>Was done in </a:t>
            </a:r>
            <a:r>
              <a:rPr lang="en-US" dirty="0" err="1"/>
              <a:t>TeV</a:t>
            </a:r>
            <a:r>
              <a:rPr lang="en-US" dirty="0"/>
              <a:t> era, believe we can execute safely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Muon Campus operations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289F8-A1B1-B500-C11A-964DBD54F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955" y="410998"/>
            <a:ext cx="5331045" cy="35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5D5267-942D-814A-8FC6-0AE79190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3796748"/>
            <a:ext cx="8672513" cy="72643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Operations plan through the long shutdown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CDA9F6-B37B-E347-B714-BAED99E5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83" y="668291"/>
            <a:ext cx="79502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8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AC0B83-FB7E-47D0-9D2F-669CE0B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delivery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7F98A-1E65-4AB1-AACA-728EBB232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6D7C2C-683A-4FCE-965D-09CD2E78D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592931"/>
            <a:ext cx="3768564" cy="4062195"/>
          </a:xfrm>
        </p:spPr>
        <p:txBody>
          <a:bodyPr/>
          <a:lstStyle/>
          <a:p>
            <a:r>
              <a:rPr lang="en-US" sz="1500" dirty="0"/>
              <a:t>Long shutdown for LBNF/PIP-II now begins January 2027</a:t>
            </a:r>
            <a:endParaRPr lang="en-US" sz="15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lvl="1"/>
            <a:r>
              <a:rPr lang="en-US" sz="1300" dirty="0">
                <a:solidFill>
                  <a:schemeClr val="accent2"/>
                </a:solidFill>
                <a:sym typeface="Symbol" panose="05050102010706020507" pitchFamily="18" charset="2"/>
              </a:rPr>
              <a:t>Will continue running </a:t>
            </a:r>
            <a:r>
              <a:rPr lang="en-US" sz="1300" dirty="0" err="1">
                <a:solidFill>
                  <a:schemeClr val="accent2"/>
                </a:solidFill>
                <a:sym typeface="Symbol" panose="05050102010706020507" pitchFamily="18" charset="2"/>
              </a:rPr>
              <a:t>NOvA</a:t>
            </a:r>
            <a:r>
              <a:rPr lang="en-US" sz="1300" dirty="0">
                <a:solidFill>
                  <a:schemeClr val="accent2"/>
                </a:solidFill>
                <a:sym typeface="Symbol" panose="05050102010706020507" pitchFamily="18" charset="2"/>
              </a:rPr>
              <a:t>, ICARUS, SBND</a:t>
            </a:r>
          </a:p>
          <a:p>
            <a:pPr lvl="1"/>
            <a:r>
              <a:rPr lang="en-US" sz="1300" dirty="0">
                <a:solidFill>
                  <a:schemeClr val="accent2"/>
                </a:solidFill>
                <a:sym typeface="Symbol" panose="05050102010706020507" pitchFamily="18" charset="2"/>
              </a:rPr>
              <a:t>Mu2e helped – possible to get close to a year of physics data given current schedule</a:t>
            </a:r>
            <a:endParaRPr lang="en-US" sz="1300" dirty="0">
              <a:solidFill>
                <a:schemeClr val="accent2"/>
              </a:solidFill>
            </a:endParaRPr>
          </a:p>
          <a:p>
            <a:pPr lvl="1"/>
            <a:r>
              <a:rPr lang="en-US" sz="1500" dirty="0"/>
              <a:t>FY20 shutdown for LBNF site prep</a:t>
            </a:r>
            <a:r>
              <a:rPr lang="en-US" sz="15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1500" dirty="0">
                <a:solidFill>
                  <a:schemeClr val="accent2"/>
                </a:solidFill>
                <a:sym typeface="Symbol" panose="05050102010706020507" pitchFamily="18" charset="2"/>
              </a:rPr>
              <a:t> 6 </a:t>
            </a:r>
            <a:r>
              <a:rPr lang="en-US" sz="1500" dirty="0" err="1">
                <a:solidFill>
                  <a:schemeClr val="accent2"/>
                </a:solidFill>
                <a:sym typeface="Symbol" panose="05050102010706020507" pitchFamily="18" charset="2"/>
              </a:rPr>
              <a:t>mo</a:t>
            </a:r>
            <a:r>
              <a:rPr lang="en-US" sz="1500" dirty="0">
                <a:solidFill>
                  <a:schemeClr val="accent2"/>
                </a:solidFill>
                <a:sym typeface="Symbol" panose="05050102010706020507" pitchFamily="18" charset="2"/>
              </a:rPr>
              <a:t> + COVID</a:t>
            </a:r>
            <a:endParaRPr lang="en-US" sz="1500" dirty="0">
              <a:solidFill>
                <a:schemeClr val="accent2"/>
              </a:solidFill>
            </a:endParaRPr>
          </a:p>
          <a:p>
            <a:pPr lvl="1"/>
            <a:r>
              <a:rPr lang="en-US" sz="1500" dirty="0"/>
              <a:t>FY21-FY25 planned 10-week shutdowns </a:t>
            </a:r>
            <a:r>
              <a:rPr lang="en-US" sz="1500" dirty="0">
                <a:solidFill>
                  <a:schemeClr val="accent2"/>
                </a:solidFill>
                <a:sym typeface="Symbol" panose="05050102010706020507" pitchFamily="18" charset="2"/>
              </a:rPr>
              <a:t> 14 weeks FY21</a:t>
            </a:r>
          </a:p>
          <a:p>
            <a:pPr lvl="1"/>
            <a:r>
              <a:rPr lang="en-US" sz="1500" dirty="0">
                <a:solidFill>
                  <a:schemeClr val="accent2"/>
                </a:solidFill>
                <a:sym typeface="Symbol" panose="05050102010706020507" pitchFamily="18" charset="2"/>
              </a:rPr>
              <a:t>skip the summer 2026 shutdown(?)</a:t>
            </a:r>
          </a:p>
          <a:p>
            <a:pPr lvl="1"/>
            <a:r>
              <a:rPr lang="en-US" sz="1500" dirty="0">
                <a:solidFill>
                  <a:schemeClr val="accent2"/>
                </a:solidFill>
                <a:sym typeface="Symbol" panose="05050102010706020507" pitchFamily="18" charset="2"/>
              </a:rPr>
              <a:t>Electrical costs a recent concern</a:t>
            </a:r>
          </a:p>
          <a:p>
            <a:pPr lvl="1"/>
            <a:r>
              <a:rPr lang="en-US" sz="1500" dirty="0">
                <a:solidFill>
                  <a:schemeClr val="accent2"/>
                </a:solidFill>
                <a:sym typeface="Symbol" panose="05050102010706020507" pitchFamily="18" charset="2"/>
              </a:rPr>
              <a:t>Plan for complex to be down for ~two years for PIP-II and LBNF starting January 2027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46CA6F-998C-D849-93B8-FA6D925B9E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8948C7-0DED-BD45-A672-55B182404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5DFA9A-42DD-90DE-0EAA-405099DD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640" y="789063"/>
            <a:ext cx="4907756" cy="29160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0596FD-318B-DD12-EA7A-01CDDC8C9A9C}"/>
              </a:ext>
            </a:extLst>
          </p:cNvPr>
          <p:cNvSpPr txBox="1"/>
          <p:nvPr/>
        </p:nvSpPr>
        <p:spPr>
          <a:xfrm>
            <a:off x="7936984" y="335515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50000"/>
                  </a:schemeClr>
                </a:solidFill>
              </a:rPr>
              <a:t>ICARUS</a:t>
            </a:r>
          </a:p>
          <a:p>
            <a:r>
              <a:rPr lang="en-US" sz="900" b="1" dirty="0">
                <a:solidFill>
                  <a:srgbClr val="FFC000"/>
                </a:solidFill>
              </a:rPr>
              <a:t>SBND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16C08B-9134-53AB-1E94-FF5A2E98738F}"/>
              </a:ext>
            </a:extLst>
          </p:cNvPr>
          <p:cNvSpPr/>
          <p:nvPr/>
        </p:nvSpPr>
        <p:spPr>
          <a:xfrm>
            <a:off x="6430685" y="2354019"/>
            <a:ext cx="56275" cy="55628"/>
          </a:xfrm>
          <a:prstGeom prst="ellipse">
            <a:avLst/>
          </a:prstGeom>
          <a:solidFill>
            <a:srgbClr val="4371C4"/>
          </a:solidFill>
          <a:ln>
            <a:solidFill>
              <a:srgbClr val="4371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7B5739D-1101-C2DA-6448-14AAE97BE099}"/>
              </a:ext>
            </a:extLst>
          </p:cNvPr>
          <p:cNvSpPr/>
          <p:nvPr/>
        </p:nvSpPr>
        <p:spPr>
          <a:xfrm>
            <a:off x="6428132" y="2609012"/>
            <a:ext cx="56275" cy="55628"/>
          </a:xfrm>
          <a:prstGeom prst="ellipse">
            <a:avLst/>
          </a:prstGeom>
          <a:solidFill>
            <a:srgbClr val="ED7D31"/>
          </a:solidFill>
          <a:ln>
            <a:solidFill>
              <a:srgbClr val="ED7D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73FE133-F5FF-7082-3C27-53F403824453}"/>
              </a:ext>
            </a:extLst>
          </p:cNvPr>
          <p:cNvSpPr/>
          <p:nvPr/>
        </p:nvSpPr>
        <p:spPr>
          <a:xfrm>
            <a:off x="6436493" y="1565754"/>
            <a:ext cx="56275" cy="55628"/>
          </a:xfrm>
          <a:prstGeom prst="ellipse">
            <a:avLst/>
          </a:prstGeom>
          <a:solidFill>
            <a:srgbClr val="A5A5A5"/>
          </a:solidFill>
          <a:ln>
            <a:solidFill>
              <a:srgbClr val="A5A5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5488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92B932-8F5F-439A-9D75-D65A43B1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631" y="728663"/>
            <a:ext cx="2737204" cy="1920104"/>
          </a:xfrm>
        </p:spPr>
        <p:txBody>
          <a:bodyPr/>
          <a:lstStyle/>
          <a:p>
            <a:r>
              <a:rPr lang="en-US" sz="1500" dirty="0"/>
              <a:t>Actuals vs original predictions, then future predictions starting from current point</a:t>
            </a:r>
          </a:p>
          <a:p>
            <a:r>
              <a:rPr lang="en-US" sz="1500" dirty="0"/>
              <a:t>“Design” is the upper (red) curve on the previous annual delivery plots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6E6F3DB-D4B2-4C1F-9091-503D648C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Delivery estimates going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33AC8-2B1B-47D4-B91B-F78458428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B883E-211D-4C1F-BF37-6B173BE03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82043"/>
            <a:ext cx="3886537" cy="2066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319B80-87E0-4900-AE41-8C40397B9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21088"/>
            <a:ext cx="3438442" cy="2066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488D8C-A8B9-4986-984E-3A64ED96E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442" y="2721087"/>
            <a:ext cx="3438442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0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1527426"/>
          </a:xfrm>
        </p:spPr>
        <p:txBody>
          <a:bodyPr/>
          <a:lstStyle/>
          <a:p>
            <a:r>
              <a:rPr lang="en-US" dirty="0"/>
              <a:t>Commissioning behind original schedule</a:t>
            </a:r>
          </a:p>
          <a:p>
            <a:pPr lvl="1"/>
            <a:r>
              <a:rPr lang="en-US" dirty="0"/>
              <a:t>	conflicts of funding, personnel availability, project delays, and g-2 running</a:t>
            </a:r>
          </a:p>
          <a:p>
            <a:r>
              <a:rPr lang="en-US" dirty="0"/>
              <a:t>Delivery of first proton beam to the M4 diagnostic absorber – KPP met</a:t>
            </a:r>
          </a:p>
          <a:p>
            <a:r>
              <a:rPr lang="en-US" dirty="0"/>
              <a:t>Accelerator scope remaining before operating Mu2e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Operations planning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F8F6AE1-24E5-544F-9D2A-7C6D2461E7E1}"/>
              </a:ext>
            </a:extLst>
          </p:cNvPr>
          <p:cNvSpPr txBox="1">
            <a:spLocks/>
          </p:cNvSpPr>
          <p:nvPr/>
        </p:nvSpPr>
        <p:spPr>
          <a:xfrm>
            <a:off x="107219" y="2256090"/>
            <a:ext cx="5426684" cy="2158746"/>
          </a:xfrm>
          <a:prstGeom prst="rect">
            <a:avLst/>
          </a:prstGeom>
        </p:spPr>
        <p:txBody>
          <a:bodyPr lIns="0" tIns="0" rIns="0" bIns="0" numCol="2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defTabSz="457189">
              <a:spcBef>
                <a:spcPct val="20000"/>
              </a:spcBef>
              <a:defRPr/>
            </a:pPr>
            <a:r>
              <a:rPr lang="en-US" sz="1600" dirty="0"/>
              <a:t>Operations scope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Installation coordination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Software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Beam Commissioning 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Delivery Ring BPMs 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Remote handling system 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Spill control electronics 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Shielding Assessments 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Additional in tunnel shielding 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Instrumentation for extraction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Design and install target air barrier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Radiation protection improvements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Obtain spares (ESS, AC dipole, targets etc.)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Install ESS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Completion of berm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Install end of M4 beam line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Install hatch blocks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SAD chapter update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ARR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Collimator upgrade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000" dirty="0">
                <a:solidFill>
                  <a:srgbClr val="00B050"/>
                </a:solidFill>
              </a:rPr>
              <a:t>Abort kicker controls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endParaRPr lang="en-US" sz="1400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4D449313-EFA3-3F4E-A0A9-DFFF87E156B6}"/>
              </a:ext>
            </a:extLst>
          </p:cNvPr>
          <p:cNvSpPr txBox="1">
            <a:spLocks/>
          </p:cNvSpPr>
          <p:nvPr/>
        </p:nvSpPr>
        <p:spPr>
          <a:xfrm>
            <a:off x="5571406" y="1827871"/>
            <a:ext cx="3441270" cy="28612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>
              <a:spcBef>
                <a:spcPct val="20000"/>
              </a:spcBef>
              <a:defRPr/>
            </a:pPr>
            <a:r>
              <a:rPr lang="en-US" sz="1600" dirty="0"/>
              <a:t>Project scope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Assemble Extraction septa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ESS power supplies 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Assemble AC Dipoles and install 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Complete tune monitor system 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rgbClr val="00B050"/>
                </a:solidFill>
              </a:rPr>
              <a:t>M4 final focus vacuum installation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rgbClr val="00B050"/>
                </a:solidFill>
              </a:rPr>
              <a:t>ESS </a:t>
            </a:r>
            <a:r>
              <a:rPr lang="en-US" sz="1200" dirty="0" err="1">
                <a:solidFill>
                  <a:srgbClr val="00B050"/>
                </a:solidFill>
              </a:rPr>
              <a:t>fluorinert</a:t>
            </a:r>
            <a:r>
              <a:rPr lang="en-US" sz="1200" dirty="0">
                <a:solidFill>
                  <a:srgbClr val="00B050"/>
                </a:solidFill>
              </a:rPr>
              <a:t> skid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rgbClr val="00B050"/>
                </a:solidFill>
              </a:rPr>
              <a:t>AC Dipole power supplies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rgbClr val="00B050"/>
                </a:solidFill>
              </a:rPr>
              <a:t>Install extinction monitor system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rgbClr val="00B050"/>
                </a:solidFill>
              </a:rPr>
              <a:t>Insert HRS into PS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rgbClr val="00B050"/>
                </a:solidFill>
              </a:rPr>
              <a:t>Install target into HRS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rgbClr val="00B050"/>
                </a:solidFill>
              </a:rPr>
              <a:t>Install power supply for skew quads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200" dirty="0">
                <a:solidFill>
                  <a:srgbClr val="00B050"/>
                </a:solidFill>
              </a:rPr>
              <a:t>Complete low level RF system</a:t>
            </a:r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endParaRPr lang="en-US" sz="1200" dirty="0"/>
          </a:p>
          <a:p>
            <a:pPr marL="742931" lvl="1" indent="-285743">
              <a:spcBef>
                <a:spcPct val="20000"/>
              </a:spcBef>
              <a:buFont typeface="Arial" charset="0"/>
              <a:buChar char="–"/>
              <a:defRPr/>
            </a:pP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2FC9E3-41F9-0D46-9399-22D736FF6F57}"/>
              </a:ext>
            </a:extLst>
          </p:cNvPr>
          <p:cNvSpPr txBox="1"/>
          <p:nvPr/>
        </p:nvSpPr>
        <p:spPr>
          <a:xfrm>
            <a:off x="3491412" y="4198856"/>
            <a:ext cx="1834968" cy="584775"/>
          </a:xfrm>
          <a:prstGeom prst="rect">
            <a:avLst/>
          </a:prstGeom>
          <a:noFill/>
          <a:ln>
            <a:solidFill>
              <a:srgbClr val="4E4E4E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Ongoing activities</a:t>
            </a:r>
          </a:p>
          <a:p>
            <a:r>
              <a:rPr lang="en-US" sz="1600" dirty="0">
                <a:solidFill>
                  <a:srgbClr val="00B050"/>
                </a:solidFill>
              </a:rPr>
              <a:t>Not yet begun</a:t>
            </a:r>
          </a:p>
        </p:txBody>
      </p:sp>
    </p:spTree>
    <p:extLst>
      <p:ext uri="{BB962C8B-B14F-4D97-AF65-F5344CB8AC3E}">
        <p14:creationId xmlns:p14="http://schemas.microsoft.com/office/powerpoint/2010/main" val="201729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3" y="531483"/>
            <a:ext cx="8672513" cy="4117072"/>
          </a:xfrm>
        </p:spPr>
        <p:txBody>
          <a:bodyPr/>
          <a:lstStyle/>
          <a:p>
            <a:pPr lvl="0"/>
            <a:r>
              <a:rPr lang="en-US" dirty="0"/>
              <a:t>Proton Improvement Plan (PIP) largely completed by 2017</a:t>
            </a:r>
          </a:p>
          <a:p>
            <a:pPr lvl="0"/>
            <a:r>
              <a:rPr lang="en-US" dirty="0" err="1"/>
              <a:t>NuMI</a:t>
            </a:r>
            <a:r>
              <a:rPr lang="en-US" dirty="0"/>
              <a:t> 1MW target AIP installed – 900 kW operations enabled</a:t>
            </a:r>
          </a:p>
          <a:p>
            <a:pPr lvl="0"/>
            <a:r>
              <a:rPr lang="en-US" dirty="0"/>
              <a:t>MTA/ITA facility designed, built, commissioned, and in operation</a:t>
            </a:r>
          </a:p>
          <a:p>
            <a:r>
              <a:rPr lang="en-US" dirty="0" err="1"/>
              <a:t>PreAcc</a:t>
            </a:r>
            <a:r>
              <a:rPr lang="en-US" dirty="0"/>
              <a:t> - Laser </a:t>
            </a:r>
            <a:r>
              <a:rPr lang="en-US" dirty="0" err="1"/>
              <a:t>notcher</a:t>
            </a:r>
            <a:r>
              <a:rPr lang="en-US" dirty="0"/>
              <a:t> installed</a:t>
            </a:r>
          </a:p>
          <a:p>
            <a:r>
              <a:rPr lang="en-US" dirty="0" err="1"/>
              <a:t>Linac</a:t>
            </a:r>
            <a:r>
              <a:rPr lang="en-US" dirty="0"/>
              <a:t> - Marx Modulators installed (increased tube lifetime)</a:t>
            </a:r>
          </a:p>
          <a:p>
            <a:r>
              <a:rPr lang="en-US" dirty="0"/>
              <a:t>Booster - RF solid state driver upgrade, final 3 RF cavities, BPM electronics upgrade </a:t>
            </a:r>
          </a:p>
          <a:p>
            <a:pPr lvl="1"/>
            <a:r>
              <a:rPr lang="en-US" dirty="0"/>
              <a:t>-&gt; 15 Hz operations, up from 7.5 Hz historically</a:t>
            </a:r>
          </a:p>
          <a:p>
            <a:r>
              <a:rPr lang="en-US" dirty="0"/>
              <a:t>MI/RR - 2016 RR collimators, 2019 Addition of </a:t>
            </a:r>
            <a:r>
              <a:rPr lang="en-US" dirty="0" err="1"/>
              <a:t>Sextupoles</a:t>
            </a:r>
            <a:r>
              <a:rPr lang="en-US" dirty="0"/>
              <a:t> in RR, 2020 1.2 second ramp implemented in MI, 2022 Off axis injection in RR reduced losses</a:t>
            </a:r>
          </a:p>
          <a:p>
            <a:pPr lvl="1"/>
            <a:r>
              <a:rPr lang="en-US" dirty="0"/>
              <a:t>Increased beam power by 30% (700-900KW) and decreased losses by a factor of 2. 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8262" y="168261"/>
            <a:ext cx="8686800" cy="320908"/>
          </a:xfrm>
        </p:spPr>
        <p:txBody>
          <a:bodyPr/>
          <a:lstStyle/>
          <a:p>
            <a:r>
              <a:rPr lang="en-US" dirty="0"/>
              <a:t>Accelerator improvements since ~2016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8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551970"/>
            <a:ext cx="8672513" cy="4177203"/>
          </a:xfrm>
        </p:spPr>
        <p:txBody>
          <a:bodyPr/>
          <a:lstStyle/>
          <a:p>
            <a:r>
              <a:rPr lang="en-US" dirty="0"/>
              <a:t>PIP-II, LBNF/DUNE are major investments and upgrades to complex</a:t>
            </a:r>
          </a:p>
          <a:p>
            <a:pPr lvl="0"/>
            <a:r>
              <a:rPr lang="en-US" dirty="0"/>
              <a:t>ACNET is current accelerator controls system</a:t>
            </a:r>
          </a:p>
          <a:p>
            <a:pPr lvl="1"/>
            <a:r>
              <a:rPr lang="en-US" dirty="0"/>
              <a:t>1980’s system design, capable, but obsolete, increasingly </a:t>
            </a:r>
          </a:p>
          <a:p>
            <a:pPr lvl="1"/>
            <a:r>
              <a:rPr lang="en-US" dirty="0"/>
              <a:t>ACORN (Accelerator Controls and Operations Research Network) project proposed</a:t>
            </a:r>
          </a:p>
          <a:p>
            <a:r>
              <a:rPr lang="en-US" dirty="0"/>
              <a:t>Additional target/horn fabrication and target materials R&amp;D capability planned</a:t>
            </a:r>
          </a:p>
          <a:p>
            <a:r>
              <a:rPr lang="en-US" dirty="0"/>
              <a:t>2019 Detector and Accelerator Modernization Plan</a:t>
            </a:r>
          </a:p>
          <a:p>
            <a:pPr lvl="1"/>
            <a:r>
              <a:rPr lang="en-US" dirty="0"/>
              <a:t>	Identified equipment and facility needs to increase capability, reliability, and or system resilience. 54 total within the accelerator complex.  39 proposals support the main injector, 3 proposals support the booster, 1 supports the LINAC, and 11 support the general complex.</a:t>
            </a:r>
          </a:p>
          <a:p>
            <a:pPr lvl="1"/>
            <a:r>
              <a:rPr lang="en-US" dirty="0"/>
              <a:t>Look ahead to needs largely outside of major project scope – will attack according to priority and funding in concert with HEP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Modernization 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99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EB2655F-81ED-FAB2-9CAA-FE2159A5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77356" y="850498"/>
            <a:ext cx="6387831" cy="4196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DE3CC-3CDA-D718-172E-F607E418987E}"/>
              </a:ext>
            </a:extLst>
          </p:cNvPr>
          <p:cNvSpPr txBox="1"/>
          <p:nvPr/>
        </p:nvSpPr>
        <p:spPr>
          <a:xfrm>
            <a:off x="3352009" y="1071006"/>
            <a:ext cx="862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r>
              <a:rPr lang="en-US" sz="1350" dirty="0"/>
              <a:t>Booster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083E0-E362-8DBA-04AE-659BC5D167EF}"/>
              </a:ext>
            </a:extLst>
          </p:cNvPr>
          <p:cNvSpPr txBox="1"/>
          <p:nvPr/>
        </p:nvSpPr>
        <p:spPr>
          <a:xfrm>
            <a:off x="1268081" y="3083603"/>
            <a:ext cx="11473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BTL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3C87E-A292-83EC-11D7-C2B762CA8EE2}"/>
              </a:ext>
            </a:extLst>
          </p:cNvPr>
          <p:cNvSpPr txBox="1"/>
          <p:nvPr/>
        </p:nvSpPr>
        <p:spPr>
          <a:xfrm>
            <a:off x="120682" y="2556076"/>
            <a:ext cx="11473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Existing Main </a:t>
            </a:r>
          </a:p>
          <a:p>
            <a:pPr algn="ctr"/>
            <a:r>
              <a:rPr lang="en-US" sz="1350" dirty="0"/>
              <a:t>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AEF98-C25E-5EA7-2F89-1DE5F2985F18}"/>
              </a:ext>
            </a:extLst>
          </p:cNvPr>
          <p:cNvSpPr txBox="1"/>
          <p:nvPr/>
        </p:nvSpPr>
        <p:spPr>
          <a:xfrm>
            <a:off x="2476330" y="2556076"/>
            <a:ext cx="11473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F37 Service Building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100D0-C2FB-2177-A47A-B3429FBDF892}"/>
              </a:ext>
            </a:extLst>
          </p:cNvPr>
          <p:cNvSpPr txBox="1"/>
          <p:nvPr/>
        </p:nvSpPr>
        <p:spPr>
          <a:xfrm>
            <a:off x="5933026" y="3353272"/>
            <a:ext cx="16038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HighBay Building (HBB)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845CF-7E74-ECE1-4940-330A3A94D2E9}"/>
              </a:ext>
            </a:extLst>
          </p:cNvPr>
          <p:cNvSpPr txBox="1"/>
          <p:nvPr/>
        </p:nvSpPr>
        <p:spPr>
          <a:xfrm>
            <a:off x="3715693" y="3419539"/>
            <a:ext cx="14668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Linac Gallery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F0EF4-D5CD-6900-C8CE-2A22A9AEB0F2}"/>
              </a:ext>
            </a:extLst>
          </p:cNvPr>
          <p:cNvSpPr txBox="1"/>
          <p:nvPr/>
        </p:nvSpPr>
        <p:spPr>
          <a:xfrm>
            <a:off x="3715693" y="4037314"/>
            <a:ext cx="14668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Linac Tunnel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A1822-4B3D-EC8B-D05B-910BBE795187}"/>
              </a:ext>
            </a:extLst>
          </p:cNvPr>
          <p:cNvSpPr txBox="1"/>
          <p:nvPr/>
        </p:nvSpPr>
        <p:spPr>
          <a:xfrm>
            <a:off x="1268028" y="4140772"/>
            <a:ext cx="1466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Tunnel Extension Option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E9027-827C-D34B-343C-53DB05C5E4CA}"/>
              </a:ext>
            </a:extLst>
          </p:cNvPr>
          <p:cNvSpPr txBox="1"/>
          <p:nvPr/>
        </p:nvSpPr>
        <p:spPr>
          <a:xfrm>
            <a:off x="4805293" y="4301825"/>
            <a:ext cx="16038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Cryoplant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0B5B0-CA7F-D218-5A52-406C549C6846}"/>
              </a:ext>
            </a:extLst>
          </p:cNvPr>
          <p:cNvSpPr txBox="1"/>
          <p:nvPr/>
        </p:nvSpPr>
        <p:spPr>
          <a:xfrm>
            <a:off x="694355" y="1799680"/>
            <a:ext cx="11473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Future muon line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CE2EE2-F74F-1EC3-F908-7DB2476F0268}"/>
              </a:ext>
            </a:extLst>
          </p:cNvPr>
          <p:cNvSpPr/>
          <p:nvPr/>
        </p:nvSpPr>
        <p:spPr>
          <a:xfrm>
            <a:off x="5303721" y="1799680"/>
            <a:ext cx="1431235" cy="1241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A96C2B0B-988D-875B-CCE2-BBDF5BB77778}"/>
              </a:ext>
            </a:extLst>
          </p:cNvPr>
          <p:cNvSpPr txBox="1">
            <a:spLocks/>
          </p:cNvSpPr>
          <p:nvPr/>
        </p:nvSpPr>
        <p:spPr>
          <a:xfrm>
            <a:off x="5500842" y="856150"/>
            <a:ext cx="3568045" cy="2957843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</a:rPr>
              <a:t>800 MeV H−, 2mA, CW-compatible </a:t>
            </a:r>
            <a:r>
              <a:rPr lang="en-US" sz="1800" dirty="0" err="1">
                <a:solidFill>
                  <a:schemeClr val="tx2"/>
                </a:solidFill>
              </a:rPr>
              <a:t>linac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</a:rPr>
              <a:t>Linac-to-Booster transfer line</a:t>
            </a:r>
            <a:endParaRPr lang="en-US" sz="15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</a:rPr>
              <a:t>Accelerator Complex Upgrades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2"/>
                </a:solidFill>
              </a:rPr>
              <a:t>Booster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2"/>
                </a:solidFill>
              </a:rPr>
              <a:t>Recycler Ring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2"/>
                </a:solidFill>
              </a:rPr>
              <a:t>Main injector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</a:rPr>
              <a:t>Conventional Facilities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3A896884-863D-D38C-BDC6-49A4B618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- Scope and Layout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531D5-06CF-F3B2-49BF-8FA584C9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6E6963-7543-1510-84B4-8045EA58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/>
              <a:t>Lindgren | Summer 2022 Fermilab PAC Meeting</a:t>
            </a:r>
            <a:endParaRPr lang="en-US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867C56F-F7E0-BC2C-2343-EFA44736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35ED46-6766-8DA6-CA5C-9E20B59728BD}"/>
              </a:ext>
            </a:extLst>
          </p:cNvPr>
          <p:cNvSpPr txBox="1"/>
          <p:nvPr/>
        </p:nvSpPr>
        <p:spPr>
          <a:xfrm>
            <a:off x="7536885" y="144957"/>
            <a:ext cx="1528383" cy="20431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Plenary-</a:t>
            </a:r>
            <a:r>
              <a:rPr lang="en-US" sz="12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Pozdeyev</a:t>
            </a:r>
            <a:endParaRPr lang="en-US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8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3" y="579120"/>
            <a:ext cx="8672513" cy="4122420"/>
          </a:xfrm>
        </p:spPr>
        <p:txBody>
          <a:bodyPr/>
          <a:lstStyle/>
          <a:p>
            <a:pPr lvl="0"/>
            <a:r>
              <a:rPr lang="en-US" dirty="0"/>
              <a:t>Accelerator operations</a:t>
            </a:r>
          </a:p>
          <a:p>
            <a:pPr lvl="2"/>
            <a:r>
              <a:rPr lang="en-US" dirty="0"/>
              <a:t>P5/Scope</a:t>
            </a:r>
          </a:p>
          <a:p>
            <a:pPr lvl="2"/>
            <a:r>
              <a:rPr lang="en-US" dirty="0"/>
              <a:t>2016 to present</a:t>
            </a:r>
          </a:p>
          <a:p>
            <a:pPr lvl="2"/>
            <a:r>
              <a:rPr lang="en-US" dirty="0"/>
              <a:t>Plan until long shutdown</a:t>
            </a:r>
          </a:p>
          <a:p>
            <a:r>
              <a:rPr lang="en-US" dirty="0"/>
              <a:t>Modernization</a:t>
            </a:r>
          </a:p>
          <a:p>
            <a:pPr lvl="0"/>
            <a:r>
              <a:rPr lang="en-US" dirty="0"/>
              <a:t>COVID impacts</a:t>
            </a:r>
          </a:p>
          <a:p>
            <a:pPr lvl="0"/>
            <a:r>
              <a:rPr lang="en-US" noProof="0" dirty="0"/>
              <a:t>Workforce</a:t>
            </a:r>
          </a:p>
          <a:p>
            <a:pPr lvl="0"/>
            <a:r>
              <a:rPr lang="en-US" dirty="0"/>
              <a:t>Summary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2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7A34AF7-3146-FC4E-258D-ABB47CA5A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3" y="509721"/>
                <a:ext cx="8672513" cy="4181919"/>
              </a:xfrm>
            </p:spPr>
            <p:txBody>
              <a:bodyPr/>
              <a:lstStyle/>
              <a:p>
                <a:r>
                  <a:rPr lang="en-US" dirty="0"/>
                  <a:t>Interfaces coordinated with Accelerator Division - CF (Booster connection), Controls, Upgrades to Booster, Recycler, and Main Injector</a:t>
                </a:r>
              </a:p>
              <a:p>
                <a:r>
                  <a:rPr lang="en-US" dirty="0"/>
                  <a:t>Several PIP-II Accelerator Upgrade systems are delivered and tested with beam  before the long shutdown</a:t>
                </a:r>
              </a:p>
              <a:p>
                <a:pPr lvl="1"/>
                <a:r>
                  <a:rPr lang="en-US" sz="1500" dirty="0"/>
                  <a:t>Booster DCCT (installed), Booster collimators (2023), Booster longitudinal dampers (2023), Booster Transverse dampers (2025),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500" dirty="0"/>
                  <a:t>_t jump for MI (2024), MI RF stations (12 out of 20 installed before long shutdown)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Early installation and test of these systems will benefit operations of the Accelerator Complex, speed up the power ramp-up in PIP-II era, and reduce risk</a:t>
                </a:r>
              </a:p>
              <a:p>
                <a:pPr lvl="1"/>
                <a:r>
                  <a:rPr lang="en-US" dirty="0"/>
                  <a:t>Matrixed with operations experts</a:t>
                </a:r>
              </a:p>
              <a:p>
                <a:r>
                  <a:rPr lang="en-US" dirty="0"/>
                  <a:t>Joint Booster Intensity Team (PIP-II, Accelerator Division, Scientific Computing Division) conducts synergetic, comprehensive numerical and experiential studies to understand sources of beam losses and intensity limits in Booster in PIP-II era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7A34AF7-3146-FC4E-258D-ABB47CA5A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3" y="509721"/>
                <a:ext cx="8672513" cy="4181919"/>
              </a:xfrm>
              <a:blipFill>
                <a:blip r:embed="rId2"/>
                <a:stretch>
                  <a:fillRect l="-1611" t="-1818" r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F4483548-14AE-2637-BF00-255B1197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Operations before 2027 Shutdown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66E17-BD90-F680-03D7-FEDD443C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7B96-812B-C1DF-523D-F1996E83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/>
              <a:t>Lindgren | Summer 2022 Fermilab PAC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B938D-96C4-528B-01AE-73229FA5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7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4000510"/>
          </a:xfrm>
        </p:spPr>
        <p:txBody>
          <a:bodyPr/>
          <a:lstStyle/>
          <a:p>
            <a:r>
              <a:rPr lang="en-US" dirty="0"/>
              <a:t>Provides a beamline to support a 1.2 MW proton beam used to produce high-intensity muon neutrino beam for the DUNE experiment. </a:t>
            </a:r>
          </a:p>
          <a:p>
            <a:pPr lvl="2"/>
            <a:r>
              <a:rPr lang="en-US" sz="1800" dirty="0"/>
              <a:t>Upgradeable to 2.4MW</a:t>
            </a:r>
          </a:p>
          <a:p>
            <a:r>
              <a:rPr lang="en-US" dirty="0"/>
              <a:t>LBNF Near Site prep largely completed during extended 2020 shutdown</a:t>
            </a:r>
          </a:p>
          <a:p>
            <a:pPr lvl="1"/>
            <a:r>
              <a:rPr lang="en-US" dirty="0"/>
              <a:t>Extensive work done close to MI/RR – completed with minimal impact to MI/RR</a:t>
            </a:r>
          </a:p>
          <a:p>
            <a:pPr lvl="1"/>
            <a:r>
              <a:rPr lang="en-US" dirty="0"/>
              <a:t>Valuable exercise in project and operations coordination - lessons learned document </a:t>
            </a:r>
          </a:p>
          <a:p>
            <a:r>
              <a:rPr lang="en-US" dirty="0"/>
              <a:t>Matrixed workforce for beamline with Accelerator Division</a:t>
            </a:r>
          </a:p>
          <a:p>
            <a:r>
              <a:rPr lang="en-US" dirty="0"/>
              <a:t>AD facilities needed </a:t>
            </a:r>
          </a:p>
          <a:p>
            <a:pPr lvl="1"/>
            <a:r>
              <a:rPr lang="en-US" dirty="0"/>
              <a:t>Increased target/horn production capability and R&amp;D for multi-MW  - Proposal for TSIB GPP with HEP</a:t>
            </a:r>
          </a:p>
          <a:p>
            <a:pPr lvl="1"/>
            <a:r>
              <a:rPr lang="en-US" dirty="0"/>
              <a:t>Other staging/storage locations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LBNF/DUNE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63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A02D57-C7AD-5842-A71B-71DFFFC8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3" y="563880"/>
            <a:ext cx="8371291" cy="4245974"/>
          </a:xfrm>
        </p:spPr>
        <p:txBody>
          <a:bodyPr/>
          <a:lstStyle/>
          <a:p>
            <a:r>
              <a:rPr lang="en-US" dirty="0"/>
              <a:t>Accelerator operations paused mid-March 2020, and a decision to not attempt to restart before the scheduled summer shutdown was made in early April 2020.</a:t>
            </a:r>
          </a:p>
          <a:p>
            <a:pPr lvl="1"/>
            <a:r>
              <a:rPr lang="en-US" dirty="0"/>
              <a:t>	Advanced shutdown work planning efforts and LBNF site prep</a:t>
            </a:r>
          </a:p>
          <a:p>
            <a:pPr lvl="1"/>
            <a:r>
              <a:rPr lang="en-US" dirty="0"/>
              <a:t>	Protocols for on-site work developed and increased WPC implemented</a:t>
            </a:r>
          </a:p>
          <a:p>
            <a:r>
              <a:rPr lang="en-US" dirty="0"/>
              <a:t>Beam operations restarted Nov 2020</a:t>
            </a:r>
          </a:p>
          <a:p>
            <a:r>
              <a:rPr lang="en-US" dirty="0"/>
              <a:t>Lower efficiency in on-site work and response time</a:t>
            </a:r>
          </a:p>
          <a:p>
            <a:r>
              <a:rPr lang="en-US" dirty="0"/>
              <a:t>Supply chain issues and external workforce concerns common to SC complex	</a:t>
            </a:r>
          </a:p>
          <a:p>
            <a:r>
              <a:rPr lang="en-US" dirty="0"/>
              <a:t>Issues related to remote work and new employee’s mirror impacts noted at all the operations focused SC labs  </a:t>
            </a:r>
            <a:r>
              <a:rPr lang="en-US" dirty="0">
                <a:hlinkClick r:id="rId2"/>
              </a:rPr>
              <a:t>https://www.osti.gov/biblio/1785683/</a:t>
            </a:r>
            <a:endParaRPr lang="en-US" dirty="0"/>
          </a:p>
          <a:p>
            <a:r>
              <a:rPr lang="en-US" dirty="0"/>
              <a:t>No known cases of COVID transmission related to accelerator operations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Covid impacts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04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5B074-FEAC-0694-B702-2E9A86A7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2665737" cy="3794522"/>
          </a:xfrm>
        </p:spPr>
        <p:txBody>
          <a:bodyPr/>
          <a:lstStyle/>
          <a:p>
            <a:pPr lvl="0"/>
            <a:r>
              <a:rPr lang="en-US" dirty="0"/>
              <a:t>Major effort in 2019 Detector and Accelerator Modernization (DAM) plan was to initiate a better workforce planning process</a:t>
            </a:r>
          </a:p>
          <a:p>
            <a:pPr lvl="0"/>
            <a:r>
              <a:rPr lang="en-US" dirty="0"/>
              <a:t>Effort has continued – annual process projecting out 10 years</a:t>
            </a:r>
          </a:p>
          <a:p>
            <a:r>
              <a:rPr lang="en-US" dirty="0"/>
              <a:t>~Flat to beginning of PIP-II operations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EF49D8-5A3D-4D56-81EF-9B79F34C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431500"/>
          </a:xfrm>
        </p:spPr>
        <p:txBody>
          <a:bodyPr>
            <a:noAutofit/>
          </a:bodyPr>
          <a:lstStyle/>
          <a:p>
            <a:r>
              <a:rPr lang="en-US" sz="2000" dirty="0"/>
              <a:t>Workforce Planning -</a:t>
            </a:r>
            <a:r>
              <a:rPr lang="en-US" sz="1800" i="1" dirty="0"/>
              <a:t> </a:t>
            </a:r>
            <a:r>
              <a:rPr lang="en-US" sz="1800" dirty="0"/>
              <a:t>Accelerator Ops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870899-7DB5-FA62-8F5A-43B8752E8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669" y="902149"/>
            <a:ext cx="6190331" cy="32273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850ABD-6F28-39CB-D58F-61D3D1A238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FCD96-14A8-D1AB-519F-4925E0D6D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4BE71-1D83-341D-4622-51F63BE1D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9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Planning – Accelerator ops attrition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3361B-4CCD-B4B4-ECDB-3D5093D28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5" y="658709"/>
            <a:ext cx="8297360" cy="40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99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0BF8-F732-5543-9546-B8B5D3C2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94" y="131571"/>
            <a:ext cx="8123802" cy="450320"/>
          </a:xfrm>
        </p:spPr>
        <p:txBody>
          <a:bodyPr/>
          <a:lstStyle/>
          <a:p>
            <a:r>
              <a:rPr lang="en-US" sz="2400" dirty="0"/>
              <a:t>Workforce - New AD colleagues since March 15,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32991-74B3-0744-BA15-1C31956C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4E831-2A0B-8A46-A303-7E7E84ED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B9905-2AB8-4BE3-BCB9-90743715A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14" y="779778"/>
            <a:ext cx="65722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771BE-00C3-4C39-A08A-DA671D534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522" y="779778"/>
            <a:ext cx="657226" cy="657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193C09-9B8E-4DCA-8479-9B6856C91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777" y="779778"/>
            <a:ext cx="657226" cy="657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67B86-B88F-4978-BF33-87B127E31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666" y="779778"/>
            <a:ext cx="657226" cy="6572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297203-9852-4AEE-A5CC-2D25C2B63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101" y="779778"/>
            <a:ext cx="657226" cy="657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85E76D-8C21-4494-990E-D65A6FCAFB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537" y="779779"/>
            <a:ext cx="657227" cy="657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EF2870-C7B9-4F9F-B2F7-5CCDF16E7E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975" y="779779"/>
            <a:ext cx="665042" cy="6650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05D810-18C1-4918-858C-83ACC83031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819" y="779778"/>
            <a:ext cx="665043" cy="665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4962B9-9C38-470E-9511-2B499DE5D2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479" y="779779"/>
            <a:ext cx="665042" cy="665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CD25A8-193B-4DDF-8F72-C8493E5242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1957" y="1500508"/>
            <a:ext cx="642938" cy="6429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0E1DA4-3F26-4D44-9805-7341A91858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2244" y="1500508"/>
            <a:ext cx="642938" cy="6429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2E6C0D-DC80-4583-A16D-AD482166CD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187" y="1506942"/>
            <a:ext cx="642938" cy="6429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DCF0ED-A590-415F-A7F5-C65E2E3A58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0095" y="1490413"/>
            <a:ext cx="660797" cy="6607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371BFD-9C69-4AEA-9B92-8803A75759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27" y="1490413"/>
            <a:ext cx="660797" cy="660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DE8BAA-2BB7-41B5-B306-5A47FF563D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27324" y="1486843"/>
            <a:ext cx="664367" cy="664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3A3F12-3699-431E-B163-7C799C81D18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29" y="1493054"/>
            <a:ext cx="660797" cy="6607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501E94-888C-46E0-A0DA-8E324F0297A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78123" y="1493053"/>
            <a:ext cx="650393" cy="6503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D93A9B-65C0-4931-B24D-EC6027B1BB1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14295" y="1486842"/>
            <a:ext cx="657225" cy="657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E04EC4-366D-4FDC-84EC-DC5E9449A55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958" y="2211917"/>
            <a:ext cx="657225" cy="657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5293D4-BEBE-4D86-B45F-9A67DD7A6F3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543" y="2204620"/>
            <a:ext cx="654639" cy="6546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372BE0-2149-495A-B253-F9240C0A60F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69188" y="2204620"/>
            <a:ext cx="654639" cy="6546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712E7C-4BA7-41EA-B862-17C380A0A76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83667" y="2204620"/>
            <a:ext cx="654639" cy="6546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51E3E9-9708-4C6A-80AC-7E64A16C691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26" y="2211917"/>
            <a:ext cx="688599" cy="6583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7489D26-C6EE-4400-A3F3-C28A4A738FF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43920" y="2211917"/>
            <a:ext cx="654008" cy="6583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D9F169-0DD9-4EB4-818E-C229BBB8185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270" y="2211917"/>
            <a:ext cx="662509" cy="6583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9AD9E68-085D-4CF6-934D-212FC99C8D7A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9"/>
          <a:stretch/>
        </p:blipFill>
        <p:spPr>
          <a:xfrm>
            <a:off x="6380637" y="2204620"/>
            <a:ext cx="657225" cy="6583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FABA1B-9BC1-4185-A42A-020ABA33043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106921" y="2211917"/>
            <a:ext cx="657225" cy="6583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B12C2DF-53D0-4B35-8779-46F2DC2A5D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09688" y="2914614"/>
            <a:ext cx="658368" cy="6583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2E07EC9-EA04-4C09-9976-1F5E07F10824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3"/>
          <a:stretch/>
        </p:blipFill>
        <p:spPr>
          <a:xfrm>
            <a:off x="2032244" y="2914614"/>
            <a:ext cx="642938" cy="6583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E9633F-FD88-49D6-A687-95914409AB7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499195" y="2910825"/>
            <a:ext cx="667641" cy="6583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9E26256-3A2B-492D-8C4E-396AD5EFDF3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106478" y="2911040"/>
            <a:ext cx="671193" cy="6583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E983359-79C9-4F60-B530-43802EAF92C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48135" y="2912669"/>
            <a:ext cx="630550" cy="6583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7813CF3-1505-4CEB-B409-88537F495A8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52439" y="2910825"/>
            <a:ext cx="645543" cy="6583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4EDE840-A494-49D5-B2E9-599604D1443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675676" y="2928350"/>
            <a:ext cx="630550" cy="65836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ABF9E49-4C23-4F16-A2BE-8B45A63C16C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104" y="2914466"/>
            <a:ext cx="619412" cy="6583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7E585B9-23F1-4AE8-BB5F-E34753BCFD2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010" y="3620204"/>
            <a:ext cx="654402" cy="65836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DBFA82D-F9CE-4779-B079-88160CFD678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814" y="3638467"/>
            <a:ext cx="638048" cy="65836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C054D4D-D246-4E4D-8E66-EBC1D13D5F1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037522" y="3632936"/>
            <a:ext cx="658368" cy="6583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2B779A0-9495-41D7-B878-DF8B1974475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760184" y="2910825"/>
            <a:ext cx="654008" cy="65836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A44DDCD-23B2-4C03-8915-0AA0B2BF3100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490079" y="3638467"/>
            <a:ext cx="658368" cy="65836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7EDE91E-BB2E-4EF6-8546-A87A1BD70AEB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134" y="3645680"/>
            <a:ext cx="658368" cy="65836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8DA4A1E-6EBC-4BCD-BD7D-CD01B2F7CA7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170" y="3642296"/>
            <a:ext cx="658368" cy="65836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D396CC-BC04-4C8D-91A6-C323FFD233A8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1870" y="3648482"/>
            <a:ext cx="615908" cy="65836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617A2F3-4BB1-469E-95A2-20FE59B02C48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105" y="3642296"/>
            <a:ext cx="654329" cy="6583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A34412E-8080-455B-8FC5-9660ABABBBC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114529" y="3648482"/>
            <a:ext cx="667088" cy="65836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B6B6A-D63E-1E7E-24C8-8B1B1270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6/21/2022</a:t>
            </a:r>
          </a:p>
        </p:txBody>
      </p:sp>
    </p:spTree>
    <p:extLst>
      <p:ext uri="{BB962C8B-B14F-4D97-AF65-F5344CB8AC3E}">
        <p14:creationId xmlns:p14="http://schemas.microsoft.com/office/powerpoint/2010/main" val="1961562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0481-B3AB-4AC6-8D3B-DEACB6CC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1" y="94702"/>
            <a:ext cx="4845326" cy="332609"/>
          </a:xfrm>
        </p:spPr>
        <p:txBody>
          <a:bodyPr/>
          <a:lstStyle/>
          <a:p>
            <a:r>
              <a:rPr lang="en-US" dirty="0"/>
              <a:t>New AD colleagues (continued)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0F599-89F4-4E11-AE80-2BDED43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0059-9352-4714-9044-40C2DF2B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E7E87-A8F5-4197-B975-AAEEDFAD1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1" y="1445247"/>
            <a:ext cx="654008" cy="658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7F5AE-FDC6-40BB-A2CA-D1FFAD48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96" y="1445247"/>
            <a:ext cx="658368" cy="658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AF578-4FDF-495F-9999-F59C2FE1B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502" y="1445247"/>
            <a:ext cx="658368" cy="658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FF7C2A-9941-49E0-B615-F0642A034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207" y="1445247"/>
            <a:ext cx="650801" cy="6583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B3A53D-13E0-41ED-9BAF-F967E666F2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346" y="1445247"/>
            <a:ext cx="646470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9C7416-0183-4FB1-8446-88AE031DC2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154" y="1445247"/>
            <a:ext cx="658368" cy="6583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76337E-6AA5-4149-A370-AE8E03040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0860" y="1445247"/>
            <a:ext cx="653920" cy="6583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33FB74-08DA-4A9F-9579-E606E2170F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499" y="1445247"/>
            <a:ext cx="650530" cy="6583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EE11F1-0CE7-41EC-BB50-09D18CAB5A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6748" y="1445247"/>
            <a:ext cx="649589" cy="6583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DF77B1-7448-48D9-B56B-6889A1CA4D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2058" y="2185028"/>
            <a:ext cx="649589" cy="6583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EC9DA0-AA76-491D-B532-432C234292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1339" y="2919978"/>
            <a:ext cx="653920" cy="6583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19E1B6-86F0-482E-88A1-47D0636C092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502" y="2185028"/>
            <a:ext cx="658368" cy="6583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C1110A-9624-4CBD-B5F0-398CEBFB6C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1419" y="2185028"/>
            <a:ext cx="649589" cy="6583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6C8686-0CC3-4771-91FB-AD573D48206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243" y="2185028"/>
            <a:ext cx="650929" cy="6583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734405-D6F6-491A-BE3D-BBE67ABACC6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7" y="2179498"/>
            <a:ext cx="667864" cy="6583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0115EAE-A392-4D8D-AFFD-E697B5DE73F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859" y="2185028"/>
            <a:ext cx="658368" cy="6583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FBE4C32-6247-4E78-8734-ACDCBB8D43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80498" y="2185028"/>
            <a:ext cx="671714" cy="6583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0F99A75-1B84-4A3E-B85C-C51005F67C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23483" y="2185028"/>
            <a:ext cx="641268" cy="6583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D479961-BF33-4C31-BA35-1DB2F8D7DAE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450" y="2917837"/>
            <a:ext cx="658368" cy="6583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43B238-A0DB-4D22-AB12-C1EEFFDD86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63502" y="2924810"/>
            <a:ext cx="645543" cy="65836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6467814-5EBB-46D2-AAA1-82B8BDCB692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244" y="2185028"/>
            <a:ext cx="646024" cy="6583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D5A6BBC-E215-4EFF-A3FD-15554AF12F86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345" y="2917837"/>
            <a:ext cx="632663" cy="6583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6C7335E-CECC-4838-904E-3DFABCBACC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242" y="2917837"/>
            <a:ext cx="658368" cy="6583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300632B-22F1-4298-8C58-7E48789E416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243" y="2917837"/>
            <a:ext cx="646398" cy="65836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3E543ED-C9D3-4DBF-AB06-F343C7F3B82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80726" y="2919978"/>
            <a:ext cx="658368" cy="6583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196B766-603A-42B8-A90B-D332A786224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208" y="2917837"/>
            <a:ext cx="638774" cy="6583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EE8A0EB-5919-43CD-8804-2EA3AF780D6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123483" y="2917837"/>
            <a:ext cx="645023" cy="65836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942EE8B-B404-43DB-8F70-DCA1084CDC0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09688" y="3650645"/>
            <a:ext cx="658368" cy="65836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8CB77E6-B9D8-44F7-A9EF-53F73B9C0FD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049622" y="3656176"/>
            <a:ext cx="619892" cy="6583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BC6DB25-6544-424E-96DD-D93CADC4304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40243" y="3642572"/>
            <a:ext cx="658368" cy="65836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A86417E-2132-4C1B-97D3-023608221D1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981" y="3650645"/>
            <a:ext cx="649391" cy="65836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1C1B94B-B06C-4A7D-82F5-CEF33B8F4E1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58" y="735713"/>
            <a:ext cx="639449" cy="65836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C5DB480-273B-417D-8B86-E9E17143A1A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181" y="735713"/>
            <a:ext cx="658368" cy="65836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B28408A-F198-466A-A498-CF9E8B1D699D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847" y="735713"/>
            <a:ext cx="651053" cy="65836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DFFB239-CDD2-41AB-8EA6-DF8EDE379BA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509318" y="735713"/>
            <a:ext cx="645788" cy="65836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5C50246-3ADF-4C7D-92B1-EA3B156DA4D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547" y="750236"/>
            <a:ext cx="647973" cy="65836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F307C68-48AD-4912-860C-CDD51F2F576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930826" y="750896"/>
            <a:ext cx="645023" cy="65836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8074EB3-77E0-4500-9952-520E747D11CC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537" y="3656176"/>
            <a:ext cx="647634" cy="65836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4DAE358-7EAD-4A1B-A71F-E6B98500587F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384932" y="750896"/>
            <a:ext cx="662846" cy="65836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10B9CB1-97B2-4F01-BD75-A8F68383C54D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819" y="735713"/>
            <a:ext cx="654670" cy="658368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F12EC191-E3F8-4211-ADB0-A1C45E122910}"/>
              </a:ext>
            </a:extLst>
          </p:cNvPr>
          <p:cNvSpPr txBox="1">
            <a:spLocks/>
          </p:cNvSpPr>
          <p:nvPr/>
        </p:nvSpPr>
        <p:spPr>
          <a:xfrm>
            <a:off x="5584837" y="3800649"/>
            <a:ext cx="2169652" cy="3326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54D81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New to Division: 86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D1027C-4738-4E5E-AFF7-C0C83112F6F9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860" y="742467"/>
            <a:ext cx="649873" cy="65836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AFCC1-5AD2-9F54-D3E9-F0321509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6/21/2022</a:t>
            </a:r>
          </a:p>
        </p:txBody>
      </p:sp>
    </p:spTree>
    <p:extLst>
      <p:ext uri="{BB962C8B-B14F-4D97-AF65-F5344CB8AC3E}">
        <p14:creationId xmlns:p14="http://schemas.microsoft.com/office/powerpoint/2010/main" val="3088887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7EBB-95BF-4F7E-907C-9BDC6865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26" y="94702"/>
            <a:ext cx="8826605" cy="332609"/>
          </a:xfrm>
        </p:spPr>
        <p:txBody>
          <a:bodyPr/>
          <a:lstStyle/>
          <a:p>
            <a:r>
              <a:rPr lang="en-US" sz="2400" dirty="0"/>
              <a:t>Workforce – departing  AD colleagues since March 15,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0BE8F-7C41-4BDF-96F2-5331D24B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9DF25-551B-482E-A6AB-5CA5C079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9EEEC-3CD1-47CB-B06C-A3A28BB41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783949"/>
            <a:ext cx="670892" cy="670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C3A2B-B0CD-4CAA-BDFB-85F0C9251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28" y="2836535"/>
            <a:ext cx="7144" cy="7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3CB4E6-13B1-4CC5-8CE2-D2D5E73E5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805" y="783949"/>
            <a:ext cx="670892" cy="670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37652C-8BDC-494B-8BCF-7D9CA2EC1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159" y="775450"/>
            <a:ext cx="670892" cy="670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3F13CA-FF4B-4C10-BB24-0FA2461257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515" y="775450"/>
            <a:ext cx="670892" cy="670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84082F-BD70-4732-91AA-F9577BAEA1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869" y="775450"/>
            <a:ext cx="658368" cy="6583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5310F8-89A0-4D8E-A130-03C98BF89B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8699" y="783949"/>
            <a:ext cx="645023" cy="6583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AD6DE3-68F5-4DA5-9360-ADAEF18756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0774" y="775450"/>
            <a:ext cx="653919" cy="658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92492E-1F12-4D9A-9E51-5772F658E4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488" y="771904"/>
            <a:ext cx="639004" cy="6583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CB8A1F-1BCD-40F6-99FB-8B62D0CDA9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305" y="771904"/>
            <a:ext cx="639557" cy="6583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5704A3-182F-48E0-946A-A472D855A5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8424" y="1498397"/>
            <a:ext cx="666918" cy="6583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03B330-95A5-4BB2-88C5-89838A63A6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8450" y="1498397"/>
            <a:ext cx="637130" cy="6583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145A9A-A9BC-44E9-BB1D-E87D5725CA2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405" y="1498146"/>
            <a:ext cx="665684" cy="6583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54D0DE-856F-44A0-B8AC-D72211D4F4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75875" y="1481399"/>
            <a:ext cx="654121" cy="6583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5680E4C-0874-4291-8A53-731819D55C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36935" y="1476176"/>
            <a:ext cx="632550" cy="6583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060015-5722-4812-B4AE-FD7AAB4B06F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98" y="1481399"/>
            <a:ext cx="654279" cy="6583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318876A-06CC-491E-AA4B-EF9C5B9B820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587" y="1476176"/>
            <a:ext cx="650531" cy="6583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1B4F90D-37A8-474F-96DD-5A26169D7C5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1770" y="1476176"/>
            <a:ext cx="639005" cy="6583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25C8A4C-D4E1-4A65-BFB9-D2656B805F5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215427" y="1476176"/>
            <a:ext cx="639557" cy="6583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C01C66D-AFD2-4100-AF42-B08852726BD7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700" y="2208515"/>
            <a:ext cx="678392" cy="65836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DEF038B-38CB-4BED-861D-EAC827BB1CF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078450" y="2209960"/>
            <a:ext cx="637130" cy="6583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7EB3B03-DF5D-451A-8686-57D07975E50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09192" y="2203937"/>
            <a:ext cx="667448" cy="6583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A6CF739-BFBA-4C3C-ABB6-9DF6E384760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72585" y="2196616"/>
            <a:ext cx="645288" cy="6583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FAFB62A-E71F-4CD0-A3DE-CFA27EDA3F55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1"/>
          <a:stretch/>
        </p:blipFill>
        <p:spPr>
          <a:xfrm>
            <a:off x="4323553" y="2191361"/>
            <a:ext cx="645288" cy="65836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761A74-2F35-43E2-BECD-9B35312CB1B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595" y="2191361"/>
            <a:ext cx="658368" cy="6583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DCCB84A-DD8A-4A8D-9444-890FB1A3366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794481" y="2196616"/>
            <a:ext cx="644932" cy="6583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B041870-1B7C-4FE1-8BA4-F4C3DB14316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03064" y="2196616"/>
            <a:ext cx="654008" cy="65836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3EAA5A5-7E50-4165-994E-147FA7747B04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42"/>
          <a:stretch/>
        </p:blipFill>
        <p:spPr>
          <a:xfrm>
            <a:off x="7215427" y="2187815"/>
            <a:ext cx="627435" cy="6583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186C3E2-6229-415E-B8BF-75FBF42C83F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18"/>
          <a:stretch/>
        </p:blipFill>
        <p:spPr>
          <a:xfrm>
            <a:off x="1308023" y="2910440"/>
            <a:ext cx="670892" cy="65836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FA8AB10-BE1A-4281-8AB2-A26BAD5F9F35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94"/>
          <a:stretch/>
        </p:blipFill>
        <p:spPr>
          <a:xfrm>
            <a:off x="2067805" y="2928977"/>
            <a:ext cx="638930" cy="65836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A58C889-754E-448F-8C15-49BE51F85138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160" y="2928978"/>
            <a:ext cx="658368" cy="670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2BB53A-4E61-400E-BF26-F3815FF012C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167" y="2928977"/>
            <a:ext cx="647706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42A693-166C-4BE1-BFF0-010F3D943C2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890" y="2910440"/>
            <a:ext cx="682640" cy="6583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7C7D5A-4942-4E1C-AE8B-1BFEFF08549F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99" y="2917392"/>
            <a:ext cx="663635" cy="6583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0F83C0-8AC5-4FA8-9E82-90F06BE7AB4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212" y="2917392"/>
            <a:ext cx="649743" cy="6583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1BA7A9-5C84-412A-9907-5131C5EFC5B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501483" y="2917392"/>
            <a:ext cx="658368" cy="6583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3651F3-97CD-4772-901F-817F15E3CD0D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27" y="2917392"/>
            <a:ext cx="655126" cy="65836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BFF4D-76B9-FAC0-66E9-E806FF20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6/21/2022</a:t>
            </a:r>
          </a:p>
        </p:txBody>
      </p:sp>
    </p:spTree>
    <p:extLst>
      <p:ext uri="{BB962C8B-B14F-4D97-AF65-F5344CB8AC3E}">
        <p14:creationId xmlns:p14="http://schemas.microsoft.com/office/powerpoint/2010/main" val="1691856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7EBB-95BF-4F7E-907C-9BDC6865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1" y="94702"/>
            <a:ext cx="5874026" cy="332609"/>
          </a:xfrm>
        </p:spPr>
        <p:txBody>
          <a:bodyPr/>
          <a:lstStyle/>
          <a:p>
            <a:r>
              <a:rPr lang="en-US" dirty="0"/>
              <a:t>Former AD colleagues (since March 15, 2020)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0BE8F-7C41-4BDF-96F2-5331D24B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9DF25-551B-482E-A6AB-5CA5C079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D1DA3E4-13D6-439F-BE78-75C3E9B11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906" y="667902"/>
            <a:ext cx="662483" cy="6583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5E52D6D-C803-4D9D-815B-51BF97EB23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49" y="667902"/>
            <a:ext cx="628285" cy="6583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286A353-9742-4376-B5D2-47123636AB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31"/>
          <a:stretch/>
        </p:blipFill>
        <p:spPr>
          <a:xfrm>
            <a:off x="2813405" y="667902"/>
            <a:ext cx="658368" cy="6583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D1FED2D-24B2-4D5A-A74B-E7302C255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167" y="677941"/>
            <a:ext cx="649763" cy="6583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ADE3E39-BA77-4316-81AB-F36FEE4726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869" y="667903"/>
            <a:ext cx="658368" cy="67739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7D9A7B2-A2F0-496F-9C68-AAF6A2645E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026" y="674855"/>
            <a:ext cx="662847" cy="6583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3530981-6B72-41F2-831E-251CC49C40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106" y="667902"/>
            <a:ext cx="654518" cy="65836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0318368-B5DE-4EEB-89DA-8515D056CB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8736" y="667902"/>
            <a:ext cx="649928" cy="65836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79BB9AF-3134-472F-972B-78BAFD5695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2775" y="667902"/>
            <a:ext cx="654008" cy="65836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4FA97C4-CF3E-457A-BEE2-CC6BA140576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5424" y="1404310"/>
            <a:ext cx="627521" cy="65836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C756EAF-3AED-4F15-9D0D-1255B003A8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7804" y="1405827"/>
            <a:ext cx="671535" cy="65836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892B4E6-AE42-4CA9-AA62-832B570485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9192" y="1410119"/>
            <a:ext cx="658368" cy="65836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C453051-4AB0-4E61-8FF4-01B427CBF1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0776" y="1415520"/>
            <a:ext cx="658368" cy="65836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3EFA2DF-4726-4123-BBC2-E2358092D7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2073" y="1406422"/>
            <a:ext cx="682640" cy="65836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1B34A3A-C175-4306-92EB-65D41F842F3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032"/>
          <a:stretch/>
        </p:blipFill>
        <p:spPr>
          <a:xfrm>
            <a:off x="5090615" y="1410119"/>
            <a:ext cx="676784" cy="644984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8067565-22AF-43A5-AC73-286A0C965372}"/>
              </a:ext>
            </a:extLst>
          </p:cNvPr>
          <p:cNvSpPr txBox="1">
            <a:spLocks/>
          </p:cNvSpPr>
          <p:nvPr/>
        </p:nvSpPr>
        <p:spPr>
          <a:xfrm>
            <a:off x="1383458" y="2239141"/>
            <a:ext cx="1754918" cy="3326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54D81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Departed: 58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7955F-73F4-4B98-9ECE-C8737AC0160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116" y="1404310"/>
            <a:ext cx="662334" cy="65836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501B6-E879-529F-AE8A-2D581E10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6/21/2022</a:t>
            </a:r>
          </a:p>
        </p:txBody>
      </p:sp>
    </p:spTree>
    <p:extLst>
      <p:ext uri="{BB962C8B-B14F-4D97-AF65-F5344CB8AC3E}">
        <p14:creationId xmlns:p14="http://schemas.microsoft.com/office/powerpoint/2010/main" val="422402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D147F14-F64D-034A-8301-ABDF2A736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46" y="1966821"/>
            <a:ext cx="3580700" cy="261756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3" y="728664"/>
            <a:ext cx="5257797" cy="3794522"/>
          </a:xfrm>
        </p:spPr>
        <p:txBody>
          <a:bodyPr/>
          <a:lstStyle/>
          <a:p>
            <a:r>
              <a:rPr lang="en-US" dirty="0"/>
              <a:t>Strong safety performance</a:t>
            </a:r>
          </a:p>
          <a:p>
            <a:r>
              <a:rPr lang="en-US" dirty="0"/>
              <a:t>Existing w</a:t>
            </a:r>
            <a:r>
              <a:rPr lang="en-US" noProof="0" dirty="0" err="1"/>
              <a:t>ork</a:t>
            </a:r>
            <a:r>
              <a:rPr lang="en-US" noProof="0" dirty="0"/>
              <a:t> planning and controls tools </a:t>
            </a:r>
            <a:r>
              <a:rPr lang="en-US" dirty="0"/>
              <a:t>have been augmented with IMPACT software and extensive Rad Safety changes</a:t>
            </a:r>
          </a:p>
          <a:p>
            <a:pPr lvl="1"/>
            <a:r>
              <a:rPr lang="en-US" dirty="0"/>
              <a:t>Parts of enclosures have higher activation levels with higher beam power</a:t>
            </a:r>
          </a:p>
          <a:p>
            <a:pPr lvl="1"/>
            <a:r>
              <a:rPr lang="en-US" dirty="0"/>
              <a:t>	Have continued to keep personnel exposure low</a:t>
            </a:r>
          </a:p>
          <a:p>
            <a:pPr lvl="1"/>
            <a:r>
              <a:rPr lang="en-US" noProof="0" dirty="0"/>
              <a:t>Contamination increasingly an issue</a:t>
            </a:r>
          </a:p>
          <a:p>
            <a:pPr lvl="1"/>
            <a:r>
              <a:rPr lang="en-US" dirty="0"/>
              <a:t>	Tritium, Beryllium-7</a:t>
            </a:r>
          </a:p>
          <a:p>
            <a:pPr lvl="1"/>
            <a:r>
              <a:rPr lang="en-US" noProof="0" dirty="0"/>
              <a:t>We work with </a:t>
            </a:r>
            <a:r>
              <a:rPr lang="en-US" dirty="0"/>
              <a:t>equipment that has other dangers as well – much equipment in use that was a different era in safety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Safety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103E13-7689-4040-9BEC-03574ED68C0D}"/>
              </a:ext>
            </a:extLst>
          </p:cNvPr>
          <p:cNvCxnSpPr>
            <a:cxnSpLocks/>
          </p:cNvCxnSpPr>
          <p:nvPr/>
        </p:nvCxnSpPr>
        <p:spPr>
          <a:xfrm>
            <a:off x="3373821" y="864697"/>
            <a:ext cx="3612081" cy="75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B1281C-85B0-F97E-E055-E0AF0AA5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96777" y="270531"/>
            <a:ext cx="2003263" cy="15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3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8" y="790657"/>
            <a:ext cx="8550198" cy="3794522"/>
          </a:xfr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P5 plan </a:t>
            </a:r>
            <a:r>
              <a:rPr lang="en-US" dirty="0"/>
              <a:t>has been in place for some time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, and still the guide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Recommendations related to Fermilab accelerator operations:</a:t>
            </a:r>
          </a:p>
          <a:p>
            <a:pPr marL="568325" lvl="1" indent="-285750">
              <a:buFont typeface="Wingdings" pitchFamily="2" charset="2"/>
              <a:buChar char="ü"/>
            </a:pPr>
            <a:r>
              <a:rPr lang="en-US" dirty="0"/>
              <a:t>	Recommendation 1: Pursue the most important opportunities wherever they are, and host unique, world-class facilities that engage the global scientific community.</a:t>
            </a:r>
          </a:p>
          <a:p>
            <a:pPr marL="568325" lvl="1" indent="-285750">
              <a:buFont typeface="Wingdings" pitchFamily="2" charset="2"/>
              <a:buChar char="ü"/>
            </a:pPr>
            <a:r>
              <a:rPr lang="en-US" dirty="0"/>
              <a:t>	Recommendation 12: In collaboration with international partners, develop a coherent short- and long-baseline neutrino program hosted at Fermilab.</a:t>
            </a:r>
          </a:p>
          <a:p>
            <a:pPr marL="568325" lvl="1" indent="-285750">
              <a:buFont typeface="Wingdings" pitchFamily="2" charset="2"/>
              <a:buChar char="ü"/>
            </a:pPr>
            <a:r>
              <a:rPr lang="en-US" dirty="0"/>
              <a:t>	Recommendation 14: Upgrade the Fermilab proton accelerator complex to produce higher intensity beams. R&amp;D for the Proton Improvement Plan II (PIP-II) should proceed immediately, followed by construction, to provide proton beams of &gt;1 MW by the time of first operation of the new long-baseline neutrino facility.</a:t>
            </a:r>
          </a:p>
          <a:p>
            <a:pPr marL="568325" lvl="1" indent="-285750">
              <a:buFont typeface="Wingdings" pitchFamily="2" charset="2"/>
              <a:buChar char="ü"/>
            </a:pPr>
            <a:r>
              <a:rPr lang="en-US" dirty="0"/>
              <a:t>	Recommendation 22: Complete the Mu2e and muon g-2 projects.</a:t>
            </a:r>
          </a:p>
          <a:p>
            <a:r>
              <a:rPr lang="en-US" dirty="0"/>
              <a:t>Strong focus on these recommendations continues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6840534" cy="320908"/>
          </a:xfrm>
        </p:spPr>
        <p:txBody>
          <a:bodyPr/>
          <a:lstStyle/>
          <a:p>
            <a:r>
              <a:rPr lang="en-US" sz="1950" dirty="0"/>
              <a:t>Alignment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39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0" y="525315"/>
            <a:ext cx="8672513" cy="4220106"/>
          </a:xfrm>
        </p:spPr>
        <p:txBody>
          <a:bodyPr/>
          <a:lstStyle/>
          <a:p>
            <a:pPr lvl="0"/>
            <a:r>
              <a:rPr lang="en-US" dirty="0"/>
              <a:t>D</a:t>
            </a:r>
            <a:r>
              <a:rPr lang="en-US" noProof="0" dirty="0" err="1"/>
              <a:t>elivering</a:t>
            </a:r>
            <a:r>
              <a:rPr lang="en-US" noProof="0" dirty="0"/>
              <a:t> on DOE science mission – operations work scope aligned with P5 and available funding</a:t>
            </a:r>
            <a:endParaRPr lang="en-US" dirty="0"/>
          </a:p>
          <a:p>
            <a:r>
              <a:rPr lang="en-US" dirty="0"/>
              <a:t>COVID navigated successfully – no known transmission on-site, operations made extensive adjustments to continue safe work, beam and shutdown</a:t>
            </a:r>
          </a:p>
          <a:p>
            <a:r>
              <a:rPr lang="en-US" noProof="0" dirty="0"/>
              <a:t>Critical Modernizations </a:t>
            </a:r>
            <a:r>
              <a:rPr lang="en-US" dirty="0"/>
              <a:t>needed are understood and underway or planned</a:t>
            </a:r>
          </a:p>
          <a:p>
            <a:r>
              <a:rPr lang="en-US" dirty="0"/>
              <a:t>Projects and operations coordinate to share resources/support</a:t>
            </a:r>
          </a:p>
          <a:p>
            <a:pPr lvl="1"/>
            <a:r>
              <a:rPr lang="en-US" dirty="0"/>
              <a:t>These projects are building the future of Fermilab accelerator complex operations</a:t>
            </a:r>
          </a:p>
          <a:p>
            <a:r>
              <a:rPr lang="en-US" dirty="0"/>
              <a:t>Ten-year workforce plan developed and updated annually</a:t>
            </a:r>
          </a:p>
          <a:p>
            <a:r>
              <a:rPr lang="en-US" noProof="0" dirty="0"/>
              <a:t>We feel we have had a strong safety record, and </a:t>
            </a:r>
            <a:r>
              <a:rPr lang="en-US" dirty="0"/>
              <a:t>as beam power increases the rad safety requirements must increase in step. </a:t>
            </a:r>
            <a:r>
              <a:rPr lang="en-US" noProof="0" dirty="0"/>
              <a:t>ES&amp;H </a:t>
            </a:r>
            <a:r>
              <a:rPr lang="en-US" dirty="0"/>
              <a:t>is</a:t>
            </a:r>
            <a:r>
              <a:rPr lang="en-US" noProof="0" dirty="0"/>
              <a:t> vital to successful operations</a:t>
            </a:r>
            <a:endParaRPr lang="en-US" dirty="0"/>
          </a:p>
          <a:p>
            <a:r>
              <a:rPr lang="en-US" dirty="0"/>
              <a:t>Continued focus on</a:t>
            </a:r>
            <a:r>
              <a:rPr lang="en-US" noProof="0" dirty="0"/>
              <a:t> successful mission delivery through operations, while also working with projects to build the future laboratory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79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3" y="509722"/>
            <a:ext cx="8672513" cy="4222298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9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2462727-83A5-2947-A640-00D1D938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994476"/>
          </a:xfrm>
        </p:spPr>
        <p:txBody>
          <a:bodyPr/>
          <a:lstStyle/>
          <a:p>
            <a:r>
              <a:rPr lang="en-US" dirty="0"/>
              <a:t>Funding provided by DOE HEP for the operation of the Fermilab accelerator complex to supply particle beams to Intensity Frontier Experiments and the Test Beams </a:t>
            </a:r>
          </a:p>
          <a:p>
            <a:pPr lvl="1"/>
            <a:r>
              <a:rPr lang="en-US" dirty="0" err="1"/>
              <a:t>NOvA</a:t>
            </a:r>
            <a:r>
              <a:rPr lang="en-US" dirty="0"/>
              <a:t>, g-2, ANNIE, ICARUS, </a:t>
            </a:r>
            <a:r>
              <a:rPr lang="en-US" dirty="0" err="1"/>
              <a:t>SwitchYard</a:t>
            </a:r>
            <a:r>
              <a:rPr lang="en-US" dirty="0"/>
              <a:t> 120 GeV (SY120) test beam program, MeV Test Area (MTA/ITA) – </a:t>
            </a:r>
            <a:r>
              <a:rPr lang="en-US" dirty="0" err="1"/>
              <a:t>Spinquest</a:t>
            </a:r>
            <a:r>
              <a:rPr lang="en-US" dirty="0"/>
              <a:t> (NE) and SBND (FY23)</a:t>
            </a:r>
          </a:p>
          <a:p>
            <a:pPr lvl="1"/>
            <a:r>
              <a:rPr lang="en-US" dirty="0"/>
              <a:t>Includes electrical power and computing activities for accelerator operations needs</a:t>
            </a:r>
          </a:p>
          <a:p>
            <a:pPr lvl="1"/>
            <a:r>
              <a:rPr lang="en-US" dirty="0"/>
              <a:t>Short and mid-term accelerator R&amp;D</a:t>
            </a:r>
          </a:p>
          <a:p>
            <a:pPr lvl="1"/>
            <a:r>
              <a:rPr lang="en-US" dirty="0"/>
              <a:t>	</a:t>
            </a:r>
            <a:r>
              <a:rPr lang="en-US" dirty="0" err="1"/>
              <a:t>eg.</a:t>
            </a:r>
            <a:r>
              <a:rPr lang="en-US" dirty="0"/>
              <a:t> Booster Studies joint task force with PIP-II, Accelerator complex studies task force</a:t>
            </a:r>
          </a:p>
          <a:p>
            <a:pPr lvl="1"/>
            <a:r>
              <a:rPr lang="en-US" dirty="0"/>
              <a:t>Special Process Spares(SPS), Accelerator Improvement Projects(AIP) are funded in separate operations Field Work Proposals, but considered operations.</a:t>
            </a:r>
          </a:p>
          <a:p>
            <a:r>
              <a:rPr lang="en-US" dirty="0"/>
              <a:t>Roughly speaking, an $80M budget has $60M labor, $10M power, and $10M other M&amp;S. </a:t>
            </a:r>
          </a:p>
          <a:p>
            <a:endParaRPr lang="en-US" dirty="0"/>
          </a:p>
          <a:p>
            <a:pPr lvl="1"/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88814"/>
            <a:ext cx="6845531" cy="320908"/>
          </a:xfrm>
        </p:spPr>
        <p:txBody>
          <a:bodyPr/>
          <a:lstStyle/>
          <a:p>
            <a:r>
              <a:rPr lang="en-US" dirty="0"/>
              <a:t>Accelerator Operations Scope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2462727-83A5-2947-A640-00D1D938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46063"/>
            <a:ext cx="8672513" cy="1116482"/>
          </a:xfrm>
        </p:spPr>
        <p:txBody>
          <a:bodyPr/>
          <a:lstStyle/>
          <a:p>
            <a:r>
              <a:rPr lang="en-US" dirty="0"/>
              <a:t>2016 Review Accelerator Operations Closeout Assumptions</a:t>
            </a:r>
          </a:p>
          <a:p>
            <a:pPr lvl="2"/>
            <a:r>
              <a:rPr lang="en-US" dirty="0"/>
              <a:t>The funding plan for Accelerator Operations including Accelerator</a:t>
            </a:r>
            <a:br>
              <a:rPr lang="en-US" dirty="0"/>
            </a:br>
            <a:r>
              <a:rPr lang="en-US" dirty="0"/>
              <a:t>Improvement Projects (AIP) from FY15 to FY20 is about flat: FY15: $81M,</a:t>
            </a:r>
            <a:br>
              <a:rPr lang="en-US" dirty="0"/>
            </a:br>
            <a:r>
              <a:rPr lang="en-US" dirty="0"/>
              <a:t>FY16: $91M, FY17: $87M, FY18: $89M, FY19: $89M, FY20: $91M.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88814"/>
            <a:ext cx="6845531" cy="320908"/>
          </a:xfrm>
        </p:spPr>
        <p:txBody>
          <a:bodyPr/>
          <a:lstStyle/>
          <a:p>
            <a:r>
              <a:rPr lang="en-US" dirty="0"/>
              <a:t>Accelerator Operations funding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Lindgren | Summer 2022 Fermilab PAC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1A0674-B22D-C58A-F7A8-BA5A4A1F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96014"/>
              </p:ext>
            </p:extLst>
          </p:nvPr>
        </p:nvGraphicFramePr>
        <p:xfrm>
          <a:off x="114772" y="1748160"/>
          <a:ext cx="8672513" cy="1370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1243">
                  <a:extLst>
                    <a:ext uri="{9D8B030D-6E8A-4147-A177-3AD203B41FA5}">
                      <a16:colId xmlns:a16="http://schemas.microsoft.com/office/drawing/2014/main" val="968045509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3818544151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2262188261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1498336021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1858352527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4268022760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3210615585"/>
                    </a:ext>
                  </a:extLst>
                </a:gridCol>
              </a:tblGrid>
              <a:tr h="14533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B&amp;R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All Divisions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01011"/>
                  </a:ext>
                </a:extLst>
              </a:tr>
              <a:tr h="14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FY16 Budget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FY17 Budget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FY18 Budget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FY19 Budget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FY20 Budget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FY21 Budget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2309931041"/>
                  </a:ext>
                </a:extLst>
              </a:tr>
              <a:tr h="1453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  22 02 021 - Intensity Facilities - Accelerator Operations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74,005,000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75,545,000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70,972,000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72,300,000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81,300,000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77,583,000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4127902416"/>
                  </a:ext>
                </a:extLst>
              </a:tr>
              <a:tr h="26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  22 02 021 - Intensity Facilities - Accelerator EQU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8,325,000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11,000,000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4,592,000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          -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1,000,000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1,500,000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3905389693"/>
                  </a:ext>
                </a:extLst>
              </a:tr>
              <a:tr h="26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  22 02 021 - Intensity Facilities - AIP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7,450,000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(1,800,000)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          -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5,600,000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          -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          -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3487825095"/>
                  </a:ext>
                </a:extLst>
              </a:tr>
              <a:tr h="26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 22 02 811 - Inventory - Special process Spares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(2,400,000)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(2,565,000)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          -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                  -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   900,000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1,500,000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505961784"/>
                  </a:ext>
                </a:extLst>
              </a:tr>
              <a:tr h="1453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Totals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87,380,000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82,180,000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75,564,000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77,900,000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83,200,000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 $   80,583,000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36560074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EB275E-46F8-8723-7A25-8C8021CE4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264787"/>
              </p:ext>
            </p:extLst>
          </p:nvPr>
        </p:nvGraphicFramePr>
        <p:xfrm>
          <a:off x="114771" y="3204256"/>
          <a:ext cx="8672513" cy="1017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1243">
                  <a:extLst>
                    <a:ext uri="{9D8B030D-6E8A-4147-A177-3AD203B41FA5}">
                      <a16:colId xmlns:a16="http://schemas.microsoft.com/office/drawing/2014/main" val="436870611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1072426336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2570911351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71239469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3358716611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1551984909"/>
                    </a:ext>
                  </a:extLst>
                </a:gridCol>
                <a:gridCol w="808545">
                  <a:extLst>
                    <a:ext uri="{9D8B030D-6E8A-4147-A177-3AD203B41FA5}">
                      <a16:colId xmlns:a16="http://schemas.microsoft.com/office/drawing/2014/main" val="339749722"/>
                    </a:ext>
                  </a:extLst>
                </a:gridCol>
              </a:tblGrid>
              <a:tr h="14533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B&amp;R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All Divisions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835667"/>
                  </a:ext>
                </a:extLst>
              </a:tr>
              <a:tr h="14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FY16 FTE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FY17 FTE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FY18 FTE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FY19 FTE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FY20 FTE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FY21 FTE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2448846615"/>
                  </a:ext>
                </a:extLst>
              </a:tr>
              <a:tr h="1453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 22 02 021 Intensity Facilities - Accelerator EQU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19.3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21.1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2947874721"/>
                  </a:ext>
                </a:extLst>
              </a:tr>
              <a:tr h="1453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 22 02 021 Intensity Facilities - Accelerator Operations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218.5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218.5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240.7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226.2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232.9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247.0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2125200855"/>
                  </a:ext>
                </a:extLst>
              </a:tr>
              <a:tr h="1453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 22 02 021 Intensity Facilities - AIP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20.4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11.0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2447857626"/>
                  </a:ext>
                </a:extLst>
              </a:tr>
              <a:tr h="1453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 22 02 811 Inventory - Special Process Spares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2.9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912040041"/>
                  </a:ext>
                </a:extLst>
              </a:tr>
              <a:tr h="1453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00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266.8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255.9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253.3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235.1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242.5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258.0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7" marR="7267" marT="7267" marB="0" anchor="b"/>
                </a:tc>
                <a:extLst>
                  <a:ext uri="{0D108BD9-81ED-4DB2-BD59-A6C34878D82A}">
                    <a16:rowId xmlns:a16="http://schemas.microsoft.com/office/drawing/2014/main" val="10499956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5827128-920E-ABB5-6338-DD55E36E75D3}"/>
              </a:ext>
            </a:extLst>
          </p:cNvPr>
          <p:cNvSpPr txBox="1"/>
          <p:nvPr/>
        </p:nvSpPr>
        <p:spPr>
          <a:xfrm>
            <a:off x="222250" y="4349815"/>
            <a:ext cx="837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Have not quite met the anticipated levels, overall budget alignment with P5 the priority </a:t>
            </a:r>
          </a:p>
        </p:txBody>
      </p:sp>
    </p:spTree>
    <p:extLst>
      <p:ext uri="{BB962C8B-B14F-4D97-AF65-F5344CB8AC3E}">
        <p14:creationId xmlns:p14="http://schemas.microsoft.com/office/powerpoint/2010/main" val="11722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B8D783D-42A4-2545-B844-D9BDDA52D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142" y="432637"/>
            <a:ext cx="6755138" cy="465085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50" dirty="0"/>
              <a:t>Current Accelerator Operations Beam Delivery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5F586-43C4-BC41-9308-F8B120E6E5A9}"/>
              </a:ext>
            </a:extLst>
          </p:cNvPr>
          <p:cNvSpPr txBox="1"/>
          <p:nvPr/>
        </p:nvSpPr>
        <p:spPr>
          <a:xfrm>
            <a:off x="6357049" y="4343975"/>
            <a:ext cx="148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Muon Campus:</a:t>
            </a:r>
          </a:p>
          <a:p>
            <a:r>
              <a:rPr lang="en-US" sz="1600" dirty="0"/>
              <a:t>(g-2, Mu2e)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81DC29-C673-EE4E-A3E8-93233BEB840F}"/>
              </a:ext>
            </a:extLst>
          </p:cNvPr>
          <p:cNvSpPr txBox="1"/>
          <p:nvPr/>
        </p:nvSpPr>
        <p:spPr>
          <a:xfrm>
            <a:off x="7327759" y="3307287"/>
            <a:ext cx="1603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Long Baseline Neutrino:</a:t>
            </a:r>
          </a:p>
          <a:p>
            <a:r>
              <a:rPr lang="en-US" sz="1600" dirty="0" err="1"/>
              <a:t>NOvA</a:t>
            </a:r>
            <a:r>
              <a:rPr lang="en-US" sz="1600" dirty="0"/>
              <a:t>, (LBNF/DUNE)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75E0A1-600E-4B40-BD4F-4F9511917C22}"/>
              </a:ext>
            </a:extLst>
          </p:cNvPr>
          <p:cNvSpPr txBox="1"/>
          <p:nvPr/>
        </p:nvSpPr>
        <p:spPr>
          <a:xfrm>
            <a:off x="6746926" y="1748453"/>
            <a:ext cx="2365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Short Baseline Neutrino:</a:t>
            </a:r>
          </a:p>
          <a:p>
            <a:r>
              <a:rPr lang="en-US" sz="1600" dirty="0" err="1"/>
              <a:t>MicroBooNE</a:t>
            </a:r>
            <a:r>
              <a:rPr lang="en-US" sz="1600" dirty="0"/>
              <a:t> (completed), ICARUS,ANNIE, SBND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E2DBFE-CFC2-AD42-A538-091C024FF10F}"/>
              </a:ext>
            </a:extLst>
          </p:cNvPr>
          <p:cNvSpPr txBox="1"/>
          <p:nvPr/>
        </p:nvSpPr>
        <p:spPr>
          <a:xfrm>
            <a:off x="429419" y="2664956"/>
            <a:ext cx="1611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SwitchYard</a:t>
            </a:r>
            <a:r>
              <a:rPr lang="en-US" sz="1600" dirty="0"/>
              <a:t> 120:</a:t>
            </a:r>
          </a:p>
          <a:p>
            <a:r>
              <a:rPr lang="en-US" sz="1600" dirty="0" err="1"/>
              <a:t>SpinQuest</a:t>
            </a:r>
            <a:r>
              <a:rPr lang="en-US" sz="1600" dirty="0"/>
              <a:t>, Emphatic,                 test beam (FTBF)</a:t>
            </a:r>
          </a:p>
          <a:p>
            <a:r>
              <a:rPr lang="en-US" sz="1600" dirty="0" err="1"/>
              <a:t>NOvA</a:t>
            </a:r>
            <a:r>
              <a:rPr lang="en-US" sz="1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CF157-7B98-294C-B11C-795A0B49D4EE}"/>
              </a:ext>
            </a:extLst>
          </p:cNvPr>
          <p:cNvSpPr txBox="1"/>
          <p:nvPr/>
        </p:nvSpPr>
        <p:spPr>
          <a:xfrm>
            <a:off x="3706321" y="4047164"/>
            <a:ext cx="1611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MTA/ITA</a:t>
            </a:r>
          </a:p>
        </p:txBody>
      </p:sp>
    </p:spTree>
    <p:extLst>
      <p:ext uri="{BB962C8B-B14F-4D97-AF65-F5344CB8AC3E}">
        <p14:creationId xmlns:p14="http://schemas.microsoft.com/office/powerpoint/2010/main" val="374514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955DFB-0CF5-7C4E-B1B6-0ECE2A67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28663"/>
            <a:ext cx="3528388" cy="3992423"/>
          </a:xfrm>
        </p:spPr>
        <p:txBody>
          <a:bodyPr/>
          <a:lstStyle/>
          <a:p>
            <a:r>
              <a:rPr lang="en-US" dirty="0"/>
              <a:t>Completion of PIP allowed consistent ~650kW to </a:t>
            </a:r>
            <a:r>
              <a:rPr lang="en-US" dirty="0" err="1"/>
              <a:t>NuMI</a:t>
            </a:r>
            <a:r>
              <a:rPr lang="en-US" dirty="0"/>
              <a:t> when SY/BNB/g-2 running</a:t>
            </a:r>
          </a:p>
          <a:p>
            <a:r>
              <a:rPr lang="en-US" dirty="0"/>
              <a:t>Power limited by booster throughput/losses</a:t>
            </a:r>
          </a:p>
          <a:p>
            <a:r>
              <a:rPr lang="en-US" dirty="0"/>
              <a:t>Plan to run until ~2026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NuMI</a:t>
            </a:r>
            <a:r>
              <a:rPr lang="en-US" sz="2000" dirty="0"/>
              <a:t> operations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6805EB-F920-8C4E-9A7B-235D2E611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716" y="349268"/>
            <a:ext cx="5130138" cy="34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9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955DFB-0CF5-7C4E-B1B6-0ECE2A67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28663"/>
            <a:ext cx="3528388" cy="3992423"/>
          </a:xfrm>
        </p:spPr>
        <p:txBody>
          <a:bodyPr/>
          <a:lstStyle/>
          <a:p>
            <a:r>
              <a:rPr lang="en-US" dirty="0"/>
              <a:t>Substantial downtime this running period </a:t>
            </a:r>
          </a:p>
          <a:p>
            <a:pPr lvl="1"/>
            <a:r>
              <a:rPr lang="en-US" dirty="0"/>
              <a:t>Quadrupole (IQC) failure in MI-30 High Radiation Area</a:t>
            </a:r>
          </a:p>
          <a:p>
            <a:pPr lvl="1"/>
            <a:r>
              <a:rPr lang="en-US" dirty="0"/>
              <a:t>Limited Spares, and failures of those </a:t>
            </a:r>
          </a:p>
          <a:p>
            <a:pPr lvl="1"/>
            <a:r>
              <a:rPr lang="en-US" dirty="0"/>
              <a:t>HRA work planning </a:t>
            </a:r>
          </a:p>
          <a:p>
            <a:pPr lvl="1"/>
            <a:r>
              <a:rPr lang="en-US" dirty="0" err="1"/>
              <a:t>Munters</a:t>
            </a:r>
            <a:r>
              <a:rPr lang="en-US" dirty="0"/>
              <a:t> – supply chain</a:t>
            </a:r>
          </a:p>
          <a:p>
            <a:r>
              <a:rPr lang="en-US" dirty="0"/>
              <a:t>Did achieve 893 kW power</a:t>
            </a:r>
          </a:p>
          <a:p>
            <a:pPr lvl="1"/>
            <a:r>
              <a:rPr lang="en-US" dirty="0"/>
              <a:t>Keeping losses under control key to sustainable higher power running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NuMI</a:t>
            </a:r>
            <a:r>
              <a:rPr lang="en-US" sz="2000" dirty="0"/>
              <a:t> operations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1E976F-2D94-E68C-8449-69D7082C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45" y="509722"/>
            <a:ext cx="4875531" cy="32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2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31165-4107-4440-B16D-E615B8AD8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5" y="654268"/>
            <a:ext cx="3849477" cy="3649975"/>
          </a:xfrm>
        </p:spPr>
        <p:txBody>
          <a:bodyPr/>
          <a:lstStyle/>
          <a:p>
            <a:r>
              <a:rPr lang="en-US" dirty="0"/>
              <a:t>BNB operations generally stable and delivering beam when experiments are ready</a:t>
            </a:r>
          </a:p>
          <a:p>
            <a:r>
              <a:rPr lang="en-US" dirty="0" err="1"/>
              <a:t>MicroBooNE</a:t>
            </a:r>
            <a:r>
              <a:rPr lang="en-US" dirty="0"/>
              <a:t> competed</a:t>
            </a:r>
          </a:p>
          <a:p>
            <a:r>
              <a:rPr lang="en-US" dirty="0"/>
              <a:t>ANNIE, ICARUS in operations</a:t>
            </a:r>
          </a:p>
          <a:p>
            <a:r>
              <a:rPr lang="en-US" dirty="0"/>
              <a:t>SBND online next year</a:t>
            </a:r>
          </a:p>
          <a:p>
            <a:r>
              <a:rPr lang="en-US" dirty="0"/>
              <a:t>Will run program until ~2026 (long shutdown for PIP-II/LBNF)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BNB operations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Lindgren | Summer 2022 Fermilab PAC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C997CA-4FE9-394E-BD40-9F3F8647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923" y="1175364"/>
            <a:ext cx="5187622" cy="345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1094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verview of Accelerator Operations and Accelerator Facility plan_v0" id="{261E2D97-7809-D348-BF08-B40A862173AC}" vid="{65E0DB67-362C-0743-A8B7-D7C00D06A7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1A5F3D126A3845BBEB897ED61FB959" ma:contentTypeVersion="0" ma:contentTypeDescription="Create a new document." ma:contentTypeScope="" ma:versionID="c6d541044383b40f57dbc7996abad83c">
  <xsd:schema xmlns:xsd="http://www.w3.org/2001/XMLSchema" xmlns:xs="http://www.w3.org/2001/XMLSchema" xmlns:p="http://schemas.microsoft.com/office/2006/metadata/properties" xmlns:ns2="3c193e6c-6e3b-402d-bd50-2724693fb6d8" targetNamespace="http://schemas.microsoft.com/office/2006/metadata/properties" ma:root="true" ma:fieldsID="1e88a99dd84c9d23a14873b77c07771a" ns2:_="">
    <xsd:import namespace="3c193e6c-6e3b-402d-bd50-2724693fb6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93e6c-6e3b-402d-bd50-2724693fb6d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c193e6c-6e3b-402d-bd50-2724693fb6d8">U56HFXRV3UV3-1729387100-24</_dlc_DocId>
    <_dlc_DocIdUrl xmlns="3c193e6c-6e3b-402d-bd50-2724693fb6d8">
      <Url>https://fermipoint.fnal.gov/org/ocoo/ippm/specialactivities/_layouts/15/DocIdRedir.aspx?ID=U56HFXRV3UV3-1729387100-24</Url>
      <Description>U56HFXRV3UV3-1729387100-24</Description>
    </_dlc_DocIdUrl>
  </documentManagement>
</p:properties>
</file>

<file path=customXml/itemProps1.xml><?xml version="1.0" encoding="utf-8"?>
<ds:datastoreItem xmlns:ds="http://schemas.openxmlformats.org/officeDocument/2006/customXml" ds:itemID="{289BB9BB-38C9-441D-81FF-E136E695055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A0618A-B9BA-4205-81C5-D1F04551E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193e6c-6e3b-402d-bd50-2724693fb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6D8C0C-F56A-4151-95BD-6F747D402BD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FCA5A6F-89C3-49AA-BE86-2C27EFB59D7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c193e6c-6e3b-402d-bd50-2724693fb6d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20778</TotalTime>
  <Words>2500</Words>
  <Application>Microsoft Macintosh PowerPoint</Application>
  <PresentationFormat>On-screen Show (16:9)</PresentationFormat>
  <Paragraphs>422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Helvetica</vt:lpstr>
      <vt:lpstr>Wingdings</vt:lpstr>
      <vt:lpstr>Fermilab_PPT_090915</vt:lpstr>
      <vt:lpstr>PowerPoint Presentation</vt:lpstr>
      <vt:lpstr>Outline</vt:lpstr>
      <vt:lpstr>Alignment</vt:lpstr>
      <vt:lpstr>Accelerator Operations Scope </vt:lpstr>
      <vt:lpstr>Accelerator Operations funding</vt:lpstr>
      <vt:lpstr>Current Accelerator Operations Beam Delivery</vt:lpstr>
      <vt:lpstr>NuMI operations</vt:lpstr>
      <vt:lpstr>NuMI operations</vt:lpstr>
      <vt:lpstr>BNB operations</vt:lpstr>
      <vt:lpstr>BNB operations</vt:lpstr>
      <vt:lpstr>Muon Campus operations</vt:lpstr>
      <vt:lpstr>Muon Campus operations</vt:lpstr>
      <vt:lpstr>Operations plan through the long shutdown</vt:lpstr>
      <vt:lpstr>Beam delivery plan</vt:lpstr>
      <vt:lpstr>Beam Delivery estimates going forward</vt:lpstr>
      <vt:lpstr>Mu2e Operations planning</vt:lpstr>
      <vt:lpstr>Accelerator improvements since ~2016</vt:lpstr>
      <vt:lpstr>Accelerator Modernization Plans</vt:lpstr>
      <vt:lpstr>PIP-II - Scope and Layout</vt:lpstr>
      <vt:lpstr>PIP-II and Operations before 2027 Shutdown</vt:lpstr>
      <vt:lpstr>LBNF/DUNE</vt:lpstr>
      <vt:lpstr>Covid impacts</vt:lpstr>
      <vt:lpstr>Workforce Planning - Accelerator Ops</vt:lpstr>
      <vt:lpstr>Workforce Planning – Accelerator ops attrition </vt:lpstr>
      <vt:lpstr>Workforce - New AD colleagues since March 15, 2020</vt:lpstr>
      <vt:lpstr>New AD colleagues (continued)</vt:lpstr>
      <vt:lpstr>Workforce – departing  AD colleagues since March 15, 2020</vt:lpstr>
      <vt:lpstr>Former AD colleagues (since March 15, 2020)</vt:lpstr>
      <vt:lpstr>Operational Safety</vt:lpstr>
      <vt:lpstr>Summary</vt:lpstr>
      <vt:lpstr>Backup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 Lindgren</dc:creator>
  <cp:lastModifiedBy>Michael A Lindgren</cp:lastModifiedBy>
  <cp:revision>18</cp:revision>
  <cp:lastPrinted>2014-01-20T19:40:21Z</cp:lastPrinted>
  <dcterms:created xsi:type="dcterms:W3CDTF">2022-04-29T16:46:33Z</dcterms:created>
  <dcterms:modified xsi:type="dcterms:W3CDTF">2022-06-17T23:55:43Z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0x010100251A5F3D126A3845BBEB897ED61FB959</vt:lpwstr>
  </property>
  <property fmtid="{D5CDD505-2E9C-101B-9397-08002B2CF9AE}" pid="3" name="_dlc_DocIdItemGuid">
    <vt:lpwstr>59011e1d-2392-49e2-9862-a1d8e8c60691</vt:lpwstr>
  </property>
</Properties>
</file>