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65" r:id="rId2"/>
    <p:sldId id="263" r:id="rId3"/>
    <p:sldId id="262" r:id="rId4"/>
    <p:sldId id="268" r:id="rId5"/>
    <p:sldId id="261" r:id="rId6"/>
    <p:sldId id="256" r:id="rId7"/>
    <p:sldId id="260" r:id="rId8"/>
    <p:sldId id="259" r:id="rId9"/>
    <p:sldId id="266" r:id="rId10"/>
    <p:sldId id="267"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14216" autoAdjust="0"/>
    <p:restoredTop sz="99021" autoAdjust="0"/>
  </p:normalViewPr>
  <p:slideViewPr>
    <p:cSldViewPr snapToGrid="0" snapToObjects="1">
      <p:cViewPr varScale="1">
        <p:scale>
          <a:sx n="112" d="100"/>
          <a:sy n="112" d="100"/>
        </p:scale>
        <p:origin x="-46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9D9542-5B1E-614F-B4B0-C63906E59118}" type="datetimeFigureOut">
              <a:rPr lang="en-US" smtClean="0"/>
              <a:t>4/13/12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997DEE-681F-614F-9B7B-D37F1237BE95}" type="slidenum">
              <a:rPr lang="en-US" smtClean="0"/>
              <a:t>‹#›</a:t>
            </a:fld>
            <a:endParaRPr lang="en-US"/>
          </a:p>
        </p:txBody>
      </p:sp>
    </p:spTree>
    <p:extLst>
      <p:ext uri="{BB962C8B-B14F-4D97-AF65-F5344CB8AC3E}">
        <p14:creationId xmlns:p14="http://schemas.microsoft.com/office/powerpoint/2010/main" val="14238482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9C0F82-79A9-F64B-BDAF-674803B06802}" type="slidenum">
              <a:rPr lang="en-US" smtClean="0"/>
              <a:t>1</a:t>
            </a:fld>
            <a:endParaRPr lang="en-US"/>
          </a:p>
        </p:txBody>
      </p:sp>
    </p:spTree>
    <p:extLst>
      <p:ext uri="{BB962C8B-B14F-4D97-AF65-F5344CB8AC3E}">
        <p14:creationId xmlns:p14="http://schemas.microsoft.com/office/powerpoint/2010/main" val="3229719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B6F3742-F1B1-0044-BC30-781CD56BD7F3}" type="slidenum">
              <a:rPr lang="en-US" sz="1200"/>
              <a:pPr eaLnBrk="1" hangingPunct="1"/>
              <a:t>3</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B6F3742-F1B1-0044-BC30-781CD56BD7F3}" type="slidenum">
              <a:rPr lang="en-US" sz="1200"/>
              <a:pPr eaLnBrk="1" hangingPunct="1"/>
              <a:t>4</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3886200"/>
            <a:ext cx="7772400" cy="1752600"/>
          </a:xfrm>
        </p:spPr>
        <p:txBody>
          <a:bodyPr>
            <a:normAutofit/>
          </a:bodyPr>
          <a:lstStyle>
            <a:lvl1pPr marL="0" indent="0" algn="l">
              <a:buNone/>
              <a:defRPr sz="2000" cap="all">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sz="1000"/>
            </a:lvl1pPr>
          </a:lstStyle>
          <a:p>
            <a:fld id="{39C9BAC2-5BA5-B244-8BCD-3504FF0A08BC}" type="datetimeFigureOut">
              <a:rPr lang="en-US" smtClean="0"/>
              <a:pPr/>
              <a:t>4/13/12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0521A0-4429-1A4C-B6EE-1DFAE7BB33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C9BAC2-5BA5-B244-8BCD-3504FF0A08BC}" type="datetimeFigureOut">
              <a:rPr lang="en-US" smtClean="0"/>
              <a:pPr/>
              <a:t>4/13/12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521A0-4429-1A4C-B6EE-1DFAE7BB33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C9BAC2-5BA5-B244-8BCD-3504FF0A08BC}" type="datetimeFigureOut">
              <a:rPr lang="en-US" smtClean="0"/>
              <a:pPr/>
              <a:t>4/13/12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521A0-4429-1A4C-B6EE-1DFAE7BB33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C9BAC2-5BA5-B244-8BCD-3504FF0A08BC}" type="datetimeFigureOut">
              <a:rPr lang="en-US" smtClean="0"/>
              <a:pPr/>
              <a:t>4/13/12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521A0-4429-1A4C-B6EE-1DFAE7BB33C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83953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79299"/>
            <a:ext cx="4040188" cy="36468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83953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79299"/>
            <a:ext cx="4041775" cy="36468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C9BAC2-5BA5-B244-8BCD-3504FF0A08BC}" type="datetimeFigureOut">
              <a:rPr lang="en-US" smtClean="0"/>
              <a:pPr/>
              <a:t>4/13/12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0521A0-4429-1A4C-B6EE-1DFAE7BB33C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C9BAC2-5BA5-B244-8BCD-3504FF0A08BC}" type="datetimeFigureOut">
              <a:rPr lang="en-US" smtClean="0"/>
              <a:pPr/>
              <a:t>4/13/12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0521A0-4429-1A4C-B6EE-1DFAE7BB33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C9BAC2-5BA5-B244-8BCD-3504FF0A08BC}" type="datetimeFigureOut">
              <a:rPr lang="en-US" smtClean="0"/>
              <a:pPr/>
              <a:t>4/13/12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0521A0-4429-1A4C-B6EE-1DFAE7BB33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89810"/>
            <a:ext cx="3008313" cy="54529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889810"/>
            <a:ext cx="5111750" cy="523635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9910"/>
            <a:ext cx="3008313" cy="450625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C9BAC2-5BA5-B244-8BCD-3504FF0A08BC}" type="datetimeFigureOut">
              <a:rPr lang="en-US" smtClean="0"/>
              <a:pPr/>
              <a:t>4/13/12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521A0-4429-1A4C-B6EE-1DFAE7BB33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874599"/>
            <a:ext cx="5486400" cy="38529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C9BAC2-5BA5-B244-8BCD-3504FF0A08BC}" type="datetimeFigureOut">
              <a:rPr lang="en-US" smtClean="0"/>
              <a:pPr/>
              <a:t>4/13/12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521A0-4429-1A4C-B6EE-1DFAE7BB33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PPT_template_CR-02.png"/>
          <p:cNvPicPr>
            <a:picLocks noChangeAspect="1"/>
          </p:cNvPicPr>
          <p:nvPr/>
        </p:nvPicPr>
        <p:blipFill>
          <a:blip r:embed="rId11"/>
          <a:stretch>
            <a:fillRect/>
          </a:stretch>
        </p:blipFill>
        <p:spPr>
          <a:xfrm>
            <a:off x="304" y="6051700"/>
            <a:ext cx="9143391" cy="816810"/>
          </a:xfrm>
          <a:prstGeom prst="rect">
            <a:avLst/>
          </a:prstGeom>
        </p:spPr>
      </p:pic>
      <p:sp>
        <p:nvSpPr>
          <p:cNvPr id="2" name="Title Placeholder 1"/>
          <p:cNvSpPr>
            <a:spLocks noGrp="1"/>
          </p:cNvSpPr>
          <p:nvPr>
            <p:ph type="title"/>
          </p:nvPr>
        </p:nvSpPr>
        <p:spPr>
          <a:xfrm>
            <a:off x="457200" y="816810"/>
            <a:ext cx="8229600" cy="76645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03400"/>
            <a:ext cx="8229600" cy="41232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0233" y="6051700"/>
            <a:ext cx="1126067" cy="365125"/>
          </a:xfrm>
          <a:prstGeom prst="rect">
            <a:avLst/>
          </a:prstGeom>
        </p:spPr>
        <p:txBody>
          <a:bodyPr vert="horz" lIns="91440" tIns="45720" rIns="91440" bIns="45720" rtlCol="0" anchor="ctr"/>
          <a:lstStyle>
            <a:lvl1pPr algn="l">
              <a:defRPr sz="800">
                <a:solidFill>
                  <a:schemeClr val="bg1">
                    <a:lumMod val="75000"/>
                  </a:schemeClr>
                </a:solidFill>
                <a:latin typeface="Arial"/>
                <a:cs typeface="Arial"/>
              </a:defRPr>
            </a:lvl1pPr>
          </a:lstStyle>
          <a:p>
            <a:fld id="{39C9BAC2-5BA5-B244-8BCD-3504FF0A08BC}" type="datetimeFigureOut">
              <a:rPr lang="en-US" smtClean="0"/>
              <a:pPr/>
              <a:t>4/13/12</a:t>
            </a:fld>
            <a:endParaRPr lang="en-US" dirty="0"/>
          </a:p>
        </p:txBody>
      </p:sp>
      <p:sp>
        <p:nvSpPr>
          <p:cNvPr id="5" name="Footer Placeholder 4"/>
          <p:cNvSpPr>
            <a:spLocks noGrp="1"/>
          </p:cNvSpPr>
          <p:nvPr>
            <p:ph type="ftr" sz="quarter" idx="3"/>
          </p:nvPr>
        </p:nvSpPr>
        <p:spPr>
          <a:xfrm>
            <a:off x="2146300" y="6051700"/>
            <a:ext cx="5329048" cy="365125"/>
          </a:xfrm>
          <a:prstGeom prst="rect">
            <a:avLst/>
          </a:prstGeom>
        </p:spPr>
        <p:txBody>
          <a:bodyPr vert="horz" lIns="91440" tIns="45720" rIns="91440" bIns="45720" rtlCol="0" anchor="ctr"/>
          <a:lstStyle>
            <a:lvl1pPr algn="ctr">
              <a:defRPr sz="1000" b="0" i="0">
                <a:solidFill>
                  <a:srgbClr val="BFBFBF"/>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7475348" y="6051700"/>
            <a:ext cx="1211452" cy="365125"/>
          </a:xfrm>
          <a:prstGeom prst="rect">
            <a:avLst/>
          </a:prstGeom>
        </p:spPr>
        <p:txBody>
          <a:bodyPr vert="horz" lIns="91440" tIns="45720" rIns="91440" bIns="45720" rtlCol="0" anchor="ctr"/>
          <a:lstStyle>
            <a:lvl1pPr algn="r">
              <a:defRPr sz="1200" b="0" i="0">
                <a:solidFill>
                  <a:srgbClr val="BFBFBF"/>
                </a:solidFill>
                <a:latin typeface="Arial"/>
                <a:cs typeface="Arial"/>
              </a:defRPr>
            </a:lvl1pPr>
          </a:lstStyle>
          <a:p>
            <a:fld id="{630521A0-4429-1A4C-B6EE-1DFAE7BB33CE}" type="slidenum">
              <a:rPr lang="en-US" smtClean="0"/>
              <a:pPr/>
              <a:t>‹#›</a:t>
            </a:fld>
            <a:endParaRPr lang="en-US" dirty="0"/>
          </a:p>
        </p:txBody>
      </p:sp>
      <p:pic>
        <p:nvPicPr>
          <p:cNvPr id="10" name="Picture 9" descr="PPT_template_CR-01.png"/>
          <p:cNvPicPr>
            <a:picLocks noChangeAspect="1"/>
          </p:cNvPicPr>
          <p:nvPr/>
        </p:nvPicPr>
        <p:blipFill>
          <a:blip r:embed="rId12"/>
          <a:stretch>
            <a:fillRect/>
          </a:stretch>
        </p:blipFill>
        <p:spPr>
          <a:xfrm>
            <a:off x="304" y="0"/>
            <a:ext cx="9143391" cy="8168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3600" b="0" i="0" kern="1200">
          <a:solidFill>
            <a:schemeClr val="tx1"/>
          </a:solidFill>
          <a:latin typeface="Arial Bold"/>
          <a:ea typeface="+mj-ea"/>
          <a:cs typeface="Arial Bold"/>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package" Target="../embeddings/Microsoft_Word_Document1.docx"/><Relationship Id="rId5"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33692" y="1607504"/>
            <a:ext cx="8973033" cy="2062019"/>
            <a:chOff x="133692" y="1607504"/>
            <a:chExt cx="8973033" cy="2062019"/>
          </a:xfrm>
        </p:grpSpPr>
        <p:pic>
          <p:nvPicPr>
            <p:cNvPr id="6" name="Picture 5"/>
            <p:cNvPicPr>
              <a:picLocks noChangeAspect="1"/>
            </p:cNvPicPr>
            <p:nvPr/>
          </p:nvPicPr>
          <p:blipFill rotWithShape="1">
            <a:blip r:embed="rId3">
              <a:extLst>
                <a:ext uri="{28A0092B-C50C-407E-A947-70E740481C1C}">
                  <a14:useLocalDpi xmlns:a14="http://schemas.microsoft.com/office/drawing/2010/main"/>
                </a:ext>
              </a:extLst>
            </a:blip>
            <a:srcRect r="46121"/>
            <a:stretch/>
          </p:blipFill>
          <p:spPr bwMode="auto">
            <a:xfrm>
              <a:off x="133692" y="1607504"/>
              <a:ext cx="4007215" cy="2060749"/>
            </a:xfrm>
            <a:prstGeom prst="rect">
              <a:avLst/>
            </a:prstGeom>
            <a:noFill/>
            <a:ln>
              <a:noFill/>
            </a:ln>
          </p:spPr>
        </p:pic>
        <p:pic>
          <p:nvPicPr>
            <p:cNvPr id="7" name="Picture 6"/>
            <p:cNvPicPr>
              <a:picLocks noChangeAspect="1"/>
            </p:cNvPicPr>
            <p:nvPr/>
          </p:nvPicPr>
          <p:blipFill rotWithShape="1">
            <a:blip r:embed="rId3">
              <a:extLst>
                <a:ext uri="{28A0092B-C50C-407E-A947-70E740481C1C}">
                  <a14:useLocalDpi xmlns:a14="http://schemas.microsoft.com/office/drawing/2010/main"/>
                </a:ext>
              </a:extLst>
            </a:blip>
            <a:srcRect l="32627" r="64775"/>
            <a:stretch/>
          </p:blipFill>
          <p:spPr bwMode="auto">
            <a:xfrm>
              <a:off x="4141111" y="1608774"/>
              <a:ext cx="193196" cy="2060749"/>
            </a:xfrm>
            <a:prstGeom prst="rect">
              <a:avLst/>
            </a:prstGeom>
            <a:noFill/>
            <a:ln>
              <a:noFill/>
            </a:ln>
          </p:spPr>
        </p:pic>
        <p:pic>
          <p:nvPicPr>
            <p:cNvPr id="8" name="Picture 7"/>
            <p:cNvPicPr>
              <a:picLocks noChangeAspect="1"/>
            </p:cNvPicPr>
            <p:nvPr/>
          </p:nvPicPr>
          <p:blipFill rotWithShape="1">
            <a:blip r:embed="rId3">
              <a:extLst>
                <a:ext uri="{28A0092B-C50C-407E-A947-70E740481C1C}">
                  <a14:useLocalDpi xmlns:a14="http://schemas.microsoft.com/office/drawing/2010/main"/>
                </a:ext>
              </a:extLst>
            </a:blip>
            <a:srcRect l="35382" r="-1"/>
            <a:stretch/>
          </p:blipFill>
          <p:spPr bwMode="auto">
            <a:xfrm>
              <a:off x="4300735" y="1607504"/>
              <a:ext cx="4805990" cy="2060749"/>
            </a:xfrm>
            <a:prstGeom prst="rect">
              <a:avLst/>
            </a:prstGeom>
            <a:noFill/>
            <a:ln>
              <a:noFill/>
            </a:ln>
          </p:spPr>
        </p:pic>
      </p:grpSp>
      <p:sp>
        <p:nvSpPr>
          <p:cNvPr id="2" name="Title 1"/>
          <p:cNvSpPr>
            <a:spLocks noGrp="1"/>
          </p:cNvSpPr>
          <p:nvPr>
            <p:ph type="ctrTitle"/>
          </p:nvPr>
        </p:nvSpPr>
        <p:spPr>
          <a:xfrm>
            <a:off x="728882" y="3226370"/>
            <a:ext cx="7676169" cy="2423275"/>
          </a:xfrm>
        </p:spPr>
        <p:txBody>
          <a:bodyPr>
            <a:normAutofit/>
          </a:bodyPr>
          <a:lstStyle/>
          <a:p>
            <a:pPr algn="ctr">
              <a:spcBef>
                <a:spcPts val="600"/>
              </a:spcBef>
            </a:pPr>
            <a:r>
              <a:rPr lang="en-US" sz="3600" b="1" dirty="0" smtClean="0">
                <a:solidFill>
                  <a:srgbClr val="000090"/>
                </a:solidFill>
              </a:rPr>
              <a:t>NGLS CDR Preparations </a:t>
            </a:r>
            <a:r>
              <a:rPr lang="en-US" sz="3600" b="1" dirty="0">
                <a:solidFill>
                  <a:srgbClr val="000090"/>
                </a:solidFill>
              </a:rPr>
              <a:t/>
            </a:r>
            <a:br>
              <a:rPr lang="en-US" sz="3600" b="1" dirty="0">
                <a:solidFill>
                  <a:srgbClr val="000090"/>
                </a:solidFill>
              </a:rPr>
            </a:br>
            <a:r>
              <a:rPr lang="en-US" sz="3600" b="1" dirty="0" smtClean="0">
                <a:solidFill>
                  <a:srgbClr val="000090"/>
                </a:solidFill>
              </a:rPr>
              <a:t/>
            </a:r>
            <a:br>
              <a:rPr lang="en-US" sz="3600" b="1" dirty="0" smtClean="0">
                <a:solidFill>
                  <a:srgbClr val="000090"/>
                </a:solidFill>
              </a:rPr>
            </a:br>
            <a:r>
              <a:rPr lang="en-US" sz="2000" b="1" dirty="0" smtClean="0">
                <a:solidFill>
                  <a:srgbClr val="000090"/>
                </a:solidFill>
              </a:rPr>
              <a:t>John Corlett</a:t>
            </a:r>
            <a:br>
              <a:rPr lang="en-US" sz="2000" b="1" dirty="0" smtClean="0">
                <a:solidFill>
                  <a:srgbClr val="000090"/>
                </a:solidFill>
              </a:rPr>
            </a:br>
            <a:r>
              <a:rPr lang="en-US" sz="2000" b="1" dirty="0" smtClean="0">
                <a:solidFill>
                  <a:srgbClr val="000090"/>
                </a:solidFill>
              </a:rPr>
              <a:t/>
            </a:r>
            <a:br>
              <a:rPr lang="en-US" sz="2000" b="1" dirty="0" smtClean="0">
                <a:solidFill>
                  <a:srgbClr val="000090"/>
                </a:solidFill>
              </a:rPr>
            </a:br>
            <a:r>
              <a:rPr lang="en-US" sz="2000" b="1" dirty="0" smtClean="0">
                <a:solidFill>
                  <a:srgbClr val="000090"/>
                </a:solidFill>
              </a:rPr>
              <a:t>April 13, 2012</a:t>
            </a:r>
            <a:endParaRPr lang="en-US" sz="2000" b="1" dirty="0">
              <a:solidFill>
                <a:srgbClr val="000090"/>
              </a:solidFill>
            </a:endParaRPr>
          </a:p>
        </p:txBody>
      </p:sp>
    </p:spTree>
    <p:extLst>
      <p:ext uri="{BB962C8B-B14F-4D97-AF65-F5344CB8AC3E}">
        <p14:creationId xmlns:p14="http://schemas.microsoft.com/office/powerpoint/2010/main" val="39010602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ChangeArrowheads="1"/>
          </p:cNvSpPr>
          <p:nvPr/>
        </p:nvSpPr>
        <p:spPr bwMode="auto">
          <a:xfrm>
            <a:off x="0" y="306868"/>
            <a:ext cx="9144000" cy="584776"/>
          </a:xfrm>
          <a:prstGeom prst="rect">
            <a:avLst/>
          </a:prstGeom>
          <a:noFill/>
          <a:ln w="9525">
            <a:noFill/>
            <a:miter lim="800000"/>
            <a:headEnd/>
            <a:tailEnd/>
          </a:ln>
        </p:spPr>
        <p:txBody>
          <a:bodyPr wrap="square">
            <a:prstTxWarp prst="textNoShape">
              <a:avLst/>
            </a:prstTxWarp>
            <a:spAutoFit/>
          </a:bodyPr>
          <a:lstStyle/>
          <a:p>
            <a:r>
              <a:rPr lang="en-US" sz="3200" b="1" dirty="0" smtClean="0">
                <a:solidFill>
                  <a:srgbClr val="000090"/>
                </a:solidFill>
                <a:latin typeface="Calibri"/>
                <a:cs typeface="Calibri"/>
              </a:rPr>
              <a:t>Developing cost and schedule estimate</a:t>
            </a:r>
            <a:endParaRPr lang="en-US" sz="2000" b="1" dirty="0">
              <a:solidFill>
                <a:srgbClr val="000090"/>
              </a:solidFill>
              <a:latin typeface="Calibri"/>
              <a:cs typeface="Calibri"/>
            </a:endParaRPr>
          </a:p>
        </p:txBody>
      </p:sp>
      <p:sp>
        <p:nvSpPr>
          <p:cNvPr id="5" name="Text Box 6"/>
          <p:cNvSpPr txBox="1">
            <a:spLocks noChangeArrowheads="1"/>
          </p:cNvSpPr>
          <p:nvPr/>
        </p:nvSpPr>
        <p:spPr bwMode="auto">
          <a:xfrm>
            <a:off x="-1" y="1119239"/>
            <a:ext cx="8645439" cy="1169551"/>
          </a:xfrm>
          <a:prstGeom prst="rect">
            <a:avLst/>
          </a:prstGeom>
          <a:noFill/>
          <a:ln w="9525">
            <a:noFill/>
            <a:miter lim="800000"/>
            <a:headEnd/>
            <a:tailEnd/>
          </a:ln>
        </p:spPr>
        <p:txBody>
          <a:bodyPr wrap="square">
            <a:prstTxWarp prst="textNoShape">
              <a:avLst/>
            </a:prstTxWarp>
            <a:spAutoFit/>
          </a:bodyPr>
          <a:lstStyle/>
          <a:p>
            <a:pPr marL="225425" lvl="1" indent="-225425">
              <a:spcAft>
                <a:spcPts val="600"/>
              </a:spcAft>
              <a:buFont typeface="Arial"/>
              <a:buChar char="•"/>
            </a:pPr>
            <a:r>
              <a:rPr lang="en-US" sz="2000" b="1" dirty="0" smtClean="0"/>
              <a:t>Revisit cost estimate developed for CD-0 independent cost review</a:t>
            </a:r>
          </a:p>
          <a:p>
            <a:pPr marL="225425" lvl="1" indent="-225425">
              <a:spcAft>
                <a:spcPts val="600"/>
              </a:spcAft>
              <a:buFont typeface="Arial"/>
              <a:buChar char="•"/>
            </a:pPr>
            <a:r>
              <a:rPr lang="en-US" sz="2000" b="1" dirty="0">
                <a:solidFill>
                  <a:srgbClr val="0000FF"/>
                </a:solidFill>
              </a:rPr>
              <a:t>FNAL </a:t>
            </a:r>
            <a:r>
              <a:rPr lang="en-US" sz="2000" b="1" dirty="0" smtClean="0">
                <a:solidFill>
                  <a:srgbClr val="0000FF"/>
                </a:solidFill>
              </a:rPr>
              <a:t>input from recent experience </a:t>
            </a:r>
            <a:endParaRPr lang="en-US" sz="2000" b="1" dirty="0">
              <a:solidFill>
                <a:srgbClr val="0000FF"/>
              </a:solidFill>
            </a:endParaRPr>
          </a:p>
          <a:p>
            <a:pPr marL="225425" lvl="1" indent="-225425">
              <a:spcAft>
                <a:spcPts val="600"/>
              </a:spcAft>
              <a:buFont typeface="Arial"/>
              <a:buChar char="•"/>
            </a:pPr>
            <a:endParaRPr lang="en-US" sz="2000" b="1" dirty="0" smtClean="0"/>
          </a:p>
        </p:txBody>
      </p:sp>
      <p:pic>
        <p:nvPicPr>
          <p:cNvPr id="4" name="Picture 3"/>
          <p:cNvPicPr>
            <a:picLocks noChangeAspect="1"/>
          </p:cNvPicPr>
          <p:nvPr/>
        </p:nvPicPr>
        <p:blipFill>
          <a:blip r:embed="rId2"/>
          <a:stretch>
            <a:fillRect/>
          </a:stretch>
        </p:blipFill>
        <p:spPr>
          <a:xfrm>
            <a:off x="2579748" y="2003614"/>
            <a:ext cx="6457551" cy="4521873"/>
          </a:xfrm>
          <a:prstGeom prst="rect">
            <a:avLst/>
          </a:prstGeom>
        </p:spPr>
      </p:pic>
    </p:spTree>
    <p:extLst>
      <p:ext uri="{BB962C8B-B14F-4D97-AF65-F5344CB8AC3E}">
        <p14:creationId xmlns:p14="http://schemas.microsoft.com/office/powerpoint/2010/main" val="9948909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133692" y="1607504"/>
            <a:ext cx="8973033" cy="2062019"/>
            <a:chOff x="133692" y="1607504"/>
            <a:chExt cx="8973033" cy="2062019"/>
          </a:xfrm>
        </p:grpSpPr>
        <p:pic>
          <p:nvPicPr>
            <p:cNvPr id="21" name="Picture 20"/>
            <p:cNvPicPr>
              <a:picLocks noChangeAspect="1"/>
            </p:cNvPicPr>
            <p:nvPr/>
          </p:nvPicPr>
          <p:blipFill rotWithShape="1">
            <a:blip r:embed="rId2">
              <a:extLst>
                <a:ext uri="{28A0092B-C50C-407E-A947-70E740481C1C}">
                  <a14:useLocalDpi xmlns:a14="http://schemas.microsoft.com/office/drawing/2010/main"/>
                </a:ext>
              </a:extLst>
            </a:blip>
            <a:srcRect r="46121"/>
            <a:stretch/>
          </p:blipFill>
          <p:spPr bwMode="auto">
            <a:xfrm>
              <a:off x="133692" y="1607504"/>
              <a:ext cx="4007215" cy="2060749"/>
            </a:xfrm>
            <a:prstGeom prst="rect">
              <a:avLst/>
            </a:prstGeom>
            <a:noFill/>
            <a:ln>
              <a:noFill/>
            </a:ln>
          </p:spPr>
        </p:pic>
        <p:pic>
          <p:nvPicPr>
            <p:cNvPr id="22" name="Picture 21"/>
            <p:cNvPicPr>
              <a:picLocks noChangeAspect="1"/>
            </p:cNvPicPr>
            <p:nvPr/>
          </p:nvPicPr>
          <p:blipFill rotWithShape="1">
            <a:blip r:embed="rId2">
              <a:extLst>
                <a:ext uri="{28A0092B-C50C-407E-A947-70E740481C1C}">
                  <a14:useLocalDpi xmlns:a14="http://schemas.microsoft.com/office/drawing/2010/main"/>
                </a:ext>
              </a:extLst>
            </a:blip>
            <a:srcRect l="32627" r="64775"/>
            <a:stretch/>
          </p:blipFill>
          <p:spPr bwMode="auto">
            <a:xfrm>
              <a:off x="4141111" y="1608774"/>
              <a:ext cx="193196" cy="2060749"/>
            </a:xfrm>
            <a:prstGeom prst="rect">
              <a:avLst/>
            </a:prstGeom>
            <a:noFill/>
            <a:ln>
              <a:noFill/>
            </a:ln>
          </p:spPr>
        </p:pic>
        <p:pic>
          <p:nvPicPr>
            <p:cNvPr id="23" name="Picture 22"/>
            <p:cNvPicPr>
              <a:picLocks noChangeAspect="1"/>
            </p:cNvPicPr>
            <p:nvPr/>
          </p:nvPicPr>
          <p:blipFill rotWithShape="1">
            <a:blip r:embed="rId2">
              <a:extLst>
                <a:ext uri="{28A0092B-C50C-407E-A947-70E740481C1C}">
                  <a14:useLocalDpi xmlns:a14="http://schemas.microsoft.com/office/drawing/2010/main"/>
                </a:ext>
              </a:extLst>
            </a:blip>
            <a:srcRect l="35382" r="-1"/>
            <a:stretch/>
          </p:blipFill>
          <p:spPr bwMode="auto">
            <a:xfrm>
              <a:off x="4300735" y="1607504"/>
              <a:ext cx="4805990" cy="2060749"/>
            </a:xfrm>
            <a:prstGeom prst="rect">
              <a:avLst/>
            </a:prstGeom>
            <a:noFill/>
            <a:ln>
              <a:noFill/>
            </a:ln>
          </p:spPr>
        </p:pic>
      </p:grpSp>
      <p:sp>
        <p:nvSpPr>
          <p:cNvPr id="4" name="Title 3"/>
          <p:cNvSpPr>
            <a:spLocks noGrp="1"/>
          </p:cNvSpPr>
          <p:nvPr>
            <p:ph type="title"/>
          </p:nvPr>
        </p:nvSpPr>
        <p:spPr>
          <a:xfrm>
            <a:off x="0" y="294497"/>
            <a:ext cx="7107977" cy="731838"/>
          </a:xfrm>
        </p:spPr>
        <p:txBody>
          <a:bodyPr anchor="t">
            <a:normAutofit/>
          </a:bodyPr>
          <a:lstStyle/>
          <a:p>
            <a:r>
              <a:rPr lang="en-US" sz="3200" b="1" dirty="0" smtClean="0">
                <a:solidFill>
                  <a:srgbClr val="000090"/>
                </a:solidFill>
                <a:latin typeface="+mn-lt"/>
                <a:ea typeface="ＭＳ Ｐゴシック" charset="0"/>
                <a:cs typeface="Helvetica Neue"/>
              </a:rPr>
              <a:t>Approach</a:t>
            </a:r>
            <a:endParaRPr lang="en-US" sz="1800" b="1" dirty="0">
              <a:solidFill>
                <a:srgbClr val="000090"/>
              </a:solidFill>
              <a:latin typeface="+mn-lt"/>
              <a:ea typeface="ＭＳ Ｐゴシック" charset="0"/>
              <a:cs typeface="Helvetica Neue"/>
            </a:endParaRPr>
          </a:p>
        </p:txBody>
      </p:sp>
      <p:grpSp>
        <p:nvGrpSpPr>
          <p:cNvPr id="12" name="Group 11"/>
          <p:cNvGrpSpPr/>
          <p:nvPr/>
        </p:nvGrpSpPr>
        <p:grpSpPr>
          <a:xfrm>
            <a:off x="1063792" y="2112037"/>
            <a:ext cx="5308693" cy="932360"/>
            <a:chOff x="1063792" y="2021250"/>
            <a:chExt cx="5308693" cy="932360"/>
          </a:xfrm>
        </p:grpSpPr>
        <p:sp>
          <p:nvSpPr>
            <p:cNvPr id="6" name="TextBox 5"/>
            <p:cNvSpPr txBox="1"/>
            <p:nvPr/>
          </p:nvSpPr>
          <p:spPr>
            <a:xfrm>
              <a:off x="1933475" y="2307279"/>
              <a:ext cx="3981373" cy="646331"/>
            </a:xfrm>
            <a:prstGeom prst="rect">
              <a:avLst/>
            </a:prstGeom>
            <a:noFill/>
          </p:spPr>
          <p:txBody>
            <a:bodyPr wrap="square" rtlCol="0">
              <a:spAutoFit/>
            </a:bodyPr>
            <a:lstStyle/>
            <a:p>
              <a:pPr algn="ctr"/>
              <a:r>
                <a:rPr lang="en-US" b="1" dirty="0" smtClean="0"/>
                <a:t>CW superconducting </a:t>
              </a:r>
              <a:r>
                <a:rPr lang="en-US" b="1" dirty="0" err="1" smtClean="0"/>
                <a:t>linac</a:t>
              </a:r>
              <a:r>
                <a:rPr lang="en-US" b="1" dirty="0" smtClean="0"/>
                <a:t>,</a:t>
              </a:r>
            </a:p>
            <a:p>
              <a:pPr algn="ctr"/>
              <a:r>
                <a:rPr lang="en-US" b="1" dirty="0"/>
                <a:t>l</a:t>
              </a:r>
              <a:r>
                <a:rPr lang="en-US" b="1" dirty="0" smtClean="0"/>
                <a:t>aser heater, bunch compressor</a:t>
              </a:r>
              <a:endParaRPr lang="en-US" b="1" dirty="0"/>
            </a:p>
          </p:txBody>
        </p:sp>
        <p:sp>
          <p:nvSpPr>
            <p:cNvPr id="3" name="Right Brace 2"/>
            <p:cNvSpPr/>
            <p:nvPr/>
          </p:nvSpPr>
          <p:spPr>
            <a:xfrm rot="5400000">
              <a:off x="3535087" y="-450045"/>
              <a:ext cx="366104" cy="5308693"/>
            </a:xfrm>
            <a:prstGeom prst="rightBrace">
              <a:avLst>
                <a:gd name="adj1" fmla="val 8333"/>
                <a:gd name="adj2" fmla="val 41958"/>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1"/>
            </a:p>
          </p:txBody>
        </p:sp>
      </p:grpSp>
      <p:grpSp>
        <p:nvGrpSpPr>
          <p:cNvPr id="5" name="Group 4"/>
          <p:cNvGrpSpPr/>
          <p:nvPr/>
        </p:nvGrpSpPr>
        <p:grpSpPr>
          <a:xfrm>
            <a:off x="11438" y="2112037"/>
            <a:ext cx="2139416" cy="1209359"/>
            <a:chOff x="11438" y="2021250"/>
            <a:chExt cx="2139416" cy="1209359"/>
          </a:xfrm>
        </p:grpSpPr>
        <p:sp>
          <p:nvSpPr>
            <p:cNvPr id="2" name="TextBox 1"/>
            <p:cNvSpPr txBox="1"/>
            <p:nvPr/>
          </p:nvSpPr>
          <p:spPr>
            <a:xfrm>
              <a:off x="11438" y="2307279"/>
              <a:ext cx="2139416" cy="923330"/>
            </a:xfrm>
            <a:prstGeom prst="rect">
              <a:avLst/>
            </a:prstGeom>
            <a:noFill/>
          </p:spPr>
          <p:txBody>
            <a:bodyPr wrap="square" rtlCol="0">
              <a:spAutoFit/>
            </a:bodyPr>
            <a:lstStyle/>
            <a:p>
              <a:r>
                <a:rPr lang="en-US" b="1" dirty="0" smtClean="0"/>
                <a:t>High-brightness, high rep-rate gun and injector</a:t>
              </a:r>
              <a:endParaRPr lang="en-US" b="1" dirty="0"/>
            </a:p>
          </p:txBody>
        </p:sp>
        <p:sp>
          <p:nvSpPr>
            <p:cNvPr id="11" name="Right Brace 10"/>
            <p:cNvSpPr/>
            <p:nvPr/>
          </p:nvSpPr>
          <p:spPr>
            <a:xfrm rot="5400000">
              <a:off x="436567" y="1782413"/>
              <a:ext cx="366105" cy="843780"/>
            </a:xfrm>
            <a:prstGeom prst="rightBrace">
              <a:avLst>
                <a:gd name="adj1" fmla="val 8333"/>
                <a:gd name="adj2" fmla="val 4974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1"/>
            </a:p>
          </p:txBody>
        </p:sp>
      </p:grpSp>
      <p:grpSp>
        <p:nvGrpSpPr>
          <p:cNvPr id="17" name="Group 16"/>
          <p:cNvGrpSpPr/>
          <p:nvPr/>
        </p:nvGrpSpPr>
        <p:grpSpPr>
          <a:xfrm>
            <a:off x="6852383" y="1228199"/>
            <a:ext cx="2383530" cy="556260"/>
            <a:chOff x="6415628" y="1170264"/>
            <a:chExt cx="2728372" cy="556260"/>
          </a:xfrm>
        </p:grpSpPr>
        <p:sp>
          <p:nvSpPr>
            <p:cNvPr id="7" name="TextBox 6"/>
            <p:cNvSpPr txBox="1"/>
            <p:nvPr/>
          </p:nvSpPr>
          <p:spPr>
            <a:xfrm>
              <a:off x="7004584" y="1170264"/>
              <a:ext cx="2139416" cy="369332"/>
            </a:xfrm>
            <a:prstGeom prst="rect">
              <a:avLst/>
            </a:prstGeom>
            <a:noFill/>
          </p:spPr>
          <p:txBody>
            <a:bodyPr wrap="square" rtlCol="0">
              <a:spAutoFit/>
            </a:bodyPr>
            <a:lstStyle/>
            <a:p>
              <a:r>
                <a:rPr lang="en-US" b="1" dirty="0" smtClean="0"/>
                <a:t>Beam spreader</a:t>
              </a:r>
              <a:endParaRPr lang="en-US" b="1" dirty="0"/>
            </a:p>
          </p:txBody>
        </p:sp>
        <p:cxnSp>
          <p:nvCxnSpPr>
            <p:cNvPr id="14" name="Straight Arrow Connector 13"/>
            <p:cNvCxnSpPr/>
            <p:nvPr/>
          </p:nvCxnSpPr>
          <p:spPr>
            <a:xfrm flipH="1">
              <a:off x="6415628" y="1422376"/>
              <a:ext cx="632100" cy="30414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a:off x="3928976" y="2559111"/>
            <a:ext cx="3346116" cy="954452"/>
            <a:chOff x="3426795" y="2387355"/>
            <a:chExt cx="3346116" cy="954452"/>
          </a:xfrm>
        </p:grpSpPr>
        <p:sp>
          <p:nvSpPr>
            <p:cNvPr id="8" name="TextBox 7"/>
            <p:cNvSpPr txBox="1"/>
            <p:nvPr/>
          </p:nvSpPr>
          <p:spPr>
            <a:xfrm>
              <a:off x="3426795" y="2972475"/>
              <a:ext cx="3346116" cy="369332"/>
            </a:xfrm>
            <a:prstGeom prst="rect">
              <a:avLst/>
            </a:prstGeom>
            <a:noFill/>
          </p:spPr>
          <p:txBody>
            <a:bodyPr wrap="square" rtlCol="0">
              <a:spAutoFit/>
            </a:bodyPr>
            <a:lstStyle/>
            <a:p>
              <a:pPr algn="r"/>
              <a:r>
                <a:rPr lang="en-US" b="1" dirty="0" smtClean="0"/>
                <a:t>Array of independent FELs</a:t>
              </a:r>
              <a:endParaRPr lang="en-US" b="1" dirty="0"/>
            </a:p>
          </p:txBody>
        </p:sp>
        <p:cxnSp>
          <p:nvCxnSpPr>
            <p:cNvPr id="16" name="Straight Arrow Connector 15"/>
            <p:cNvCxnSpPr/>
            <p:nvPr/>
          </p:nvCxnSpPr>
          <p:spPr>
            <a:xfrm flipV="1">
              <a:off x="6372484" y="2387355"/>
              <a:ext cx="400426" cy="58512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3629950" y="3203454"/>
            <a:ext cx="4569795" cy="884472"/>
            <a:chOff x="3186660" y="2867589"/>
            <a:chExt cx="4569795" cy="884472"/>
          </a:xfrm>
        </p:grpSpPr>
        <p:sp>
          <p:nvSpPr>
            <p:cNvPr id="13" name="TextBox 12"/>
            <p:cNvSpPr txBox="1"/>
            <p:nvPr/>
          </p:nvSpPr>
          <p:spPr>
            <a:xfrm>
              <a:off x="3186660" y="3382729"/>
              <a:ext cx="4569795" cy="369332"/>
            </a:xfrm>
            <a:prstGeom prst="rect">
              <a:avLst/>
            </a:prstGeom>
            <a:noFill/>
          </p:spPr>
          <p:txBody>
            <a:bodyPr wrap="square" rtlCol="0">
              <a:spAutoFit/>
            </a:bodyPr>
            <a:lstStyle/>
            <a:p>
              <a:pPr algn="r"/>
              <a:r>
                <a:rPr lang="en-US" b="1" dirty="0" smtClean="0"/>
                <a:t>X-ray </a:t>
              </a:r>
              <a:r>
                <a:rPr lang="en-US" b="1" dirty="0" err="1" smtClean="0"/>
                <a:t>beamlines</a:t>
              </a:r>
              <a:r>
                <a:rPr lang="en-US" b="1" dirty="0" smtClean="0"/>
                <a:t> and </a:t>
              </a:r>
              <a:r>
                <a:rPr lang="en-US" b="1" dirty="0" err="1" smtClean="0"/>
                <a:t>endstations</a:t>
              </a:r>
              <a:endParaRPr lang="en-US" b="1" dirty="0"/>
            </a:p>
          </p:txBody>
        </p:sp>
        <p:cxnSp>
          <p:nvCxnSpPr>
            <p:cNvPr id="15" name="Straight Arrow Connector 14"/>
            <p:cNvCxnSpPr/>
            <p:nvPr/>
          </p:nvCxnSpPr>
          <p:spPr>
            <a:xfrm flipV="1">
              <a:off x="7218658" y="2867589"/>
              <a:ext cx="400426" cy="58512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10" name="TextBox 9"/>
          <p:cNvSpPr txBox="1"/>
          <p:nvPr/>
        </p:nvSpPr>
        <p:spPr>
          <a:xfrm>
            <a:off x="11438" y="833980"/>
            <a:ext cx="9132562" cy="646331"/>
          </a:xfrm>
          <a:prstGeom prst="rect">
            <a:avLst/>
          </a:prstGeom>
          <a:noFill/>
        </p:spPr>
        <p:txBody>
          <a:bodyPr wrap="square" rtlCol="0">
            <a:spAutoFit/>
          </a:bodyPr>
          <a:lstStyle/>
          <a:p>
            <a:r>
              <a:rPr lang="en-US" b="1" dirty="0" smtClean="0">
                <a:solidFill>
                  <a:srgbClr val="000090"/>
                </a:solidFill>
                <a:ea typeface="ＭＳ Ｐゴシック" charset="0"/>
                <a:cs typeface="Helvetica Neue"/>
              </a:rPr>
              <a:t>High </a:t>
            </a:r>
            <a:r>
              <a:rPr lang="en-US" b="1" dirty="0">
                <a:solidFill>
                  <a:srgbClr val="000090"/>
                </a:solidFill>
                <a:ea typeface="ＭＳ Ｐゴシック" charset="0"/>
                <a:cs typeface="Helvetica Neue"/>
              </a:rPr>
              <a:t>average power electron beam distributed to an array of FELs from high rep-rate injector and CW SCRF </a:t>
            </a:r>
            <a:r>
              <a:rPr lang="en-US" b="1" dirty="0" err="1">
                <a:solidFill>
                  <a:srgbClr val="000090"/>
                </a:solidFill>
                <a:ea typeface="ＭＳ Ｐゴシック" charset="0"/>
                <a:cs typeface="Helvetica Neue"/>
              </a:rPr>
              <a:t>linac</a:t>
            </a:r>
            <a:endParaRPr lang="en-US" b="1" dirty="0"/>
          </a:p>
        </p:txBody>
      </p:sp>
      <p:sp>
        <p:nvSpPr>
          <p:cNvPr id="24" name="TextBox 23"/>
          <p:cNvSpPr txBox="1"/>
          <p:nvPr/>
        </p:nvSpPr>
        <p:spPr>
          <a:xfrm>
            <a:off x="0" y="4066682"/>
            <a:ext cx="9144000" cy="2246769"/>
          </a:xfrm>
          <a:prstGeom prst="rect">
            <a:avLst/>
          </a:prstGeom>
          <a:noFill/>
        </p:spPr>
        <p:txBody>
          <a:bodyPr wrap="square" rtlCol="0">
            <a:spAutoFit/>
          </a:bodyPr>
          <a:lstStyle/>
          <a:p>
            <a:pPr>
              <a:spcBef>
                <a:spcPts val="1200"/>
              </a:spcBef>
            </a:pPr>
            <a:r>
              <a:rPr lang="en-US" sz="2000" b="1" dirty="0" smtClean="0"/>
              <a:t>NGLS offers significant advances over current capabilities:</a:t>
            </a:r>
          </a:p>
          <a:p>
            <a:pPr marL="458788" indent="-223838">
              <a:spcBef>
                <a:spcPts val="1200"/>
              </a:spcBef>
              <a:buFont typeface="Arial"/>
              <a:buChar char="•"/>
            </a:pPr>
            <a:r>
              <a:rPr lang="en-US" sz="2000" b="1" dirty="0" smtClean="0">
                <a:solidFill>
                  <a:srgbClr val="0000FF"/>
                </a:solidFill>
              </a:rPr>
              <a:t>More photons per unit bandwidth</a:t>
            </a:r>
          </a:p>
          <a:p>
            <a:pPr marL="458788" indent="-223838">
              <a:spcBef>
                <a:spcPts val="1200"/>
              </a:spcBef>
              <a:buFont typeface="Arial"/>
              <a:buChar char="•"/>
            </a:pPr>
            <a:r>
              <a:rPr lang="en-US" sz="2000" b="1" dirty="0" smtClean="0">
                <a:solidFill>
                  <a:srgbClr val="0000FF"/>
                </a:solidFill>
              </a:rPr>
              <a:t>More photons per second</a:t>
            </a:r>
          </a:p>
          <a:p>
            <a:pPr marL="458788" indent="-223838">
              <a:spcBef>
                <a:spcPts val="1200"/>
              </a:spcBef>
              <a:buFont typeface="Arial"/>
              <a:buChar char="•"/>
            </a:pPr>
            <a:r>
              <a:rPr lang="en-US" sz="2000" b="1" dirty="0" smtClean="0">
                <a:solidFill>
                  <a:srgbClr val="0000FF"/>
                </a:solidFill>
              </a:rPr>
              <a:t>Shorter pulses</a:t>
            </a:r>
          </a:p>
          <a:p>
            <a:pPr marL="458788" indent="-223838">
              <a:spcBef>
                <a:spcPts val="1200"/>
              </a:spcBef>
              <a:buFont typeface="Arial"/>
              <a:buChar char="•"/>
            </a:pPr>
            <a:r>
              <a:rPr lang="en-US" sz="2000" b="1" dirty="0">
                <a:solidFill>
                  <a:srgbClr val="0000FF"/>
                </a:solidFill>
              </a:rPr>
              <a:t>C</a:t>
            </a:r>
            <a:r>
              <a:rPr lang="en-US" sz="2000" b="1" dirty="0" smtClean="0">
                <a:solidFill>
                  <a:srgbClr val="0000FF"/>
                </a:solidFill>
              </a:rPr>
              <a:t>ontrolled trade-off between time and energy resolution</a:t>
            </a:r>
            <a:endParaRPr lang="en-US" sz="2000" b="1" dirty="0">
              <a:solidFill>
                <a:srgbClr val="0000FF"/>
              </a:solidFill>
            </a:endParaRPr>
          </a:p>
        </p:txBody>
      </p:sp>
    </p:spTree>
    <p:extLst>
      <p:ext uri="{BB962C8B-B14F-4D97-AF65-F5344CB8AC3E}">
        <p14:creationId xmlns:p14="http://schemas.microsoft.com/office/powerpoint/2010/main" val="14874123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42567" y="3095080"/>
            <a:ext cx="8827159" cy="2194810"/>
          </a:xfrm>
          <a:prstGeom prst="rect">
            <a:avLst/>
          </a:prstGeom>
        </p:spPr>
      </p:pic>
      <p:sp>
        <p:nvSpPr>
          <p:cNvPr id="5123" name="Rectangle 2"/>
          <p:cNvSpPr>
            <a:spLocks noGrp="1"/>
          </p:cNvSpPr>
          <p:nvPr>
            <p:ph type="title"/>
          </p:nvPr>
        </p:nvSpPr>
        <p:spPr>
          <a:xfrm>
            <a:off x="-4957" y="295165"/>
            <a:ext cx="8036105" cy="731838"/>
          </a:xfrm>
        </p:spPr>
        <p:txBody>
          <a:bodyPr anchor="t">
            <a:normAutofit/>
          </a:bodyPr>
          <a:lstStyle/>
          <a:p>
            <a:pPr eaLnBrk="1" hangingPunct="1"/>
            <a:r>
              <a:rPr lang="en-US" sz="3200" b="1" dirty="0" err="1" smtClean="0">
                <a:solidFill>
                  <a:srgbClr val="000090"/>
                </a:solidFill>
                <a:latin typeface="+mn-lt"/>
                <a:ea typeface="ＭＳ Ｐゴシック" charset="0"/>
                <a:cs typeface="ＭＳ Ｐゴシック" charset="0"/>
              </a:rPr>
              <a:t>Cryomodule</a:t>
            </a:r>
            <a:r>
              <a:rPr lang="en-US" sz="3200" b="1" dirty="0" smtClean="0">
                <a:solidFill>
                  <a:srgbClr val="000090"/>
                </a:solidFill>
                <a:latin typeface="+mn-lt"/>
                <a:ea typeface="ＭＳ Ｐゴシック" charset="0"/>
                <a:cs typeface="ＭＳ Ｐゴシック" charset="0"/>
              </a:rPr>
              <a:t> optimization (main </a:t>
            </a:r>
            <a:r>
              <a:rPr lang="en-US" sz="3200" b="1" dirty="0" err="1" smtClean="0">
                <a:solidFill>
                  <a:srgbClr val="000090"/>
                </a:solidFill>
                <a:latin typeface="+mn-lt"/>
                <a:ea typeface="ＭＳ Ｐゴシック" charset="0"/>
                <a:cs typeface="ＭＳ Ｐゴシック" charset="0"/>
              </a:rPr>
              <a:t>linac</a:t>
            </a:r>
            <a:r>
              <a:rPr lang="en-US" sz="3200" b="1" dirty="0" smtClean="0">
                <a:solidFill>
                  <a:srgbClr val="000090"/>
                </a:solidFill>
                <a:latin typeface="+mn-lt"/>
                <a:ea typeface="ＭＳ Ｐゴシック" charset="0"/>
                <a:cs typeface="ＭＳ Ｐゴシック" charset="0"/>
              </a:rPr>
              <a:t>) </a:t>
            </a:r>
            <a:endParaRPr lang="en-US" sz="3200" b="1" dirty="0">
              <a:solidFill>
                <a:srgbClr val="000090"/>
              </a:solidFill>
              <a:latin typeface="+mn-lt"/>
              <a:ea typeface="ＭＳ Ｐゴシック" charset="0"/>
              <a:cs typeface="ＭＳ Ｐゴシック" charset="0"/>
            </a:endParaRPr>
          </a:p>
        </p:txBody>
      </p:sp>
      <p:sp>
        <p:nvSpPr>
          <p:cNvPr id="8" name="Text Box 6"/>
          <p:cNvSpPr txBox="1">
            <a:spLocks noChangeArrowheads="1"/>
          </p:cNvSpPr>
          <p:nvPr/>
        </p:nvSpPr>
        <p:spPr bwMode="auto">
          <a:xfrm>
            <a:off x="-4957" y="1392404"/>
            <a:ext cx="9144000" cy="1338828"/>
          </a:xfrm>
          <a:prstGeom prst="rect">
            <a:avLst/>
          </a:prstGeom>
          <a:noFill/>
          <a:ln w="9525">
            <a:noFill/>
            <a:miter lim="800000"/>
            <a:headEnd/>
            <a:tailEnd/>
          </a:ln>
        </p:spPr>
        <p:txBody>
          <a:bodyPr wrap="square">
            <a:prstTxWarp prst="textNoShape">
              <a:avLst/>
            </a:prstTxWarp>
            <a:spAutoFit/>
          </a:bodyPr>
          <a:lstStyle/>
          <a:p>
            <a:pPr marL="225425" indent="-225425">
              <a:spcAft>
                <a:spcPts val="600"/>
              </a:spcAft>
              <a:buFont typeface="Arial"/>
              <a:buChar char="•"/>
            </a:pPr>
            <a:r>
              <a:rPr lang="en-US" b="1" dirty="0" smtClean="0"/>
              <a:t>Current </a:t>
            </a:r>
            <a:r>
              <a:rPr lang="en-US" b="1" dirty="0" err="1" smtClean="0"/>
              <a:t>cryomodule</a:t>
            </a:r>
            <a:r>
              <a:rPr lang="en-US" b="1" dirty="0" smtClean="0"/>
              <a:t> concept uses “TESLA” cavities in JLAB-style housing</a:t>
            </a:r>
          </a:p>
          <a:p>
            <a:pPr marL="682625" lvl="1" indent="-225425">
              <a:spcAft>
                <a:spcPts val="600"/>
              </a:spcAft>
              <a:buFont typeface="Arial"/>
              <a:buChar char="•"/>
            </a:pPr>
            <a:r>
              <a:rPr lang="en-US" sz="1600" b="1" dirty="0"/>
              <a:t>Cold/warm transitions on each </a:t>
            </a:r>
            <a:r>
              <a:rPr lang="en-US" sz="1600" b="1" dirty="0" err="1"/>
              <a:t>cryomodule</a:t>
            </a:r>
            <a:endParaRPr lang="en-US" sz="1600" b="1" dirty="0"/>
          </a:p>
          <a:p>
            <a:pPr marL="682625" lvl="1" indent="-225425">
              <a:spcAft>
                <a:spcPts val="600"/>
              </a:spcAft>
              <a:buFont typeface="Arial"/>
              <a:buChar char="•"/>
            </a:pPr>
            <a:r>
              <a:rPr lang="en-US" sz="1600" b="1" dirty="0" smtClean="0"/>
              <a:t>Distribute 5 K liquid, cool to 1.8 K at </a:t>
            </a:r>
            <a:r>
              <a:rPr lang="en-US" sz="1600" b="1" dirty="0" err="1" smtClean="0"/>
              <a:t>cryomodule</a:t>
            </a:r>
            <a:endParaRPr lang="en-US" sz="1600" b="1" dirty="0"/>
          </a:p>
          <a:p>
            <a:pPr marL="682625" lvl="1" indent="-225425">
              <a:spcAft>
                <a:spcPts val="600"/>
              </a:spcAft>
              <a:buFont typeface="Arial"/>
              <a:buChar char="•"/>
            </a:pPr>
            <a:r>
              <a:rPr lang="en-US" sz="1600" b="1" dirty="0" smtClean="0">
                <a:ea typeface="ＭＳ Ｐゴシック" charset="0"/>
                <a:cs typeface="ＭＳ Ｐゴシック" charset="0"/>
              </a:rPr>
              <a:t>Warm magnets &amp; diagnostics</a:t>
            </a:r>
            <a:endParaRPr lang="en-US" sz="1600" b="1" dirty="0">
              <a:ea typeface="ＭＳ Ｐゴシック" charset="0"/>
              <a:cs typeface="ＭＳ Ｐゴシック" charset="0"/>
            </a:endParaRPr>
          </a:p>
        </p:txBody>
      </p:sp>
    </p:spTree>
    <p:extLst>
      <p:ext uri="{BB962C8B-B14F-4D97-AF65-F5344CB8AC3E}">
        <p14:creationId xmlns:p14="http://schemas.microsoft.com/office/powerpoint/2010/main" val="8523688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25851" y="863900"/>
            <a:ext cx="8827159" cy="2194810"/>
          </a:xfrm>
          <a:prstGeom prst="rect">
            <a:avLst/>
          </a:prstGeom>
        </p:spPr>
      </p:pic>
      <p:sp>
        <p:nvSpPr>
          <p:cNvPr id="5123" name="Rectangle 2"/>
          <p:cNvSpPr>
            <a:spLocks noGrp="1"/>
          </p:cNvSpPr>
          <p:nvPr>
            <p:ph type="title"/>
          </p:nvPr>
        </p:nvSpPr>
        <p:spPr>
          <a:xfrm>
            <a:off x="-4957" y="295165"/>
            <a:ext cx="8036105" cy="731838"/>
          </a:xfrm>
        </p:spPr>
        <p:txBody>
          <a:bodyPr anchor="t">
            <a:normAutofit/>
          </a:bodyPr>
          <a:lstStyle/>
          <a:p>
            <a:pPr eaLnBrk="1" hangingPunct="1"/>
            <a:r>
              <a:rPr lang="en-US" sz="3200" b="1" dirty="0" err="1" smtClean="0">
                <a:solidFill>
                  <a:srgbClr val="000090"/>
                </a:solidFill>
                <a:latin typeface="+mn-lt"/>
                <a:ea typeface="ＭＳ Ｐゴシック" charset="0"/>
                <a:cs typeface="ＭＳ Ｐゴシック" charset="0"/>
              </a:rPr>
              <a:t>Cryomodule</a:t>
            </a:r>
            <a:r>
              <a:rPr lang="en-US" sz="3200" b="1" dirty="0" smtClean="0">
                <a:solidFill>
                  <a:srgbClr val="000090"/>
                </a:solidFill>
                <a:latin typeface="+mn-lt"/>
                <a:ea typeface="ＭＳ Ｐゴシック" charset="0"/>
                <a:cs typeface="ＭＳ Ｐゴシック" charset="0"/>
              </a:rPr>
              <a:t> optimization (main </a:t>
            </a:r>
            <a:r>
              <a:rPr lang="en-US" sz="3200" b="1" dirty="0" err="1" smtClean="0">
                <a:solidFill>
                  <a:srgbClr val="000090"/>
                </a:solidFill>
                <a:latin typeface="+mn-lt"/>
                <a:ea typeface="ＭＳ Ｐゴシック" charset="0"/>
                <a:cs typeface="ＭＳ Ｐゴシック" charset="0"/>
              </a:rPr>
              <a:t>linac</a:t>
            </a:r>
            <a:r>
              <a:rPr lang="en-US" sz="3200" b="1" dirty="0" smtClean="0">
                <a:solidFill>
                  <a:srgbClr val="000090"/>
                </a:solidFill>
                <a:latin typeface="+mn-lt"/>
                <a:ea typeface="ＭＳ Ｐゴシック" charset="0"/>
                <a:cs typeface="ＭＳ Ｐゴシック" charset="0"/>
              </a:rPr>
              <a:t>) </a:t>
            </a:r>
            <a:endParaRPr lang="en-US" sz="3200" b="1" dirty="0">
              <a:solidFill>
                <a:srgbClr val="000090"/>
              </a:solidFill>
              <a:latin typeface="+mn-lt"/>
              <a:ea typeface="ＭＳ Ｐゴシック" charset="0"/>
              <a:cs typeface="ＭＳ Ｐゴシック" charset="0"/>
            </a:endParaRPr>
          </a:p>
        </p:txBody>
      </p:sp>
      <p:sp>
        <p:nvSpPr>
          <p:cNvPr id="5" name="Rectangle 3"/>
          <p:cNvSpPr txBox="1">
            <a:spLocks/>
          </p:cNvSpPr>
          <p:nvPr/>
        </p:nvSpPr>
        <p:spPr>
          <a:xfrm>
            <a:off x="0" y="3058710"/>
            <a:ext cx="9144000" cy="3165694"/>
          </a:xfrm>
          <a:prstGeom prst="rect">
            <a:avLst/>
          </a:prstGeom>
        </p:spPr>
        <p:txBody>
          <a:bodyPr numCol="2"/>
          <a:lstStyle>
            <a:lvl1pPr marL="225425" indent="-225425" algn="l" defTabSz="457200" rtl="0" eaLnBrk="1" fontAlgn="base" hangingPunct="1">
              <a:spcBef>
                <a:spcPct val="80000"/>
              </a:spcBef>
              <a:spcAft>
                <a:spcPct val="0"/>
              </a:spcAft>
              <a:buFont typeface="Arial" charset="0"/>
              <a:buChar char="•"/>
              <a:defRPr sz="2000" b="1">
                <a:solidFill>
                  <a:schemeClr val="tx1"/>
                </a:solidFill>
                <a:latin typeface="Helvetica Neue"/>
                <a:ea typeface="+mn-ea"/>
                <a:cs typeface="+mn-cs"/>
              </a:defRPr>
            </a:lvl1pPr>
            <a:lvl2pPr marL="457200" indent="-228600" algn="l" defTabSz="457200" rtl="0" eaLnBrk="1" fontAlgn="base" hangingPunct="1">
              <a:spcBef>
                <a:spcPct val="20000"/>
              </a:spcBef>
              <a:spcAft>
                <a:spcPct val="0"/>
              </a:spcAft>
              <a:buFont typeface="Arial" charset="0"/>
              <a:buChar char="–"/>
              <a:defRPr b="1">
                <a:solidFill>
                  <a:schemeClr val="tx1"/>
                </a:solidFill>
                <a:latin typeface="Helvetica Neue"/>
                <a:ea typeface="+mn-ea"/>
                <a:cs typeface="+mn-cs"/>
              </a:defRPr>
            </a:lvl2pPr>
            <a:lvl3pPr marL="685800" indent="-228600" algn="l" defTabSz="457200" rtl="0" eaLnBrk="1" fontAlgn="base" hangingPunct="1">
              <a:spcBef>
                <a:spcPct val="20000"/>
              </a:spcBef>
              <a:spcAft>
                <a:spcPct val="0"/>
              </a:spcAft>
              <a:buFont typeface="Arial" charset="0"/>
              <a:buChar char="•"/>
              <a:defRPr b="1">
                <a:solidFill>
                  <a:schemeClr val="tx1"/>
                </a:solidFill>
                <a:latin typeface="Helvetica Neue"/>
                <a:ea typeface="+mn-ea"/>
                <a:cs typeface="+mn-cs"/>
              </a:defRPr>
            </a:lvl3pPr>
            <a:lvl4pPr marL="914400" indent="-228600" algn="l" defTabSz="457200" rtl="0" eaLnBrk="1" fontAlgn="base" hangingPunct="1">
              <a:spcBef>
                <a:spcPct val="20000"/>
              </a:spcBef>
              <a:spcAft>
                <a:spcPct val="0"/>
              </a:spcAft>
              <a:buFont typeface="Arial" charset="0"/>
              <a:buChar char="–"/>
              <a:defRPr b="1">
                <a:solidFill>
                  <a:schemeClr val="tx1"/>
                </a:solidFill>
                <a:latin typeface="Helvetica Neue"/>
                <a:ea typeface="+mn-ea"/>
                <a:cs typeface="+mn-cs"/>
              </a:defRPr>
            </a:lvl4pPr>
            <a:lvl5pPr marL="2057400" indent="-228600" algn="l" defTabSz="457200" rtl="0" eaLnBrk="1" fontAlgn="base" hangingPunct="1">
              <a:spcBef>
                <a:spcPct val="20000"/>
              </a:spcBef>
              <a:spcAft>
                <a:spcPct val="0"/>
              </a:spcAft>
              <a:buFont typeface="Arial" charset="0"/>
              <a:buChar char="»"/>
              <a:defRPr sz="2000" b="1">
                <a:solidFill>
                  <a:srgbClr val="003366"/>
                </a:solidFill>
                <a:latin typeface="+mn-lt"/>
                <a:ea typeface="+mn-ea"/>
                <a:cs typeface="+mn-cs"/>
              </a:defRPr>
            </a:lvl5pPr>
            <a:lvl6pPr marL="2514600" indent="-228600" algn="l" defTabSz="457200" rtl="0" eaLnBrk="1" fontAlgn="base" hangingPunct="1">
              <a:spcBef>
                <a:spcPct val="20000"/>
              </a:spcBef>
              <a:spcAft>
                <a:spcPct val="0"/>
              </a:spcAft>
              <a:buFont typeface="Arial" charset="0"/>
              <a:buChar char="»"/>
              <a:defRPr sz="2000" b="1">
                <a:solidFill>
                  <a:srgbClr val="003366"/>
                </a:solidFill>
                <a:latin typeface="+mn-lt"/>
                <a:ea typeface="+mn-ea"/>
                <a:cs typeface="+mn-cs"/>
              </a:defRPr>
            </a:lvl6pPr>
            <a:lvl7pPr marL="2971800" indent="-228600" algn="l" defTabSz="457200" rtl="0" eaLnBrk="1" fontAlgn="base" hangingPunct="1">
              <a:spcBef>
                <a:spcPct val="20000"/>
              </a:spcBef>
              <a:spcAft>
                <a:spcPct val="0"/>
              </a:spcAft>
              <a:buFont typeface="Arial" charset="0"/>
              <a:buChar char="»"/>
              <a:defRPr sz="2000" b="1">
                <a:solidFill>
                  <a:srgbClr val="003366"/>
                </a:solidFill>
                <a:latin typeface="+mn-lt"/>
                <a:ea typeface="+mn-ea"/>
                <a:cs typeface="+mn-cs"/>
              </a:defRPr>
            </a:lvl7pPr>
            <a:lvl8pPr marL="3429000" indent="-228600" algn="l" defTabSz="457200" rtl="0" eaLnBrk="1" fontAlgn="base" hangingPunct="1">
              <a:spcBef>
                <a:spcPct val="20000"/>
              </a:spcBef>
              <a:spcAft>
                <a:spcPct val="0"/>
              </a:spcAft>
              <a:buFont typeface="Arial" charset="0"/>
              <a:buChar char="»"/>
              <a:defRPr sz="2000" b="1">
                <a:solidFill>
                  <a:srgbClr val="003366"/>
                </a:solidFill>
                <a:latin typeface="+mn-lt"/>
                <a:ea typeface="+mn-ea"/>
                <a:cs typeface="+mn-cs"/>
              </a:defRPr>
            </a:lvl8pPr>
            <a:lvl9pPr marL="3886200" indent="-228600" algn="l" defTabSz="457200" rtl="0" eaLnBrk="1" fontAlgn="base" hangingPunct="1">
              <a:spcBef>
                <a:spcPct val="20000"/>
              </a:spcBef>
              <a:spcAft>
                <a:spcPct val="0"/>
              </a:spcAft>
              <a:buFont typeface="Arial" charset="0"/>
              <a:buChar char="»"/>
              <a:defRPr sz="2000" b="1">
                <a:solidFill>
                  <a:srgbClr val="003366"/>
                </a:solidFill>
                <a:latin typeface="+mn-lt"/>
                <a:ea typeface="+mn-ea"/>
                <a:cs typeface="+mn-cs"/>
              </a:defRPr>
            </a:lvl9pPr>
          </a:lstStyle>
          <a:p>
            <a:pPr marL="0" indent="0">
              <a:spcBef>
                <a:spcPts val="800"/>
              </a:spcBef>
              <a:buNone/>
            </a:pPr>
            <a:r>
              <a:rPr lang="en-US" sz="1600" dirty="0" smtClean="0">
                <a:solidFill>
                  <a:srgbClr val="000090"/>
                </a:solidFill>
                <a:latin typeface="Arial"/>
                <a:ea typeface="ＭＳ Ｐゴシック" charset="0"/>
                <a:cs typeface="Arial"/>
              </a:rPr>
              <a:t>Design questions</a:t>
            </a:r>
          </a:p>
          <a:p>
            <a:pPr marL="236538" lvl="1" indent="-225425">
              <a:spcAft>
                <a:spcPts val="600"/>
              </a:spcAft>
              <a:buFont typeface="Arial"/>
              <a:buChar char="•"/>
            </a:pPr>
            <a:r>
              <a:rPr lang="en-US" sz="1600" dirty="0" smtClean="0">
                <a:solidFill>
                  <a:srgbClr val="0000FF"/>
                </a:solidFill>
                <a:latin typeface="Arial"/>
                <a:ea typeface="ＭＳ Ｐゴシック" charset="0"/>
                <a:cs typeface="Arial"/>
              </a:rPr>
              <a:t>Optimal operating gradient</a:t>
            </a:r>
          </a:p>
          <a:p>
            <a:pPr marL="236538" lvl="1" indent="-225425">
              <a:spcAft>
                <a:spcPts val="600"/>
              </a:spcAft>
              <a:buFont typeface="Arial"/>
              <a:buChar char="•"/>
            </a:pPr>
            <a:r>
              <a:rPr lang="en-US" sz="1600" dirty="0" smtClean="0">
                <a:solidFill>
                  <a:srgbClr val="0000FF"/>
                </a:solidFill>
                <a:latin typeface="Arial"/>
                <a:ea typeface="ＭＳ Ｐゴシック" charset="0"/>
                <a:cs typeface="Arial"/>
              </a:rPr>
              <a:t>Q</a:t>
            </a:r>
            <a:r>
              <a:rPr lang="en-US" sz="1600" baseline="-25000" dirty="0" smtClean="0">
                <a:solidFill>
                  <a:srgbClr val="0000FF"/>
                </a:solidFill>
                <a:latin typeface="Arial"/>
                <a:ea typeface="ＭＳ Ｐゴシック" charset="0"/>
                <a:cs typeface="Arial"/>
              </a:rPr>
              <a:t>0</a:t>
            </a:r>
            <a:r>
              <a:rPr lang="en-US" sz="1600" dirty="0" smtClean="0">
                <a:solidFill>
                  <a:srgbClr val="0000FF"/>
                </a:solidFill>
                <a:latin typeface="Arial"/>
                <a:ea typeface="ＭＳ Ｐゴシック" charset="0"/>
                <a:cs typeface="Arial"/>
              </a:rPr>
              <a:t> </a:t>
            </a:r>
            <a:r>
              <a:rPr lang="en-US" sz="1600" dirty="0">
                <a:solidFill>
                  <a:srgbClr val="0000FF"/>
                </a:solidFill>
                <a:latin typeface="Arial"/>
                <a:ea typeface="ＭＳ Ｐゴシック" charset="0"/>
                <a:cs typeface="Arial"/>
              </a:rPr>
              <a:t>≥ 2x10</a:t>
            </a:r>
            <a:r>
              <a:rPr lang="en-US" sz="1600" baseline="30000" dirty="0">
                <a:solidFill>
                  <a:srgbClr val="0000FF"/>
                </a:solidFill>
                <a:latin typeface="Arial"/>
                <a:ea typeface="ＭＳ Ｐゴシック" charset="0"/>
                <a:cs typeface="Arial"/>
              </a:rPr>
              <a:t>10</a:t>
            </a:r>
            <a:r>
              <a:rPr lang="en-US" sz="1600" dirty="0">
                <a:solidFill>
                  <a:srgbClr val="0000FF"/>
                </a:solidFill>
                <a:latin typeface="Arial"/>
                <a:ea typeface="ＭＳ Ｐゴシック" charset="0"/>
                <a:cs typeface="Arial"/>
              </a:rPr>
              <a:t> </a:t>
            </a:r>
          </a:p>
          <a:p>
            <a:pPr>
              <a:spcBef>
                <a:spcPts val="800"/>
              </a:spcBef>
            </a:pPr>
            <a:r>
              <a:rPr lang="en-US" sz="1600" dirty="0" smtClean="0">
                <a:solidFill>
                  <a:srgbClr val="0000FF"/>
                </a:solidFill>
                <a:latin typeface="Arial"/>
                <a:ea typeface="ＭＳ Ｐゴシック" charset="0"/>
                <a:cs typeface="Arial"/>
              </a:rPr>
              <a:t>HOM power dissipation and absorption</a:t>
            </a:r>
          </a:p>
          <a:p>
            <a:pPr>
              <a:spcBef>
                <a:spcPts val="800"/>
              </a:spcBef>
            </a:pPr>
            <a:r>
              <a:rPr lang="en-US" sz="1600" dirty="0">
                <a:solidFill>
                  <a:srgbClr val="0000FF"/>
                </a:solidFill>
                <a:latin typeface="Arial"/>
                <a:ea typeface="ＭＳ Ｐゴシック" charset="0"/>
                <a:cs typeface="Arial"/>
              </a:rPr>
              <a:t>Power coupler </a:t>
            </a:r>
            <a:r>
              <a:rPr lang="en-US" sz="1600" dirty="0" smtClean="0">
                <a:solidFill>
                  <a:srgbClr val="0000FF"/>
                </a:solidFill>
                <a:latin typeface="Arial"/>
                <a:ea typeface="ＭＳ Ｐゴシック" charset="0"/>
                <a:cs typeface="Arial"/>
              </a:rPr>
              <a:t>design</a:t>
            </a:r>
          </a:p>
          <a:p>
            <a:pPr lvl="1">
              <a:spcBef>
                <a:spcPts val="800"/>
              </a:spcBef>
            </a:pPr>
            <a:r>
              <a:rPr lang="en-US" sz="1400" dirty="0" smtClean="0">
                <a:solidFill>
                  <a:srgbClr val="0000FF"/>
                </a:solidFill>
                <a:latin typeface="Arial"/>
                <a:ea typeface="ＭＳ Ｐゴシック" charset="0"/>
                <a:cs typeface="Arial"/>
              </a:rPr>
              <a:t>Waveguide / </a:t>
            </a:r>
            <a:r>
              <a:rPr lang="en-US" sz="1400" dirty="0" smtClean="0">
                <a:solidFill>
                  <a:srgbClr val="0000FF"/>
                </a:solidFill>
                <a:latin typeface="Arial"/>
                <a:ea typeface="ＭＳ Ｐゴシック" charset="0"/>
                <a:cs typeface="Arial"/>
              </a:rPr>
              <a:t>coax </a:t>
            </a:r>
            <a:endParaRPr lang="en-US" sz="1400" dirty="0" smtClean="0">
              <a:solidFill>
                <a:srgbClr val="0000FF"/>
              </a:solidFill>
              <a:latin typeface="Arial"/>
              <a:ea typeface="ＭＳ Ｐゴシック" charset="0"/>
              <a:cs typeface="Arial"/>
            </a:endParaRPr>
          </a:p>
          <a:p>
            <a:pPr lvl="1">
              <a:spcBef>
                <a:spcPts val="800"/>
              </a:spcBef>
            </a:pPr>
            <a:r>
              <a:rPr lang="en-US" sz="1400" dirty="0" smtClean="0">
                <a:solidFill>
                  <a:srgbClr val="0000FF"/>
                </a:solidFill>
                <a:latin typeface="Arial"/>
                <a:ea typeface="ＭＳ Ｐゴシック" charset="0"/>
                <a:cs typeface="Arial"/>
              </a:rPr>
              <a:t>1 mA / 0.3 mA</a:t>
            </a:r>
            <a:endParaRPr lang="en-US" sz="1400" dirty="0">
              <a:solidFill>
                <a:srgbClr val="0000FF"/>
              </a:solidFill>
              <a:latin typeface="Arial"/>
              <a:ea typeface="ＭＳ Ｐゴシック" charset="0"/>
              <a:cs typeface="Arial"/>
            </a:endParaRPr>
          </a:p>
          <a:p>
            <a:pPr>
              <a:spcBef>
                <a:spcPts val="800"/>
              </a:spcBef>
            </a:pPr>
            <a:r>
              <a:rPr lang="en-US" sz="1600" dirty="0">
                <a:solidFill>
                  <a:srgbClr val="0000FF"/>
                </a:solidFill>
                <a:latin typeface="Arial"/>
                <a:ea typeface="ＭＳ Ｐゴシック" charset="0"/>
                <a:cs typeface="Arial"/>
              </a:rPr>
              <a:t>Tuner type and </a:t>
            </a:r>
            <a:r>
              <a:rPr lang="en-US" sz="1600" dirty="0" smtClean="0">
                <a:solidFill>
                  <a:srgbClr val="0000FF"/>
                </a:solidFill>
                <a:latin typeface="Arial"/>
                <a:ea typeface="ＭＳ Ｐゴシック" charset="0"/>
                <a:cs typeface="Arial"/>
              </a:rPr>
              <a:t>access</a:t>
            </a:r>
          </a:p>
          <a:p>
            <a:pPr>
              <a:spcBef>
                <a:spcPts val="800"/>
              </a:spcBef>
            </a:pPr>
            <a:r>
              <a:rPr lang="en-US" sz="1600" dirty="0">
                <a:solidFill>
                  <a:srgbClr val="0000FF"/>
                </a:solidFill>
                <a:latin typeface="Arial"/>
                <a:ea typeface="ＭＳ Ｐゴシック" charset="0"/>
                <a:cs typeface="Arial"/>
              </a:rPr>
              <a:t>Field emission</a:t>
            </a:r>
          </a:p>
          <a:p>
            <a:pPr marL="0" indent="0">
              <a:spcBef>
                <a:spcPts val="800"/>
              </a:spcBef>
              <a:buNone/>
            </a:pPr>
            <a:endParaRPr lang="en-US" sz="1600" dirty="0">
              <a:solidFill>
                <a:srgbClr val="0000FF"/>
              </a:solidFill>
              <a:latin typeface="Arial"/>
              <a:ea typeface="ＭＳ Ｐゴシック" charset="0"/>
              <a:cs typeface="Arial"/>
            </a:endParaRPr>
          </a:p>
          <a:p>
            <a:pPr>
              <a:spcBef>
                <a:spcPts val="800"/>
              </a:spcBef>
            </a:pPr>
            <a:r>
              <a:rPr lang="en-US" sz="1600" dirty="0" err="1" smtClean="0">
                <a:solidFill>
                  <a:srgbClr val="0000FF"/>
                </a:solidFill>
                <a:latin typeface="Arial"/>
                <a:ea typeface="ＭＳ Ｐゴシック" charset="0"/>
                <a:cs typeface="Arial"/>
              </a:rPr>
              <a:t>Cryomodule</a:t>
            </a:r>
            <a:r>
              <a:rPr lang="en-US" sz="1600" dirty="0" smtClean="0">
                <a:solidFill>
                  <a:srgbClr val="0000FF"/>
                </a:solidFill>
                <a:latin typeface="Arial"/>
                <a:ea typeface="ＭＳ Ｐゴシック" charset="0"/>
                <a:cs typeface="Arial"/>
              </a:rPr>
              <a:t> design </a:t>
            </a:r>
          </a:p>
          <a:p>
            <a:pPr lvl="1">
              <a:spcBef>
                <a:spcPts val="800"/>
              </a:spcBef>
            </a:pPr>
            <a:r>
              <a:rPr lang="en-US" sz="1400" dirty="0">
                <a:solidFill>
                  <a:srgbClr val="0000FF"/>
                </a:solidFill>
                <a:latin typeface="Arial"/>
                <a:ea typeface="ＭＳ Ｐゴシック" charset="0"/>
                <a:cs typeface="Arial"/>
              </a:rPr>
              <a:t>C</a:t>
            </a:r>
            <a:r>
              <a:rPr lang="en-US" sz="1400" dirty="0" smtClean="0">
                <a:solidFill>
                  <a:srgbClr val="0000FF"/>
                </a:solidFill>
                <a:latin typeface="Arial"/>
                <a:ea typeface="ＭＳ Ｐゴシック" charset="0"/>
                <a:cs typeface="Arial"/>
              </a:rPr>
              <a:t>avity support, He transport, warm/cold transitions, minimization </a:t>
            </a:r>
            <a:r>
              <a:rPr lang="en-US" sz="1400" dirty="0">
                <a:solidFill>
                  <a:srgbClr val="0000FF"/>
                </a:solidFill>
                <a:latin typeface="Arial"/>
                <a:ea typeface="ＭＳ Ｐゴシック" charset="0"/>
                <a:cs typeface="Arial"/>
              </a:rPr>
              <a:t>of acoustic </a:t>
            </a:r>
            <a:r>
              <a:rPr lang="en-US" sz="1400" dirty="0" smtClean="0">
                <a:solidFill>
                  <a:srgbClr val="0000FF"/>
                </a:solidFill>
                <a:latin typeface="Arial"/>
                <a:ea typeface="ＭＳ Ｐゴシック" charset="0"/>
                <a:cs typeface="Arial"/>
              </a:rPr>
              <a:t>noise, shield </a:t>
            </a:r>
            <a:r>
              <a:rPr lang="en-US" sz="1400" dirty="0">
                <a:solidFill>
                  <a:srgbClr val="0000FF"/>
                </a:solidFill>
                <a:latin typeface="Arial"/>
                <a:ea typeface="ＭＳ Ｐゴシック" charset="0"/>
                <a:cs typeface="Arial"/>
              </a:rPr>
              <a:t>temperature and </a:t>
            </a:r>
            <a:r>
              <a:rPr lang="en-US" sz="1400" dirty="0" smtClean="0">
                <a:solidFill>
                  <a:srgbClr val="0000FF"/>
                </a:solidFill>
                <a:latin typeface="Arial"/>
                <a:ea typeface="ＭＳ Ｐゴシック" charset="0"/>
                <a:cs typeface="Arial"/>
              </a:rPr>
              <a:t>arrangement, selection </a:t>
            </a:r>
            <a:r>
              <a:rPr lang="en-US" sz="1400" dirty="0">
                <a:solidFill>
                  <a:srgbClr val="0000FF"/>
                </a:solidFill>
                <a:latin typeface="Arial"/>
                <a:ea typeface="ＭＳ Ｐゴシック" charset="0"/>
                <a:cs typeface="Arial"/>
              </a:rPr>
              <a:t>and sizing of cryogenic </a:t>
            </a:r>
            <a:r>
              <a:rPr lang="en-US" sz="1400" dirty="0" smtClean="0">
                <a:solidFill>
                  <a:srgbClr val="0000FF"/>
                </a:solidFill>
                <a:latin typeface="Arial"/>
                <a:ea typeface="ＭＳ Ｐゴシック" charset="0"/>
                <a:cs typeface="Arial"/>
              </a:rPr>
              <a:t>circuits, number </a:t>
            </a:r>
            <a:r>
              <a:rPr lang="en-US" sz="1400" dirty="0">
                <a:solidFill>
                  <a:srgbClr val="0000FF"/>
                </a:solidFill>
                <a:latin typeface="Arial"/>
                <a:ea typeface="ＭＳ Ｐゴシック" charset="0"/>
                <a:cs typeface="Arial"/>
              </a:rPr>
              <a:t>of cavities within a single </a:t>
            </a:r>
            <a:r>
              <a:rPr lang="en-US" sz="1400" dirty="0" smtClean="0">
                <a:solidFill>
                  <a:srgbClr val="0000FF"/>
                </a:solidFill>
                <a:latin typeface="Arial"/>
                <a:ea typeface="ＭＳ Ｐゴシック" charset="0"/>
                <a:cs typeface="Arial"/>
              </a:rPr>
              <a:t>module</a:t>
            </a:r>
          </a:p>
          <a:p>
            <a:pPr>
              <a:spcBef>
                <a:spcPts val="800"/>
              </a:spcBef>
            </a:pPr>
            <a:r>
              <a:rPr lang="en-US" sz="1600" dirty="0" smtClean="0">
                <a:solidFill>
                  <a:srgbClr val="0000FF"/>
                </a:solidFill>
                <a:latin typeface="Arial"/>
                <a:ea typeface="ＭＳ Ｐゴシック" charset="0"/>
                <a:cs typeface="Arial"/>
              </a:rPr>
              <a:t>Instrumentation </a:t>
            </a:r>
            <a:r>
              <a:rPr lang="en-US" sz="1600" dirty="0" smtClean="0">
                <a:solidFill>
                  <a:srgbClr val="0000FF"/>
                </a:solidFill>
                <a:latin typeface="Arial"/>
                <a:ea typeface="ＭＳ Ｐゴシック" charset="0"/>
                <a:cs typeface="Arial"/>
              </a:rPr>
              <a:t>in </a:t>
            </a:r>
            <a:r>
              <a:rPr lang="en-US" sz="1600" dirty="0" err="1" smtClean="0">
                <a:solidFill>
                  <a:srgbClr val="0000FF"/>
                </a:solidFill>
                <a:latin typeface="Arial"/>
                <a:ea typeface="ＭＳ Ｐゴシック" charset="0"/>
                <a:cs typeface="Arial"/>
              </a:rPr>
              <a:t>cryomodule</a:t>
            </a:r>
            <a:endParaRPr lang="en-US" sz="1600" dirty="0" smtClean="0">
              <a:solidFill>
                <a:srgbClr val="0000FF"/>
              </a:solidFill>
              <a:latin typeface="Arial"/>
              <a:ea typeface="ＭＳ Ｐゴシック" charset="0"/>
              <a:cs typeface="Arial"/>
            </a:endParaRPr>
          </a:p>
        </p:txBody>
      </p:sp>
    </p:spTree>
    <p:extLst>
      <p:ext uri="{BB962C8B-B14F-4D97-AF65-F5344CB8AC3E}">
        <p14:creationId xmlns:p14="http://schemas.microsoft.com/office/powerpoint/2010/main" val="14466655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0" y="903435"/>
            <a:ext cx="9144000" cy="451406"/>
          </a:xfrm>
          <a:prstGeom prst="rect">
            <a:avLst/>
          </a:prstGeom>
          <a:noFill/>
          <a:ln w="9525">
            <a:noFill/>
            <a:miter lim="800000"/>
            <a:headEnd/>
            <a:tailEnd/>
          </a:ln>
        </p:spPr>
        <p:txBody>
          <a:bodyPr wrap="square">
            <a:prstTxWarp prst="textNoShape">
              <a:avLst/>
            </a:prstTxWarp>
            <a:spAutoFit/>
          </a:bodyPr>
          <a:lstStyle/>
          <a:p>
            <a:pPr marL="60325" indent="-285750">
              <a:lnSpc>
                <a:spcPct val="120000"/>
              </a:lnSpc>
              <a:buFont typeface="Arial"/>
              <a:buChar char="•"/>
            </a:pPr>
            <a:r>
              <a:rPr lang="en-US" sz="2000" b="1" dirty="0" smtClean="0"/>
              <a:t>First draft due May 16</a:t>
            </a:r>
          </a:p>
        </p:txBody>
      </p:sp>
      <p:sp>
        <p:nvSpPr>
          <p:cNvPr id="4" name="Rectangle 7"/>
          <p:cNvSpPr>
            <a:spLocks noChangeArrowheads="1"/>
          </p:cNvSpPr>
          <p:nvPr/>
        </p:nvSpPr>
        <p:spPr bwMode="auto">
          <a:xfrm>
            <a:off x="0" y="291801"/>
            <a:ext cx="9144000" cy="584776"/>
          </a:xfrm>
          <a:prstGeom prst="rect">
            <a:avLst/>
          </a:prstGeom>
          <a:noFill/>
          <a:ln w="9525">
            <a:noFill/>
            <a:miter lim="800000"/>
            <a:headEnd/>
            <a:tailEnd/>
          </a:ln>
        </p:spPr>
        <p:txBody>
          <a:bodyPr wrap="square">
            <a:prstTxWarp prst="textNoShape">
              <a:avLst/>
            </a:prstTxWarp>
            <a:spAutoFit/>
          </a:bodyPr>
          <a:lstStyle/>
          <a:p>
            <a:r>
              <a:rPr lang="en-US" sz="3200" b="1" dirty="0" smtClean="0">
                <a:solidFill>
                  <a:srgbClr val="000090"/>
                </a:solidFill>
                <a:latin typeface="+mj-lt"/>
                <a:cs typeface="Calibri"/>
              </a:rPr>
              <a:t>Preparations for a CDR</a:t>
            </a:r>
            <a:endParaRPr lang="en-US" sz="2000" b="1" dirty="0">
              <a:solidFill>
                <a:srgbClr val="000090"/>
              </a:solidFill>
              <a:latin typeface="+mj-lt"/>
              <a:cs typeface="Calibri"/>
            </a:endParaRPr>
          </a:p>
        </p:txBody>
      </p:sp>
      <p:pic>
        <p:nvPicPr>
          <p:cNvPr id="5" name="Picture 4" descr="Screen shot 2012-01-09 at 8.51.4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824" y="1455101"/>
            <a:ext cx="3200400" cy="4778798"/>
          </a:xfrm>
          <a:prstGeom prst="rect">
            <a:avLst/>
          </a:prstGeom>
          <a:ln w="57150" cmpd="thickThin">
            <a:solidFill>
              <a:srgbClr val="800000"/>
            </a:solidFill>
          </a:ln>
        </p:spPr>
      </p:pic>
      <p:pic>
        <p:nvPicPr>
          <p:cNvPr id="6" name="Picture 5" descr="Screen shot 2012-01-10 at 10.06.4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3685" y="2606094"/>
            <a:ext cx="3200400" cy="4875539"/>
          </a:xfrm>
          <a:prstGeom prst="rect">
            <a:avLst/>
          </a:prstGeom>
          <a:ln w="57150" cmpd="thickThin">
            <a:solidFill>
              <a:srgbClr val="800000"/>
            </a:solidFill>
          </a:ln>
        </p:spPr>
      </p:pic>
      <p:pic>
        <p:nvPicPr>
          <p:cNvPr id="7" name="Picture 6" descr="Screen shot 2012-02-15 at 8.43.3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4480" y="3752235"/>
            <a:ext cx="3200400" cy="4584571"/>
          </a:xfrm>
          <a:prstGeom prst="rect">
            <a:avLst/>
          </a:prstGeom>
          <a:ln w="57150" cmpd="thickThin">
            <a:solidFill>
              <a:srgbClr val="800000"/>
            </a:solidFill>
          </a:ln>
        </p:spPr>
      </p:pic>
      <p:pic>
        <p:nvPicPr>
          <p:cNvPr id="8" name="Picture 7" descr="PPT_template_CR-02.png"/>
          <p:cNvPicPr>
            <a:picLocks noChangeAspect="1"/>
          </p:cNvPicPr>
          <p:nvPr/>
        </p:nvPicPr>
        <p:blipFill>
          <a:blip r:embed="rId5"/>
          <a:stretch>
            <a:fillRect/>
          </a:stretch>
        </p:blipFill>
        <p:spPr>
          <a:xfrm>
            <a:off x="304" y="6051700"/>
            <a:ext cx="9143391" cy="816810"/>
          </a:xfrm>
          <a:prstGeom prst="rect">
            <a:avLst/>
          </a:prstGeom>
        </p:spPr>
      </p:pic>
    </p:spTree>
    <p:extLst>
      <p:ext uri="{BB962C8B-B14F-4D97-AF65-F5344CB8AC3E}">
        <p14:creationId xmlns:p14="http://schemas.microsoft.com/office/powerpoint/2010/main" val="80102187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75007"/>
            <a:ext cx="6869789" cy="584776"/>
          </a:xfrm>
          <a:prstGeom prst="rect">
            <a:avLst/>
          </a:prstGeom>
          <a:noFill/>
        </p:spPr>
        <p:txBody>
          <a:bodyPr wrap="none" rtlCol="0">
            <a:spAutoFit/>
          </a:bodyPr>
          <a:lstStyle/>
          <a:p>
            <a:r>
              <a:rPr lang="en-US" sz="3200" b="1" dirty="0" smtClean="0">
                <a:solidFill>
                  <a:srgbClr val="000090"/>
                </a:solidFill>
              </a:rPr>
              <a:t>CDR Chapter 6.  Superconducting </a:t>
            </a:r>
            <a:r>
              <a:rPr lang="en-US" sz="3200" b="1" dirty="0" err="1" smtClean="0">
                <a:solidFill>
                  <a:srgbClr val="000090"/>
                </a:solidFill>
              </a:rPr>
              <a:t>Linac</a:t>
            </a:r>
            <a:endParaRPr lang="en-US" sz="3200" b="1" dirty="0">
              <a:solidFill>
                <a:srgbClr val="000090"/>
              </a:solidFill>
            </a:endParaRPr>
          </a:p>
        </p:txBody>
      </p:sp>
      <p:sp>
        <p:nvSpPr>
          <p:cNvPr id="4" name="Rectangle 3"/>
          <p:cNvSpPr/>
          <p:nvPr/>
        </p:nvSpPr>
        <p:spPr>
          <a:xfrm>
            <a:off x="0" y="1222159"/>
            <a:ext cx="9144000" cy="3139321"/>
          </a:xfrm>
          <a:prstGeom prst="rect">
            <a:avLst/>
          </a:prstGeom>
        </p:spPr>
        <p:txBody>
          <a:bodyPr wrap="square">
            <a:spAutoFit/>
          </a:bodyPr>
          <a:lstStyle/>
          <a:p>
            <a:pPr marL="342900" lvl="0" indent="-342900">
              <a:buFont typeface="+mj-lt"/>
              <a:buAutoNum type="arabicPeriod" startAt="6"/>
            </a:pPr>
            <a:r>
              <a:rPr lang="en-US" b="1" dirty="0"/>
              <a:t>Superconducting </a:t>
            </a:r>
            <a:r>
              <a:rPr lang="en-US" b="1" dirty="0" err="1"/>
              <a:t>Linac</a:t>
            </a:r>
            <a:r>
              <a:rPr lang="en-US" sz="1600" b="1" dirty="0"/>
              <a:t> (</a:t>
            </a:r>
            <a:r>
              <a:rPr lang="en-US" sz="1600" b="1" i="1" dirty="0">
                <a:solidFill>
                  <a:srgbClr val="FF0000"/>
                </a:solidFill>
              </a:rPr>
              <a:t>Corlett</a:t>
            </a:r>
            <a:r>
              <a:rPr lang="en-US" sz="1600" b="1" dirty="0"/>
              <a:t>)</a:t>
            </a:r>
            <a:endParaRPr lang="en-US" dirty="0"/>
          </a:p>
          <a:p>
            <a:pPr marL="800100" lvl="1" indent="-342900">
              <a:buFont typeface="+mj-lt"/>
              <a:buAutoNum type="arabicPeriod"/>
            </a:pPr>
            <a:r>
              <a:rPr lang="en-US" dirty="0"/>
              <a:t>Choice of RF Technology (</a:t>
            </a:r>
            <a:r>
              <a:rPr lang="en-US" i="1" dirty="0">
                <a:solidFill>
                  <a:srgbClr val="FF0000"/>
                </a:solidFill>
              </a:rPr>
              <a:t>Doolittle/Byrd</a:t>
            </a:r>
            <a:r>
              <a:rPr lang="en-US" dirty="0"/>
              <a:t>)</a:t>
            </a:r>
            <a:endParaRPr lang="en-US" sz="2000" dirty="0"/>
          </a:p>
          <a:p>
            <a:pPr marL="800100" lvl="1" indent="-342900">
              <a:buFont typeface="+mj-lt"/>
              <a:buAutoNum type="arabicPeriod"/>
            </a:pPr>
            <a:r>
              <a:rPr lang="en-US" dirty="0"/>
              <a:t>Operating Gradient (</a:t>
            </a:r>
            <a:r>
              <a:rPr lang="en-US" i="1" dirty="0">
                <a:solidFill>
                  <a:srgbClr val="FF0000"/>
                </a:solidFill>
              </a:rPr>
              <a:t>Doolittle/Byrd</a:t>
            </a:r>
            <a:r>
              <a:rPr lang="en-US" dirty="0"/>
              <a:t>)</a:t>
            </a:r>
            <a:endParaRPr lang="en-US" sz="2000" dirty="0"/>
          </a:p>
          <a:p>
            <a:pPr marL="800100" lvl="1" indent="-342900">
              <a:buFont typeface="+mj-lt"/>
              <a:buAutoNum type="arabicPeriod"/>
            </a:pPr>
            <a:r>
              <a:rPr lang="en-US" dirty="0"/>
              <a:t>Radio Frequency Parameters (</a:t>
            </a:r>
            <a:r>
              <a:rPr lang="en-US" i="1" dirty="0" err="1">
                <a:solidFill>
                  <a:srgbClr val="FF0000"/>
                </a:solidFill>
              </a:rPr>
              <a:t>Ratti</a:t>
            </a:r>
            <a:r>
              <a:rPr lang="en-US" dirty="0"/>
              <a:t>)</a:t>
            </a:r>
            <a:endParaRPr lang="en-US" sz="2000" dirty="0"/>
          </a:p>
          <a:p>
            <a:pPr marL="800100" lvl="1" indent="-342900">
              <a:buFont typeface="+mj-lt"/>
              <a:buAutoNum type="arabicPeriod"/>
            </a:pPr>
            <a:r>
              <a:rPr lang="en-US" dirty="0" err="1"/>
              <a:t>Cryomodules</a:t>
            </a:r>
            <a:r>
              <a:rPr lang="en-US" dirty="0"/>
              <a:t> and Cavity Components (</a:t>
            </a:r>
            <a:r>
              <a:rPr lang="en-US" i="1" dirty="0">
                <a:solidFill>
                  <a:srgbClr val="FF0000"/>
                </a:solidFill>
              </a:rPr>
              <a:t>Wells</a:t>
            </a:r>
            <a:r>
              <a:rPr lang="en-US" dirty="0"/>
              <a:t>)</a:t>
            </a:r>
            <a:endParaRPr lang="en-US" sz="2000" dirty="0"/>
          </a:p>
          <a:p>
            <a:pPr marL="800100" lvl="1" indent="-342900">
              <a:buFont typeface="+mj-lt"/>
              <a:buAutoNum type="arabicPeriod"/>
            </a:pPr>
            <a:r>
              <a:rPr lang="en-US" dirty="0"/>
              <a:t>Cryogenic Circuits (</a:t>
            </a:r>
            <a:r>
              <a:rPr lang="en-US" i="1" dirty="0" err="1">
                <a:solidFill>
                  <a:srgbClr val="FF0000"/>
                </a:solidFill>
              </a:rPr>
              <a:t>Koettig</a:t>
            </a:r>
            <a:r>
              <a:rPr lang="en-US" dirty="0"/>
              <a:t>)</a:t>
            </a:r>
            <a:endParaRPr lang="en-US" sz="2000" dirty="0"/>
          </a:p>
          <a:p>
            <a:pPr marL="800100" lvl="1" indent="-342900">
              <a:buFont typeface="+mj-lt"/>
              <a:buAutoNum type="arabicPeriod"/>
            </a:pPr>
            <a:r>
              <a:rPr lang="en-US" dirty="0"/>
              <a:t>Low Level RF Systems (</a:t>
            </a:r>
            <a:r>
              <a:rPr lang="en-US" i="1" dirty="0">
                <a:solidFill>
                  <a:srgbClr val="FF0000"/>
                </a:solidFill>
              </a:rPr>
              <a:t>Doolittle/Byrd</a:t>
            </a:r>
            <a:r>
              <a:rPr lang="en-US" dirty="0"/>
              <a:t>)</a:t>
            </a:r>
            <a:endParaRPr lang="en-US" sz="2000" dirty="0"/>
          </a:p>
          <a:p>
            <a:pPr marL="800100" lvl="1" indent="-342900">
              <a:buFont typeface="+mj-lt"/>
              <a:buAutoNum type="arabicPeriod"/>
            </a:pPr>
            <a:r>
              <a:rPr lang="en-US" dirty="0"/>
              <a:t>High Power RF Systems (</a:t>
            </a:r>
            <a:r>
              <a:rPr lang="en-US" i="1" dirty="0" err="1">
                <a:solidFill>
                  <a:srgbClr val="FF0000"/>
                </a:solidFill>
              </a:rPr>
              <a:t>Ratti</a:t>
            </a:r>
            <a:r>
              <a:rPr lang="en-US" dirty="0"/>
              <a:t>)</a:t>
            </a:r>
            <a:endParaRPr lang="en-US" sz="2000" dirty="0"/>
          </a:p>
          <a:p>
            <a:pPr marL="800100" lvl="1" indent="-342900">
              <a:buFont typeface="+mj-lt"/>
              <a:buAutoNum type="arabicPeriod"/>
            </a:pPr>
            <a:r>
              <a:rPr lang="en-US" dirty="0"/>
              <a:t>RF Harmonic Linearizer System (</a:t>
            </a:r>
            <a:r>
              <a:rPr lang="en-US" i="1" dirty="0">
                <a:solidFill>
                  <a:srgbClr val="FF0000"/>
                </a:solidFill>
              </a:rPr>
              <a:t>Bowring</a:t>
            </a:r>
            <a:r>
              <a:rPr lang="en-US" dirty="0"/>
              <a:t>)</a:t>
            </a:r>
            <a:endParaRPr lang="en-US" sz="2000" dirty="0"/>
          </a:p>
          <a:p>
            <a:pPr marL="800100" lvl="1" indent="-342900">
              <a:buFont typeface="+mj-lt"/>
              <a:buAutoNum type="arabicPeriod"/>
            </a:pPr>
            <a:r>
              <a:rPr lang="en-US" dirty="0" err="1"/>
              <a:t>Linac</a:t>
            </a:r>
            <a:r>
              <a:rPr lang="en-US" dirty="0"/>
              <a:t> Beam Dynamics and Tolerances (</a:t>
            </a:r>
            <a:r>
              <a:rPr lang="en-US" i="1" dirty="0" err="1">
                <a:solidFill>
                  <a:srgbClr val="FF0000"/>
                </a:solidFill>
              </a:rPr>
              <a:t>Venturini</a:t>
            </a:r>
            <a:r>
              <a:rPr lang="en-US" dirty="0"/>
              <a:t>)</a:t>
            </a:r>
            <a:endParaRPr lang="en-US" sz="2000" dirty="0"/>
          </a:p>
          <a:p>
            <a:pPr marL="800100" lvl="1" indent="-342900">
              <a:buFont typeface="+mj-lt"/>
              <a:buAutoNum type="arabicPeriod"/>
            </a:pPr>
            <a:r>
              <a:rPr lang="en-US" dirty="0"/>
              <a:t>RF-Based Feedback Systems (</a:t>
            </a:r>
            <a:r>
              <a:rPr lang="en-US" i="1" dirty="0">
                <a:solidFill>
                  <a:srgbClr val="FF0000"/>
                </a:solidFill>
              </a:rPr>
              <a:t>Byrd/Huang</a:t>
            </a:r>
            <a:r>
              <a:rPr lang="en-US" dirty="0"/>
              <a:t>)</a:t>
            </a:r>
            <a:endParaRPr lang="en-US" sz="2000" dirty="0"/>
          </a:p>
        </p:txBody>
      </p:sp>
      <p:sp>
        <p:nvSpPr>
          <p:cNvPr id="2" name="TextBox 1"/>
          <p:cNvSpPr txBox="1"/>
          <p:nvPr/>
        </p:nvSpPr>
        <p:spPr>
          <a:xfrm>
            <a:off x="522260" y="4700594"/>
            <a:ext cx="3942105" cy="1200329"/>
          </a:xfrm>
          <a:prstGeom prst="rect">
            <a:avLst/>
          </a:prstGeom>
          <a:noFill/>
        </p:spPr>
        <p:txBody>
          <a:bodyPr wrap="none" rtlCol="0">
            <a:spAutoFit/>
          </a:bodyPr>
          <a:lstStyle/>
          <a:p>
            <a:pPr marL="285750" indent="-285750">
              <a:buFont typeface="Arial"/>
              <a:buChar char="•"/>
            </a:pPr>
            <a:r>
              <a:rPr lang="en-US" b="1" dirty="0" smtClean="0"/>
              <a:t>Outline the goals and challenges</a:t>
            </a:r>
          </a:p>
          <a:p>
            <a:pPr marL="285750" indent="-285750">
              <a:buFont typeface="Arial"/>
              <a:buChar char="•"/>
            </a:pPr>
            <a:r>
              <a:rPr lang="en-US" b="1" dirty="0" smtClean="0"/>
              <a:t>Review options</a:t>
            </a:r>
          </a:p>
          <a:p>
            <a:pPr marL="285750" indent="-285750">
              <a:buFont typeface="Arial"/>
              <a:buChar char="•"/>
            </a:pPr>
            <a:r>
              <a:rPr lang="en-US" b="1" dirty="0" smtClean="0"/>
              <a:t>Identify preferred approaches</a:t>
            </a:r>
          </a:p>
          <a:p>
            <a:pPr marL="285750" indent="-285750">
              <a:buFont typeface="Arial"/>
              <a:buChar char="•"/>
            </a:pPr>
            <a:r>
              <a:rPr lang="en-US" b="1" dirty="0" smtClean="0"/>
              <a:t>Describe R&amp;D and design challenges</a:t>
            </a:r>
            <a:endParaRPr lang="en-US"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75007"/>
            <a:ext cx="6984003" cy="584776"/>
          </a:xfrm>
          <a:prstGeom prst="rect">
            <a:avLst/>
          </a:prstGeom>
          <a:noFill/>
        </p:spPr>
        <p:txBody>
          <a:bodyPr wrap="none" rtlCol="0">
            <a:spAutoFit/>
          </a:bodyPr>
          <a:lstStyle/>
          <a:p>
            <a:r>
              <a:rPr lang="en-US" sz="3200" b="1" dirty="0" smtClean="0">
                <a:solidFill>
                  <a:srgbClr val="000090"/>
                </a:solidFill>
              </a:rPr>
              <a:t>CDR Chapter 6.  Superconducting </a:t>
            </a:r>
            <a:r>
              <a:rPr lang="en-US" sz="3200" b="1" dirty="0" err="1" smtClean="0">
                <a:solidFill>
                  <a:srgbClr val="000090"/>
                </a:solidFill>
              </a:rPr>
              <a:t>Linac</a:t>
            </a:r>
            <a:r>
              <a:rPr lang="en-US" sz="3200" b="1" dirty="0" smtClean="0">
                <a:solidFill>
                  <a:srgbClr val="000090"/>
                </a:solidFill>
              </a:rPr>
              <a:t> </a:t>
            </a:r>
            <a:endParaRPr lang="en-US" sz="3200" b="1" dirty="0">
              <a:solidFill>
                <a:srgbClr val="000090"/>
              </a:solidFill>
            </a:endParaRPr>
          </a:p>
        </p:txBody>
      </p:sp>
      <p:sp>
        <p:nvSpPr>
          <p:cNvPr id="4" name="Rectangle 3"/>
          <p:cNvSpPr/>
          <p:nvPr/>
        </p:nvSpPr>
        <p:spPr>
          <a:xfrm>
            <a:off x="0" y="1222159"/>
            <a:ext cx="9144000" cy="5078314"/>
          </a:xfrm>
          <a:prstGeom prst="rect">
            <a:avLst/>
          </a:prstGeom>
        </p:spPr>
        <p:txBody>
          <a:bodyPr wrap="square">
            <a:spAutoFit/>
          </a:bodyPr>
          <a:lstStyle/>
          <a:p>
            <a:pPr marL="231775" lvl="1" indent="-231775">
              <a:buFont typeface="Arial"/>
              <a:buChar char="•"/>
            </a:pPr>
            <a:r>
              <a:rPr lang="en-US" b="1" dirty="0" smtClean="0"/>
              <a:t>Choice </a:t>
            </a:r>
            <a:r>
              <a:rPr lang="en-US" b="1" dirty="0"/>
              <a:t>of RF Technology (</a:t>
            </a:r>
            <a:r>
              <a:rPr lang="en-US" b="1" i="1" dirty="0"/>
              <a:t>Doolittle/Byrd</a:t>
            </a:r>
            <a:r>
              <a:rPr lang="en-US" b="1" dirty="0" smtClean="0"/>
              <a:t>)</a:t>
            </a:r>
          </a:p>
          <a:p>
            <a:pPr marL="455613" lvl="2" indent="-231775">
              <a:buFont typeface="Arial"/>
              <a:buChar char="•"/>
            </a:pPr>
            <a:r>
              <a:rPr lang="en-US" b="1" dirty="0" smtClean="0">
                <a:solidFill>
                  <a:srgbClr val="0000FF"/>
                </a:solidFill>
              </a:rPr>
              <a:t>CW SCRF for beam power/rep rate. </a:t>
            </a:r>
            <a:r>
              <a:rPr lang="en-US" b="1" dirty="0">
                <a:solidFill>
                  <a:srgbClr val="0000FF"/>
                </a:solidFill>
              </a:rPr>
              <a:t>Cavity design.  HOMs and </a:t>
            </a:r>
            <a:r>
              <a:rPr lang="en-US" b="1" dirty="0" err="1">
                <a:solidFill>
                  <a:srgbClr val="0000FF"/>
                </a:solidFill>
              </a:rPr>
              <a:t>wakefields</a:t>
            </a:r>
            <a:r>
              <a:rPr lang="en-US" b="1" dirty="0">
                <a:solidFill>
                  <a:srgbClr val="0000FF"/>
                </a:solidFill>
              </a:rPr>
              <a:t> (long-range, short-range). Frequency </a:t>
            </a:r>
            <a:r>
              <a:rPr lang="en-US" b="1" dirty="0" smtClean="0">
                <a:solidFill>
                  <a:srgbClr val="0000FF"/>
                </a:solidFill>
              </a:rPr>
              <a:t>choice/TESLA technology/JLAB 12 </a:t>
            </a:r>
            <a:r>
              <a:rPr lang="en-US" b="1" dirty="0" err="1" smtClean="0">
                <a:solidFill>
                  <a:srgbClr val="0000FF"/>
                </a:solidFill>
              </a:rPr>
              <a:t>GeV</a:t>
            </a:r>
            <a:r>
              <a:rPr lang="en-US" b="1" dirty="0" smtClean="0">
                <a:solidFill>
                  <a:srgbClr val="0000FF"/>
                </a:solidFill>
              </a:rPr>
              <a:t> upgrade. Options, pros/cons (</a:t>
            </a:r>
            <a:r>
              <a:rPr lang="en-US" b="1" dirty="0" err="1" smtClean="0">
                <a:solidFill>
                  <a:srgbClr val="0000FF"/>
                </a:solidFill>
              </a:rPr>
              <a:t>wakefields</a:t>
            </a:r>
            <a:r>
              <a:rPr lang="en-US" b="1" dirty="0" smtClean="0">
                <a:solidFill>
                  <a:srgbClr val="0000FF"/>
                </a:solidFill>
              </a:rPr>
              <a:t>, physical size, lower BCS losses at low frequency, existing infrastructure for [TESLA, ILC, XFEL, </a:t>
            </a:r>
            <a:r>
              <a:rPr lang="en-US" b="1" dirty="0" err="1" smtClean="0">
                <a:solidFill>
                  <a:srgbClr val="0000FF"/>
                </a:solidFill>
              </a:rPr>
              <a:t>ProjectX</a:t>
            </a:r>
            <a:r>
              <a:rPr lang="en-US" b="1" dirty="0" smtClean="0">
                <a:solidFill>
                  <a:srgbClr val="0000FF"/>
                </a:solidFill>
              </a:rPr>
              <a:t>]…) Tuner type and access. HOMs </a:t>
            </a:r>
            <a:r>
              <a:rPr lang="en-US" b="1" dirty="0">
                <a:solidFill>
                  <a:srgbClr val="0000FF"/>
                </a:solidFill>
              </a:rPr>
              <a:t>and </a:t>
            </a:r>
            <a:r>
              <a:rPr lang="en-US" b="1" dirty="0" smtClean="0">
                <a:solidFill>
                  <a:srgbClr val="0000FF"/>
                </a:solidFill>
              </a:rPr>
              <a:t>damper/absorber </a:t>
            </a:r>
            <a:r>
              <a:rPr lang="en-US" b="1" dirty="0">
                <a:solidFill>
                  <a:srgbClr val="0000FF"/>
                </a:solidFill>
              </a:rPr>
              <a:t>requirements</a:t>
            </a:r>
            <a:r>
              <a:rPr lang="en-US" b="1" dirty="0" smtClean="0">
                <a:solidFill>
                  <a:srgbClr val="0000FF"/>
                </a:solidFill>
              </a:rPr>
              <a:t>. Differences from TESLA/existing pulsed systems.</a:t>
            </a:r>
            <a:endParaRPr lang="en-US" b="1" dirty="0">
              <a:solidFill>
                <a:srgbClr val="0000FF"/>
              </a:solidFill>
            </a:endParaRPr>
          </a:p>
          <a:p>
            <a:pPr marL="231775" lvl="1" indent="-231775">
              <a:buFont typeface="Arial"/>
              <a:buChar char="•"/>
            </a:pPr>
            <a:r>
              <a:rPr lang="en-US" b="1" dirty="0"/>
              <a:t>Operating Gradient (</a:t>
            </a:r>
            <a:r>
              <a:rPr lang="en-US" b="1" i="1" dirty="0"/>
              <a:t>Doolittle/Byrd</a:t>
            </a:r>
            <a:r>
              <a:rPr lang="en-US" b="1" dirty="0" smtClean="0"/>
              <a:t>)</a:t>
            </a:r>
          </a:p>
          <a:p>
            <a:pPr marL="455613" lvl="2" indent="-231775">
              <a:buFont typeface="Arial"/>
              <a:buChar char="•"/>
            </a:pPr>
            <a:r>
              <a:rPr lang="en-US" b="1" dirty="0" smtClean="0">
                <a:solidFill>
                  <a:srgbClr val="0000FF"/>
                </a:solidFill>
              </a:rPr>
              <a:t>Optimization / sensitivity to (#</a:t>
            </a:r>
            <a:r>
              <a:rPr lang="en-US" b="1" dirty="0" err="1" smtClean="0">
                <a:solidFill>
                  <a:srgbClr val="0000FF"/>
                </a:solidFill>
              </a:rPr>
              <a:t>cryomodules</a:t>
            </a:r>
            <a:r>
              <a:rPr lang="en-US" b="1" dirty="0" smtClean="0">
                <a:solidFill>
                  <a:srgbClr val="0000FF"/>
                </a:solidFill>
              </a:rPr>
              <a:t>, size of </a:t>
            </a:r>
            <a:r>
              <a:rPr lang="en-US" b="1" dirty="0" err="1" smtClean="0">
                <a:solidFill>
                  <a:srgbClr val="0000FF"/>
                </a:solidFill>
              </a:rPr>
              <a:t>cryoplant</a:t>
            </a:r>
            <a:r>
              <a:rPr lang="en-US" b="1" dirty="0" smtClean="0">
                <a:solidFill>
                  <a:srgbClr val="0000FF"/>
                </a:solidFill>
              </a:rPr>
              <a:t>, </a:t>
            </a:r>
            <a:r>
              <a:rPr lang="en-US" b="1" dirty="0" err="1" smtClean="0">
                <a:solidFill>
                  <a:srgbClr val="0000FF"/>
                </a:solidFill>
              </a:rPr>
              <a:t>linac</a:t>
            </a:r>
            <a:r>
              <a:rPr lang="en-US" b="1" dirty="0" smtClean="0">
                <a:solidFill>
                  <a:srgbClr val="0000FF"/>
                </a:solidFill>
              </a:rPr>
              <a:t> tunnel length, Q (+Q slope, temperature), field emission, …) </a:t>
            </a:r>
          </a:p>
          <a:p>
            <a:pPr marL="0" lvl="1" indent="-233362">
              <a:buFont typeface="Arial"/>
              <a:buChar char="•"/>
            </a:pPr>
            <a:r>
              <a:rPr lang="en-US" b="1" dirty="0" smtClean="0"/>
              <a:t>Radio </a:t>
            </a:r>
            <a:r>
              <a:rPr lang="en-US" b="1" dirty="0"/>
              <a:t>Frequency Parameters (</a:t>
            </a:r>
            <a:r>
              <a:rPr lang="en-US" b="1" i="1" dirty="0" err="1"/>
              <a:t>Ratti</a:t>
            </a:r>
            <a:r>
              <a:rPr lang="en-US" b="1" dirty="0" smtClean="0"/>
              <a:t>)</a:t>
            </a:r>
          </a:p>
          <a:p>
            <a:pPr marL="455613" lvl="2" indent="-223838">
              <a:buFont typeface="Arial"/>
              <a:buChar char="•"/>
            </a:pPr>
            <a:r>
              <a:rPr lang="en-US" b="1" dirty="0" smtClean="0">
                <a:solidFill>
                  <a:srgbClr val="0000FF"/>
                </a:solidFill>
              </a:rPr>
              <a:t>Cavity conditions (</a:t>
            </a:r>
            <a:r>
              <a:rPr lang="en-US" b="1" dirty="0" err="1" smtClean="0">
                <a:solidFill>
                  <a:srgbClr val="0000FF"/>
                </a:solidFill>
              </a:rPr>
              <a:t>Q</a:t>
            </a:r>
            <a:r>
              <a:rPr lang="en-US" b="1" baseline="-25000" dirty="0" err="1" smtClean="0">
                <a:solidFill>
                  <a:srgbClr val="0000FF"/>
                </a:solidFill>
              </a:rPr>
              <a:t>l</a:t>
            </a:r>
            <a:r>
              <a:rPr lang="en-US" b="1" dirty="0" smtClean="0">
                <a:solidFill>
                  <a:srgbClr val="0000FF"/>
                </a:solidFill>
              </a:rPr>
              <a:t>, ∆f, </a:t>
            </a:r>
            <a:r>
              <a:rPr lang="en-US" b="1" dirty="0" err="1" smtClean="0">
                <a:solidFill>
                  <a:srgbClr val="0000FF"/>
                </a:solidFill>
              </a:rPr>
              <a:t>ß</a:t>
            </a:r>
            <a:r>
              <a:rPr lang="en-US" b="1" dirty="0" smtClean="0">
                <a:solidFill>
                  <a:srgbClr val="0000FF"/>
                </a:solidFill>
              </a:rPr>
              <a:t>, …).  Beam loading, dynamic response. Stability, flexibility to beam conditions. Power requirements. Heat load to He. Wall-plug power. For main </a:t>
            </a:r>
            <a:r>
              <a:rPr lang="en-US" b="1" dirty="0" err="1" smtClean="0">
                <a:solidFill>
                  <a:srgbClr val="0000FF"/>
                </a:solidFill>
              </a:rPr>
              <a:t>linac</a:t>
            </a:r>
            <a:r>
              <a:rPr lang="en-US" b="1" dirty="0" smtClean="0">
                <a:solidFill>
                  <a:srgbClr val="0000FF"/>
                </a:solidFill>
              </a:rPr>
              <a:t> and harmonic cavities.</a:t>
            </a:r>
            <a:endParaRPr lang="en-US" b="1" dirty="0">
              <a:solidFill>
                <a:srgbClr val="0000FF"/>
              </a:solidFill>
            </a:endParaRPr>
          </a:p>
          <a:p>
            <a:pPr marL="231775" lvl="1" indent="-231775">
              <a:buFont typeface="Arial"/>
              <a:buChar char="•"/>
            </a:pPr>
            <a:r>
              <a:rPr lang="en-US" b="1" dirty="0" err="1"/>
              <a:t>Cryomodules</a:t>
            </a:r>
            <a:r>
              <a:rPr lang="en-US" b="1" dirty="0"/>
              <a:t> and Cavity Components (</a:t>
            </a:r>
            <a:r>
              <a:rPr lang="en-US" b="1" i="1" dirty="0"/>
              <a:t>Wells</a:t>
            </a:r>
            <a:r>
              <a:rPr lang="en-US" b="1" dirty="0" smtClean="0"/>
              <a:t>)</a:t>
            </a:r>
          </a:p>
          <a:p>
            <a:pPr marL="455613" lvl="2" indent="-231775">
              <a:buFont typeface="Arial"/>
              <a:buChar char="•"/>
            </a:pPr>
            <a:r>
              <a:rPr lang="en-US" b="1" dirty="0" smtClean="0">
                <a:solidFill>
                  <a:srgbClr val="0000FF"/>
                </a:solidFill>
              </a:rPr>
              <a:t>Supports, tuners, power coupler, vacuum,  inputs and outputs</a:t>
            </a:r>
            <a:r>
              <a:rPr lang="en-US" b="1" dirty="0">
                <a:solidFill>
                  <a:srgbClr val="0000FF"/>
                </a:solidFill>
              </a:rPr>
              <a:t>. </a:t>
            </a:r>
            <a:r>
              <a:rPr lang="en-US" b="1" dirty="0" smtClean="0">
                <a:solidFill>
                  <a:srgbClr val="0000FF"/>
                </a:solidFill>
              </a:rPr>
              <a:t>Operating temperature (Q), heat shields, thermal </a:t>
            </a:r>
            <a:r>
              <a:rPr lang="en-US" b="1" dirty="0">
                <a:solidFill>
                  <a:srgbClr val="0000FF"/>
                </a:solidFill>
              </a:rPr>
              <a:t>loads at each </a:t>
            </a:r>
            <a:r>
              <a:rPr lang="en-US" b="1" dirty="0" smtClean="0">
                <a:solidFill>
                  <a:srgbClr val="0000FF"/>
                </a:solidFill>
              </a:rPr>
              <a:t>temperature, warm/cold transitions. # cavities per CM. Individual CM </a:t>
            </a:r>
            <a:r>
              <a:rPr lang="en-US" b="1" dirty="0" err="1" smtClean="0">
                <a:solidFill>
                  <a:srgbClr val="0000FF"/>
                </a:solidFill>
              </a:rPr>
              <a:t>vs</a:t>
            </a:r>
            <a:r>
              <a:rPr lang="en-US" b="1" dirty="0" smtClean="0">
                <a:solidFill>
                  <a:srgbClr val="0000FF"/>
                </a:solidFill>
              </a:rPr>
              <a:t> string. Differences </a:t>
            </a:r>
            <a:r>
              <a:rPr lang="en-US" b="1" dirty="0">
                <a:solidFill>
                  <a:srgbClr val="0000FF"/>
                </a:solidFill>
              </a:rPr>
              <a:t>from TESLA/existing pulsed </a:t>
            </a:r>
            <a:r>
              <a:rPr lang="en-US" b="1" dirty="0" smtClean="0">
                <a:solidFill>
                  <a:srgbClr val="0000FF"/>
                </a:solidFill>
              </a:rPr>
              <a:t>systems. HOM dampers. </a:t>
            </a:r>
            <a:r>
              <a:rPr lang="en-US" b="1" dirty="0">
                <a:solidFill>
                  <a:srgbClr val="0000FF"/>
                </a:solidFill>
              </a:rPr>
              <a:t>Including harmonic linearizer. </a:t>
            </a:r>
          </a:p>
        </p:txBody>
      </p:sp>
    </p:spTree>
    <p:extLst>
      <p:ext uri="{BB962C8B-B14F-4D97-AF65-F5344CB8AC3E}">
        <p14:creationId xmlns:p14="http://schemas.microsoft.com/office/powerpoint/2010/main" val="26847346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75007"/>
            <a:ext cx="6984003" cy="584776"/>
          </a:xfrm>
          <a:prstGeom prst="rect">
            <a:avLst/>
          </a:prstGeom>
          <a:noFill/>
        </p:spPr>
        <p:txBody>
          <a:bodyPr wrap="none" rtlCol="0">
            <a:spAutoFit/>
          </a:bodyPr>
          <a:lstStyle/>
          <a:p>
            <a:r>
              <a:rPr lang="en-US" sz="3200" b="1" dirty="0" smtClean="0">
                <a:solidFill>
                  <a:srgbClr val="000090"/>
                </a:solidFill>
              </a:rPr>
              <a:t>CDR Chapter 6.  Superconducting </a:t>
            </a:r>
            <a:r>
              <a:rPr lang="en-US" sz="3200" b="1" dirty="0" err="1" smtClean="0">
                <a:solidFill>
                  <a:srgbClr val="000090"/>
                </a:solidFill>
              </a:rPr>
              <a:t>Linac</a:t>
            </a:r>
            <a:endParaRPr lang="en-US" sz="3200" b="1" dirty="0">
              <a:solidFill>
                <a:srgbClr val="000090"/>
              </a:solidFill>
            </a:endParaRPr>
          </a:p>
        </p:txBody>
      </p:sp>
      <p:sp>
        <p:nvSpPr>
          <p:cNvPr id="4" name="Rectangle 3"/>
          <p:cNvSpPr/>
          <p:nvPr/>
        </p:nvSpPr>
        <p:spPr>
          <a:xfrm>
            <a:off x="0" y="1167879"/>
            <a:ext cx="9144000" cy="5355313"/>
          </a:xfrm>
          <a:prstGeom prst="rect">
            <a:avLst/>
          </a:prstGeom>
        </p:spPr>
        <p:txBody>
          <a:bodyPr wrap="square">
            <a:spAutoFit/>
          </a:bodyPr>
          <a:lstStyle/>
          <a:p>
            <a:pPr marL="231775" lvl="1" indent="-231775">
              <a:buFont typeface="Arial"/>
              <a:buChar char="•"/>
            </a:pPr>
            <a:r>
              <a:rPr lang="en-US" b="1" dirty="0" smtClean="0"/>
              <a:t>Cryogenic </a:t>
            </a:r>
            <a:r>
              <a:rPr lang="en-US" b="1" dirty="0"/>
              <a:t>Circuits (</a:t>
            </a:r>
            <a:r>
              <a:rPr lang="en-US" b="1" i="1" dirty="0" err="1"/>
              <a:t>Koettig</a:t>
            </a:r>
            <a:r>
              <a:rPr lang="en-US" b="1" dirty="0" smtClean="0"/>
              <a:t>)</a:t>
            </a:r>
          </a:p>
          <a:p>
            <a:pPr marL="455613" lvl="2" indent="-231775">
              <a:buFont typeface="Arial"/>
              <a:buChar char="•"/>
            </a:pPr>
            <a:r>
              <a:rPr lang="en-US" b="1" dirty="0" err="1">
                <a:solidFill>
                  <a:srgbClr val="0000FF"/>
                </a:solidFill>
              </a:rPr>
              <a:t>C</a:t>
            </a:r>
            <a:r>
              <a:rPr lang="en-US" b="1" dirty="0" err="1" smtClean="0">
                <a:solidFill>
                  <a:srgbClr val="0000FF"/>
                </a:solidFill>
              </a:rPr>
              <a:t>ryo</a:t>
            </a:r>
            <a:r>
              <a:rPr lang="en-US" b="1" dirty="0" smtClean="0">
                <a:solidFill>
                  <a:srgbClr val="0000FF"/>
                </a:solidFill>
              </a:rPr>
              <a:t> circuits at each temperature, heat loads, He flow, pressure. </a:t>
            </a:r>
            <a:r>
              <a:rPr lang="en-US" b="1" dirty="0" err="1" smtClean="0">
                <a:solidFill>
                  <a:srgbClr val="0000FF"/>
                </a:solidFill>
              </a:rPr>
              <a:t>Cryo</a:t>
            </a:r>
            <a:r>
              <a:rPr lang="en-US" b="1" dirty="0" smtClean="0">
                <a:solidFill>
                  <a:srgbClr val="0000FF"/>
                </a:solidFill>
              </a:rPr>
              <a:t> components, distribution systems. Controls &amp; instrumentation needs. </a:t>
            </a:r>
            <a:r>
              <a:rPr lang="en-US" b="1" dirty="0" err="1">
                <a:solidFill>
                  <a:srgbClr val="0000FF"/>
                </a:solidFill>
              </a:rPr>
              <a:t>C</a:t>
            </a:r>
            <a:r>
              <a:rPr lang="en-US" b="1" dirty="0" err="1" smtClean="0">
                <a:solidFill>
                  <a:srgbClr val="0000FF"/>
                </a:solidFill>
              </a:rPr>
              <a:t>ryoplant</a:t>
            </a:r>
            <a:r>
              <a:rPr lang="en-US" b="1" dirty="0" smtClean="0">
                <a:solidFill>
                  <a:srgbClr val="0000FF"/>
                </a:solidFill>
              </a:rPr>
              <a:t> power requirements (note that </a:t>
            </a:r>
            <a:r>
              <a:rPr lang="en-US" b="1" dirty="0" err="1" smtClean="0">
                <a:solidFill>
                  <a:srgbClr val="0000FF"/>
                </a:solidFill>
              </a:rPr>
              <a:t>crypolant</a:t>
            </a:r>
            <a:r>
              <a:rPr lang="en-US" b="1" dirty="0" smtClean="0">
                <a:solidFill>
                  <a:srgbClr val="0000FF"/>
                </a:solidFill>
              </a:rPr>
              <a:t> itself is described in Chapter 16). Including harmonic linearizer. </a:t>
            </a:r>
            <a:endParaRPr lang="en-US" b="1" dirty="0">
              <a:solidFill>
                <a:srgbClr val="0000FF"/>
              </a:solidFill>
            </a:endParaRPr>
          </a:p>
          <a:p>
            <a:pPr marL="231775" lvl="1" indent="-231775">
              <a:buFont typeface="Arial"/>
              <a:buChar char="•"/>
            </a:pPr>
            <a:r>
              <a:rPr lang="en-US" b="1" dirty="0"/>
              <a:t>Low Level RF Systems (</a:t>
            </a:r>
            <a:r>
              <a:rPr lang="en-US" b="1" i="1" dirty="0"/>
              <a:t>Doolittle/Byrd</a:t>
            </a:r>
            <a:r>
              <a:rPr lang="en-US" b="1" dirty="0" smtClean="0"/>
              <a:t>)</a:t>
            </a:r>
          </a:p>
          <a:p>
            <a:pPr marL="455613" lvl="2" indent="-231775">
              <a:buFont typeface="Arial"/>
              <a:buChar char="•"/>
            </a:pPr>
            <a:r>
              <a:rPr lang="en-US" b="1" dirty="0" smtClean="0">
                <a:solidFill>
                  <a:srgbClr val="0000FF"/>
                </a:solidFill>
              </a:rPr>
              <a:t>Architecture for control of phase &amp; amplitude. Integrated with beam-based feedbacks, timing (reference Chapter 9). </a:t>
            </a:r>
            <a:endParaRPr lang="en-US" b="1" dirty="0">
              <a:solidFill>
                <a:srgbClr val="0000FF"/>
              </a:solidFill>
            </a:endParaRPr>
          </a:p>
          <a:p>
            <a:pPr marL="231775" lvl="1" indent="-231775">
              <a:buFont typeface="Arial"/>
              <a:buChar char="•"/>
            </a:pPr>
            <a:r>
              <a:rPr lang="en-US" b="1" dirty="0"/>
              <a:t>High Power RF Systems (</a:t>
            </a:r>
            <a:r>
              <a:rPr lang="en-US" b="1" i="1" dirty="0" err="1"/>
              <a:t>Ratti</a:t>
            </a:r>
            <a:r>
              <a:rPr lang="en-US" b="1" dirty="0" smtClean="0"/>
              <a:t>)</a:t>
            </a:r>
          </a:p>
          <a:p>
            <a:pPr marL="455613" lvl="2" indent="-231775">
              <a:buFont typeface="Arial"/>
              <a:buChar char="•"/>
            </a:pPr>
            <a:r>
              <a:rPr lang="en-US" b="1" dirty="0" smtClean="0">
                <a:solidFill>
                  <a:srgbClr val="0000FF"/>
                </a:solidFill>
              </a:rPr>
              <a:t>Options </a:t>
            </a:r>
            <a:r>
              <a:rPr lang="en-US" b="1" dirty="0">
                <a:solidFill>
                  <a:srgbClr val="0000FF"/>
                </a:solidFill>
              </a:rPr>
              <a:t>for </a:t>
            </a:r>
            <a:r>
              <a:rPr lang="en-US" b="1" dirty="0" smtClean="0">
                <a:solidFill>
                  <a:srgbClr val="0000FF"/>
                </a:solidFill>
              </a:rPr>
              <a:t>tubes or solid state.  Radiation “hardness” of options. Size of equipment. </a:t>
            </a:r>
            <a:r>
              <a:rPr lang="en-US" b="1" dirty="0">
                <a:solidFill>
                  <a:srgbClr val="0000FF"/>
                </a:solidFill>
              </a:rPr>
              <a:t>I</a:t>
            </a:r>
            <a:r>
              <a:rPr lang="en-US" b="1" dirty="0" smtClean="0">
                <a:solidFill>
                  <a:srgbClr val="0000FF"/>
                </a:solidFill>
              </a:rPr>
              <a:t>nstallation &amp; maintenance in tunnel. </a:t>
            </a:r>
            <a:endParaRPr lang="en-US" b="1" dirty="0">
              <a:solidFill>
                <a:srgbClr val="0000FF"/>
              </a:solidFill>
            </a:endParaRPr>
          </a:p>
          <a:p>
            <a:pPr marL="231775" lvl="1" indent="-231775">
              <a:buFont typeface="Arial"/>
              <a:buChar char="•"/>
            </a:pPr>
            <a:r>
              <a:rPr lang="en-US" b="1" dirty="0"/>
              <a:t>RF Harmonic Linearizer System (</a:t>
            </a:r>
            <a:r>
              <a:rPr lang="en-US" b="1" i="1" dirty="0"/>
              <a:t>Bowring</a:t>
            </a:r>
            <a:r>
              <a:rPr lang="en-US" b="1" dirty="0" smtClean="0"/>
              <a:t>)</a:t>
            </a:r>
          </a:p>
          <a:p>
            <a:pPr marL="455613" lvl="2" indent="-223838">
              <a:buFont typeface="Arial"/>
              <a:buChar char="•"/>
            </a:pPr>
            <a:r>
              <a:rPr lang="en-US" b="1" dirty="0" smtClean="0">
                <a:solidFill>
                  <a:srgbClr val="0000FF"/>
                </a:solidFill>
              </a:rPr>
              <a:t>Cavity design concept.  HOMs. </a:t>
            </a:r>
            <a:r>
              <a:rPr lang="en-US" b="1" dirty="0" err="1" smtClean="0">
                <a:solidFill>
                  <a:srgbClr val="0000FF"/>
                </a:solidFill>
              </a:rPr>
              <a:t>Cryo</a:t>
            </a:r>
            <a:r>
              <a:rPr lang="en-US" b="1" dirty="0" smtClean="0">
                <a:solidFill>
                  <a:srgbClr val="0000FF"/>
                </a:solidFill>
              </a:rPr>
              <a:t> requirements. Extrapolations from existing pulsed systems</a:t>
            </a:r>
            <a:endParaRPr lang="en-US" b="1" dirty="0">
              <a:solidFill>
                <a:srgbClr val="0000FF"/>
              </a:solidFill>
            </a:endParaRPr>
          </a:p>
          <a:p>
            <a:pPr marL="231775" lvl="1" indent="-231775">
              <a:buFont typeface="Arial"/>
              <a:buChar char="•"/>
            </a:pPr>
            <a:r>
              <a:rPr lang="en-US" b="1" dirty="0" err="1"/>
              <a:t>Linac</a:t>
            </a:r>
            <a:r>
              <a:rPr lang="en-US" b="1" dirty="0"/>
              <a:t> Beam Dynamics and Tolerances (</a:t>
            </a:r>
            <a:r>
              <a:rPr lang="en-US" b="1" i="1" dirty="0" err="1"/>
              <a:t>Venturini</a:t>
            </a:r>
            <a:r>
              <a:rPr lang="en-US" b="1" dirty="0" smtClean="0"/>
              <a:t>)</a:t>
            </a:r>
          </a:p>
          <a:p>
            <a:pPr marL="455613" lvl="2" indent="-223838">
              <a:buFont typeface="Arial"/>
              <a:buChar char="•"/>
            </a:pPr>
            <a:r>
              <a:rPr lang="en-US" b="1" dirty="0">
                <a:solidFill>
                  <a:srgbClr val="0000FF"/>
                </a:solidFill>
              </a:rPr>
              <a:t>Requirements on </a:t>
            </a:r>
            <a:r>
              <a:rPr lang="en-US" b="1" dirty="0" err="1">
                <a:solidFill>
                  <a:srgbClr val="0000FF"/>
                </a:solidFill>
              </a:rPr>
              <a:t>linac</a:t>
            </a:r>
            <a:r>
              <a:rPr lang="en-US" b="1" dirty="0">
                <a:solidFill>
                  <a:srgbClr val="0000FF"/>
                </a:solidFill>
              </a:rPr>
              <a:t> systems (RF stability, feedbacks</a:t>
            </a:r>
            <a:r>
              <a:rPr lang="en-US" b="1" dirty="0" smtClean="0">
                <a:solidFill>
                  <a:srgbClr val="0000FF"/>
                </a:solidFill>
              </a:rPr>
              <a:t>) for nominal 300 </a:t>
            </a:r>
            <a:r>
              <a:rPr lang="en-US" b="1" dirty="0" err="1" smtClean="0">
                <a:solidFill>
                  <a:srgbClr val="0000FF"/>
                </a:solidFill>
              </a:rPr>
              <a:t>pC</a:t>
            </a:r>
            <a:r>
              <a:rPr lang="en-US" b="1" dirty="0" smtClean="0">
                <a:solidFill>
                  <a:srgbClr val="0000FF"/>
                </a:solidFill>
              </a:rPr>
              <a:t>, exploration of charge / current. </a:t>
            </a:r>
          </a:p>
          <a:p>
            <a:pPr marL="0" lvl="1" indent="-225425">
              <a:buFont typeface="Arial"/>
              <a:buChar char="•"/>
            </a:pPr>
            <a:r>
              <a:rPr lang="en-US" b="1" dirty="0" smtClean="0"/>
              <a:t>RF</a:t>
            </a:r>
            <a:r>
              <a:rPr lang="en-US" b="1" dirty="0"/>
              <a:t>-Based Feedback Systems (</a:t>
            </a:r>
            <a:r>
              <a:rPr lang="en-US" b="1" i="1" dirty="0"/>
              <a:t>Byrd/Huang</a:t>
            </a:r>
            <a:r>
              <a:rPr lang="en-US" b="1" dirty="0" smtClean="0"/>
              <a:t>)</a:t>
            </a:r>
          </a:p>
          <a:p>
            <a:pPr marL="458788" lvl="2" indent="-231775">
              <a:buFont typeface="Arial"/>
              <a:buChar char="•"/>
            </a:pPr>
            <a:r>
              <a:rPr lang="en-US" b="1" dirty="0" smtClean="0">
                <a:solidFill>
                  <a:srgbClr val="0000FF"/>
                </a:solidFill>
              </a:rPr>
              <a:t>Beam-derived signals feed-back to RF set points to minimize jitter in energy and timing</a:t>
            </a:r>
            <a:r>
              <a:rPr lang="en-US" b="1" i="1" dirty="0" smtClean="0">
                <a:solidFill>
                  <a:srgbClr val="0000FF"/>
                </a:solidFill>
              </a:rPr>
              <a:t>  </a:t>
            </a:r>
          </a:p>
          <a:p>
            <a:pPr marL="455613" lvl="2" indent="-231775">
              <a:buFont typeface="Arial"/>
              <a:buChar char="•"/>
            </a:pPr>
            <a:endParaRPr lang="en-US" b="1" dirty="0"/>
          </a:p>
        </p:txBody>
      </p:sp>
    </p:spTree>
    <p:extLst>
      <p:ext uri="{BB962C8B-B14F-4D97-AF65-F5344CB8AC3E}">
        <p14:creationId xmlns:p14="http://schemas.microsoft.com/office/powerpoint/2010/main" val="130343036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ChangeArrowheads="1"/>
          </p:cNvSpPr>
          <p:nvPr/>
        </p:nvSpPr>
        <p:spPr bwMode="auto">
          <a:xfrm>
            <a:off x="0" y="195468"/>
            <a:ext cx="6595489" cy="1077218"/>
          </a:xfrm>
          <a:prstGeom prst="rect">
            <a:avLst/>
          </a:prstGeom>
          <a:noFill/>
          <a:ln w="9525">
            <a:noFill/>
            <a:miter lim="800000"/>
            <a:headEnd/>
            <a:tailEnd/>
          </a:ln>
        </p:spPr>
        <p:txBody>
          <a:bodyPr wrap="square">
            <a:prstTxWarp prst="textNoShape">
              <a:avLst/>
            </a:prstTxWarp>
            <a:spAutoFit/>
          </a:bodyPr>
          <a:lstStyle/>
          <a:p>
            <a:r>
              <a:rPr lang="en-US" sz="3200" b="1" dirty="0" smtClean="0">
                <a:solidFill>
                  <a:srgbClr val="000090"/>
                </a:solidFill>
                <a:latin typeface="Calibri"/>
                <a:cs typeface="Calibri"/>
              </a:rPr>
              <a:t>Technology Readiness Assessment and R&amp;D planning</a:t>
            </a:r>
            <a:endParaRPr lang="en-US" sz="2000" b="1" dirty="0">
              <a:solidFill>
                <a:srgbClr val="000090"/>
              </a:solidFill>
              <a:latin typeface="Calibri"/>
              <a:cs typeface="Calibri"/>
            </a:endParaRPr>
          </a:p>
        </p:txBody>
      </p:sp>
      <p:pic>
        <p:nvPicPr>
          <p:cNvPr id="3" name="Picture 2" descr="Screen shot 2012-02-15 at 11.11.4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8896" y="891644"/>
            <a:ext cx="3882222" cy="5277677"/>
          </a:xfrm>
          <a:prstGeom prst="rect">
            <a:avLst/>
          </a:prstGeom>
        </p:spPr>
      </p:pic>
      <p:sp>
        <p:nvSpPr>
          <p:cNvPr id="5" name="Text Box 6"/>
          <p:cNvSpPr txBox="1">
            <a:spLocks noChangeArrowheads="1"/>
          </p:cNvSpPr>
          <p:nvPr/>
        </p:nvSpPr>
        <p:spPr bwMode="auto">
          <a:xfrm>
            <a:off x="0" y="1305372"/>
            <a:ext cx="4720030" cy="4170372"/>
          </a:xfrm>
          <a:prstGeom prst="rect">
            <a:avLst/>
          </a:prstGeom>
          <a:noFill/>
          <a:ln w="9525">
            <a:noFill/>
            <a:miter lim="800000"/>
            <a:headEnd/>
            <a:tailEnd/>
          </a:ln>
        </p:spPr>
        <p:txBody>
          <a:bodyPr wrap="square">
            <a:prstTxWarp prst="textNoShape">
              <a:avLst/>
            </a:prstTxWarp>
            <a:spAutoFit/>
          </a:bodyPr>
          <a:lstStyle/>
          <a:p>
            <a:pPr marL="225425" lvl="1" indent="-225425">
              <a:spcAft>
                <a:spcPts val="600"/>
              </a:spcAft>
              <a:buFont typeface="Arial"/>
              <a:buChar char="•"/>
            </a:pPr>
            <a:r>
              <a:rPr lang="en-US" sz="2000" b="1" dirty="0"/>
              <a:t>Assess technical maturity </a:t>
            </a:r>
            <a:r>
              <a:rPr lang="en-US" sz="2000" b="1" dirty="0" smtClean="0"/>
              <a:t>for each system or component at level ~3 </a:t>
            </a:r>
            <a:r>
              <a:rPr lang="en-US" sz="2000" b="1" dirty="0"/>
              <a:t>in </a:t>
            </a:r>
            <a:r>
              <a:rPr lang="en-US" sz="2000" b="1" dirty="0" smtClean="0"/>
              <a:t>the NGLS WBS</a:t>
            </a:r>
            <a:endParaRPr lang="en-US" sz="2000" b="1" dirty="0"/>
          </a:p>
          <a:p>
            <a:pPr marL="682625" lvl="1" indent="-225425">
              <a:spcAft>
                <a:spcPts val="600"/>
              </a:spcAft>
              <a:buFont typeface="Arial"/>
              <a:buChar char="•"/>
            </a:pPr>
            <a:r>
              <a:rPr lang="en-US" sz="2000" b="1" dirty="0"/>
              <a:t>~50 </a:t>
            </a:r>
            <a:r>
              <a:rPr lang="en-US" sz="2000" b="1" dirty="0" smtClean="0"/>
              <a:t>items</a:t>
            </a:r>
            <a:endParaRPr lang="en-US" sz="1000" b="1" dirty="0"/>
          </a:p>
          <a:p>
            <a:pPr marL="682625" lvl="1" indent="-225425">
              <a:spcAft>
                <a:spcPts val="600"/>
              </a:spcAft>
              <a:buFont typeface="Arial"/>
              <a:buChar char="•"/>
            </a:pPr>
            <a:r>
              <a:rPr lang="en-US" sz="2000" b="1" dirty="0" smtClean="0"/>
              <a:t>Determine </a:t>
            </a:r>
            <a:r>
              <a:rPr lang="en-US" sz="2000" b="1" i="1" dirty="0" smtClean="0"/>
              <a:t>Critical Technology Elements </a:t>
            </a:r>
            <a:r>
              <a:rPr lang="en-US" sz="2000" b="1" dirty="0" smtClean="0"/>
              <a:t>(CTEs)</a:t>
            </a:r>
          </a:p>
          <a:p>
            <a:pPr lvl="2" indent="-225425">
              <a:spcAft>
                <a:spcPts val="600"/>
              </a:spcAft>
              <a:buFont typeface="Arial"/>
              <a:buChar char="•"/>
            </a:pPr>
            <a:r>
              <a:rPr lang="en-US" sz="2000" b="1" dirty="0" smtClean="0"/>
              <a:t>Essential, unique capabilities, incomplete requirements definition</a:t>
            </a:r>
          </a:p>
          <a:p>
            <a:pPr marL="225425" indent="-225425">
              <a:spcAft>
                <a:spcPts val="600"/>
              </a:spcAft>
              <a:buFont typeface="Arial"/>
              <a:buChar char="•"/>
            </a:pPr>
            <a:r>
              <a:rPr lang="en-US" sz="2000" b="1" dirty="0" smtClean="0"/>
              <a:t>Prioritized list of CTEs will guide R&amp;D plan</a:t>
            </a:r>
          </a:p>
          <a:p>
            <a:pPr marL="225425" indent="-225425">
              <a:spcAft>
                <a:spcPts val="600"/>
              </a:spcAft>
              <a:buFont typeface="Arial"/>
              <a:buChar char="•"/>
            </a:pPr>
            <a:r>
              <a:rPr lang="en-US" sz="2000" b="1" dirty="0" smtClean="0">
                <a:solidFill>
                  <a:srgbClr val="0000FF"/>
                </a:solidFill>
              </a:rPr>
              <a:t>FNAL input on SCRF TRA and R&amp;D needs</a:t>
            </a:r>
            <a:endParaRPr lang="en-US" sz="2000" b="1" dirty="0">
              <a:solidFill>
                <a:srgbClr val="0000FF"/>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946398916"/>
              </p:ext>
            </p:extLst>
          </p:nvPr>
        </p:nvGraphicFramePr>
        <p:xfrm>
          <a:off x="4720029" y="2095463"/>
          <a:ext cx="2940726" cy="3434136"/>
        </p:xfrm>
        <a:graphic>
          <a:graphicData uri="http://schemas.openxmlformats.org/presentationml/2006/ole">
            <mc:AlternateContent xmlns:mc="http://schemas.openxmlformats.org/markup-compatibility/2006">
              <mc:Choice xmlns:v="urn:schemas-microsoft-com:vml" Requires="v">
                <p:oleObj spid="_x0000_s1048" name="Document" r:id="rId4" imgW="5676900" imgH="6629400" progId="Word.Document.12">
                  <p:embed/>
                </p:oleObj>
              </mc:Choice>
              <mc:Fallback>
                <p:oleObj name="Document" r:id="rId4" imgW="5676900" imgH="6629400" progId="Word.Document.12">
                  <p:embed/>
                  <p:pic>
                    <p:nvPicPr>
                      <p:cNvPr id="0" name=""/>
                      <p:cNvPicPr/>
                      <p:nvPr/>
                    </p:nvPicPr>
                    <p:blipFill>
                      <a:blip r:embed="rId5"/>
                      <a:stretch>
                        <a:fillRect/>
                      </a:stretch>
                    </p:blipFill>
                    <p:spPr>
                      <a:xfrm>
                        <a:off x="4720029" y="2095463"/>
                        <a:ext cx="2940726" cy="3434136"/>
                      </a:xfrm>
                      <a:prstGeom prst="rect">
                        <a:avLst/>
                      </a:prstGeom>
                    </p:spPr>
                  </p:pic>
                </p:oleObj>
              </mc:Fallback>
            </mc:AlternateContent>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768309813"/>
              </p:ext>
            </p:extLst>
          </p:nvPr>
        </p:nvGraphicFramePr>
        <p:xfrm>
          <a:off x="4863547" y="3539537"/>
          <a:ext cx="4280453" cy="4501254"/>
        </p:xfrm>
        <a:graphic>
          <a:graphicData uri="http://schemas.openxmlformats.org/drawingml/2006/table">
            <a:tbl>
              <a:tblPr/>
              <a:tblGrid>
                <a:gridCol w="238540"/>
                <a:gridCol w="419652"/>
                <a:gridCol w="186270"/>
                <a:gridCol w="1602773"/>
                <a:gridCol w="1833218"/>
              </a:tblGrid>
              <a:tr h="204832">
                <a:tc>
                  <a:txBody>
                    <a:bodyPr/>
                    <a:lstStyle/>
                    <a:p>
                      <a:pPr algn="l" fontAlgn="t"/>
                      <a:r>
                        <a:rPr lang="en-US" sz="500" b="1" i="0" u="none" strike="noStrike">
                          <a:solidFill>
                            <a:srgbClr val="000000"/>
                          </a:solidFill>
                          <a:effectLst/>
                          <a:latin typeface="Calibri"/>
                        </a:rPr>
                        <a:t>WBS </a:t>
                      </a:r>
                    </a:p>
                  </a:txBody>
                  <a:tcPr marL="4765" marR="4765" marT="4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500" b="1" i="0" u="none" strike="noStrike" dirty="0">
                          <a:solidFill>
                            <a:srgbClr val="000000"/>
                          </a:solidFill>
                          <a:effectLst/>
                          <a:latin typeface="Calibri"/>
                        </a:rPr>
                        <a:t>WBS Name</a:t>
                      </a:r>
                    </a:p>
                  </a:txBody>
                  <a:tcPr marL="4765" marR="4765" marT="4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500" b="1" i="0" u="none" strike="noStrike">
                          <a:solidFill>
                            <a:srgbClr val="000000"/>
                          </a:solidFill>
                          <a:effectLst/>
                          <a:latin typeface="Calibri"/>
                        </a:rPr>
                        <a:t>TRL </a:t>
                      </a:r>
                    </a:p>
                  </a:txBody>
                  <a:tcPr marL="4765" marR="4765" marT="4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500" b="1" i="0" u="none" strike="noStrike">
                          <a:solidFill>
                            <a:srgbClr val="000000"/>
                          </a:solidFill>
                          <a:effectLst/>
                          <a:latin typeface="Calibri"/>
                        </a:rPr>
                        <a:t>Dictionary</a:t>
                      </a:r>
                    </a:p>
                  </a:txBody>
                  <a:tcPr marL="4765" marR="4765" marT="4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500" b="1" i="0" u="none" strike="noStrike" dirty="0">
                          <a:solidFill>
                            <a:srgbClr val="000000"/>
                          </a:solidFill>
                          <a:effectLst/>
                          <a:latin typeface="Calibri"/>
                        </a:rPr>
                        <a:t>References and comments from proponents</a:t>
                      </a:r>
                    </a:p>
                  </a:txBody>
                  <a:tcPr marL="4765" marR="4765" marT="4765"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74770">
                <a:tc>
                  <a:txBody>
                    <a:bodyPr/>
                    <a:lstStyle/>
                    <a:p>
                      <a:pPr algn="r" fontAlgn="t"/>
                      <a:r>
                        <a:rPr lang="en-US" sz="500" b="0" i="0" u="none" strike="noStrike">
                          <a:solidFill>
                            <a:srgbClr val="FF0000"/>
                          </a:solidFill>
                          <a:effectLst/>
                          <a:latin typeface="Calibri"/>
                        </a:rPr>
                        <a:t>1.1.4</a:t>
                      </a:r>
                    </a:p>
                  </a:txBody>
                  <a:tcPr marL="4765" marR="4765" marT="4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500" b="0" i="0" u="none" strike="noStrike" dirty="0">
                          <a:solidFill>
                            <a:srgbClr val="FF0000"/>
                          </a:solidFill>
                          <a:effectLst/>
                          <a:latin typeface="Calibri"/>
                        </a:rPr>
                        <a:t>VHF RF Electron Gun</a:t>
                      </a:r>
                    </a:p>
                  </a:txBody>
                  <a:tcPr marL="4765" marR="4765" marT="4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500" b="0" i="0" u="none" strike="noStrike">
                          <a:solidFill>
                            <a:srgbClr val="FF0000"/>
                          </a:solidFill>
                          <a:effectLst/>
                          <a:latin typeface="Calibri"/>
                        </a:rPr>
                        <a:t>3</a:t>
                      </a:r>
                    </a:p>
                  </a:txBody>
                  <a:tcPr marL="4765" marR="4765" marT="4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500" b="0" i="0" u="none" strike="noStrike">
                          <a:solidFill>
                            <a:srgbClr val="FF0000"/>
                          </a:solidFill>
                          <a:effectLst/>
                          <a:latin typeface="Calibri"/>
                        </a:rPr>
                        <a:t>The gun cavity is a resonant RF structure that supports the cathode, and the electric field that accelerates the photoelectrons, in a UHV environment. The gun RF system provides ~100 kW CW power at 187 MHz. A prototype gun is operational in APEX, has demonstrated design RF power capability, and is undergoing  further tests for vacuum, long-term reliability, etc.</a:t>
                      </a:r>
                    </a:p>
                  </a:txBody>
                  <a:tcPr marL="4765" marR="4765" marT="4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500" b="0" i="0" u="none" strike="noStrike" dirty="0">
                          <a:solidFill>
                            <a:srgbClr val="FF0000"/>
                          </a:solidFill>
                          <a:effectLst/>
                          <a:latin typeface="Calibri"/>
                        </a:rPr>
                        <a:t>[1] "Schemes and challenges for electron injectors operating in high repetition rate X-ray FELs", Fernando </a:t>
                      </a:r>
                      <a:r>
                        <a:rPr lang="en-US" sz="500" b="0" i="0" u="none" strike="noStrike" dirty="0" err="1">
                          <a:solidFill>
                            <a:srgbClr val="FF0000"/>
                          </a:solidFill>
                          <a:effectLst/>
                          <a:latin typeface="Calibri"/>
                        </a:rPr>
                        <a:t>Sannibale</a:t>
                      </a:r>
                      <a:r>
                        <a:rPr lang="en-US" sz="500" b="0" i="0" u="none" strike="noStrike" dirty="0">
                          <a:solidFill>
                            <a:srgbClr val="FF0000"/>
                          </a:solidFill>
                          <a:effectLst/>
                          <a:latin typeface="Calibri"/>
                        </a:rPr>
                        <a:t>, Daniele </a:t>
                      </a:r>
                      <a:r>
                        <a:rPr lang="en-US" sz="500" b="0" i="0" u="none" strike="noStrike" dirty="0" err="1">
                          <a:solidFill>
                            <a:srgbClr val="FF0000"/>
                          </a:solidFill>
                          <a:effectLst/>
                          <a:latin typeface="Calibri"/>
                        </a:rPr>
                        <a:t>Filippetto</a:t>
                      </a:r>
                      <a:r>
                        <a:rPr lang="en-US" sz="500" b="0" i="0" u="none" strike="noStrike" dirty="0">
                          <a:solidFill>
                            <a:srgbClr val="FF0000"/>
                          </a:solidFill>
                          <a:effectLst/>
                          <a:latin typeface="Calibri"/>
                        </a:rPr>
                        <a:t> &amp; Christos F. Papadopoulos, Journal of Modern Optics, Volume 58, Issue 16, 2011, Special Issue: Development and Technical Challenges of Next Generation Free Electron Lasers, pages 1419-1437</a:t>
                      </a:r>
                    </a:p>
                  </a:txBody>
                  <a:tcPr marL="4765" marR="4765" marT="4765"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817217">
                <a:tc>
                  <a:txBody>
                    <a:bodyPr/>
                    <a:lstStyle/>
                    <a:p>
                      <a:pPr algn="r" fontAlgn="t"/>
                      <a:r>
                        <a:rPr lang="en-US" sz="500" b="0" i="0" u="none" strike="noStrike">
                          <a:solidFill>
                            <a:srgbClr val="FF0000"/>
                          </a:solidFill>
                          <a:effectLst/>
                          <a:latin typeface="Calibri"/>
                        </a:rPr>
                        <a:t>1.1.4.3</a:t>
                      </a:r>
                    </a:p>
                  </a:txBody>
                  <a:tcPr marL="4765" marR="4765" marT="4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500" b="0" i="0" u="none" strike="noStrike">
                          <a:solidFill>
                            <a:srgbClr val="FF0000"/>
                          </a:solidFill>
                          <a:effectLst/>
                          <a:latin typeface="Calibri"/>
                        </a:rPr>
                        <a:t>Photocathode</a:t>
                      </a:r>
                    </a:p>
                  </a:txBody>
                  <a:tcPr marL="4765" marR="4765" marT="4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500" b="0" i="0" u="none" strike="noStrike">
                          <a:solidFill>
                            <a:srgbClr val="FF0000"/>
                          </a:solidFill>
                          <a:effectLst/>
                          <a:latin typeface="Calibri"/>
                        </a:rPr>
                        <a:t>3 – 5</a:t>
                      </a:r>
                    </a:p>
                  </a:txBody>
                  <a:tcPr marL="4765" marR="4765" marT="4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500" b="0" i="0" u="none" strike="noStrike">
                          <a:solidFill>
                            <a:srgbClr val="FF0000"/>
                          </a:solidFill>
                          <a:effectLst/>
                          <a:latin typeface="Calibri"/>
                        </a:rPr>
                        <a:t>Mounted inside the VHF RF gun cavity, and illuminated by the drive laser, the photocathode provides the electrons for the accelerator. CsTe photocathodes operate in accelerator environments and are used at FLASH, Fermilab, etc. at average repetition rates lower than NGLS.  Alkali antimonides have been successfully demonstrated in tightly controlled laboratory environments; emittance under field, field emission, laser and beam damage are not yet tested. APEX will test cathodes, and demonstrate efficiency, lifetime, and reliability, under NGLS conditions.</a:t>
                      </a:r>
                    </a:p>
                  </a:txBody>
                  <a:tcPr marL="4765" marR="4765" marT="4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500" b="0" i="0" u="none" strike="noStrike">
                          <a:solidFill>
                            <a:srgbClr val="FF0000"/>
                          </a:solidFill>
                          <a:effectLst/>
                          <a:latin typeface="Calibri"/>
                        </a:rPr>
                        <a:t>TRL 4 seems to be to be just about right.  We have done the lab kluge, tested a concept (TRL4), but we have not done 1st test in reasonable lab environment simulating gun conditions.  Also in TRL 4, initial proof of concept.....we have proved the concept for QE and emittance, but not any other parameter (emittance under field, field emission, laser and beam damage).  All in all,  your rating of 3-5 is probably right; some bits are done and proven, others aren't.  Is it OK to leave it like this, ie. 3-5.  Some significant part we are still vulnerable if reviewed and need to ramp up efforts in the next year to get through at TRL 4 issues.                     [1]  Vecchione et al, APL 99, 034103 (2011)</a:t>
                      </a:r>
                    </a:p>
                  </a:txBody>
                  <a:tcPr marL="4765" marR="4765" marT="4765"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330174">
                <a:tc>
                  <a:txBody>
                    <a:bodyPr/>
                    <a:lstStyle/>
                    <a:p>
                      <a:pPr algn="r" fontAlgn="t"/>
                      <a:r>
                        <a:rPr lang="en-US" sz="500" b="0" i="0" u="none" strike="noStrike">
                          <a:solidFill>
                            <a:srgbClr val="FF0000"/>
                          </a:solidFill>
                          <a:effectLst/>
                          <a:latin typeface="Calibri"/>
                        </a:rPr>
                        <a:t>1.1.5</a:t>
                      </a:r>
                    </a:p>
                  </a:txBody>
                  <a:tcPr marL="4765" marR="4765" marT="4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500" b="0" i="0" u="none" strike="noStrike">
                          <a:solidFill>
                            <a:srgbClr val="FF0000"/>
                          </a:solidFill>
                          <a:effectLst/>
                          <a:latin typeface="Calibri"/>
                        </a:rPr>
                        <a:t>Drive Laser System</a:t>
                      </a:r>
                    </a:p>
                  </a:txBody>
                  <a:tcPr marL="4765" marR="4765" marT="4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500" b="0" i="0" u="none" strike="noStrike">
                          <a:solidFill>
                            <a:srgbClr val="FF0000"/>
                          </a:solidFill>
                          <a:effectLst/>
                          <a:latin typeface="Calibri"/>
                        </a:rPr>
                        <a:t>5</a:t>
                      </a:r>
                    </a:p>
                  </a:txBody>
                  <a:tcPr marL="4765" marR="4765" marT="4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500" b="0" i="0" u="none" strike="noStrike">
                          <a:solidFill>
                            <a:srgbClr val="FF0000"/>
                          </a:solidFill>
                          <a:effectLst/>
                          <a:latin typeface="Calibri"/>
                        </a:rPr>
                        <a:t>The drive laser system provides photon pulses at a wavelength matched to the work-function of the photocathode material, with sufficient energy per pulse to emit the required number of electrons, and with the appropriate temporal and spatial shape to control beam dynamics of the emitted electrons. For CsTe photocathodes, operating laser systems exist at high repetition rate in burst mode, e.g. at FLASH. For alkali antimonides, lasers of required power are commercially available. What is needed are controls and filtering, and diagnostics, to provide spatial and temporal characteristics specific to NGLS needs, in a CW 1 MHz system. Transverse (position) and longitudinal (timing) feedback systems are also needed to achieve the pulse to pulse stability required.  APEX will test these systems, which may be different depending on photocathode materials. </a:t>
                      </a:r>
                    </a:p>
                  </a:txBody>
                  <a:tcPr marL="4765" marR="4765" marT="4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500" b="0" i="0" u="none" strike="noStrike" dirty="0">
                          <a:solidFill>
                            <a:srgbClr val="FF0000"/>
                          </a:solidFill>
                          <a:effectLst/>
                          <a:latin typeface="Calibri"/>
                        </a:rPr>
                        <a:t>All the subsystems have been proven to work separately, and most of them have also been proven in the system an accelerator environment.</a:t>
                      </a:r>
                      <a:br>
                        <a:rPr lang="en-US" sz="500" b="0" i="0" u="none" strike="noStrike" dirty="0">
                          <a:solidFill>
                            <a:srgbClr val="FF0000"/>
                          </a:solidFill>
                          <a:effectLst/>
                          <a:latin typeface="Calibri"/>
                        </a:rPr>
                      </a:br>
                      <a:r>
                        <a:rPr lang="en-US" sz="500" b="0" i="0" u="none" strike="noStrike" dirty="0">
                          <a:solidFill>
                            <a:srgbClr val="FF0000"/>
                          </a:solidFill>
                          <a:effectLst/>
                          <a:latin typeface="Calibri"/>
                        </a:rPr>
                        <a:t>Fiber laser (oscillator + amplifier) systems (ref.[1]) with the similar wavelength, energy per pulse and repetition rate are commercially available. The TRL also depends on energy per pulse needed, which in turn depends on the choice of cathode material.</a:t>
                      </a:r>
                      <a:br>
                        <a:rPr lang="en-US" sz="500" b="0" i="0" u="none" strike="noStrike" dirty="0">
                          <a:solidFill>
                            <a:srgbClr val="FF0000"/>
                          </a:solidFill>
                          <a:effectLst/>
                          <a:latin typeface="Calibri"/>
                        </a:rPr>
                      </a:br>
                      <a:r>
                        <a:rPr lang="en-US" sz="500" b="0" i="0" u="none" strike="noStrike" dirty="0">
                          <a:solidFill>
                            <a:srgbClr val="FF0000"/>
                          </a:solidFill>
                          <a:effectLst/>
                          <a:latin typeface="Calibri"/>
                        </a:rPr>
                        <a:t>The challenge resides on interfacing the drive laser with the accelerator satisfying all the tight tolerances requested by user facility. </a:t>
                      </a:r>
                      <a:br>
                        <a:rPr lang="en-US" sz="500" b="0" i="0" u="none" strike="noStrike" dirty="0">
                          <a:solidFill>
                            <a:srgbClr val="FF0000"/>
                          </a:solidFill>
                          <a:effectLst/>
                          <a:latin typeface="Calibri"/>
                        </a:rPr>
                      </a:br>
                      <a:r>
                        <a:rPr lang="en-US" sz="500" b="0" i="0" u="none" strike="noStrike" dirty="0">
                          <a:solidFill>
                            <a:srgbClr val="FF0000"/>
                          </a:solidFill>
                          <a:effectLst/>
                          <a:latin typeface="Calibri"/>
                        </a:rPr>
                        <a:t>Longitudinal pulse shaping of high rep. rate lasers has already been proven (ref. [2]), but further improvements will be required to get better results.</a:t>
                      </a:r>
                      <a:br>
                        <a:rPr lang="en-US" sz="500" b="0" i="0" u="none" strike="noStrike" dirty="0">
                          <a:solidFill>
                            <a:srgbClr val="FF0000"/>
                          </a:solidFill>
                          <a:effectLst/>
                          <a:latin typeface="Calibri"/>
                        </a:rPr>
                      </a:br>
                      <a:r>
                        <a:rPr lang="en-US" sz="500" b="0" i="0" u="none" strike="noStrike" dirty="0">
                          <a:solidFill>
                            <a:srgbClr val="FF0000"/>
                          </a:solidFill>
                          <a:effectLst/>
                          <a:latin typeface="Calibri"/>
                        </a:rPr>
                        <a:t>Time and space stability tolerances require feedbacks on the system. The high repetition rate opens the door to high bandwidth feedbacks and can in principle make it very stable. Such systems are state of the art and could be implemented and proven already in the APEX laser. </a:t>
                      </a:r>
                      <a:br>
                        <a:rPr lang="en-US" sz="500" b="0" i="0" u="none" strike="noStrike" dirty="0">
                          <a:solidFill>
                            <a:srgbClr val="FF0000"/>
                          </a:solidFill>
                          <a:effectLst/>
                          <a:latin typeface="Calibri"/>
                        </a:rPr>
                      </a:br>
                      <a:r>
                        <a:rPr lang="en-US" sz="500" b="0" i="0" u="none" strike="noStrike" dirty="0">
                          <a:solidFill>
                            <a:srgbClr val="FF0000"/>
                          </a:solidFill>
                          <a:effectLst/>
                          <a:latin typeface="Calibri"/>
                        </a:rPr>
                        <a:t>In conclusion, it can be said that all the subsystems are state of the art, but the new challenge of building a very stable laser of a future user facility, decreases the level of readiness down to 5. </a:t>
                      </a:r>
                      <a:br>
                        <a:rPr lang="en-US" sz="500" b="0" i="0" u="none" strike="noStrike" dirty="0">
                          <a:solidFill>
                            <a:srgbClr val="FF0000"/>
                          </a:solidFill>
                          <a:effectLst/>
                          <a:latin typeface="Calibri"/>
                        </a:rPr>
                      </a:br>
                      <a:r>
                        <a:rPr lang="en-US" sz="500" b="0" i="0" u="none" strike="noStrike" dirty="0">
                          <a:solidFill>
                            <a:srgbClr val="FF0000"/>
                          </a:solidFill>
                          <a:effectLst/>
                          <a:latin typeface="Calibri"/>
                        </a:rPr>
                        <a:t>References [3] and [4] below describe similar high repetition rate laser systems, giving a sense of the level of complexity. </a:t>
                      </a:r>
                      <a:br>
                        <a:rPr lang="en-US" sz="500" b="0" i="0" u="none" strike="noStrike" dirty="0">
                          <a:solidFill>
                            <a:srgbClr val="FF0000"/>
                          </a:solidFill>
                          <a:effectLst/>
                          <a:latin typeface="Calibri"/>
                        </a:rPr>
                      </a:br>
                      <a:r>
                        <a:rPr lang="en-US" sz="500" b="0" i="0" u="none" strike="noStrike" dirty="0">
                          <a:solidFill>
                            <a:srgbClr val="FF0000"/>
                          </a:solidFill>
                          <a:effectLst/>
                          <a:latin typeface="Calibri"/>
                        </a:rPr>
                        <a:t>[1] see for example: http://</a:t>
                      </a:r>
                      <a:r>
                        <a:rPr lang="en-US" sz="500" b="0" i="0" u="none" strike="noStrike" dirty="0" err="1">
                          <a:solidFill>
                            <a:srgbClr val="FF0000"/>
                          </a:solidFill>
                          <a:effectLst/>
                          <a:latin typeface="Calibri"/>
                        </a:rPr>
                        <a:t>www.calmarlaser.com</a:t>
                      </a:r>
                      <a:r>
                        <a:rPr lang="en-US" sz="500" b="0" i="0" u="none" strike="noStrike" dirty="0">
                          <a:solidFill>
                            <a:srgbClr val="FF0000"/>
                          </a:solidFill>
                          <a:effectLst/>
                          <a:latin typeface="Calibri"/>
                        </a:rPr>
                        <a:t>/products/</a:t>
                      </a:r>
                      <a:r>
                        <a:rPr lang="en-US" sz="500" b="0" i="0" u="none" strike="noStrike" dirty="0" err="1">
                          <a:solidFill>
                            <a:srgbClr val="FF0000"/>
                          </a:solidFill>
                          <a:effectLst/>
                          <a:latin typeface="Calibri"/>
                        </a:rPr>
                        <a:t>fiber_laser</a:t>
                      </a:r>
                      <a:r>
                        <a:rPr lang="en-US" sz="500" b="0" i="0" u="none" strike="noStrike" dirty="0">
                          <a:solidFill>
                            <a:srgbClr val="FF0000"/>
                          </a:solidFill>
                          <a:effectLst/>
                          <a:latin typeface="Calibri"/>
                        </a:rPr>
                        <a:t>/</a:t>
                      </a:r>
                      <a:r>
                        <a:rPr lang="en-US" sz="500" b="0" i="0" u="none" strike="noStrike" dirty="0" err="1">
                          <a:solidFill>
                            <a:srgbClr val="FF0000"/>
                          </a:solidFill>
                          <a:effectLst/>
                          <a:latin typeface="Calibri"/>
                        </a:rPr>
                        <a:t>cazadero.php</a:t>
                      </a:r>
                      <a:r>
                        <a:rPr lang="en-US" sz="500" b="0" i="0" u="none" strike="noStrike" dirty="0">
                          <a:solidFill>
                            <a:srgbClr val="FF0000"/>
                          </a:solidFill>
                          <a:effectLst/>
                          <a:latin typeface="Calibri"/>
                        </a:rPr>
                        <a:t/>
                      </a:r>
                      <a:br>
                        <a:rPr lang="en-US" sz="500" b="0" i="0" u="none" strike="noStrike" dirty="0">
                          <a:solidFill>
                            <a:srgbClr val="FF0000"/>
                          </a:solidFill>
                          <a:effectLst/>
                          <a:latin typeface="Calibri"/>
                        </a:rPr>
                      </a:br>
                      <a:r>
                        <a:rPr lang="en-US" sz="500" b="0" i="0" u="none" strike="noStrike" dirty="0">
                          <a:solidFill>
                            <a:srgbClr val="FF0000"/>
                          </a:solidFill>
                          <a:effectLst/>
                          <a:latin typeface="Calibri"/>
                        </a:rPr>
                        <a:t>[2] I. </a:t>
                      </a:r>
                      <a:r>
                        <a:rPr lang="en-US" sz="500" b="0" i="0" u="none" strike="noStrike" dirty="0" err="1">
                          <a:solidFill>
                            <a:srgbClr val="FF0000"/>
                          </a:solidFill>
                          <a:effectLst/>
                          <a:latin typeface="Calibri"/>
                        </a:rPr>
                        <a:t>Bazarov</a:t>
                      </a:r>
                      <a:r>
                        <a:rPr lang="en-US" sz="500" b="0" i="0" u="none" strike="noStrike" dirty="0">
                          <a:solidFill>
                            <a:srgbClr val="FF0000"/>
                          </a:solidFill>
                          <a:effectLst/>
                          <a:latin typeface="Calibri"/>
                        </a:rPr>
                        <a:t> et. al.,  Phys. Rev. ST </a:t>
                      </a:r>
                      <a:r>
                        <a:rPr lang="en-US" sz="500" b="0" i="0" u="none" strike="noStrike" dirty="0" err="1">
                          <a:solidFill>
                            <a:srgbClr val="FF0000"/>
                          </a:solidFill>
                          <a:effectLst/>
                          <a:latin typeface="Calibri"/>
                        </a:rPr>
                        <a:t>Accel</a:t>
                      </a:r>
                      <a:r>
                        <a:rPr lang="en-US" sz="500" b="0" i="0" u="none" strike="noStrike" dirty="0">
                          <a:solidFill>
                            <a:srgbClr val="FF0000"/>
                          </a:solidFill>
                          <a:effectLst/>
                          <a:latin typeface="Calibri"/>
                        </a:rPr>
                        <a:t>. Beams 11, 040702 (2008)</a:t>
                      </a:r>
                      <a:br>
                        <a:rPr lang="en-US" sz="500" b="0" i="0" u="none" strike="noStrike" dirty="0">
                          <a:solidFill>
                            <a:srgbClr val="FF0000"/>
                          </a:solidFill>
                          <a:effectLst/>
                          <a:latin typeface="Calibri"/>
                        </a:rPr>
                      </a:br>
                      <a:r>
                        <a:rPr lang="en-US" sz="500" b="0" i="0" u="none" strike="noStrike" dirty="0">
                          <a:solidFill>
                            <a:srgbClr val="FF0000"/>
                          </a:solidFill>
                          <a:effectLst/>
                          <a:latin typeface="Calibri"/>
                        </a:rPr>
                        <a:t>[3]  Ingo Will, Horst I. Templin, Siegfried Schreiber, and Wolfgang </a:t>
                      </a:r>
                      <a:r>
                        <a:rPr lang="en-US" sz="500" b="0" i="0" u="none" strike="noStrike" dirty="0" err="1">
                          <a:solidFill>
                            <a:srgbClr val="FF0000"/>
                          </a:solidFill>
                          <a:effectLst/>
                          <a:latin typeface="Calibri"/>
                        </a:rPr>
                        <a:t>Sandner</a:t>
                      </a:r>
                      <a:r>
                        <a:rPr lang="en-US" sz="500" b="0" i="0" u="none" strike="noStrike" dirty="0">
                          <a:solidFill>
                            <a:srgbClr val="FF0000"/>
                          </a:solidFill>
                          <a:effectLst/>
                          <a:latin typeface="Calibri"/>
                        </a:rPr>
                        <a:t>, "</a:t>
                      </a:r>
                      <a:r>
                        <a:rPr lang="en-US" sz="500" b="0" i="0" u="none" strike="noStrike" dirty="0" err="1">
                          <a:solidFill>
                            <a:srgbClr val="FF0000"/>
                          </a:solidFill>
                          <a:effectLst/>
                          <a:latin typeface="Calibri"/>
                        </a:rPr>
                        <a:t>Photoinjector</a:t>
                      </a:r>
                      <a:r>
                        <a:rPr lang="en-US" sz="500" b="0" i="0" u="none" strike="noStrike" dirty="0">
                          <a:solidFill>
                            <a:srgbClr val="FF0000"/>
                          </a:solidFill>
                          <a:effectLst/>
                          <a:latin typeface="Calibri"/>
                        </a:rPr>
                        <a:t> drive laser of the FLASH FEL," Opt. Express 19, 23770-23781 (2011) </a:t>
                      </a:r>
                      <a:br>
                        <a:rPr lang="en-US" sz="500" b="0" i="0" u="none" strike="noStrike" dirty="0">
                          <a:solidFill>
                            <a:srgbClr val="FF0000"/>
                          </a:solidFill>
                          <a:effectLst/>
                          <a:latin typeface="Calibri"/>
                        </a:rPr>
                      </a:br>
                      <a:r>
                        <a:rPr lang="en-US" sz="500" b="0" i="0" u="none" strike="noStrike" dirty="0">
                          <a:solidFill>
                            <a:srgbClr val="FF0000"/>
                          </a:solidFill>
                          <a:effectLst/>
                          <a:latin typeface="Calibri"/>
                        </a:rPr>
                        <a:t>[4] D.G. </a:t>
                      </a:r>
                      <a:r>
                        <a:rPr lang="en-US" sz="500" b="0" i="0" u="none" strike="noStrike" dirty="0" err="1">
                          <a:solidFill>
                            <a:srgbClr val="FF0000"/>
                          </a:solidFill>
                          <a:effectLst/>
                          <a:latin typeface="Calibri"/>
                        </a:rPr>
                        <a:t>Ouzonov</a:t>
                      </a:r>
                      <a:r>
                        <a:rPr lang="en-US" sz="500" b="0" i="0" u="none" strike="noStrike" dirty="0">
                          <a:solidFill>
                            <a:srgbClr val="FF0000"/>
                          </a:solidFill>
                          <a:effectLst/>
                          <a:latin typeface="Calibri"/>
                        </a:rPr>
                        <a:t>, I. </a:t>
                      </a:r>
                      <a:r>
                        <a:rPr lang="en-US" sz="500" b="0" i="0" u="none" strike="noStrike" dirty="0" err="1">
                          <a:solidFill>
                            <a:srgbClr val="FF0000"/>
                          </a:solidFill>
                          <a:effectLst/>
                          <a:latin typeface="Calibri"/>
                        </a:rPr>
                        <a:t>Bazarov</a:t>
                      </a:r>
                      <a:r>
                        <a:rPr lang="en-US" sz="500" b="0" i="0" u="none" strike="noStrike" dirty="0">
                          <a:solidFill>
                            <a:srgbClr val="FF0000"/>
                          </a:solidFill>
                          <a:effectLst/>
                          <a:latin typeface="Calibri"/>
                        </a:rPr>
                        <a:t>, B. Dunham and C. Sinclair, "The Laser System for the ERL Electron Source at Cornell University", Proceedings of PAC07, Albuquerque, New    Mexico, USA.</a:t>
                      </a:r>
                    </a:p>
                  </a:txBody>
                  <a:tcPr marL="4765" marR="4765" marT="4765"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574261">
                <a:tc>
                  <a:txBody>
                    <a:bodyPr/>
                    <a:lstStyle/>
                    <a:p>
                      <a:pPr algn="r" fontAlgn="t"/>
                      <a:r>
                        <a:rPr lang="en-US" sz="500" b="0" i="0" u="none" strike="noStrike">
                          <a:solidFill>
                            <a:srgbClr val="000000"/>
                          </a:solidFill>
                          <a:effectLst/>
                          <a:latin typeface="Calibri"/>
                        </a:rPr>
                        <a:t>1.1.6</a:t>
                      </a:r>
                    </a:p>
                  </a:txBody>
                  <a:tcPr marL="4765" marR="4765" marT="4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500" b="0" i="0" u="none" strike="noStrike">
                          <a:solidFill>
                            <a:srgbClr val="000000"/>
                          </a:solidFill>
                          <a:effectLst/>
                          <a:latin typeface="Calibri"/>
                        </a:rPr>
                        <a:t>Buncher Cavity</a:t>
                      </a:r>
                    </a:p>
                  </a:txBody>
                  <a:tcPr marL="4765" marR="4765" marT="4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500" b="0" i="0" u="none" strike="noStrike" dirty="0">
                          <a:solidFill>
                            <a:srgbClr val="000000"/>
                          </a:solidFill>
                          <a:effectLst/>
                          <a:latin typeface="Calibri"/>
                        </a:rPr>
                        <a:t>5</a:t>
                      </a:r>
                    </a:p>
                  </a:txBody>
                  <a:tcPr marL="4765" marR="4765" marT="4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500" b="0" i="0" u="none" strike="noStrike" dirty="0">
                          <a:solidFill>
                            <a:srgbClr val="000000"/>
                          </a:solidFill>
                          <a:effectLst/>
                          <a:latin typeface="Calibri"/>
                        </a:rPr>
                        <a:t>The </a:t>
                      </a:r>
                      <a:r>
                        <a:rPr lang="en-US" sz="500" b="0" i="0" u="none" strike="noStrike" dirty="0" err="1">
                          <a:solidFill>
                            <a:srgbClr val="000000"/>
                          </a:solidFill>
                          <a:effectLst/>
                          <a:latin typeface="Calibri"/>
                        </a:rPr>
                        <a:t>buncher</a:t>
                      </a:r>
                      <a:r>
                        <a:rPr lang="en-US" sz="500" b="0" i="0" u="none" strike="noStrike" dirty="0">
                          <a:solidFill>
                            <a:srgbClr val="000000"/>
                          </a:solidFill>
                          <a:effectLst/>
                          <a:latin typeface="Calibri"/>
                        </a:rPr>
                        <a:t> cavity supports a resonant RF field, that provides an energy chirp to the weakly relativistic electron bunches output from the gun, thereby producing bunching in the downstream beam. A similar system has operated for the ALS harmonic cavities, and at the Cornell ERL prototype. RF power coupler modifications are required for NGLS needs. The </a:t>
                      </a:r>
                      <a:r>
                        <a:rPr lang="en-US" sz="500" b="0" i="0" u="none" strike="noStrike" dirty="0" err="1">
                          <a:solidFill>
                            <a:srgbClr val="000000"/>
                          </a:solidFill>
                          <a:effectLst/>
                          <a:latin typeface="Calibri"/>
                        </a:rPr>
                        <a:t>buncher</a:t>
                      </a:r>
                      <a:r>
                        <a:rPr lang="en-US" sz="500" b="0" i="0" u="none" strike="noStrike" dirty="0">
                          <a:solidFill>
                            <a:srgbClr val="000000"/>
                          </a:solidFill>
                          <a:effectLst/>
                          <a:latin typeface="Calibri"/>
                        </a:rPr>
                        <a:t> RF system provides ~10 kW CW power at 1.3 GHz.</a:t>
                      </a:r>
                    </a:p>
                  </a:txBody>
                  <a:tcPr marL="4765" marR="4765" marT="4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500" b="0" i="0" u="none" strike="noStrike" dirty="0">
                          <a:solidFill>
                            <a:srgbClr val="000000"/>
                          </a:solidFill>
                          <a:effectLst/>
                          <a:latin typeface="Calibri"/>
                        </a:rPr>
                        <a:t>The design of the </a:t>
                      </a:r>
                      <a:r>
                        <a:rPr lang="en-US" sz="500" b="0" i="0" u="none" strike="noStrike" dirty="0" err="1">
                          <a:solidFill>
                            <a:srgbClr val="000000"/>
                          </a:solidFill>
                          <a:effectLst/>
                          <a:latin typeface="Calibri"/>
                        </a:rPr>
                        <a:t>buncher</a:t>
                      </a:r>
                      <a:r>
                        <a:rPr lang="en-US" sz="500" b="0" i="0" u="none" strike="noStrike" dirty="0">
                          <a:solidFill>
                            <a:srgbClr val="000000"/>
                          </a:solidFill>
                          <a:effectLst/>
                          <a:latin typeface="Calibri"/>
                        </a:rPr>
                        <a:t> we are using is based on the existing ALS 3rd harmonic cavity with two significant modifications: the </a:t>
                      </a:r>
                      <a:r>
                        <a:rPr lang="en-US" sz="500" b="0" i="0" u="none" strike="noStrike" dirty="0" err="1">
                          <a:solidFill>
                            <a:srgbClr val="000000"/>
                          </a:solidFill>
                          <a:effectLst/>
                          <a:latin typeface="Calibri"/>
                        </a:rPr>
                        <a:t>buncher</a:t>
                      </a:r>
                      <a:r>
                        <a:rPr lang="en-US" sz="500" b="0" i="0" u="none" strike="noStrike" dirty="0">
                          <a:solidFill>
                            <a:srgbClr val="000000"/>
                          </a:solidFill>
                          <a:effectLst/>
                          <a:latin typeface="Calibri"/>
                        </a:rPr>
                        <a:t> is active (coupler added) and it is scaled from 1.5 to 1.3 GHz. So probably that makes it more a 4 than a 5, but I don't have a strong preference </a:t>
                      </a:r>
                    </a:p>
                  </a:txBody>
                  <a:tcPr marL="4765" marR="4765" marT="4765"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9171707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GLS_template_CR-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NGLS_template_CR-1.potx</Template>
  <TotalTime>564</TotalTime>
  <Words>1582</Words>
  <Application>Microsoft Macintosh PowerPoint</Application>
  <PresentationFormat>On-screen Show (4:3)</PresentationFormat>
  <Paragraphs>111</Paragraphs>
  <Slides>10</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NGLS_template_CR-1</vt:lpstr>
      <vt:lpstr>Document</vt:lpstr>
      <vt:lpstr>NGLS CDR Preparations   John Corlett  April 13, 2012</vt:lpstr>
      <vt:lpstr>Approach</vt:lpstr>
      <vt:lpstr>Cryomodule optimization (main linac) </vt:lpstr>
      <vt:lpstr>Cryomodule optimization (main linac) </vt:lpstr>
      <vt:lpstr>PowerPoint Presentation</vt:lpstr>
      <vt:lpstr>PowerPoint Presentation</vt:lpstr>
      <vt:lpstr>PowerPoint Presentation</vt:lpstr>
      <vt:lpstr>PowerPoint Presentation</vt:lpstr>
      <vt:lpstr>PowerPoint Presentation</vt:lpstr>
      <vt:lpstr>PowerPoint Presentation</vt:lpstr>
    </vt:vector>
  </TitlesOfParts>
  <Company>Lawrence Berkeley National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Caitlin Youngquist</dc:creator>
  <cp:lastModifiedBy>John Corlett</cp:lastModifiedBy>
  <cp:revision>141</cp:revision>
  <dcterms:created xsi:type="dcterms:W3CDTF">2011-12-07T01:10:32Z</dcterms:created>
  <dcterms:modified xsi:type="dcterms:W3CDTF">2012-04-13T21:27:15Z</dcterms:modified>
</cp:coreProperties>
</file>