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9" r:id="rId2"/>
  </p:sldMasterIdLst>
  <p:notesMasterIdLst>
    <p:notesMasterId r:id="rId12"/>
  </p:notesMasterIdLst>
  <p:sldIdLst>
    <p:sldId id="284" r:id="rId3"/>
    <p:sldId id="292" r:id="rId4"/>
    <p:sldId id="293" r:id="rId5"/>
    <p:sldId id="295" r:id="rId6"/>
    <p:sldId id="294" r:id="rId7"/>
    <p:sldId id="287" r:id="rId8"/>
    <p:sldId id="296" r:id="rId9"/>
    <p:sldId id="290" r:id="rId10"/>
    <p:sldId id="28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89077" autoAdjust="0"/>
  </p:normalViewPr>
  <p:slideViewPr>
    <p:cSldViewPr>
      <p:cViewPr varScale="1">
        <p:scale>
          <a:sx n="107" d="100"/>
          <a:sy n="107" d="100"/>
        </p:scale>
        <p:origin x="-75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2D42E-429B-43E0-9F17-97C2ECB93A08}" type="datetimeFigureOut">
              <a:rPr lang="en-US" smtClean="0"/>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40E72-CA18-4BED-BCF5-587D78DE4B7A}" type="slidenum">
              <a:rPr lang="en-US" smtClean="0"/>
              <a:pPr/>
              <a:t>‹#›</a:t>
            </a:fld>
            <a:endParaRPr lang="en-US"/>
          </a:p>
        </p:txBody>
      </p:sp>
    </p:spTree>
    <p:extLst>
      <p:ext uri="{BB962C8B-B14F-4D97-AF65-F5344CB8AC3E}">
        <p14:creationId xmlns:p14="http://schemas.microsoft.com/office/powerpoint/2010/main" xmlns="" val="150453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23"/>
          <p:cNvSpPr txBox="1">
            <a:spLocks noChangeArrowheads="1"/>
          </p:cNvSpPr>
          <p:nvPr userDrawn="1"/>
        </p:nvSpPr>
        <p:spPr bwMode="auto">
          <a:xfrm>
            <a:off x="3505200" y="3048000"/>
            <a:ext cx="541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fontAlgn="base" hangingPunct="1">
              <a:spcBef>
                <a:spcPct val="0"/>
              </a:spcBef>
              <a:spcAft>
                <a:spcPct val="0"/>
              </a:spcAft>
              <a:defRPr/>
            </a:pPr>
            <a:endParaRPr lang="en-US" dirty="0" smtClean="0">
              <a:solidFill>
                <a:srgbClr val="EAEAEA"/>
              </a:solidFill>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extLst>
      <p:ext uri="{BB962C8B-B14F-4D97-AF65-F5344CB8AC3E}">
        <p14:creationId xmlns:p14="http://schemas.microsoft.com/office/powerpoint/2010/main" xmlns="" val="140670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803DF2F-A16B-4B61-9866-0A66E70517DB}" type="slidenum">
              <a:rPr lang="en-US"/>
              <a:pPr>
                <a:defRPr/>
              </a:pPr>
              <a:t>‹#›</a:t>
            </a:fld>
            <a:endParaRPr lang="en-US"/>
          </a:p>
        </p:txBody>
      </p:sp>
    </p:spTree>
    <p:extLst>
      <p:ext uri="{BB962C8B-B14F-4D97-AF65-F5344CB8AC3E}">
        <p14:creationId xmlns:p14="http://schemas.microsoft.com/office/powerpoint/2010/main" xmlns="" val="49548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93B31404-2935-4D8C-B8E2-B916A94AF711}" type="slidenum">
              <a:rPr lang="en-US"/>
              <a:pPr>
                <a:defRPr/>
              </a:pPr>
              <a:t>‹#›</a:t>
            </a:fld>
            <a:endParaRPr lang="en-US"/>
          </a:p>
        </p:txBody>
      </p:sp>
    </p:spTree>
    <p:extLst>
      <p:ext uri="{BB962C8B-B14F-4D97-AF65-F5344CB8AC3E}">
        <p14:creationId xmlns:p14="http://schemas.microsoft.com/office/powerpoint/2010/main" xmlns="" val="141575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pic>
        <p:nvPicPr>
          <p:cNvPr id="4" name="Picture 7" descr="ilccolo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1024_greendot_divide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685800"/>
            <a:ext cx="78486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9"/>
          <p:cNvSpPr txBox="1">
            <a:spLocks noChangeArrowheads="1"/>
          </p:cNvSpPr>
          <p:nvPr userDrawn="1"/>
        </p:nvSpPr>
        <p:spPr bwMode="auto">
          <a:xfrm>
            <a:off x="1295400" y="0"/>
            <a:ext cx="7620000" cy="457200"/>
          </a:xfrm>
          <a:prstGeom prst="rect">
            <a:avLst/>
          </a:prstGeom>
          <a:noFill/>
          <a:ln w="9525">
            <a:noFill/>
            <a:miter lim="800000"/>
            <a:headEnd/>
            <a:tailEnd/>
          </a:ln>
          <a:effec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ctr" hangingPunct="0">
              <a:spcBef>
                <a:spcPct val="0"/>
              </a:spcBef>
              <a:spcAft>
                <a:spcPct val="0"/>
              </a:spcAft>
              <a:defRPr sz="2400">
                <a:solidFill>
                  <a:schemeClr val="tx1"/>
                </a:solidFill>
                <a:latin typeface="Arial" charset="0"/>
              </a:defRPr>
            </a:lvl6pPr>
            <a:lvl7pPr marL="2971800" indent="-228600" eaLnBrk="0" fontAlgn="ctr" hangingPunct="0">
              <a:spcBef>
                <a:spcPct val="0"/>
              </a:spcBef>
              <a:spcAft>
                <a:spcPct val="0"/>
              </a:spcAft>
              <a:defRPr sz="2400">
                <a:solidFill>
                  <a:schemeClr val="tx1"/>
                </a:solidFill>
                <a:latin typeface="Arial" charset="0"/>
              </a:defRPr>
            </a:lvl7pPr>
            <a:lvl8pPr marL="3429000" indent="-228600" eaLnBrk="0" fontAlgn="ctr" hangingPunct="0">
              <a:spcBef>
                <a:spcPct val="0"/>
              </a:spcBef>
              <a:spcAft>
                <a:spcPct val="0"/>
              </a:spcAft>
              <a:defRPr sz="2400">
                <a:solidFill>
                  <a:schemeClr val="tx1"/>
                </a:solidFill>
                <a:latin typeface="Arial" charset="0"/>
              </a:defRPr>
            </a:lvl8pPr>
            <a:lvl9pPr marL="3886200" indent="-228600" eaLnBrk="0" fontAlgn="ctr" hangingPunct="0">
              <a:spcBef>
                <a:spcPct val="0"/>
              </a:spcBef>
              <a:spcAft>
                <a:spcPct val="0"/>
              </a:spcAft>
              <a:defRPr sz="2400">
                <a:solidFill>
                  <a:schemeClr val="tx1"/>
                </a:solidFill>
                <a:latin typeface="Arial" charset="0"/>
              </a:defRPr>
            </a:lvl9pPr>
          </a:lstStyle>
          <a:p>
            <a:pPr>
              <a:spcBef>
                <a:spcPct val="50000"/>
              </a:spcBef>
            </a:pPr>
            <a:endParaRPr lang="ja-JP" altLang="en-US">
              <a:ea typeface="ＭＳ Ｐゴシック" pitchFamily="50" charset="-128"/>
            </a:endParaRPr>
          </a:p>
        </p:txBody>
      </p:sp>
      <p:sp>
        <p:nvSpPr>
          <p:cNvPr id="7" name="Text Box 10"/>
          <p:cNvSpPr txBox="1">
            <a:spLocks noChangeArrowheads="1"/>
          </p:cNvSpPr>
          <p:nvPr userDrawn="1"/>
        </p:nvSpPr>
        <p:spPr bwMode="auto">
          <a:xfrm>
            <a:off x="1828800" y="0"/>
            <a:ext cx="6629400" cy="457200"/>
          </a:xfrm>
          <a:prstGeom prst="rect">
            <a:avLst/>
          </a:prstGeom>
          <a:noFill/>
          <a:ln w="9525">
            <a:noFill/>
            <a:miter lim="800000"/>
            <a:headEnd/>
            <a:tailEnd/>
          </a:ln>
          <a:effec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ctr" hangingPunct="0">
              <a:spcBef>
                <a:spcPct val="0"/>
              </a:spcBef>
              <a:spcAft>
                <a:spcPct val="0"/>
              </a:spcAft>
              <a:defRPr sz="2400">
                <a:solidFill>
                  <a:schemeClr val="tx1"/>
                </a:solidFill>
                <a:latin typeface="Arial" charset="0"/>
              </a:defRPr>
            </a:lvl6pPr>
            <a:lvl7pPr marL="2971800" indent="-228600" eaLnBrk="0" fontAlgn="ctr" hangingPunct="0">
              <a:spcBef>
                <a:spcPct val="0"/>
              </a:spcBef>
              <a:spcAft>
                <a:spcPct val="0"/>
              </a:spcAft>
              <a:defRPr sz="2400">
                <a:solidFill>
                  <a:schemeClr val="tx1"/>
                </a:solidFill>
                <a:latin typeface="Arial" charset="0"/>
              </a:defRPr>
            </a:lvl7pPr>
            <a:lvl8pPr marL="3429000" indent="-228600" eaLnBrk="0" fontAlgn="ctr" hangingPunct="0">
              <a:spcBef>
                <a:spcPct val="0"/>
              </a:spcBef>
              <a:spcAft>
                <a:spcPct val="0"/>
              </a:spcAft>
              <a:defRPr sz="2400">
                <a:solidFill>
                  <a:schemeClr val="tx1"/>
                </a:solidFill>
                <a:latin typeface="Arial" charset="0"/>
              </a:defRPr>
            </a:lvl8pPr>
            <a:lvl9pPr marL="3886200" indent="-228600" eaLnBrk="0" fontAlgn="ctr" hangingPunct="0">
              <a:spcBef>
                <a:spcPct val="0"/>
              </a:spcBef>
              <a:spcAft>
                <a:spcPct val="0"/>
              </a:spcAft>
              <a:defRPr sz="2400">
                <a:solidFill>
                  <a:schemeClr val="tx1"/>
                </a:solidFill>
                <a:latin typeface="Arial" charset="0"/>
              </a:defRPr>
            </a:lvl9pPr>
          </a:lstStyle>
          <a:p>
            <a:pPr>
              <a:spcBef>
                <a:spcPct val="50000"/>
              </a:spcBef>
            </a:pPr>
            <a:endParaRPr lang="ja-JP" altLang="en-US">
              <a:ea typeface="ＭＳ Ｐゴシック" pitchFamily="50" charset="-128"/>
            </a:endParaRPr>
          </a:p>
        </p:txBody>
      </p:sp>
      <p:pic>
        <p:nvPicPr>
          <p:cNvPr id="8" name="Picture 12" descr="1024_greendot_divide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6096000"/>
            <a:ext cx="9144000"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ja-JP"/>
              <a:t>Click to edit Master subtitle style</a:t>
            </a:r>
          </a:p>
        </p:txBody>
      </p:sp>
      <p:sp>
        <p:nvSpPr>
          <p:cNvPr id="102411" name="Rectangle 11"/>
          <p:cNvSpPr>
            <a:spLocks noGrp="1" noChangeArrowheads="1"/>
          </p:cNvSpPr>
          <p:nvPr>
            <p:ph type="ctrTitle"/>
          </p:nvPr>
        </p:nvSpPr>
        <p:spPr>
          <a:xfrm>
            <a:off x="762000" y="2286000"/>
            <a:ext cx="7772400" cy="1143000"/>
          </a:xfrm>
        </p:spPr>
        <p:txBody>
          <a:bodyPr/>
          <a:lstStyle>
            <a:lvl1pPr>
              <a:defRPr sz="4400"/>
            </a:lvl1pPr>
          </a:lstStyle>
          <a:p>
            <a:r>
              <a:rPr lang="en-US" altLang="ja-JP"/>
              <a:t>Click to edit Master title style</a:t>
            </a:r>
          </a:p>
        </p:txBody>
      </p:sp>
      <p:sp>
        <p:nvSpPr>
          <p:cNvPr id="9" name="Rectangle 3"/>
          <p:cNvSpPr>
            <a:spLocks noGrp="1" noChangeArrowheads="1"/>
          </p:cNvSpPr>
          <p:nvPr>
            <p:ph type="dt" sz="half" idx="10"/>
          </p:nvPr>
        </p:nvSpPr>
        <p:spPr>
          <a:xfrm>
            <a:off x="685800" y="6248400"/>
            <a:ext cx="2362200" cy="457200"/>
          </a:xfrm>
          <a:prstGeom prst="rect">
            <a:avLst/>
          </a:prstGeom>
        </p:spPr>
        <p:txBody>
          <a:bodyPr/>
          <a:lstStyle>
            <a:lvl1pPr>
              <a:defRPr/>
            </a:lvl1pPr>
          </a:lstStyle>
          <a:p>
            <a:pPr>
              <a:defRPr/>
            </a:pPr>
            <a:endParaRPr lang="en-US" altLang="ja-JP"/>
          </a:p>
        </p:txBody>
      </p:sp>
      <p:sp>
        <p:nvSpPr>
          <p:cNvPr id="10" name="Rectangle 4"/>
          <p:cNvSpPr>
            <a:spLocks noGrp="1" noChangeArrowheads="1"/>
          </p:cNvSpPr>
          <p:nvPr>
            <p:ph type="ftr" sz="quarter" idx="11"/>
          </p:nvPr>
        </p:nvSpPr>
        <p:spPr>
          <a:xfrm>
            <a:off x="3124200" y="6248400"/>
            <a:ext cx="2895600" cy="457200"/>
          </a:xfrm>
        </p:spPr>
        <p:txBody>
          <a:bodyPr/>
          <a:lstStyle>
            <a:lvl1pPr>
              <a:defRPr/>
            </a:lvl1pPr>
          </a:lstStyle>
          <a:p>
            <a:r>
              <a:rPr lang="en-US" altLang="ja-JP" smtClean="0"/>
              <a:t>Ginsburg, NGLS Mtg Apr.13, 2012</a:t>
            </a:r>
            <a:endParaRPr lang="en-US" altLang="ja-JP" sz="1600"/>
          </a:p>
        </p:txBody>
      </p:sp>
      <p:sp>
        <p:nvSpPr>
          <p:cNvPr id="11" name="Rectangle 5"/>
          <p:cNvSpPr>
            <a:spLocks noGrp="1" noChangeArrowheads="1"/>
          </p:cNvSpPr>
          <p:nvPr>
            <p:ph type="sldNum" sz="quarter" idx="12"/>
          </p:nvPr>
        </p:nvSpPr>
        <p:spPr>
          <a:xfrm>
            <a:off x="6553200" y="6248400"/>
            <a:ext cx="1905000" cy="457200"/>
          </a:xfrm>
        </p:spPr>
        <p:txBody>
          <a:bodyPr/>
          <a:lstStyle>
            <a:lvl1pPr>
              <a:defRPr/>
            </a:lvl1pPr>
          </a:lstStyle>
          <a:p>
            <a:fld id="{71F0B43B-D48D-463D-88A8-511262E2C0E8}" type="slidenum">
              <a:rPr lang="ja-JP" altLang="en-US"/>
              <a:pPr/>
              <a:t>‹#›</a:t>
            </a:fld>
            <a:endParaRPr lang="en-US" altLang="ja-JP"/>
          </a:p>
        </p:txBody>
      </p:sp>
    </p:spTree>
    <p:extLst>
      <p:ext uri="{BB962C8B-B14F-4D97-AF65-F5344CB8AC3E}">
        <p14:creationId xmlns:p14="http://schemas.microsoft.com/office/powerpoint/2010/main" xmlns="" val="195513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56767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1" y="339725"/>
            <a:ext cx="7646988" cy="7318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77800" y="1306514"/>
            <a:ext cx="8788400" cy="5214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5597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62014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172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122339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6"/>
          <p:cNvSpPr>
            <a:spLocks noGrp="1" noChangeArrowheads="1"/>
          </p:cNvSpPr>
          <p:nvPr>
            <p:ph type="ftr" sz="quarter" idx="10"/>
          </p:nvPr>
        </p:nvSpPr>
        <p:spPr/>
        <p:txBody>
          <a:bodyPr/>
          <a:lstStyle>
            <a:lvl1pPr>
              <a:defRPr dirty="0"/>
            </a:lvl1pPr>
          </a:lstStyle>
          <a:p>
            <a:pPr>
              <a:defRPr/>
            </a:pPr>
            <a:r>
              <a:rPr lang="en-US" dirty="0" smtClean="0"/>
              <a:t>Khabiboulline, NGLS </a:t>
            </a:r>
            <a:r>
              <a:rPr lang="en-US" dirty="0" err="1" smtClean="0"/>
              <a:t>Mtg</a:t>
            </a:r>
            <a:r>
              <a:rPr lang="en-US" dirty="0" smtClean="0"/>
              <a:t> Apr.13, 2012</a:t>
            </a:r>
            <a:endParaRPr lang="en-US" dirty="0"/>
          </a:p>
        </p:txBody>
      </p:sp>
      <p:sp>
        <p:nvSpPr>
          <p:cNvPr id="5" name="Rectangle 17"/>
          <p:cNvSpPr>
            <a:spLocks noGrp="1" noChangeArrowheads="1"/>
          </p:cNvSpPr>
          <p:nvPr>
            <p:ph type="sldNum" sz="quarter" idx="11"/>
          </p:nvPr>
        </p:nvSpPr>
        <p:spPr/>
        <p:txBody>
          <a:bodyPr/>
          <a:lstStyle>
            <a:lvl1pPr>
              <a:defRPr/>
            </a:lvl1pPr>
          </a:lstStyle>
          <a:p>
            <a:pPr>
              <a:defRPr/>
            </a:pPr>
            <a:fld id="{B9ACAB7A-6485-416B-BDF2-2E74FE9F0025}" type="slidenum">
              <a:rPr lang="en-US"/>
              <a:pPr>
                <a:defRPr/>
              </a:pPr>
              <a:t>‹#›</a:t>
            </a:fld>
            <a:endParaRPr lang="en-US"/>
          </a:p>
        </p:txBody>
      </p:sp>
    </p:spTree>
    <p:extLst>
      <p:ext uri="{BB962C8B-B14F-4D97-AF65-F5344CB8AC3E}">
        <p14:creationId xmlns:p14="http://schemas.microsoft.com/office/powerpoint/2010/main" xmlns="" val="312862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AC1D0773-5091-44C1-9209-E282AF30CABF}" type="slidenum">
              <a:rPr lang="en-US"/>
              <a:pPr>
                <a:defRPr/>
              </a:pPr>
              <a:t>‹#›</a:t>
            </a:fld>
            <a:endParaRPr lang="en-US"/>
          </a:p>
        </p:txBody>
      </p:sp>
    </p:spTree>
    <p:extLst>
      <p:ext uri="{BB962C8B-B14F-4D97-AF65-F5344CB8AC3E}">
        <p14:creationId xmlns:p14="http://schemas.microsoft.com/office/powerpoint/2010/main" xmlns="" val="345615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F5C9C96A-5FF7-4FC9-9432-FEBA55CAD9F2}" type="slidenum">
              <a:rPr lang="en-US"/>
              <a:pPr>
                <a:defRPr/>
              </a:pPr>
              <a:t>‹#›</a:t>
            </a:fld>
            <a:endParaRPr lang="en-US"/>
          </a:p>
        </p:txBody>
      </p:sp>
    </p:spTree>
    <p:extLst>
      <p:ext uri="{BB962C8B-B14F-4D97-AF65-F5344CB8AC3E}">
        <p14:creationId xmlns:p14="http://schemas.microsoft.com/office/powerpoint/2010/main" xmlns="" val="16813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91FD0FCC-D3A7-4CE5-BF92-6A1A232D27EC}" type="slidenum">
              <a:rPr lang="en-US"/>
              <a:pPr>
                <a:defRPr/>
              </a:pPr>
              <a:t>‹#›</a:t>
            </a:fld>
            <a:endParaRPr lang="en-US"/>
          </a:p>
        </p:txBody>
      </p:sp>
    </p:spTree>
    <p:extLst>
      <p:ext uri="{BB962C8B-B14F-4D97-AF65-F5344CB8AC3E}">
        <p14:creationId xmlns:p14="http://schemas.microsoft.com/office/powerpoint/2010/main" xmlns="" val="412570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27C52807-ECB6-4B2F-94F4-F1AE4E13CDDA}" type="slidenum">
              <a:rPr lang="en-US"/>
              <a:pPr>
                <a:defRPr/>
              </a:pPr>
              <a:t>‹#›</a:t>
            </a:fld>
            <a:endParaRPr lang="en-US"/>
          </a:p>
        </p:txBody>
      </p:sp>
    </p:spTree>
    <p:extLst>
      <p:ext uri="{BB962C8B-B14F-4D97-AF65-F5344CB8AC3E}">
        <p14:creationId xmlns:p14="http://schemas.microsoft.com/office/powerpoint/2010/main" xmlns="" val="161518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E34408EB-FEA7-4093-A56F-38711B888D5F}" type="slidenum">
              <a:rPr lang="en-US"/>
              <a:pPr>
                <a:defRPr/>
              </a:pPr>
              <a:t>‹#›</a:t>
            </a:fld>
            <a:endParaRPr lang="en-US"/>
          </a:p>
        </p:txBody>
      </p:sp>
    </p:spTree>
    <p:extLst>
      <p:ext uri="{BB962C8B-B14F-4D97-AF65-F5344CB8AC3E}">
        <p14:creationId xmlns:p14="http://schemas.microsoft.com/office/powerpoint/2010/main" xmlns="" val="427602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F0F1366C-42D6-4AE5-AD35-E47AF3EDB3E2}" type="slidenum">
              <a:rPr lang="en-US"/>
              <a:pPr>
                <a:defRPr/>
              </a:pPr>
              <a:t>‹#›</a:t>
            </a:fld>
            <a:endParaRPr lang="en-US"/>
          </a:p>
        </p:txBody>
      </p:sp>
    </p:spTree>
    <p:extLst>
      <p:ext uri="{BB962C8B-B14F-4D97-AF65-F5344CB8AC3E}">
        <p14:creationId xmlns:p14="http://schemas.microsoft.com/office/powerpoint/2010/main" xmlns="" val="342863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Ginsburg, NGLS Mtg Apr.13, 2012</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2E921CF5-2F7E-422F-85E7-8727474A91B0}" type="slidenum">
              <a:rPr lang="en-US"/>
              <a:pPr>
                <a:defRPr/>
              </a:pPr>
              <a:t>‹#›</a:t>
            </a:fld>
            <a:endParaRPr lang="en-US"/>
          </a:p>
        </p:txBody>
      </p:sp>
    </p:spTree>
    <p:extLst>
      <p:ext uri="{BB962C8B-B14F-4D97-AF65-F5344CB8AC3E}">
        <p14:creationId xmlns:p14="http://schemas.microsoft.com/office/powerpoint/2010/main" xmlns="" val="399645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C:\Documents and Settings\kevin.XENOLAND\My Documents\fnalppt\sub-pages\Fermi_Blue_subpage.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6592" name="Rectangle 16"/>
          <p:cNvSpPr>
            <a:spLocks noGrp="1" noChangeArrowheads="1"/>
          </p:cNvSpPr>
          <p:nvPr>
            <p:ph type="ftr" sz="quarter" idx="3"/>
          </p:nvPr>
        </p:nvSpPr>
        <p:spPr bwMode="auto">
          <a:xfrm>
            <a:off x="2667000" y="6324600"/>
            <a:ext cx="3714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dirty="0" smtClean="0">
                <a:solidFill>
                  <a:srgbClr val="FFFFFF"/>
                </a:solidFill>
              </a:defRPr>
            </a:lvl1pPr>
          </a:lstStyle>
          <a:p>
            <a:pPr fontAlgn="base">
              <a:spcAft>
                <a:spcPct val="0"/>
              </a:spcAft>
              <a:defRPr/>
            </a:pPr>
            <a:r>
              <a:rPr lang="en-US" dirty="0" smtClean="0"/>
              <a:t>Khabiboulline, NGLS </a:t>
            </a:r>
            <a:r>
              <a:rPr lang="en-US" dirty="0" err="1" smtClean="0"/>
              <a:t>Mtg</a:t>
            </a:r>
            <a:r>
              <a:rPr lang="en-US" dirty="0" smtClean="0"/>
              <a:t> Apr.13, 2012</a:t>
            </a:r>
            <a:endParaRPr lang="en-US" dirty="0"/>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defRPr>
            </a:lvl1pPr>
          </a:lstStyle>
          <a:p>
            <a:pPr fontAlgn="base">
              <a:spcAft>
                <a:spcPct val="0"/>
              </a:spcAft>
              <a:defRPr/>
            </a:pPr>
            <a:fld id="{BAA59B1F-CD67-44C4-B9F9-1A49E56862D4}" type="slidenum">
              <a:rPr lang="en-US"/>
              <a:pPr fontAlgn="base">
                <a:spcAft>
                  <a:spcPct val="0"/>
                </a:spcAft>
                <a:defRPr/>
              </a:pPr>
              <a:t>‹#›</a:t>
            </a:fld>
            <a:endParaRPr lang="en-US" dirty="0"/>
          </a:p>
        </p:txBody>
      </p:sp>
      <p:sp>
        <p:nvSpPr>
          <p:cNvPr id="1029" name="Rectangle 25"/>
          <p:cNvSpPr>
            <a:spLocks noGrp="1" noChangeArrowheads="1"/>
          </p:cNvSpPr>
          <p:nvPr>
            <p:ph type="title"/>
          </p:nvPr>
        </p:nvSpPr>
        <p:spPr bwMode="auto">
          <a:xfrm>
            <a:off x="1600200" y="228600"/>
            <a:ext cx="7162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371600"/>
            <a:ext cx="7162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smtClean="0"/>
              <a:t>Laksdjfalkjfds</a:t>
            </a:r>
            <a:endParaRPr lang="en-US" dirty="0" smtClean="0"/>
          </a:p>
          <a:p>
            <a:pPr lvl="1"/>
            <a:r>
              <a:rPr lang="en-US" dirty="0" smtClean="0"/>
              <a:t>;</a:t>
            </a:r>
            <a:r>
              <a:rPr lang="en-US" dirty="0" err="1" smtClean="0"/>
              <a:t>slkjfda;slkjfd</a:t>
            </a:r>
            <a:endParaRPr lang="en-US" dirty="0" smtClean="0"/>
          </a:p>
          <a:p>
            <a:pPr lvl="2"/>
            <a:r>
              <a:rPr lang="en-US" dirty="0" err="1" smtClean="0"/>
              <a:t>slkdjflsdkjflsdkjfsldjf</a:t>
            </a:r>
            <a:endParaRPr lang="en-US" dirty="0" smtClean="0"/>
          </a:p>
          <a:p>
            <a:pPr lvl="3"/>
            <a:r>
              <a:rPr lang="en-US" dirty="0" err="1" smtClean="0"/>
              <a:t>A;slkjfda;slkjfd</a:t>
            </a:r>
            <a:endParaRPr lang="en-US" dirty="0" smtClean="0"/>
          </a:p>
          <a:p>
            <a:pPr lvl="3"/>
            <a:r>
              <a:rPr lang="en-US" dirty="0" smtClean="0"/>
              <a:t>	</a:t>
            </a:r>
            <a:r>
              <a:rPr lang="en-US" dirty="0" err="1" smtClean="0"/>
              <a:t>a;lksdjf;lsakjfd</a:t>
            </a:r>
            <a:endParaRPr lang="en-US" dirty="0" smtClean="0"/>
          </a:p>
          <a:p>
            <a:pPr lvl="4"/>
            <a:r>
              <a:rPr lang="en-US" dirty="0" err="1" smtClean="0"/>
              <a:t>Slkdflsdkjflsdkjflsdkjf</a:t>
            </a:r>
            <a:endParaRPr lang="en-US" dirty="0" smtClean="0"/>
          </a:p>
          <a:p>
            <a:pPr lvl="4"/>
            <a:r>
              <a:rPr lang="en-US" dirty="0" err="1" smtClean="0"/>
              <a:t>Sldkjflsdjf</a:t>
            </a:r>
            <a:endParaRPr lang="en-US" dirty="0" smtClean="0"/>
          </a:p>
          <a:p>
            <a:pPr lvl="4"/>
            <a:r>
              <a:rPr lang="en-US" dirty="0" err="1" smtClean="0"/>
              <a:t>sldkjfsldfjksdlfjsldfj</a:t>
            </a:r>
            <a:endParaRPr lang="en-US" dirty="0" smtClean="0"/>
          </a:p>
        </p:txBody>
      </p:sp>
    </p:spTree>
    <p:extLst>
      <p:ext uri="{BB962C8B-B14F-4D97-AF65-F5344CB8AC3E}">
        <p14:creationId xmlns:p14="http://schemas.microsoft.com/office/powerpoint/2010/main" xmlns="" val="2406412124"/>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4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35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2500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SzPct val="25000"/>
        <a:buChar char="•"/>
        <a:defRPr>
          <a:solidFill>
            <a:schemeClr val="tx1"/>
          </a:solidFill>
          <a:latin typeface="+mn-lt"/>
        </a:defRPr>
      </a:lvl5pPr>
      <a:lvl6pPr marL="2514600" indent="-228600" algn="l" rtl="0" fontAlgn="base">
        <a:spcBef>
          <a:spcPct val="20000"/>
        </a:spcBef>
        <a:spcAft>
          <a:spcPct val="0"/>
        </a:spcAft>
        <a:buClr>
          <a:schemeClr val="accent2"/>
        </a:buClr>
        <a:buSzPct val="25000"/>
        <a:buChar char="•"/>
        <a:defRPr>
          <a:solidFill>
            <a:schemeClr val="tx1"/>
          </a:solidFill>
          <a:latin typeface="+mn-lt"/>
        </a:defRPr>
      </a:lvl6pPr>
      <a:lvl7pPr marL="2971800" indent="-228600" algn="l" rtl="0" fontAlgn="base">
        <a:spcBef>
          <a:spcPct val="20000"/>
        </a:spcBef>
        <a:spcAft>
          <a:spcPct val="0"/>
        </a:spcAft>
        <a:buClr>
          <a:schemeClr val="accent2"/>
        </a:buClr>
        <a:buSzPct val="25000"/>
        <a:buChar char="•"/>
        <a:defRPr>
          <a:solidFill>
            <a:schemeClr val="tx1"/>
          </a:solidFill>
          <a:latin typeface="+mn-lt"/>
        </a:defRPr>
      </a:lvl7pPr>
      <a:lvl8pPr marL="3429000" indent="-228600" algn="l" rtl="0" fontAlgn="base">
        <a:spcBef>
          <a:spcPct val="20000"/>
        </a:spcBef>
        <a:spcAft>
          <a:spcPct val="0"/>
        </a:spcAft>
        <a:buClr>
          <a:schemeClr val="accent2"/>
        </a:buClr>
        <a:buSzPct val="25000"/>
        <a:buChar char="•"/>
        <a:defRPr>
          <a:solidFill>
            <a:schemeClr val="tx1"/>
          </a:solidFill>
          <a:latin typeface="+mn-lt"/>
        </a:defRPr>
      </a:lvl8pPr>
      <a:lvl9pPr marL="3886200" indent="-228600" algn="l" rtl="0" fontAlgn="base">
        <a:spcBef>
          <a:spcPct val="20000"/>
        </a:spcBef>
        <a:spcAft>
          <a:spcPct val="0"/>
        </a:spcAft>
        <a:buClr>
          <a:schemeClr val="accent2"/>
        </a:buClr>
        <a:buSzPct val="2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0" y="6581002"/>
            <a:ext cx="351378" cy="276999"/>
          </a:xfrm>
          <a:prstGeom prst="rect">
            <a:avLst/>
          </a:prstGeom>
          <a:noFill/>
        </p:spPr>
        <p:txBody>
          <a:bodyPr wrap="none" rtlCol="0">
            <a:spAutoFit/>
          </a:bodyPr>
          <a:lstStyle/>
          <a:p>
            <a:pPr defTabSz="455613" fontAlgn="base">
              <a:spcBef>
                <a:spcPct val="0"/>
              </a:spcBef>
              <a:spcAft>
                <a:spcPct val="0"/>
              </a:spcAft>
            </a:pPr>
            <a:fld id="{7C21B7E7-3C0E-C243-AB13-B4AE7ADB14EE}" type="slidenum">
              <a:rPr lang="en-US" sz="1200">
                <a:solidFill>
                  <a:srgbClr val="800000"/>
                </a:solidFill>
                <a:latin typeface="Helvetica Neue"/>
                <a:ea typeface="ヒラギノ角ゴ ProN W3" charset="0"/>
                <a:cs typeface="Helvetica Neue"/>
              </a:rPr>
              <a:pPr defTabSz="455613" fontAlgn="base">
                <a:spcBef>
                  <a:spcPct val="0"/>
                </a:spcBef>
                <a:spcAft>
                  <a:spcPct val="0"/>
                </a:spcAft>
              </a:pPr>
              <a:t>‹#›</a:t>
            </a:fld>
            <a:endParaRPr lang="en-US" sz="1200" dirty="0">
              <a:solidFill>
                <a:srgbClr val="800000"/>
              </a:solidFill>
              <a:latin typeface="Helvetica Neue"/>
              <a:ea typeface="ヒラギノ角ゴ ProN W3" charset="0"/>
              <a:cs typeface="Helvetica Neue"/>
            </a:endParaRPr>
          </a:p>
        </p:txBody>
      </p:sp>
      <p:pic>
        <p:nvPicPr>
          <p:cNvPr id="8" name="Picture 7" descr="PPT_template_CR-02.png"/>
          <p:cNvPicPr>
            <a:picLocks noChangeAspect="1"/>
          </p:cNvPicPr>
          <p:nvPr userDrawn="1"/>
        </p:nvPicPr>
        <p:blipFill>
          <a:blip r:embed="rId7" cstate="print"/>
          <a:stretch>
            <a:fillRect/>
          </a:stretch>
        </p:blipFill>
        <p:spPr>
          <a:xfrm>
            <a:off x="304" y="6051700"/>
            <a:ext cx="9143391" cy="816810"/>
          </a:xfrm>
          <a:prstGeom prst="rect">
            <a:avLst/>
          </a:prstGeom>
        </p:spPr>
      </p:pic>
      <p:pic>
        <p:nvPicPr>
          <p:cNvPr id="9" name="Picture 8" descr="PPT_template_CR-01.png"/>
          <p:cNvPicPr>
            <a:picLocks noChangeAspect="1"/>
          </p:cNvPicPr>
          <p:nvPr userDrawn="1"/>
        </p:nvPicPr>
        <p:blipFill>
          <a:blip r:embed="rId8" cstate="print"/>
          <a:stretch>
            <a:fillRect/>
          </a:stretch>
        </p:blipFill>
        <p:spPr>
          <a:xfrm>
            <a:off x="304" y="0"/>
            <a:ext cx="9143391" cy="816810"/>
          </a:xfrm>
          <a:prstGeom prst="rect">
            <a:avLst/>
          </a:prstGeom>
        </p:spPr>
      </p:pic>
    </p:spTree>
    <p:extLst>
      <p:ext uri="{BB962C8B-B14F-4D97-AF65-F5344CB8AC3E}">
        <p14:creationId xmlns:p14="http://schemas.microsoft.com/office/powerpoint/2010/main" xmlns="" val="7099164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dt="0"/>
  <p:txStyles>
    <p:titleStyle>
      <a:lvl1pPr algn="l" defTabSz="457200" rtl="0" eaLnBrk="1" fontAlgn="base" hangingPunct="1">
        <a:spcBef>
          <a:spcPct val="0"/>
        </a:spcBef>
        <a:spcAft>
          <a:spcPct val="0"/>
        </a:spcAft>
        <a:defRPr sz="2800" b="1">
          <a:solidFill>
            <a:srgbClr val="0033CC"/>
          </a:solidFill>
          <a:latin typeface="Helvetica Neue"/>
          <a:ea typeface="+mj-ea"/>
          <a:cs typeface="+mj-cs"/>
        </a:defRPr>
      </a:lvl1pPr>
      <a:lvl2pPr algn="l" defTabSz="457200" rtl="0" eaLnBrk="1" fontAlgn="base" hangingPunct="1">
        <a:spcBef>
          <a:spcPct val="0"/>
        </a:spcBef>
        <a:spcAft>
          <a:spcPct val="0"/>
        </a:spcAft>
        <a:defRPr sz="2800" b="1">
          <a:solidFill>
            <a:srgbClr val="0033CC"/>
          </a:solidFill>
          <a:latin typeface="Helvetica Neue"/>
          <a:ea typeface="ＭＳ Ｐゴシック"/>
          <a:cs typeface="ＭＳ Ｐゴシック"/>
        </a:defRPr>
      </a:lvl2pPr>
      <a:lvl3pPr algn="l" defTabSz="457200" rtl="0" eaLnBrk="1" fontAlgn="base" hangingPunct="1">
        <a:spcBef>
          <a:spcPct val="0"/>
        </a:spcBef>
        <a:spcAft>
          <a:spcPct val="0"/>
        </a:spcAft>
        <a:defRPr sz="2800" b="1">
          <a:solidFill>
            <a:srgbClr val="0033CC"/>
          </a:solidFill>
          <a:latin typeface="Helvetica Neue"/>
          <a:ea typeface="ＭＳ Ｐゴシック"/>
          <a:cs typeface="ＭＳ Ｐゴシック"/>
        </a:defRPr>
      </a:lvl3pPr>
      <a:lvl4pPr algn="l" defTabSz="457200" rtl="0" eaLnBrk="1" fontAlgn="base" hangingPunct="1">
        <a:spcBef>
          <a:spcPct val="0"/>
        </a:spcBef>
        <a:spcAft>
          <a:spcPct val="0"/>
        </a:spcAft>
        <a:defRPr sz="2800" b="1">
          <a:solidFill>
            <a:srgbClr val="0033CC"/>
          </a:solidFill>
          <a:latin typeface="Helvetica Neue"/>
          <a:ea typeface="ＭＳ Ｐゴシック"/>
          <a:cs typeface="ＭＳ Ｐゴシック"/>
        </a:defRPr>
      </a:lvl4pPr>
      <a:lvl5pPr algn="l" defTabSz="457200" rtl="0" eaLnBrk="1" fontAlgn="base" hangingPunct="1">
        <a:spcBef>
          <a:spcPct val="0"/>
        </a:spcBef>
        <a:spcAft>
          <a:spcPct val="0"/>
        </a:spcAft>
        <a:defRPr sz="2800" b="1">
          <a:solidFill>
            <a:srgbClr val="0033CC"/>
          </a:solidFill>
          <a:latin typeface="Helvetica Neue"/>
          <a:ea typeface="ＭＳ Ｐゴシック"/>
          <a:cs typeface="ＭＳ Ｐゴシック"/>
        </a:defRPr>
      </a:lvl5pPr>
      <a:lvl6pPr marL="457200" algn="l" defTabSz="457200" rtl="0" eaLnBrk="1" fontAlgn="base" hangingPunct="1">
        <a:spcBef>
          <a:spcPct val="0"/>
        </a:spcBef>
        <a:spcAft>
          <a:spcPct val="0"/>
        </a:spcAft>
        <a:defRPr sz="2400" b="1">
          <a:solidFill>
            <a:srgbClr val="003366"/>
          </a:solidFill>
          <a:latin typeface="Arial" charset="0"/>
          <a:ea typeface="ＭＳ Ｐゴシック"/>
          <a:cs typeface="ＭＳ Ｐゴシック"/>
        </a:defRPr>
      </a:lvl6pPr>
      <a:lvl7pPr marL="914400" algn="l" defTabSz="457200" rtl="0" eaLnBrk="1" fontAlgn="base" hangingPunct="1">
        <a:spcBef>
          <a:spcPct val="0"/>
        </a:spcBef>
        <a:spcAft>
          <a:spcPct val="0"/>
        </a:spcAft>
        <a:defRPr sz="2400" b="1">
          <a:solidFill>
            <a:srgbClr val="003366"/>
          </a:solidFill>
          <a:latin typeface="Arial" charset="0"/>
          <a:ea typeface="ＭＳ Ｐゴシック"/>
          <a:cs typeface="ＭＳ Ｐゴシック"/>
        </a:defRPr>
      </a:lvl7pPr>
      <a:lvl8pPr marL="1371600" algn="l" defTabSz="457200" rtl="0" eaLnBrk="1" fontAlgn="base" hangingPunct="1">
        <a:spcBef>
          <a:spcPct val="0"/>
        </a:spcBef>
        <a:spcAft>
          <a:spcPct val="0"/>
        </a:spcAft>
        <a:defRPr sz="2400" b="1">
          <a:solidFill>
            <a:srgbClr val="003366"/>
          </a:solidFill>
          <a:latin typeface="Arial" charset="0"/>
          <a:ea typeface="ＭＳ Ｐゴシック"/>
          <a:cs typeface="ＭＳ Ｐゴシック"/>
        </a:defRPr>
      </a:lvl8pPr>
      <a:lvl9pPr marL="1828800" algn="l" defTabSz="457200" rtl="0" eaLnBrk="1" fontAlgn="base" hangingPunct="1">
        <a:spcBef>
          <a:spcPct val="0"/>
        </a:spcBef>
        <a:spcAft>
          <a:spcPct val="0"/>
        </a:spcAft>
        <a:defRPr sz="2400" b="1">
          <a:solidFill>
            <a:srgbClr val="003366"/>
          </a:solidFill>
          <a:latin typeface="Arial" charset="0"/>
          <a:ea typeface="ＭＳ Ｐゴシック"/>
          <a:cs typeface="ＭＳ Ｐゴシック"/>
        </a:defRPr>
      </a:lvl9pPr>
    </p:titleStyle>
    <p:bodyStyle>
      <a:lvl1pPr marL="225425" indent="-225425" algn="l" defTabSz="457200" rtl="0" eaLnBrk="1" fontAlgn="base" hangingPunct="1">
        <a:spcBef>
          <a:spcPct val="80000"/>
        </a:spcBef>
        <a:spcAft>
          <a:spcPct val="0"/>
        </a:spcAft>
        <a:buFont typeface="Arial" charset="0"/>
        <a:buChar char="•"/>
        <a:defRPr sz="2000" b="1">
          <a:solidFill>
            <a:schemeClr val="tx1"/>
          </a:solidFill>
          <a:latin typeface="Helvetica Neue"/>
          <a:ea typeface="+mn-ea"/>
          <a:cs typeface="+mn-cs"/>
        </a:defRPr>
      </a:lvl1pPr>
      <a:lvl2pPr marL="457200" indent="-228600" algn="l" defTabSz="457200" rtl="0" eaLnBrk="1" fontAlgn="base" hangingPunct="1">
        <a:spcBef>
          <a:spcPct val="20000"/>
        </a:spcBef>
        <a:spcAft>
          <a:spcPct val="0"/>
        </a:spcAft>
        <a:buFont typeface="Arial" charset="0"/>
        <a:buChar char="–"/>
        <a:defRPr b="1">
          <a:solidFill>
            <a:schemeClr val="tx1"/>
          </a:solidFill>
          <a:latin typeface="Helvetica Neue"/>
          <a:ea typeface="+mn-ea"/>
          <a:cs typeface="+mn-cs"/>
        </a:defRPr>
      </a:lvl2pPr>
      <a:lvl3pPr marL="685800" indent="-228600" algn="l" defTabSz="457200" rtl="0" eaLnBrk="1" fontAlgn="base" hangingPunct="1">
        <a:spcBef>
          <a:spcPct val="20000"/>
        </a:spcBef>
        <a:spcAft>
          <a:spcPct val="0"/>
        </a:spcAft>
        <a:buFont typeface="Arial" charset="0"/>
        <a:buChar char="•"/>
        <a:defRPr b="1">
          <a:solidFill>
            <a:schemeClr val="tx1"/>
          </a:solidFill>
          <a:latin typeface="Helvetica Neue"/>
          <a:ea typeface="+mn-ea"/>
          <a:cs typeface="+mn-cs"/>
        </a:defRPr>
      </a:lvl3pPr>
      <a:lvl4pPr marL="914400" indent="-228600" algn="l" defTabSz="457200" rtl="0" eaLnBrk="1" fontAlgn="base" hangingPunct="1">
        <a:spcBef>
          <a:spcPct val="20000"/>
        </a:spcBef>
        <a:spcAft>
          <a:spcPct val="0"/>
        </a:spcAft>
        <a:buFont typeface="Arial" charset="0"/>
        <a:buChar char="–"/>
        <a:defRPr b="1">
          <a:solidFill>
            <a:schemeClr val="tx1"/>
          </a:solidFill>
          <a:latin typeface="Helvetica Neue"/>
          <a:ea typeface="+mn-ea"/>
          <a:cs typeface="+mn-cs"/>
        </a:defRPr>
      </a:lvl4pPr>
      <a:lvl5pPr marL="20574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6pPr>
      <a:lvl7pPr marL="29718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7pPr>
      <a:lvl8pPr marL="34290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8pPr>
      <a:lvl9pPr marL="38862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ctrTitle"/>
          </p:nvPr>
        </p:nvSpPr>
        <p:spPr>
          <a:xfrm>
            <a:off x="1219200" y="1066800"/>
            <a:ext cx="7772400" cy="3429000"/>
          </a:xfrm>
        </p:spPr>
        <p:txBody>
          <a:bodyPr/>
          <a:lstStyle/>
          <a:p>
            <a:r>
              <a:rPr lang="en-US" dirty="0" smtClean="0"/>
              <a:t/>
            </a:r>
            <a:br>
              <a:rPr lang="en-US" dirty="0" smtClean="0"/>
            </a:br>
            <a:r>
              <a:rPr lang="en-US" dirty="0" smtClean="0"/>
              <a:t>Power couplers</a:t>
            </a:r>
            <a:br>
              <a:rPr lang="en-US" dirty="0" smtClean="0"/>
            </a:br>
            <a:r>
              <a:rPr lang="en-US" dirty="0" smtClean="0"/>
              <a:t/>
            </a:r>
            <a:br>
              <a:rPr lang="en-US" dirty="0" smtClean="0"/>
            </a:br>
            <a:r>
              <a:rPr lang="en-US" sz="2000" dirty="0" smtClean="0"/>
              <a:t>Timergali</a:t>
            </a:r>
            <a:r>
              <a:rPr lang="en-US" sz="2000" baseline="0" dirty="0" smtClean="0"/>
              <a:t> Khabiboulline</a:t>
            </a:r>
            <a:r>
              <a:rPr lang="en-US" sz="2000" dirty="0" smtClean="0"/>
              <a:t> (FNAL)</a:t>
            </a:r>
            <a:br>
              <a:rPr lang="en-US" sz="2000" dirty="0" smtClean="0"/>
            </a:br>
            <a:r>
              <a:rPr lang="en-US" sz="2000" dirty="0" smtClean="0"/>
              <a:t>FNAL-LBNL meeting on NGLS</a:t>
            </a:r>
            <a:br>
              <a:rPr lang="en-US" sz="2000" dirty="0" smtClean="0"/>
            </a:br>
            <a:r>
              <a:rPr lang="en-US" sz="2000" dirty="0" smtClean="0"/>
              <a:t>April 13, 2012</a:t>
            </a:r>
            <a:endParaRPr lang="en-US" sz="3600" dirty="0" smtClean="0"/>
          </a:p>
        </p:txBody>
      </p:sp>
    </p:spTree>
    <p:extLst>
      <p:ext uri="{BB962C8B-B14F-4D97-AF65-F5344CB8AC3E}">
        <p14:creationId xmlns:p14="http://schemas.microsoft.com/office/powerpoint/2010/main" xmlns="" val="277920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1496712764"/>
              </p:ext>
            </p:extLst>
          </p:nvPr>
        </p:nvGraphicFramePr>
        <p:xfrm>
          <a:off x="990600" y="1626776"/>
          <a:ext cx="7239000" cy="4715221"/>
        </p:xfrm>
        <a:graphic>
          <a:graphicData uri="http://schemas.openxmlformats.org/presentationml/2006/ole">
            <p:oleObj spid="_x0000_s26626" name="Chart" r:id="rId3" imgW="7457936" imgH="4857936" progId="Excel.Sheet.8">
              <p:embed/>
            </p:oleObj>
          </a:graphicData>
        </a:graphic>
      </p:graphicFrame>
      <p:pic>
        <p:nvPicPr>
          <p:cNvPr id="7" name="Picture 3" descr="ttfc_mx"/>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0" y="1600200"/>
            <a:ext cx="6019800" cy="703197"/>
          </a:xfrm>
          <a:prstGeom prst="rect">
            <a:avLst/>
          </a:prstGeom>
          <a:solidFill>
            <a:schemeClr val="tx1"/>
          </a:solidFill>
          <a:extLst>
            <a:ext uri="{909E8E84-426E-40DD-AFC4-6F175D3DCCD1}">
              <a14:hiddenFill xmlns:a14="http://schemas.microsoft.com/office/drawing/2010/main" xmlns="">
                <a:solidFill>
                  <a:srgbClr val="FFFFFF"/>
                </a:solidFill>
              </a14:hiddenFill>
            </a:ext>
          </a:extLst>
        </p:spPr>
      </p:pic>
      <p:sp>
        <p:nvSpPr>
          <p:cNvPr id="8" name="Text Box 2"/>
          <p:cNvSpPr txBox="1">
            <a:spLocks noChangeArrowheads="1"/>
          </p:cNvSpPr>
          <p:nvPr/>
        </p:nvSpPr>
        <p:spPr bwMode="auto">
          <a:xfrm>
            <a:off x="381000" y="739914"/>
            <a:ext cx="83058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r>
              <a:rPr lang="en-US" sz="2000" dirty="0" smtClean="0">
                <a:latin typeface="Times New Roman" pitchFamily="18" charset="0"/>
              </a:rPr>
              <a:t>      ILC coupler thermal analysis at 15 kW of average power. Weak point is overheating of the </a:t>
            </a:r>
            <a:r>
              <a:rPr lang="en-US" sz="2000" dirty="0" smtClean="0">
                <a:latin typeface="Times New Roman" pitchFamily="18" charset="0"/>
              </a:rPr>
              <a:t>warm bellow </a:t>
            </a:r>
            <a:r>
              <a:rPr lang="en-US" sz="2000" dirty="0" smtClean="0">
                <a:latin typeface="Times New Roman" pitchFamily="18" charset="0"/>
              </a:rPr>
              <a:t>of </a:t>
            </a:r>
            <a:r>
              <a:rPr lang="en-US" sz="2000" dirty="0" smtClean="0">
                <a:latin typeface="Times New Roman" pitchFamily="18" charset="0"/>
              </a:rPr>
              <a:t>the central conductor </a:t>
            </a:r>
            <a:r>
              <a:rPr lang="en-US" sz="2000" dirty="0" smtClean="0">
                <a:latin typeface="Times New Roman" pitchFamily="18" charset="0"/>
              </a:rPr>
              <a:t>due to RF losses.</a:t>
            </a:r>
          </a:p>
        </p:txBody>
      </p:sp>
      <p:sp>
        <p:nvSpPr>
          <p:cNvPr id="9" name="Text Box 2"/>
          <p:cNvSpPr txBox="1">
            <a:spLocks noChangeArrowheads="1"/>
          </p:cNvSpPr>
          <p:nvPr/>
        </p:nvSpPr>
        <p:spPr bwMode="auto">
          <a:xfrm>
            <a:off x="2438400" y="2455797"/>
            <a:ext cx="1828800" cy="400110"/>
          </a:xfrm>
          <a:prstGeom prst="rect">
            <a:avLst/>
          </a:prstGeom>
          <a:solidFill>
            <a:schemeClr val="accent4">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r>
              <a:rPr lang="en-US" sz="2000" dirty="0" smtClean="0">
                <a:solidFill>
                  <a:schemeClr val="bg1"/>
                </a:solidFill>
                <a:latin typeface="Times New Roman" pitchFamily="18" charset="0"/>
              </a:rPr>
              <a:t>Copper coating</a:t>
            </a:r>
            <a:endParaRPr lang="en-US" sz="2000" dirty="0" smtClean="0">
              <a:latin typeface="Times New Roman" pitchFamily="18" charset="0"/>
            </a:endParaRPr>
          </a:p>
        </p:txBody>
      </p:sp>
      <p:sp>
        <p:nvSpPr>
          <p:cNvPr id="10" name="Title 1"/>
          <p:cNvSpPr>
            <a:spLocks noGrp="1"/>
          </p:cNvSpPr>
          <p:nvPr>
            <p:ph type="title"/>
          </p:nvPr>
        </p:nvSpPr>
        <p:spPr>
          <a:xfrm>
            <a:off x="1371600" y="76200"/>
            <a:ext cx="7162800" cy="685800"/>
          </a:xfrm>
        </p:spPr>
        <p:txBody>
          <a:bodyPr/>
          <a:lstStyle/>
          <a:p>
            <a:r>
              <a:rPr lang="en-US" dirty="0" smtClean="0"/>
              <a:t>TTF-III coupler thermal analysis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3</a:t>
            </a:fld>
            <a:endParaRPr lang="en-US" dirty="0"/>
          </a:p>
        </p:txBody>
      </p:sp>
      <p:sp>
        <p:nvSpPr>
          <p:cNvPr id="8" name="Rectangle 7"/>
          <p:cNvSpPr/>
          <p:nvPr/>
        </p:nvSpPr>
        <p:spPr>
          <a:xfrm>
            <a:off x="304800" y="838200"/>
            <a:ext cx="7620000" cy="338554"/>
          </a:xfrm>
          <a:prstGeom prst="rect">
            <a:avLst/>
          </a:prstGeom>
        </p:spPr>
        <p:txBody>
          <a:bodyPr wrap="square">
            <a:spAutoFit/>
          </a:bodyPr>
          <a:lstStyle/>
          <a:p>
            <a:r>
              <a:rPr lang="en-US" sz="1600" dirty="0" smtClean="0"/>
              <a:t>CW </a:t>
            </a:r>
            <a:r>
              <a:rPr lang="en-US" sz="1600" dirty="0" smtClean="0"/>
              <a:t>operation tests of TTF-III </a:t>
            </a:r>
            <a:r>
              <a:rPr lang="en-US" sz="1600" dirty="0" smtClean="0"/>
              <a:t>coupler. J</a:t>
            </a:r>
            <a:r>
              <a:rPr lang="en-US" sz="1600" dirty="0" smtClean="0"/>
              <a:t>. Knobloch et. al., </a:t>
            </a:r>
            <a:r>
              <a:rPr lang="en-US" sz="1600" dirty="0" smtClean="0"/>
              <a:t>PAC’05</a:t>
            </a:r>
          </a:p>
        </p:txBody>
      </p:sp>
      <p:pic>
        <p:nvPicPr>
          <p:cNvPr id="28677" name="Picture 5"/>
          <p:cNvPicPr>
            <a:picLocks noChangeAspect="1" noChangeArrowheads="1"/>
          </p:cNvPicPr>
          <p:nvPr/>
        </p:nvPicPr>
        <p:blipFill>
          <a:blip r:embed="rId2" cstate="print"/>
          <a:srcRect/>
          <a:stretch>
            <a:fillRect/>
          </a:stretch>
        </p:blipFill>
        <p:spPr bwMode="auto">
          <a:xfrm>
            <a:off x="304800" y="4036411"/>
            <a:ext cx="3429000" cy="2329464"/>
          </a:xfrm>
          <a:prstGeom prst="rect">
            <a:avLst/>
          </a:prstGeom>
          <a:noFill/>
          <a:ln w="9525">
            <a:noFill/>
            <a:miter lim="800000"/>
            <a:headEnd/>
            <a:tailEnd/>
          </a:ln>
        </p:spPr>
      </p:pic>
      <p:pic>
        <p:nvPicPr>
          <p:cNvPr id="28678" name="Picture 6"/>
          <p:cNvPicPr>
            <a:picLocks noChangeAspect="1" noChangeArrowheads="1"/>
          </p:cNvPicPr>
          <p:nvPr/>
        </p:nvPicPr>
        <p:blipFill>
          <a:blip r:embed="rId3" cstate="print"/>
          <a:srcRect/>
          <a:stretch>
            <a:fillRect/>
          </a:stretch>
        </p:blipFill>
        <p:spPr bwMode="auto">
          <a:xfrm>
            <a:off x="3810000" y="4012440"/>
            <a:ext cx="1447800" cy="2288348"/>
          </a:xfrm>
          <a:prstGeom prst="rect">
            <a:avLst/>
          </a:prstGeom>
          <a:noFill/>
          <a:ln w="9525">
            <a:noFill/>
            <a:miter lim="800000"/>
            <a:headEnd/>
            <a:tailEnd/>
          </a:ln>
        </p:spPr>
      </p:pic>
      <p:pic>
        <p:nvPicPr>
          <p:cNvPr id="28679" name="Picture 7"/>
          <p:cNvPicPr>
            <a:picLocks noChangeAspect="1" noChangeArrowheads="1"/>
          </p:cNvPicPr>
          <p:nvPr/>
        </p:nvPicPr>
        <p:blipFill>
          <a:blip r:embed="rId4" cstate="print"/>
          <a:srcRect/>
          <a:stretch>
            <a:fillRect/>
          </a:stretch>
        </p:blipFill>
        <p:spPr bwMode="auto">
          <a:xfrm>
            <a:off x="5334000" y="3890127"/>
            <a:ext cx="3495675" cy="2390496"/>
          </a:xfrm>
          <a:prstGeom prst="rect">
            <a:avLst/>
          </a:prstGeom>
          <a:noFill/>
          <a:ln w="9525">
            <a:noFill/>
            <a:miter lim="800000"/>
            <a:headEnd/>
            <a:tailEnd/>
          </a:ln>
        </p:spPr>
      </p:pic>
      <p:sp>
        <p:nvSpPr>
          <p:cNvPr id="15" name="Title 1"/>
          <p:cNvSpPr>
            <a:spLocks noGrp="1"/>
          </p:cNvSpPr>
          <p:nvPr>
            <p:ph type="title"/>
          </p:nvPr>
        </p:nvSpPr>
        <p:spPr>
          <a:xfrm>
            <a:off x="762000" y="76200"/>
            <a:ext cx="7086600" cy="685800"/>
          </a:xfrm>
        </p:spPr>
        <p:txBody>
          <a:bodyPr/>
          <a:lstStyle/>
          <a:p>
            <a:pPr algn="ctr"/>
            <a:r>
              <a:rPr lang="en-US" dirty="0" smtClean="0"/>
              <a:t>TTF-III coupler CW tests</a:t>
            </a:r>
            <a:endParaRPr lang="en-US" dirty="0"/>
          </a:p>
        </p:txBody>
      </p:sp>
      <p:pic>
        <p:nvPicPr>
          <p:cNvPr id="28680" name="Picture 8"/>
          <p:cNvPicPr>
            <a:picLocks noChangeAspect="1" noChangeArrowheads="1"/>
          </p:cNvPicPr>
          <p:nvPr/>
        </p:nvPicPr>
        <p:blipFill>
          <a:blip r:embed="rId5" cstate="print"/>
          <a:srcRect/>
          <a:stretch>
            <a:fillRect/>
          </a:stretch>
        </p:blipFill>
        <p:spPr bwMode="auto">
          <a:xfrm>
            <a:off x="5486400" y="1371600"/>
            <a:ext cx="3345835" cy="2255815"/>
          </a:xfrm>
          <a:prstGeom prst="rect">
            <a:avLst/>
          </a:prstGeom>
          <a:noFill/>
          <a:ln w="9525">
            <a:noFill/>
            <a:miter lim="800000"/>
            <a:headEnd/>
            <a:tailEnd/>
          </a:ln>
        </p:spPr>
      </p:pic>
      <p:sp>
        <p:nvSpPr>
          <p:cNvPr id="18" name="Rectangle 17"/>
          <p:cNvSpPr/>
          <p:nvPr/>
        </p:nvSpPr>
        <p:spPr>
          <a:xfrm>
            <a:off x="304800" y="1425476"/>
            <a:ext cx="5029200" cy="2308324"/>
          </a:xfrm>
          <a:prstGeom prst="rect">
            <a:avLst/>
          </a:prstGeom>
        </p:spPr>
        <p:txBody>
          <a:bodyPr wrap="square">
            <a:spAutoFit/>
          </a:bodyPr>
          <a:lstStyle/>
          <a:p>
            <a:r>
              <a:rPr lang="en-US" sz="1600" dirty="0" smtClean="0"/>
              <a:t>The </a:t>
            </a:r>
            <a:r>
              <a:rPr lang="en-US" sz="1600" dirty="0" smtClean="0"/>
              <a:t>feedthrough at the warm ceramic was removed and </a:t>
            </a:r>
            <a:r>
              <a:rPr lang="en-US" sz="1600" dirty="0" smtClean="0"/>
              <a:t>a tube </a:t>
            </a:r>
            <a:r>
              <a:rPr lang="en-US" sz="1600" dirty="0" smtClean="0"/>
              <a:t>was inserted into inner conductor. </a:t>
            </a:r>
            <a:r>
              <a:rPr lang="en-US" sz="1600" dirty="0" smtClean="0"/>
              <a:t>Room-temperature air </a:t>
            </a:r>
            <a:r>
              <a:rPr lang="en-US" sz="1600" dirty="0" smtClean="0"/>
              <a:t>was flowed through the tube and allowed to </a:t>
            </a:r>
            <a:r>
              <a:rPr lang="en-US" sz="1600" dirty="0" smtClean="0"/>
              <a:t>escape through </a:t>
            </a:r>
            <a:r>
              <a:rPr lang="en-US" sz="1600" dirty="0" smtClean="0"/>
              <a:t>the open feedthrough flange. Since there are </a:t>
            </a:r>
            <a:r>
              <a:rPr lang="en-US" sz="1600" dirty="0" smtClean="0"/>
              <a:t>small holes </a:t>
            </a:r>
            <a:r>
              <a:rPr lang="en-US" sz="1600" dirty="0" smtClean="0"/>
              <a:t>in the inner conductor, the entire warm coupler </a:t>
            </a:r>
            <a:r>
              <a:rPr lang="en-US" sz="1600" dirty="0" smtClean="0"/>
              <a:t>thus was </a:t>
            </a:r>
            <a:r>
              <a:rPr lang="en-US" sz="1600" dirty="0" smtClean="0"/>
              <a:t>at 1 </a:t>
            </a:r>
            <a:r>
              <a:rPr lang="en-US" sz="1600" dirty="0" smtClean="0"/>
              <a:t>atm</a:t>
            </a:r>
            <a:r>
              <a:rPr lang="en-US" sz="1600" dirty="0" smtClean="0"/>
              <a:t>, but most of the air flow was limited to </a:t>
            </a:r>
            <a:r>
              <a:rPr lang="en-US" sz="1600" dirty="0" smtClean="0"/>
              <a:t>the interior </a:t>
            </a:r>
            <a:r>
              <a:rPr lang="en-US" sz="1600" dirty="0" smtClean="0"/>
              <a:t>of the inner conductor. The total air-flow rate </a:t>
            </a:r>
            <a:r>
              <a:rPr lang="en-US" sz="1600" dirty="0" smtClean="0"/>
              <a:t>for these </a:t>
            </a:r>
            <a:r>
              <a:rPr lang="en-US" sz="1600" dirty="0" smtClean="0"/>
              <a:t>tests was about 20 </a:t>
            </a:r>
            <a:r>
              <a:rPr lang="en-US" sz="1600" dirty="0" smtClean="0"/>
              <a:t>liter/min.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6248400"/>
          </a:xfrm>
        </p:spPr>
        <p:txBody>
          <a:bodyPr/>
          <a:lstStyle/>
          <a:p>
            <a:r>
              <a:rPr lang="en-US" sz="1600" dirty="0" smtClean="0"/>
              <a:t>EXPERIMENTAL SETUP</a:t>
            </a:r>
            <a:br>
              <a:rPr lang="en-US" sz="1600" dirty="0" smtClean="0"/>
            </a:br>
            <a:r>
              <a:rPr lang="en-US" sz="1600" dirty="0" smtClean="0"/>
              <a:t>Tests at </a:t>
            </a:r>
            <a:r>
              <a:rPr lang="en-US" sz="1600" dirty="0" smtClean="0"/>
              <a:t>Rossendorf. Room temperature only.</a:t>
            </a:r>
            <a:r>
              <a:rPr lang="en-US" sz="1600" dirty="0" smtClean="0"/>
              <a:t/>
            </a:r>
            <a:br>
              <a:rPr lang="en-US" sz="1600" dirty="0" smtClean="0"/>
            </a:br>
            <a:r>
              <a:rPr lang="en-US" sz="1600" dirty="0" smtClean="0"/>
              <a:t>The </a:t>
            </a:r>
            <a:r>
              <a:rPr lang="en-US" sz="1600" dirty="0" smtClean="0"/>
              <a:t>only cooling provided was cold-water (2.2 ◦C) cooling of the 70 K flange</a:t>
            </a:r>
            <a:r>
              <a:rPr lang="en-US" sz="1600" dirty="0" smtClean="0"/>
              <a:t>. IR </a:t>
            </a:r>
            <a:r>
              <a:rPr lang="en-US" sz="1600" dirty="0" smtClean="0"/>
              <a:t>sensors monitored via viewports the warm ceramic temperature and that of the warm inner conductor. The tuning rod was removed and a PT1000 temperature sensor was attached inside the inner conductor near </a:t>
            </a:r>
            <a:r>
              <a:rPr lang="en-US" sz="1600" dirty="0" smtClean="0"/>
              <a:t>the bellows. </a:t>
            </a:r>
            <a:r>
              <a:rPr lang="en-US" sz="1600" dirty="0" smtClean="0"/>
              <a:t>Several PT100 sensors were also mounted on the exterior of the coupler. A CPI klystron provided 10 kW CW RF power.</a:t>
            </a:r>
            <a:br>
              <a:rPr lang="en-US" sz="1600" dirty="0" smtClean="0"/>
            </a:br>
            <a:r>
              <a:rPr lang="en-US" sz="1600" dirty="0" smtClean="0"/>
              <a:t>Tests at BESSY</a:t>
            </a:r>
            <a:br>
              <a:rPr lang="en-US" sz="1600" dirty="0" smtClean="0"/>
            </a:br>
            <a:r>
              <a:rPr lang="en-US" sz="1600" dirty="0" smtClean="0"/>
              <a:t>At BESSY, the waveguide test stand was mounted in the HOBICAT facility. Initial warm tests with a matched load were performed to verify the Rossendorf results. For cryogenic tests, HOBICAT was operated with liquid nitrogen only. Copper bands were attached to the 77 K and 2 K points of the coupler </a:t>
            </a:r>
            <a:r>
              <a:rPr lang="en-US" sz="1600" dirty="0" smtClean="0"/>
              <a:t> </a:t>
            </a:r>
            <a:r>
              <a:rPr lang="en-US" sz="1600" dirty="0" smtClean="0"/>
              <a:t>so that the coupler could be cooled. Typically the 77 K point reached an equilibrium temperature of about 120 K. The waveguide ferrite load was also in the HoBiCaT insulation vacuum and kept at room temperature by the water flow that removes the dissipated RF power. Additional ports were added in the waveguide to improve the pumping of the load by the insulation vacuum. Nevertheless, at power levels above 2 kW the </a:t>
            </a:r>
            <a:r>
              <a:rPr lang="en-US" sz="1600" dirty="0" smtClean="0"/>
              <a:t>outgassing</a:t>
            </a:r>
            <a:r>
              <a:rPr lang="en-US" sz="1600" dirty="0" smtClean="0"/>
              <a:t> from the ferrite was so severe that arcing would occur in the load. Thus cold tests were limited to 2 kW TW power. For SW operation the load was replaced by a short</a:t>
            </a:r>
            <a:r>
              <a:rPr lang="en-US" sz="1600" dirty="0" smtClean="0"/>
              <a:t>.</a:t>
            </a:r>
            <a:r>
              <a:rPr lang="en-US" sz="1600" dirty="0" smtClean="0"/>
              <a:t/>
            </a:r>
            <a:br>
              <a:rPr lang="en-US" sz="1600" dirty="0" smtClean="0"/>
            </a:br>
            <a:r>
              <a:rPr lang="en-US" sz="1600" dirty="0" smtClean="0"/>
              <a:t/>
            </a:r>
            <a:br>
              <a:rPr lang="en-US" sz="1600" dirty="0" smtClean="0"/>
            </a:br>
            <a:r>
              <a:rPr lang="en-US" sz="1600" dirty="0" smtClean="0"/>
              <a:t>SUMMARY AND OUTLOOK</a:t>
            </a:r>
            <a:br>
              <a:rPr lang="en-US" sz="1600" dirty="0" smtClean="0"/>
            </a:br>
            <a:r>
              <a:rPr lang="en-US" sz="1600" dirty="0" smtClean="0"/>
              <a:t>The extrapolation of the test results suggest that the </a:t>
            </a:r>
            <a:r>
              <a:rPr lang="en-US" sz="1600" dirty="0" smtClean="0"/>
              <a:t>existing TTF-III </a:t>
            </a:r>
            <a:r>
              <a:rPr lang="en-US" sz="1600" dirty="0" smtClean="0"/>
              <a:t>coupler can very likely be operated </a:t>
            </a:r>
            <a:r>
              <a:rPr lang="en-US" sz="1600" dirty="0" smtClean="0"/>
              <a:t>safely up </a:t>
            </a:r>
            <a:r>
              <a:rPr lang="en-US" sz="1600" dirty="0" smtClean="0"/>
              <a:t>to 10 kW TW and 5 kW SW, although the direct </a:t>
            </a:r>
            <a:r>
              <a:rPr lang="en-US" sz="1600" dirty="0" smtClean="0"/>
              <a:t>verification is </a:t>
            </a:r>
            <a:r>
              <a:rPr lang="en-US" sz="1600" dirty="0" smtClean="0"/>
              <a:t>still outstanding. Whether long term </a:t>
            </a:r>
            <a:r>
              <a:rPr lang="en-US" sz="1600" dirty="0" smtClean="0"/>
              <a:t>operation with </a:t>
            </a:r>
            <a:r>
              <a:rPr lang="en-US" sz="1600" dirty="0" smtClean="0"/>
              <a:t>a cavity at this power level is possible must also </a:t>
            </a:r>
            <a:r>
              <a:rPr lang="en-US" sz="1600" dirty="0" smtClean="0"/>
              <a:t>still be </a:t>
            </a:r>
            <a:r>
              <a:rPr lang="en-US" sz="1600" dirty="0" smtClean="0"/>
              <a:t>demonstrated. For example, </a:t>
            </a:r>
            <a:r>
              <a:rPr lang="en-US" sz="1600" dirty="0" smtClean="0"/>
              <a:t>outgassing</a:t>
            </a:r>
            <a:r>
              <a:rPr lang="en-US" sz="1600" dirty="0" smtClean="0"/>
              <a:t> </a:t>
            </a:r>
            <a:r>
              <a:rPr lang="en-US" sz="1600" dirty="0" smtClean="0"/>
              <a:t>may be an </a:t>
            </a:r>
            <a:r>
              <a:rPr lang="en-US" sz="1600" dirty="0" smtClean="0"/>
              <a:t>issue due </a:t>
            </a:r>
            <a:r>
              <a:rPr lang="en-US" sz="1600" dirty="0" smtClean="0"/>
              <a:t>to the elevated coupler temperatures.</a:t>
            </a:r>
            <a:br>
              <a:rPr lang="en-US" sz="1600" dirty="0" smtClean="0"/>
            </a:br>
            <a:endParaRPr lang="en-US" sz="1600" dirty="0"/>
          </a:p>
        </p:txBody>
      </p:sp>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5</a:t>
            </a:fld>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4724400" y="1194246"/>
            <a:ext cx="4038422" cy="2158554"/>
          </a:xfrm>
          <a:prstGeom prst="rect">
            <a:avLst/>
          </a:prstGeom>
          <a:noFill/>
          <a:ln w="9525">
            <a:noFill/>
            <a:miter lim="800000"/>
            <a:headEnd/>
            <a:tailEnd/>
          </a:ln>
        </p:spPr>
      </p:pic>
      <p:sp>
        <p:nvSpPr>
          <p:cNvPr id="7" name="Title 1"/>
          <p:cNvSpPr>
            <a:spLocks noGrp="1"/>
          </p:cNvSpPr>
          <p:nvPr>
            <p:ph type="title"/>
          </p:nvPr>
        </p:nvSpPr>
        <p:spPr>
          <a:xfrm>
            <a:off x="1371600" y="76200"/>
            <a:ext cx="7162800" cy="685800"/>
          </a:xfrm>
        </p:spPr>
        <p:txBody>
          <a:bodyPr/>
          <a:lstStyle/>
          <a:p>
            <a:r>
              <a:rPr lang="en-US" dirty="0" smtClean="0"/>
              <a:t>TTF-III coupler power processing</a:t>
            </a:r>
            <a:endParaRPr lang="en-US" dirty="0"/>
          </a:p>
        </p:txBody>
      </p:sp>
      <p:pic>
        <p:nvPicPr>
          <p:cNvPr id="27652" name="Picture 4"/>
          <p:cNvPicPr>
            <a:picLocks noChangeAspect="1" noChangeArrowheads="1"/>
          </p:cNvPicPr>
          <p:nvPr/>
        </p:nvPicPr>
        <p:blipFill>
          <a:blip r:embed="rId3" cstate="print"/>
          <a:srcRect/>
          <a:stretch>
            <a:fillRect/>
          </a:stretch>
        </p:blipFill>
        <p:spPr bwMode="auto">
          <a:xfrm>
            <a:off x="4724400" y="3532652"/>
            <a:ext cx="4048125" cy="2720565"/>
          </a:xfrm>
          <a:prstGeom prst="rect">
            <a:avLst/>
          </a:prstGeom>
          <a:noFill/>
          <a:ln w="9525">
            <a:noFill/>
            <a:miter lim="800000"/>
            <a:headEnd/>
            <a:tailEnd/>
          </a:ln>
        </p:spPr>
      </p:pic>
      <p:sp>
        <p:nvSpPr>
          <p:cNvPr id="10" name="Content Placeholder 2"/>
          <p:cNvSpPr>
            <a:spLocks noGrp="1"/>
          </p:cNvSpPr>
          <p:nvPr>
            <p:ph idx="1"/>
          </p:nvPr>
        </p:nvSpPr>
        <p:spPr>
          <a:xfrm>
            <a:off x="304800" y="838200"/>
            <a:ext cx="4419600" cy="4114800"/>
          </a:xfrm>
        </p:spPr>
        <p:txBody>
          <a:bodyPr/>
          <a:lstStyle/>
          <a:p>
            <a:r>
              <a:rPr lang="en-US" sz="1600" dirty="0" smtClean="0"/>
              <a:t>Coupler power processing</a:t>
            </a:r>
          </a:p>
          <a:p>
            <a:pPr lvl="1">
              <a:buFont typeface="+mj-lt"/>
              <a:buAutoNum type="arabicPeriod"/>
            </a:pPr>
            <a:r>
              <a:rPr lang="en-US" sz="1400" dirty="0" smtClean="0"/>
              <a:t>Before installation</a:t>
            </a:r>
            <a:endParaRPr lang="en-US" sz="1400" dirty="0" smtClean="0"/>
          </a:p>
          <a:p>
            <a:pPr lvl="1">
              <a:buFont typeface="+mj-lt"/>
              <a:buAutoNum type="arabicPeriod"/>
            </a:pPr>
            <a:r>
              <a:rPr lang="en-US" sz="1400" dirty="0" smtClean="0"/>
              <a:t>With cavity warm</a:t>
            </a:r>
          </a:p>
          <a:p>
            <a:pPr lvl="1">
              <a:buFont typeface="+mj-lt"/>
              <a:buAutoNum type="arabicPeriod"/>
            </a:pPr>
            <a:r>
              <a:rPr lang="en-US" sz="1400" dirty="0" smtClean="0"/>
              <a:t>With cavity cold</a:t>
            </a:r>
            <a:endParaRPr lang="en-US" sz="1400" dirty="0" smtClean="0"/>
          </a:p>
          <a:p>
            <a:r>
              <a:rPr lang="en-US" sz="1600" dirty="0" smtClean="0"/>
              <a:t>Processing in pulsed regime</a:t>
            </a:r>
          </a:p>
          <a:p>
            <a:r>
              <a:rPr lang="en-US" sz="1600" dirty="0" smtClean="0"/>
              <a:t>Speed limited by vacuum</a:t>
            </a:r>
            <a:endParaRPr lang="en-US" sz="1600" dirty="0" smtClean="0"/>
          </a:p>
          <a:p>
            <a:r>
              <a:rPr lang="en-US" sz="1600" dirty="0" smtClean="0"/>
              <a:t>Most of the time at RF power P&gt;30 kW</a:t>
            </a:r>
          </a:p>
          <a:p>
            <a:r>
              <a:rPr lang="en-US" sz="1600" dirty="0" smtClean="0"/>
              <a:t>No multipactoring </a:t>
            </a:r>
            <a:r>
              <a:rPr lang="en-US" sz="1600" dirty="0" smtClean="0"/>
              <a:t>at RF power</a:t>
            </a:r>
            <a:r>
              <a:rPr lang="en-US" sz="1600" dirty="0" smtClean="0"/>
              <a:t> P&lt;20 kW</a:t>
            </a:r>
          </a:p>
          <a:p>
            <a:r>
              <a:rPr lang="en-US" sz="1600" dirty="0" smtClean="0"/>
              <a:t>Dry air or nitrogen storage is important</a:t>
            </a:r>
          </a:p>
          <a:p>
            <a:r>
              <a:rPr lang="en-US" sz="1600" dirty="0" smtClean="0">
                <a:solidFill>
                  <a:srgbClr val="00B050"/>
                </a:solidFill>
              </a:rPr>
              <a:t>May not need power processing at P&lt;20kW</a:t>
            </a:r>
            <a:endParaRPr lang="en-US" sz="1600" dirty="0" smtClean="0">
              <a:solidFill>
                <a:srgbClr val="00B050"/>
              </a:solidFill>
            </a:endParaRPr>
          </a:p>
          <a:p>
            <a:endParaRPr lang="en-US" sz="1600" dirty="0" smtClean="0"/>
          </a:p>
          <a:p>
            <a:endParaRPr lang="en-US" sz="1600" dirty="0"/>
          </a:p>
        </p:txBody>
      </p:sp>
      <p:pic>
        <p:nvPicPr>
          <p:cNvPr id="27655" name="Picture 7"/>
          <p:cNvPicPr>
            <a:picLocks noChangeAspect="1" noChangeArrowheads="1"/>
          </p:cNvPicPr>
          <p:nvPr/>
        </p:nvPicPr>
        <p:blipFill>
          <a:blip r:embed="rId4" cstate="print"/>
          <a:srcRect/>
          <a:stretch>
            <a:fillRect/>
          </a:stretch>
        </p:blipFill>
        <p:spPr bwMode="auto">
          <a:xfrm>
            <a:off x="609600" y="3962400"/>
            <a:ext cx="3723311" cy="2251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TTF III coupler for NGLS</a:t>
            </a:r>
            <a:endParaRPr lang="en-US" dirty="0"/>
          </a:p>
        </p:txBody>
      </p:sp>
      <p:sp>
        <p:nvSpPr>
          <p:cNvPr id="3" name="Content Placeholder 2"/>
          <p:cNvSpPr>
            <a:spLocks noGrp="1"/>
          </p:cNvSpPr>
          <p:nvPr>
            <p:ph idx="1"/>
          </p:nvPr>
        </p:nvSpPr>
        <p:spPr>
          <a:xfrm>
            <a:off x="914400" y="1371600"/>
            <a:ext cx="7848600" cy="4724400"/>
          </a:xfrm>
        </p:spPr>
        <p:txBody>
          <a:bodyPr/>
          <a:lstStyle/>
          <a:p>
            <a:pPr marL="457200" indent="-457200">
              <a:buFont typeface="+mj-lt"/>
              <a:buAutoNum type="arabicPeriod"/>
            </a:pPr>
            <a:r>
              <a:rPr lang="en-US" sz="2000" dirty="0" smtClean="0"/>
              <a:t>Complicated for fabrication</a:t>
            </a:r>
          </a:p>
          <a:p>
            <a:pPr marL="457200" indent="-457200">
              <a:buFont typeface="+mj-lt"/>
              <a:buAutoNum type="arabicPeriod"/>
            </a:pPr>
            <a:r>
              <a:rPr lang="en-US" sz="2000" dirty="0" smtClean="0"/>
              <a:t>Complicated for installation</a:t>
            </a:r>
          </a:p>
          <a:p>
            <a:pPr marL="457200" indent="-457200">
              <a:buFont typeface="+mj-lt"/>
              <a:buAutoNum type="arabicPeriod"/>
            </a:pPr>
            <a:r>
              <a:rPr lang="en-US" sz="2000" dirty="0" smtClean="0"/>
              <a:t>High fabrication cost</a:t>
            </a:r>
          </a:p>
          <a:p>
            <a:pPr marL="457200" indent="-457200">
              <a:buFont typeface="+mj-lt"/>
              <a:buAutoNum type="arabicPeriod"/>
            </a:pPr>
            <a:r>
              <a:rPr lang="en-US" sz="2000" dirty="0" smtClean="0"/>
              <a:t>Power limit 4 kW as is due to overheating</a:t>
            </a:r>
            <a:endParaRPr lang="en-US" sz="2000" dirty="0" smtClean="0"/>
          </a:p>
          <a:p>
            <a:pPr marL="457200" indent="-457200">
              <a:buFont typeface="+mj-lt"/>
              <a:buAutoNum type="arabicPeriod"/>
            </a:pPr>
            <a:r>
              <a:rPr lang="en-US" sz="2000" dirty="0" smtClean="0"/>
              <a:t>N2 gas cooling of central conductor can increase operating power range but eliminate double window reliability</a:t>
            </a:r>
            <a:endParaRPr lang="en-US" sz="2000" dirty="0" smtClean="0"/>
          </a:p>
          <a:p>
            <a:pPr marL="457200" indent="-457200">
              <a:buFont typeface="+mj-lt"/>
              <a:buAutoNum type="arabicPeriod"/>
            </a:pPr>
            <a:r>
              <a:rPr lang="en-US" sz="2000" dirty="0" smtClean="0"/>
              <a:t>Multipactoring </a:t>
            </a:r>
            <a:r>
              <a:rPr lang="en-US" sz="2000" dirty="0" smtClean="0"/>
              <a:t>at 3-30kW </a:t>
            </a:r>
            <a:r>
              <a:rPr lang="en-US" sz="2000" dirty="0" smtClean="0"/>
              <a:t>power may be not an issue</a:t>
            </a:r>
            <a:endParaRPr lang="en-US" sz="2000" dirty="0" smtClean="0"/>
          </a:p>
          <a:p>
            <a:endParaRPr lang="en-US" sz="2000" dirty="0" smtClean="0"/>
          </a:p>
          <a:p>
            <a:endParaRPr lang="en-US" sz="2000" dirty="0"/>
          </a:p>
        </p:txBody>
      </p:sp>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smtClean="0"/>
              <a:t>power </a:t>
            </a:r>
            <a:r>
              <a:rPr lang="en-US" dirty="0" smtClean="0"/>
              <a:t>coupler </a:t>
            </a:r>
            <a:r>
              <a:rPr lang="en-US" dirty="0" smtClean="0"/>
              <a:t>design for NGLS</a:t>
            </a:r>
            <a:endParaRPr lang="en-US" dirty="0"/>
          </a:p>
        </p:txBody>
      </p:sp>
      <p:sp>
        <p:nvSpPr>
          <p:cNvPr id="3" name="Content Placeholder 2"/>
          <p:cNvSpPr>
            <a:spLocks noGrp="1"/>
          </p:cNvSpPr>
          <p:nvPr>
            <p:ph idx="1"/>
          </p:nvPr>
        </p:nvSpPr>
        <p:spPr>
          <a:xfrm>
            <a:off x="914400" y="1371600"/>
            <a:ext cx="7848600" cy="4724400"/>
          </a:xfrm>
        </p:spPr>
        <p:txBody>
          <a:bodyPr/>
          <a:lstStyle/>
          <a:p>
            <a:r>
              <a:rPr lang="en-US" sz="2000" dirty="0" smtClean="0"/>
              <a:t>Coaxial coupler compatible with </a:t>
            </a:r>
            <a:r>
              <a:rPr lang="en-US" sz="2000" dirty="0" smtClean="0"/>
              <a:t>cavity</a:t>
            </a:r>
          </a:p>
          <a:p>
            <a:r>
              <a:rPr lang="en-US" sz="2000" dirty="0" smtClean="0"/>
              <a:t>Waveguide input</a:t>
            </a:r>
            <a:endParaRPr lang="en-US" sz="2000" dirty="0" smtClean="0"/>
          </a:p>
          <a:p>
            <a:r>
              <a:rPr lang="en-US" sz="2000" dirty="0" smtClean="0"/>
              <a:t>20 kW CW 1.3 GHz </a:t>
            </a:r>
            <a:r>
              <a:rPr lang="en-US" sz="2000" dirty="0" smtClean="0"/>
              <a:t>TW  RF power </a:t>
            </a:r>
            <a:r>
              <a:rPr lang="en-US" sz="2000" dirty="0" smtClean="0"/>
              <a:t>operation</a:t>
            </a:r>
          </a:p>
          <a:p>
            <a:r>
              <a:rPr lang="en-US" sz="2000" dirty="0" smtClean="0"/>
              <a:t>Reliability, one or two windows</a:t>
            </a:r>
            <a:endParaRPr lang="en-US" sz="2000" dirty="0" smtClean="0"/>
          </a:p>
          <a:p>
            <a:r>
              <a:rPr lang="en-US" sz="2000" dirty="0" smtClean="0"/>
              <a:t>Clean and simple assembly</a:t>
            </a:r>
          </a:p>
          <a:p>
            <a:r>
              <a:rPr lang="en-US" sz="2000" dirty="0" smtClean="0"/>
              <a:t>Safe and simple operation</a:t>
            </a:r>
          </a:p>
          <a:p>
            <a:r>
              <a:rPr lang="en-US" sz="2000" dirty="0" smtClean="0"/>
              <a:t>Simple fabrication and low cost</a:t>
            </a:r>
          </a:p>
          <a:p>
            <a:r>
              <a:rPr lang="en-US" sz="2000" dirty="0" smtClean="0"/>
              <a:t>Low cryogenic load</a:t>
            </a:r>
          </a:p>
          <a:p>
            <a:r>
              <a:rPr lang="en-US" sz="2000" dirty="0" smtClean="0"/>
              <a:t>Reduced power processing time</a:t>
            </a:r>
          </a:p>
          <a:p>
            <a:r>
              <a:rPr lang="en-US" sz="2000" dirty="0" smtClean="0"/>
              <a:t>Minimum or now multipactoring at 3-30kW power</a:t>
            </a:r>
          </a:p>
          <a:p>
            <a:endParaRPr lang="en-US" sz="2000" dirty="0" smtClean="0"/>
          </a:p>
          <a:p>
            <a:endParaRPr lang="en-US" sz="2000" dirty="0"/>
          </a:p>
        </p:txBody>
      </p:sp>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ceramic windows</a:t>
            </a:r>
            <a:endParaRPr lang="en-US" dirty="0"/>
          </a:p>
        </p:txBody>
      </p:sp>
      <p:sp>
        <p:nvSpPr>
          <p:cNvPr id="3" name="Content Placeholder 2"/>
          <p:cNvSpPr>
            <a:spLocks noGrp="1"/>
          </p:cNvSpPr>
          <p:nvPr>
            <p:ph idx="1"/>
          </p:nvPr>
        </p:nvSpPr>
        <p:spPr>
          <a:xfrm>
            <a:off x="685800" y="1828800"/>
            <a:ext cx="5334000" cy="4267200"/>
          </a:xfrm>
        </p:spPr>
        <p:txBody>
          <a:bodyPr/>
          <a:lstStyle/>
          <a:p>
            <a:r>
              <a:rPr lang="en-US" sz="1800" dirty="0" smtClean="0"/>
              <a:t>Two windows</a:t>
            </a:r>
          </a:p>
          <a:p>
            <a:pPr lvl="1"/>
            <a:r>
              <a:rPr lang="en-US" sz="1600" dirty="0" smtClean="0"/>
              <a:t>Safe operation. Vacuum leak of one window is not so critical.</a:t>
            </a:r>
          </a:p>
          <a:p>
            <a:pPr lvl="1"/>
            <a:r>
              <a:rPr lang="en-US" sz="1600" dirty="0" smtClean="0"/>
              <a:t>More </a:t>
            </a:r>
            <a:r>
              <a:rPr lang="en-US" sz="1600" dirty="0" smtClean="0"/>
              <a:t>fabrication cost</a:t>
            </a:r>
          </a:p>
          <a:p>
            <a:pPr lvl="1"/>
            <a:r>
              <a:rPr lang="en-US" sz="1600" dirty="0" smtClean="0"/>
              <a:t>More parts</a:t>
            </a:r>
            <a:endParaRPr lang="en-US" sz="1600" dirty="0" smtClean="0"/>
          </a:p>
          <a:p>
            <a:r>
              <a:rPr lang="en-US" sz="1800" dirty="0" smtClean="0"/>
              <a:t>One window</a:t>
            </a:r>
          </a:p>
          <a:p>
            <a:pPr lvl="1"/>
            <a:r>
              <a:rPr lang="en-US" sz="1600" dirty="0" smtClean="0"/>
              <a:t>Simpler fabrication, less windows, less parts, no remote operation</a:t>
            </a:r>
          </a:p>
          <a:p>
            <a:pPr lvl="1"/>
            <a:r>
              <a:rPr lang="en-US" sz="1600" dirty="0" smtClean="0"/>
              <a:t>Lower cost</a:t>
            </a:r>
          </a:p>
          <a:p>
            <a:pPr lvl="1"/>
            <a:r>
              <a:rPr lang="en-US" sz="1600" dirty="0" smtClean="0"/>
              <a:t>Lower reliability. </a:t>
            </a:r>
            <a:r>
              <a:rPr lang="en-US" sz="1600" dirty="0" smtClean="0"/>
              <a:t>But several machines </a:t>
            </a:r>
            <a:r>
              <a:rPr lang="en-US" sz="1600" dirty="0" smtClean="0"/>
              <a:t>in operation with one </a:t>
            </a:r>
            <a:r>
              <a:rPr lang="en-US" sz="1600" dirty="0" smtClean="0"/>
              <a:t>window</a:t>
            </a:r>
            <a:endParaRPr lang="en-US" sz="1600" dirty="0" smtClean="0"/>
          </a:p>
          <a:p>
            <a:endParaRPr lang="en-US" sz="1800" dirty="0"/>
          </a:p>
        </p:txBody>
      </p:sp>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8</a:t>
            </a:fld>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6324600" y="1295401"/>
            <a:ext cx="2254451" cy="2438400"/>
          </a:xfrm>
          <a:prstGeom prst="rect">
            <a:avLst/>
          </a:prstGeom>
          <a:noFill/>
          <a:ln w="9525">
            <a:noFill/>
            <a:miter lim="800000"/>
            <a:headEnd/>
            <a:tailEnd/>
          </a:ln>
        </p:spPr>
      </p:pic>
      <p:pic>
        <p:nvPicPr>
          <p:cNvPr id="29700" name="Picture 4"/>
          <p:cNvPicPr>
            <a:picLocks noChangeAspect="1" noChangeArrowheads="1"/>
          </p:cNvPicPr>
          <p:nvPr/>
        </p:nvPicPr>
        <p:blipFill>
          <a:blip r:embed="rId3" cstate="print"/>
          <a:srcRect/>
          <a:stretch>
            <a:fillRect/>
          </a:stretch>
        </p:blipFill>
        <p:spPr bwMode="auto">
          <a:xfrm>
            <a:off x="6324600" y="3861209"/>
            <a:ext cx="2286000" cy="238719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609600"/>
          </a:xfrm>
        </p:spPr>
        <p:txBody>
          <a:bodyPr/>
          <a:lstStyle/>
          <a:p>
            <a:r>
              <a:rPr lang="en-US" dirty="0" smtClean="0"/>
              <a:t>Fixed coupling options without external matcher</a:t>
            </a:r>
            <a:endParaRPr lang="en-US" dirty="0"/>
          </a:p>
        </p:txBody>
      </p:sp>
      <p:sp>
        <p:nvSpPr>
          <p:cNvPr id="4" name="Footer Placeholder 3"/>
          <p:cNvSpPr>
            <a:spLocks noGrp="1"/>
          </p:cNvSpPr>
          <p:nvPr>
            <p:ph type="ftr" sz="quarter" idx="10"/>
          </p:nvPr>
        </p:nvSpPr>
        <p:spPr/>
        <p:txBody>
          <a:bodyPr/>
          <a:lstStyle/>
          <a:p>
            <a:pPr>
              <a:defRPr/>
            </a:pPr>
            <a:r>
              <a:rPr lang="en-US" dirty="0" smtClean="0"/>
              <a:t>Khabiboulline, NGLS </a:t>
            </a:r>
            <a:r>
              <a:rPr lang="en-US" dirty="0" smtClean="0"/>
              <a:t>Mtg</a:t>
            </a:r>
            <a:r>
              <a:rPr lang="en-US" dirty="0" smtClean="0"/>
              <a:t> Apr.13,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9</a:t>
            </a:fld>
            <a:endParaRPr lang="en-US" dirty="0"/>
          </a:p>
        </p:txBody>
      </p:sp>
      <p:graphicFrame>
        <p:nvGraphicFramePr>
          <p:cNvPr id="1027" name="Object 3"/>
          <p:cNvGraphicFramePr>
            <a:graphicFrameLocks noChangeAspect="1"/>
          </p:cNvGraphicFramePr>
          <p:nvPr/>
        </p:nvGraphicFramePr>
        <p:xfrm>
          <a:off x="1828800" y="4114799"/>
          <a:ext cx="6248400" cy="2227263"/>
        </p:xfrm>
        <a:graphic>
          <a:graphicData uri="http://schemas.openxmlformats.org/presentationml/2006/ole">
            <p:oleObj spid="_x0000_s1027" name="Worksheet" r:id="rId3" imgW="4686161" imgH="1836346" progId="Excel.Sheet.12">
              <p:embed/>
            </p:oleObj>
          </a:graphicData>
        </a:graphic>
      </p:graphicFrame>
      <p:sp>
        <p:nvSpPr>
          <p:cNvPr id="8" name="Content Placeholder 2"/>
          <p:cNvSpPr>
            <a:spLocks noGrp="1"/>
          </p:cNvSpPr>
          <p:nvPr>
            <p:ph idx="1"/>
          </p:nvPr>
        </p:nvSpPr>
        <p:spPr>
          <a:xfrm>
            <a:off x="762000" y="685800"/>
            <a:ext cx="8001000" cy="4724400"/>
          </a:xfrm>
        </p:spPr>
        <p:txBody>
          <a:bodyPr/>
          <a:lstStyle/>
          <a:p>
            <a:pPr marL="457200" indent="-457200">
              <a:buFont typeface="+mj-lt"/>
              <a:buAutoNum type="arabicPeriod"/>
            </a:pPr>
            <a:r>
              <a:rPr lang="en-US" sz="2000" dirty="0" smtClean="0"/>
              <a:t>Optimum coupling for a high current</a:t>
            </a:r>
          </a:p>
          <a:p>
            <a:pPr marL="857250" lvl="1" indent="-457200"/>
            <a:r>
              <a:rPr lang="en-US" sz="1600" dirty="0" smtClean="0"/>
              <a:t>Pros: minimum power requirement at high current, less sensitive to micro-phonics at low current</a:t>
            </a:r>
          </a:p>
          <a:p>
            <a:pPr marL="857250" lvl="1" indent="-457200"/>
            <a:r>
              <a:rPr lang="en-US" sz="1600" dirty="0" smtClean="0"/>
              <a:t>Cons:  power more power for low current </a:t>
            </a:r>
          </a:p>
          <a:p>
            <a:pPr marL="457200" indent="-457200">
              <a:buFont typeface="+mj-lt"/>
              <a:buAutoNum type="arabicPeriod"/>
            </a:pPr>
            <a:r>
              <a:rPr lang="en-US" sz="2000" dirty="0" smtClean="0"/>
              <a:t>Optimum coupling for low current</a:t>
            </a:r>
          </a:p>
          <a:p>
            <a:pPr marL="857250" lvl="1" indent="-457200">
              <a:buFont typeface="Arial" pitchFamily="34" charset="0"/>
              <a:buChar char="•"/>
            </a:pPr>
            <a:r>
              <a:rPr lang="en-US" sz="1600" dirty="0" smtClean="0"/>
              <a:t>Pros: minimum power requirement at low current</a:t>
            </a:r>
          </a:p>
          <a:p>
            <a:pPr marL="857250" lvl="1" indent="-457200">
              <a:buFont typeface="Arial" pitchFamily="34" charset="0"/>
              <a:buChar char="•"/>
            </a:pPr>
            <a:r>
              <a:rPr lang="en-US" sz="1600" dirty="0" smtClean="0"/>
              <a:t>Cons:  power more power for high current</a:t>
            </a:r>
          </a:p>
          <a:p>
            <a:pPr marL="457200" indent="-457200">
              <a:buFont typeface="+mj-lt"/>
              <a:buAutoNum type="arabicPeriod"/>
            </a:pPr>
            <a:r>
              <a:rPr lang="en-US" sz="2000" dirty="0" smtClean="0"/>
              <a:t>Intermediate coupling</a:t>
            </a:r>
          </a:p>
          <a:p>
            <a:pPr marL="857250" lvl="1" indent="-457200">
              <a:buFont typeface="Arial" pitchFamily="34" charset="0"/>
              <a:buChar char="•"/>
            </a:pPr>
            <a:r>
              <a:rPr lang="en-US" sz="1600" dirty="0" smtClean="0"/>
              <a:t>Pros: less sensitive to micro-phonics at low current</a:t>
            </a:r>
          </a:p>
          <a:p>
            <a:pPr marL="857250" lvl="1" indent="-457200">
              <a:buFont typeface="Arial" pitchFamily="34" charset="0"/>
              <a:buChar char="•"/>
            </a:pPr>
            <a:r>
              <a:rPr lang="en-US" sz="1600" dirty="0" smtClean="0"/>
              <a:t>Cons: higher Extra power for both currents, more sensitive to micro-phonics at high current</a:t>
            </a:r>
            <a:endParaRPr lang="en-US" sz="2000" dirty="0" smtClean="0"/>
          </a:p>
          <a:p>
            <a:pPr marL="457200" indent="-457200">
              <a:buFont typeface="+mj-lt"/>
              <a:buAutoNum type="arabicPeriod"/>
            </a:pPr>
            <a:endParaRPr lang="en-US" sz="2000" dirty="0"/>
          </a:p>
        </p:txBody>
      </p:sp>
    </p:spTree>
  </p:cSld>
  <p:clrMapOvr>
    <a:masterClrMapping/>
  </p:clrMapOvr>
</p:sld>
</file>

<file path=ppt/theme/theme1.xml><?xml version="1.0" encoding="utf-8"?>
<a:theme xmlns:a="http://schemas.openxmlformats.org/drawingml/2006/main" name="1_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G">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10896</TotalTime>
  <Words>493</Words>
  <Application>Microsoft Office PowerPoint</Application>
  <PresentationFormat>On-screen Show (4:3)</PresentationFormat>
  <Paragraphs>72</Paragraphs>
  <Slides>9</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9</vt:i4>
      </vt:variant>
    </vt:vector>
  </HeadingPairs>
  <TitlesOfParts>
    <vt:vector size="13" baseType="lpstr">
      <vt:lpstr>1_Factory</vt:lpstr>
      <vt:lpstr>paNG</vt:lpstr>
      <vt:lpstr>Worksheet</vt:lpstr>
      <vt:lpstr>Chart</vt:lpstr>
      <vt:lpstr> Power couplers  Timergali Khabiboulline (FNAL) FNAL-LBNL meeting on NGLS April 13, 2012</vt:lpstr>
      <vt:lpstr>TTF-III coupler thermal analysis</vt:lpstr>
      <vt:lpstr>TTF-III coupler CW tests</vt:lpstr>
      <vt:lpstr>EXPERIMENTAL SETUP Tests at Rossendorf. Room temperature only. The only cooling provided was cold-water (2.2 ◦C) cooling of the 70 K flange. IR sensors monitored via viewports the warm ceramic temperature and that of the warm inner conductor. The tuning rod was removed and a PT1000 temperature sensor was attached inside the inner conductor near the bellows. Several PT100 sensors were also mounted on the exterior of the coupler. A CPI klystron provided 10 kW CW RF power. Tests at BESSY At BESSY, the waveguide test stand was mounted in the HOBICAT facility. Initial warm tests with a matched load were performed to verify the Rossendorf results. For cryogenic tests, HOBICAT was operated with liquid nitrogen only. Copper bands were attached to the 77 K and 2 K points of the coupler  so that the coupler could be cooled. Typically the 77 K point reached an equilibrium temperature of about 120 K. The waveguide ferrite load was also in the HoBiCaT insulation vacuum and kept at room temperature by the water flow that removes the dissipated RF power. Additional ports were added in the waveguide to improve the pumping of the load by the insulation vacuum. Nevertheless, at power levels above 2 kW the outgassing from the ferrite was so severe that arcing would occur in the load. Thus cold tests were limited to 2 kW TW power. For SW operation the load was replaced by a short.  SUMMARY AND OUTLOOK The extrapolation of the test results suggest that the existing TTF-III coupler can very likely be operated safely up to 10 kW TW and 5 kW SW, although the direct verification is still outstanding. Whether long term operation with a cavity at this power level is possible must also still be demonstrated. For example, outgassing may be an issue due to the elevated coupler temperatures. </vt:lpstr>
      <vt:lpstr>TTF-III coupler power processing</vt:lpstr>
      <vt:lpstr>TTF III coupler for NGLS</vt:lpstr>
      <vt:lpstr>New power coupler design for NGLS</vt:lpstr>
      <vt:lpstr>Number of ceramic windows</vt:lpstr>
      <vt:lpstr>Fixed coupling options without external matcher</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Khabiboulline</dc:creator>
  <cp:lastModifiedBy>Timergali Khabiboulline</cp:lastModifiedBy>
  <cp:revision>166</cp:revision>
  <dcterms:created xsi:type="dcterms:W3CDTF">2011-10-31T15:46:33Z</dcterms:created>
  <dcterms:modified xsi:type="dcterms:W3CDTF">2012-04-13T15:37:33Z</dcterms:modified>
</cp:coreProperties>
</file>