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5" r:id="rId6"/>
    <p:sldId id="266" r:id="rId7"/>
    <p:sldId id="268" r:id="rId8"/>
    <p:sldId id="270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68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EE7B4-394E-4C19-A783-47CB0A7C968F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2BE9B-07B4-4BB8-918D-2A825A71C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32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CB98-6E6C-4944-ACB5-CD01172B3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9B69-DAEA-F042-BC80-903AC41B14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FA29-008A-A543-BEAC-11A99F57245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39C9BAC2-5BA5-B244-8BCD-3504FF0A08BC}" type="datetimeFigureOut">
              <a:rPr lang="en-US" smtClean="0"/>
              <a:pPr/>
              <a:t>4/13/12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5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79299"/>
            <a:ext cx="4040188" cy="3646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395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79299"/>
            <a:ext cx="4041775" cy="3646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810"/>
            <a:ext cx="3008313" cy="54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9810"/>
            <a:ext cx="5111750" cy="52363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9910"/>
            <a:ext cx="3008313" cy="45062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4599"/>
            <a:ext cx="5486400" cy="3852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BAC2-5BA5-B244-8BCD-3504FF0A08BC}" type="datetimeFigureOut">
              <a:rPr lang="en-US" smtClean="0"/>
              <a:pPr/>
              <a:t>4/13/12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21A0-4429-1A4C-B6EE-1DFAE7BB3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T_template_CR-02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" y="6051700"/>
            <a:ext cx="9143391" cy="8168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6810"/>
            <a:ext cx="8229600" cy="766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3400"/>
            <a:ext cx="8229600" cy="412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0233" y="6051700"/>
            <a:ext cx="1126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9C9BAC2-5BA5-B244-8BCD-3504FF0A08BC}" type="datetimeFigureOut">
              <a:rPr lang="en-US" smtClean="0"/>
              <a:pPr/>
              <a:t>4/13/12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300" y="6051700"/>
            <a:ext cx="532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5348" y="6051700"/>
            <a:ext cx="12114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630521A0-4429-1A4C-B6EE-1DFAE7BB33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PPT_template_CR-0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" y="0"/>
            <a:ext cx="9143391" cy="816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NGLS Tunnel Update</a:t>
            </a:r>
            <a:endParaRPr lang="en-US" dirty="0"/>
          </a:p>
        </p:txBody>
      </p:sp>
      <p:sp>
        <p:nvSpPr>
          <p:cNvPr id="31" name="Subtitle 3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Russell Wells</a:t>
            </a:r>
          </a:p>
          <a:p>
            <a:r>
              <a:rPr lang="en-US" dirty="0" smtClean="0"/>
              <a:t>April 13,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03" y="433581"/>
            <a:ext cx="6740987" cy="766457"/>
          </a:xfrm>
        </p:spPr>
        <p:txBody>
          <a:bodyPr/>
          <a:lstStyle/>
          <a:p>
            <a:r>
              <a:rPr lang="en-US" dirty="0" smtClean="0"/>
              <a:t>Cross Section from A&amp;E Firm</a:t>
            </a:r>
            <a:endParaRPr lang="en-US" dirty="0"/>
          </a:p>
        </p:txBody>
      </p:sp>
      <p:pic>
        <p:nvPicPr>
          <p:cNvPr id="4" name="Content Placeholder 3" descr="2012-0322 NGLS-LINAC Profile2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3778" y="1041722"/>
            <a:ext cx="8432985" cy="54566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5560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Increased spreader bend angle </a:t>
            </a:r>
          </a:p>
          <a:p>
            <a:pPr lvl="1"/>
            <a:r>
              <a:rPr lang="en-US" dirty="0" smtClean="0"/>
              <a:t>30 deg =&gt; 36 deg makes for a better fit to the site</a:t>
            </a:r>
          </a:p>
          <a:p>
            <a:pPr lvl="1"/>
            <a:r>
              <a:rPr lang="en-US" dirty="0" smtClean="0"/>
              <a:t>Increase in CSR does not appear to significantly degrade the beam </a:t>
            </a:r>
            <a:r>
              <a:rPr lang="en-US" dirty="0" err="1" smtClean="0"/>
              <a:t>emittance</a:t>
            </a:r>
            <a:endParaRPr lang="en-US" dirty="0" smtClean="0"/>
          </a:p>
          <a:p>
            <a:r>
              <a:rPr lang="en-US" dirty="0" smtClean="0"/>
              <a:t>Whole machine rotated ~2 deg CCW</a:t>
            </a:r>
          </a:p>
          <a:p>
            <a:pPr lvl="1"/>
            <a:r>
              <a:rPr lang="en-US" dirty="0" smtClean="0"/>
              <a:t>Allowed by results from </a:t>
            </a:r>
            <a:r>
              <a:rPr lang="en-US" dirty="0" err="1" smtClean="0"/>
              <a:t>GeoTech</a:t>
            </a:r>
            <a:r>
              <a:rPr lang="en-US" dirty="0" smtClean="0"/>
              <a:t>/hydrology results from test bore near Chicken Creek contaminant plume</a:t>
            </a:r>
          </a:p>
          <a:p>
            <a:pPr lvl="1"/>
            <a:r>
              <a:rPr lang="en-US" dirty="0" smtClean="0"/>
              <a:t>Moves the 10</a:t>
            </a:r>
            <a:r>
              <a:rPr lang="en-US" baseline="30000" dirty="0" smtClean="0"/>
              <a:t>th</a:t>
            </a:r>
            <a:r>
              <a:rPr lang="en-US" dirty="0" smtClean="0"/>
              <a:t> Photon Beam line off of the present roadway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2800"/>
            <a:ext cx="8365067" cy="585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486400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point</a:t>
            </a:r>
          </a:p>
          <a:p>
            <a:r>
              <a:rPr lang="en-US" dirty="0" smtClean="0"/>
              <a:t>(UC2500E, Axis)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2743200"/>
            <a:ext cx="3545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</a:t>
            </a:r>
            <a:r>
              <a:rPr lang="en-US" dirty="0" err="1" smtClean="0"/>
              <a:t>Quadrupole</a:t>
            </a:r>
            <a:r>
              <a:rPr lang="en-US" dirty="0" smtClean="0"/>
              <a:t> of </a:t>
            </a:r>
            <a:r>
              <a:rPr lang="en-US" dirty="0" err="1" smtClean="0"/>
              <a:t>Linac</a:t>
            </a:r>
            <a:r>
              <a:rPr lang="en-US" dirty="0" smtClean="0"/>
              <a:t>, QL3ED14</a:t>
            </a:r>
          </a:p>
          <a:p>
            <a:r>
              <a:rPr lang="en-US" dirty="0" smtClean="0"/>
              <a:t>(UC2633.48E, UC402.79N)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04800"/>
            <a:ext cx="5872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NGLS Layout as of February 3, 2012 with 36 Degree Spreader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5486400"/>
            <a:ext cx="2739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Gun, Cathode face</a:t>
            </a:r>
          </a:p>
          <a:p>
            <a:r>
              <a:rPr lang="en-US" dirty="0" smtClean="0"/>
              <a:t>(UC4005.86E, UC294.60S)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rot="10800000" flipV="1">
            <a:off x="3429000" y="3066366"/>
            <a:ext cx="457200" cy="8198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57400" y="54102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7810500" y="5905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04800" y="2362200"/>
            <a:ext cx="1066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28600" y="38862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" y="3200400"/>
            <a:ext cx="90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26.936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-152400" y="32004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451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Spreader </a:t>
            </a:r>
          </a:p>
          <a:p>
            <a:pPr lvl="1"/>
            <a:r>
              <a:rPr lang="en-US" dirty="0" smtClean="0"/>
              <a:t>Less demanding kicker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3mrad =&gt; 0.62mrad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Shorter path length lattice</a:t>
            </a:r>
          </a:p>
          <a:p>
            <a:r>
              <a:rPr lang="en-US" dirty="0" smtClean="0"/>
              <a:t>FEL  and Beam Dump maturation in process</a:t>
            </a:r>
          </a:p>
          <a:p>
            <a:pPr lvl="1"/>
            <a:r>
              <a:rPr lang="en-US" dirty="0" smtClean="0"/>
              <a:t>Seeded FEL at 110m represents the </a:t>
            </a:r>
            <a:r>
              <a:rPr lang="en-US" dirty="0" smtClean="0"/>
              <a:t>longest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Experimental requirements could add to this length.</a:t>
            </a:r>
          </a:p>
          <a:p>
            <a:pPr lvl="1"/>
            <a:r>
              <a:rPr lang="en-US" dirty="0" smtClean="0"/>
              <a:t>Electron diagnostic sections are in the process of being added 	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5"/>
          <p:cNvGrpSpPr/>
          <p:nvPr/>
        </p:nvGrpSpPr>
        <p:grpSpPr>
          <a:xfrm>
            <a:off x="5348550" y="2998062"/>
            <a:ext cx="648000" cy="252000"/>
            <a:chOff x="5545500" y="3299886"/>
            <a:chExt cx="648000" cy="252000"/>
          </a:xfrm>
        </p:grpSpPr>
        <p:sp>
          <p:nvSpPr>
            <p:cNvPr id="196" name="Rectangle 195"/>
            <p:cNvSpPr/>
            <p:nvPr/>
          </p:nvSpPr>
          <p:spPr>
            <a:xfrm rot="16200000">
              <a:off x="5815500" y="3107602"/>
              <a:ext cx="108000" cy="648000"/>
            </a:xfrm>
            <a:prstGeom prst="rect">
              <a:avLst/>
            </a:prstGeom>
            <a:solidFill>
              <a:srgbClr val="08FB2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74"/>
            <p:cNvGrpSpPr/>
            <p:nvPr/>
          </p:nvGrpSpPr>
          <p:grpSpPr>
            <a:xfrm>
              <a:off x="5856800" y="3299886"/>
              <a:ext cx="36000" cy="252000"/>
              <a:chOff x="1390650" y="2637487"/>
              <a:chExt cx="36000" cy="252000"/>
            </a:xfrm>
          </p:grpSpPr>
          <p:cxnSp>
            <p:nvCxnSpPr>
              <p:cNvPr id="229" name="Straight Connector 228"/>
              <p:cNvCxnSpPr/>
              <p:nvPr/>
            </p:nvCxnSpPr>
            <p:spPr>
              <a:xfrm rot="16200000" flipV="1">
                <a:off x="1280052" y="2761943"/>
                <a:ext cx="252000" cy="3087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dash"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>
                <a:spLocks noChangeAspect="1"/>
              </p:cNvSpPr>
              <p:nvPr/>
            </p:nvSpPr>
            <p:spPr>
              <a:xfrm>
                <a:off x="1390650" y="2752185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204"/>
          <p:cNvGrpSpPr/>
          <p:nvPr/>
        </p:nvGrpSpPr>
        <p:grpSpPr>
          <a:xfrm>
            <a:off x="2057086" y="3005665"/>
            <a:ext cx="648000" cy="252000"/>
            <a:chOff x="5545500" y="3308351"/>
            <a:chExt cx="648000" cy="252000"/>
          </a:xfrm>
        </p:grpSpPr>
        <p:sp>
          <p:nvSpPr>
            <p:cNvPr id="208" name="Rectangle 207"/>
            <p:cNvSpPr/>
            <p:nvPr/>
          </p:nvSpPr>
          <p:spPr>
            <a:xfrm rot="16200000">
              <a:off x="5815500" y="3107602"/>
              <a:ext cx="108000" cy="648000"/>
            </a:xfrm>
            <a:prstGeom prst="rect">
              <a:avLst/>
            </a:prstGeom>
            <a:solidFill>
              <a:srgbClr val="08FB2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74"/>
            <p:cNvGrpSpPr/>
            <p:nvPr/>
          </p:nvGrpSpPr>
          <p:grpSpPr>
            <a:xfrm>
              <a:off x="5861033" y="3308351"/>
              <a:ext cx="36000" cy="252000"/>
              <a:chOff x="1394883" y="2645952"/>
              <a:chExt cx="36000" cy="252000"/>
            </a:xfrm>
          </p:grpSpPr>
          <p:cxnSp>
            <p:nvCxnSpPr>
              <p:cNvPr id="224" name="Straight Connector 223"/>
              <p:cNvCxnSpPr/>
              <p:nvPr/>
            </p:nvCxnSpPr>
            <p:spPr>
              <a:xfrm rot="16200000" flipV="1">
                <a:off x="1286402" y="2770408"/>
                <a:ext cx="252000" cy="3087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dash"/>
                <a:headEnd type="none" w="lg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Oval 235"/>
              <p:cNvSpPr>
                <a:spLocks noChangeAspect="1"/>
              </p:cNvSpPr>
              <p:nvPr/>
            </p:nvSpPr>
            <p:spPr>
              <a:xfrm>
                <a:off x="1394883" y="2752185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211"/>
          <p:cNvGrpSpPr/>
          <p:nvPr/>
        </p:nvGrpSpPr>
        <p:grpSpPr>
          <a:xfrm>
            <a:off x="6406344" y="3158133"/>
            <a:ext cx="307747" cy="732300"/>
            <a:chOff x="6785203" y="3567906"/>
            <a:chExt cx="307747" cy="732300"/>
          </a:xfrm>
        </p:grpSpPr>
        <p:sp>
          <p:nvSpPr>
            <p:cNvPr id="211" name="Oval 210"/>
            <p:cNvSpPr>
              <a:spLocks/>
            </p:cNvSpPr>
            <p:nvPr/>
          </p:nvSpPr>
          <p:spPr>
            <a:xfrm>
              <a:off x="6896050" y="3632883"/>
              <a:ext cx="108000" cy="450000"/>
            </a:xfrm>
            <a:prstGeom prst="ellipse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785203" y="3992429"/>
              <a:ext cx="3077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 F</a:t>
              </a:r>
              <a:endParaRPr lang="en-US" sz="1400" dirty="0"/>
            </a:p>
          </p:txBody>
        </p:sp>
        <p:cxnSp>
          <p:nvCxnSpPr>
            <p:cNvPr id="188" name="Straight Connector 187"/>
            <p:cNvCxnSpPr/>
            <p:nvPr/>
          </p:nvCxnSpPr>
          <p:spPr>
            <a:xfrm rot="16200000" flipV="1">
              <a:off x="6699706" y="3818362"/>
              <a:ext cx="504000" cy="308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ash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295400" y="5223013"/>
            <a:ext cx="6573600" cy="120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rIns="216000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Quads</a:t>
            </a:r>
            <a:r>
              <a:rPr lang="en-US" sz="1400" dirty="0" smtClean="0"/>
              <a:t> –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DT</a:t>
            </a:r>
            <a:r>
              <a:rPr lang="en-US" sz="1400" dirty="0" smtClean="0"/>
              <a:t>, </a:t>
            </a:r>
            <a:r>
              <a:rPr lang="en-US" sz="1400" b="1" dirty="0" smtClean="0">
                <a:solidFill>
                  <a:srgbClr val="0000FF"/>
                </a:solidFill>
              </a:rPr>
              <a:t>FT</a:t>
            </a:r>
            <a:r>
              <a:rPr lang="en-US" sz="1400" dirty="0" smtClean="0"/>
              <a:t> : </a:t>
            </a:r>
            <a:r>
              <a:rPr lang="en-US" sz="1400" dirty="0" smtClean="0">
                <a:solidFill>
                  <a:srgbClr val="FF0000"/>
                </a:solidFill>
              </a:rPr>
              <a:t>J. Tanabe’s septum-type – </a:t>
            </a:r>
            <a:r>
              <a:rPr lang="en-US" sz="1400" b="1" dirty="0" err="1" smtClean="0">
                <a:solidFill>
                  <a:srgbClr val="0000FF"/>
                </a:solidFill>
              </a:rPr>
              <a:t>r</a:t>
            </a:r>
            <a:r>
              <a:rPr lang="en-US" sz="14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400" dirty="0" smtClean="0">
                <a:solidFill>
                  <a:srgbClr val="0000FF"/>
                </a:solidFill>
              </a:rPr>
              <a:t>=30mm, W</a:t>
            </a:r>
            <a:r>
              <a:rPr lang="en-US" sz="1400" baseline="-25000" dirty="0" smtClean="0">
                <a:solidFill>
                  <a:srgbClr val="0000FF"/>
                </a:solidFill>
              </a:rPr>
              <a:t>Q</a:t>
            </a:r>
            <a:r>
              <a:rPr lang="en-US" sz="1400" dirty="0" smtClean="0">
                <a:solidFill>
                  <a:srgbClr val="0000FF"/>
                </a:solidFill>
              </a:rPr>
              <a:t>=245mm, L</a:t>
            </a:r>
            <a:r>
              <a:rPr lang="en-US" sz="1400" baseline="-25000" dirty="0" smtClean="0">
                <a:solidFill>
                  <a:srgbClr val="0000FF"/>
                </a:solidFill>
              </a:rPr>
              <a:t>steel</a:t>
            </a:r>
            <a:r>
              <a:rPr lang="en-US" sz="1400" dirty="0" smtClean="0">
                <a:solidFill>
                  <a:srgbClr val="0000FF"/>
                </a:solidFill>
              </a:rPr>
              <a:t>= L</a:t>
            </a:r>
            <a:r>
              <a:rPr lang="en-US" sz="1400" baseline="-25000" dirty="0" smtClean="0">
                <a:solidFill>
                  <a:srgbClr val="0000FF"/>
                </a:solidFill>
              </a:rPr>
              <a:t>eff</a:t>
            </a:r>
            <a:r>
              <a:rPr lang="en-US" sz="1400" dirty="0" smtClean="0">
                <a:solidFill>
                  <a:srgbClr val="0000FF"/>
                </a:solidFill>
              </a:rPr>
              <a:t>=200mm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θ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OUT</a:t>
            </a:r>
            <a:r>
              <a:rPr lang="en-US" sz="1400" b="1" dirty="0" smtClean="0">
                <a:solidFill>
                  <a:srgbClr val="FF0000"/>
                </a:solidFill>
              </a:rPr>
              <a:t> Clearance</a:t>
            </a:r>
            <a:r>
              <a:rPr lang="en-US" sz="1400" dirty="0" smtClean="0">
                <a:solidFill>
                  <a:srgbClr val="0000FF"/>
                </a:solidFill>
              </a:rPr>
              <a:t>: (X</a:t>
            </a:r>
            <a:r>
              <a:rPr lang="en-US" sz="1400" baseline="-25000" dirty="0" smtClean="0">
                <a:solidFill>
                  <a:srgbClr val="0000FF"/>
                </a:solidFill>
              </a:rPr>
              <a:t>bsi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r>
              <a:rPr lang="en-US" sz="1400" baseline="-25000" dirty="0" smtClean="0">
                <a:solidFill>
                  <a:srgbClr val="0000FF"/>
                </a:solidFill>
              </a:rPr>
              <a:t>K</a:t>
            </a:r>
            <a:r>
              <a:rPr lang="en-US" sz="1400" dirty="0" smtClean="0">
                <a:solidFill>
                  <a:srgbClr val="0000FF"/>
                </a:solidFill>
              </a:rPr>
              <a:t>=55mm, (X</a:t>
            </a:r>
            <a:r>
              <a:rPr lang="en-US" sz="1400" baseline="-25000" dirty="0" smtClean="0">
                <a:solidFill>
                  <a:srgbClr val="0000FF"/>
                </a:solidFill>
              </a:rPr>
              <a:t>bs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r>
              <a:rPr lang="en-US" sz="1400" baseline="-25000" dirty="0" smtClean="0">
                <a:solidFill>
                  <a:srgbClr val="0000FF"/>
                </a:solidFill>
              </a:rPr>
              <a:t>QD</a:t>
            </a:r>
            <a:r>
              <a:rPr lang="en-US" sz="1400" dirty="0" smtClean="0">
                <a:solidFill>
                  <a:srgbClr val="0000FF"/>
                </a:solidFill>
              </a:rPr>
              <a:t>=160mm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sz="1400" b="1" dirty="0" smtClean="0"/>
          </a:p>
          <a:p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 rot="16200000">
            <a:off x="4125739" y="2772528"/>
            <a:ext cx="252000" cy="720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1255341" y="1907977"/>
            <a:ext cx="1428596" cy="523220"/>
          </a:xfrm>
          <a:prstGeom prst="rect">
            <a:avLst/>
          </a:prstGeom>
          <a:solidFill>
            <a:srgbClr val="08FB2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Kicker  </a:t>
            </a:r>
          </a:p>
          <a:p>
            <a:pPr algn="ctr"/>
            <a:r>
              <a:rPr lang="en-US" sz="1400" dirty="0" smtClean="0"/>
              <a:t>1.8m – 0.62mrad</a:t>
            </a:r>
            <a:endParaRPr lang="en-US" sz="1400" dirty="0"/>
          </a:p>
        </p:txBody>
      </p:sp>
      <p:grpSp>
        <p:nvGrpSpPr>
          <p:cNvPr id="7" name="Group 165"/>
          <p:cNvGrpSpPr/>
          <p:nvPr/>
        </p:nvGrpSpPr>
        <p:grpSpPr>
          <a:xfrm>
            <a:off x="717131" y="2447271"/>
            <a:ext cx="844550" cy="707827"/>
            <a:chOff x="692150" y="3895923"/>
            <a:chExt cx="844550" cy="707827"/>
          </a:xfrm>
        </p:grpSpPr>
        <p:cxnSp>
          <p:nvCxnSpPr>
            <p:cNvPr id="23" name="Straight Connector 22"/>
            <p:cNvCxnSpPr/>
            <p:nvPr/>
          </p:nvCxnSpPr>
          <p:spPr>
            <a:xfrm rot="10800000" flipV="1">
              <a:off x="920750" y="4578350"/>
              <a:ext cx="540000" cy="1427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V="1">
              <a:off x="645114" y="4315804"/>
              <a:ext cx="540000" cy="1427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81114" y="4295973"/>
              <a:ext cx="2555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z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2150" y="3895923"/>
              <a:ext cx="262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x</a:t>
              </a:r>
              <a:endParaRPr lang="en-US" sz="1400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 rot="16200000" flipV="1">
            <a:off x="3001992" y="4042929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04"/>
          <p:cNvGrpSpPr/>
          <p:nvPr/>
        </p:nvGrpSpPr>
        <p:grpSpPr>
          <a:xfrm>
            <a:off x="4237150" y="2987558"/>
            <a:ext cx="36000" cy="342000"/>
            <a:chOff x="3850200" y="3418521"/>
            <a:chExt cx="36000" cy="380865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3678262" y="3607410"/>
              <a:ext cx="380865" cy="3087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3850200" y="361778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1" name="Straight Connector 120"/>
          <p:cNvCxnSpPr/>
          <p:nvPr/>
        </p:nvCxnSpPr>
        <p:spPr>
          <a:xfrm rot="16200000" flipV="1">
            <a:off x="2938944" y="4441801"/>
            <a:ext cx="25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4576851" y="4444778"/>
            <a:ext cx="25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V="1">
            <a:off x="6049469" y="4271128"/>
            <a:ext cx="61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533364" y="1339850"/>
            <a:ext cx="1332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ESS </a:t>
            </a:r>
          </a:p>
          <a:p>
            <a:pPr algn="ctr"/>
            <a:r>
              <a:rPr lang="en-US" sz="1400" dirty="0" smtClean="0"/>
              <a:t>2.0m – 7.7mrad</a:t>
            </a:r>
            <a:endParaRPr lang="en-US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884340" y="2587823"/>
            <a:ext cx="7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39mrad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314993" y="2822377"/>
            <a:ext cx="90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Linac line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431661" y="3508177"/>
            <a:ext cx="749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18.0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395895" y="3302869"/>
            <a:ext cx="63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3.1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cxnSp>
        <p:nvCxnSpPr>
          <p:cNvPr id="209" name="Straight Connector 208"/>
          <p:cNvCxnSpPr/>
          <p:nvPr/>
        </p:nvCxnSpPr>
        <p:spPr>
          <a:xfrm rot="3060000" flipV="1">
            <a:off x="3083314" y="2400162"/>
            <a:ext cx="1404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med" len="med"/>
            <a:tailEnd type="diamond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4080000" flipV="1">
            <a:off x="1966960" y="2725269"/>
            <a:ext cx="612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med" len="med"/>
            <a:tailEnd type="diamond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124"/>
          <p:cNvGrpSpPr/>
          <p:nvPr/>
        </p:nvGrpSpPr>
        <p:grpSpPr>
          <a:xfrm>
            <a:off x="4879240" y="3019227"/>
            <a:ext cx="288000" cy="484750"/>
            <a:chOff x="4905679" y="3322075"/>
            <a:chExt cx="362352" cy="484750"/>
          </a:xfrm>
        </p:grpSpPr>
        <p:sp>
          <p:nvSpPr>
            <p:cNvPr id="157" name="Rectangle 156"/>
            <p:cNvSpPr/>
            <p:nvPr/>
          </p:nvSpPr>
          <p:spPr>
            <a:xfrm rot="16200000">
              <a:off x="5052031" y="3251097"/>
              <a:ext cx="72000" cy="360000"/>
            </a:xfrm>
            <a:prstGeom prst="rect">
              <a:avLst/>
            </a:prstGeom>
            <a:solidFill>
              <a:srgbClr val="08FB2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>
              <a:spLocks/>
            </p:cNvSpPr>
            <p:nvPr/>
          </p:nvSpPr>
          <p:spPr>
            <a:xfrm>
              <a:off x="4906975" y="3698825"/>
              <a:ext cx="360000" cy="10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>
              <a:spLocks/>
            </p:cNvSpPr>
            <p:nvPr/>
          </p:nvSpPr>
          <p:spPr>
            <a:xfrm>
              <a:off x="4905679" y="3657600"/>
              <a:ext cx="360000" cy="36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>
              <a:spLocks/>
            </p:cNvSpPr>
            <p:nvPr/>
          </p:nvSpPr>
          <p:spPr>
            <a:xfrm>
              <a:off x="4907796" y="3472322"/>
              <a:ext cx="360000" cy="36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>
              <a:spLocks/>
            </p:cNvSpPr>
            <p:nvPr/>
          </p:nvSpPr>
          <p:spPr>
            <a:xfrm>
              <a:off x="4907325" y="3505200"/>
              <a:ext cx="360000" cy="154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>
              <a:spLocks/>
            </p:cNvSpPr>
            <p:nvPr/>
          </p:nvSpPr>
          <p:spPr>
            <a:xfrm>
              <a:off x="4906975" y="3322075"/>
              <a:ext cx="360000" cy="7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5069400" y="351896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42"/>
          <p:cNvGrpSpPr/>
          <p:nvPr/>
        </p:nvGrpSpPr>
        <p:grpSpPr>
          <a:xfrm rot="21360000">
            <a:off x="5042293" y="3368917"/>
            <a:ext cx="3329878" cy="316802"/>
            <a:chOff x="4830685" y="3804430"/>
            <a:chExt cx="3329878" cy="316802"/>
          </a:xfrm>
        </p:grpSpPr>
        <p:grpSp>
          <p:nvGrpSpPr>
            <p:cNvPr id="11" name="Group 195"/>
            <p:cNvGrpSpPr/>
            <p:nvPr/>
          </p:nvGrpSpPr>
          <p:grpSpPr>
            <a:xfrm rot="21180000">
              <a:off x="7252250" y="3804430"/>
              <a:ext cx="908313" cy="316802"/>
              <a:chOff x="6701521" y="4189413"/>
              <a:chExt cx="908313" cy="316802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 rot="1080000" flipV="1">
                <a:off x="6701521" y="4504888"/>
                <a:ext cx="720000" cy="1327"/>
              </a:xfrm>
              <a:prstGeom prst="line">
                <a:avLst/>
              </a:prstGeom>
              <a:ln w="28575" cmpd="sng">
                <a:solidFill>
                  <a:srgbClr val="0000FF"/>
                </a:solidFill>
                <a:prstDash val="solid"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TextBox 191"/>
              <p:cNvSpPr txBox="1"/>
              <p:nvPr/>
            </p:nvSpPr>
            <p:spPr>
              <a:xfrm rot="1055158">
                <a:off x="6703705" y="4189413"/>
                <a:ext cx="9061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00FF"/>
                    </a:solidFill>
                  </a:rPr>
                  <a:t>ARC</a:t>
                </a:r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164" name="Straight Connector 163"/>
            <p:cNvCxnSpPr/>
            <p:nvPr/>
          </p:nvCxnSpPr>
          <p:spPr>
            <a:xfrm rot="720000" flipV="1">
              <a:off x="4830685" y="3810376"/>
              <a:ext cx="2484000" cy="1327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 flipV="1">
            <a:off x="5020119" y="2485827"/>
            <a:ext cx="1332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5058837" y="3234267"/>
            <a:ext cx="1080000" cy="1198"/>
          </a:xfrm>
          <a:prstGeom prst="line">
            <a:avLst/>
          </a:prstGeom>
          <a:ln w="6350" cmpd="sng">
            <a:solidFill>
              <a:schemeClr val="tx1"/>
            </a:solidFill>
            <a:prstDash val="dash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269318" y="3766419"/>
            <a:ext cx="615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0.3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rot="16200000" flipV="1">
            <a:off x="3823767" y="4037969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V="1">
            <a:off x="4542935" y="4045178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4207178" y="3302859"/>
            <a:ext cx="94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15.0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3073398" y="4037344"/>
            <a:ext cx="828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306221" y="3762175"/>
            <a:ext cx="615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2.3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rot="16200000" flipV="1">
            <a:off x="4621349" y="4032578"/>
            <a:ext cx="16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6200000" flipV="1">
            <a:off x="6272596" y="4032572"/>
            <a:ext cx="16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6200000" flipV="1">
            <a:off x="5588376" y="4030473"/>
            <a:ext cx="167455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5674567" y="4041571"/>
            <a:ext cx="684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5725847" y="3762172"/>
            <a:ext cx="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1.9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>
          <a:xfrm flipV="1">
            <a:off x="3060670" y="4446644"/>
            <a:ext cx="1656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3820783" y="4165596"/>
            <a:ext cx="439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4.6</a:t>
            </a:r>
            <a:endParaRPr lang="en-US" sz="12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3057297" y="3128482"/>
            <a:ext cx="28800" cy="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4616453" y="4041577"/>
            <a:ext cx="108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med" len="sm"/>
            <a:tailEnd type="non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5082362" y="3768527"/>
            <a:ext cx="615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0.5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rot="16200000" flipV="1">
            <a:off x="5092087" y="4054906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16200000" flipV="1">
            <a:off x="5273216" y="4059139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4571542" y="3460750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grpSp>
        <p:nvGrpSpPr>
          <p:cNvPr id="12" name="Group 130"/>
          <p:cNvGrpSpPr/>
          <p:nvPr/>
        </p:nvGrpSpPr>
        <p:grpSpPr>
          <a:xfrm>
            <a:off x="6300241" y="2900427"/>
            <a:ext cx="201791" cy="725027"/>
            <a:chOff x="6583852" y="3202250"/>
            <a:chExt cx="201791" cy="725027"/>
          </a:xfrm>
        </p:grpSpPr>
        <p:sp>
          <p:nvSpPr>
            <p:cNvPr id="144" name="Rectangle 143"/>
            <p:cNvSpPr/>
            <p:nvPr/>
          </p:nvSpPr>
          <p:spPr>
            <a:xfrm>
              <a:off x="6583852" y="3202250"/>
              <a:ext cx="108000" cy="450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/>
            <p:cNvCxnSpPr/>
            <p:nvPr/>
          </p:nvCxnSpPr>
          <p:spPr>
            <a:xfrm rot="16200000" flipV="1">
              <a:off x="6367292" y="3488916"/>
              <a:ext cx="540000" cy="308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ash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/>
            <p:cNvSpPr/>
            <p:nvPr/>
          </p:nvSpPr>
          <p:spPr>
            <a:xfrm>
              <a:off x="6600977" y="3619500"/>
              <a:ext cx="1846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cxnSp>
        <p:nvCxnSpPr>
          <p:cNvPr id="214" name="Straight Connector 213"/>
          <p:cNvCxnSpPr/>
          <p:nvPr/>
        </p:nvCxnSpPr>
        <p:spPr>
          <a:xfrm rot="16200000" flipV="1">
            <a:off x="4937670" y="2471601"/>
            <a:ext cx="16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16200000" flipV="1">
            <a:off x="6270230" y="2488538"/>
            <a:ext cx="16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4704450" y="4445393"/>
            <a:ext cx="1656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33"/>
          <p:cNvGrpSpPr/>
          <p:nvPr/>
        </p:nvGrpSpPr>
        <p:grpSpPr>
          <a:xfrm>
            <a:off x="3987800" y="1809750"/>
            <a:ext cx="1332000" cy="1239521"/>
            <a:chOff x="3902049" y="2206823"/>
            <a:chExt cx="1332000" cy="1239521"/>
          </a:xfrm>
        </p:grpSpPr>
        <p:sp>
          <p:nvSpPr>
            <p:cNvPr id="39" name="TextBox 38"/>
            <p:cNvSpPr txBox="1"/>
            <p:nvPr/>
          </p:nvSpPr>
          <p:spPr>
            <a:xfrm>
              <a:off x="3902049" y="2206823"/>
              <a:ext cx="1332000" cy="5232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EMS</a:t>
              </a:r>
            </a:p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/>
                <a:t>0.8m – 33mrad </a:t>
              </a:r>
              <a:endParaRPr lang="en-US" sz="1400" baseline="-25000" dirty="0"/>
            </a:p>
          </p:txBody>
        </p:sp>
        <p:cxnSp>
          <p:nvCxnSpPr>
            <p:cNvPr id="219" name="Straight Connector 218"/>
            <p:cNvCxnSpPr/>
            <p:nvPr/>
          </p:nvCxnSpPr>
          <p:spPr>
            <a:xfrm rot="3060000" flipV="1">
              <a:off x="4308551" y="3067680"/>
              <a:ext cx="756000" cy="132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olid"/>
              <a:headEnd type="none" w="med" len="med"/>
              <a:tailEnd type="diamond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5086338" y="3456801"/>
            <a:ext cx="85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20.4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cxnSp>
        <p:nvCxnSpPr>
          <p:cNvPr id="112" name="Straight Connector 111"/>
          <p:cNvCxnSpPr>
            <a:cxnSpLocks noChangeAspect="1"/>
          </p:cNvCxnSpPr>
          <p:nvPr/>
        </p:nvCxnSpPr>
        <p:spPr>
          <a:xfrm rot="15480000" flipH="1">
            <a:off x="5016286" y="3298979"/>
            <a:ext cx="320400" cy="200193"/>
          </a:xfrm>
          <a:prstGeom prst="line">
            <a:avLst/>
          </a:prstGeom>
          <a:ln w="6350" cmpd="sng">
            <a:solidFill>
              <a:srgbClr val="FF0000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004411" y="2713850"/>
            <a:ext cx="634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55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542947" y="2714426"/>
            <a:ext cx="682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160</a:t>
            </a:r>
            <a:endParaRPr lang="en-US" sz="1200" baseline="-25000" dirty="0">
              <a:solidFill>
                <a:srgbClr val="0000FF"/>
              </a:solidFill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6334140" y="3395990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5334000" y="3094569"/>
            <a:ext cx="36000" cy="180000"/>
            <a:chOff x="5753083" y="3098797"/>
            <a:chExt cx="36000" cy="180000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5682750" y="3188198"/>
              <a:ext cx="180000" cy="1198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solid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5753083" y="3208872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2" name="Straight Connector 141"/>
          <p:cNvCxnSpPr/>
          <p:nvPr/>
        </p:nvCxnSpPr>
        <p:spPr>
          <a:xfrm rot="16200000" flipV="1">
            <a:off x="6462302" y="4822801"/>
            <a:ext cx="25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6200000" flipV="1">
            <a:off x="2261632" y="4873603"/>
            <a:ext cx="25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2394171" y="4840350"/>
            <a:ext cx="4212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498600" y="4569884"/>
            <a:ext cx="1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11.7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rot="14340000" flipV="1">
            <a:off x="5075624" y="3074256"/>
            <a:ext cx="324000" cy="1138"/>
          </a:xfrm>
          <a:prstGeom prst="line">
            <a:avLst/>
          </a:prstGeom>
          <a:ln w="6350" cmpd="sng">
            <a:solidFill>
              <a:srgbClr val="FF0000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278037" y="3764426"/>
            <a:ext cx="615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0.6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rot="16200000" flipV="1">
            <a:off x="6484259" y="4048651"/>
            <a:ext cx="1692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6356591" y="4039584"/>
            <a:ext cx="216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6223002" y="3341358"/>
            <a:ext cx="295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D</a:t>
            </a:r>
            <a:endParaRPr lang="en-US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618569" y="3762177"/>
            <a:ext cx="447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0.5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rot="16200000" flipV="1">
            <a:off x="4810571" y="4046434"/>
            <a:ext cx="144000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705351" y="4043685"/>
            <a:ext cx="180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18600000" flipV="1">
            <a:off x="6278852" y="3171316"/>
            <a:ext cx="594000" cy="113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Oval 222"/>
          <p:cNvSpPr>
            <a:spLocks noChangeAspect="1"/>
          </p:cNvSpPr>
          <p:nvPr/>
        </p:nvSpPr>
        <p:spPr>
          <a:xfrm>
            <a:off x="4864101" y="3213966"/>
            <a:ext cx="36000" cy="36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6453741" y="3398400"/>
            <a:ext cx="54000" cy="61092"/>
          </a:xfrm>
          <a:prstGeom prst="ellipse">
            <a:avLst/>
          </a:prstGeom>
          <a:solidFill>
            <a:srgbClr val="A913C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1413932" y="6156417"/>
            <a:ext cx="54000" cy="61092"/>
          </a:xfrm>
          <a:prstGeom prst="ellipse">
            <a:avLst/>
          </a:prstGeom>
          <a:solidFill>
            <a:srgbClr val="A913C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1422402" y="6019800"/>
            <a:ext cx="528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BPM</a:t>
            </a:r>
            <a:endParaRPr lang="en-US" sz="1400" dirty="0"/>
          </a:p>
        </p:txBody>
      </p:sp>
      <p:sp>
        <p:nvSpPr>
          <p:cNvPr id="206" name="Oval 205"/>
          <p:cNvSpPr>
            <a:spLocks/>
          </p:cNvSpPr>
          <p:nvPr/>
        </p:nvSpPr>
        <p:spPr>
          <a:xfrm>
            <a:off x="4648980" y="2898577"/>
            <a:ext cx="108000" cy="450000"/>
          </a:xfrm>
          <a:prstGeom prst="ellipse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4543975" y="3257550"/>
            <a:ext cx="307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 F</a:t>
            </a:r>
            <a:endParaRPr lang="en-US" sz="1400" dirty="0"/>
          </a:p>
        </p:txBody>
      </p:sp>
      <p:grpSp>
        <p:nvGrpSpPr>
          <p:cNvPr id="14" name="Group 224"/>
          <p:cNvGrpSpPr/>
          <p:nvPr/>
        </p:nvGrpSpPr>
        <p:grpSpPr>
          <a:xfrm>
            <a:off x="4686297" y="2740177"/>
            <a:ext cx="36000" cy="1530000"/>
            <a:chOff x="4683750" y="3042000"/>
            <a:chExt cx="36000" cy="1530000"/>
          </a:xfrm>
        </p:grpSpPr>
        <p:cxnSp>
          <p:nvCxnSpPr>
            <p:cNvPr id="107" name="Straight Connector 106"/>
            <p:cNvCxnSpPr/>
            <p:nvPr/>
          </p:nvCxnSpPr>
          <p:spPr>
            <a:xfrm rot="16200000" flipV="1">
              <a:off x="3937245" y="3805456"/>
              <a:ext cx="1530000" cy="308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ash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4683750" y="3503242"/>
              <a:ext cx="36000" cy="40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6" name="Straight Connector 225"/>
          <p:cNvCxnSpPr>
            <a:cxnSpLocks noChangeAspect="1"/>
          </p:cNvCxnSpPr>
          <p:nvPr/>
        </p:nvCxnSpPr>
        <p:spPr>
          <a:xfrm rot="19860000" flipH="1">
            <a:off x="4619682" y="3318513"/>
            <a:ext cx="320400" cy="200193"/>
          </a:xfrm>
          <a:prstGeom prst="line">
            <a:avLst/>
          </a:prstGeom>
          <a:ln w="6350" cmpd="sng">
            <a:solidFill>
              <a:srgbClr val="FF0000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8640000" flipV="1">
            <a:off x="4442058" y="3320867"/>
            <a:ext cx="259200" cy="1198"/>
          </a:xfrm>
          <a:prstGeom prst="line">
            <a:avLst/>
          </a:prstGeom>
          <a:ln w="6350" cmpd="sng">
            <a:solidFill>
              <a:srgbClr val="FF0000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8640000" flipV="1">
            <a:off x="3548828" y="3302866"/>
            <a:ext cx="349200" cy="1198"/>
          </a:xfrm>
          <a:prstGeom prst="line">
            <a:avLst/>
          </a:prstGeom>
          <a:ln w="6350" cmpd="sng">
            <a:solidFill>
              <a:srgbClr val="FF0000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180000" flipV="1">
            <a:off x="4725219" y="3229095"/>
            <a:ext cx="288000" cy="132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Diamond 232"/>
          <p:cNvSpPr>
            <a:spLocks noChangeAspect="1"/>
          </p:cNvSpPr>
          <p:nvPr/>
        </p:nvSpPr>
        <p:spPr>
          <a:xfrm rot="480000">
            <a:off x="6072599" y="3294913"/>
            <a:ext cx="182880" cy="182880"/>
          </a:xfrm>
          <a:prstGeom prst="diamond">
            <a:avLst/>
          </a:prstGeom>
          <a:solidFill>
            <a:srgbClr val="3AFF0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Diamond 233"/>
          <p:cNvSpPr>
            <a:spLocks noChangeAspect="1"/>
          </p:cNvSpPr>
          <p:nvPr/>
        </p:nvSpPr>
        <p:spPr>
          <a:xfrm>
            <a:off x="2179320" y="6095064"/>
            <a:ext cx="182880" cy="182880"/>
          </a:xfrm>
          <a:prstGeom prst="diamond">
            <a:avLst/>
          </a:prstGeom>
          <a:solidFill>
            <a:srgbClr val="3AFF0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2324695" y="6022777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Beam Profile</a:t>
            </a:r>
            <a:endParaRPr lang="en-US" sz="1400" dirty="0"/>
          </a:p>
        </p:txBody>
      </p:sp>
      <p:cxnSp>
        <p:nvCxnSpPr>
          <p:cNvPr id="203" name="Straight Connector 202"/>
          <p:cNvCxnSpPr/>
          <p:nvPr/>
        </p:nvCxnSpPr>
        <p:spPr>
          <a:xfrm flipV="1">
            <a:off x="5165670" y="4047927"/>
            <a:ext cx="180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2744577" y="3317677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grpSp>
        <p:nvGrpSpPr>
          <p:cNvPr id="15" name="Group 241"/>
          <p:cNvGrpSpPr/>
          <p:nvPr/>
        </p:nvGrpSpPr>
        <p:grpSpPr>
          <a:xfrm>
            <a:off x="2940043" y="2797201"/>
            <a:ext cx="295123" cy="771103"/>
            <a:chOff x="2647950" y="2797201"/>
            <a:chExt cx="295123" cy="771103"/>
          </a:xfrm>
        </p:grpSpPr>
        <p:sp>
          <p:nvSpPr>
            <p:cNvPr id="238" name="Rectangle 237"/>
            <p:cNvSpPr/>
            <p:nvPr/>
          </p:nvSpPr>
          <p:spPr>
            <a:xfrm>
              <a:off x="2725335" y="2898573"/>
              <a:ext cx="108000" cy="450000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 rot="16200000" flipV="1">
              <a:off x="2509755" y="3065657"/>
              <a:ext cx="540000" cy="3087"/>
            </a:xfrm>
            <a:prstGeom prst="line">
              <a:avLst/>
            </a:prstGeom>
            <a:ln w="6350" cmpd="sng">
              <a:solidFill>
                <a:schemeClr val="tx1"/>
              </a:solidFill>
              <a:prstDash val="dash"/>
              <a:headEnd type="none" w="lg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2667000" y="3096723"/>
              <a:ext cx="47731" cy="54000"/>
            </a:xfrm>
            <a:prstGeom prst="ellipse">
              <a:avLst/>
            </a:prstGeom>
            <a:solidFill>
              <a:srgbClr val="A913C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647950" y="3260527"/>
              <a:ext cx="29512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D</a:t>
              </a:r>
              <a:endParaRPr lang="en-US" sz="1400" dirty="0"/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1523997" y="3128427"/>
            <a:ext cx="5896800" cy="4251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300000" flipV="1">
            <a:off x="4264222" y="3200155"/>
            <a:ext cx="414000" cy="132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5427569" y="4165602"/>
            <a:ext cx="439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4.6</a:t>
            </a:r>
            <a:endParaRPr lang="en-US" sz="1200" b="1" baseline="-25000" dirty="0">
              <a:solidFill>
                <a:srgbClr val="FF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474160" y="2201330"/>
            <a:ext cx="439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3.7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rot="16200000" flipV="1">
            <a:off x="2308694" y="4027499"/>
            <a:ext cx="167455" cy="119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2394885" y="4038597"/>
            <a:ext cx="684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2548470" y="3759198"/>
            <a:ext cx="49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1.9</a:t>
            </a:r>
            <a:endParaRPr lang="en-US" sz="1200" baseline="-25000" dirty="0">
              <a:solidFill>
                <a:srgbClr val="FF0000"/>
              </a:solidFill>
            </a:endParaRPr>
          </a:p>
        </p:txBody>
      </p:sp>
      <p:cxnSp>
        <p:nvCxnSpPr>
          <p:cNvPr id="220" name="Straight Connector 219"/>
          <p:cNvCxnSpPr/>
          <p:nvPr/>
        </p:nvCxnSpPr>
        <p:spPr>
          <a:xfrm rot="120000" flipV="1">
            <a:off x="3086738" y="3161224"/>
            <a:ext cx="1152000" cy="132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60000" flipV="1">
            <a:off x="2400075" y="3134150"/>
            <a:ext cx="648000" cy="132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4256450" y="4044950"/>
            <a:ext cx="3600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non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>
            <a:spLocks noChangeAspect="1"/>
          </p:cNvSpPr>
          <p:nvPr/>
        </p:nvSpPr>
        <p:spPr>
          <a:xfrm>
            <a:off x="3869267" y="3152581"/>
            <a:ext cx="36000" cy="36000"/>
          </a:xfrm>
          <a:prstGeom prst="ellipse">
            <a:avLst/>
          </a:prstGeom>
          <a:solidFill>
            <a:srgbClr val="0FC9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 rot="16200000" flipV="1">
            <a:off x="4807441" y="3202990"/>
            <a:ext cx="432000" cy="3087"/>
          </a:xfrm>
          <a:prstGeom prst="line">
            <a:avLst/>
          </a:prstGeom>
          <a:ln w="9525" cmpd="sng">
            <a:solidFill>
              <a:schemeClr val="tx1"/>
            </a:solidFill>
            <a:prstDash val="dash"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Oval 231"/>
          <p:cNvSpPr>
            <a:spLocks noChangeAspect="1"/>
          </p:cNvSpPr>
          <p:nvPr/>
        </p:nvSpPr>
        <p:spPr>
          <a:xfrm>
            <a:off x="6239940" y="3099659"/>
            <a:ext cx="54000" cy="61092"/>
          </a:xfrm>
          <a:prstGeom prst="ellipse">
            <a:avLst/>
          </a:prstGeom>
          <a:solidFill>
            <a:srgbClr val="A913C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/>
          <p:nvPr/>
        </p:nvCxnSpPr>
        <p:spPr>
          <a:xfrm rot="16200000" flipV="1">
            <a:off x="5296969" y="3187433"/>
            <a:ext cx="100800" cy="1327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4" name="Oval 243"/>
          <p:cNvSpPr>
            <a:spLocks noChangeAspect="1"/>
          </p:cNvSpPr>
          <p:nvPr/>
        </p:nvSpPr>
        <p:spPr>
          <a:xfrm>
            <a:off x="6337299" y="3111507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7321122" y="3129294"/>
            <a:ext cx="900000" cy="132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17760000" flipV="1">
            <a:off x="5819716" y="3088168"/>
            <a:ext cx="576000" cy="1138"/>
          </a:xfrm>
          <a:prstGeom prst="line">
            <a:avLst/>
          </a:prstGeom>
          <a:ln w="6350" cmpd="sng">
            <a:solidFill>
              <a:schemeClr val="tx1"/>
            </a:solidFill>
            <a:prstDash val="solid"/>
            <a:headEnd type="triangle" w="sm" len="sm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>
            <a:spLocks noChangeAspect="1"/>
          </p:cNvSpPr>
          <p:nvPr/>
        </p:nvSpPr>
        <p:spPr>
          <a:xfrm>
            <a:off x="3052225" y="3121499"/>
            <a:ext cx="36000" cy="323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itle 1"/>
          <p:cNvSpPr txBox="1">
            <a:spLocks/>
          </p:cNvSpPr>
          <p:nvPr/>
        </p:nvSpPr>
        <p:spPr>
          <a:xfrm>
            <a:off x="612000" y="270935"/>
            <a:ext cx="7920000" cy="79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4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Take-Off</a:t>
            </a:r>
            <a:r>
              <a:rPr kumimoji="0" lang="en-US" sz="2564" b="1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en-US" sz="2564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051" b="1" i="1" dirty="0" smtClean="0">
                <a:solidFill>
                  <a:srgbClr val="FF0000"/>
                </a:solidFill>
              </a:rPr>
              <a:t>L</a:t>
            </a:r>
            <a:r>
              <a:rPr lang="en-US" sz="2051" b="1" i="1" baseline="-25000" dirty="0" smtClean="0">
                <a:solidFill>
                  <a:srgbClr val="FF0000"/>
                </a:solidFill>
              </a:rPr>
              <a:t>DOFO</a:t>
            </a:r>
            <a:r>
              <a:rPr lang="en-US" sz="2051" b="1" i="1" dirty="0" smtClean="0">
                <a:solidFill>
                  <a:srgbClr val="FF0000"/>
                </a:solidFill>
              </a:rPr>
              <a:t>=9.2m, Δμ=45</a:t>
            </a:r>
            <a:r>
              <a:rPr lang="en-US" sz="2051" b="1" i="1" baseline="30000" dirty="0" smtClean="0">
                <a:solidFill>
                  <a:srgbClr val="FF0000"/>
                </a:solidFill>
              </a:rPr>
              <a:t>o</a:t>
            </a:r>
            <a:r>
              <a:rPr lang="en-US" sz="2051" b="1" i="1" dirty="0" smtClean="0">
                <a:solidFill>
                  <a:srgbClr val="FF0000"/>
                </a:solidFill>
              </a:rPr>
              <a:t>, </a:t>
            </a:r>
            <a:r>
              <a:rPr lang="en-US" sz="2051" b="1" i="1" dirty="0" err="1" smtClean="0">
                <a:solidFill>
                  <a:srgbClr val="FF0000"/>
                </a:solidFill>
              </a:rPr>
              <a:t>f</a:t>
            </a:r>
            <a:r>
              <a:rPr lang="en-US" sz="2051" b="1" i="1" dirty="0" smtClean="0">
                <a:solidFill>
                  <a:srgbClr val="FF0000"/>
                </a:solidFill>
              </a:rPr>
              <a:t>=6.01m</a:t>
            </a:r>
            <a:endParaRPr lang="en-US" sz="2051" b="1" i="1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16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4097200" y="3594100"/>
            <a:ext cx="13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27412" y="1879593"/>
            <a:ext cx="4122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097200" y="4030662"/>
            <a:ext cx="13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23062" y="5759960"/>
            <a:ext cx="4122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586211" y="3816457"/>
            <a:ext cx="388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>
            <a:off x="4710006" y="3821006"/>
            <a:ext cx="388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30083" y="2590800"/>
            <a:ext cx="4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623500" y="5027612"/>
            <a:ext cx="4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62850" y="5027612"/>
            <a:ext cx="4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61000" y="2590800"/>
            <a:ext cx="46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>
            <a:off x="3592544" y="3090233"/>
            <a:ext cx="100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>
            <a:off x="2920055" y="3815404"/>
            <a:ext cx="64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19500" y="5497510"/>
            <a:ext cx="64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243649" y="4134377"/>
            <a:ext cx="37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326467" y="3617200"/>
            <a:ext cx="630000" cy="396000"/>
          </a:xfrm>
          <a:prstGeom prst="rect">
            <a:avLst/>
          </a:prstGeom>
          <a:solidFill>
            <a:schemeClr val="bg1"/>
          </a:solidFill>
          <a:ln w="4191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4110566" y="3619500"/>
            <a:ext cx="396440" cy="395708"/>
          </a:xfrm>
          <a:prstGeom prst="ellipse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4766110" y="3619500"/>
            <a:ext cx="396440" cy="395708"/>
          </a:xfrm>
          <a:prstGeom prst="ellipse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05518" y="3637750"/>
            <a:ext cx="673200" cy="35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5936918" y="3810000"/>
            <a:ext cx="7200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4224443" y="3763010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3575049" y="3763010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 rot="16200000">
            <a:off x="4177994" y="5499032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271968" y="5499098"/>
            <a:ext cx="6768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4857974" y="5498102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749040" y="5245667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18.0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396933" y="5251733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18.8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60134" y="5482165"/>
            <a:ext cx="63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(X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bsi</a:t>
            </a:r>
            <a:r>
              <a:rPr lang="en-US" sz="1200" i="1" dirty="0" smtClean="0">
                <a:solidFill>
                  <a:srgbClr val="FF0000"/>
                </a:solidFill>
              </a:rPr>
              <a:t>)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EM</a:t>
            </a:r>
            <a:endParaRPr lang="en-US" sz="1200" i="1" baseline="-250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462441" y="5666601"/>
            <a:ext cx="218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i="1" dirty="0" smtClean="0">
              <a:solidFill>
                <a:srgbClr val="FF0000"/>
              </a:solidFill>
            </a:endParaRPr>
          </a:p>
          <a:p>
            <a:endParaRPr lang="en-US" sz="1200" i="1" baseline="-25000" dirty="0">
              <a:solidFill>
                <a:srgbClr val="FF0000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rot="16200000">
            <a:off x="25295" y="3821008"/>
            <a:ext cx="388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6200000">
            <a:off x="1520072" y="3666067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108.0</a:t>
            </a:r>
            <a:endParaRPr lang="en-US" sz="14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2533867" y="6183589"/>
            <a:ext cx="4122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221210" y="5879233"/>
            <a:ext cx="88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114.5mm</a:t>
            </a:r>
            <a:endParaRPr 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705362" y="2457450"/>
            <a:ext cx="876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From Linac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724400" y="3050401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FC927"/>
                </a:solidFill>
              </a:rPr>
              <a:t>Outgoing</a:t>
            </a:r>
            <a:endParaRPr lang="en-US" sz="1200" b="1" dirty="0">
              <a:solidFill>
                <a:srgbClr val="0FC927"/>
              </a:solidFill>
            </a:endParaRPr>
          </a:p>
        </p:txBody>
      </p:sp>
      <p:sp>
        <p:nvSpPr>
          <p:cNvPr id="111" name="Title 1"/>
          <p:cNvSpPr txBox="1">
            <a:spLocks/>
          </p:cNvSpPr>
          <p:nvPr/>
        </p:nvSpPr>
        <p:spPr>
          <a:xfrm>
            <a:off x="614400" y="273600"/>
            <a:ext cx="7920000" cy="79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64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 SEPTUM / Staggered Coils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51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θ</a:t>
            </a:r>
            <a:r>
              <a:rPr kumimoji="0" lang="en-US" sz="2051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EM </a:t>
            </a:r>
            <a:r>
              <a:rPr kumimoji="0" lang="en-US" sz="2051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=35.0mrad / </a:t>
            </a:r>
            <a:r>
              <a:rPr lang="en-US" sz="2051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</a:t>
            </a:r>
            <a:r>
              <a:rPr lang="en-US" sz="2051" b="1" i="1" baseline="-2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</a:t>
            </a:r>
            <a:r>
              <a:rPr kumimoji="0" lang="en-US" sz="2051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=0.38T / </a:t>
            </a:r>
            <a:r>
              <a:rPr kumimoji="0" lang="en-US" sz="2051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en-US" sz="2051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r>
              <a:rPr kumimoji="0" lang="en-US" sz="2051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=12.0mm</a:t>
            </a:r>
            <a:endParaRPr kumimoji="0" lang="en-US" sz="2051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543300" y="1307068"/>
            <a:ext cx="2058714" cy="369332"/>
          </a:xfrm>
          <a:prstGeom prst="rect">
            <a:avLst/>
          </a:prstGeom>
          <a:noFill/>
          <a:ln w="12700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10 turns/coil x 185A</a:t>
            </a:r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 rot="16200000">
            <a:off x="3640117" y="4548071"/>
            <a:ext cx="126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3440588" y="4496806"/>
            <a:ext cx="136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27500" y="5101693"/>
            <a:ext cx="144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279900" y="485140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4.0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rot="16200000">
            <a:off x="2399445" y="6188806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>
            <a:off x="6519008" y="6205734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816100" y="1879599"/>
            <a:ext cx="63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6600000">
            <a:off x="4832192" y="3517117"/>
            <a:ext cx="504000" cy="1588"/>
          </a:xfrm>
          <a:prstGeom prst="line">
            <a:avLst/>
          </a:prstGeom>
          <a:ln w="6350">
            <a:solidFill>
              <a:schemeClr val="tx1"/>
            </a:solidFill>
            <a:headEnd type="non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4380000">
            <a:off x="2906375" y="3220943"/>
            <a:ext cx="1080000" cy="1588"/>
          </a:xfrm>
          <a:prstGeom prst="line">
            <a:avLst/>
          </a:prstGeom>
          <a:ln w="6350">
            <a:solidFill>
              <a:schemeClr val="tx1"/>
            </a:solidFill>
            <a:headEnd type="none" w="med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099982" y="4623328"/>
            <a:ext cx="136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614841" y="4572000"/>
            <a:ext cx="36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H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p</a:t>
            </a:r>
            <a:endParaRPr lang="en-US" sz="1200" i="1" baseline="-25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49333" y="4366687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38.0</a:t>
            </a:r>
            <a:endParaRPr lang="en-US" sz="1200" dirty="0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4906012" y="3763010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 rot="16200000">
            <a:off x="5376556" y="2370969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467350" y="2370663"/>
            <a:ext cx="46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6200000">
            <a:off x="5846456" y="2375119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479748" y="2084913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13.0</a:t>
            </a:r>
            <a:endParaRPr lang="en-US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6070298" y="4044950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20.0</a:t>
            </a:r>
            <a:endParaRPr lang="en-US" sz="12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5934800" y="4298950"/>
            <a:ext cx="72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504594" y="3917950"/>
            <a:ext cx="102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Vac. Pipe</a:t>
            </a:r>
          </a:p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ID/OD: 10/12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870700" y="4032250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926500" y="3594100"/>
            <a:ext cx="63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6200000">
            <a:off x="6820350" y="3813238"/>
            <a:ext cx="432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 rot="16200000">
            <a:off x="6664599" y="3671349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12.0</a:t>
            </a:r>
            <a:endParaRPr lang="en-US" sz="1200" dirty="0"/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6941638" y="3671310"/>
            <a:ext cx="34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g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0</a:t>
            </a:r>
            <a:endParaRPr lang="en-US" sz="1200" i="1" baseline="-25000" dirty="0">
              <a:solidFill>
                <a:srgbClr val="FF0000"/>
              </a:solidFill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rot="6600000">
            <a:off x="4072801" y="3411172"/>
            <a:ext cx="702000" cy="1588"/>
          </a:xfrm>
          <a:prstGeom prst="line">
            <a:avLst/>
          </a:prstGeom>
          <a:ln w="6350">
            <a:solidFill>
              <a:schemeClr val="tx1"/>
            </a:solidFill>
            <a:headEnd type="non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4880000">
            <a:off x="4463150" y="4506407"/>
            <a:ext cx="1242000" cy="1588"/>
          </a:xfrm>
          <a:prstGeom prst="line">
            <a:avLst/>
          </a:prstGeom>
          <a:ln w="6350">
            <a:solidFill>
              <a:srgbClr val="FF0000"/>
            </a:solidFill>
            <a:headEnd type="non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5035112" y="5075535"/>
            <a:ext cx="842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Vac. Pipe</a:t>
            </a:r>
          </a:p>
          <a:p>
            <a:pPr algn="ctr"/>
            <a:r>
              <a:rPr lang="en-US" sz="1200" dirty="0" smtClean="0"/>
              <a:t>ID: 28</a:t>
            </a:r>
            <a:r>
              <a:rPr lang="en-US" sz="1200" i="1" dirty="0" smtClean="0"/>
              <a:t> </a:t>
            </a:r>
            <a:r>
              <a:rPr lang="en-US" sz="1200" dirty="0" smtClean="0"/>
              <a:t>x 10</a:t>
            </a:r>
            <a:endParaRPr lang="en-US" sz="1200" dirty="0"/>
          </a:p>
        </p:txBody>
      </p:sp>
      <p:cxnSp>
        <p:nvCxnSpPr>
          <p:cNvPr id="151" name="Straight Connector 150"/>
          <p:cNvCxnSpPr/>
          <p:nvPr/>
        </p:nvCxnSpPr>
        <p:spPr>
          <a:xfrm rot="16200000">
            <a:off x="4514750" y="3813557"/>
            <a:ext cx="36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 rot="16200000">
            <a:off x="4322999" y="3671652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10.0</a:t>
            </a:r>
            <a:endParaRPr lang="en-US" sz="1200" dirty="0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2529416" y="3810000"/>
            <a:ext cx="7200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254250" y="3490684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 rot="16200000">
            <a:off x="2005242" y="3671649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18.0</a:t>
            </a:r>
            <a:endParaRPr lang="en-US" sz="1200" dirty="0"/>
          </a:p>
        </p:txBody>
      </p:sp>
      <p:cxnSp>
        <p:nvCxnSpPr>
          <p:cNvPr id="159" name="Straight Connector 158"/>
          <p:cNvCxnSpPr/>
          <p:nvPr/>
        </p:nvCxnSpPr>
        <p:spPr>
          <a:xfrm rot="16200000">
            <a:off x="2024703" y="3811171"/>
            <a:ext cx="64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245700" y="4132264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6200000">
            <a:off x="2758409" y="4730166"/>
            <a:ext cx="172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514729" y="3011785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Field-free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channel</a:t>
            </a:r>
          </a:p>
        </p:txBody>
      </p:sp>
      <p:cxnSp>
        <p:nvCxnSpPr>
          <p:cNvPr id="163" name="Straight Connector 162"/>
          <p:cNvCxnSpPr/>
          <p:nvPr/>
        </p:nvCxnSpPr>
        <p:spPr>
          <a:xfrm rot="2400000">
            <a:off x="3136900" y="3486150"/>
            <a:ext cx="216000" cy="1588"/>
          </a:xfrm>
          <a:prstGeom prst="line">
            <a:avLst/>
          </a:prstGeom>
          <a:ln w="6350">
            <a:solidFill>
              <a:srgbClr val="FF0000"/>
            </a:solidFill>
            <a:headEnd type="non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16200000">
            <a:off x="6556243" y="2733543"/>
            <a:ext cx="172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 rot="16200000">
            <a:off x="7051384" y="2833149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48.0</a:t>
            </a:r>
            <a:endParaRPr lang="en-US" sz="1200" dirty="0"/>
          </a:p>
        </p:txBody>
      </p:sp>
      <p:cxnSp>
        <p:nvCxnSpPr>
          <p:cNvPr id="167" name="Straight Connector 166"/>
          <p:cNvCxnSpPr/>
          <p:nvPr/>
        </p:nvCxnSpPr>
        <p:spPr>
          <a:xfrm rot="16200000">
            <a:off x="6531006" y="3089607"/>
            <a:ext cx="100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886450" y="2591327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 rot="16200000">
            <a:off x="6661914" y="3154886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28.0</a:t>
            </a:r>
            <a:endParaRPr lang="en-US" sz="1200" dirty="0"/>
          </a:p>
        </p:txBody>
      </p:sp>
      <p:cxnSp>
        <p:nvCxnSpPr>
          <p:cNvPr id="170" name="Straight Connector 169"/>
          <p:cNvCxnSpPr/>
          <p:nvPr/>
        </p:nvCxnSpPr>
        <p:spPr>
          <a:xfrm rot="16200000">
            <a:off x="1540294" y="2688806"/>
            <a:ext cx="162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 rot="16200000">
            <a:off x="2005244" y="2799275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45.0</a:t>
            </a:r>
            <a:endParaRPr lang="en-US" sz="1200" dirty="0"/>
          </a:p>
        </p:txBody>
      </p:sp>
      <p:sp>
        <p:nvSpPr>
          <p:cNvPr id="172" name="Rectangle 171"/>
          <p:cNvSpPr/>
          <p:nvPr/>
        </p:nvSpPr>
        <p:spPr>
          <a:xfrm>
            <a:off x="4254500" y="2834501"/>
            <a:ext cx="941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FC927"/>
                </a:solidFill>
              </a:rPr>
              <a:t>From Kicker</a:t>
            </a: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247882" y="3488268"/>
            <a:ext cx="37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6200000">
            <a:off x="3182994" y="3040007"/>
            <a:ext cx="900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6200000">
            <a:off x="3592543" y="4527997"/>
            <a:ext cx="100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>
            <a:off x="3170293" y="4581999"/>
            <a:ext cx="900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504896" y="4434701"/>
            <a:ext cx="1152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Shielding: </a:t>
            </a:r>
            <a:r>
              <a:rPr lang="en-US" sz="1200" dirty="0" smtClean="0">
                <a:solidFill>
                  <a:srgbClr val="0000FF"/>
                </a:solidFill>
              </a:rPr>
              <a:t>2mm</a:t>
            </a:r>
          </a:p>
        </p:txBody>
      </p:sp>
      <p:cxnSp>
        <p:nvCxnSpPr>
          <p:cNvPr id="177" name="Straight Connector 176"/>
          <p:cNvCxnSpPr>
            <a:cxnSpLocks noChangeAspect="1"/>
          </p:cNvCxnSpPr>
          <p:nvPr/>
        </p:nvCxnSpPr>
        <p:spPr>
          <a:xfrm rot="20040000">
            <a:off x="3128855" y="3950143"/>
            <a:ext cx="396000" cy="1747"/>
          </a:xfrm>
          <a:prstGeom prst="line">
            <a:avLst/>
          </a:prstGeom>
          <a:ln w="6350">
            <a:solidFill>
              <a:schemeClr val="tx1"/>
            </a:solidFill>
            <a:headEnd type="none" w="med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96"/>
          <p:cNvGrpSpPr/>
          <p:nvPr/>
        </p:nvGrpSpPr>
        <p:grpSpPr>
          <a:xfrm>
            <a:off x="3310201" y="3528482"/>
            <a:ext cx="576000" cy="576000"/>
            <a:chOff x="3056201" y="3141132"/>
            <a:chExt cx="576000" cy="576000"/>
          </a:xfrm>
        </p:grpSpPr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3056201" y="3141132"/>
              <a:ext cx="576000" cy="576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79"/>
            <p:cNvGrpSpPr/>
            <p:nvPr/>
          </p:nvGrpSpPr>
          <p:grpSpPr>
            <a:xfrm>
              <a:off x="3128243" y="3215223"/>
              <a:ext cx="432000" cy="432000"/>
              <a:chOff x="3087956" y="3215223"/>
              <a:chExt cx="432000" cy="432000"/>
            </a:xfrm>
          </p:grpSpPr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>
                <a:off x="3104967" y="3229798"/>
                <a:ext cx="396000" cy="396000"/>
              </a:xfrm>
              <a:prstGeom prst="ellipse">
                <a:avLst/>
              </a:prstGeom>
              <a:noFill/>
              <a:ln w="34925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>
              <a:xfrm>
                <a:off x="3087956" y="3215223"/>
                <a:ext cx="432000" cy="4320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91" name="Straight Connector 190"/>
          <p:cNvCxnSpPr/>
          <p:nvPr/>
        </p:nvCxnSpPr>
        <p:spPr>
          <a:xfrm rot="16200000">
            <a:off x="6675006" y="2245156"/>
            <a:ext cx="72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 rot="16200000">
            <a:off x="6659799" y="2115902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20.0</a:t>
            </a:r>
            <a:endParaRPr lang="en-US" sz="1200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6888400" y="1879600"/>
            <a:ext cx="63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>
            <a:off x="4962556" y="3095956"/>
            <a:ext cx="100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cxnSpLocks noChangeAspect="1"/>
          </p:cNvCxnSpPr>
          <p:nvPr/>
        </p:nvCxnSpPr>
        <p:spPr>
          <a:xfrm rot="17880000">
            <a:off x="3224829" y="4279297"/>
            <a:ext cx="486000" cy="2143"/>
          </a:xfrm>
          <a:prstGeom prst="line">
            <a:avLst/>
          </a:prstGeom>
          <a:ln w="6350">
            <a:solidFill>
              <a:schemeClr val="tx1"/>
            </a:solidFill>
            <a:headEnd type="none" w="med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6200000">
            <a:off x="3101391" y="4488337"/>
            <a:ext cx="136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65"/>
          <p:cNvGrpSpPr/>
          <p:nvPr/>
        </p:nvGrpSpPr>
        <p:grpSpPr>
          <a:xfrm>
            <a:off x="3704168" y="2675470"/>
            <a:ext cx="385845" cy="2282064"/>
            <a:chOff x="4605864" y="4194936"/>
            <a:chExt cx="385845" cy="2282064"/>
          </a:xfrm>
        </p:grpSpPr>
        <p:grpSp>
          <p:nvGrpSpPr>
            <p:cNvPr id="5" name="Group 277"/>
            <p:cNvGrpSpPr/>
            <p:nvPr/>
          </p:nvGrpSpPr>
          <p:grpSpPr>
            <a:xfrm>
              <a:off x="4605864" y="4194936"/>
              <a:ext cx="385548" cy="1143297"/>
              <a:chOff x="4605864" y="4190703"/>
              <a:chExt cx="385548" cy="1143297"/>
            </a:xfrm>
          </p:grpSpPr>
          <p:grpSp>
            <p:nvGrpSpPr>
              <p:cNvPr id="6" name="Group 248"/>
              <p:cNvGrpSpPr/>
              <p:nvPr/>
            </p:nvGrpSpPr>
            <p:grpSpPr>
              <a:xfrm>
                <a:off x="4800600" y="4190703"/>
                <a:ext cx="190800" cy="190800"/>
                <a:chOff x="6186900" y="4191000"/>
                <a:chExt cx="190800" cy="190800"/>
              </a:xfrm>
            </p:grpSpPr>
            <p:sp>
              <p:nvSpPr>
                <p:cNvPr id="247" name="Rectangle 10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Multiply 247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250"/>
              <p:cNvGrpSpPr/>
              <p:nvPr/>
            </p:nvGrpSpPr>
            <p:grpSpPr>
              <a:xfrm>
                <a:off x="4605870" y="4385730"/>
                <a:ext cx="190800" cy="190800"/>
                <a:chOff x="6186900" y="4191000"/>
                <a:chExt cx="190800" cy="190800"/>
              </a:xfrm>
            </p:grpSpPr>
            <p:sp>
              <p:nvSpPr>
                <p:cNvPr id="245" name="Rectangle 244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Multiply 245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253"/>
              <p:cNvGrpSpPr/>
              <p:nvPr/>
            </p:nvGrpSpPr>
            <p:grpSpPr>
              <a:xfrm>
                <a:off x="4800606" y="4580460"/>
                <a:ext cx="190800" cy="190800"/>
                <a:chOff x="6186900" y="4191000"/>
                <a:chExt cx="190800" cy="190800"/>
              </a:xfrm>
            </p:grpSpPr>
            <p:sp>
              <p:nvSpPr>
                <p:cNvPr id="243" name="Rectangle 242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31550" cmpd="sng">
                      <a:gradFill>
                        <a:gsLst>
                          <a:gs pos="25000">
                            <a:schemeClr val="accent1">
                              <a:shade val="25000"/>
                              <a:satMod val="190000"/>
                            </a:schemeClr>
                          </a:gs>
                          <a:gs pos="80000">
                            <a:schemeClr val="accent1">
                              <a:tint val="75000"/>
                              <a:satMod val="190000"/>
                            </a:schemeClr>
                          </a:gs>
                        </a:gsLst>
                        <a:lin ang="5400000"/>
                      </a:gradFill>
                      <a:prstDash val="solid"/>
                    </a:ln>
                    <a:solidFill>
                      <a:srgbClr val="FFFFFF"/>
                    </a:solidFill>
                    <a:effectLst>
                      <a:outerShdw blurRad="41275" dist="12700" dir="120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44" name="Multiply 243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256"/>
              <p:cNvGrpSpPr/>
              <p:nvPr/>
            </p:nvGrpSpPr>
            <p:grpSpPr>
              <a:xfrm>
                <a:off x="4800600" y="47622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41" name="Rectangle 240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Multiply 241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259"/>
              <p:cNvGrpSpPr/>
              <p:nvPr/>
            </p:nvGrpSpPr>
            <p:grpSpPr>
              <a:xfrm>
                <a:off x="4800600" y="49530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39" name="Rectangle 238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Multiply 239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62"/>
              <p:cNvGrpSpPr/>
              <p:nvPr/>
            </p:nvGrpSpPr>
            <p:grpSpPr>
              <a:xfrm>
                <a:off x="4800600" y="51432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37" name="Rectangle 236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Multiply 237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265"/>
              <p:cNvGrpSpPr/>
              <p:nvPr/>
            </p:nvGrpSpPr>
            <p:grpSpPr>
              <a:xfrm>
                <a:off x="4800612" y="4385433"/>
                <a:ext cx="190800" cy="190800"/>
                <a:chOff x="6186900" y="4191000"/>
                <a:chExt cx="190800" cy="190800"/>
              </a:xfrm>
            </p:grpSpPr>
            <p:sp>
              <p:nvSpPr>
                <p:cNvPr id="235" name="Rectangle 234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ultiply 235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268"/>
              <p:cNvGrpSpPr/>
              <p:nvPr/>
            </p:nvGrpSpPr>
            <p:grpSpPr>
              <a:xfrm>
                <a:off x="4605864" y="4576233"/>
                <a:ext cx="190800" cy="190800"/>
                <a:chOff x="6186900" y="4191000"/>
                <a:chExt cx="190800" cy="190800"/>
              </a:xfrm>
            </p:grpSpPr>
            <p:sp>
              <p:nvSpPr>
                <p:cNvPr id="233" name="Rectangle 232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ultiply 233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271"/>
              <p:cNvGrpSpPr/>
              <p:nvPr/>
            </p:nvGrpSpPr>
            <p:grpSpPr>
              <a:xfrm>
                <a:off x="4605864" y="4190994"/>
                <a:ext cx="190800" cy="190800"/>
                <a:chOff x="6186900" y="4191000"/>
                <a:chExt cx="190800" cy="190800"/>
              </a:xfrm>
            </p:grpSpPr>
            <p:sp>
              <p:nvSpPr>
                <p:cNvPr id="231" name="Rectangle 230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ultiply 231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274"/>
              <p:cNvGrpSpPr/>
              <p:nvPr/>
            </p:nvGrpSpPr>
            <p:grpSpPr>
              <a:xfrm>
                <a:off x="4605864" y="4762503"/>
                <a:ext cx="190800" cy="190800"/>
                <a:chOff x="6186900" y="4186767"/>
                <a:chExt cx="190800" cy="190800"/>
              </a:xfrm>
            </p:grpSpPr>
            <p:sp>
              <p:nvSpPr>
                <p:cNvPr id="229" name="Rectangle 228"/>
                <p:cNvSpPr>
                  <a:spLocks/>
                </p:cNvSpPr>
                <p:nvPr/>
              </p:nvSpPr>
              <p:spPr>
                <a:xfrm>
                  <a:off x="6186900" y="4186767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ultiply 229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278"/>
            <p:cNvGrpSpPr/>
            <p:nvPr/>
          </p:nvGrpSpPr>
          <p:grpSpPr>
            <a:xfrm>
              <a:off x="4605864" y="5333703"/>
              <a:ext cx="385845" cy="1143297"/>
              <a:chOff x="4605864" y="4190703"/>
              <a:chExt cx="385845" cy="1143297"/>
            </a:xfrm>
          </p:grpSpPr>
          <p:grpSp>
            <p:nvGrpSpPr>
              <p:cNvPr id="17" name="Group 248"/>
              <p:cNvGrpSpPr/>
              <p:nvPr/>
            </p:nvGrpSpPr>
            <p:grpSpPr>
              <a:xfrm>
                <a:off x="4800600" y="4190703"/>
                <a:ext cx="190800" cy="190800"/>
                <a:chOff x="6186900" y="4191000"/>
                <a:chExt cx="190800" cy="190800"/>
              </a:xfrm>
            </p:grpSpPr>
            <p:sp>
              <p:nvSpPr>
                <p:cNvPr id="217" name="Rectangle 10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Multiply 217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250"/>
              <p:cNvGrpSpPr/>
              <p:nvPr/>
            </p:nvGrpSpPr>
            <p:grpSpPr>
              <a:xfrm>
                <a:off x="4605870" y="4766130"/>
                <a:ext cx="190800" cy="190800"/>
                <a:chOff x="6186900" y="4571400"/>
                <a:chExt cx="190800" cy="190800"/>
              </a:xfrm>
            </p:grpSpPr>
            <p:sp>
              <p:nvSpPr>
                <p:cNvPr id="215" name="Rectangle 214"/>
                <p:cNvSpPr>
                  <a:spLocks/>
                </p:cNvSpPr>
                <p:nvPr/>
              </p:nvSpPr>
              <p:spPr>
                <a:xfrm>
                  <a:off x="6186900" y="45714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Multiply 215"/>
                <p:cNvSpPr>
                  <a:spLocks noChangeAspect="1"/>
                </p:cNvSpPr>
                <p:nvPr/>
              </p:nvSpPr>
              <p:spPr>
                <a:xfrm>
                  <a:off x="6213486" y="4596798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53"/>
              <p:cNvGrpSpPr/>
              <p:nvPr/>
            </p:nvGrpSpPr>
            <p:grpSpPr>
              <a:xfrm>
                <a:off x="4800909" y="4571994"/>
                <a:ext cx="190800" cy="190800"/>
                <a:chOff x="6187203" y="4182534"/>
                <a:chExt cx="190800" cy="190800"/>
              </a:xfrm>
            </p:grpSpPr>
            <p:sp>
              <p:nvSpPr>
                <p:cNvPr id="213" name="Rectangle 212"/>
                <p:cNvSpPr>
                  <a:spLocks/>
                </p:cNvSpPr>
                <p:nvPr/>
              </p:nvSpPr>
              <p:spPr>
                <a:xfrm>
                  <a:off x="6187203" y="4182534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Multiply 213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256"/>
              <p:cNvGrpSpPr/>
              <p:nvPr/>
            </p:nvGrpSpPr>
            <p:grpSpPr>
              <a:xfrm>
                <a:off x="4800600" y="47622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11" name="Rectangle 210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Multiply 211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59"/>
              <p:cNvGrpSpPr/>
              <p:nvPr/>
            </p:nvGrpSpPr>
            <p:grpSpPr>
              <a:xfrm>
                <a:off x="4800600" y="49530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09" name="Rectangle 208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Multiply 209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62"/>
              <p:cNvGrpSpPr/>
              <p:nvPr/>
            </p:nvGrpSpPr>
            <p:grpSpPr>
              <a:xfrm>
                <a:off x="4800600" y="5143200"/>
                <a:ext cx="190800" cy="190800"/>
                <a:chOff x="6186900" y="4191000"/>
                <a:chExt cx="190800" cy="190800"/>
              </a:xfrm>
            </p:grpSpPr>
            <p:sp>
              <p:nvSpPr>
                <p:cNvPr id="207" name="Rectangle 206"/>
                <p:cNvSpPr>
                  <a:spLocks/>
                </p:cNvSpPr>
                <p:nvPr/>
              </p:nvSpPr>
              <p:spPr>
                <a:xfrm>
                  <a:off x="6186900" y="4191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Multiply 207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65"/>
              <p:cNvGrpSpPr/>
              <p:nvPr/>
            </p:nvGrpSpPr>
            <p:grpSpPr>
              <a:xfrm>
                <a:off x="4800612" y="4381200"/>
                <a:ext cx="190800" cy="190800"/>
                <a:chOff x="6186900" y="4186767"/>
                <a:chExt cx="190800" cy="190800"/>
              </a:xfrm>
            </p:grpSpPr>
            <p:sp>
              <p:nvSpPr>
                <p:cNvPr id="202" name="Rectangle 201"/>
                <p:cNvSpPr>
                  <a:spLocks/>
                </p:cNvSpPr>
                <p:nvPr/>
              </p:nvSpPr>
              <p:spPr>
                <a:xfrm>
                  <a:off x="6186900" y="4186767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Multiply 203"/>
                <p:cNvSpPr>
                  <a:spLocks noChangeAspect="1"/>
                </p:cNvSpPr>
                <p:nvPr/>
              </p:nvSpPr>
              <p:spPr>
                <a:xfrm>
                  <a:off x="6213486" y="4216404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68"/>
              <p:cNvGrpSpPr/>
              <p:nvPr/>
            </p:nvGrpSpPr>
            <p:grpSpPr>
              <a:xfrm>
                <a:off x="4605864" y="4956633"/>
                <a:ext cx="190800" cy="190800"/>
                <a:chOff x="6186900" y="4571400"/>
                <a:chExt cx="190800" cy="190800"/>
              </a:xfrm>
            </p:grpSpPr>
            <p:sp>
              <p:nvSpPr>
                <p:cNvPr id="200" name="Rectangle 199"/>
                <p:cNvSpPr>
                  <a:spLocks/>
                </p:cNvSpPr>
                <p:nvPr/>
              </p:nvSpPr>
              <p:spPr>
                <a:xfrm>
                  <a:off x="6186900" y="45714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Multiply 200"/>
                <p:cNvSpPr>
                  <a:spLocks noChangeAspect="1"/>
                </p:cNvSpPr>
                <p:nvPr/>
              </p:nvSpPr>
              <p:spPr>
                <a:xfrm>
                  <a:off x="6213486" y="4596798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71"/>
              <p:cNvGrpSpPr/>
              <p:nvPr/>
            </p:nvGrpSpPr>
            <p:grpSpPr>
              <a:xfrm>
                <a:off x="4605864" y="4571394"/>
                <a:ext cx="190800" cy="190800"/>
                <a:chOff x="6186900" y="4571400"/>
                <a:chExt cx="190800" cy="190800"/>
              </a:xfrm>
            </p:grpSpPr>
            <p:sp>
              <p:nvSpPr>
                <p:cNvPr id="198" name="Rectangle 197"/>
                <p:cNvSpPr>
                  <a:spLocks/>
                </p:cNvSpPr>
                <p:nvPr/>
              </p:nvSpPr>
              <p:spPr>
                <a:xfrm>
                  <a:off x="6186900" y="45714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Multiply 198"/>
                <p:cNvSpPr>
                  <a:spLocks noChangeAspect="1"/>
                </p:cNvSpPr>
                <p:nvPr/>
              </p:nvSpPr>
              <p:spPr>
                <a:xfrm>
                  <a:off x="6213486" y="4596798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74"/>
              <p:cNvGrpSpPr/>
              <p:nvPr/>
            </p:nvGrpSpPr>
            <p:grpSpPr>
              <a:xfrm>
                <a:off x="4605864" y="5142903"/>
                <a:ext cx="190800" cy="190800"/>
                <a:chOff x="6186900" y="4567167"/>
                <a:chExt cx="190800" cy="190800"/>
              </a:xfrm>
            </p:grpSpPr>
            <p:sp>
              <p:nvSpPr>
                <p:cNvPr id="195" name="Rectangle 194"/>
                <p:cNvSpPr>
                  <a:spLocks/>
                </p:cNvSpPr>
                <p:nvPr/>
              </p:nvSpPr>
              <p:spPr>
                <a:xfrm>
                  <a:off x="6186900" y="4567167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Multiply 195"/>
                <p:cNvSpPr>
                  <a:spLocks noChangeAspect="1"/>
                </p:cNvSpPr>
                <p:nvPr/>
              </p:nvSpPr>
              <p:spPr>
                <a:xfrm>
                  <a:off x="6213486" y="4596798"/>
                  <a:ext cx="137160" cy="140208"/>
                </a:xfrm>
                <a:prstGeom prst="mathMultiply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7" name="Group 248"/>
          <p:cNvGrpSpPr/>
          <p:nvPr/>
        </p:nvGrpSpPr>
        <p:grpSpPr>
          <a:xfrm>
            <a:off x="5480050" y="2667298"/>
            <a:ext cx="386172" cy="2290232"/>
            <a:chOff x="5558052" y="4262967"/>
            <a:chExt cx="386172" cy="2290232"/>
          </a:xfrm>
        </p:grpSpPr>
        <p:grpSp>
          <p:nvGrpSpPr>
            <p:cNvPr id="28" name="Group 396"/>
            <p:cNvGrpSpPr/>
            <p:nvPr/>
          </p:nvGrpSpPr>
          <p:grpSpPr>
            <a:xfrm>
              <a:off x="5558379" y="4262967"/>
              <a:ext cx="385845" cy="1143297"/>
              <a:chOff x="5786355" y="4419600"/>
              <a:chExt cx="385845" cy="1143297"/>
            </a:xfrm>
          </p:grpSpPr>
          <p:grpSp>
            <p:nvGrpSpPr>
              <p:cNvPr id="29" name="Group 309"/>
              <p:cNvGrpSpPr/>
              <p:nvPr/>
            </p:nvGrpSpPr>
            <p:grpSpPr>
              <a:xfrm rot="10800000">
                <a:off x="5786355" y="4419600"/>
                <a:ext cx="385845" cy="1143297"/>
                <a:chOff x="4605864" y="4190703"/>
                <a:chExt cx="385845" cy="1143297"/>
              </a:xfrm>
            </p:grpSpPr>
            <p:sp>
              <p:nvSpPr>
                <p:cNvPr id="284" name="Rectangle 10"/>
                <p:cNvSpPr>
                  <a:spLocks/>
                </p:cNvSpPr>
                <p:nvPr/>
              </p:nvSpPr>
              <p:spPr>
                <a:xfrm>
                  <a:off x="4800600" y="419070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Rectangle 284"/>
                <p:cNvSpPr>
                  <a:spLocks/>
                </p:cNvSpPr>
                <p:nvPr/>
              </p:nvSpPr>
              <p:spPr>
                <a:xfrm>
                  <a:off x="4605870" y="4761897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Rectangle 285"/>
                <p:cNvSpPr>
                  <a:spLocks/>
                </p:cNvSpPr>
                <p:nvPr/>
              </p:nvSpPr>
              <p:spPr>
                <a:xfrm>
                  <a:off x="4800909" y="4571994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Rectangle 286"/>
                <p:cNvSpPr>
                  <a:spLocks/>
                </p:cNvSpPr>
                <p:nvPr/>
              </p:nvSpPr>
              <p:spPr>
                <a:xfrm>
                  <a:off x="4800600" y="47622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Rectangle 287"/>
                <p:cNvSpPr>
                  <a:spLocks/>
                </p:cNvSpPr>
                <p:nvPr/>
              </p:nvSpPr>
              <p:spPr>
                <a:xfrm>
                  <a:off x="4800600" y="4953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ectangle 288"/>
                <p:cNvSpPr>
                  <a:spLocks/>
                </p:cNvSpPr>
                <p:nvPr/>
              </p:nvSpPr>
              <p:spPr>
                <a:xfrm>
                  <a:off x="4800600" y="51432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Rectangle 289"/>
                <p:cNvSpPr>
                  <a:spLocks/>
                </p:cNvSpPr>
                <p:nvPr/>
              </p:nvSpPr>
              <p:spPr>
                <a:xfrm>
                  <a:off x="4800612" y="43812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Rectangle 290"/>
                <p:cNvSpPr>
                  <a:spLocks/>
                </p:cNvSpPr>
                <p:nvPr/>
              </p:nvSpPr>
              <p:spPr>
                <a:xfrm>
                  <a:off x="4605864" y="49524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Rectangle 291"/>
                <p:cNvSpPr>
                  <a:spLocks/>
                </p:cNvSpPr>
                <p:nvPr/>
              </p:nvSpPr>
              <p:spPr>
                <a:xfrm>
                  <a:off x="4605864" y="4571394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ectangle 292"/>
                <p:cNvSpPr>
                  <a:spLocks/>
                </p:cNvSpPr>
                <p:nvPr/>
              </p:nvSpPr>
              <p:spPr>
                <a:xfrm>
                  <a:off x="4605864" y="514290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4" name="Oval 273"/>
              <p:cNvSpPr>
                <a:spLocks noChangeAspect="1"/>
              </p:cNvSpPr>
              <p:nvPr/>
            </p:nvSpPr>
            <p:spPr>
              <a:xfrm>
                <a:off x="5842002" y="4662265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>
                <a:spLocks noChangeAspect="1"/>
              </p:cNvSpPr>
              <p:nvPr/>
            </p:nvSpPr>
            <p:spPr>
              <a:xfrm>
                <a:off x="5842002" y="5420026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5842002" y="485276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>
                <a:spLocks noChangeAspect="1"/>
              </p:cNvSpPr>
              <p:nvPr/>
            </p:nvSpPr>
            <p:spPr>
              <a:xfrm>
                <a:off x="6037855" y="447176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>
                <a:spLocks noChangeAspect="1"/>
              </p:cNvSpPr>
              <p:nvPr/>
            </p:nvSpPr>
            <p:spPr>
              <a:xfrm>
                <a:off x="5843119" y="5232396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>
                <a:spLocks noChangeAspect="1"/>
              </p:cNvSpPr>
              <p:nvPr/>
            </p:nvSpPr>
            <p:spPr>
              <a:xfrm>
                <a:off x="5842002" y="5039038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>
                <a:spLocks noChangeAspect="1"/>
              </p:cNvSpPr>
              <p:nvPr/>
            </p:nvSpPr>
            <p:spPr>
              <a:xfrm>
                <a:off x="5842002" y="447040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>
                <a:spLocks noChangeAspect="1"/>
              </p:cNvSpPr>
              <p:nvPr/>
            </p:nvSpPr>
            <p:spPr>
              <a:xfrm>
                <a:off x="6036738" y="5043265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6032499" y="4847169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>
                <a:spLocks noChangeAspect="1"/>
              </p:cNvSpPr>
              <p:nvPr/>
            </p:nvSpPr>
            <p:spPr>
              <a:xfrm>
                <a:off x="6032499" y="4660905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397"/>
            <p:cNvGrpSpPr/>
            <p:nvPr/>
          </p:nvGrpSpPr>
          <p:grpSpPr>
            <a:xfrm>
              <a:off x="5558052" y="5409902"/>
              <a:ext cx="385548" cy="1143297"/>
              <a:chOff x="5558052" y="5409902"/>
              <a:chExt cx="385548" cy="1143297"/>
            </a:xfrm>
          </p:grpSpPr>
          <p:grpSp>
            <p:nvGrpSpPr>
              <p:cNvPr id="31" name="Group 340"/>
              <p:cNvGrpSpPr/>
              <p:nvPr/>
            </p:nvGrpSpPr>
            <p:grpSpPr>
              <a:xfrm rot="10800000">
                <a:off x="5558052" y="5409902"/>
                <a:ext cx="385548" cy="1143297"/>
                <a:chOff x="4605864" y="4190703"/>
                <a:chExt cx="385548" cy="1143297"/>
              </a:xfrm>
            </p:grpSpPr>
            <p:sp>
              <p:nvSpPr>
                <p:cNvPr id="263" name="Rectangle 10"/>
                <p:cNvSpPr>
                  <a:spLocks/>
                </p:cNvSpPr>
                <p:nvPr/>
              </p:nvSpPr>
              <p:spPr>
                <a:xfrm>
                  <a:off x="4800600" y="419070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Rectangle 263"/>
                <p:cNvSpPr>
                  <a:spLocks/>
                </p:cNvSpPr>
                <p:nvPr/>
              </p:nvSpPr>
              <p:spPr>
                <a:xfrm>
                  <a:off x="4605870" y="438573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ectangle 264"/>
                <p:cNvSpPr>
                  <a:spLocks/>
                </p:cNvSpPr>
                <p:nvPr/>
              </p:nvSpPr>
              <p:spPr>
                <a:xfrm>
                  <a:off x="4800606" y="4576227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31550" cmpd="sng">
                      <a:gradFill>
                        <a:gsLst>
                          <a:gs pos="25000">
                            <a:schemeClr val="accent1">
                              <a:shade val="25000"/>
                              <a:satMod val="190000"/>
                            </a:schemeClr>
                          </a:gs>
                          <a:gs pos="80000">
                            <a:schemeClr val="accent1">
                              <a:tint val="75000"/>
                              <a:satMod val="190000"/>
                            </a:schemeClr>
                          </a:gs>
                        </a:gsLst>
                        <a:lin ang="5400000"/>
                      </a:gradFill>
                      <a:prstDash val="solid"/>
                    </a:ln>
                    <a:solidFill>
                      <a:srgbClr val="FFFFFF"/>
                    </a:solidFill>
                    <a:effectLst>
                      <a:outerShdw blurRad="41275" dist="12700" dir="120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66" name="Rectangle 265"/>
                <p:cNvSpPr>
                  <a:spLocks/>
                </p:cNvSpPr>
                <p:nvPr/>
              </p:nvSpPr>
              <p:spPr>
                <a:xfrm>
                  <a:off x="4800600" y="47622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ectangle 266"/>
                <p:cNvSpPr>
                  <a:spLocks/>
                </p:cNvSpPr>
                <p:nvPr/>
              </p:nvSpPr>
              <p:spPr>
                <a:xfrm>
                  <a:off x="4800600" y="49530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ectangle 267"/>
                <p:cNvSpPr>
                  <a:spLocks/>
                </p:cNvSpPr>
                <p:nvPr/>
              </p:nvSpPr>
              <p:spPr>
                <a:xfrm>
                  <a:off x="4800600" y="5143200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Rectangle 268"/>
                <p:cNvSpPr>
                  <a:spLocks/>
                </p:cNvSpPr>
                <p:nvPr/>
              </p:nvSpPr>
              <p:spPr>
                <a:xfrm>
                  <a:off x="4800612" y="438543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ectangle 269"/>
                <p:cNvSpPr>
                  <a:spLocks/>
                </p:cNvSpPr>
                <p:nvPr/>
              </p:nvSpPr>
              <p:spPr>
                <a:xfrm>
                  <a:off x="4605864" y="457623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Rectangle 270"/>
                <p:cNvSpPr>
                  <a:spLocks/>
                </p:cNvSpPr>
                <p:nvPr/>
              </p:nvSpPr>
              <p:spPr>
                <a:xfrm>
                  <a:off x="4605864" y="4190994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Rectangle 271"/>
                <p:cNvSpPr>
                  <a:spLocks/>
                </p:cNvSpPr>
                <p:nvPr/>
              </p:nvSpPr>
              <p:spPr>
                <a:xfrm>
                  <a:off x="4605864" y="4762503"/>
                  <a:ext cx="190800" cy="190800"/>
                </a:xfrm>
                <a:prstGeom prst="rect">
                  <a:avLst/>
                </a:prstGeom>
                <a:solidFill>
                  <a:srgbClr val="33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3" name="Oval 252"/>
              <p:cNvSpPr>
                <a:spLocks noChangeAspect="1"/>
              </p:cNvSpPr>
              <p:nvPr/>
            </p:nvSpPr>
            <p:spPr>
              <a:xfrm>
                <a:off x="5613402" y="5456769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>
                <a:spLocks noChangeAspect="1"/>
              </p:cNvSpPr>
              <p:nvPr/>
            </p:nvSpPr>
            <p:spPr>
              <a:xfrm>
                <a:off x="5613402" y="5647266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>
                <a:spLocks noChangeAspect="1"/>
              </p:cNvSpPr>
              <p:nvPr/>
            </p:nvSpPr>
            <p:spPr>
              <a:xfrm>
                <a:off x="5808132" y="584336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>
                <a:spLocks noChangeAspect="1"/>
              </p:cNvSpPr>
              <p:nvPr/>
            </p:nvSpPr>
            <p:spPr>
              <a:xfrm>
                <a:off x="5808132" y="6025393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>
                <a:spLocks noChangeAspect="1"/>
              </p:cNvSpPr>
              <p:nvPr/>
            </p:nvSpPr>
            <p:spPr>
              <a:xfrm>
                <a:off x="5808132" y="6413499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5613402" y="6414859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>
                <a:spLocks noChangeAspect="1"/>
              </p:cNvSpPr>
              <p:nvPr/>
            </p:nvSpPr>
            <p:spPr>
              <a:xfrm>
                <a:off x="5613402" y="602827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>
                <a:spLocks noChangeAspect="1"/>
              </p:cNvSpPr>
              <p:nvPr/>
            </p:nvSpPr>
            <p:spPr>
              <a:xfrm>
                <a:off x="5613402" y="6220135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>
                <a:spLocks noChangeAspect="1"/>
              </p:cNvSpPr>
              <p:nvPr/>
            </p:nvSpPr>
            <p:spPr>
              <a:xfrm>
                <a:off x="5808138" y="6218751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>
                <a:spLocks noChangeAspect="1"/>
              </p:cNvSpPr>
              <p:nvPr/>
            </p:nvSpPr>
            <p:spPr>
              <a:xfrm>
                <a:off x="5614519" y="5842002"/>
                <a:ext cx="87782" cy="91772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95" name="Straight Connector 294"/>
          <p:cNvCxnSpPr/>
          <p:nvPr/>
        </p:nvCxnSpPr>
        <p:spPr>
          <a:xfrm>
            <a:off x="3625850" y="5101695"/>
            <a:ext cx="162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3263900" y="4853800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4.5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00" name="Straight Connector 299"/>
          <p:cNvCxnSpPr/>
          <p:nvPr/>
        </p:nvCxnSpPr>
        <p:spPr>
          <a:xfrm>
            <a:off x="1612900" y="5757862"/>
            <a:ext cx="63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16200000">
            <a:off x="4712456" y="3810756"/>
            <a:ext cx="244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16200000">
            <a:off x="4964144" y="4530756"/>
            <a:ext cx="1008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438400" y="3810000"/>
            <a:ext cx="4320000" cy="158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4282950" y="5103284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rot="16200000">
            <a:off x="3549345" y="2370969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3640139" y="2370663"/>
            <a:ext cx="46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rot="16200000">
            <a:off x="4012895" y="2375119"/>
            <a:ext cx="18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3646187" y="2084913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13.0</a:t>
            </a:r>
            <a:endParaRPr lang="en-US" sz="1200" dirty="0"/>
          </a:p>
        </p:txBody>
      </p:sp>
      <p:cxnSp>
        <p:nvCxnSpPr>
          <p:cNvPr id="311" name="Straight Connector 310"/>
          <p:cNvCxnSpPr/>
          <p:nvPr/>
        </p:nvCxnSpPr>
        <p:spPr>
          <a:xfrm>
            <a:off x="2535766" y="2370663"/>
            <a:ext cx="109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2895600" y="2084913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30.5</a:t>
            </a:r>
            <a:endParaRPr lang="en-US" sz="1200" dirty="0"/>
          </a:p>
        </p:txBody>
      </p:sp>
      <p:cxnSp>
        <p:nvCxnSpPr>
          <p:cNvPr id="313" name="Straight Connector 312"/>
          <p:cNvCxnSpPr/>
          <p:nvPr/>
        </p:nvCxnSpPr>
        <p:spPr>
          <a:xfrm rot="16200000">
            <a:off x="3211456" y="4589935"/>
            <a:ext cx="136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3615265" y="5228694"/>
            <a:ext cx="27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3306228" y="5226048"/>
            <a:ext cx="324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2990234" y="5082406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7.5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17" name="Straight Connector 316"/>
          <p:cNvCxnSpPr/>
          <p:nvPr/>
        </p:nvCxnSpPr>
        <p:spPr>
          <a:xfrm rot="5400000">
            <a:off x="3412544" y="4592056"/>
            <a:ext cx="136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3895600" y="5228694"/>
            <a:ext cx="198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4389344" y="5082406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5.5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20" name="Straight Connector 319"/>
          <p:cNvCxnSpPr/>
          <p:nvPr/>
        </p:nvCxnSpPr>
        <p:spPr>
          <a:xfrm>
            <a:off x="4095600" y="5226049"/>
            <a:ext cx="324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3343150" y="5099050"/>
            <a:ext cx="27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4095750" y="4316412"/>
            <a:ext cx="108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rot="16200000">
            <a:off x="4894394" y="4105406"/>
            <a:ext cx="576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4546600" y="4057650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30.0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64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Arc 125"/>
          <p:cNvSpPr>
            <a:spLocks/>
          </p:cNvSpPr>
          <p:nvPr/>
        </p:nvSpPr>
        <p:spPr>
          <a:xfrm rot="60000">
            <a:off x="-6275604" y="3032449"/>
            <a:ext cx="15697280" cy="1575756"/>
          </a:xfrm>
          <a:prstGeom prst="arc">
            <a:avLst>
              <a:gd name="adj1" fmla="val 16200000"/>
              <a:gd name="adj2" fmla="val 21283058"/>
            </a:avLst>
          </a:prstGeom>
          <a:ln w="19050">
            <a:solidFill>
              <a:srgbClr val="FF0000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FC927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88697" y="2840514"/>
            <a:ext cx="5760000" cy="100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974187" y="2741838"/>
            <a:ext cx="540000" cy="1588"/>
          </a:xfrm>
          <a:prstGeom prst="line">
            <a:avLst/>
          </a:prstGeom>
          <a:ln w="25400">
            <a:solidFill>
              <a:srgbClr val="0000FF"/>
            </a:solidFill>
            <a:prstDash val="soli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60000">
            <a:off x="971523" y="3048049"/>
            <a:ext cx="540000" cy="1588"/>
          </a:xfrm>
          <a:prstGeom prst="line">
            <a:avLst/>
          </a:prstGeom>
          <a:ln w="19050">
            <a:solidFill>
              <a:srgbClr val="0FC927"/>
            </a:solidFill>
            <a:prstDash val="soli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7267454" y="3078747"/>
            <a:ext cx="459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18.8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57126" y="3975100"/>
            <a:ext cx="130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FC927"/>
                </a:solidFill>
              </a:rPr>
              <a:t>Total deflection</a:t>
            </a:r>
          </a:p>
          <a:p>
            <a:r>
              <a:rPr lang="en-US" sz="1200" b="1" i="1" dirty="0" smtClean="0">
                <a:solidFill>
                  <a:srgbClr val="FF0000"/>
                </a:solidFill>
              </a:rPr>
              <a:t>Θ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OUT </a:t>
            </a:r>
            <a:r>
              <a:rPr lang="en-US" sz="1200" b="1" dirty="0" smtClean="0">
                <a:solidFill>
                  <a:srgbClr val="FF0000"/>
                </a:solidFill>
              </a:rPr>
              <a:t>=41mrad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91347" y="2703176"/>
            <a:ext cx="59760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6325419" y="3211006"/>
            <a:ext cx="2052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360000" flipV="1">
            <a:off x="4468721" y="3266313"/>
            <a:ext cx="3546000" cy="1590"/>
          </a:xfrm>
          <a:prstGeom prst="line">
            <a:avLst/>
          </a:prstGeom>
          <a:ln w="12700">
            <a:solidFill>
              <a:srgbClr val="008000"/>
            </a:solidFill>
            <a:prstDash val="dash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2537555" y="3205722"/>
            <a:ext cx="45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38.0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586408" y="4725283"/>
            <a:ext cx="576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51807" y="4449872"/>
            <a:ext cx="77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L</a:t>
            </a:r>
            <a:r>
              <a:rPr lang="en-US" sz="1200" b="1" i="1" baseline="-25000" dirty="0" smtClean="0"/>
              <a:t>EM </a:t>
            </a:r>
            <a:r>
              <a:rPr lang="en-US" sz="1200" b="1" i="1" dirty="0" smtClean="0"/>
              <a:t>=</a:t>
            </a:r>
            <a:r>
              <a:rPr lang="en-US" sz="1200" b="1" dirty="0" smtClean="0"/>
              <a:t> 800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16200000">
            <a:off x="1407202" y="4717411"/>
            <a:ext cx="36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>
            <a:off x="7162949" y="4692010"/>
            <a:ext cx="360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588697" y="3640614"/>
            <a:ext cx="5760000" cy="100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7352219" y="3384781"/>
            <a:ext cx="37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07"/>
          <p:cNvGrpSpPr/>
          <p:nvPr/>
        </p:nvGrpSpPr>
        <p:grpSpPr>
          <a:xfrm>
            <a:off x="16925" y="2284115"/>
            <a:ext cx="628058" cy="633571"/>
            <a:chOff x="8211643" y="4292600"/>
            <a:chExt cx="628058" cy="633571"/>
          </a:xfrm>
        </p:grpSpPr>
        <p:cxnSp>
          <p:nvCxnSpPr>
            <p:cNvPr id="42" name="Straight Connector 41"/>
            <p:cNvCxnSpPr/>
            <p:nvPr/>
          </p:nvCxnSpPr>
          <p:spPr>
            <a:xfrm rot="16200000">
              <a:off x="8232955" y="4569006"/>
              <a:ext cx="360000" cy="1588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403000" y="4746806"/>
              <a:ext cx="360000" cy="1588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604378" y="4679950"/>
              <a:ext cx="2353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z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211643" y="4292600"/>
              <a:ext cx="2402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endParaRPr lang="en-US" sz="1000" dirty="0"/>
            </a:p>
          </p:txBody>
        </p:sp>
      </p:grpSp>
      <p:cxnSp>
        <p:nvCxnSpPr>
          <p:cNvPr id="108" name="Straight Connector 107"/>
          <p:cNvCxnSpPr/>
          <p:nvPr/>
        </p:nvCxnSpPr>
        <p:spPr>
          <a:xfrm rot="60000" flipV="1">
            <a:off x="1594327" y="3072347"/>
            <a:ext cx="5760000" cy="1590"/>
          </a:xfrm>
          <a:prstGeom prst="line">
            <a:avLst/>
          </a:prstGeom>
          <a:ln w="6350">
            <a:solidFill>
              <a:srgbClr val="008000"/>
            </a:solidFill>
            <a:prstDash val="dash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220439" y="1238467"/>
            <a:ext cx="85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Main Field </a:t>
            </a:r>
            <a:r>
              <a:rPr lang="en-US" sz="1200" b="1" dirty="0" smtClean="0">
                <a:solidFill>
                  <a:srgbClr val="0000FF"/>
                </a:solidFill>
              </a:rPr>
              <a:t>0.38T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92405" y="2466201"/>
            <a:ext cx="876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From Linac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-220133" y="284480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FC927"/>
                </a:solidFill>
              </a:rPr>
              <a:t>From Kicker</a:t>
            </a:r>
          </a:p>
          <a:p>
            <a:pPr algn="ctr"/>
            <a:r>
              <a:rPr lang="en-US" sz="1200" b="1" i="1" dirty="0" smtClean="0">
                <a:solidFill>
                  <a:srgbClr val="0FC927"/>
                </a:solidFill>
              </a:rPr>
              <a:t>Θ</a:t>
            </a:r>
            <a:r>
              <a:rPr lang="en-US" sz="1200" b="1" i="1" baseline="-25000" dirty="0" smtClean="0">
                <a:solidFill>
                  <a:srgbClr val="0FC927"/>
                </a:solidFill>
              </a:rPr>
              <a:t>IN</a:t>
            </a:r>
            <a:r>
              <a:rPr lang="en-US" sz="1200" b="1" dirty="0" smtClean="0">
                <a:solidFill>
                  <a:srgbClr val="0FC927"/>
                </a:solidFill>
              </a:rPr>
              <a:t>=6mrad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429000" y="1234002"/>
            <a:ext cx="667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Septum</a:t>
            </a:r>
          </a:p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5.5mm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rot="16200000">
            <a:off x="2544550" y="3294370"/>
            <a:ext cx="684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6200000">
            <a:off x="7451023" y="3205421"/>
            <a:ext cx="3384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cxnSpLocks noChangeAspect="1"/>
          </p:cNvCxnSpPr>
          <p:nvPr/>
        </p:nvCxnSpPr>
        <p:spPr>
          <a:xfrm rot="14040000">
            <a:off x="939421" y="2357353"/>
            <a:ext cx="774000" cy="1288"/>
          </a:xfrm>
          <a:prstGeom prst="line">
            <a:avLst/>
          </a:prstGeom>
          <a:ln w="6350">
            <a:solidFill>
              <a:srgbClr val="FF0000"/>
            </a:solidFill>
            <a:headEnd type="triangle" w="sm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16200000">
            <a:off x="7520163" y="3082606"/>
            <a:ext cx="25200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073607" y="1240352"/>
            <a:ext cx="146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FC927"/>
                </a:solidFill>
              </a:rPr>
              <a:t>Septum deflection</a:t>
            </a:r>
          </a:p>
          <a:p>
            <a:pPr algn="ctr"/>
            <a:r>
              <a:rPr lang="en-US" sz="1200" b="1" dirty="0" smtClean="0">
                <a:solidFill>
                  <a:srgbClr val="0FC927"/>
                </a:solidFill>
              </a:rPr>
              <a:t>θ</a:t>
            </a:r>
            <a:r>
              <a:rPr lang="en-US" sz="1200" b="1" baseline="-25000" dirty="0" smtClean="0">
                <a:solidFill>
                  <a:srgbClr val="0FC927"/>
                </a:solidFill>
              </a:rPr>
              <a:t>EM</a:t>
            </a:r>
            <a:r>
              <a:rPr lang="en-US" sz="1200" b="1" dirty="0" smtClean="0">
                <a:solidFill>
                  <a:srgbClr val="0FC927"/>
                </a:solidFill>
              </a:rPr>
              <a:t>= 35.0mrad</a:t>
            </a:r>
          </a:p>
        </p:txBody>
      </p:sp>
      <p:cxnSp>
        <p:nvCxnSpPr>
          <p:cNvPr id="144" name="Straight Connector 143"/>
          <p:cNvCxnSpPr/>
          <p:nvPr/>
        </p:nvCxnSpPr>
        <p:spPr>
          <a:xfrm rot="5400000" flipH="1" flipV="1">
            <a:off x="1381835" y="3161638"/>
            <a:ext cx="216000" cy="128588"/>
          </a:xfrm>
          <a:prstGeom prst="line">
            <a:avLst/>
          </a:prstGeom>
          <a:ln w="6350">
            <a:solidFill>
              <a:srgbClr val="FF0000"/>
            </a:solidFill>
            <a:headEnd type="none" w="med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1" name="Object 150"/>
          <p:cNvGraphicFramePr>
            <a:graphicFrameLocks noChangeAspect="1"/>
          </p:cNvGraphicFramePr>
          <p:nvPr/>
        </p:nvGraphicFramePr>
        <p:xfrm>
          <a:off x="2635250" y="4953000"/>
          <a:ext cx="3835400" cy="1447800"/>
        </p:xfrm>
        <a:graphic>
          <a:graphicData uri="http://schemas.openxmlformats.org/presentationml/2006/ole">
            <p:oleObj spid="_x0000_s1030" name="Equation" r:id="rId4" imgW="3835400" imgH="1447800" progId="Equation.3">
              <p:embed/>
            </p:oleObj>
          </a:graphicData>
        </a:graphic>
      </p:graphicFrame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614400" y="273600"/>
            <a:ext cx="7920000" cy="792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SEPTUM / Staggered Coils  </a:t>
            </a:r>
            <a:b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22" b="1" i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222" b="1" i="1" baseline="-25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EM </a:t>
            </a:r>
            <a:r>
              <a:rPr lang="en-US" sz="2222" b="1" dirty="0" smtClean="0">
                <a:solidFill>
                  <a:srgbClr val="FF0000"/>
                </a:solidFill>
              </a:rPr>
              <a:t>=35.0mrad / </a:t>
            </a:r>
            <a:r>
              <a:rPr lang="en-US" sz="2222" b="1" i="1" dirty="0" smtClean="0">
                <a:solidFill>
                  <a:srgbClr val="FF0000"/>
                </a:solidFill>
              </a:rPr>
              <a:t>L</a:t>
            </a:r>
            <a:r>
              <a:rPr lang="en-US" sz="2222" b="1" i="1" baseline="-25000" dirty="0" smtClean="0">
                <a:solidFill>
                  <a:srgbClr val="FF0000"/>
                </a:solidFill>
              </a:rPr>
              <a:t>m</a:t>
            </a:r>
            <a:r>
              <a:rPr lang="en-US" sz="2222" b="1" dirty="0" smtClean="0">
                <a:solidFill>
                  <a:srgbClr val="FF0000"/>
                </a:solidFill>
              </a:rPr>
              <a:t>=0.8m / </a:t>
            </a:r>
            <a:r>
              <a:rPr lang="en-US" sz="2222" b="1" i="1" dirty="0" smtClean="0">
                <a:solidFill>
                  <a:srgbClr val="FF0000"/>
                </a:solidFill>
              </a:rPr>
              <a:t>g</a:t>
            </a:r>
            <a:r>
              <a:rPr lang="en-US" sz="2222" b="1" i="1" baseline="-25000" dirty="0" smtClean="0">
                <a:solidFill>
                  <a:srgbClr val="FF0000"/>
                </a:solidFill>
              </a:rPr>
              <a:t>0</a:t>
            </a:r>
            <a:r>
              <a:rPr lang="en-US" sz="2222" b="1" dirty="0" smtClean="0">
                <a:solidFill>
                  <a:srgbClr val="FF0000"/>
                </a:solidFill>
              </a:rPr>
              <a:t>=12.0mm</a:t>
            </a:r>
            <a:endParaRPr lang="en-US" sz="2222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14072" y="3169667"/>
            <a:ext cx="361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H</a:t>
            </a:r>
            <a:r>
              <a:rPr lang="en-US" sz="1400" i="1" baseline="-25000" dirty="0" smtClean="0"/>
              <a:t>p</a:t>
            </a:r>
            <a:endParaRPr lang="en-US" sz="1400" i="1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7572343" y="3082098"/>
            <a:ext cx="37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</a:t>
            </a:r>
            <a:r>
              <a:rPr lang="en-US" sz="1400" i="1" baseline="-25000" dirty="0" smtClean="0"/>
              <a:t>b</a:t>
            </a:r>
            <a:endParaRPr lang="en-US" sz="1400" i="1" baseline="-25000" dirty="0"/>
          </a:p>
        </p:txBody>
      </p:sp>
      <p:sp>
        <p:nvSpPr>
          <p:cNvPr id="61" name="TextBox 60"/>
          <p:cNvSpPr txBox="1"/>
          <p:nvPr/>
        </p:nvSpPr>
        <p:spPr>
          <a:xfrm rot="420000">
            <a:off x="8002672" y="3216254"/>
            <a:ext cx="56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ARCS</a:t>
            </a:r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 rot="420000">
            <a:off x="7857509" y="3484029"/>
            <a:ext cx="720000" cy="1588"/>
          </a:xfrm>
          <a:prstGeom prst="line">
            <a:avLst/>
          </a:prstGeom>
          <a:ln w="19050">
            <a:solidFill>
              <a:srgbClr val="0FC927"/>
            </a:solidFill>
            <a:prstDash val="soli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cxnSpLocks noChangeAspect="1"/>
          </p:cNvCxnSpPr>
          <p:nvPr/>
        </p:nvCxnSpPr>
        <p:spPr>
          <a:xfrm rot="2640000">
            <a:off x="7919239" y="3531699"/>
            <a:ext cx="306000" cy="473359"/>
          </a:xfrm>
          <a:prstGeom prst="line">
            <a:avLst/>
          </a:prstGeom>
          <a:ln w="6350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588196" y="1828797"/>
            <a:ext cx="37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613600" y="4409545"/>
            <a:ext cx="3780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8452180" y="3004025"/>
            <a:ext cx="418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586578" y="3869329"/>
            <a:ext cx="5760000" cy="54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586572" y="1828797"/>
            <a:ext cx="5760000" cy="54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16200000">
            <a:off x="561372" y="3206767"/>
            <a:ext cx="20520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cxnSpLocks noChangeAspect="1"/>
          </p:cNvCxnSpPr>
          <p:nvPr/>
        </p:nvCxnSpPr>
        <p:spPr>
          <a:xfrm rot="3480000">
            <a:off x="3148848" y="1753775"/>
            <a:ext cx="720000" cy="1113786"/>
          </a:xfrm>
          <a:prstGeom prst="line">
            <a:avLst/>
          </a:prstGeom>
          <a:ln w="6350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cxnSpLocks noChangeAspect="1"/>
          </p:cNvCxnSpPr>
          <p:nvPr/>
        </p:nvCxnSpPr>
        <p:spPr>
          <a:xfrm rot="3180000">
            <a:off x="4851312" y="1749289"/>
            <a:ext cx="1008000" cy="1559264"/>
          </a:xfrm>
          <a:prstGeom prst="line">
            <a:avLst/>
          </a:prstGeom>
          <a:ln w="6350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600200" y="1216321"/>
            <a:ext cx="159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FF"/>
                </a:solidFill>
              </a:rPr>
              <a:t> Zero-field channel</a:t>
            </a:r>
          </a:p>
          <a:p>
            <a:pPr algn="ctr"/>
            <a:r>
              <a:rPr lang="en-US" sz="1200" i="1" dirty="0" smtClean="0">
                <a:solidFill>
                  <a:srgbClr val="0000FF"/>
                </a:solidFill>
              </a:rPr>
              <a:t>B</a:t>
            </a:r>
            <a:r>
              <a:rPr lang="en-US" sz="1200" i="1" baseline="-25000" dirty="0" smtClean="0">
                <a:solidFill>
                  <a:srgbClr val="0000FF"/>
                </a:solidFill>
              </a:rPr>
              <a:t>RES</a:t>
            </a:r>
            <a:r>
              <a:rPr lang="en-US" sz="1200" dirty="0" smtClean="0">
                <a:solidFill>
                  <a:srgbClr val="0000FF"/>
                </a:solidFill>
              </a:rPr>
              <a:t>~ </a:t>
            </a:r>
            <a:r>
              <a:rPr lang="en-US" sz="1200" b="1" dirty="0" smtClean="0">
                <a:solidFill>
                  <a:srgbClr val="0000FF"/>
                </a:solidFill>
              </a:rPr>
              <a:t>5mG</a:t>
            </a:r>
          </a:p>
        </p:txBody>
      </p:sp>
      <p:cxnSp>
        <p:nvCxnSpPr>
          <p:cNvPr id="122" name="Straight Connector 121"/>
          <p:cNvCxnSpPr>
            <a:cxnSpLocks noChangeAspect="1"/>
          </p:cNvCxnSpPr>
          <p:nvPr/>
        </p:nvCxnSpPr>
        <p:spPr>
          <a:xfrm rot="540000">
            <a:off x="2307577" y="1762536"/>
            <a:ext cx="576000" cy="891033"/>
          </a:xfrm>
          <a:prstGeom prst="line">
            <a:avLst/>
          </a:prstGeom>
          <a:ln w="6350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 noChangeAspect="1"/>
          </p:cNvCxnSpPr>
          <p:nvPr/>
        </p:nvCxnSpPr>
        <p:spPr>
          <a:xfrm rot="4380000">
            <a:off x="5998351" y="1986879"/>
            <a:ext cx="1296000" cy="945718"/>
          </a:xfrm>
          <a:prstGeom prst="line">
            <a:avLst/>
          </a:prstGeom>
          <a:ln w="6350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>
            <a:spLocks noChangeAspect="1"/>
          </p:cNvSpPr>
          <p:nvPr/>
        </p:nvSpPr>
        <p:spPr>
          <a:xfrm>
            <a:off x="1539417" y="266045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481623" y="1595735"/>
            <a:ext cx="72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(X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bso</a:t>
            </a:r>
            <a:r>
              <a:rPr lang="en-US" sz="1200" i="1" dirty="0" smtClean="0">
                <a:solidFill>
                  <a:srgbClr val="FF0000"/>
                </a:solidFill>
              </a:rPr>
              <a:t>)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EM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r>
              <a:rPr lang="en-US" sz="1200" b="1" dirty="0" smtClean="0">
                <a:solidFill>
                  <a:srgbClr val="0000FF"/>
                </a:solidFill>
              </a:rPr>
              <a:t>36.8mm</a:t>
            </a:r>
          </a:p>
        </p:txBody>
      </p: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18300000">
            <a:off x="7204475" y="2367978"/>
            <a:ext cx="792000" cy="1318"/>
          </a:xfrm>
          <a:prstGeom prst="line">
            <a:avLst/>
          </a:prstGeom>
          <a:ln w="6350">
            <a:solidFill>
              <a:srgbClr val="FF0000"/>
            </a:solidFill>
            <a:headEnd type="triangle" w="sm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7307334" y="33297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7307334" y="266088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838200" y="1595735"/>
            <a:ext cx="643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(X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bsi</a:t>
            </a:r>
            <a:r>
              <a:rPr lang="en-US" sz="1200" i="1" dirty="0" smtClean="0">
                <a:solidFill>
                  <a:srgbClr val="FF0000"/>
                </a:solidFill>
              </a:rPr>
              <a:t>)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EM</a:t>
            </a:r>
            <a:endParaRPr lang="en-US" sz="1200" i="1" dirty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0000FF"/>
                </a:solidFill>
              </a:rPr>
              <a:t>18mm</a:t>
            </a:r>
          </a:p>
        </p:txBody>
      </p:sp>
      <p:cxnSp>
        <p:nvCxnSpPr>
          <p:cNvPr id="82" name="Straight Connector 81"/>
          <p:cNvCxnSpPr/>
          <p:nvPr/>
        </p:nvCxnSpPr>
        <p:spPr>
          <a:xfrm rot="2820000" flipH="1" flipV="1">
            <a:off x="7278313" y="3583938"/>
            <a:ext cx="324000" cy="128588"/>
          </a:xfrm>
          <a:prstGeom prst="line">
            <a:avLst/>
          </a:prstGeom>
          <a:ln w="6350">
            <a:solidFill>
              <a:srgbClr val="FF0000"/>
            </a:solidFill>
            <a:headEnd type="none" w="med" len="med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591347" y="3031069"/>
            <a:ext cx="66960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>
            <a:spLocks noChangeAspect="1"/>
          </p:cNvSpPr>
          <p:nvPr/>
        </p:nvSpPr>
        <p:spPr>
          <a:xfrm>
            <a:off x="1539417" y="298026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>
            <a:off x="3494956" y="3244149"/>
            <a:ext cx="1962000" cy="158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429761" y="303087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>
            <a:cxnSpLocks noChangeAspect="1"/>
          </p:cNvCxnSpPr>
          <p:nvPr/>
        </p:nvCxnSpPr>
        <p:spPr>
          <a:xfrm rot="17400000">
            <a:off x="4031698" y="2358219"/>
            <a:ext cx="1404000" cy="2337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489450" y="1236118"/>
            <a:ext cx="72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FF0000"/>
                </a:solidFill>
              </a:rPr>
              <a:t>(X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os</a:t>
            </a:r>
            <a:r>
              <a:rPr lang="en-US" sz="1200" i="1" dirty="0" smtClean="0">
                <a:solidFill>
                  <a:srgbClr val="FF0000"/>
                </a:solidFill>
              </a:rPr>
              <a:t>)</a:t>
            </a:r>
            <a:r>
              <a:rPr lang="en-US" sz="1200" i="1" baseline="-25000" dirty="0" smtClean="0">
                <a:solidFill>
                  <a:srgbClr val="FF0000"/>
                </a:solidFill>
              </a:rPr>
              <a:t>EM</a:t>
            </a:r>
            <a:endParaRPr lang="en-US" sz="12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20.4mm</a:t>
            </a:r>
          </a:p>
        </p:txBody>
      </p:sp>
      <p:cxnSp>
        <p:nvCxnSpPr>
          <p:cNvPr id="276" name="Straight Connector 275"/>
          <p:cNvCxnSpPr/>
          <p:nvPr/>
        </p:nvCxnSpPr>
        <p:spPr>
          <a:xfrm rot="16200000">
            <a:off x="4960006" y="3808542"/>
            <a:ext cx="136800" cy="15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4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4400" y="273600"/>
            <a:ext cx="7920000" cy="79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Baseline: Footprint</a:t>
            </a:r>
            <a:endParaRPr kumimoji="0" lang="en-US" sz="2800" b="1" i="1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22" b="1" i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C. Sun</a:t>
            </a:r>
            <a:endParaRPr kumimoji="0" lang="en-US" sz="2222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0" y="1447800"/>
            <a:ext cx="7150553" cy="9233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Baseline - Take-Off DOFO cell, </a:t>
            </a:r>
            <a:r>
              <a:rPr lang="en-US" b="1" dirty="0" smtClean="0">
                <a:solidFill>
                  <a:srgbClr val="0000FF"/>
                </a:solidFill>
              </a:rPr>
              <a:t>9.2m</a:t>
            </a:r>
            <a:r>
              <a:rPr lang="en-US" dirty="0" smtClean="0"/>
              <a:t> length, </a:t>
            </a:r>
            <a:r>
              <a:rPr lang="en-US" b="1" dirty="0" smtClean="0">
                <a:solidFill>
                  <a:srgbClr val="0000FF"/>
                </a:solidFill>
              </a:rPr>
              <a:t>45</a:t>
            </a:r>
            <a:r>
              <a:rPr lang="en-US" b="1" baseline="30000" dirty="0" smtClean="0">
                <a:solidFill>
                  <a:srgbClr val="0000FF"/>
                </a:solidFill>
              </a:rPr>
              <a:t>o</a:t>
            </a:r>
            <a:r>
              <a:rPr lang="en-US" dirty="0" smtClean="0"/>
              <a:t> phase advance</a:t>
            </a:r>
          </a:p>
          <a:p>
            <a:r>
              <a:rPr lang="en-US" dirty="0" smtClean="0"/>
              <a:t>	         </a:t>
            </a:r>
            <a:r>
              <a:rPr lang="en-US" dirty="0" err="1" smtClean="0"/>
              <a:t>ARCs</a:t>
            </a:r>
            <a:r>
              <a:rPr lang="en-US" dirty="0" smtClean="0"/>
              <a:t>: Two separate double-bend </a:t>
            </a:r>
            <a:r>
              <a:rPr lang="en-US" dirty="0" err="1" smtClean="0"/>
              <a:t>achromats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36</a:t>
            </a:r>
            <a:r>
              <a:rPr lang="en-US" b="1" baseline="30000" dirty="0" smtClean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 total deflection</a:t>
            </a:r>
          </a:p>
          <a:p>
            <a:r>
              <a:rPr lang="en-US" dirty="0" smtClean="0"/>
              <a:t>		Total footprint: </a:t>
            </a:r>
            <a:r>
              <a:rPr lang="en-US" b="1" dirty="0" smtClean="0">
                <a:solidFill>
                  <a:srgbClr val="0000FF"/>
                </a:solidFill>
              </a:rPr>
              <a:t>~135 </a:t>
            </a:r>
            <a:r>
              <a:rPr lang="en-US" b="1" dirty="0" err="1" smtClean="0">
                <a:solidFill>
                  <a:srgbClr val="0000FF"/>
                </a:solidFill>
              </a:rPr>
              <a:t>x</a:t>
            </a:r>
            <a:r>
              <a:rPr lang="en-US" b="1" dirty="0" smtClean="0">
                <a:solidFill>
                  <a:srgbClr val="0000FF"/>
                </a:solidFill>
              </a:rPr>
              <a:t> 7.8m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pic>
        <p:nvPicPr>
          <p:cNvPr id="8" name="Content Placeholder 7" descr="NewTakeOff_36deg_1_10line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910" b="3910"/>
              <a:stretch>
                <a:fillRect/>
              </a:stretch>
            </p:blipFill>
          </mc:Choice>
          <mc:Fallback>
            <p:blipFill>
              <a:blip r:embed="rId3"/>
              <a:srcRect t="3910" b="3910"/>
              <a:stretch>
                <a:fillRect/>
              </a:stretch>
            </p:blipFill>
          </mc:Fallback>
        </mc:AlternateContent>
        <p:spPr>
          <a:xfrm>
            <a:off x="457200" y="2806404"/>
            <a:ext cx="8229600" cy="3213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_Dump_layout120408A.jpg"/>
          <p:cNvPicPr>
            <a:picLocks noChangeAspect="1"/>
          </p:cNvPicPr>
          <p:nvPr/>
        </p:nvPicPr>
        <p:blipFill>
          <a:blip r:embed="rId2" cstate="print"/>
          <a:srcRect l="6121" t="12871" r="9181" b="10891"/>
          <a:stretch>
            <a:fillRect/>
          </a:stretch>
        </p:blipFill>
        <p:spPr>
          <a:xfrm>
            <a:off x="152400" y="706398"/>
            <a:ext cx="8435789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10400" y="782598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Shield Wall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687598"/>
            <a:ext cx="146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e- diagnostics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33796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Dump magnet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3159" y="331109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Dump magnet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28900" y="375439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raster magnets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588799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Dump magnet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558319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Solid beam dump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619279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Shielding (plugs)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3126432"/>
            <a:ext cx="1060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mirror</a:t>
            </a:r>
          </a:p>
          <a:p>
            <a:r>
              <a:rPr lang="en-US" dirty="0" smtClean="0"/>
              <a:t>(5mrad)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90" y="3223230"/>
            <a:ext cx="1110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mirror</a:t>
            </a:r>
          </a:p>
          <a:p>
            <a:r>
              <a:rPr lang="en-US" dirty="0" smtClean="0"/>
              <a:t>(30mrad)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09600" y="858798"/>
            <a:ext cx="201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 VIEW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67819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ELEVATION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5506998"/>
            <a:ext cx="146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e- diagnostics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4047530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stations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152900" y="3982998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400800" y="1522631"/>
            <a:ext cx="304800" cy="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</p:cNvCxnSpPr>
          <p:nvPr/>
        </p:nvCxnSpPr>
        <p:spPr>
          <a:xfrm flipH="1">
            <a:off x="6019800" y="967264"/>
            <a:ext cx="99060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324600" y="1566565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86400" y="344959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05400" y="360199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7800" y="3601998"/>
            <a:ext cx="152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3449598"/>
            <a:ext cx="533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195079" y="3675918"/>
            <a:ext cx="817602" cy="558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81500" y="3982998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</p:cNvCxnSpPr>
          <p:nvPr/>
        </p:nvCxnSpPr>
        <p:spPr>
          <a:xfrm flipV="1">
            <a:off x="6096000" y="4592598"/>
            <a:ext cx="1219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1"/>
          </p:cNvCxnSpPr>
          <p:nvPr/>
        </p:nvCxnSpPr>
        <p:spPr>
          <a:xfrm flipH="1" flipV="1">
            <a:off x="5791200" y="5659398"/>
            <a:ext cx="3048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486400" y="4821198"/>
            <a:ext cx="304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495800" y="5430798"/>
            <a:ext cx="559379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152400"/>
            <a:ext cx="535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Conceptual Layout of Beam Dump Region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GLS_template_C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NGLS_template_CR</Template>
  <TotalTime>151</TotalTime>
  <Words>521</Words>
  <Application>Microsoft Office PowerPoint</Application>
  <PresentationFormat>On-screen Show (4:3)</PresentationFormat>
  <Paragraphs>160</Paragraphs>
  <Slides>10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NGLS_template_CR</vt:lpstr>
      <vt:lpstr>Equation</vt:lpstr>
      <vt:lpstr>NGLS Tunnel Update</vt:lpstr>
      <vt:lpstr>Progress</vt:lpstr>
      <vt:lpstr>Slide 3</vt:lpstr>
      <vt:lpstr>Progress </vt:lpstr>
      <vt:lpstr>Slide 5</vt:lpstr>
      <vt:lpstr>Slide 6</vt:lpstr>
      <vt:lpstr>EM SEPTUM / Staggered Coils   θEM =35.0mrad / Lm=0.8m / g0=12.0mm</vt:lpstr>
      <vt:lpstr>Slide 8</vt:lpstr>
      <vt:lpstr>Slide 9</vt:lpstr>
      <vt:lpstr>Cross Section from A&amp;E Firm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rpwells</dc:creator>
  <cp:lastModifiedBy>Russ Wells</cp:lastModifiedBy>
  <cp:revision>17</cp:revision>
  <dcterms:created xsi:type="dcterms:W3CDTF">2012-04-13T18:42:04Z</dcterms:created>
  <dcterms:modified xsi:type="dcterms:W3CDTF">2012-04-13T19:53:39Z</dcterms:modified>
</cp:coreProperties>
</file>