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79" r:id="rId11"/>
    <p:sldId id="280" r:id="rId12"/>
    <p:sldId id="265" r:id="rId13"/>
    <p:sldId id="266" r:id="rId14"/>
    <p:sldId id="267" r:id="rId15"/>
    <p:sldId id="268" r:id="rId16"/>
    <p:sldId id="269" r:id="rId17"/>
    <p:sldId id="278" r:id="rId18"/>
    <p:sldId id="274" r:id="rId19"/>
    <p:sldId id="270" r:id="rId20"/>
    <p:sldId id="272" r:id="rId21"/>
    <p:sldId id="277" r:id="rId22"/>
    <p:sldId id="275" r:id="rId23"/>
    <p:sldId id="276" r:id="rId24"/>
    <p:sldId id="271" r:id="rId25"/>
    <p:sldId id="273" r:id="rId26"/>
    <p:sldId id="282" r:id="rId27"/>
    <p:sldId id="281" r:id="rId28"/>
    <p:sldId id="283" r:id="rId29"/>
    <p:sldId id="285" r:id="rId30"/>
    <p:sldId id="28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14CAA-532F-CD44-A3C1-6481327CBD20}" type="datetimeFigureOut">
              <a:rPr lang="en-US" smtClean="0"/>
              <a:t>6/12/12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4F6A-9F2E-F344-8F0D-C5DEFE982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7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0587-7CEF-604D-A7B3-7E020D196478}" type="datetimeFigureOut">
              <a:rPr lang="en-US" smtClean="0"/>
              <a:t>6/12/12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94FC-D1F3-6A49-9320-E50789CB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1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loop electroweak</a:t>
            </a:r>
            <a:r>
              <a:rPr lang="en-US" baseline="0" dirty="0" smtClean="0"/>
              <a:t> s-&gt;</a:t>
            </a:r>
            <a:r>
              <a:rPr lang="en-US" baseline="0" dirty="0" err="1" smtClean="0"/>
              <a:t>dvv</a:t>
            </a:r>
            <a:r>
              <a:rPr lang="en-US" baseline="0" dirty="0" smtClean="0"/>
              <a:t> transitions, 1 box, </a:t>
            </a:r>
            <a:r>
              <a:rPr lang="en-US" baseline="0" smtClean="0"/>
              <a:t>2 z-penguin</a:t>
            </a:r>
            <a:endParaRPr lang="en-US" baseline="0" dirty="0" smtClean="0"/>
          </a:p>
          <a:p>
            <a:r>
              <a:rPr lang="en-US" baseline="0" dirty="0" smtClean="0"/>
              <a:t>Dominated by top quark, charm contribution significant but controlled</a:t>
            </a:r>
          </a:p>
          <a:p>
            <a:r>
              <a:rPr lang="en-US" baseline="0" dirty="0" smtClean="0"/>
              <a:t>cc E787/949 BR = (17 pm 11)e-11</a:t>
            </a:r>
          </a:p>
          <a:p>
            <a:r>
              <a:rPr lang="en-US" baseline="0" dirty="0" smtClean="0"/>
              <a:t>~10% current precision expected to be ~5% with improvements to CKM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LHT: Littlest Higgs</a:t>
            </a:r>
            <a:r>
              <a:rPr lang="en-US" baseline="0" dirty="0" smtClean="0"/>
              <a:t> model with t-parity</a:t>
            </a:r>
          </a:p>
          <a:p>
            <a:r>
              <a:rPr lang="en-US" baseline="0" dirty="0" smtClean="0"/>
              <a:t>MFV: tight constraint of minimal flavor violation</a:t>
            </a:r>
          </a:p>
          <a:p>
            <a:r>
              <a:rPr lang="en-US" baseline="0" dirty="0" err="1" smtClean="0"/>
              <a:t>RSc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Ranall-Sundrum</a:t>
            </a:r>
            <a:r>
              <a:rPr lang="en-US" baseline="0" dirty="0" smtClean="0"/>
              <a:t> model with custodial protection</a:t>
            </a:r>
          </a:p>
          <a:p>
            <a:r>
              <a:rPr lang="en-US" dirty="0" smtClean="0"/>
              <a:t>SM4: standard model w/ 4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</a:p>
          <a:p>
            <a:r>
              <a:rPr lang="en-US" dirty="0" smtClean="0"/>
              <a:t>MSSM:</a:t>
            </a:r>
            <a:r>
              <a:rPr lang="en-US" baseline="0" dirty="0" smtClean="0"/>
              <a:t> most of the rest of the experimentally allowed region</a:t>
            </a:r>
          </a:p>
          <a:p>
            <a:r>
              <a:rPr lang="en-US" baseline="0" dirty="0" smtClean="0"/>
              <a:t>Grossman-</a:t>
            </a:r>
            <a:r>
              <a:rPr lang="en-US" baseline="0" dirty="0" err="1" smtClean="0"/>
              <a:t>Nir</a:t>
            </a:r>
            <a:r>
              <a:rPr lang="en-US" baseline="0" dirty="0" smtClean="0"/>
              <a:t> bound holds only for non lepton violating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measurements</a:t>
            </a:r>
            <a:r>
              <a:rPr lang="en-US" baseline="0" dirty="0" smtClean="0"/>
              <a:t> slightly above but consistent with 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loss in target and dc also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 k-&gt;</a:t>
            </a:r>
            <a:r>
              <a:rPr lang="en-US" dirty="0" err="1" smtClean="0"/>
              <a:t>pnn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</a:t>
            </a:r>
            <a:r>
              <a:rPr lang="en-US" baseline="0" dirty="0" smtClean="0"/>
              <a:t> of e-10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K:pi</a:t>
            </a:r>
            <a:r>
              <a:rPr lang="en-US" dirty="0" smtClean="0"/>
              <a:t> ratio ~3:1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KOTO</a:t>
            </a:r>
            <a:r>
              <a:rPr lang="en-US" baseline="0" dirty="0" smtClean="0"/>
              <a:t> expects 3.5 events (SM) w/ 2.5 events background (w/o upgrade to Main Barrel</a:t>
            </a:r>
          </a:p>
          <a:p>
            <a:r>
              <a:rPr lang="en-US" baseline="0" dirty="0" smtClean="0"/>
              <a:t>Gives SES at 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7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optimized for K-&gt;</a:t>
            </a:r>
            <a:r>
              <a:rPr lang="en-US" dirty="0" err="1" smtClean="0"/>
              <a:t>pnn</a:t>
            </a:r>
            <a:r>
              <a:rPr lang="en-US" dirty="0" smtClean="0"/>
              <a:t>,</a:t>
            </a:r>
            <a:r>
              <a:rPr lang="en-US" baseline="0" dirty="0" smtClean="0"/>
              <a:t> good at missing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“modest</a:t>
            </a:r>
            <a:r>
              <a:rPr lang="en-US" baseline="0" dirty="0" smtClean="0"/>
              <a:t> accelerator improvements” – each piece has been accomplished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94FC-D1F3-6A49-9320-E50789CBCD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ETW: FNAL Users'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June 13, 2012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013" b="9885"/>
          <a:stretch/>
        </p:blipFill>
        <p:spPr bwMode="auto">
          <a:xfrm>
            <a:off x="8458200" y="534784"/>
            <a:ext cx="669091" cy="5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jpe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18" r="3435" b="2"/>
          <a:stretch/>
        </p:blipFill>
        <p:spPr>
          <a:xfrm>
            <a:off x="-94784" y="0"/>
            <a:ext cx="9269585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299" y="151662"/>
            <a:ext cx="8454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ORKA</a:t>
            </a:r>
            <a:r>
              <a:rPr lang="en-US" sz="4000" dirty="0" smtClean="0"/>
              <a:t>: The Golden </a:t>
            </a:r>
            <a:r>
              <a:rPr lang="en-US" sz="4000" dirty="0" err="1" smtClean="0"/>
              <a:t>Kaon</a:t>
            </a:r>
            <a:r>
              <a:rPr lang="en-US" sz="4000" dirty="0" smtClean="0"/>
              <a:t> Experiment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23266" y="5879711"/>
            <a:ext cx="6137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Elizabeth Worcester (BNL)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for the ORKA collaboration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June 13, 2012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93431"/>
              </p:ext>
            </p:extLst>
          </p:nvPr>
        </p:nvGraphicFramePr>
        <p:xfrm>
          <a:off x="2185395" y="753976"/>
          <a:ext cx="2731214" cy="77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5395" y="753976"/>
                        <a:ext cx="2731214" cy="773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9197" y="6555065"/>
            <a:ext cx="344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Life of Sea </a:t>
            </a:r>
            <a:r>
              <a:rPr lang="en-US" sz="1600" dirty="0" err="1" smtClean="0"/>
              <a:t>blogspot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454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ka_stoppedkb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1789"/>
            <a:ext cx="3415000" cy="33476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2185" y="4667724"/>
            <a:ext cx="4160509" cy="2190276"/>
          </a:xfrm>
        </p:spPr>
        <p:txBody>
          <a:bodyPr numCol="2"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Stopped </a:t>
            </a:r>
            <a:r>
              <a:rPr lang="en-US" dirty="0" err="1" smtClean="0"/>
              <a:t>kaon</a:t>
            </a:r>
            <a:r>
              <a:rPr lang="en-US" dirty="0" smtClean="0"/>
              <a:t> </a:t>
            </a:r>
            <a:r>
              <a:rPr lang="en-US" dirty="0" smtClean="0"/>
              <a:t>background:</a:t>
            </a:r>
          </a:p>
          <a:p>
            <a:pPr>
              <a:buFont typeface="Arial"/>
              <a:buChar char="•"/>
            </a:pPr>
            <a:r>
              <a:rPr lang="en-US" dirty="0" smtClean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π</a:t>
            </a:r>
            <a:r>
              <a:rPr lang="en-US" baseline="30000" dirty="0" smtClean="0"/>
              <a:t>+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cs typeface="Symbol" charset="2"/>
              </a:rPr>
              <a:t>0</a:t>
            </a:r>
          </a:p>
          <a:p>
            <a:pPr>
              <a:buFont typeface="Arial"/>
              <a:buChar char="•"/>
            </a:pP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err="1" smtClean="0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  <a:sym typeface="Symbol" pitchFamily="18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  <a:sym typeface="Symbol" pitchFamily="18" charset="2"/>
              </a:rPr>
              <a:t>n</a:t>
            </a:r>
            <a:endParaRPr lang="en-US" dirty="0">
              <a:latin typeface="Symbol" charset="2"/>
              <a:cs typeface="Symbol" charset="2"/>
              <a:sym typeface="Symbol" pitchFamily="18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  <a:sym typeface="Symbol" pitchFamily="18" charset="2"/>
              </a:rPr>
              <a:t>+</a:t>
            </a:r>
            <a:r>
              <a:rPr lang="en-US" dirty="0">
                <a:cs typeface="Symbol" charset="2"/>
                <a:sym typeface="Symbol" pitchFamily="18" charset="2"/>
              </a:rPr>
              <a:t> </a:t>
            </a:r>
            <a:r>
              <a:rPr lang="en-US" dirty="0" smtClean="0">
                <a:cs typeface="Symbol" charset="2"/>
                <a:sym typeface="Symbol" pitchFamily="18" charset="2"/>
              </a:rPr>
              <a:t>band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err="1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baseline="30000" dirty="0" err="1">
                <a:latin typeface="Symbol" charset="2"/>
                <a:cs typeface="Symbol" charset="2"/>
                <a:sym typeface="Symbol" pitchFamily="18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  <a:sym typeface="Symbol" pitchFamily="18" charset="2"/>
              </a:rPr>
              <a:t>ng</a:t>
            </a:r>
            <a:endParaRPr lang="en-US" dirty="0">
              <a:cs typeface="Symbol" charset="2"/>
              <a:sym typeface="Symbol" pitchFamily="18" charset="2"/>
            </a:endParaRPr>
          </a:p>
          <a:p>
            <a:pPr lvl="1">
              <a:buFont typeface="Arial"/>
              <a:buChar char="•"/>
            </a:pPr>
            <a:r>
              <a:rPr lang="en-US" dirty="0" smtClean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  <a:sym typeface="Symbol" pitchFamily="18" charset="2"/>
              </a:rPr>
              <a:t>+</a:t>
            </a:r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  <a:sym typeface="Symbol" pitchFamily="18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Symbol" pitchFamily="18" charset="2"/>
              </a:rPr>
              <a:t>n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114300" indent="0">
              <a:buNone/>
            </a:pPr>
            <a:r>
              <a:rPr lang="en-US" dirty="0" smtClean="0"/>
              <a:t>Beam </a:t>
            </a:r>
            <a:r>
              <a:rPr lang="en-US" dirty="0" smtClean="0"/>
              <a:t>background:</a:t>
            </a:r>
            <a:endParaRPr lang="en-US" dirty="0" smtClean="0"/>
          </a:p>
          <a:p>
            <a:r>
              <a:rPr lang="en-US" dirty="0" smtClean="0"/>
              <a:t>Single beam</a:t>
            </a:r>
          </a:p>
          <a:p>
            <a:r>
              <a:rPr lang="en-US" dirty="0" smtClean="0"/>
              <a:t>Double beam</a:t>
            </a:r>
          </a:p>
          <a:p>
            <a:r>
              <a:rPr lang="en-US" dirty="0" smtClean="0"/>
              <a:t>Charge exchange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11" name="Picture 10" descr="orka_singlebeamb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0" y="938689"/>
            <a:ext cx="4572000" cy="2105246"/>
          </a:xfrm>
          <a:prstGeom prst="rect">
            <a:avLst/>
          </a:prstGeom>
        </p:spPr>
      </p:pic>
      <p:pic>
        <p:nvPicPr>
          <p:cNvPr id="12" name="Picture 11" descr="orka_doublebeambg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0" y="2793497"/>
            <a:ext cx="4572000" cy="2212258"/>
          </a:xfrm>
          <a:prstGeom prst="rect">
            <a:avLst/>
          </a:prstGeom>
        </p:spPr>
      </p:pic>
      <p:pic>
        <p:nvPicPr>
          <p:cNvPr id="13" name="Picture 12" descr="orka_chargexbg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0" y="4755318"/>
            <a:ext cx="4572000" cy="2146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(E747/E949)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6620" y="1316388"/>
            <a:ext cx="1790936" cy="120032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012" y="1330987"/>
            <a:ext cx="179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Charged particle for events passing</a:t>
            </a:r>
          </a:p>
          <a:p>
            <a:r>
              <a:rPr lang="en-US" dirty="0" smtClean="0"/>
              <a:t>PNN1 trigger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2185" y="4591036"/>
            <a:ext cx="3912343" cy="2208568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 (E747/E949)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1600200"/>
            <a:ext cx="4349984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Measure everything!</a:t>
            </a:r>
          </a:p>
          <a:p>
            <a:r>
              <a:rPr lang="en-US" sz="2400" dirty="0" smtClean="0"/>
              <a:t>Separate analyses for PNN1 and PNN2 regions</a:t>
            </a:r>
          </a:p>
          <a:p>
            <a:r>
              <a:rPr lang="en-US" sz="2400" dirty="0" smtClean="0"/>
              <a:t>Blind analysis</a:t>
            </a:r>
          </a:p>
          <a:p>
            <a:pPr lvl="1"/>
            <a:r>
              <a:rPr lang="en-US" sz="2400" dirty="0" smtClean="0"/>
              <a:t>Blinded signal box</a:t>
            </a:r>
          </a:p>
          <a:p>
            <a:pPr lvl="1"/>
            <a:r>
              <a:rPr lang="en-US" sz="2400" dirty="0" smtClean="0"/>
              <a:t>Final background estimates obtained from different samples than used to determine selection criteria (1/3 and 2/3 samples)</a:t>
            </a:r>
          </a:p>
          <a:p>
            <a:r>
              <a:rPr lang="en-US" sz="2400" dirty="0" smtClean="0"/>
              <a:t>Bifurcation method to determine background from </a:t>
            </a:r>
            <a:r>
              <a:rPr lang="en-US" sz="2400" b="1" dirty="0" smtClean="0"/>
              <a:t>data</a:t>
            </a:r>
          </a:p>
          <a:p>
            <a:pPr lvl="1"/>
            <a:r>
              <a:rPr lang="en-US" sz="2400" dirty="0" smtClean="0"/>
              <a:t>Use data outside signal region</a:t>
            </a:r>
          </a:p>
          <a:p>
            <a:pPr lvl="1"/>
            <a:r>
              <a:rPr lang="en-US" sz="2400" dirty="0" smtClean="0"/>
              <a:t>Two complementary, uncorrelated cuts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xpected background &lt;&lt; 1 event</a:t>
            </a:r>
            <a:endParaRPr lang="en-US" sz="2400" dirty="0" smtClean="0"/>
          </a:p>
          <a:p>
            <a:r>
              <a:rPr lang="en-US" sz="2400" dirty="0" smtClean="0"/>
              <a:t>Measure acceptance from </a:t>
            </a:r>
            <a:r>
              <a:rPr lang="en-US" sz="2400" b="1" dirty="0" smtClean="0"/>
              <a:t>data </a:t>
            </a:r>
            <a:r>
              <a:rPr lang="en-US" sz="2400" dirty="0" smtClean="0"/>
              <a:t>where possible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9" name="Picture 8" descr="bifurcatio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r="14196"/>
          <a:stretch/>
        </p:blipFill>
        <p:spPr>
          <a:xfrm>
            <a:off x="4807185" y="4104510"/>
            <a:ext cx="3522535" cy="2246597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2" t="9194" r="3733" b="41273"/>
          <a:stretch/>
        </p:blipFill>
        <p:spPr>
          <a:xfrm>
            <a:off x="4928321" y="1248402"/>
            <a:ext cx="3105085" cy="2715833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3284614" y="4496571"/>
            <a:ext cx="2218939" cy="36498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21560" y="5989976"/>
            <a:ext cx="6626337" cy="830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ORKA:</a:t>
            </a:r>
            <a:br>
              <a:rPr lang="en-US" sz="4000" dirty="0" smtClean="0"/>
            </a:br>
            <a:r>
              <a:rPr lang="en-US" sz="4000" dirty="0" smtClean="0"/>
              <a:t>a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generation detector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1" b="-2505"/>
          <a:stretch/>
        </p:blipFill>
        <p:spPr bwMode="auto">
          <a:xfrm>
            <a:off x="27609" y="1786084"/>
            <a:ext cx="8232827" cy="42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463" y="5989976"/>
            <a:ext cx="706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Expect ×100 sensitivity relative to BNL experiment:</a:t>
            </a:r>
          </a:p>
          <a:p>
            <a:pPr algn="ctr"/>
            <a:r>
              <a:rPr lang="en-US" sz="2400" dirty="0"/>
              <a:t>×</a:t>
            </a:r>
            <a:r>
              <a:rPr lang="en-US" sz="2400" dirty="0" smtClean="0"/>
              <a:t>10 from beam and </a:t>
            </a:r>
            <a:r>
              <a:rPr lang="en-US" sz="2400" dirty="0"/>
              <a:t>×</a:t>
            </a:r>
            <a:r>
              <a:rPr lang="en-US" sz="2400" dirty="0" smtClean="0"/>
              <a:t>10 from detector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Sensitivity Improvements: Beam</a:t>
            </a:r>
            <a:endParaRPr lang="en-US" sz="4400" dirty="0"/>
          </a:p>
        </p:txBody>
      </p:sp>
      <p:pic>
        <p:nvPicPr>
          <p:cNvPr id="10" name="Picture 9" descr="KBe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64" y="1330174"/>
            <a:ext cx="3055392" cy="33045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44657"/>
          </a:xfrm>
        </p:spPr>
        <p:txBody>
          <a:bodyPr>
            <a:normAutofit/>
          </a:bodyPr>
          <a:lstStyle/>
          <a:p>
            <a:r>
              <a:rPr lang="en-US" dirty="0" smtClean="0"/>
              <a:t>Main Injector</a:t>
            </a:r>
          </a:p>
          <a:p>
            <a:pPr lvl="1"/>
            <a:r>
              <a:rPr lang="en-US" dirty="0" smtClean="0"/>
              <a:t>95 </a:t>
            </a:r>
            <a:r>
              <a:rPr lang="en-US" dirty="0" err="1" smtClean="0"/>
              <a:t>GeV</a:t>
            </a:r>
            <a:r>
              <a:rPr lang="en-US" dirty="0" smtClean="0"/>
              <a:t>/c protons</a:t>
            </a:r>
          </a:p>
          <a:p>
            <a:pPr lvl="1"/>
            <a:r>
              <a:rPr lang="en-US" dirty="0" smtClean="0"/>
              <a:t>50-75 kW of slow-extracted beam</a:t>
            </a:r>
          </a:p>
          <a:p>
            <a:pPr lvl="1"/>
            <a:r>
              <a:rPr lang="en-US" dirty="0" smtClean="0"/>
              <a:t>48 × 10</a:t>
            </a:r>
            <a:r>
              <a:rPr lang="en-US" baseline="30000" dirty="0" smtClean="0"/>
              <a:t>12</a:t>
            </a:r>
            <a:r>
              <a:rPr lang="en-US" dirty="0" smtClean="0"/>
              <a:t> protons per spill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uty factor of ~45%</a:t>
            </a:r>
          </a:p>
          <a:p>
            <a:pPr lvl="1"/>
            <a:r>
              <a:rPr lang="en-US" dirty="0" smtClean="0"/>
              <a:t># of protons/spill (</a:t>
            </a:r>
            <a:r>
              <a:rPr lang="en-US" b="1" dirty="0" smtClean="0"/>
              <a:t>×0.74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Secondary Beam Line</a:t>
            </a:r>
          </a:p>
          <a:p>
            <a:pPr lvl="1"/>
            <a:r>
              <a:rPr lang="en-US" dirty="0" smtClean="0"/>
              <a:t>600 MeV/c K</a:t>
            </a:r>
            <a:r>
              <a:rPr lang="en-US" baseline="30000" dirty="0" smtClean="0"/>
              <a:t>+</a:t>
            </a:r>
            <a:r>
              <a:rPr lang="en-US" dirty="0" smtClean="0"/>
              <a:t> particles</a:t>
            </a:r>
          </a:p>
          <a:p>
            <a:pPr lvl="1"/>
            <a:r>
              <a:rPr lang="en-US" dirty="0"/>
              <a:t>Increased number of </a:t>
            </a:r>
            <a:r>
              <a:rPr lang="en-US" dirty="0" err="1"/>
              <a:t>kaons</a:t>
            </a:r>
            <a:r>
              <a:rPr lang="en-US" dirty="0"/>
              <a:t>/proton </a:t>
            </a:r>
            <a:r>
              <a:rPr lang="en-US" dirty="0" smtClean="0"/>
              <a:t>from longer target, increased angular acceptance, increased momentum acceptance (</a:t>
            </a:r>
            <a:r>
              <a:rPr lang="en-US" b="1" dirty="0"/>
              <a:t>×4.3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Larger </a:t>
            </a:r>
            <a:r>
              <a:rPr lang="en-US" dirty="0" err="1" smtClean="0"/>
              <a:t>kaon</a:t>
            </a:r>
            <a:r>
              <a:rPr lang="en-US" dirty="0" smtClean="0"/>
              <a:t> </a:t>
            </a:r>
            <a:r>
              <a:rPr lang="en-US" dirty="0"/>
              <a:t>survival fraction (</a:t>
            </a:r>
            <a:r>
              <a:rPr lang="en-US" b="1" dirty="0" smtClean="0"/>
              <a:t>×1.4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Increased fraction of stopped </a:t>
            </a:r>
            <a:r>
              <a:rPr lang="en-US" dirty="0" err="1" smtClean="0"/>
              <a:t>kaons</a:t>
            </a:r>
            <a:r>
              <a:rPr lang="en-US" dirty="0" smtClean="0"/>
              <a:t> (</a:t>
            </a:r>
            <a:r>
              <a:rPr lang="en-US" b="1" dirty="0" smtClean="0"/>
              <a:t>×2.6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Increased veto losses due to higher instantaneous rate (</a:t>
            </a:r>
            <a:r>
              <a:rPr lang="en-US" b="1" dirty="0" smtClean="0"/>
              <a:t>×0.87</a:t>
            </a:r>
            <a:r>
              <a:rPr lang="en-US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30542" y="3265896"/>
            <a:ext cx="1832088" cy="812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254" y="3265896"/>
            <a:ext cx="207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×</a:t>
            </a:r>
            <a:r>
              <a:rPr lang="en-US" sz="2000" dirty="0" smtClean="0"/>
              <a:t>1</a:t>
            </a:r>
            <a:r>
              <a:rPr lang="en-US" sz="2000" dirty="0"/>
              <a:t>0</a:t>
            </a:r>
            <a:endParaRPr lang="en-US" sz="2000" dirty="0" smtClean="0"/>
          </a:p>
          <a:p>
            <a:pPr algn="ctr"/>
            <a:r>
              <a:rPr lang="en-US" sz="2000" dirty="0"/>
              <a:t>r</a:t>
            </a:r>
            <a:r>
              <a:rPr lang="en-US" sz="2000" dirty="0" smtClean="0"/>
              <a:t>elative to E949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r="1409"/>
          <a:stretch>
            <a:fillRect/>
          </a:stretch>
        </p:blipFill>
        <p:spPr bwMode="auto">
          <a:xfrm>
            <a:off x="457199" y="1600200"/>
            <a:ext cx="7075515" cy="47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350250" y="5323504"/>
            <a:ext cx="1970769" cy="141419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3464" y="5352702"/>
            <a:ext cx="2189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×</a:t>
            </a:r>
            <a:r>
              <a:rPr lang="en-US" sz="2800" dirty="0" smtClean="0"/>
              <a:t>11</a:t>
            </a:r>
          </a:p>
          <a:p>
            <a:pPr algn="ctr"/>
            <a:r>
              <a:rPr lang="en-US" sz="2800" dirty="0"/>
              <a:t>r</a:t>
            </a:r>
            <a:r>
              <a:rPr lang="en-US" sz="2800" dirty="0" smtClean="0"/>
              <a:t>elative to E949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Sensitivity Improvements: Acceptance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199" y="2233686"/>
            <a:ext cx="6520781" cy="46717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π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μ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smtClean="0">
                <a:sym typeface="Symbol" pitchFamily="18" charset="2"/>
              </a:rPr>
              <a:t>e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818"/>
            <a:ext cx="7620000" cy="3319749"/>
          </a:xfrm>
        </p:spPr>
        <p:txBody>
          <a:bodyPr>
            <a:normAutofit/>
          </a:bodyPr>
          <a:lstStyle/>
          <a:p>
            <a:r>
              <a:rPr lang="en-US" dirty="0" smtClean="0"/>
              <a:t>E949 PNN1 π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μ</a:t>
            </a:r>
            <a:r>
              <a:rPr lang="en-US" baseline="30000" dirty="0">
                <a:sym typeface="Symbol" pitchFamily="18" charset="2"/>
              </a:rPr>
              <a:t>+</a:t>
            </a:r>
            <a:r>
              <a:rPr lang="en-US" dirty="0">
                <a:sym typeface="Symbol" pitchFamily="18" charset="2"/>
              </a:rPr>
              <a:t>e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 acceptance: 35%</a:t>
            </a:r>
          </a:p>
          <a:p>
            <a:r>
              <a:rPr lang="en-US" dirty="0">
                <a:sym typeface="Symbol" pitchFamily="18" charset="2"/>
              </a:rPr>
              <a:t>Improvements to increase acceptance relative to </a:t>
            </a:r>
            <a:r>
              <a:rPr lang="en-US" dirty="0" smtClean="0">
                <a:sym typeface="Symbol" pitchFamily="18" charset="2"/>
              </a:rPr>
              <a:t>E949: 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Increase segmentation in range stack to reduce loss from accidental activity and improve </a:t>
            </a:r>
            <a:r>
              <a:rPr lang="en-US" dirty="0"/>
              <a:t>π/</a:t>
            </a:r>
            <a:r>
              <a:rPr lang="en-US" dirty="0">
                <a:sym typeface="Symbol" pitchFamily="18" charset="2"/>
              </a:rPr>
              <a:t>μ particle ID</a:t>
            </a:r>
          </a:p>
          <a:p>
            <a:pPr lvl="1"/>
            <a:r>
              <a:rPr lang="en-US" dirty="0" smtClean="0">
                <a:sym typeface="Symbol" pitchFamily="18" charset="2"/>
              </a:rPr>
              <a:t>Increase </a:t>
            </a:r>
            <a:r>
              <a:rPr lang="en-US" dirty="0">
                <a:sym typeface="Symbol" pitchFamily="18" charset="2"/>
              </a:rPr>
              <a:t>scintillator light </a:t>
            </a:r>
            <a:r>
              <a:rPr lang="en-US" dirty="0" smtClean="0">
                <a:sym typeface="Symbol" pitchFamily="18" charset="2"/>
              </a:rPr>
              <a:t>yield by using higher QE photo-detectors and/or better optical coupling to improve μ identification</a:t>
            </a:r>
          </a:p>
          <a:p>
            <a:pPr lvl="1"/>
            <a:r>
              <a:rPr lang="en-US" dirty="0" err="1" smtClean="0">
                <a:sym typeface="Symbol" pitchFamily="18" charset="2"/>
              </a:rPr>
              <a:t>Deadtime</a:t>
            </a:r>
            <a:r>
              <a:rPr lang="en-US" dirty="0" smtClean="0">
                <a:sym typeface="Symbol" pitchFamily="18" charset="2"/>
              </a:rPr>
              <a:t>-less DAQ and trigger so online </a:t>
            </a:r>
            <a:r>
              <a:rPr lang="en-US" dirty="0"/>
              <a:t>π/</a:t>
            </a:r>
            <a:r>
              <a:rPr lang="en-US" dirty="0">
                <a:sym typeface="Symbol" pitchFamily="18" charset="2"/>
              </a:rPr>
              <a:t>μ particle </a:t>
            </a:r>
            <a:r>
              <a:rPr lang="en-US" dirty="0" smtClean="0">
                <a:sym typeface="Symbol" pitchFamily="18" charset="2"/>
              </a:rPr>
              <a:t>ID unnecessary</a:t>
            </a:r>
          </a:p>
          <a:p>
            <a:r>
              <a:rPr lang="en-US" dirty="0" smtClean="0">
                <a:sym typeface="Symbol" pitchFamily="18" charset="2"/>
              </a:rPr>
              <a:t>Irreducible losses:</a:t>
            </a:r>
          </a:p>
          <a:p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35903"/>
              </p:ext>
            </p:extLst>
          </p:nvPr>
        </p:nvGraphicFramePr>
        <p:xfrm>
          <a:off x="881682" y="4656533"/>
          <a:ext cx="578974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33"/>
                <a:gridCol w="1702395"/>
                <a:gridCol w="1929914"/>
              </a:tblGrid>
              <a:tr h="2850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Acceptance</a:t>
                      </a:r>
                      <a:endParaRPr lang="en-US" sz="1600" dirty="0"/>
                    </a:p>
                  </a:txBody>
                  <a:tcPr/>
                </a:tc>
              </a:tr>
              <a:tr h="2850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Measured π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 lifetime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3-105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~87%</a:t>
                      </a:r>
                      <a:endParaRPr lang="en-US" sz="1600" dirty="0"/>
                    </a:p>
                  </a:txBody>
                  <a:tcPr/>
                </a:tc>
              </a:tr>
              <a:tr h="2850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Measured </a:t>
                      </a:r>
                      <a:r>
                        <a:rPr lang="en-US" sz="1600" dirty="0" smtClean="0">
                          <a:sym typeface="Symbol" pitchFamily="18" charset="2"/>
                        </a:rPr>
                        <a:t>μ</a:t>
                      </a:r>
                      <a:r>
                        <a:rPr lang="en-US" sz="1600" baseline="30000" dirty="0" smtClean="0">
                          <a:sym typeface="Symbol" pitchFamily="18" charset="2"/>
                        </a:rPr>
                        <a:t>+</a:t>
                      </a:r>
                      <a:r>
                        <a:rPr lang="en-US" sz="1600" baseline="0" dirty="0" smtClean="0">
                          <a:sym typeface="Symbol" pitchFamily="18" charset="2"/>
                        </a:rPr>
                        <a:t> lifetime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0.1-10 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~95%</a:t>
                      </a:r>
                      <a:endParaRPr lang="en-US" sz="1600" dirty="0"/>
                    </a:p>
                  </a:txBody>
                  <a:tcPr/>
                </a:tc>
              </a:tr>
              <a:tr h="2850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Symbol" pitchFamily="18" charset="2"/>
                        </a:rPr>
                        <a:t>μ</a:t>
                      </a:r>
                      <a:r>
                        <a:rPr lang="en-US" sz="1600" baseline="30000" dirty="0" smtClean="0">
                          <a:sym typeface="Symbol" pitchFamily="18" charset="2"/>
                        </a:rPr>
                        <a:t>+</a:t>
                      </a:r>
                      <a:r>
                        <a:rPr lang="en-US" sz="1600" baseline="0" dirty="0" smtClean="0">
                          <a:sym typeface="Symbol" pitchFamily="18" charset="2"/>
                        </a:rPr>
                        <a:t> escape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~98%</a:t>
                      </a:r>
                      <a:endParaRPr lang="en-US" sz="1600" dirty="0"/>
                    </a:p>
                  </a:txBody>
                  <a:tcPr/>
                </a:tc>
              </a:tr>
              <a:tr h="2850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Undetectable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</a:t>
                      </a:r>
                      <a:r>
                        <a:rPr lang="en-US" sz="1600" baseline="30000" dirty="0" smtClean="0"/>
                        <a:t>+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~97%</a:t>
                      </a:r>
                      <a:endParaRPr lang="en-US" sz="1600" dirty="0"/>
                    </a:p>
                  </a:txBody>
                  <a:tcPr/>
                </a:tc>
              </a:tr>
              <a:tr h="28502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~78%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ORKA </a:t>
            </a:r>
            <a:r>
              <a:rPr lang="en-US" sz="4800" dirty="0"/>
              <a:t>K</a:t>
            </a:r>
            <a:r>
              <a:rPr lang="en-US" sz="4800" baseline="30000" dirty="0"/>
              <a:t>+</a:t>
            </a:r>
            <a:r>
              <a:rPr lang="en-US" sz="4800" dirty="0">
                <a:sym typeface="Symbol" pitchFamily="18" charset="2"/>
              </a:rPr>
              <a:t></a:t>
            </a:r>
            <a:r>
              <a:rPr lang="en-US" sz="48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48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4800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8000" r="3888" b="10134"/>
          <a:stretch/>
        </p:blipFill>
        <p:spPr bwMode="auto">
          <a:xfrm>
            <a:off x="713928" y="1732274"/>
            <a:ext cx="7066957" cy="467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1730873" y="3762505"/>
            <a:ext cx="45221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Fractional Error on Branching Ratio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09287" y="6381736"/>
            <a:ext cx="4734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Running Time (years)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838483" y="2103803"/>
            <a:ext cx="3030027" cy="461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1708" y="2089204"/>
            <a:ext cx="378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210 events/year (SM)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18373" y="4405398"/>
            <a:ext cx="2331846" cy="83099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7569" y="4405398"/>
            <a:ext cx="254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5% measurement in 5 years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93366" y="5649915"/>
            <a:ext cx="178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(projected)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87520" y="682595"/>
            <a:ext cx="29196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ot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1" y="1766512"/>
            <a:ext cx="2244076" cy="147452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31585" y="1536192"/>
            <a:ext cx="4045641" cy="51356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J-PARC E14 “KOTO” </a:t>
            </a:r>
            <a:r>
              <a:rPr lang="en-US" dirty="0" smtClean="0"/>
              <a:t>(K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latin typeface="Symbol" pitchFamily="18" charset="2"/>
                <a:sym typeface="Wingdings" pitchFamily="2" charset="2"/>
              </a:rPr>
              <a:t>0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nn)</a:t>
            </a:r>
          </a:p>
          <a:p>
            <a:endParaRPr lang="en-US" dirty="0">
              <a:latin typeface="Symbol" pitchFamily="18" charset="2"/>
              <a:sym typeface="Wingdings" pitchFamily="2" charset="2"/>
            </a:endParaRPr>
          </a:p>
          <a:p>
            <a:endParaRPr lang="en-US" dirty="0" smtClean="0">
              <a:latin typeface="Symbol" pitchFamily="18" charset="2"/>
              <a:sym typeface="Wingdings" pitchFamily="2" charset="2"/>
            </a:endParaRPr>
          </a:p>
          <a:p>
            <a:endParaRPr lang="en-US" dirty="0">
              <a:latin typeface="Symbol" pitchFamily="18" charset="2"/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Pencil beam decay-in-flight experiment</a:t>
            </a:r>
          </a:p>
          <a:p>
            <a:r>
              <a:rPr lang="en-US" dirty="0" smtClean="0"/>
              <a:t>Improved J</a:t>
            </a:r>
            <a:r>
              <a:rPr lang="en-US" dirty="0" smtClean="0"/>
              <a:t>-</a:t>
            </a:r>
            <a:r>
              <a:rPr lang="en-US" dirty="0" smtClean="0"/>
              <a:t>PARC</a:t>
            </a:r>
            <a:r>
              <a:rPr lang="en-US" dirty="0" smtClean="0"/>
              <a:t> </a:t>
            </a:r>
            <a:r>
              <a:rPr lang="en-US" dirty="0" smtClean="0"/>
              <a:t>beam line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generation detector building on E391 at KEK</a:t>
            </a:r>
          </a:p>
          <a:p>
            <a:r>
              <a:rPr lang="en-US" dirty="0" smtClean="0"/>
              <a:t>Re-using </a:t>
            </a:r>
            <a:r>
              <a:rPr lang="en-US" dirty="0" err="1" smtClean="0"/>
              <a:t>KTeV</a:t>
            </a:r>
            <a:r>
              <a:rPr lang="en-US" dirty="0" smtClean="0"/>
              <a:t> </a:t>
            </a:r>
            <a:r>
              <a:rPr lang="en-US" dirty="0" err="1" smtClean="0"/>
              <a:t>CsI</a:t>
            </a:r>
            <a:r>
              <a:rPr lang="en-US" dirty="0" smtClean="0"/>
              <a:t> crystals to improve calorimeter (better resolution and veto power) </a:t>
            </a:r>
            <a:endParaRPr lang="en-US" dirty="0" smtClean="0"/>
          </a:p>
          <a:p>
            <a:r>
              <a:rPr lang="en-US" dirty="0" smtClean="0"/>
              <a:t>Expect ~3 </a:t>
            </a:r>
            <a:r>
              <a:rPr lang="en-US" dirty="0"/>
              <a:t>K</a:t>
            </a:r>
            <a:r>
              <a:rPr lang="en-US" baseline="30000" dirty="0"/>
              <a:t>0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smtClean="0">
                <a:latin typeface="Symbol" pitchFamily="18" charset="2"/>
                <a:sym typeface="Wingdings" pitchFamily="2" charset="2"/>
              </a:rPr>
              <a:t>0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dirty="0" smtClean="0">
                <a:sym typeface="Wingdings" pitchFamily="2" charset="2"/>
              </a:rPr>
              <a:t> events (SM)</a:t>
            </a:r>
          </a:p>
          <a:p>
            <a:r>
              <a:rPr lang="en-US" dirty="0" smtClean="0">
                <a:sym typeface="Wingdings" pitchFamily="2" charset="2"/>
              </a:rPr>
              <a:t>Under construction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Effort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8171" y="1536191"/>
            <a:ext cx="3866629" cy="51356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CERN NA-62 (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Decay-in-flight experiment</a:t>
            </a:r>
          </a:p>
          <a:p>
            <a:r>
              <a:rPr lang="en-US" dirty="0" smtClean="0"/>
              <a:t>Builds on NA-31/NA-48</a:t>
            </a:r>
          </a:p>
          <a:p>
            <a:r>
              <a:rPr lang="en-US" dirty="0" smtClean="0"/>
              <a:t>Expect ~55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events per year </a:t>
            </a:r>
            <a:r>
              <a:rPr lang="en-US" dirty="0" smtClean="0">
                <a:sym typeface="Wingdings" pitchFamily="2" charset="2"/>
              </a:rPr>
              <a:t>(SM) with </a:t>
            </a:r>
            <a:r>
              <a:rPr lang="en-US" dirty="0" smtClean="0">
                <a:sym typeface="Wingdings" pitchFamily="2" charset="2"/>
              </a:rPr>
              <a:t>~7 </a:t>
            </a:r>
            <a:r>
              <a:rPr lang="en-US" dirty="0" err="1" smtClean="0">
                <a:sym typeface="Wingdings" pitchFamily="2" charset="2"/>
              </a:rPr>
              <a:t>bg</a:t>
            </a:r>
            <a:r>
              <a:rPr lang="en-US" dirty="0" smtClean="0">
                <a:sym typeface="Wingdings" pitchFamily="2" charset="2"/>
              </a:rPr>
              <a:t> events per year </a:t>
            </a:r>
            <a:r>
              <a:rPr lang="en-US" dirty="0" smtClean="0">
                <a:sym typeface="Wingdings" pitchFamily="2" charset="2"/>
              </a:rPr>
              <a:t>for </a:t>
            </a:r>
            <a:r>
              <a:rPr lang="en-US" dirty="0" smtClean="0">
                <a:sym typeface="Wingdings" pitchFamily="2" charset="2"/>
              </a:rPr>
              <a:t>~100 total events</a:t>
            </a:r>
          </a:p>
          <a:p>
            <a:r>
              <a:rPr lang="en-US" dirty="0" smtClean="0">
                <a:sym typeface="Wingdings" pitchFamily="2" charset="2"/>
              </a:rPr>
              <a:t>Expect 10% measurement of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nn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BR</a:t>
            </a:r>
          </a:p>
          <a:p>
            <a:r>
              <a:rPr lang="en-US" dirty="0" smtClean="0">
                <a:sym typeface="Wingdings" pitchFamily="2" charset="2"/>
              </a:rPr>
              <a:t>Under construction</a:t>
            </a:r>
          </a:p>
          <a:p>
            <a:r>
              <a:rPr lang="en-US" dirty="0" smtClean="0"/>
              <a:t>Complementary measurement to ORKA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9" name="Picture 6" descr="C:\Users\tsch\Documents\Rare Decays  Annual Review\Draft for publication\New AR figures\ARfig03_NA62_schematic_view_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" y="1938698"/>
            <a:ext cx="4039700" cy="12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19621" y="1936502"/>
            <a:ext cx="905094" cy="25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38631" y="1616949"/>
            <a:ext cx="11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26081" y="3944600"/>
            <a:ext cx="11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12227" y="5388924"/>
            <a:ext cx="11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7793" y="1594161"/>
            <a:ext cx="11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36159" y="5681881"/>
            <a:ext cx="11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28993" y="6222574"/>
            <a:ext cx="5909567" cy="4001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8190" y="6222574"/>
            <a:ext cx="6642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info in my talk at Project X Physics Study: </a:t>
            </a:r>
            <a:r>
              <a:rPr lang="en-US" sz="2000" dirty="0" smtClean="0"/>
              <a:t>June 19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Physics Topics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8" name="Content Placeholder 7" descr="othertopics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-2403"/>
          <a:stretch/>
        </p:blipFill>
        <p:spPr>
          <a:xfrm>
            <a:off x="167957" y="1182554"/>
            <a:ext cx="8218727" cy="5040020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0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84578" y="1536192"/>
            <a:ext cx="3094837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B0 (CDF)</a:t>
            </a:r>
          </a:p>
          <a:p>
            <a:pPr lvl="1"/>
            <a:r>
              <a:rPr lang="en-US" dirty="0" smtClean="0"/>
              <a:t>Preferred</a:t>
            </a:r>
          </a:p>
          <a:p>
            <a:pPr lvl="1"/>
            <a:r>
              <a:rPr lang="en-US" dirty="0" smtClean="0"/>
              <a:t>Re-use CDF solenoid, cryogenics, infrastructure </a:t>
            </a:r>
          </a:p>
          <a:p>
            <a:pPr lvl="1"/>
            <a:r>
              <a:rPr lang="en-US" dirty="0" smtClean="0"/>
              <a:t>Requires new beam line from A0-B0</a:t>
            </a:r>
          </a:p>
          <a:p>
            <a:r>
              <a:rPr lang="en-US" dirty="0" smtClean="0"/>
              <a:t>Also considering Meson Detector Building and NM4 (</a:t>
            </a:r>
            <a:r>
              <a:rPr lang="en-US" dirty="0" err="1" smtClean="0"/>
              <a:t>SeaQuest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b="7394"/>
          <a:stretch>
            <a:fillRect/>
          </a:stretch>
        </p:blipFill>
        <p:spPr bwMode="auto">
          <a:xfrm>
            <a:off x="457200" y="1536700"/>
            <a:ext cx="4827588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02" y="3330686"/>
            <a:ext cx="381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02" y="2352536"/>
            <a:ext cx="381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49" y="1672778"/>
            <a:ext cx="381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ORKA: The Golden </a:t>
            </a:r>
            <a:r>
              <a:rPr lang="en-US" sz="3600" dirty="0" err="1" smtClean="0"/>
              <a:t>Kaon</a:t>
            </a:r>
            <a:r>
              <a:rPr lang="en-US" sz="3600" dirty="0" smtClean="0"/>
              <a:t> Experiment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201107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Precision measurement of K</a:t>
            </a:r>
            <a:r>
              <a:rPr lang="en-US" sz="2800" baseline="30000" dirty="0"/>
              <a:t>+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2800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sz="28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BR with ~1000 expected events at FNAL MI</a:t>
            </a:r>
          </a:p>
          <a:p>
            <a:r>
              <a:rPr lang="en-US" sz="2800" dirty="0" smtClean="0">
                <a:sym typeface="Wingdings" pitchFamily="2" charset="2"/>
              </a:rPr>
              <a:t>Expected BR uncertainty matches Standard Model uncertainty</a:t>
            </a:r>
          </a:p>
          <a:p>
            <a:r>
              <a:rPr lang="en-US" sz="2800" dirty="0">
                <a:sym typeface="Wingdings" pitchFamily="2" charset="2"/>
              </a:rPr>
              <a:t>Sensitivity to new </a:t>
            </a:r>
            <a:r>
              <a:rPr lang="en-US" sz="2800" dirty="0" smtClean="0">
                <a:sym typeface="Wingdings" pitchFamily="2" charset="2"/>
              </a:rPr>
              <a:t>physics at and beyond LHC mass scale</a:t>
            </a:r>
          </a:p>
          <a:p>
            <a:r>
              <a:rPr lang="en-US" sz="2800" dirty="0" smtClean="0">
                <a:sym typeface="Wingdings" pitchFamily="2" charset="2"/>
              </a:rPr>
              <a:t>Builds on successful previous experiments (BNL E787/E949 – 7 events already seen)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High impact measurement</a:t>
            </a:r>
          </a:p>
          <a:p>
            <a:r>
              <a:rPr lang="en-US" sz="2800" dirty="0" smtClean="0">
                <a:sym typeface="Wingdings" pitchFamily="2" charset="2"/>
              </a:rPr>
              <a:t>Total estimated cost: $53M (FY2010)</a:t>
            </a:r>
          </a:p>
          <a:p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933293" y="1751864"/>
            <a:ext cx="170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843317"/>
              </p:ext>
            </p:extLst>
          </p:nvPr>
        </p:nvGraphicFramePr>
        <p:xfrm>
          <a:off x="428004" y="1498007"/>
          <a:ext cx="7747034" cy="489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17"/>
                <a:gridCol w="3873517"/>
              </a:tblGrid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Stage One</a:t>
                      </a:r>
                      <a:r>
                        <a:rPr lang="en-US" baseline="0" dirty="0" smtClean="0"/>
                        <a:t>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Winter 2012 </a:t>
                      </a:r>
                      <a:r>
                        <a:rPr lang="en-US" baseline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DOE Approval of Mission Need (CD-0)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Beam/Detector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2012-2013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DOE</a:t>
                      </a:r>
                      <a:r>
                        <a:rPr lang="en-US" baseline="0" dirty="0" smtClean="0"/>
                        <a:t> Approval of Cost Range (CD-1)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Early 2013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DOE Baseline Review (CD-2)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of 2013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Start Construction (CD-3)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Begin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 2015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First Beam/Beam</a:t>
                      </a:r>
                      <a:r>
                        <a:rPr lang="en-US" baseline="0" dirty="0" smtClean="0"/>
                        <a:t>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 of 2015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 2016</a:t>
                      </a:r>
                      <a:endParaRPr lang="en-US" dirty="0"/>
                    </a:p>
                  </a:txBody>
                  <a:tcPr/>
                </a:tc>
              </a:tr>
              <a:tr h="445133">
                <a:tc>
                  <a:txBody>
                    <a:bodyPr/>
                    <a:lstStyle/>
                    <a:p>
                      <a:r>
                        <a:rPr lang="en-US" dirty="0" smtClean="0"/>
                        <a:t>First Data</a:t>
                      </a:r>
                      <a:r>
                        <a:rPr lang="en-US" baseline="0" dirty="0" smtClean="0"/>
                        <a:t> (Start Operations/CD-4)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of 2016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le_Mis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97" y="3847768"/>
            <a:ext cx="1308269" cy="91457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0413"/>
            <a:ext cx="7620000" cy="2472992"/>
          </a:xfrm>
        </p:spPr>
        <p:txBody>
          <a:bodyPr>
            <a:normAutofit/>
          </a:bodyPr>
          <a:lstStyle/>
          <a:p>
            <a:r>
              <a:rPr lang="en-US" dirty="0" smtClean="0"/>
              <a:t>2 US National Labs, 5 US Universities</a:t>
            </a:r>
          </a:p>
          <a:p>
            <a:r>
              <a:rPr lang="en-US" dirty="0" smtClean="0"/>
              <a:t>16 Institutions spanning 6 countries: Canada, China, Italy, Mexico, Russia, USA</a:t>
            </a:r>
          </a:p>
          <a:p>
            <a:r>
              <a:rPr lang="en-US" dirty="0" smtClean="0"/>
              <a:t>Leadership from successful rare </a:t>
            </a:r>
            <a:r>
              <a:rPr lang="en-US" dirty="0" err="1" smtClean="0"/>
              <a:t>kaon</a:t>
            </a:r>
            <a:r>
              <a:rPr lang="en-US" dirty="0" smtClean="0"/>
              <a:t> decay experiments</a:t>
            </a:r>
          </a:p>
          <a:p>
            <a:r>
              <a:rPr lang="en-US" dirty="0" smtClean="0"/>
              <a:t>Many sub-systems: excellent opportunity for universities</a:t>
            </a:r>
          </a:p>
          <a:p>
            <a:r>
              <a:rPr lang="en-US" dirty="0" smtClean="0"/>
              <a:t>New collaborators welcome!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99" y="5648960"/>
            <a:ext cx="2554699" cy="7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54" y="4657031"/>
            <a:ext cx="755727" cy="100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60" y="4657031"/>
            <a:ext cx="922406" cy="92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9" y="5556250"/>
            <a:ext cx="2540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2" descr="mark_blu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65" r="-36365"/>
          <a:stretch>
            <a:fillRect/>
          </a:stretch>
        </p:blipFill>
        <p:spPr>
          <a:xfrm>
            <a:off x="3011899" y="4662617"/>
            <a:ext cx="1492478" cy="864394"/>
          </a:xfrm>
          <a:prstGeom prst="rect">
            <a:avLst/>
          </a:prstGeom>
        </p:spPr>
      </p:pic>
      <p:pic>
        <p:nvPicPr>
          <p:cNvPr id="13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42" y="4662617"/>
            <a:ext cx="992623" cy="94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11" y="4665661"/>
            <a:ext cx="482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66" y="3933371"/>
            <a:ext cx="784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71" y="3933371"/>
            <a:ext cx="784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51" y="5664668"/>
            <a:ext cx="1770009" cy="61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http://www.bilerico.com/2009/05/NotreDame_Logo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88" y="4708832"/>
            <a:ext cx="908117" cy="7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63" y="4791543"/>
            <a:ext cx="1149904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6" y="4669700"/>
            <a:ext cx="860255" cy="8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07" y="3960159"/>
            <a:ext cx="1128959" cy="6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4" y="3916873"/>
            <a:ext cx="965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18974" y="1629398"/>
            <a:ext cx="7858226" cy="479427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High precision measurement of </a:t>
            </a:r>
            <a:r>
              <a:rPr lang="en-US" sz="2600" dirty="0"/>
              <a:t>K</a:t>
            </a:r>
            <a:r>
              <a:rPr lang="en-US" sz="2600" baseline="30000" dirty="0"/>
              <a:t>+</a:t>
            </a:r>
            <a:r>
              <a:rPr lang="en-US" sz="2600" dirty="0">
                <a:sym typeface="Symbol" pitchFamily="18" charset="2"/>
              </a:rPr>
              <a:t></a:t>
            </a:r>
            <a:r>
              <a:rPr lang="en-US" sz="26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26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2600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at FNAL MI</a:t>
            </a:r>
          </a:p>
          <a:p>
            <a:r>
              <a:rPr lang="en-US" sz="2600" dirty="0" smtClean="0">
                <a:sym typeface="Wingdings" pitchFamily="2" charset="2"/>
              </a:rPr>
              <a:t>Expect ~1000 events and 5</a:t>
            </a:r>
            <a:r>
              <a:rPr lang="en-US" sz="2600" dirty="0" smtClean="0">
                <a:sym typeface="Wingdings" pitchFamily="2" charset="2"/>
              </a:rPr>
              <a:t>% </a:t>
            </a:r>
            <a:r>
              <a:rPr lang="en-US" sz="2600" dirty="0" smtClean="0">
                <a:sym typeface="Wingdings" pitchFamily="2" charset="2"/>
              </a:rPr>
              <a:t>precision </a:t>
            </a:r>
            <a:r>
              <a:rPr lang="en-US" sz="2600" dirty="0" smtClean="0">
                <a:sym typeface="Wingdings" pitchFamily="2" charset="2"/>
              </a:rPr>
              <a:t>on BR measurement with </a:t>
            </a:r>
            <a:r>
              <a:rPr lang="en-US" sz="2600" dirty="0" smtClean="0">
                <a:sym typeface="Wingdings" pitchFamily="2" charset="2"/>
              </a:rPr>
              <a:t>5 years of data</a:t>
            </a:r>
          </a:p>
          <a:p>
            <a:r>
              <a:rPr lang="en-US" sz="2600" dirty="0" smtClean="0"/>
              <a:t>Discovery potential for new physics at and above LHC mass scale</a:t>
            </a:r>
          </a:p>
          <a:p>
            <a:r>
              <a:rPr lang="en-US" sz="2600" dirty="0" smtClean="0"/>
              <a:t>High impact measurement with 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generation detector</a:t>
            </a:r>
          </a:p>
          <a:p>
            <a:r>
              <a:rPr lang="en-US" sz="2600" dirty="0" smtClean="0"/>
              <a:t>Requires modest accelerator improvements and no civil construction</a:t>
            </a:r>
          </a:p>
          <a:p>
            <a:r>
              <a:rPr lang="en-US" sz="2600" dirty="0" smtClean="0"/>
              <a:t>Total cost $53M (FY2010)</a:t>
            </a:r>
          </a:p>
          <a:p>
            <a:r>
              <a:rPr lang="en-US" sz="2600" dirty="0" smtClean="0"/>
              <a:t>Construction by 2014, data by 2017 is plausible</a:t>
            </a:r>
          </a:p>
          <a:p>
            <a:r>
              <a:rPr lang="en-US" sz="2600" dirty="0" smtClean="0"/>
              <a:t>ORKA </a:t>
            </a:r>
            <a:r>
              <a:rPr lang="en-US" sz="2600" dirty="0"/>
              <a:t>proposal: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http://</a:t>
            </a:r>
            <a:r>
              <a:rPr lang="en-US" sz="2400" dirty="0" err="1">
                <a:solidFill>
                  <a:schemeClr val="tx2"/>
                </a:solidFill>
              </a:rPr>
              <a:t>www.fnal.gov</a:t>
            </a:r>
            <a:r>
              <a:rPr lang="en-US" sz="2400" dirty="0">
                <a:solidFill>
                  <a:schemeClr val="tx2"/>
                </a:solidFill>
              </a:rPr>
              <a:t>/directorate/</a:t>
            </a:r>
            <a:r>
              <a:rPr lang="en-US" sz="2400" dirty="0" err="1">
                <a:solidFill>
                  <a:schemeClr val="tx2"/>
                </a:solidFill>
              </a:rPr>
              <a:t>program_planning</a:t>
            </a:r>
            <a:r>
              <a:rPr lang="en-US" sz="2400" dirty="0">
                <a:solidFill>
                  <a:schemeClr val="tx2"/>
                </a:solidFill>
              </a:rPr>
              <a:t>/Dec2011PACPublic/</a:t>
            </a:r>
            <a:r>
              <a:rPr lang="en-US" sz="2400" dirty="0" err="1">
                <a:solidFill>
                  <a:schemeClr val="tx2"/>
                </a:solidFill>
              </a:rPr>
              <a:t>ORKA_Proposal.pdf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/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826"/>
            <a:ext cx="7620000" cy="1143000"/>
          </a:xfrm>
        </p:spPr>
        <p:txBody>
          <a:bodyPr/>
          <a:lstStyle/>
          <a:p>
            <a:r>
              <a:rPr lang="en-US" sz="4400" dirty="0" smtClean="0"/>
              <a:t>ORKA Summary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605669" y="1702392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3180" y="6160886"/>
            <a:ext cx="7382078" cy="369332"/>
            <a:chOff x="457200" y="6160886"/>
            <a:chExt cx="7382078" cy="369332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6160886"/>
              <a:ext cx="4827379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6160886"/>
              <a:ext cx="7382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More ORKA: See David Jaffe’s talk June 18 at PXPS</a:t>
              </a:r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292" y="2394279"/>
            <a:ext cx="496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Extra Slides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(FY2010)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12895"/>
              </p:ext>
            </p:extLst>
          </p:nvPr>
        </p:nvGraphicFramePr>
        <p:xfrm>
          <a:off x="457200" y="1352017"/>
          <a:ext cx="7619720" cy="530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093"/>
                <a:gridCol w="2043085"/>
                <a:gridCol w="20835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</a:p>
                    <a:p>
                      <a:pPr algn="ctr"/>
                      <a:r>
                        <a:rPr lang="en-US" dirty="0" smtClean="0"/>
                        <a:t>(million)</a:t>
                      </a:r>
                      <a:endParaRPr lang="en-US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 60%</a:t>
                      </a:r>
                      <a:r>
                        <a:rPr lang="en-US" baseline="0" dirty="0" smtClean="0"/>
                        <a:t> contingency</a:t>
                      </a:r>
                      <a:endParaRPr lang="en-US" dirty="0"/>
                    </a:p>
                  </a:txBody>
                  <a:tcPr marL="126707" marR="1267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Accelerator and Beams</a:t>
                      </a:r>
                      <a:endParaRPr lang="en-US" b="1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7.5</a:t>
                      </a:r>
                      <a:endParaRPr lang="en-US" b="1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marL="126707" marR="126707" anchor="ctr"/>
                </a:tc>
              </a:tr>
              <a:tr h="2688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A0 to B0</a:t>
                      </a:r>
                      <a:r>
                        <a:rPr lang="en-US" sz="1100" baseline="0" dirty="0" smtClean="0"/>
                        <a:t> transport</a:t>
                      </a:r>
                      <a:endParaRPr lang="en-US" sz="110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2.2</a:t>
                      </a:r>
                      <a:endParaRPr lang="en-US" sz="110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3.5</a:t>
                      </a:r>
                      <a:endParaRPr lang="en-US" sz="1100" dirty="0"/>
                    </a:p>
                  </a:txBody>
                  <a:tcPr marL="126707" marR="126707" anchor="ctr"/>
                </a:tc>
              </a:tr>
              <a:tr h="26889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Target and Dump</a:t>
                      </a:r>
                      <a:endParaRPr lang="en-US" sz="110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0.9</a:t>
                      </a:r>
                      <a:endParaRPr lang="en-US" sz="110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1.5</a:t>
                      </a:r>
                      <a:endParaRPr lang="en-US" sz="1100" dirty="0"/>
                    </a:p>
                  </a:txBody>
                  <a:tcPr marL="126707" marR="126707" anchor="ctr"/>
                </a:tc>
              </a:tr>
              <a:tr h="26889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Kaon</a:t>
                      </a:r>
                      <a:r>
                        <a:rPr lang="en-US" sz="1100" dirty="0" smtClean="0"/>
                        <a:t> Beam</a:t>
                      </a:r>
                      <a:endParaRPr lang="en-US" sz="110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</a:t>
                      </a:r>
                      <a:endParaRPr lang="en-US" sz="110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7.0</a:t>
                      </a:r>
                      <a:endParaRPr lang="en-US" sz="1100" dirty="0"/>
                    </a:p>
                  </a:txBody>
                  <a:tcPr marL="126707" marR="12670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Detector</a:t>
                      </a:r>
                      <a:endParaRPr lang="en-US" b="1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22.4</a:t>
                      </a:r>
                      <a:endParaRPr lang="en-US" b="1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35.8</a:t>
                      </a:r>
                      <a:endParaRPr lang="en-US" b="1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Magnet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0.5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0.8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Beam and Target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0.6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1.0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Drift Chamber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1.9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3.0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Range Stack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2.5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4.0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Photon Veto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3.0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4.8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Electronics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4.0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6.4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Trigger and DAQ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2.0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3.2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Software and Computing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2.0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3.2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26434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Installation and Integration</a:t>
                      </a:r>
                      <a:endParaRPr lang="en-US" sz="1100" b="0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5.9</a:t>
                      </a:r>
                      <a:endParaRPr lang="en-US" sz="1100" b="0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9.4</a:t>
                      </a:r>
                      <a:endParaRPr lang="en-US" sz="1100" b="0" dirty="0"/>
                    </a:p>
                  </a:txBody>
                  <a:tcPr marL="126707" marR="12670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</a:t>
                      </a:r>
                      <a:r>
                        <a:rPr lang="en-US" b="1" baseline="0" dirty="0" smtClean="0"/>
                        <a:t> Management</a:t>
                      </a:r>
                      <a:endParaRPr lang="en-US" b="1" dirty="0"/>
                    </a:p>
                  </a:txBody>
                  <a:tcPr marL="126707" marR="126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2.7</a:t>
                      </a:r>
                      <a:endParaRPr lang="en-US" b="1" dirty="0"/>
                    </a:p>
                  </a:txBody>
                  <a:tcPr marL="126707" marR="126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4.4</a:t>
                      </a:r>
                      <a:endParaRPr lang="en-US" b="1" dirty="0"/>
                    </a:p>
                  </a:txBody>
                  <a:tcPr marL="126707" marR="12670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marL="126707" marR="1267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 marL="126707" marR="12670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 marL="126707" marR="126707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One Approval (Excerpt)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73" b="-55903"/>
          <a:stretch/>
        </p:blipFill>
        <p:spPr bwMode="auto">
          <a:xfrm>
            <a:off x="457200" y="1417638"/>
            <a:ext cx="762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87" y="3772019"/>
            <a:ext cx="4160213" cy="16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</a:t>
            </a:r>
            <a:endParaRPr lang="en-US" dirty="0"/>
          </a:p>
        </p:txBody>
      </p:sp>
      <p:pic>
        <p:nvPicPr>
          <p:cNvPr id="7" name="Content Placeholder 6" descr="na62_summar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9" r="-8299"/>
          <a:stretch>
            <a:fillRect/>
          </a:stretch>
        </p:blipFill>
        <p:spPr>
          <a:xfrm>
            <a:off x="72993" y="1351140"/>
            <a:ext cx="8291825" cy="52238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KOTO</a:t>
            </a:r>
            <a:endParaRPr lang="en-US" dirty="0"/>
          </a:p>
        </p:txBody>
      </p:sp>
      <p:pic>
        <p:nvPicPr>
          <p:cNvPr id="7" name="Content Placeholder 6" descr="koto_summar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2" r="-9192"/>
          <a:stretch>
            <a:fillRect/>
          </a:stretch>
        </p:blipFill>
        <p:spPr>
          <a:xfrm>
            <a:off x="457200" y="1366616"/>
            <a:ext cx="762000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5676" y="6336076"/>
            <a:ext cx="432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Jiasen</a:t>
            </a:r>
            <a:r>
              <a:rPr lang="en-US" dirty="0" smtClean="0"/>
              <a:t> Ma, APS Meeting, March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2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mic Sans MS" charset="0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2" y="228600"/>
            <a:ext cx="8248650" cy="6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8077200" cy="64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4" name="Picture 8" descr="http://www-cdf.fnal.gov/events/detpic/CDF_End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79" y="950006"/>
            <a:ext cx="13716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143000" y="3810000"/>
            <a:ext cx="15240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5307" cy="5257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Flavor problem: </a:t>
            </a:r>
          </a:p>
          <a:p>
            <a:pPr lvl="1"/>
            <a:r>
              <a:rPr lang="en-US" dirty="0" smtClean="0"/>
              <a:t>We expect new physics at the </a:t>
            </a:r>
            <a:r>
              <a:rPr lang="en-US" dirty="0" err="1" smtClean="0"/>
              <a:t>TeV</a:t>
            </a:r>
            <a:r>
              <a:rPr lang="en-US" dirty="0" smtClean="0"/>
              <a:t> scale . . . </a:t>
            </a:r>
          </a:p>
          <a:p>
            <a:pPr lvl="1"/>
            <a:r>
              <a:rPr lang="en-US" dirty="0" smtClean="0"/>
              <a:t>Why don’t we see this new physics affecting the flavor physics we study today?</a:t>
            </a:r>
          </a:p>
          <a:p>
            <a:r>
              <a:rPr lang="en-US" sz="2400" dirty="0" smtClean="0"/>
              <a:t>If new physics found at LHC:</a:t>
            </a:r>
          </a:p>
          <a:p>
            <a:pPr lvl="1"/>
            <a:r>
              <a:rPr lang="en-US" dirty="0" smtClean="0"/>
              <a:t>Precision flavor-physics experiments needed to explore flavor- and CP-violating couplings</a:t>
            </a:r>
            <a:endParaRPr lang="en-US" dirty="0"/>
          </a:p>
          <a:p>
            <a:r>
              <a:rPr lang="en-US" sz="2400" dirty="0" smtClean="0"/>
              <a:t>If no new physics found at LHC:</a:t>
            </a:r>
          </a:p>
          <a:p>
            <a:pPr lvl="1"/>
            <a:r>
              <a:rPr lang="en-US" dirty="0" smtClean="0"/>
              <a:t>Precision flavor-physics experiments needed to search for new physics beyond the reach of the LHC through virtual effects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08" y="1314726"/>
            <a:ext cx="330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7154" y="4332836"/>
            <a:ext cx="294317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Flavor Physics: Pushing Beyond the LHC.</a:t>
            </a:r>
          </a:p>
          <a:p>
            <a:pPr eaLnBrk="1" hangingPunct="1"/>
            <a:r>
              <a:rPr lang="en-US" dirty="0"/>
              <a:t>Intensity Frontier Workshop</a:t>
            </a:r>
          </a:p>
          <a:p>
            <a:pPr eaLnBrk="1" hangingPunct="1"/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Arkani-Hamed</a:t>
            </a:r>
            <a:r>
              <a:rPr lang="en-US" dirty="0"/>
              <a:t> (Princeton, IAS)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18332" y="1099553"/>
            <a:ext cx="3489706" cy="5497775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457200" y="-38265"/>
            <a:ext cx="7060916" cy="2123658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4400" dirty="0">
                <a:latin typeface="Comic Sans MS" charset="0"/>
              </a:rPr>
              <a:t>G4Beamline dog-leg design underway to preserve CDF detector orientation.</a:t>
            </a:r>
          </a:p>
        </p:txBody>
      </p:sp>
      <p:pic>
        <p:nvPicPr>
          <p:cNvPr id="1167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1920"/>
            <a:ext cx="7242513" cy="41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042591" y="1417638"/>
            <a:ext cx="2691782" cy="81623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1819" y="1402877"/>
            <a:ext cx="3775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Wolfenstein</a:t>
            </a:r>
            <a:r>
              <a:rPr lang="en-US" sz="2400" dirty="0" smtClean="0"/>
              <a:t> Parameterization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1005426" y="4568841"/>
            <a:ext cx="2179217" cy="5232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CKM Matrix and </a:t>
            </a:r>
            <a:r>
              <a:rPr lang="en-US" sz="4000" dirty="0" err="1" smtClean="0"/>
              <a:t>Unitarity</a:t>
            </a:r>
            <a:r>
              <a:rPr lang="en-US" sz="4000" dirty="0" smtClean="0"/>
              <a:t> Triangle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5434492"/>
              </p:ext>
            </p:extLst>
          </p:nvPr>
        </p:nvGraphicFramePr>
        <p:xfrm>
          <a:off x="361553" y="2171660"/>
          <a:ext cx="4058047" cy="168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Equation" r:id="rId3" imgW="2692400" imgH="1117600" progId="Equation.3">
                  <p:embed/>
                </p:oleObj>
              </mc:Choice>
              <mc:Fallback>
                <p:oleObj name="Equation" r:id="rId3" imgW="26924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553" y="2171660"/>
                        <a:ext cx="4058047" cy="168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468985" y="2252832"/>
            <a:ext cx="701380" cy="477704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05426" y="3205222"/>
            <a:ext cx="960119" cy="477704"/>
          </a:xfrm>
          <a:prstGeom prst="round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2"/>
            <a:endCxn id="22" idx="0"/>
          </p:cNvCxnSpPr>
          <p:nvPr/>
        </p:nvCxnSpPr>
        <p:spPr>
          <a:xfrm>
            <a:off x="1485486" y="3682926"/>
            <a:ext cx="637609" cy="88591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22" idx="0"/>
          </p:cNvCxnSpPr>
          <p:nvPr/>
        </p:nvCxnSpPr>
        <p:spPr>
          <a:xfrm flipH="1">
            <a:off x="2123095" y="2730536"/>
            <a:ext cx="1696580" cy="183830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204" y="4568841"/>
            <a:ext cx="269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CP Violation</a:t>
            </a:r>
            <a:endParaRPr lang="en-US" sz="28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299211" y="3740138"/>
            <a:ext cx="4927783" cy="3088664"/>
            <a:chOff x="3184643" y="3682927"/>
            <a:chExt cx="5042352" cy="3160474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" t="874" r="1670" b="5029"/>
            <a:stretch/>
          </p:blipFill>
          <p:spPr bwMode="auto">
            <a:xfrm>
              <a:off x="3184643" y="3682927"/>
              <a:ext cx="5042352" cy="316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" name="Rounded Rectangle 29"/>
            <p:cNvSpPr/>
            <p:nvPr/>
          </p:nvSpPr>
          <p:spPr>
            <a:xfrm>
              <a:off x="3819675" y="5175491"/>
              <a:ext cx="1393282" cy="454511"/>
            </a:xfrm>
            <a:prstGeom prst="round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019345" y="4739938"/>
              <a:ext cx="1393282" cy="454511"/>
            </a:xfrm>
            <a:prstGeom prst="roundRect">
              <a:avLst/>
            </a:prstGeom>
            <a:noFill/>
            <a:ln w="381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</a:t>
            </a:r>
            <a:r>
              <a:rPr lang="en-US" sz="4400" baseline="30000" dirty="0"/>
              <a:t>+</a:t>
            </a:r>
            <a:r>
              <a:rPr lang="en-US" sz="4400" dirty="0">
                <a:sym typeface="Symbol" pitchFamily="18" charset="2"/>
              </a:rPr>
              <a:t></a:t>
            </a:r>
            <a:r>
              <a:rPr lang="en-US" sz="44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44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4400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sz="4400" dirty="0" smtClean="0">
                <a:sym typeface="Wingdings" pitchFamily="2" charset="2"/>
              </a:rPr>
              <a:t> in the Standard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540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</a:t>
            </a:r>
            <a:r>
              <a:rPr lang="en-US" sz="2400" baseline="30000" dirty="0"/>
              <a:t>+</a:t>
            </a:r>
            <a:r>
              <a:rPr lang="en-US" sz="2400" dirty="0">
                <a:sym typeface="Symbol" pitchFamily="18" charset="2"/>
              </a:rPr>
              <a:t></a:t>
            </a:r>
            <a:r>
              <a:rPr lang="en-US" sz="2400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sz="2400" baseline="30000" dirty="0" err="1">
                <a:latin typeface="Symbol" pitchFamily="18" charset="2"/>
                <a:sym typeface="Wingdings" pitchFamily="2" charset="2"/>
              </a:rPr>
              <a:t>+</a:t>
            </a:r>
            <a:r>
              <a:rPr lang="en-US" sz="2400" dirty="0" err="1" smtClean="0">
                <a:latin typeface="Symbol" pitchFamily="18" charset="2"/>
                <a:sym typeface="Wingdings" pitchFamily="2" charset="2"/>
              </a:rPr>
              <a:t>nn</a:t>
            </a:r>
            <a:r>
              <a:rPr lang="en-US" sz="2400" dirty="0" smtClean="0">
                <a:sym typeface="Wingdings" pitchFamily="2" charset="2"/>
              </a:rPr>
              <a:t> is the most precisely predicted FCNC decay involving quarks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endParaRPr lang="en-US" sz="2400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 marL="11430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pPr marL="11430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A single effective operator:</a:t>
            </a:r>
          </a:p>
          <a:p>
            <a:r>
              <a:rPr lang="en-US" sz="2400" dirty="0" smtClean="0">
                <a:sym typeface="Wingdings" pitchFamily="2" charset="2"/>
              </a:rPr>
              <a:t>Dominated by top quark</a:t>
            </a:r>
          </a:p>
          <a:p>
            <a:r>
              <a:rPr lang="en-US" sz="2400" dirty="0" err="1" smtClean="0">
                <a:sym typeface="Wingdings" pitchFamily="2" charset="2"/>
              </a:rPr>
              <a:t>Hadronic</a:t>
            </a:r>
            <a:r>
              <a:rPr lang="en-US" sz="2400" dirty="0" smtClean="0">
                <a:sym typeface="Wingdings" pitchFamily="2" charset="2"/>
              </a:rPr>
              <a:t> matrix element shared with Ke3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Dominant uncertainty from CKM matrix elements (expect prediction to improve to ~5%)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pPr marL="114300" indent="0">
              <a:buNone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8" y="2960046"/>
            <a:ext cx="7391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8421"/>
              </p:ext>
            </p:extLst>
          </p:nvPr>
        </p:nvGraphicFramePr>
        <p:xfrm>
          <a:off x="4318484" y="4678821"/>
          <a:ext cx="1729317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6" name="Equation" r:id="rId5" imgW="1104900" imgH="304800" progId="Equation.3">
                  <p:embed/>
                </p:oleObj>
              </mc:Choice>
              <mc:Fallback>
                <p:oleObj name="Equation" r:id="rId5" imgW="1104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8484" y="4678821"/>
                        <a:ext cx="1729317" cy="47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21492"/>
              </p:ext>
            </p:extLst>
          </p:nvPr>
        </p:nvGraphicFramePr>
        <p:xfrm>
          <a:off x="872561" y="2231265"/>
          <a:ext cx="48529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7" name="Equation" r:id="rId7" imgW="2286000" imgH="304800" progId="Equation.3">
                  <p:embed/>
                </p:oleObj>
              </mc:Choice>
              <mc:Fallback>
                <p:oleObj name="Equation" r:id="rId7" imgW="2286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2561" y="2231265"/>
                        <a:ext cx="4852988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394119" y="715363"/>
            <a:ext cx="2773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7777" y="1702392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New Physics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-4017" b="-4017"/>
          <a:stretch/>
        </p:blipFill>
        <p:spPr bwMode="auto">
          <a:xfrm>
            <a:off x="0" y="1124141"/>
            <a:ext cx="8441952" cy="53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400800"/>
            <a:ext cx="746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D.M. Straub, CKM 2010 Workshop, arXiv:1012.3893[</a:t>
            </a:r>
            <a:r>
              <a:rPr lang="en-US" dirty="0" err="1" smtClean="0"/>
              <a:t>hep-ph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ym typeface="Wingdings" pitchFamily="2" charset="2"/>
              </a:rPr>
              <a:t>Experimental History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 r="3733" b="8679"/>
          <a:stretch/>
        </p:blipFill>
        <p:spPr>
          <a:xfrm>
            <a:off x="148335" y="1417638"/>
            <a:ext cx="8070499" cy="5130057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802835" y="4676617"/>
            <a:ext cx="3532786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E787/E949 Final: 7 events observed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Standard Model:</a:t>
            </a:r>
          </a:p>
          <a:p>
            <a:endParaRPr lang="en-US" sz="1000" dirty="0" smtClean="0">
              <a:sym typeface="Wingdings" pitchFamily="2" charset="2"/>
            </a:endParaRPr>
          </a:p>
          <a:p>
            <a:endParaRPr lang="en-US" sz="1000" dirty="0">
              <a:sym typeface="Wingdings" pitchFamily="2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990779"/>
              </p:ext>
            </p:extLst>
          </p:nvPr>
        </p:nvGraphicFramePr>
        <p:xfrm>
          <a:off x="4874298" y="4940916"/>
          <a:ext cx="3202902" cy="48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" name="Equation" r:id="rId5" imgW="1993900" imgH="304800" progId="Equation.3">
                  <p:embed/>
                </p:oleObj>
              </mc:Choice>
              <mc:Fallback>
                <p:oleObj name="Equation" r:id="rId5" imgW="1993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4298" y="4940916"/>
                        <a:ext cx="3202902" cy="489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70105"/>
              </p:ext>
            </p:extLst>
          </p:nvPr>
        </p:nvGraphicFramePr>
        <p:xfrm>
          <a:off x="4768850" y="5764213"/>
          <a:ext cx="3427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3" name="Equation" r:id="rId7" imgW="2133600" imgH="304800" progId="Equation.3">
                  <p:embed/>
                </p:oleObj>
              </mc:Choice>
              <mc:Fallback>
                <p:oleObj name="Equation" r:id="rId7" imgW="2133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8850" y="5764213"/>
                        <a:ext cx="3427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883108" y="525572"/>
            <a:ext cx="1897777" cy="950462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BNL E787/E949 </a:t>
            </a:r>
            <a:br>
              <a:rPr lang="en-US" sz="3600" dirty="0" smtClean="0"/>
            </a:br>
            <a:r>
              <a:rPr lang="en-US" sz="3600" dirty="0" smtClean="0"/>
              <a:t>Stopped </a:t>
            </a:r>
            <a:r>
              <a:rPr lang="en-US" sz="3600" dirty="0" err="1" smtClean="0"/>
              <a:t>Kaon</a:t>
            </a:r>
            <a:r>
              <a:rPr lang="en-US" sz="3600" dirty="0" smtClean="0"/>
              <a:t> Technique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971673"/>
            <a:ext cx="7620000" cy="1720655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detected and decays at rest in the stopping target</a:t>
            </a:r>
          </a:p>
          <a:p>
            <a:r>
              <a:rPr lang="en-US" dirty="0" smtClean="0"/>
              <a:t>Decay π</a:t>
            </a:r>
            <a:r>
              <a:rPr lang="en-US" baseline="30000" dirty="0" smtClean="0"/>
              <a:t>+</a:t>
            </a:r>
            <a:r>
              <a:rPr lang="en-US" dirty="0" smtClean="0"/>
              <a:t> track momentum analyzed in drift chamber</a:t>
            </a:r>
          </a:p>
          <a:p>
            <a:r>
              <a:rPr lang="en-US" dirty="0" smtClean="0"/>
              <a:t>Decay </a:t>
            </a:r>
            <a:r>
              <a:rPr lang="en-US" dirty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 stops in range stack, range and energy are measured</a:t>
            </a:r>
          </a:p>
          <a:p>
            <a:r>
              <a:rPr lang="en-US" dirty="0" smtClean="0"/>
              <a:t>Range stack STRAW chamber provides additional π</a:t>
            </a:r>
            <a:r>
              <a:rPr lang="en-US" baseline="30000" dirty="0" smtClean="0"/>
              <a:t>+</a:t>
            </a:r>
            <a:r>
              <a:rPr lang="en-US" dirty="0" smtClean="0"/>
              <a:t> position measurement in range stack</a:t>
            </a:r>
          </a:p>
          <a:p>
            <a:r>
              <a:rPr lang="en-US" dirty="0" smtClean="0"/>
              <a:t>Barrel veto + End caps + Collar provide 4</a:t>
            </a:r>
            <a:r>
              <a:rPr lang="en-US" dirty="0"/>
              <a:t>π</a:t>
            </a:r>
            <a:r>
              <a:rPr lang="en-US" dirty="0" smtClean="0"/>
              <a:t> photon veto coverage   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27737"/>
          <a:stretch/>
        </p:blipFill>
        <p:spPr bwMode="auto">
          <a:xfrm>
            <a:off x="20980" y="1644144"/>
            <a:ext cx="8413795" cy="329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1143" y="586641"/>
            <a:ext cx="248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 everything!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200" y="5536101"/>
            <a:ext cx="3962400" cy="6463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Measurement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Observed signal is K</a:t>
            </a:r>
            <a:r>
              <a:rPr lang="en-US" baseline="30000" dirty="0" smtClean="0"/>
              <a:t>+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 smtClean="0"/>
              <a:t> π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 pitchFamily="18" charset="2"/>
              </a:rPr>
              <a:t>μ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e</a:t>
            </a:r>
            <a:r>
              <a:rPr lang="en-US" baseline="30000" dirty="0" smtClean="0">
                <a:sym typeface="Symbol" pitchFamily="18" charset="2"/>
              </a:rPr>
              <a:t>+</a:t>
            </a:r>
            <a:endParaRPr lang="en-US" dirty="0" smtClean="0"/>
          </a:p>
          <a:p>
            <a:r>
              <a:rPr lang="en-US" dirty="0" smtClean="0"/>
              <a:t>Background exceeds signal by &gt; 10</a:t>
            </a:r>
            <a:r>
              <a:rPr lang="en-US" baseline="30000" dirty="0" smtClean="0"/>
              <a:t>10</a:t>
            </a:r>
          </a:p>
          <a:p>
            <a:r>
              <a:rPr lang="en-US" dirty="0"/>
              <a:t>Requires suppression of background well below expected </a:t>
            </a:r>
            <a:r>
              <a:rPr lang="en-US" dirty="0" smtClean="0"/>
              <a:t>signal (S/N ~10)</a:t>
            </a:r>
            <a:endParaRPr lang="en-US" dirty="0"/>
          </a:p>
          <a:p>
            <a:r>
              <a:rPr lang="en-US" dirty="0" smtClean="0"/>
              <a:t>Requires π/μ/e particle ID &gt; 10</a:t>
            </a:r>
            <a:r>
              <a:rPr lang="en-US" baseline="30000" dirty="0" smtClean="0"/>
              <a:t>6</a:t>
            </a:r>
            <a:endParaRPr lang="en-US" dirty="0" smtClean="0"/>
          </a:p>
          <a:p>
            <a:r>
              <a:rPr lang="en-US" dirty="0" smtClean="0"/>
              <a:t>Requires π</a:t>
            </a:r>
            <a:r>
              <a:rPr lang="en-US" baseline="30000" dirty="0" smtClean="0"/>
              <a:t>0</a:t>
            </a:r>
            <a:r>
              <a:rPr lang="en-US" dirty="0" smtClean="0"/>
              <a:t> inefficiency &lt; 10</a:t>
            </a:r>
            <a:r>
              <a:rPr lang="en-US" baseline="30000" dirty="0" smtClean="0"/>
              <a:t>-6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ETW: FNAL Users' Meeting</a:t>
            </a:r>
            <a:endParaRPr lang="en-US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73" b="-211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5361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Momentum spectra of charged particles from K</a:t>
            </a:r>
            <a:r>
              <a:rPr lang="en-US" baseline="30000" dirty="0" smtClean="0"/>
              <a:t>+</a:t>
            </a:r>
            <a:r>
              <a:rPr lang="en-US" dirty="0" smtClean="0"/>
              <a:t> decays in the rest frame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83142" y="1794746"/>
            <a:ext cx="206124" cy="81453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1727" y="1221199"/>
            <a:ext cx="88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μ</a:t>
            </a:r>
            <a:r>
              <a:rPr lang="en-US" baseline="30000" dirty="0" err="1" smtClean="0"/>
              <a:t>+</a:t>
            </a:r>
            <a:r>
              <a:rPr lang="en-US" dirty="0" err="1" smtClean="0"/>
              <a:t>ν</a:t>
            </a:r>
            <a:r>
              <a:rPr lang="en-US" dirty="0" smtClean="0"/>
              <a:t> BR 64%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678146" y="1808552"/>
            <a:ext cx="276096" cy="98020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33022" y="1230652"/>
            <a:ext cx="88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BR 21%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33703" y="4563062"/>
            <a:ext cx="12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595853" y="4563062"/>
            <a:ext cx="12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1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6766</TotalTime>
  <Words>1922</Words>
  <Application>Microsoft Macintosh PowerPoint</Application>
  <PresentationFormat>On-screen Show (4:3)</PresentationFormat>
  <Paragraphs>390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Adjacency</vt:lpstr>
      <vt:lpstr>Equation</vt:lpstr>
      <vt:lpstr>PowerPoint Presentation</vt:lpstr>
      <vt:lpstr>ORKA: The Golden Kaon Experiment</vt:lpstr>
      <vt:lpstr>Motivation</vt:lpstr>
      <vt:lpstr>CKM Matrix and Unitarity Triangle</vt:lpstr>
      <vt:lpstr>K+p+nn in the Standard Model</vt:lpstr>
      <vt:lpstr>Sensitivity to New Physics</vt:lpstr>
      <vt:lpstr>Experimental History</vt:lpstr>
      <vt:lpstr>BNL E787/E949  Stopped Kaon Technique</vt:lpstr>
      <vt:lpstr>Difficult Measurement</vt:lpstr>
      <vt:lpstr>Background (E747/E949)</vt:lpstr>
      <vt:lpstr>Analysis Strategy (E747/E949)</vt:lpstr>
      <vt:lpstr>ORKA: a 4th generation detector</vt:lpstr>
      <vt:lpstr>Sensitivity Improvements: Beam</vt:lpstr>
      <vt:lpstr>Sensitivity Improvements: Acceptance</vt:lpstr>
      <vt:lpstr>π+μ+e+ Acceptance</vt:lpstr>
      <vt:lpstr>ORKA K+p+nn Sensitivity</vt:lpstr>
      <vt:lpstr>Worldwide Effort</vt:lpstr>
      <vt:lpstr>Other Physics Topics</vt:lpstr>
      <vt:lpstr>Potential Sites</vt:lpstr>
      <vt:lpstr>Schedule</vt:lpstr>
      <vt:lpstr>Collaboration</vt:lpstr>
      <vt:lpstr>ORKA Summary</vt:lpstr>
      <vt:lpstr>PowerPoint Presentation</vt:lpstr>
      <vt:lpstr>Cost (FY2010)</vt:lpstr>
      <vt:lpstr>Stage One Approval (Excerpt)</vt:lpstr>
      <vt:lpstr>NA62</vt:lpstr>
      <vt:lpstr>KOTO</vt:lpstr>
      <vt:lpstr>PowerPoint Presentation</vt:lpstr>
      <vt:lpstr>PowerPoint Presentation</vt:lpstr>
      <vt:lpstr>G4Beamline dog-leg design underway to preserve CDF detector orientation.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Worcester</dc:creator>
  <cp:lastModifiedBy>Elizabeth Worcester</cp:lastModifiedBy>
  <cp:revision>260</cp:revision>
  <cp:lastPrinted>2012-06-13T02:57:14Z</cp:lastPrinted>
  <dcterms:created xsi:type="dcterms:W3CDTF">2012-06-04T15:36:15Z</dcterms:created>
  <dcterms:modified xsi:type="dcterms:W3CDTF">2012-06-13T12:42:20Z</dcterms:modified>
</cp:coreProperties>
</file>