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.xml" ContentType="application/vnd.openxmlformats-officedocument.presentationml.notesSlide+xml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330" r:id="rId2"/>
    <p:sldId id="331" r:id="rId3"/>
    <p:sldId id="332" r:id="rId4"/>
    <p:sldId id="381" r:id="rId5"/>
    <p:sldId id="382" r:id="rId6"/>
    <p:sldId id="335" r:id="rId7"/>
    <p:sldId id="383" r:id="rId8"/>
    <p:sldId id="384" r:id="rId9"/>
    <p:sldId id="385" r:id="rId10"/>
    <p:sldId id="386" r:id="rId11"/>
    <p:sldId id="387" r:id="rId12"/>
    <p:sldId id="395" r:id="rId13"/>
    <p:sldId id="425" r:id="rId14"/>
    <p:sldId id="388" r:id="rId15"/>
    <p:sldId id="389" r:id="rId16"/>
    <p:sldId id="390" r:id="rId17"/>
    <p:sldId id="321" r:id="rId18"/>
    <p:sldId id="392" r:id="rId19"/>
    <p:sldId id="393" r:id="rId20"/>
    <p:sldId id="394" r:id="rId21"/>
    <p:sldId id="400" r:id="rId22"/>
    <p:sldId id="420" r:id="rId23"/>
    <p:sldId id="421" r:id="rId24"/>
    <p:sldId id="404" r:id="rId25"/>
    <p:sldId id="410" r:id="rId26"/>
    <p:sldId id="405" r:id="rId27"/>
    <p:sldId id="406" r:id="rId28"/>
    <p:sldId id="426" r:id="rId29"/>
    <p:sldId id="427" r:id="rId30"/>
    <p:sldId id="428" r:id="rId31"/>
    <p:sldId id="424" r:id="rId32"/>
    <p:sldId id="416" r:id="rId33"/>
    <p:sldId id="350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B800"/>
    <a:srgbClr val="FF11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2512" y="-6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1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Relationship Id="rId2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DE7ED-7422-A54A-AFA4-34993901F360}" type="datetimeFigureOut">
              <a:rPr lang="en-US" smtClean="0">
                <a:latin typeface="Arial"/>
              </a:rPr>
              <a:t>6/11/12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FA70E-65FE-F64D-B53C-0E4BE7ADFCC5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21322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25ED446A-913C-684E-A7EE-E0D6D85A9573}" type="datetimeFigureOut">
              <a:rPr lang="en-US" smtClean="0"/>
              <a:pPr/>
              <a:t>6/11/12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7221AF4E-A08A-BE4F-8E27-DF04692668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9660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1AF4E-A08A-BE4F-8E27-DF04692668EB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066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6544" y="1051560"/>
            <a:ext cx="7544634" cy="1470025"/>
          </a:xfrm>
        </p:spPr>
        <p:txBody>
          <a:bodyPr anchor="t" anchorCtr="0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0378" y="3017280"/>
            <a:ext cx="6400800" cy="1752600"/>
          </a:xfrm>
        </p:spPr>
        <p:txBody>
          <a:bodyPr/>
          <a:lstStyle>
            <a:lvl1pPr marL="0" indent="0" algn="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2960" y="6382512"/>
            <a:ext cx="5072811" cy="365125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45th Fermilab Users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654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June 12,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45th Fermilab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A8863F-9730-A244-9B23-8257BEF97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5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June 12,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45th Fermilab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A8863F-9730-A244-9B23-8257BEF97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6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350" y="109538"/>
            <a:ext cx="6978650" cy="9318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206500"/>
            <a:ext cx="8851900" cy="500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82640" y="6402470"/>
            <a:ext cx="171196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 algn="r"/>
            <a:r>
              <a:rPr lang="en-US" smtClean="0"/>
              <a:t>June 12,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0" y="6400800"/>
            <a:ext cx="5374640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45th Fermilab Users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800" y="6400800"/>
            <a:ext cx="457200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FFFFFF"/>
                </a:solidFill>
              </a:defRPr>
            </a:lvl1pPr>
          </a:lstStyle>
          <a:p>
            <a:fld id="{4FA8863F-9730-A244-9B23-8257BEF979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14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023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June 12,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5245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45th Fermilab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457200" cy="365125"/>
          </a:xfrm>
          <a:prstGeom prst="rect">
            <a:avLst/>
          </a:prstGeom>
        </p:spPr>
        <p:txBody>
          <a:bodyPr/>
          <a:lstStyle/>
          <a:p>
            <a:fld id="{4FA8863F-9730-A244-9B23-8257BEF97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02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" y="1028700"/>
            <a:ext cx="4483100" cy="5365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28700"/>
            <a:ext cx="4495800" cy="5365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99100" y="63944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June 12, 2012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08000" y="6394450"/>
            <a:ext cx="5334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45th Fermilab Users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700" y="6394450"/>
            <a:ext cx="457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4FA8863F-9730-A244-9B23-8257BEF979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590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June 12, 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45th Fermilab Users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A8863F-9730-A244-9B23-8257BEF97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9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June 12,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45th Fermilab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A8863F-9730-A244-9B23-8257BEF97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797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June 12,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45th Fermilab Users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A8863F-9730-A244-9B23-8257BEF97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723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June 12,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45th Fermilab Users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A8863F-9730-A244-9B23-8257BEF97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74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June 12,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45th Fermilab Users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A8863F-9730-A244-9B23-8257BEF97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5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10000"/>
              </a:schemeClr>
            </a:gs>
            <a:gs pos="100000">
              <a:schemeClr val="bg2">
                <a:lumMod val="10000"/>
              </a:schemeClr>
            </a:gs>
            <a:gs pos="14000">
              <a:schemeClr val="bg2">
                <a:lumMod val="25000"/>
              </a:schemeClr>
            </a:gs>
            <a:gs pos="71000">
              <a:schemeClr val="bg2">
                <a:lumMod val="25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08100" y="109538"/>
            <a:ext cx="6921500" cy="776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0500" y="1066800"/>
            <a:ext cx="8896350" cy="5143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2" descr="C:\Documents and Settings\sgeer\My Documents\MAP\MAP-LOGO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29600" y="76200"/>
            <a:ext cx="857250" cy="974725"/>
          </a:xfrm>
          <a:prstGeom prst="rect">
            <a:avLst/>
          </a:prstGeom>
          <a:noFill/>
          <a:ln w="50800">
            <a:solidFill>
              <a:srgbClr val="FFFFFF"/>
            </a:solidFill>
          </a:ln>
          <a:effectLst>
            <a:softEdge rad="63500"/>
          </a:effectLst>
        </p:spPr>
      </p:pic>
      <p:pic>
        <p:nvPicPr>
          <p:cNvPr id="12" name="Picture 24" descr="C:\Documents and Settings\kevin.XENOLAND\My Documents\fnalppt\sub-pages\Fermi_Blue_subpage.jpg"/>
          <p:cNvPicPr>
            <a:picLocks noChangeAspect="1" noChangeArrowheads="1"/>
          </p:cNvPicPr>
          <p:nvPr/>
        </p:nvPicPr>
        <p:blipFill rotWithShape="1">
          <a:blip r:embed="rId1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3250" b="99250" l="83000" r="96688">
                        <a14:foregroundMark x1="84938" y1="95750" x2="84938" y2="95750"/>
                        <a14:foregroundMark x1="94125" y1="96333" x2="94125" y2="96333"/>
                        <a14:foregroundMark x1="95875" y1="96667" x2="95875" y2="96667"/>
                        <a14:foregroundMark x1="92313" y1="96667" x2="92313" y2="96667"/>
                        <a14:foregroundMark x1="93188" y1="95500" x2="93188" y2="95500"/>
                        <a14:foregroundMark x1="92438" y1="94750" x2="92438" y2="94750"/>
                        <a14:foregroundMark x1="89438" y1="96083" x2="89438" y2="96083"/>
                        <a14:foregroundMark x1="88313" y1="97000" x2="88313" y2="97000"/>
                        <a14:foregroundMark x1="86625" y1="96250" x2="86625" y2="96250"/>
                      </a14:backgroundRemoval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79" t="92685" r="2666" b="1072"/>
          <a:stretch/>
        </p:blipFill>
        <p:spPr bwMode="auto">
          <a:xfrm>
            <a:off x="7791263" y="6343486"/>
            <a:ext cx="1340037" cy="428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35000" y="6394450"/>
            <a:ext cx="5022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45th Fermilab Users Meeting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5657663" y="63944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June 12, 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0500" y="6400636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0471AF44-9188-6348-8E78-DE9B08E3A6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05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emf"/><Relationship Id="rId3" Type="http://schemas.openxmlformats.org/officeDocument/2006/relationships/image" Target="../media/image3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32.jpg"/><Relationship Id="rId5" Type="http://schemas.openxmlformats.org/officeDocument/2006/relationships/image" Target="../media/image33.jpeg"/><Relationship Id="rId6" Type="http://schemas.openxmlformats.org/officeDocument/2006/relationships/oleObject" Target="../embeddings/oleObject4.bin"/><Relationship Id="rId7" Type="http://schemas.openxmlformats.org/officeDocument/2006/relationships/image" Target="../media/image31.wmf"/><Relationship Id="rId8" Type="http://schemas.openxmlformats.org/officeDocument/2006/relationships/image" Target="../media/image34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5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7.emf"/><Relationship Id="rId5" Type="http://schemas.openxmlformats.org/officeDocument/2006/relationships/image" Target="../media/image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08759"/>
            <a:ext cx="7772400" cy="149267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US </a:t>
            </a:r>
            <a:r>
              <a:rPr lang="en-US" sz="3600" dirty="0" err="1" smtClean="0"/>
              <a:t>Muon</a:t>
            </a:r>
            <a:r>
              <a:rPr lang="en-US" sz="3600" dirty="0" smtClean="0"/>
              <a:t> Accelerator Program:</a:t>
            </a:r>
            <a:br>
              <a:rPr lang="en-US" sz="3600" dirty="0" smtClean="0"/>
            </a:br>
            <a:r>
              <a:rPr lang="en-US" sz="3600" i="1" dirty="0" smtClean="0"/>
              <a:t>Goals and Challenges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2482114"/>
            <a:ext cx="6400800" cy="1752600"/>
          </a:xfrm>
        </p:spPr>
        <p:txBody>
          <a:bodyPr/>
          <a:lstStyle/>
          <a:p>
            <a:r>
              <a:rPr lang="en-US" dirty="0" smtClean="0"/>
              <a:t>Mark </a:t>
            </a:r>
            <a:r>
              <a:rPr lang="en-US" dirty="0" smtClean="0"/>
              <a:t>Palmer &amp; </a:t>
            </a:r>
            <a:r>
              <a:rPr lang="en-US" dirty="0" err="1" smtClean="0"/>
              <a:t>Yağmur</a:t>
            </a:r>
            <a:r>
              <a:rPr lang="en-US" dirty="0" smtClean="0"/>
              <a:t> Torun</a:t>
            </a:r>
            <a:endParaRPr lang="en-US" dirty="0" smtClean="0"/>
          </a:p>
          <a:p>
            <a:r>
              <a:rPr lang="en-US" dirty="0" smtClean="0"/>
              <a:t>June </a:t>
            </a:r>
            <a:r>
              <a:rPr lang="en-US" dirty="0" smtClean="0"/>
              <a:t>12, </a:t>
            </a:r>
            <a:r>
              <a:rPr lang="en-US" dirty="0" smtClean="0"/>
              <a:t>2012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58" y="6382849"/>
            <a:ext cx="5201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June </a:t>
            </a:r>
            <a:r>
              <a:rPr lang="en-US" dirty="0" smtClean="0">
                <a:solidFill>
                  <a:schemeClr val="bg1"/>
                </a:solidFill>
              </a:rPr>
              <a:t>12-13, </a:t>
            </a:r>
            <a:r>
              <a:rPr lang="en-US" dirty="0" smtClean="0">
                <a:solidFill>
                  <a:schemeClr val="bg1"/>
                </a:solidFill>
              </a:rPr>
              <a:t>2012     </a:t>
            </a:r>
            <a:r>
              <a:rPr lang="en-US" dirty="0" smtClean="0">
                <a:solidFill>
                  <a:schemeClr val="bg1"/>
                </a:solidFill>
              </a:rPr>
              <a:t>45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Fermilab Users Meeting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6" y="1765300"/>
            <a:ext cx="2956713" cy="45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73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Collider Concept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12,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45th Fermilab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89FD-0FCF-D447-9510-B18AD815D43D}" type="slidenum">
              <a:rPr lang="en-US" smtClean="0"/>
              <a:t>10</a:t>
            </a:fld>
            <a:endParaRPr 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20700" y="4084638"/>
            <a:ext cx="21463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itchFamily="66" charset="0"/>
                <a:sym typeface="Symbol" pitchFamily="18" charset="2"/>
              </a:rPr>
              <a:t>Proton source: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  <a:sym typeface="Symbol" pitchFamily="18" charset="2"/>
              </a:rPr>
              <a:t>For example PROJECT 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  <a:sym typeface="Symbol" pitchFamily="18" charset="2"/>
              </a:rPr>
              <a:t>X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  <a:sym typeface="Symbol" pitchFamily="18" charset="2"/>
              </a:rPr>
              <a:t>at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  <a:sym typeface="Symbol" pitchFamily="18" charset="2"/>
              </a:rPr>
              <a:t/>
            </a:r>
            <a:br>
              <a:rPr lang="en-US" dirty="0">
                <a:solidFill>
                  <a:schemeClr val="bg1"/>
                </a:solidFill>
                <a:latin typeface="Comic Sans MS" pitchFamily="66" charset="0"/>
                <a:sym typeface="Symbol" pitchFamily="18" charset="2"/>
              </a:rPr>
            </a:br>
            <a:r>
              <a:rPr lang="en-US" dirty="0" smtClean="0">
                <a:solidFill>
                  <a:schemeClr val="bg1"/>
                </a:solidFill>
                <a:latin typeface="Comic Sans MS" pitchFamily="66" charset="0"/>
                <a:sym typeface="Symbol" pitchFamily="18" charset="2"/>
              </a:rPr>
              <a:t>4 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  <a:sym typeface="Symbol" pitchFamily="18" charset="2"/>
              </a:rPr>
              <a:t>MW,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  <a:sym typeface="Symbol" pitchFamily="18" charset="2"/>
              </a:rPr>
              <a:t>with 2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  <a:sym typeface="Symbol" pitchFamily="18" charset="2"/>
              </a:rPr>
              <a:t>±1 ns long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  <a:sym typeface="Symbol" pitchFamily="18" charset="2"/>
              </a:rPr>
              <a:t>bunches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276600" y="4408488"/>
            <a:ext cx="1828800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omic Sans MS" pitchFamily="66" charset="0"/>
                <a:sym typeface="Symbol" pitchFamily="18" charset="2"/>
              </a:rPr>
              <a:t>10</a:t>
            </a:r>
            <a:r>
              <a:rPr lang="en-US" baseline="30000" dirty="0">
                <a:solidFill>
                  <a:srgbClr val="FFFFFF"/>
                </a:solidFill>
                <a:latin typeface="Comic Sans MS" pitchFamily="66" charset="0"/>
                <a:sym typeface="Symbol" pitchFamily="18" charset="2"/>
              </a:rPr>
              <a:t>21</a:t>
            </a:r>
            <a:r>
              <a:rPr lang="en-US" dirty="0">
                <a:solidFill>
                  <a:srgbClr val="FFFFFF"/>
                </a:solidFill>
                <a:latin typeface="Comic Sans MS" pitchFamily="66" charset="0"/>
                <a:sym typeface="Symbol" pitchFamily="18" charset="2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mic Sans MS" pitchFamily="66" charset="0"/>
                <a:sym typeface="Symbol" pitchFamily="18" charset="2"/>
              </a:rPr>
              <a:t>muons</a:t>
            </a:r>
            <a:r>
              <a:rPr lang="en-US" dirty="0">
                <a:solidFill>
                  <a:srgbClr val="FFFFFF"/>
                </a:solidFill>
                <a:latin typeface="Comic Sans MS" pitchFamily="66" charset="0"/>
                <a:sym typeface="Symbol" pitchFamily="18" charset="2"/>
              </a:rPr>
              <a:t> per year </a:t>
            </a:r>
            <a:r>
              <a:rPr lang="en-US" dirty="0" smtClean="0">
                <a:solidFill>
                  <a:srgbClr val="FFFFFF"/>
                </a:solidFill>
                <a:latin typeface="Comic Sans MS" pitchFamily="66" charset="0"/>
                <a:sym typeface="Symbol" pitchFamily="18" charset="2"/>
              </a:rPr>
              <a:t>within </a:t>
            </a:r>
            <a:r>
              <a:rPr lang="en-US" dirty="0">
                <a:solidFill>
                  <a:srgbClr val="FFFFFF"/>
                </a:solidFill>
                <a:latin typeface="Comic Sans MS" pitchFamily="66" charset="0"/>
                <a:sym typeface="Symbol" pitchFamily="18" charset="2"/>
              </a:rPr>
              <a:t>the acceptance of an accelerator:</a:t>
            </a:r>
          </a:p>
          <a:p>
            <a:r>
              <a:rPr lang="en-US" dirty="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   </a:t>
            </a:r>
            <a:r>
              <a:rPr lang="en-US" dirty="0" err="1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e</a:t>
            </a:r>
            <a:r>
              <a:rPr lang="en-US" baseline="-25000" dirty="0" err="1">
                <a:solidFill>
                  <a:srgbClr val="FFFFFF"/>
                </a:solidFill>
                <a:latin typeface="Comic Sans MS" pitchFamily="66" charset="0"/>
                <a:sym typeface="Symbol" pitchFamily="18" charset="2"/>
              </a:rPr>
              <a:t>N</a:t>
            </a:r>
            <a:r>
              <a:rPr lang="en-US" dirty="0">
                <a:solidFill>
                  <a:srgbClr val="FFFFFF"/>
                </a:solidFill>
                <a:latin typeface="Comic Sans MS" pitchFamily="66" charset="0"/>
                <a:sym typeface="Symbol" pitchFamily="18" charset="2"/>
              </a:rPr>
              <a:t>=6000 </a:t>
            </a:r>
            <a:r>
              <a:rPr lang="en-US" dirty="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m</a:t>
            </a:r>
            <a:r>
              <a:rPr lang="en-US" dirty="0">
                <a:solidFill>
                  <a:srgbClr val="FFFFFF"/>
                </a:solidFill>
                <a:latin typeface="Comic Sans MS" pitchFamily="66" charset="0"/>
                <a:sym typeface="Symbol" pitchFamily="18" charset="2"/>
              </a:rPr>
              <a:t>m</a:t>
            </a:r>
          </a:p>
          <a:p>
            <a:r>
              <a:rPr lang="en-US" dirty="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   e</a:t>
            </a:r>
            <a:r>
              <a:rPr lang="en-US" baseline="-25000" dirty="0">
                <a:solidFill>
                  <a:srgbClr val="FFFFFF"/>
                </a:solidFill>
                <a:latin typeface="Comic Sans MS" pitchFamily="66" charset="0"/>
                <a:sym typeface="Symbol" pitchFamily="18" charset="2"/>
              </a:rPr>
              <a:t>//N</a:t>
            </a:r>
            <a:r>
              <a:rPr lang="en-US" dirty="0">
                <a:solidFill>
                  <a:srgbClr val="FFFFFF"/>
                </a:solidFill>
                <a:latin typeface="Comic Sans MS" pitchFamily="66" charset="0"/>
                <a:sym typeface="Symbol" pitchFamily="18" charset="2"/>
              </a:rPr>
              <a:t>=25 mm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6045200" y="4092575"/>
            <a:ext cx="28194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omic Sans MS" pitchFamily="66" charset="0"/>
                <a:sym typeface="Symbol" pitchFamily="18" charset="2"/>
              </a:rPr>
              <a:t>Collider:  √</a:t>
            </a:r>
            <a:r>
              <a:rPr lang="en-US" dirty="0">
                <a:solidFill>
                  <a:srgbClr val="FFFFFF"/>
                </a:solidFill>
                <a:latin typeface="Comic Sans MS" pitchFamily="66" charset="0"/>
                <a:sym typeface="Symbol" pitchFamily="18" charset="2"/>
              </a:rPr>
              <a:t>s = 3 </a:t>
            </a:r>
            <a:r>
              <a:rPr lang="en-US" dirty="0" err="1">
                <a:solidFill>
                  <a:srgbClr val="FFFFFF"/>
                </a:solidFill>
                <a:latin typeface="Comic Sans MS" pitchFamily="66" charset="0"/>
                <a:sym typeface="Symbol" pitchFamily="18" charset="2"/>
              </a:rPr>
              <a:t>TeV</a:t>
            </a:r>
            <a:r>
              <a:rPr lang="en-US" dirty="0">
                <a:solidFill>
                  <a:srgbClr val="FFFFFF"/>
                </a:solidFill>
                <a:latin typeface="Comic Sans MS" pitchFamily="66" charset="0"/>
                <a:sym typeface="Symbol" pitchFamily="18" charset="2"/>
              </a:rPr>
              <a:t> </a:t>
            </a:r>
          </a:p>
          <a:p>
            <a:r>
              <a:rPr lang="en-US" dirty="0">
                <a:solidFill>
                  <a:srgbClr val="FFFFFF"/>
                </a:solidFill>
                <a:latin typeface="Comic Sans MS" pitchFamily="66" charset="0"/>
                <a:sym typeface="Symbol" pitchFamily="18" charset="2"/>
              </a:rPr>
              <a:t>Circumference = 4.5km</a:t>
            </a:r>
            <a:br>
              <a:rPr lang="en-US" dirty="0">
                <a:solidFill>
                  <a:srgbClr val="FFFFFF"/>
                </a:solidFill>
                <a:latin typeface="Comic Sans MS" pitchFamily="66" charset="0"/>
                <a:sym typeface="Symbol" pitchFamily="18" charset="2"/>
              </a:rPr>
            </a:br>
            <a:r>
              <a:rPr lang="en-US" i="1" dirty="0">
                <a:solidFill>
                  <a:srgbClr val="FFFFFF"/>
                </a:solidFill>
                <a:latin typeface="Comic Sans MS" pitchFamily="66" charset="0"/>
                <a:sym typeface="Symbol" pitchFamily="18" charset="2"/>
              </a:rPr>
              <a:t>L</a:t>
            </a:r>
            <a:r>
              <a:rPr lang="en-US" dirty="0">
                <a:solidFill>
                  <a:srgbClr val="FFFFFF"/>
                </a:solidFill>
                <a:latin typeface="Comic Sans MS" pitchFamily="66" charset="0"/>
                <a:sym typeface="Symbol" pitchFamily="18" charset="2"/>
              </a:rPr>
              <a:t> = 3×10</a:t>
            </a:r>
            <a:r>
              <a:rPr lang="en-US" baseline="30000" dirty="0">
                <a:solidFill>
                  <a:srgbClr val="FFFFFF"/>
                </a:solidFill>
                <a:latin typeface="Comic Sans MS" pitchFamily="66" charset="0"/>
                <a:sym typeface="Symbol" pitchFamily="18" charset="2"/>
              </a:rPr>
              <a:t>34</a:t>
            </a:r>
            <a:r>
              <a:rPr lang="en-US" dirty="0">
                <a:solidFill>
                  <a:srgbClr val="FFFFFF"/>
                </a:solidFill>
                <a:latin typeface="Comic Sans MS" pitchFamily="66" charset="0"/>
                <a:sym typeface="Symbol" pitchFamily="18" charset="2"/>
              </a:rPr>
              <a:t> cm</a:t>
            </a:r>
            <a:r>
              <a:rPr lang="en-US" baseline="30000" dirty="0">
                <a:solidFill>
                  <a:srgbClr val="FFFFFF"/>
                </a:solidFill>
                <a:latin typeface="Comic Sans MS" pitchFamily="66" charset="0"/>
                <a:sym typeface="Symbol" pitchFamily="18" charset="2"/>
              </a:rPr>
              <a:t>-2</a:t>
            </a:r>
            <a:r>
              <a:rPr lang="en-US" dirty="0">
                <a:solidFill>
                  <a:srgbClr val="FFFFFF"/>
                </a:solidFill>
                <a:latin typeface="Comic Sans MS" pitchFamily="66" charset="0"/>
                <a:sym typeface="Symbol" pitchFamily="18" charset="2"/>
              </a:rPr>
              <a:t>s</a:t>
            </a:r>
            <a:r>
              <a:rPr lang="en-US" baseline="30000" dirty="0">
                <a:solidFill>
                  <a:srgbClr val="FFFFFF"/>
                </a:solidFill>
                <a:latin typeface="Comic Sans MS" pitchFamily="66" charset="0"/>
                <a:sym typeface="Symbol" pitchFamily="18" charset="2"/>
              </a:rPr>
              <a:t>-</a:t>
            </a:r>
            <a:r>
              <a:rPr lang="en-US" baseline="30000" dirty="0" smtClean="0">
                <a:solidFill>
                  <a:srgbClr val="FFFFFF"/>
                </a:solidFill>
                <a:latin typeface="Comic Sans MS" pitchFamily="66" charset="0"/>
                <a:sym typeface="Symbol" pitchFamily="18" charset="2"/>
              </a:rPr>
              <a:t>1</a:t>
            </a:r>
            <a:br>
              <a:rPr lang="en-US" baseline="30000" dirty="0" smtClean="0">
                <a:solidFill>
                  <a:srgbClr val="FFFFFF"/>
                </a:solidFill>
                <a:latin typeface="Comic Sans MS" pitchFamily="66" charset="0"/>
                <a:sym typeface="Symbol" pitchFamily="18" charset="2"/>
              </a:rPr>
            </a:br>
            <a:r>
              <a:rPr lang="en-US" dirty="0" smtClean="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m</a:t>
            </a:r>
            <a:r>
              <a:rPr lang="en-US" dirty="0">
                <a:solidFill>
                  <a:srgbClr val="FFFFFF"/>
                </a:solidFill>
                <a:latin typeface="Comic Sans MS" pitchFamily="66" charset="0"/>
                <a:sym typeface="Symbol" pitchFamily="18" charset="2"/>
              </a:rPr>
              <a:t>/bunch = 2x10</a:t>
            </a:r>
            <a:r>
              <a:rPr lang="en-US" baseline="30000" dirty="0">
                <a:solidFill>
                  <a:srgbClr val="FFFFFF"/>
                </a:solidFill>
                <a:latin typeface="Comic Sans MS" pitchFamily="66" charset="0"/>
                <a:sym typeface="Symbol" pitchFamily="18" charset="2"/>
              </a:rPr>
              <a:t>12</a:t>
            </a:r>
          </a:p>
          <a:p>
            <a:r>
              <a:rPr lang="en-US" dirty="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s</a:t>
            </a:r>
            <a:r>
              <a:rPr lang="en-US" dirty="0">
                <a:solidFill>
                  <a:srgbClr val="FFFFFF"/>
                </a:solidFill>
                <a:latin typeface="Comic Sans MS" pitchFamily="66" charset="0"/>
                <a:sym typeface="Symbol" pitchFamily="18" charset="2"/>
              </a:rPr>
              <a:t>(p)/p = 0.1%</a:t>
            </a:r>
          </a:p>
          <a:p>
            <a:r>
              <a:rPr lang="en-US" dirty="0" err="1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e</a:t>
            </a:r>
            <a:r>
              <a:rPr lang="en-US" baseline="-25000" dirty="0" err="1">
                <a:solidFill>
                  <a:srgbClr val="FFFFFF"/>
                </a:solidFill>
                <a:latin typeface="Comic Sans MS" pitchFamily="66" charset="0"/>
                <a:sym typeface="Symbol" pitchFamily="18" charset="2"/>
              </a:rPr>
              <a:t>N</a:t>
            </a:r>
            <a:r>
              <a:rPr lang="en-US" dirty="0">
                <a:solidFill>
                  <a:srgbClr val="FFFFFF"/>
                </a:solidFill>
                <a:latin typeface="Comic Sans MS" pitchFamily="66" charset="0"/>
                <a:sym typeface="Symbol" pitchFamily="18" charset="2"/>
              </a:rPr>
              <a:t> = 25 </a:t>
            </a:r>
            <a:r>
              <a:rPr lang="en-US" dirty="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m</a:t>
            </a:r>
            <a:r>
              <a:rPr lang="en-US" dirty="0">
                <a:solidFill>
                  <a:srgbClr val="FFFFFF"/>
                </a:solidFill>
                <a:latin typeface="Comic Sans MS" pitchFamily="66" charset="0"/>
                <a:sym typeface="Symbol" pitchFamily="18" charset="2"/>
              </a:rPr>
              <a:t>m, </a:t>
            </a:r>
            <a:r>
              <a:rPr lang="en-US" dirty="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e</a:t>
            </a:r>
            <a:r>
              <a:rPr lang="en-US" baseline="-25000" dirty="0">
                <a:solidFill>
                  <a:srgbClr val="FFFFFF"/>
                </a:solidFill>
                <a:latin typeface="Comic Sans MS" pitchFamily="66" charset="0"/>
                <a:sym typeface="Symbol" pitchFamily="18" charset="2"/>
              </a:rPr>
              <a:t>//N</a:t>
            </a:r>
            <a:r>
              <a:rPr lang="en-US" dirty="0">
                <a:solidFill>
                  <a:srgbClr val="FFFFFF"/>
                </a:solidFill>
                <a:latin typeface="Comic Sans MS" pitchFamily="66" charset="0"/>
                <a:sym typeface="Symbol" pitchFamily="18" charset="2"/>
              </a:rPr>
              <a:t>=70 mm</a:t>
            </a:r>
          </a:p>
          <a:p>
            <a:r>
              <a:rPr lang="en-US" dirty="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b</a:t>
            </a:r>
            <a:r>
              <a:rPr lang="en-US" dirty="0">
                <a:solidFill>
                  <a:srgbClr val="FFFFFF"/>
                </a:solidFill>
                <a:latin typeface="Comic Sans MS" pitchFamily="66" charset="0"/>
                <a:sym typeface="Symbol" pitchFamily="18" charset="2"/>
              </a:rPr>
              <a:t>* = 5mm</a:t>
            </a:r>
          </a:p>
          <a:p>
            <a:r>
              <a:rPr lang="en-US" dirty="0">
                <a:solidFill>
                  <a:srgbClr val="FFFFFF"/>
                </a:solidFill>
                <a:latin typeface="Comic Sans MS" pitchFamily="66" charset="0"/>
                <a:sym typeface="Symbol" pitchFamily="18" charset="2"/>
              </a:rPr>
              <a:t>Rep Rate = 12Hz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4152900" y="4114800"/>
            <a:ext cx="1588" cy="293688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304800" y="1079500"/>
            <a:ext cx="8585200" cy="2971801"/>
            <a:chOff x="304800" y="1079500"/>
            <a:chExt cx="8585200" cy="2971801"/>
          </a:xfrm>
        </p:grpSpPr>
        <p:pic>
          <p:nvPicPr>
            <p:cNvPr id="13" name="Picture 2" descr="C:\Documents and Settings\sgeer-admin\My Documents\Papers\Review Articles\AnnRevNuclPartScience-2009\Figures\Fig1.JPG"/>
            <p:cNvPicPr>
              <a:picLocks noChangeAspect="1" noChangeArrowheads="1"/>
            </p:cNvPicPr>
            <p:nvPr/>
          </p:nvPicPr>
          <p:blipFill>
            <a:blip r:embed="rId2"/>
            <a:srcRect t="57533"/>
            <a:stretch>
              <a:fillRect/>
            </a:stretch>
          </p:blipFill>
          <p:spPr bwMode="auto">
            <a:xfrm>
              <a:off x="304800" y="1079500"/>
              <a:ext cx="8585200" cy="297180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6" name="Rectangle 9"/>
            <p:cNvSpPr>
              <a:spLocks noChangeArrowheads="1"/>
            </p:cNvSpPr>
            <p:nvPr/>
          </p:nvSpPr>
          <p:spPr bwMode="auto">
            <a:xfrm>
              <a:off x="8074015" y="2552930"/>
              <a:ext cx="170708" cy="15471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6540500" y="2011363"/>
              <a:ext cx="990600" cy="228600"/>
            </a:xfrm>
            <a:prstGeom prst="rect">
              <a:avLst/>
            </a:prstGeom>
            <a:solidFill>
              <a:srgbClr val="F6E7E6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5760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/>
          </p:nvPr>
        </p:nvSpPr>
        <p:spPr>
          <a:xfrm>
            <a:off x="457200" y="109538"/>
            <a:ext cx="7797800" cy="9318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dirty="0" err="1" smtClean="0"/>
              <a:t>Muon</a:t>
            </a:r>
            <a:r>
              <a:rPr lang="en-US" sz="3200" dirty="0" smtClean="0"/>
              <a:t> Collider </a:t>
            </a:r>
            <a:r>
              <a:rPr lang="en-US" dirty="0" smtClean="0"/>
              <a:t>-</a:t>
            </a:r>
            <a:r>
              <a:rPr lang="en-US" sz="3200" dirty="0" smtClean="0"/>
              <a:t> Neutrino Factory Comparison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latin typeface="+mn-lt"/>
              </a:rPr>
              <a:t>June 12, 2012</a:t>
            </a:r>
            <a:endParaRPr lang="en-US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latin typeface="+mn-lt"/>
              </a:rPr>
              <a:t>45th Fermilab Users Meeting</a:t>
            </a:r>
            <a:endParaRPr 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AB0F1F-CDA5-432B-AE28-B2C45B61F390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2294" name="Picture 2" descr="C:\Documents and Settings\sgeer-admin\My Documents\Papers\Review Articles\AnnRevNuclPartScience-2009\Figures\Fig1.JPG"/>
          <p:cNvPicPr>
            <a:picLocks noChangeAspect="1" noChangeArrowheads="1"/>
          </p:cNvPicPr>
          <p:nvPr/>
        </p:nvPicPr>
        <p:blipFill>
          <a:blip r:embed="rId2"/>
          <a:srcRect t="57533"/>
          <a:stretch>
            <a:fillRect/>
          </a:stretch>
        </p:blipFill>
        <p:spPr bwMode="auto">
          <a:xfrm>
            <a:off x="762000" y="3505200"/>
            <a:ext cx="6477000" cy="207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2" descr="C:\Documents and Settings\sgeer-admin\My Documents\Papers\Review Articles\AnnRevNuclPartScience-2009\Figures\Fig1.JPG"/>
          <p:cNvPicPr>
            <a:picLocks noChangeAspect="1" noChangeArrowheads="1"/>
          </p:cNvPicPr>
          <p:nvPr/>
        </p:nvPicPr>
        <p:blipFill>
          <a:blip r:embed="rId2"/>
          <a:srcRect t="8218" b="49315"/>
          <a:stretch>
            <a:fillRect/>
          </a:stretch>
        </p:blipFill>
        <p:spPr bwMode="auto">
          <a:xfrm>
            <a:off x="762000" y="1295400"/>
            <a:ext cx="6477000" cy="207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6" name="TextBox 165"/>
          <p:cNvSpPr txBox="1">
            <a:spLocks noChangeArrowheads="1"/>
          </p:cNvSpPr>
          <p:nvPr/>
        </p:nvSpPr>
        <p:spPr bwMode="auto">
          <a:xfrm>
            <a:off x="7277100" y="1849438"/>
            <a:ext cx="13906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NEUTRINO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FACTORY</a:t>
            </a:r>
          </a:p>
        </p:txBody>
      </p:sp>
      <p:sp>
        <p:nvSpPr>
          <p:cNvPr id="12297" name="TextBox 166"/>
          <p:cNvSpPr txBox="1">
            <a:spLocks noChangeArrowheads="1"/>
          </p:cNvSpPr>
          <p:nvPr/>
        </p:nvSpPr>
        <p:spPr bwMode="auto">
          <a:xfrm>
            <a:off x="7296150" y="4251325"/>
            <a:ext cx="1365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MUON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COLLIDER</a:t>
            </a:r>
          </a:p>
        </p:txBody>
      </p:sp>
      <p:sp>
        <p:nvSpPr>
          <p:cNvPr id="12298" name="TextBox 167"/>
          <p:cNvSpPr txBox="1">
            <a:spLocks noChangeArrowheads="1"/>
          </p:cNvSpPr>
          <p:nvPr/>
        </p:nvSpPr>
        <p:spPr bwMode="auto">
          <a:xfrm>
            <a:off x="838200" y="5867400"/>
            <a:ext cx="7416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In present MC baseline design, Front End is same as for NF</a:t>
            </a:r>
          </a:p>
        </p:txBody>
      </p:sp>
      <p:sp>
        <p:nvSpPr>
          <p:cNvPr id="12299" name="AutoShape 6"/>
          <p:cNvSpPr>
            <a:spLocks/>
          </p:cNvSpPr>
          <p:nvPr/>
        </p:nvSpPr>
        <p:spPr bwMode="auto">
          <a:xfrm rot="5400000">
            <a:off x="2209800" y="4440238"/>
            <a:ext cx="152400" cy="2590800"/>
          </a:xfrm>
          <a:prstGeom prst="rightBrace">
            <a:avLst>
              <a:gd name="adj1" fmla="val 26759"/>
              <a:gd name="adj2" fmla="val 50000"/>
            </a:avLst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470937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8" grpId="0"/>
      <p:bldP spid="1229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R&amp;D CHALLENGES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12,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45th Fermilab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89FD-0FCF-D447-9510-B18AD815D43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971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8100" y="46038"/>
            <a:ext cx="6921500" cy="776287"/>
          </a:xfrm>
        </p:spPr>
        <p:txBody>
          <a:bodyPr/>
          <a:lstStyle/>
          <a:p>
            <a:r>
              <a:rPr lang="en-US" dirty="0" smtClean="0"/>
              <a:t>Major Efforts Presently Underway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" y="762000"/>
            <a:ext cx="4635500" cy="3632200"/>
          </a:xfrm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Design Studies</a:t>
            </a:r>
          </a:p>
          <a:p>
            <a:pPr lvl="1"/>
            <a:r>
              <a:rPr lang="en-US" dirty="0" smtClean="0"/>
              <a:t>Proton Driver</a:t>
            </a:r>
          </a:p>
          <a:p>
            <a:pPr lvl="1"/>
            <a:r>
              <a:rPr lang="en-US" dirty="0" smtClean="0"/>
              <a:t>Front End</a:t>
            </a:r>
          </a:p>
          <a:p>
            <a:pPr lvl="1"/>
            <a:r>
              <a:rPr lang="en-US" dirty="0" smtClean="0"/>
              <a:t>Cooling</a:t>
            </a:r>
          </a:p>
          <a:p>
            <a:pPr lvl="1"/>
            <a:r>
              <a:rPr lang="en-US" dirty="0" smtClean="0"/>
              <a:t>Acceleration and Storage</a:t>
            </a:r>
          </a:p>
          <a:p>
            <a:pPr lvl="1"/>
            <a:r>
              <a:rPr lang="en-US" dirty="0" smtClean="0"/>
              <a:t>Collider</a:t>
            </a:r>
          </a:p>
          <a:p>
            <a:pPr lvl="1"/>
            <a:r>
              <a:rPr lang="en-US" dirty="0" smtClean="0"/>
              <a:t>Machine-Detector Interface</a:t>
            </a:r>
          </a:p>
          <a:p>
            <a:pPr lvl="1"/>
            <a:r>
              <a:rPr lang="en-US" dirty="0" smtClean="0"/>
              <a:t>Work closely with physics and detector efforts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724400" y="762000"/>
            <a:ext cx="4368800" cy="3632200"/>
          </a:xfr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Technical R&amp;D</a:t>
            </a:r>
          </a:p>
          <a:p>
            <a:pPr lvl="1"/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RF in magnetic fields</a:t>
            </a:r>
          </a:p>
          <a:p>
            <a:pPr lvl="1"/>
            <a:r>
              <a:rPr lang="en-US" dirty="0" smtClean="0"/>
              <a:t>SCRF for acceleration chain (</a:t>
            </a:r>
            <a:r>
              <a:rPr lang="en-US" dirty="0" err="1" smtClean="0"/>
              <a:t>eg</a:t>
            </a:r>
            <a:r>
              <a:rPr lang="en-US" dirty="0" smtClean="0"/>
              <a:t>, 200 MHz cavities)</a:t>
            </a:r>
          </a:p>
          <a:p>
            <a:pPr lvl="1"/>
            <a:r>
              <a:rPr lang="en-US" dirty="0" smtClean="0">
                <a:solidFill>
                  <a:srgbClr val="A9CCEE"/>
                </a:solidFill>
              </a:rPr>
              <a:t>High field magnets</a:t>
            </a:r>
          </a:p>
          <a:p>
            <a:pPr lvl="2"/>
            <a:r>
              <a:rPr lang="en-US" dirty="0" smtClean="0">
                <a:solidFill>
                  <a:srgbClr val="A9CCEE"/>
                </a:solidFill>
              </a:rPr>
              <a:t>Utilizing HTS technologies</a:t>
            </a:r>
          </a:p>
          <a:p>
            <a:pPr lvl="1"/>
            <a:r>
              <a:rPr lang="en-US" dirty="0" smtClean="0"/>
              <a:t>Targets &amp; Absorbers</a:t>
            </a:r>
          </a:p>
          <a:p>
            <a:pPr lvl="1"/>
            <a:r>
              <a:rPr lang="en-US" dirty="0" err="1" smtClean="0">
                <a:solidFill>
                  <a:srgbClr val="A9CCEE"/>
                </a:solidFill>
              </a:rPr>
              <a:t>MuCool</a:t>
            </a:r>
            <a:r>
              <a:rPr lang="en-US" dirty="0" smtClean="0">
                <a:solidFill>
                  <a:srgbClr val="A9CCEE"/>
                </a:solidFill>
              </a:rPr>
              <a:t> Test Area (MTA)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12,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45th Fermilab Users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3500" y="4432300"/>
            <a:ext cx="9029700" cy="2006600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Major System Demonstration </a:t>
            </a:r>
          </a:p>
          <a:p>
            <a:pPr lvl="1"/>
            <a:r>
              <a:rPr lang="en-US" dirty="0" smtClean="0"/>
              <a:t>The </a:t>
            </a:r>
            <a:r>
              <a:rPr lang="en-US" dirty="0" err="1" smtClean="0"/>
              <a:t>Muon</a:t>
            </a:r>
            <a:r>
              <a:rPr lang="en-US" dirty="0" smtClean="0"/>
              <a:t> Ionization Cooling Experiment – MICE</a:t>
            </a:r>
          </a:p>
          <a:p>
            <a:pPr lvl="2"/>
            <a:r>
              <a:rPr lang="en-US" dirty="0" smtClean="0">
                <a:solidFill>
                  <a:srgbClr val="A9CCEE"/>
                </a:solidFill>
              </a:rPr>
              <a:t>Major U.S. effort to provide key hardware:  RF Cavities and couplers, </a:t>
            </a:r>
            <a:r>
              <a:rPr lang="en-US" dirty="0">
                <a:solidFill>
                  <a:srgbClr val="A9CCEE"/>
                </a:solidFill>
              </a:rPr>
              <a:t>S</a:t>
            </a:r>
            <a:r>
              <a:rPr lang="en-US" dirty="0" smtClean="0">
                <a:solidFill>
                  <a:srgbClr val="A9CCEE"/>
                </a:solidFill>
              </a:rPr>
              <a:t>pectrometer Solenoids, Coupling Coils</a:t>
            </a:r>
          </a:p>
          <a:p>
            <a:pPr lvl="2"/>
            <a:r>
              <a:rPr lang="en-US" dirty="0" smtClean="0">
                <a:solidFill>
                  <a:srgbClr val="A9CCEE"/>
                </a:solidFill>
              </a:rPr>
              <a:t>Experimental and Operations Support</a:t>
            </a:r>
          </a:p>
          <a:p>
            <a:pPr marL="457200" lvl="1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774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7" grpId="0" build="p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109538"/>
            <a:ext cx="7302500" cy="9318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Technical Challenges – Tertiary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" y="770452"/>
            <a:ext cx="8851900" cy="61861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 MW-scale proton source and target facility are required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12,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45th Fermilab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89FD-0FCF-D447-9510-B18AD815D43D}" type="slidenum">
              <a:rPr lang="en-US" smtClean="0"/>
              <a:t>14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71500" y="1219199"/>
            <a:ext cx="7488767" cy="4186767"/>
            <a:chOff x="571500" y="1663699"/>
            <a:chExt cx="7488767" cy="4186767"/>
          </a:xfrm>
        </p:grpSpPr>
        <p:sp>
          <p:nvSpPr>
            <p:cNvPr id="7" name="Rectangle 6"/>
            <p:cNvSpPr/>
            <p:nvPr/>
          </p:nvSpPr>
          <p:spPr>
            <a:xfrm>
              <a:off x="571500" y="1663699"/>
              <a:ext cx="7488767" cy="4186767"/>
            </a:xfrm>
            <a:prstGeom prst="rect">
              <a:avLst/>
            </a:prstGeom>
            <a:solidFill>
              <a:schemeClr val="bg1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63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Content Placeholder 6" descr="MUsperP.jpg"/>
            <p:cNvPicPr>
              <a:picLocks noChangeAspect="1"/>
            </p:cNvPicPr>
            <p:nvPr/>
          </p:nvPicPr>
          <p:blipFill rotWithShape="1">
            <a:blip r:embed="rId2"/>
            <a:srcRect l="1593" t="2906" r="397" b="2588"/>
            <a:stretch/>
          </p:blipFill>
          <p:spPr>
            <a:xfrm>
              <a:off x="687388" y="1922463"/>
              <a:ext cx="7313612" cy="3868737"/>
            </a:xfrm>
            <a:prstGeom prst="rect">
              <a:avLst/>
            </a:prstGeom>
          </p:spPr>
        </p:pic>
        <p:sp>
          <p:nvSpPr>
            <p:cNvPr id="9" name="Rectangle 39"/>
            <p:cNvSpPr>
              <a:spLocks noChangeArrowheads="1"/>
            </p:cNvSpPr>
            <p:nvPr/>
          </p:nvSpPr>
          <p:spPr bwMode="auto">
            <a:xfrm>
              <a:off x="1398588" y="1854200"/>
              <a:ext cx="6088062" cy="119221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0" name="Picture 36" descr="coollinebase102"/>
            <p:cNvPicPr>
              <a:picLocks noChangeAspect="1" noChangeArrowheads="1"/>
            </p:cNvPicPr>
            <p:nvPr/>
          </p:nvPicPr>
          <p:blipFill rotWithShape="1">
            <a:blip r:embed="rId3"/>
            <a:srcRect t="19418" b="15858"/>
            <a:stretch/>
          </p:blipFill>
          <p:spPr bwMode="auto">
            <a:xfrm>
              <a:off x="1333500" y="1778001"/>
              <a:ext cx="5568950" cy="63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27"/>
            <p:cNvSpPr txBox="1">
              <a:spLocks noChangeArrowheads="1"/>
            </p:cNvSpPr>
            <p:nvPr/>
          </p:nvSpPr>
          <p:spPr bwMode="auto">
            <a:xfrm>
              <a:off x="6156325" y="4614863"/>
              <a:ext cx="854075" cy="3381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B050"/>
                  </a:solidFill>
                </a:rPr>
                <a:t>Neuffer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094163" y="3825875"/>
              <a:ext cx="463550" cy="1222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190500" y="5405965"/>
            <a:ext cx="8661400" cy="109643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 multi-MW proton source, </a:t>
            </a:r>
            <a:r>
              <a:rPr lang="en-US" sz="2400" i="1" dirty="0" smtClean="0"/>
              <a:t>e.g.</a:t>
            </a:r>
            <a:r>
              <a:rPr lang="en-US" sz="2400" dirty="0" smtClean="0"/>
              <a:t>, Project X, will enable </a:t>
            </a:r>
            <a:br>
              <a:rPr lang="en-US" sz="2400" dirty="0" smtClean="0"/>
            </a:br>
            <a:r>
              <a:rPr lang="en-US" sz="2400" dirty="0" smtClean="0"/>
              <a:t>O(10</a:t>
            </a:r>
            <a:r>
              <a:rPr lang="en-US" sz="2400" baseline="30000" dirty="0" smtClean="0"/>
              <a:t>21</a:t>
            </a:r>
            <a:r>
              <a:rPr lang="en-US" sz="2400" dirty="0" smtClean="0"/>
              <a:t>) </a:t>
            </a:r>
            <a:r>
              <a:rPr lang="en-US" sz="2400" dirty="0" err="1" smtClean="0"/>
              <a:t>muons</a:t>
            </a:r>
            <a:r>
              <a:rPr lang="en-US" sz="2400" dirty="0" smtClean="0"/>
              <a:t>/year to be produced, bunched and cooled to fit within the acceptance of an accelerator.</a:t>
            </a:r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29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350" y="20638"/>
            <a:ext cx="6978650" cy="741362"/>
          </a:xfrm>
        </p:spPr>
        <p:txBody>
          <a:bodyPr/>
          <a:lstStyle/>
          <a:p>
            <a:r>
              <a:rPr lang="en-US" dirty="0" smtClean="0"/>
              <a:t>Technical Challenges - Target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685800"/>
            <a:ext cx="6032500" cy="36449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MERIT Experiment at the CERN PS</a:t>
            </a:r>
          </a:p>
          <a:p>
            <a:pPr lvl="1"/>
            <a:r>
              <a:rPr lang="en-US" sz="2000" dirty="0" smtClean="0"/>
              <a:t>Proof</a:t>
            </a:r>
            <a:r>
              <a:rPr lang="en-US" sz="2000" dirty="0"/>
              <a:t>-of-principle demonstration of a liquid Hg jet target in high-field </a:t>
            </a:r>
            <a:r>
              <a:rPr lang="en-US" sz="2000" dirty="0" smtClean="0"/>
              <a:t>solenoid in Fall `07 </a:t>
            </a:r>
            <a:endParaRPr lang="en-US" sz="2000" dirty="0"/>
          </a:p>
          <a:p>
            <a:pPr lvl="1"/>
            <a:r>
              <a:rPr lang="en-US" sz="2000" dirty="0"/>
              <a:t>D</a:t>
            </a:r>
            <a:r>
              <a:rPr lang="en-US" sz="2000" dirty="0" smtClean="0"/>
              <a:t>emonstrated </a:t>
            </a:r>
            <a:r>
              <a:rPr lang="en-US" sz="2000" dirty="0"/>
              <a:t>a 20m/s </a:t>
            </a:r>
            <a:r>
              <a:rPr lang="en-US" sz="2000" dirty="0" smtClean="0"/>
              <a:t>liquid </a:t>
            </a:r>
            <a:r>
              <a:rPr lang="en-US" sz="2000" dirty="0"/>
              <a:t>Hg jet </a:t>
            </a:r>
            <a:r>
              <a:rPr lang="en-US" sz="2000" dirty="0" smtClean="0"/>
              <a:t>injected </a:t>
            </a:r>
            <a:r>
              <a:rPr lang="en-US" sz="2000" dirty="0"/>
              <a:t>into a 15 T </a:t>
            </a:r>
            <a:r>
              <a:rPr lang="en-US" sz="2000" dirty="0" smtClean="0"/>
              <a:t>solenoid</a:t>
            </a:r>
            <a:r>
              <a:rPr lang="en-US" sz="2000" dirty="0"/>
              <a:t> </a:t>
            </a:r>
            <a:r>
              <a:rPr lang="en-US" sz="2000" dirty="0" smtClean="0"/>
              <a:t>and </a:t>
            </a:r>
            <a:r>
              <a:rPr lang="en-US" sz="2000" dirty="0"/>
              <a:t>hit with a </a:t>
            </a:r>
            <a:r>
              <a:rPr lang="en-US" sz="2000" dirty="0" smtClean="0"/>
              <a:t>115 KJ/pulse beam! </a:t>
            </a:r>
            <a:endParaRPr lang="en-US" sz="2000" dirty="0"/>
          </a:p>
          <a:p>
            <a:pPr marL="749300" lvl="1" indent="-292100">
              <a:buNone/>
            </a:pPr>
            <a:r>
              <a:rPr lang="en-US" sz="2000" dirty="0" smtClean="0">
                <a:latin typeface="Wingdings 3" charset="2"/>
                <a:cs typeface="Wingdings 3" charset="2"/>
              </a:rPr>
              <a:t>a</a:t>
            </a:r>
            <a:r>
              <a:rPr lang="en-US" sz="2000" dirty="0" smtClean="0"/>
              <a:t> Technology </a:t>
            </a:r>
            <a:r>
              <a:rPr lang="en-US" sz="2000" dirty="0"/>
              <a:t>OK for beam powers </a:t>
            </a:r>
            <a:r>
              <a:rPr lang="en-US" sz="2000" dirty="0" smtClean="0"/>
              <a:t>up </a:t>
            </a:r>
            <a:r>
              <a:rPr lang="en-US" sz="2000" dirty="0"/>
              <a:t>to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8 </a:t>
            </a:r>
            <a:r>
              <a:rPr lang="en-US" sz="2000" dirty="0"/>
              <a:t>MW with </a:t>
            </a:r>
            <a:r>
              <a:rPr lang="en-US" sz="2000" dirty="0" smtClean="0"/>
              <a:t>a repetition </a:t>
            </a:r>
            <a:r>
              <a:rPr lang="en-US" sz="2000" dirty="0"/>
              <a:t>rate of </a:t>
            </a:r>
            <a:r>
              <a:rPr lang="en-US" sz="2000" dirty="0" smtClean="0"/>
              <a:t>70 Hz!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12,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45th Fermilab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89FD-0FCF-D447-9510-B18AD815D43D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5" descr="DSCN00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6010" y="1094933"/>
            <a:ext cx="3094490" cy="232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5854700" y="5561013"/>
            <a:ext cx="30480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Hg jet in a 15 T solenoid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with measured </a:t>
            </a:r>
            <a:r>
              <a:rPr lang="en-US" dirty="0">
                <a:solidFill>
                  <a:srgbClr val="FFFFFF"/>
                </a:solidFill>
              </a:rPr>
              <a:t>disruption length </a:t>
            </a:r>
            <a:r>
              <a:rPr lang="en-US" dirty="0" smtClean="0">
                <a:solidFill>
                  <a:srgbClr val="FFFFFF"/>
                </a:solidFill>
              </a:rPr>
              <a:t>~ </a:t>
            </a:r>
            <a:r>
              <a:rPr lang="en-US" dirty="0">
                <a:solidFill>
                  <a:srgbClr val="FFFFFF"/>
                </a:solidFill>
              </a:rPr>
              <a:t>28 cm</a:t>
            </a:r>
          </a:p>
        </p:txBody>
      </p:sp>
      <p:pic>
        <p:nvPicPr>
          <p:cNvPr id="9" name="Picture 4" descr="C:\data0\MERIT\MOVIES\Animation_16014_fats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5550" y="3517900"/>
            <a:ext cx="2133600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8521700" y="4527550"/>
            <a:ext cx="571500" cy="285750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+mn-lt"/>
              </a:rPr>
              <a:t>1 cm</a:t>
            </a:r>
          </a:p>
        </p:txBody>
      </p:sp>
      <p:cxnSp>
        <p:nvCxnSpPr>
          <p:cNvPr id="11" name="Straight Arrow Connector 16"/>
          <p:cNvCxnSpPr>
            <a:cxnSpLocks noChangeShapeType="1"/>
          </p:cNvCxnSpPr>
          <p:nvPr/>
        </p:nvCxnSpPr>
        <p:spPr bwMode="auto">
          <a:xfrm rot="5400000">
            <a:off x="8331994" y="4623594"/>
            <a:ext cx="381000" cy="1588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 type="arrow" w="med" len="med"/>
            <a:tailEnd type="arrow" w="med" len="med"/>
          </a:ln>
        </p:spPr>
      </p:cxnSp>
      <p:pic>
        <p:nvPicPr>
          <p:cNvPr id="12" name="Picture 5" descr="MERI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30" y="3517900"/>
            <a:ext cx="5934084" cy="296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8217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Cooling Channel 90° Sectioned 201109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" r="3349"/>
          <a:stretch/>
        </p:blipFill>
        <p:spPr>
          <a:xfrm>
            <a:off x="2956963" y="3541066"/>
            <a:ext cx="6148937" cy="28868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350" y="20638"/>
            <a:ext cx="6978650" cy="817562"/>
          </a:xfrm>
        </p:spPr>
        <p:txBody>
          <a:bodyPr/>
          <a:lstStyle/>
          <a:p>
            <a:r>
              <a:rPr lang="en-GB" dirty="0" smtClean="0"/>
              <a:t>Technical Challenges - Cooling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" y="863600"/>
            <a:ext cx="8851900" cy="2677466"/>
          </a:xfrm>
        </p:spPr>
        <p:txBody>
          <a:bodyPr>
            <a:normAutofit/>
          </a:bodyPr>
          <a:lstStyle/>
          <a:p>
            <a:r>
              <a:rPr lang="en-GB" dirty="0" smtClean="0"/>
              <a:t>Tertiary production of </a:t>
            </a:r>
            <a:r>
              <a:rPr lang="en-GB" dirty="0" err="1" smtClean="0"/>
              <a:t>muon</a:t>
            </a:r>
            <a:r>
              <a:rPr lang="en-GB" dirty="0" smtClean="0"/>
              <a:t> beams </a:t>
            </a:r>
            <a:r>
              <a:rPr lang="en-GB" dirty="0" smtClean="0">
                <a:latin typeface="Wingdings 3" charset="2"/>
                <a:cs typeface="Wingdings 3" charset="2"/>
              </a:rPr>
              <a:t>a</a:t>
            </a:r>
            <a:r>
              <a:rPr lang="en-GB" dirty="0" smtClean="0">
                <a:cs typeface="Wingdings 3" charset="2"/>
              </a:rPr>
              <a:t> </a:t>
            </a:r>
          </a:p>
          <a:p>
            <a:pPr lvl="1"/>
            <a:r>
              <a:rPr lang="en-GB" sz="2200" dirty="0" smtClean="0"/>
              <a:t>I</a:t>
            </a:r>
            <a:r>
              <a:rPr lang="en-GB" sz="2200" dirty="0" smtClean="0"/>
              <a:t>nitial </a:t>
            </a:r>
            <a:r>
              <a:rPr lang="en-GB" sz="2200" dirty="0" smtClean="0"/>
              <a:t>beam </a:t>
            </a:r>
            <a:r>
              <a:rPr lang="en-GB" sz="2200" dirty="0" err="1" smtClean="0"/>
              <a:t>emittance</a:t>
            </a:r>
            <a:r>
              <a:rPr lang="en-GB" sz="2200" dirty="0" smtClean="0"/>
              <a:t> </a:t>
            </a:r>
            <a:r>
              <a:rPr lang="en-GB" sz="2200" dirty="0" smtClean="0"/>
              <a:t>intrinsically </a:t>
            </a:r>
            <a:r>
              <a:rPr lang="en-GB" sz="2200" dirty="0" smtClean="0"/>
              <a:t>large</a:t>
            </a:r>
            <a:endParaRPr lang="en-GB" sz="2200" dirty="0" smtClean="0"/>
          </a:p>
          <a:p>
            <a:pPr lvl="1"/>
            <a:r>
              <a:rPr lang="en-GB" sz="2200" dirty="0"/>
              <a:t>C</a:t>
            </a:r>
            <a:r>
              <a:rPr lang="en-GB" sz="2200" dirty="0" smtClean="0"/>
              <a:t>ooling </a:t>
            </a:r>
            <a:r>
              <a:rPr lang="en-GB" sz="2200" dirty="0" smtClean="0"/>
              <a:t>mechanism required</a:t>
            </a:r>
            <a:r>
              <a:rPr lang="en-GB" sz="2200" dirty="0"/>
              <a:t>,</a:t>
            </a:r>
            <a:r>
              <a:rPr lang="en-GB" sz="2200" dirty="0" smtClean="0"/>
              <a:t> but no radiation damping</a:t>
            </a:r>
            <a:endParaRPr lang="en-GB" sz="2200" dirty="0" smtClean="0"/>
          </a:p>
          <a:p>
            <a:r>
              <a:rPr lang="en-GB" dirty="0" err="1" smtClean="0"/>
              <a:t>Muon</a:t>
            </a:r>
            <a:r>
              <a:rPr lang="en-GB" dirty="0" smtClean="0"/>
              <a:t> </a:t>
            </a:r>
            <a:r>
              <a:rPr lang="en-GB" dirty="0" smtClean="0"/>
              <a:t>Cooling </a:t>
            </a:r>
            <a:r>
              <a:rPr lang="en-GB" dirty="0" smtClean="0">
                <a:latin typeface="Wingdings 3" charset="2"/>
                <a:cs typeface="Wingdings 3" charset="2"/>
              </a:rPr>
              <a:t>a</a:t>
            </a:r>
            <a:r>
              <a:rPr lang="en-GB" dirty="0" smtClean="0">
                <a:cs typeface="Wingdings 3" charset="2"/>
              </a:rPr>
              <a:t> </a:t>
            </a:r>
            <a:r>
              <a:rPr lang="en-GB" dirty="0" smtClean="0"/>
              <a:t>Ionization </a:t>
            </a:r>
            <a:r>
              <a:rPr lang="en-GB" dirty="0" smtClean="0"/>
              <a:t>Cooling </a:t>
            </a:r>
          </a:p>
          <a:p>
            <a:pPr lvl="2"/>
            <a:r>
              <a:rPr lang="en-GB" dirty="0" err="1" smtClean="0"/>
              <a:t>dE</a:t>
            </a:r>
            <a:r>
              <a:rPr lang="en-GB" dirty="0" smtClean="0"/>
              <a:t>/dx energy loss in materials</a:t>
            </a:r>
          </a:p>
          <a:p>
            <a:pPr lvl="2"/>
            <a:r>
              <a:rPr lang="en-GB" dirty="0" smtClean="0"/>
              <a:t>RF to replace </a:t>
            </a:r>
            <a:r>
              <a:rPr lang="en-GB" i="1" dirty="0" err="1" smtClean="0"/>
              <a:t>p</a:t>
            </a:r>
            <a:r>
              <a:rPr lang="en-GB" i="1" baseline="-25000" dirty="0" err="1" smtClean="0"/>
              <a:t>long</a:t>
            </a:r>
            <a:endParaRPr lang="en-GB" dirty="0" smtClean="0"/>
          </a:p>
          <a:p>
            <a:pPr lvl="1"/>
            <a:endParaRPr lang="en-GB" sz="2000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12, 2012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45th Fermilab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90D6-1EEB-E249-9A68-6B55C19F01C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 rot="20806502">
            <a:off x="3023203" y="3722577"/>
            <a:ext cx="1915887" cy="923318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MICE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394200" y="4520763"/>
            <a:ext cx="3771901" cy="1979831"/>
            <a:chOff x="8129139" y="4976594"/>
            <a:chExt cx="3243181" cy="1979831"/>
          </a:xfrm>
        </p:grpSpPr>
        <p:cxnSp>
          <p:nvCxnSpPr>
            <p:cNvPr id="10" name="Straight Arrow Connector 9"/>
            <p:cNvCxnSpPr>
              <a:stCxn id="15" idx="0"/>
            </p:cNvCxnSpPr>
            <p:nvPr/>
          </p:nvCxnSpPr>
          <p:spPr>
            <a:xfrm flipV="1">
              <a:off x="10087279" y="4976594"/>
              <a:ext cx="1285041" cy="1333500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15" idx="0"/>
            </p:cNvCxnSpPr>
            <p:nvPr/>
          </p:nvCxnSpPr>
          <p:spPr>
            <a:xfrm flipH="1" flipV="1">
              <a:off x="8129139" y="5933301"/>
              <a:ext cx="1958140" cy="376793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9302167" y="6310094"/>
              <a:ext cx="15702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2">
                      <a:lumMod val="25000"/>
                    </a:schemeClr>
                  </a:solidFill>
                </a:rPr>
                <a:t>Spectrometer</a:t>
              </a:r>
              <a:br>
                <a:rPr lang="en-US" dirty="0" smtClean="0">
                  <a:solidFill>
                    <a:schemeClr val="bg2">
                      <a:lumMod val="25000"/>
                    </a:schemeClr>
                  </a:solidFill>
                </a:rPr>
              </a:br>
              <a:r>
                <a:rPr lang="en-US" dirty="0" smtClean="0">
                  <a:solidFill>
                    <a:schemeClr val="bg2">
                      <a:lumMod val="25000"/>
                    </a:schemeClr>
                  </a:solidFill>
                </a:rPr>
                <a:t>Solenoids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882640" y="5003800"/>
            <a:ext cx="3106188" cy="1511300"/>
            <a:chOff x="5730240" y="4851400"/>
            <a:chExt cx="3106188" cy="1511300"/>
          </a:xfrm>
        </p:grpSpPr>
        <p:cxnSp>
          <p:nvCxnSpPr>
            <p:cNvPr id="21" name="Straight Arrow Connector 20"/>
            <p:cNvCxnSpPr>
              <a:stCxn id="23" idx="1"/>
            </p:cNvCxnSpPr>
            <p:nvPr/>
          </p:nvCxnSpPr>
          <p:spPr>
            <a:xfrm flipH="1" flipV="1">
              <a:off x="6718300" y="4851400"/>
              <a:ext cx="650471" cy="1049635"/>
            </a:xfrm>
            <a:prstGeom prst="straightConnector1">
              <a:avLst/>
            </a:prstGeom>
            <a:ln>
              <a:solidFill>
                <a:srgbClr val="FF111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5730240" y="5041900"/>
              <a:ext cx="1638531" cy="859136"/>
            </a:xfrm>
            <a:prstGeom prst="straightConnector1">
              <a:avLst/>
            </a:prstGeom>
            <a:ln>
              <a:solidFill>
                <a:srgbClr val="FF111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7368771" y="5439370"/>
              <a:ext cx="14676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RF-Coupling</a:t>
              </a:r>
              <a:br>
                <a:rPr lang="en-US" dirty="0" smtClean="0">
                  <a:solidFill>
                    <a:srgbClr val="FF0000"/>
                  </a:solidFill>
                </a:rPr>
              </a:br>
              <a:r>
                <a:rPr lang="en-US" dirty="0" smtClean="0">
                  <a:solidFill>
                    <a:srgbClr val="FF0000"/>
                  </a:solidFill>
                </a:rPr>
                <a:t>Coil (RFCC) </a:t>
              </a:r>
              <a:br>
                <a:rPr lang="en-US" dirty="0" smtClean="0">
                  <a:solidFill>
                    <a:srgbClr val="FF0000"/>
                  </a:solidFill>
                </a:rPr>
              </a:br>
              <a:r>
                <a:rPr lang="en-US" dirty="0" smtClean="0">
                  <a:solidFill>
                    <a:srgbClr val="FF0000"/>
                  </a:solidFill>
                </a:rPr>
                <a:t>Units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0800" y="3898900"/>
            <a:ext cx="297344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GB" sz="2400" dirty="0">
                <a:solidFill>
                  <a:srgbClr val="FFFFFF"/>
                </a:solidFill>
              </a:rPr>
              <a:t>The </a:t>
            </a:r>
            <a:r>
              <a:rPr lang="en-GB" sz="2400" dirty="0" err="1">
                <a:solidFill>
                  <a:srgbClr val="FFFFFF"/>
                </a:solidFill>
              </a:rPr>
              <a:t>Muon</a:t>
            </a:r>
            <a:r>
              <a:rPr lang="en-GB" sz="2400" dirty="0">
                <a:solidFill>
                  <a:srgbClr val="FFFFFF"/>
                </a:solidFill>
              </a:rPr>
              <a:t> Ionization </a:t>
            </a: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Cooling Experiment: </a:t>
            </a: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Demonstrate the </a:t>
            </a: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method and validate</a:t>
            </a: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our simulations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269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Technical Challenges - Cooling</a:t>
            </a:r>
            <a:endParaRPr lang="en-US" sz="28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918200" y="2143302"/>
            <a:ext cx="3124200" cy="2428697"/>
          </a:xfrm>
        </p:spPr>
        <p:txBody>
          <a:bodyPr>
            <a:normAutofit fontScale="85000" lnSpcReduction="20000"/>
          </a:bodyPr>
          <a:lstStyle/>
          <a:p>
            <a:pPr marL="228600" indent="-228600"/>
            <a:r>
              <a:rPr lang="en-US" dirty="0"/>
              <a:t>Some components beyond state-of-art:</a:t>
            </a:r>
          </a:p>
          <a:p>
            <a:pPr lvl="1"/>
            <a:r>
              <a:rPr lang="en-US" dirty="0" smtClean="0"/>
              <a:t>Very </a:t>
            </a:r>
            <a:r>
              <a:rPr lang="en-US" dirty="0"/>
              <a:t>high field HTS solenoids </a:t>
            </a:r>
            <a:r>
              <a:rPr lang="en-US" dirty="0" smtClean="0"/>
              <a:t>(30-40 T)</a:t>
            </a:r>
            <a:endParaRPr lang="en-US" dirty="0"/>
          </a:p>
          <a:p>
            <a:pPr lvl="1"/>
            <a:r>
              <a:rPr lang="en-US" dirty="0" smtClean="0"/>
              <a:t>High </a:t>
            </a:r>
            <a:r>
              <a:rPr lang="en-US" dirty="0"/>
              <a:t>gradient RF cavities operating in </a:t>
            </a:r>
            <a:r>
              <a:rPr lang="en-US" dirty="0" smtClean="0"/>
              <a:t>multi-Tesla </a:t>
            </a:r>
            <a:r>
              <a:rPr lang="en-US" dirty="0"/>
              <a:t>fields</a:t>
            </a:r>
            <a:br>
              <a:rPr lang="en-US" dirty="0"/>
            </a:br>
            <a:endParaRPr lang="en-US" dirty="0" smtClean="0"/>
          </a:p>
          <a:p>
            <a:endParaRPr lang="en-US" dirty="0"/>
          </a:p>
        </p:txBody>
      </p:sp>
      <p:sp>
        <p:nvSpPr>
          <p:cNvPr id="16385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June 12, 2012</a:t>
            </a:r>
            <a:endParaRPr lang="en-US" smtClean="0"/>
          </a:p>
        </p:txBody>
      </p:sp>
      <p:sp>
        <p:nvSpPr>
          <p:cNvPr id="16386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45th Fermilab Users Meeting</a:t>
            </a:r>
            <a:endParaRPr 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159B6-1D9D-4F47-B7B3-C2A32A8C1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79400" y="1044575"/>
            <a:ext cx="8674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Font typeface="Arial" pitchFamily="34" charset="0"/>
              <a:buChar char="•"/>
              <a:defRPr/>
            </a:pPr>
            <a:r>
              <a:rPr lang="en-US" sz="2400" kern="0" dirty="0" smtClean="0">
                <a:solidFill>
                  <a:srgbClr val="FFFFFF"/>
                </a:solidFill>
                <a:latin typeface="Calibri" pitchFamily="34" charset="0"/>
              </a:rPr>
              <a:t>Development </a:t>
            </a:r>
            <a:r>
              <a:rPr lang="en-US" sz="2400" kern="0" dirty="0">
                <a:solidFill>
                  <a:srgbClr val="FFFFFF"/>
                </a:solidFill>
                <a:latin typeface="Calibri" pitchFamily="34" charset="0"/>
              </a:rPr>
              <a:t>of a cooling channel design to reduce the 6D phase space by a factor of O(10</a:t>
            </a:r>
            <a:r>
              <a:rPr lang="en-US" sz="2400" kern="0" baseline="30000" dirty="0">
                <a:solidFill>
                  <a:srgbClr val="FFFFFF"/>
                </a:solidFill>
                <a:latin typeface="Calibri" pitchFamily="34" charset="0"/>
              </a:rPr>
              <a:t>6</a:t>
            </a:r>
            <a:r>
              <a:rPr lang="en-US" sz="2400" kern="0" dirty="0">
                <a:solidFill>
                  <a:srgbClr val="FFFFFF"/>
                </a:solidFill>
                <a:latin typeface="Calibri" pitchFamily="34" charset="0"/>
              </a:rPr>
              <a:t>)  </a:t>
            </a:r>
            <a:r>
              <a:rPr lang="en-US" sz="2400" kern="0" dirty="0" smtClean="0">
                <a:solidFill>
                  <a:srgbClr val="FFFFFF"/>
                </a:solidFill>
                <a:latin typeface="Arial"/>
                <a:cs typeface="Arial"/>
              </a:rPr>
              <a:t>→</a:t>
            </a:r>
            <a:r>
              <a:rPr lang="en-US" sz="2400" kern="0" dirty="0" smtClean="0">
                <a:solidFill>
                  <a:srgbClr val="FFFFFF"/>
                </a:solidFill>
                <a:latin typeface="Calibri" pitchFamily="34" charset="0"/>
              </a:rPr>
              <a:t>  luminosity of </a:t>
            </a:r>
            <a:r>
              <a:rPr lang="en-US" sz="2400" kern="0" dirty="0">
                <a:solidFill>
                  <a:srgbClr val="FFFFFF"/>
                </a:solidFill>
                <a:latin typeface="Calibri" pitchFamily="34" charset="0"/>
              </a:rPr>
              <a:t>O(10</a:t>
            </a:r>
            <a:r>
              <a:rPr lang="en-US" sz="2400" kern="0" baseline="30000" dirty="0">
                <a:solidFill>
                  <a:srgbClr val="FFFFFF"/>
                </a:solidFill>
                <a:latin typeface="Calibri" pitchFamily="34" charset="0"/>
              </a:rPr>
              <a:t>34</a:t>
            </a:r>
            <a:r>
              <a:rPr lang="en-US" sz="2400" kern="0" dirty="0">
                <a:solidFill>
                  <a:srgbClr val="FFFFFF"/>
                </a:solidFill>
                <a:latin typeface="Calibri" pitchFamily="34" charset="0"/>
              </a:rPr>
              <a:t>) cm</a:t>
            </a:r>
            <a:r>
              <a:rPr lang="en-US" sz="2400" kern="0" baseline="30000" dirty="0">
                <a:solidFill>
                  <a:srgbClr val="FFFFFF"/>
                </a:solidFill>
                <a:latin typeface="Calibri" pitchFamily="34" charset="0"/>
              </a:rPr>
              <a:t>-</a:t>
            </a:r>
            <a:r>
              <a:rPr lang="en-US" sz="2400" kern="0" baseline="30000" dirty="0" smtClean="0">
                <a:solidFill>
                  <a:srgbClr val="FFFFFF"/>
                </a:solidFill>
                <a:latin typeface="Calibri" pitchFamily="34" charset="0"/>
              </a:rPr>
              <a:t>2</a:t>
            </a:r>
            <a:r>
              <a:rPr lang="en-US" sz="2400" kern="0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2400" kern="0" dirty="0">
                <a:solidFill>
                  <a:srgbClr val="FFFFFF"/>
                </a:solidFill>
                <a:latin typeface="Calibri" pitchFamily="34" charset="0"/>
              </a:rPr>
              <a:t>s</a:t>
            </a:r>
            <a:r>
              <a:rPr lang="en-US" sz="2400" kern="0" baseline="30000" dirty="0">
                <a:solidFill>
                  <a:srgbClr val="FFFFFF"/>
                </a:solidFill>
                <a:latin typeface="Calibri" pitchFamily="34" charset="0"/>
              </a:rPr>
              <a:t>-1</a:t>
            </a:r>
            <a:endParaRPr lang="en-US" sz="1100" kern="0" baseline="30000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2082799"/>
            <a:ext cx="5880100" cy="4017037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6390" name="TextBox 11"/>
          <p:cNvSpPr txBox="1">
            <a:spLocks noChangeArrowheads="1"/>
          </p:cNvSpPr>
          <p:nvPr/>
        </p:nvSpPr>
        <p:spPr bwMode="auto">
          <a:xfrm>
            <a:off x="939801" y="2176463"/>
            <a:ext cx="1244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R. Palmer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89312" y="2362617"/>
            <a:ext cx="2429872" cy="14773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Emittance</a:t>
            </a:r>
            <a:r>
              <a:rPr lang="en-US" dirty="0" smtClean="0"/>
              <a:t> Reduction</a:t>
            </a:r>
            <a:br>
              <a:rPr lang="en-US" dirty="0" smtClean="0"/>
            </a:br>
            <a:r>
              <a:rPr lang="en-US" dirty="0" smtClean="0"/>
              <a:t>via Ionization Cooling</a:t>
            </a:r>
            <a:br>
              <a:rPr lang="en-US" dirty="0" smtClean="0"/>
            </a:br>
            <a:r>
              <a:rPr lang="en-US" dirty="0" smtClean="0"/>
              <a:t>for an Energy Frontier</a:t>
            </a:r>
            <a:br>
              <a:rPr lang="en-US" dirty="0" smtClean="0"/>
            </a:br>
            <a:r>
              <a:rPr lang="en-US" dirty="0" err="1" smtClean="0"/>
              <a:t>Muon</a:t>
            </a:r>
            <a:r>
              <a:rPr lang="en-US" dirty="0" smtClean="0"/>
              <a:t> Collider</a:t>
            </a:r>
          </a:p>
          <a:p>
            <a:pPr algn="ctr"/>
            <a:endParaRPr lang="en-US" dirty="0" smtClean="0"/>
          </a:p>
        </p:txBody>
      </p:sp>
      <p:sp>
        <p:nvSpPr>
          <p:cNvPr id="8" name="Left Arrow 7"/>
          <p:cNvSpPr/>
          <p:nvPr/>
        </p:nvSpPr>
        <p:spPr>
          <a:xfrm>
            <a:off x="3136900" y="3492500"/>
            <a:ext cx="1866900" cy="271245"/>
          </a:xfrm>
          <a:prstGeom prst="leftArrow">
            <a:avLst/>
          </a:prstGeom>
          <a:gradFill>
            <a:gsLst>
              <a:gs pos="1000">
                <a:schemeClr val="accent2">
                  <a:lumMod val="60000"/>
                  <a:lumOff val="40000"/>
                </a:schemeClr>
              </a:gs>
              <a:gs pos="100000">
                <a:srgbClr val="FF1114"/>
              </a:gs>
              <a:gs pos="41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956300" y="4394200"/>
            <a:ext cx="3086100" cy="2006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i="1" dirty="0">
                <a:solidFill>
                  <a:srgbClr val="000090"/>
                </a:solidFill>
              </a:rPr>
              <a:t>The program </a:t>
            </a:r>
            <a:r>
              <a:rPr lang="en-US" sz="2000" i="1" dirty="0" smtClean="0">
                <a:solidFill>
                  <a:srgbClr val="000090"/>
                </a:solidFill>
              </a:rPr>
              <a:t>targets </a:t>
            </a:r>
            <a:r>
              <a:rPr lang="en-US" sz="2000" i="1" dirty="0" smtClean="0">
                <a:solidFill>
                  <a:srgbClr val="000090"/>
                </a:solidFill>
              </a:rPr>
              <a:t>critical </a:t>
            </a:r>
            <a:r>
              <a:rPr lang="en-US" sz="2000" i="1" dirty="0">
                <a:solidFill>
                  <a:srgbClr val="000090"/>
                </a:solidFill>
              </a:rPr>
              <a:t>magnet and cooling </a:t>
            </a:r>
            <a:r>
              <a:rPr lang="en-US" sz="2000" i="1" dirty="0" smtClean="0">
                <a:solidFill>
                  <a:srgbClr val="000090"/>
                </a:solidFill>
              </a:rPr>
              <a:t>cell technical  </a:t>
            </a:r>
            <a:r>
              <a:rPr lang="en-US" sz="2000" i="1" dirty="0" smtClean="0">
                <a:solidFill>
                  <a:srgbClr val="000090"/>
                </a:solidFill>
              </a:rPr>
              <a:t>demonstrations </a:t>
            </a:r>
            <a:r>
              <a:rPr lang="en-US" sz="2000" i="1" dirty="0" smtClean="0">
                <a:solidFill>
                  <a:srgbClr val="000090"/>
                </a:solidFill>
              </a:rPr>
              <a:t>within its feasibility phase.</a:t>
            </a:r>
            <a:endParaRPr lang="en-US" sz="2000" b="1" i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220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Technical Challenges – RF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1028700"/>
            <a:ext cx="8851900" cy="5003800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A Viable Cooling Channel requires </a:t>
            </a:r>
          </a:p>
          <a:p>
            <a:pPr lvl="1"/>
            <a:r>
              <a:rPr lang="en-GB" dirty="0" smtClean="0"/>
              <a:t>Strong focusing and a large accelerating gradient to compensate for the energy loss in absorbers</a:t>
            </a:r>
          </a:p>
          <a:p>
            <a:pPr marL="747626" lvl="1" indent="-290479">
              <a:buNone/>
            </a:pPr>
            <a:r>
              <a:rPr lang="en-GB" dirty="0" smtClean="0">
                <a:latin typeface="Wingdings 3" charset="2"/>
                <a:cs typeface="Wingdings 3" charset="2"/>
              </a:rPr>
              <a:t>a	</a:t>
            </a:r>
            <a:r>
              <a:rPr lang="en-GB" dirty="0" smtClean="0">
                <a:cs typeface="Wingdings 3" charset="2"/>
              </a:rPr>
              <a:t>Large B- and E-fields superimposed</a:t>
            </a:r>
          </a:p>
          <a:p>
            <a:pPr marL="747626" lvl="1" indent="-290479">
              <a:buNone/>
            </a:pPr>
            <a:endParaRPr lang="en-GB" sz="1100" dirty="0" smtClean="0">
              <a:cs typeface="Wingdings 3" charset="2"/>
            </a:endParaRPr>
          </a:p>
          <a:p>
            <a:r>
              <a:rPr lang="en-GB" dirty="0" smtClean="0"/>
              <a:t>Operation of RF cavities in high magnetic fields is a necessary element for </a:t>
            </a:r>
            <a:r>
              <a:rPr lang="en-GB" dirty="0" err="1" smtClean="0"/>
              <a:t>muon</a:t>
            </a:r>
            <a:r>
              <a:rPr lang="en-GB" dirty="0" smtClean="0"/>
              <a:t> cooling</a:t>
            </a:r>
          </a:p>
          <a:p>
            <a:pPr marL="3492500" lvl="1" indent="-292100"/>
            <a:r>
              <a:rPr lang="en-GB" dirty="0" smtClean="0"/>
              <a:t>Control </a:t>
            </a:r>
            <a:r>
              <a:rPr lang="en-GB" dirty="0" smtClean="0"/>
              <a:t>RF </a:t>
            </a:r>
            <a:r>
              <a:rPr lang="en-GB" dirty="0" smtClean="0"/>
              <a:t>breakdown in the presence of high magnetic </a:t>
            </a:r>
            <a:r>
              <a:rPr lang="en-GB" dirty="0" smtClean="0"/>
              <a:t>fields</a:t>
            </a:r>
            <a:endParaRPr lang="en-GB" dirty="0" smtClean="0"/>
          </a:p>
          <a:p>
            <a:pPr marL="3492500" lvl="1" indent="-292100"/>
            <a:r>
              <a:rPr lang="en-GB" dirty="0" smtClean="0"/>
              <a:t>The </a:t>
            </a:r>
            <a:r>
              <a:rPr lang="en-GB" dirty="0" err="1" smtClean="0"/>
              <a:t>MuCool</a:t>
            </a:r>
            <a:r>
              <a:rPr lang="en-GB" dirty="0" smtClean="0"/>
              <a:t> Test Area (MTA) at </a:t>
            </a:r>
            <a:r>
              <a:rPr lang="en-GB" dirty="0" err="1" smtClean="0"/>
              <a:t>Fermilab</a:t>
            </a:r>
            <a:r>
              <a:rPr lang="en-GB" dirty="0" smtClean="0"/>
              <a:t> is actively investigating operation of RF cavities in the relevant regimes</a:t>
            </a:r>
          </a:p>
          <a:p>
            <a:pPr marL="3492500" lvl="1" indent="-292100"/>
            <a:r>
              <a:rPr lang="en-GB" dirty="0" smtClean="0"/>
              <a:t>Development of concepts to mitigate this problem are being actively pursued </a:t>
            </a:r>
            <a:endParaRPr lang="en-GB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12, 2012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45th Fermilab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90D6-1EEB-E249-9A68-6B55C19F01CF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44" descr="MTA_BL_snout"/>
          <p:cNvPicPr>
            <a:picLocks noChangeAspect="1" noChangeArrowheads="1"/>
          </p:cNvPicPr>
          <p:nvPr/>
        </p:nvPicPr>
        <p:blipFill rotWithShape="1">
          <a:blip r:embed="rId2"/>
          <a:srcRect l="9999" r="7011"/>
          <a:stretch/>
        </p:blipFill>
        <p:spPr bwMode="auto">
          <a:xfrm>
            <a:off x="1" y="3492290"/>
            <a:ext cx="3428999" cy="2756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745259" y="5486400"/>
            <a:ext cx="1586614" cy="824006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MTA</a:t>
            </a:r>
            <a:b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Beamline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2193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Technical Challenges - Acceleration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6500"/>
            <a:ext cx="9042400" cy="5003800"/>
          </a:xfrm>
        </p:spPr>
        <p:txBody>
          <a:bodyPr>
            <a:normAutofit fontScale="85000" lnSpcReduction="20000"/>
          </a:bodyPr>
          <a:lstStyle/>
          <a:p>
            <a:r>
              <a:rPr lang="en-GB" sz="3000" dirty="0" err="1"/>
              <a:t>Muons</a:t>
            </a:r>
            <a:r>
              <a:rPr lang="en-GB" sz="3000" dirty="0"/>
              <a:t> require an ultrafast accelerator chain</a:t>
            </a:r>
          </a:p>
          <a:p>
            <a:pPr marL="0" indent="0">
              <a:buNone/>
              <a:tabLst>
                <a:tab pos="338098" algn="l"/>
              </a:tabLst>
            </a:pPr>
            <a:r>
              <a:rPr lang="en-GB" sz="3000" dirty="0">
                <a:latin typeface="Wingdings 3" charset="2"/>
                <a:cs typeface="Wingdings 3" charset="2"/>
              </a:rPr>
              <a:t>	a</a:t>
            </a:r>
            <a:r>
              <a:rPr lang="en-GB" sz="3000" dirty="0">
                <a:cs typeface="Wingdings 3" charset="2"/>
              </a:rPr>
              <a:t> </a:t>
            </a:r>
            <a:r>
              <a:rPr lang="en-GB" sz="3000" i="1" dirty="0">
                <a:cs typeface="Wingdings 3" charset="2"/>
              </a:rPr>
              <a:t>Beyond the capability of most machines</a:t>
            </a:r>
            <a:endParaRPr lang="en-GB" sz="3000" i="1" dirty="0"/>
          </a:p>
          <a:p>
            <a:endParaRPr lang="en-GB" sz="1400" dirty="0"/>
          </a:p>
          <a:p>
            <a:r>
              <a:rPr lang="en-GB" sz="3000" dirty="0"/>
              <a:t>Several solutions for a </a:t>
            </a:r>
            <a:r>
              <a:rPr lang="en-GB" sz="3000" dirty="0" err="1"/>
              <a:t>muon</a:t>
            </a:r>
            <a:r>
              <a:rPr lang="en-GB" sz="3000" dirty="0"/>
              <a:t> acceleration scheme have been proposed:</a:t>
            </a:r>
          </a:p>
          <a:p>
            <a:pPr marL="3657600" lvl="1" indent="-228600"/>
            <a:r>
              <a:rPr lang="en-GB" sz="2600" dirty="0"/>
              <a:t>Superconducting </a:t>
            </a:r>
            <a:r>
              <a:rPr lang="en-GB" sz="2600" dirty="0" err="1"/>
              <a:t>Linacs</a:t>
            </a:r>
            <a:endParaRPr lang="en-GB" sz="2600" dirty="0"/>
          </a:p>
          <a:p>
            <a:pPr marL="3657600" lvl="1" indent="-228600"/>
            <a:r>
              <a:rPr lang="en-GB" sz="2600" dirty="0"/>
              <a:t>Recirculating Linear Accelerators (</a:t>
            </a:r>
            <a:r>
              <a:rPr lang="en-GB" sz="2600" dirty="0" smtClean="0"/>
              <a:t>RLAs</a:t>
            </a:r>
            <a:r>
              <a:rPr lang="en-GB" sz="2600" dirty="0" smtClean="0"/>
              <a:t>)</a:t>
            </a:r>
          </a:p>
          <a:p>
            <a:pPr marL="4057650" lvl="2"/>
            <a:r>
              <a:rPr lang="en-GB" sz="2200" dirty="0" smtClean="0"/>
              <a:t>JLAB proposal for scaled electron demonstration machine </a:t>
            </a:r>
            <a:endParaRPr lang="en-GB" sz="2200" dirty="0" smtClean="0"/>
          </a:p>
          <a:p>
            <a:pPr marL="3657600" lvl="1" indent="-228600"/>
            <a:r>
              <a:rPr lang="en-GB" sz="2600" dirty="0" smtClean="0"/>
              <a:t>Fixed</a:t>
            </a:r>
            <a:r>
              <a:rPr lang="en-GB" sz="2600" dirty="0"/>
              <a:t>-Field Alternating-Gradient (FFAG) Machines</a:t>
            </a:r>
          </a:p>
          <a:p>
            <a:pPr marL="4114800" lvl="4">
              <a:buFont typeface="Wingdings" charset="2"/>
              <a:buChar char="Ø"/>
            </a:pPr>
            <a:r>
              <a:rPr lang="en-GB" sz="2400" dirty="0"/>
              <a:t>EMMA at </a:t>
            </a:r>
            <a:r>
              <a:rPr lang="en-GB" sz="2400" dirty="0" err="1"/>
              <a:t>Daresbury</a:t>
            </a:r>
            <a:r>
              <a:rPr lang="en-GB" sz="2400" dirty="0"/>
              <a:t> Lab is a test of the </a:t>
            </a:r>
            <a:r>
              <a:rPr lang="en-GB" sz="2400" dirty="0" smtClean="0"/>
              <a:t>promising </a:t>
            </a:r>
            <a:r>
              <a:rPr lang="en-GB" sz="2400" dirty="0"/>
              <a:t>non-scaling type</a:t>
            </a:r>
          </a:p>
          <a:p>
            <a:pPr marL="3657600" lvl="1" indent="-228600"/>
            <a:r>
              <a:rPr lang="en-GB" sz="2600" dirty="0"/>
              <a:t>Rapid Cycling Synchrotrons (RCS/VRCS)</a:t>
            </a:r>
          </a:p>
          <a:p>
            <a:pPr marL="3657600" lvl="1" indent="-228600"/>
            <a:r>
              <a:rPr lang="en-GB" sz="2600" dirty="0"/>
              <a:t>Hybrid Machines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12, 2012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45th Fermilab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90D6-1EEB-E249-9A68-6B55C19F01CF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8717" r="6734"/>
          <a:stretch/>
        </p:blipFill>
        <p:spPr>
          <a:xfrm>
            <a:off x="-15468" y="3140539"/>
            <a:ext cx="3438396" cy="30697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5054" y="5558136"/>
            <a:ext cx="1143022" cy="457390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EMMA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6006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 to MAP</a:t>
            </a:r>
          </a:p>
          <a:p>
            <a:r>
              <a:rPr lang="en-US" dirty="0" smtClean="0"/>
              <a:t>The Physics Motivations </a:t>
            </a:r>
            <a:endParaRPr lang="en-US" dirty="0"/>
          </a:p>
          <a:p>
            <a:r>
              <a:rPr lang="en-US" dirty="0" smtClean="0"/>
              <a:t>The R&amp;D Challenges</a:t>
            </a:r>
          </a:p>
          <a:p>
            <a:r>
              <a:rPr lang="en-US" dirty="0" smtClean="0"/>
              <a:t>Recent R&amp;D Progress</a:t>
            </a:r>
          </a:p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12,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45th Fermilab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14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1136650" y="109538"/>
            <a:ext cx="6978650" cy="93186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Technical Challenges – Ring, Magnets, Detector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0500" y="1041400"/>
            <a:ext cx="8851900" cy="5461000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Emittances</a:t>
            </a:r>
            <a:r>
              <a:rPr lang="en-US" dirty="0"/>
              <a:t> are </a:t>
            </a:r>
            <a:r>
              <a:rPr lang="en-US" dirty="0" smtClean="0"/>
              <a:t>relatively large</a:t>
            </a:r>
            <a:r>
              <a:rPr lang="en-US" dirty="0"/>
              <a:t>, </a:t>
            </a:r>
            <a:r>
              <a:rPr lang="en-US" dirty="0" smtClean="0"/>
              <a:t>but </a:t>
            </a:r>
            <a:r>
              <a:rPr lang="en-US" dirty="0" err="1"/>
              <a:t>muons</a:t>
            </a:r>
            <a:r>
              <a:rPr lang="en-US" dirty="0"/>
              <a:t> circulate for </a:t>
            </a:r>
            <a:r>
              <a:rPr lang="en-US" dirty="0" smtClean="0"/>
              <a:t>~</a:t>
            </a:r>
            <a:r>
              <a:rPr lang="en-US" dirty="0"/>
              <a:t>1000 turns before </a:t>
            </a:r>
            <a:r>
              <a:rPr lang="en-US" dirty="0" smtClean="0"/>
              <a:t>decaying</a:t>
            </a:r>
            <a:endParaRPr lang="en-US" dirty="0"/>
          </a:p>
          <a:p>
            <a:pPr lvl="1"/>
            <a:r>
              <a:rPr lang="en-US" dirty="0" smtClean="0"/>
              <a:t>Lattice studies for 1.5 </a:t>
            </a:r>
            <a:r>
              <a:rPr lang="en-US" dirty="0" err="1" smtClean="0"/>
              <a:t>TeV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and 3 </a:t>
            </a:r>
            <a:r>
              <a:rPr lang="en-US" dirty="0" err="1" smtClean="0"/>
              <a:t>TeV</a:t>
            </a:r>
            <a:r>
              <a:rPr lang="en-US" dirty="0" smtClean="0"/>
              <a:t> </a:t>
            </a:r>
            <a:r>
              <a:rPr lang="en-US" dirty="0" err="1" smtClean="0"/>
              <a:t>CoM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/>
              <a:t>H</a:t>
            </a:r>
            <a:r>
              <a:rPr lang="en-US" dirty="0" smtClean="0"/>
              <a:t>igh </a:t>
            </a:r>
            <a:r>
              <a:rPr lang="en-US" dirty="0"/>
              <a:t>field dipoles </a:t>
            </a:r>
            <a:r>
              <a:rPr lang="en-US" dirty="0" smtClean="0"/>
              <a:t>and 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quadrupoles</a:t>
            </a:r>
            <a:r>
              <a:rPr lang="en-US" dirty="0"/>
              <a:t> </a:t>
            </a:r>
            <a:r>
              <a:rPr lang="en-US" dirty="0" smtClean="0"/>
              <a:t>must </a:t>
            </a:r>
            <a:r>
              <a:rPr lang="en-US" dirty="0"/>
              <a:t>operate </a:t>
            </a:r>
            <a:br>
              <a:rPr lang="en-US" dirty="0"/>
            </a:br>
            <a:r>
              <a:rPr lang="en-US" dirty="0"/>
              <a:t>in </a:t>
            </a:r>
            <a:r>
              <a:rPr lang="en-US" dirty="0" smtClean="0"/>
              <a:t>high-rate </a:t>
            </a:r>
            <a:r>
              <a:rPr lang="en-US" dirty="0" err="1"/>
              <a:t>muon</a:t>
            </a:r>
            <a:r>
              <a:rPr lang="en-US" dirty="0"/>
              <a:t> decay </a:t>
            </a:r>
            <a:br>
              <a:rPr lang="en-US" dirty="0"/>
            </a:br>
            <a:r>
              <a:rPr lang="en-US" dirty="0"/>
              <a:t>backgrounds </a:t>
            </a:r>
            <a:endParaRPr lang="en-US" dirty="0" smtClean="0"/>
          </a:p>
          <a:p>
            <a:pPr lvl="1"/>
            <a:r>
              <a:rPr lang="en-US" dirty="0" smtClean="0"/>
              <a:t>Magnet designs under study</a:t>
            </a:r>
          </a:p>
          <a:p>
            <a:pPr lvl="1"/>
            <a:endParaRPr lang="en-US" dirty="0"/>
          </a:p>
          <a:p>
            <a:r>
              <a:rPr lang="en-US" dirty="0" smtClean="0"/>
              <a:t>Detector </a:t>
            </a:r>
            <a:r>
              <a:rPr lang="en-US" dirty="0"/>
              <a:t>shielding &amp; </a:t>
            </a:r>
            <a:r>
              <a:rPr lang="en-US" dirty="0" smtClean="0"/>
              <a:t>performance</a:t>
            </a:r>
          </a:p>
          <a:p>
            <a:pPr lvl="1"/>
            <a:r>
              <a:rPr lang="en-US" dirty="0" smtClean="0"/>
              <a:t>Initial studies </a:t>
            </a:r>
            <a:r>
              <a:rPr lang="en-US" dirty="0"/>
              <a:t>for </a:t>
            </a:r>
            <a:r>
              <a:rPr lang="en-US" dirty="0" smtClean="0"/>
              <a:t>1.5 </a:t>
            </a:r>
            <a:r>
              <a:rPr lang="en-US" dirty="0" err="1" smtClean="0"/>
              <a:t>TeV</a:t>
            </a:r>
            <a:r>
              <a:rPr lang="en-US" dirty="0" smtClean="0"/>
              <a:t>, then 3 </a:t>
            </a:r>
            <a:r>
              <a:rPr lang="en-US" dirty="0" err="1" smtClean="0"/>
              <a:t>TeV</a:t>
            </a:r>
            <a:endParaRPr lang="en-US" dirty="0"/>
          </a:p>
          <a:p>
            <a:pPr lvl="1"/>
            <a:r>
              <a:rPr lang="en-US" dirty="0" smtClean="0"/>
              <a:t>Shielding configuration</a:t>
            </a:r>
            <a:endParaRPr lang="en-US" dirty="0"/>
          </a:p>
          <a:p>
            <a:pPr lvl="1"/>
            <a:r>
              <a:rPr lang="en-US" dirty="0" smtClean="0"/>
              <a:t>MARS background simulations</a:t>
            </a:r>
            <a:endParaRPr lang="en-US" dirty="0"/>
          </a:p>
          <a:p>
            <a:r>
              <a:rPr lang="en-US" dirty="0" smtClean="0"/>
              <a:t>Detector studies 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19458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June 12, 2012</a:t>
            </a:r>
            <a:endParaRPr lang="en-US" smtClean="0"/>
          </a:p>
        </p:txBody>
      </p:sp>
      <p:sp>
        <p:nvSpPr>
          <p:cNvPr id="19459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45th Fermilab Users Meeting</a:t>
            </a:r>
            <a:endParaRPr 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3DCB7A-0B15-4132-944F-F38E9F7D997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9464" name="TextBox 12"/>
          <p:cNvSpPr txBox="1">
            <a:spLocks noChangeArrowheads="1"/>
          </p:cNvSpPr>
          <p:nvPr/>
        </p:nvSpPr>
        <p:spPr bwMode="auto">
          <a:xfrm>
            <a:off x="6883400" y="1695450"/>
            <a:ext cx="1905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MARS energy deposition map for 1.5 </a:t>
            </a:r>
            <a:r>
              <a:rPr lang="en-US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TeV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collider  dipole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 l="24375" t="15000" r="20625" b="12500"/>
          <a:stretch>
            <a:fillRect/>
          </a:stretch>
        </p:blipFill>
        <p:spPr bwMode="auto">
          <a:xfrm rot="16200000">
            <a:off x="4648950" y="1537681"/>
            <a:ext cx="2221440" cy="2196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 l="12188" t="15000" r="9375" b="20000"/>
          <a:stretch>
            <a:fillRect/>
          </a:stretch>
        </p:blipFill>
        <p:spPr bwMode="auto">
          <a:xfrm>
            <a:off x="5841241" y="4148920"/>
            <a:ext cx="2711558" cy="2169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9620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R&amp;D </a:t>
            </a:r>
            <a:r>
              <a:rPr lang="en-US" dirty="0" smtClean="0"/>
              <a:t>Progress – Some Highlights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12,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45th Fermilab Users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940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" y="1016000"/>
            <a:ext cx="4546600" cy="520867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 smtClean="0"/>
              <a:t>Spectrometer Solenoids</a:t>
            </a:r>
          </a:p>
          <a:p>
            <a:pPr marL="457200" lvl="1" indent="0">
              <a:buNone/>
            </a:pPr>
            <a:r>
              <a:rPr lang="en-US" sz="2200" dirty="0" smtClean="0"/>
              <a:t>1</a:t>
            </a:r>
            <a:r>
              <a:rPr lang="en-US" sz="2200" baseline="30000" dirty="0" smtClean="0"/>
              <a:t>st</a:t>
            </a:r>
            <a:r>
              <a:rPr lang="en-US" sz="2200" dirty="0" smtClean="0"/>
              <a:t> SS</a:t>
            </a:r>
          </a:p>
          <a:p>
            <a:pPr lvl="1"/>
            <a:r>
              <a:rPr lang="en-US" sz="1900" dirty="0" err="1" smtClean="0"/>
              <a:t>Cooldown</a:t>
            </a:r>
            <a:r>
              <a:rPr lang="en-US" sz="1900" dirty="0" smtClean="0"/>
              <a:t> and preliminary operational tests complete </a:t>
            </a:r>
          </a:p>
          <a:p>
            <a:pPr lvl="1"/>
            <a:r>
              <a:rPr lang="en-US" sz="1900" dirty="0" smtClean="0"/>
              <a:t>Ready </a:t>
            </a:r>
            <a:r>
              <a:rPr lang="en-US" sz="1900" dirty="0"/>
              <a:t>for full current training and field mapping</a:t>
            </a:r>
          </a:p>
          <a:p>
            <a:pPr marL="457200" lvl="1" indent="0">
              <a:buNone/>
            </a:pPr>
            <a:r>
              <a:rPr lang="en-US" sz="2200" dirty="0" smtClean="0"/>
              <a:t>2</a:t>
            </a:r>
            <a:r>
              <a:rPr lang="en-US" sz="2200" baseline="30000" dirty="0" smtClean="0"/>
              <a:t>nd</a:t>
            </a:r>
            <a:r>
              <a:rPr lang="en-US" sz="2200" dirty="0" smtClean="0"/>
              <a:t> </a:t>
            </a:r>
            <a:r>
              <a:rPr lang="en-US" sz="2200" dirty="0"/>
              <a:t>SS</a:t>
            </a:r>
          </a:p>
          <a:p>
            <a:pPr lvl="1"/>
            <a:r>
              <a:rPr lang="en-US" sz="1900" dirty="0" smtClean="0"/>
              <a:t>Cold mass and shield being assembled into vacuum vessel</a:t>
            </a:r>
            <a:endParaRPr lang="en-US" sz="1900" dirty="0"/>
          </a:p>
          <a:p>
            <a:pPr marL="0" indent="0">
              <a:buNone/>
            </a:pPr>
            <a:r>
              <a:rPr lang="en-US" sz="2400" dirty="0" smtClean="0">
                <a:latin typeface="Wingdings 3" charset="2"/>
                <a:cs typeface="Wingdings 3" charset="2"/>
              </a:rPr>
              <a:t>a </a:t>
            </a:r>
            <a:r>
              <a:rPr lang="en-US" sz="2000" dirty="0" smtClean="0">
                <a:cs typeface="Wingdings 3" charset="2"/>
              </a:rPr>
              <a:t>Support MICE Step IV  (2013-)</a:t>
            </a:r>
            <a:br>
              <a:rPr lang="en-US" sz="2000" dirty="0" smtClean="0">
                <a:cs typeface="Wingdings 3" charset="2"/>
              </a:rPr>
            </a:br>
            <a:r>
              <a:rPr lang="en-US" sz="2000" dirty="0" smtClean="0">
                <a:cs typeface="Wingdings 3" charset="2"/>
              </a:rPr>
              <a:t/>
            </a:r>
            <a:br>
              <a:rPr lang="en-US" sz="2000" dirty="0" smtClean="0">
                <a:cs typeface="Wingdings 3" charset="2"/>
              </a:rPr>
            </a:br>
            <a:r>
              <a:rPr lang="en-US" sz="2400" dirty="0" smtClean="0">
                <a:cs typeface="Wingdings 3" charset="2"/>
              </a:rPr>
              <a:t>Coupling Coils</a:t>
            </a:r>
            <a:endParaRPr lang="en-US" dirty="0">
              <a:latin typeface="Wingdings 3" charset="2"/>
              <a:cs typeface="Wingdings 3" charset="2"/>
            </a:endParaRPr>
          </a:p>
          <a:p>
            <a:r>
              <a:rPr lang="en-US" sz="2200" dirty="0" smtClean="0"/>
              <a:t>First Coupling Coil cold mass being prepared (at LBNL) for training (at FNAL) in new Solenoid Test Facility</a:t>
            </a:r>
          </a:p>
          <a:p>
            <a:pPr marL="0" indent="0">
              <a:buNone/>
            </a:pPr>
            <a:r>
              <a:rPr lang="en-US" sz="2000" dirty="0">
                <a:latin typeface="Wingdings 3" charset="2"/>
                <a:cs typeface="Wingdings 3" charset="2"/>
              </a:rPr>
              <a:t>a </a:t>
            </a:r>
            <a:r>
              <a:rPr lang="en-US" sz="2000" dirty="0">
                <a:cs typeface="Wingdings 3" charset="2"/>
              </a:rPr>
              <a:t>Support MICE Step </a:t>
            </a:r>
            <a:r>
              <a:rPr lang="en-US" sz="2000" dirty="0" smtClean="0">
                <a:cs typeface="Wingdings 3" charset="2"/>
              </a:rPr>
              <a:t>V/VI  </a:t>
            </a:r>
            <a:r>
              <a:rPr lang="en-US" sz="2000" dirty="0">
                <a:cs typeface="Wingdings 3" charset="2"/>
              </a:rPr>
              <a:t>(</a:t>
            </a:r>
            <a:r>
              <a:rPr lang="en-US" sz="2000" dirty="0" smtClean="0">
                <a:cs typeface="Wingdings 3" charset="2"/>
              </a:rPr>
              <a:t>2016-</a:t>
            </a:r>
            <a:r>
              <a:rPr lang="en-US" sz="2000" dirty="0">
                <a:cs typeface="Wingdings 3" charset="2"/>
              </a:rPr>
              <a:t>)</a:t>
            </a:r>
            <a:endParaRPr lang="en-US" sz="2000" dirty="0">
              <a:latin typeface="Wingdings 3" charset="2"/>
              <a:cs typeface="Wingdings 3" charset="2"/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12,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45th Fermilab Users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95"/>
          <a:stretch/>
        </p:blipFill>
        <p:spPr>
          <a:xfrm>
            <a:off x="4572000" y="117602"/>
            <a:ext cx="4495800" cy="4060166"/>
          </a:xfrm>
          <a:prstGeom prst="rect">
            <a:avLst/>
          </a:prstGeom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9" t="6458" b="11071"/>
          <a:stretch/>
        </p:blipFill>
        <p:spPr bwMode="auto">
          <a:xfrm>
            <a:off x="4572000" y="4279947"/>
            <a:ext cx="4496124" cy="2387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" y="109538"/>
            <a:ext cx="4521200" cy="665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Recent Progress I – </a:t>
            </a:r>
            <a:br>
              <a:rPr lang="en-US" dirty="0" smtClean="0"/>
            </a:br>
            <a:r>
              <a:rPr lang="en-US" dirty="0" smtClean="0"/>
              <a:t>MICE Magnets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06400" y="4228568"/>
            <a:ext cx="85601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0950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075" y="1206500"/>
            <a:ext cx="3378925" cy="487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Progress II – Cavity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206500"/>
            <a:ext cx="5781040" cy="48641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Breakdown tests with Be and </a:t>
            </a:r>
            <a:r>
              <a:rPr lang="en-US" sz="2400" dirty="0" smtClean="0"/>
              <a:t>Cu Buttons</a:t>
            </a:r>
            <a:endParaRPr lang="en-US" sz="2400" dirty="0"/>
          </a:p>
          <a:p>
            <a:r>
              <a:rPr lang="en-US" sz="2400" dirty="0"/>
              <a:t>Both reached ~31 MV/m</a:t>
            </a:r>
          </a:p>
          <a:p>
            <a:r>
              <a:rPr lang="en-US" sz="2400" dirty="0" smtClean="0"/>
              <a:t>Cu </a:t>
            </a:r>
            <a:r>
              <a:rPr lang="en-US" sz="2400" dirty="0"/>
              <a:t>button shows significant </a:t>
            </a:r>
            <a:r>
              <a:rPr lang="en-US" sz="2400" dirty="0" smtClean="0"/>
              <a:t>pitting</a:t>
            </a:r>
          </a:p>
          <a:p>
            <a:r>
              <a:rPr lang="en-US" sz="2400" dirty="0"/>
              <a:t>Be button shows minimal </a:t>
            </a:r>
            <a:r>
              <a:rPr lang="en-US" sz="2400" dirty="0" smtClean="0"/>
              <a:t>damage</a:t>
            </a:r>
          </a:p>
          <a:p>
            <a:pPr marL="406400" indent="-406400">
              <a:buNone/>
            </a:pPr>
            <a:r>
              <a:rPr lang="en-US" sz="2400" dirty="0" smtClean="0">
                <a:latin typeface="Wingdings 3" charset="2"/>
                <a:cs typeface="Wingdings 3" charset="2"/>
              </a:rPr>
              <a:t>a</a:t>
            </a:r>
            <a:r>
              <a:rPr lang="en-US" sz="2400" dirty="0" smtClean="0">
                <a:cs typeface="Wingdings 3" charset="2"/>
              </a:rPr>
              <a:t> Materials choices offer the possibility of more robust operation in magnetic fields</a:t>
            </a:r>
            <a:endParaRPr lang="en-US" sz="2400" dirty="0">
              <a:latin typeface="Wingdings 3" charset="2"/>
              <a:cs typeface="Wingdings 3" charset="2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12,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45th Fermilab Users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32445"/>
          <a:stretch/>
        </p:blipFill>
        <p:spPr>
          <a:xfrm>
            <a:off x="3285872" y="4381500"/>
            <a:ext cx="3134739" cy="2082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371084"/>
            <a:ext cx="3158872" cy="2105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1600" y="4419600"/>
            <a:ext cx="578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Cu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85872" y="4432300"/>
            <a:ext cx="561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Be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812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Progress </a:t>
            </a:r>
            <a:r>
              <a:rPr lang="en-US" dirty="0" smtClean="0"/>
              <a:t>III – Vacuum RF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19200"/>
            <a:ext cx="3062010" cy="2209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12,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45th Fermilab Users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6CF26B-2D57-4D69-8A36-791C8D1D5DB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19200"/>
            <a:ext cx="2946400" cy="2209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40252"/>
            <a:ext cx="3023527" cy="27432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505200" y="3611880"/>
            <a:ext cx="5562600" cy="2671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66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C0D8ED"/>
                </a:solidFill>
              </a:rPr>
              <a:t>Vacuum Tests</a:t>
            </a:r>
            <a:r>
              <a:rPr lang="en-US" dirty="0" smtClean="0">
                <a:solidFill>
                  <a:srgbClr val="C0D8ED"/>
                </a:solidFill>
              </a:rPr>
              <a:t> </a:t>
            </a:r>
            <a:r>
              <a:rPr lang="en-US" dirty="0" smtClean="0">
                <a:solidFill>
                  <a:srgbClr val="C0D8ED"/>
                </a:solidFill>
              </a:rPr>
              <a:t>at B = 0 T &amp; B = 3 T</a:t>
            </a:r>
          </a:p>
          <a:p>
            <a:pPr lvl="1"/>
            <a:r>
              <a:rPr lang="en-US" dirty="0" smtClean="0"/>
              <a:t>Two cycles: B</a:t>
            </a:r>
            <a:r>
              <a:rPr lang="en-US" baseline="-25000" dirty="0" smtClean="0"/>
              <a:t>0</a:t>
            </a:r>
            <a:r>
              <a:rPr lang="en-US" dirty="0"/>
              <a:t> </a:t>
            </a:r>
            <a:r>
              <a:rPr lang="en-US" dirty="0" smtClean="0">
                <a:latin typeface="Wingdings 3" charset="2"/>
                <a:cs typeface="Wingdings 3" charset="2"/>
              </a:rPr>
              <a:t>a</a:t>
            </a:r>
            <a:r>
              <a:rPr lang="en-US" dirty="0" smtClean="0"/>
              <a:t> B</a:t>
            </a:r>
            <a:r>
              <a:rPr lang="en-US" baseline="-25000" dirty="0" smtClean="0"/>
              <a:t>3</a:t>
            </a:r>
            <a:r>
              <a:rPr lang="en-US" dirty="0"/>
              <a:t> </a:t>
            </a:r>
            <a:r>
              <a:rPr lang="en-US" dirty="0">
                <a:latin typeface="Wingdings 3" charset="2"/>
                <a:cs typeface="Wingdings 3" charset="2"/>
              </a:rPr>
              <a:t>a</a:t>
            </a:r>
            <a:r>
              <a:rPr lang="en-US" dirty="0"/>
              <a:t> </a:t>
            </a:r>
            <a:r>
              <a:rPr lang="en-US" dirty="0" smtClean="0"/>
              <a:t>B</a:t>
            </a:r>
            <a:r>
              <a:rPr lang="en-US" baseline="-25000" dirty="0" smtClean="0"/>
              <a:t>0</a:t>
            </a:r>
            <a:r>
              <a:rPr lang="en-US" dirty="0"/>
              <a:t> </a:t>
            </a:r>
            <a:r>
              <a:rPr lang="en-US" dirty="0">
                <a:latin typeface="Wingdings 3" charset="2"/>
                <a:cs typeface="Wingdings 3" charset="2"/>
              </a:rPr>
              <a:t>a</a:t>
            </a:r>
            <a:r>
              <a:rPr lang="en-US" dirty="0"/>
              <a:t> B</a:t>
            </a:r>
            <a:r>
              <a:rPr lang="en-US" baseline="-25000" dirty="0" smtClean="0"/>
              <a:t>3</a:t>
            </a:r>
          </a:p>
          <a:p>
            <a:r>
              <a:rPr lang="en-US" dirty="0" smtClean="0">
                <a:solidFill>
                  <a:srgbClr val="C0D8ED"/>
                </a:solidFill>
              </a:rPr>
              <a:t>No difference in </a:t>
            </a:r>
            <a:r>
              <a:rPr lang="en-US" dirty="0" smtClean="0">
                <a:solidFill>
                  <a:srgbClr val="C0D8ED"/>
                </a:solidFill>
              </a:rPr>
              <a:t>maximum</a:t>
            </a:r>
            <a:r>
              <a:rPr lang="en-US" dirty="0" smtClean="0">
                <a:solidFill>
                  <a:srgbClr val="C0D8ED"/>
                </a:solidFill>
              </a:rPr>
              <a:t> </a:t>
            </a:r>
            <a:r>
              <a:rPr lang="en-US" dirty="0">
                <a:solidFill>
                  <a:srgbClr val="C0D8ED"/>
                </a:solidFill>
              </a:rPr>
              <a:t>s</a:t>
            </a:r>
            <a:r>
              <a:rPr lang="en-US" dirty="0" smtClean="0">
                <a:solidFill>
                  <a:srgbClr val="C0D8ED"/>
                </a:solidFill>
              </a:rPr>
              <a:t>table </a:t>
            </a:r>
            <a:r>
              <a:rPr lang="en-US" dirty="0">
                <a:solidFill>
                  <a:srgbClr val="C0D8ED"/>
                </a:solidFill>
              </a:rPr>
              <a:t>o</a:t>
            </a:r>
            <a:r>
              <a:rPr lang="en-US" dirty="0" smtClean="0">
                <a:solidFill>
                  <a:srgbClr val="C0D8ED"/>
                </a:solidFill>
              </a:rPr>
              <a:t>perating gradient</a:t>
            </a:r>
            <a:endParaRPr lang="en-US" dirty="0" smtClean="0">
              <a:solidFill>
                <a:srgbClr val="C0D8ED"/>
              </a:solidFill>
            </a:endParaRPr>
          </a:p>
          <a:p>
            <a:pPr lvl="1"/>
            <a:r>
              <a:rPr lang="en-US" dirty="0" smtClean="0"/>
              <a:t>Gradient  </a:t>
            </a:r>
            <a:r>
              <a:rPr lang="en-US" dirty="0" smtClean="0">
                <a:latin typeface="Symbol" pitchFamily="18" charset="2"/>
              </a:rPr>
              <a:t>» </a:t>
            </a:r>
            <a:r>
              <a:rPr lang="en-US" dirty="0" smtClean="0"/>
              <a:t>25 MV/</a:t>
            </a:r>
            <a:r>
              <a:rPr lang="en-US" dirty="0" smtClean="0"/>
              <a:t>m</a:t>
            </a:r>
            <a:endParaRPr lang="en-US" dirty="0" smtClean="0"/>
          </a:p>
          <a:p>
            <a:r>
              <a:rPr lang="en-US" dirty="0" smtClean="0">
                <a:solidFill>
                  <a:srgbClr val="C0D8ED"/>
                </a:solidFill>
              </a:rPr>
              <a:t>Demonstrates possibility of successful operation of vacuum cavities in magnetic fields with careful design</a:t>
            </a:r>
            <a:endParaRPr lang="en-US" dirty="0">
              <a:solidFill>
                <a:srgbClr val="C0D8E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0048" y="1270000"/>
            <a:ext cx="266090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All-</a:t>
            </a:r>
            <a:r>
              <a:rPr lang="en-US" sz="3600" dirty="0" smtClean="0">
                <a:solidFill>
                  <a:schemeClr val="bg1"/>
                </a:solidFill>
              </a:rPr>
              <a:t>Seasons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Cavity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(</a:t>
            </a:r>
            <a:r>
              <a:rPr lang="en-US" sz="2000" dirty="0" smtClean="0">
                <a:solidFill>
                  <a:schemeClr val="bg1"/>
                </a:solidFill>
              </a:rPr>
              <a:t>designed for both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vacuum and </a:t>
            </a:r>
            <a:r>
              <a:rPr lang="en-US" sz="2000" dirty="0" smtClean="0">
                <a:solidFill>
                  <a:schemeClr val="bg1"/>
                </a:solidFill>
              </a:rPr>
              <a:t>high </a:t>
            </a: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pressure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o</a:t>
            </a:r>
            <a:r>
              <a:rPr lang="en-US" sz="2000" dirty="0" smtClean="0">
                <a:solidFill>
                  <a:schemeClr val="bg1"/>
                </a:solidFill>
              </a:rPr>
              <a:t>peration</a:t>
            </a:r>
            <a:r>
              <a:rPr lang="en-US" sz="2000" dirty="0" smtClean="0">
                <a:solidFill>
                  <a:schemeClr val="bg1"/>
                </a:solidFill>
              </a:rPr>
              <a:t>)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8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Recent Progress IV:  High </a:t>
            </a:r>
            <a:r>
              <a:rPr lang="en-US" dirty="0" smtClean="0"/>
              <a:t>Pressure RF</a:t>
            </a:r>
            <a:endParaRPr lang="en-US" dirty="0"/>
          </a:p>
        </p:txBody>
      </p:sp>
      <p:sp>
        <p:nvSpPr>
          <p:cNvPr id="25" name="Content Placeholder 24"/>
          <p:cNvSpPr>
            <a:spLocks noGrp="1"/>
          </p:cNvSpPr>
          <p:nvPr>
            <p:ph sz="half" idx="1"/>
          </p:nvPr>
        </p:nvSpPr>
        <p:spPr>
          <a:xfrm>
            <a:off x="12700" y="990600"/>
            <a:ext cx="4483100" cy="249766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Gas-filled cavity</a:t>
            </a:r>
          </a:p>
          <a:p>
            <a:pPr lvl="1"/>
            <a:r>
              <a:rPr lang="en-US" dirty="0" smtClean="0"/>
              <a:t>Can moderate dark current and breakdown currents in magnetic fields</a:t>
            </a:r>
          </a:p>
          <a:p>
            <a:pPr lvl="1"/>
            <a:r>
              <a:rPr lang="en-US" dirty="0" smtClean="0"/>
              <a:t>Can contribute to cooling</a:t>
            </a:r>
          </a:p>
          <a:p>
            <a:pPr lvl="1"/>
            <a:r>
              <a:rPr lang="en-US" dirty="0" smtClean="0"/>
              <a:t>Is loaded, however, by beam-induced plasma</a:t>
            </a:r>
            <a:endParaRPr lang="en-US" dirty="0"/>
          </a:p>
        </p:txBody>
      </p:sp>
      <p:sp>
        <p:nvSpPr>
          <p:cNvPr id="26" name="Content Placeholder 25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495800" cy="523875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Electronegative Species</a:t>
            </a:r>
          </a:p>
          <a:p>
            <a:pPr lvl="1"/>
            <a:r>
              <a:rPr lang="en-US" dirty="0" smtClean="0"/>
              <a:t>Dope primary gas</a:t>
            </a:r>
            <a:endParaRPr lang="en-US" dirty="0" smtClean="0"/>
          </a:p>
          <a:p>
            <a:pPr lvl="1"/>
            <a:r>
              <a:rPr lang="en-US" dirty="0" smtClean="0"/>
              <a:t>Can moderate the loading effects of beam-induced plasma by scavenging the relatively mobile electrons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12,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45th Fermilab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t>25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2701" y="3447336"/>
            <a:ext cx="4483100" cy="2947113"/>
            <a:chOff x="3" y="4411125"/>
            <a:chExt cx="3665614" cy="2336799"/>
          </a:xfrm>
        </p:grpSpPr>
        <p:sp>
          <p:nvSpPr>
            <p:cNvPr id="8" name="Date Placeholder 2"/>
            <p:cNvSpPr txBox="1">
              <a:spLocks/>
            </p:cNvSpPr>
            <p:nvPr/>
          </p:nvSpPr>
          <p:spPr>
            <a:xfrm>
              <a:off x="457200" y="6356347"/>
              <a:ext cx="21336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457200" rtl="0" eaLnBrk="1" latinLnBrk="0" hangingPunct="1">
                <a:defRPr sz="14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mtClean="0"/>
                <a:t>5/22/12</a:t>
              </a:r>
              <a:endParaRPr lang="en-US"/>
            </a:p>
          </p:txBody>
        </p:sp>
        <p:pic>
          <p:nvPicPr>
            <p:cNvPr id="9" name="Picture 8" descr="TUYA01_fig5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16" y="4411125"/>
              <a:ext cx="3657601" cy="2336799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10" name="Rectangle 9"/>
            <p:cNvSpPr/>
            <p:nvPr/>
          </p:nvSpPr>
          <p:spPr>
            <a:xfrm>
              <a:off x="1642534" y="5689594"/>
              <a:ext cx="393192" cy="21166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96997" y="5809725"/>
              <a:ext cx="1031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Beam on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" y="6396728"/>
              <a:ext cx="14426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latin typeface="Times"/>
                  <a:cs typeface="Times"/>
                </a:rPr>
                <a:t>E</a:t>
              </a:r>
              <a:r>
                <a:rPr lang="en-US" sz="1600" i="1" baseline="-25000" dirty="0" smtClean="0">
                  <a:latin typeface="Times"/>
                  <a:cs typeface="Times"/>
                </a:rPr>
                <a:t>0</a:t>
              </a:r>
              <a:r>
                <a:rPr lang="en-US" sz="1600" i="1" dirty="0" smtClean="0">
                  <a:latin typeface="Times"/>
                  <a:cs typeface="Times"/>
                </a:rPr>
                <a:t> = 25 MV/</a:t>
              </a:r>
              <a:r>
                <a:rPr lang="en-US" sz="1600" i="1" dirty="0" err="1" smtClean="0">
                  <a:latin typeface="Times"/>
                  <a:cs typeface="Times"/>
                </a:rPr>
                <a:t>m</a:t>
              </a:r>
              <a:endParaRPr lang="en-US" sz="1600" i="1" dirty="0">
                <a:latin typeface="Times"/>
                <a:cs typeface="Time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13022" y="3408775"/>
            <a:ext cx="4417191" cy="3052662"/>
            <a:chOff x="4613022" y="3950086"/>
            <a:chExt cx="4369438" cy="2865467"/>
          </a:xfrm>
        </p:grpSpPr>
        <p:sp>
          <p:nvSpPr>
            <p:cNvPr id="14" name="Slide Number Placeholder 4"/>
            <p:cNvSpPr txBox="1">
              <a:spLocks/>
            </p:cNvSpPr>
            <p:nvPr/>
          </p:nvSpPr>
          <p:spPr>
            <a:xfrm>
              <a:off x="6553200" y="6356350"/>
              <a:ext cx="21336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4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AE7C9831-9F74-9F40-B9DD-F6C983AE2633}" type="slidenum">
                <a:rPr lang="en-US" smtClean="0"/>
                <a:pPr/>
                <a:t>25</a:t>
              </a:fld>
              <a:endParaRPr lang="en-US"/>
            </a:p>
          </p:txBody>
        </p:sp>
        <p:pic>
          <p:nvPicPr>
            <p:cNvPr id="15" name="Picture 14" descr="withB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13022" y="3986284"/>
              <a:ext cx="4369438" cy="2779776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16" name="TextBox 15"/>
            <p:cNvSpPr txBox="1"/>
            <p:nvPr/>
          </p:nvSpPr>
          <p:spPr>
            <a:xfrm>
              <a:off x="7839963" y="4517410"/>
              <a:ext cx="8899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</a:rPr>
                <a:t>Pure GH2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97631" y="3950086"/>
              <a:ext cx="22958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1% Dry Air (0.2 % O2) in GH2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832326" y="4811759"/>
              <a:ext cx="1041336" cy="895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B800"/>
                  </a:solidFill>
                </a:rPr>
                <a:t>1% Dry Air </a:t>
              </a:r>
            </a:p>
            <a:p>
              <a:r>
                <a:rPr lang="en-US" sz="1400" dirty="0" smtClean="0">
                  <a:solidFill>
                    <a:srgbClr val="00B800"/>
                  </a:solidFill>
                </a:rPr>
                <a:t>(0.2 % O2)</a:t>
              </a:r>
            </a:p>
            <a:p>
              <a:r>
                <a:rPr lang="en-US" sz="1400" dirty="0" smtClean="0">
                  <a:solidFill>
                    <a:srgbClr val="00B800"/>
                  </a:solidFill>
                </a:rPr>
                <a:t>in GH2 at </a:t>
              </a:r>
              <a:br>
                <a:rPr lang="en-US" sz="1400" dirty="0" smtClean="0">
                  <a:solidFill>
                    <a:srgbClr val="00B800"/>
                  </a:solidFill>
                </a:rPr>
              </a:br>
              <a:r>
                <a:rPr lang="en-US" sz="1400" dirty="0" smtClean="0">
                  <a:solidFill>
                    <a:srgbClr val="00B800"/>
                  </a:solidFill>
                </a:rPr>
                <a:t>B = 3 T</a:t>
              </a:r>
              <a:endParaRPr lang="en-US" sz="1400" dirty="0">
                <a:solidFill>
                  <a:srgbClr val="00B8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41604" y="6476999"/>
              <a:ext cx="14255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latin typeface="Times"/>
                  <a:cs typeface="Times"/>
                </a:rPr>
                <a:t>E</a:t>
              </a:r>
              <a:r>
                <a:rPr lang="en-US" sz="1600" i="1" baseline="-25000" dirty="0" smtClean="0">
                  <a:latin typeface="Times"/>
                  <a:cs typeface="Times"/>
                </a:rPr>
                <a:t>0 </a:t>
              </a:r>
              <a:r>
                <a:rPr lang="en-US" sz="1600" i="1" dirty="0" smtClean="0">
                  <a:latin typeface="Times"/>
                  <a:cs typeface="Times"/>
                </a:rPr>
                <a:t>= 25 MV/</a:t>
              </a:r>
              <a:r>
                <a:rPr lang="en-US" sz="1600" i="1" dirty="0" err="1" smtClean="0">
                  <a:latin typeface="Times"/>
                  <a:cs typeface="Times"/>
                </a:rPr>
                <a:t>m</a:t>
              </a:r>
              <a:endParaRPr lang="en-US" sz="1600" i="1" dirty="0">
                <a:latin typeface="Times"/>
                <a:cs typeface="Times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10800000">
              <a:off x="5287970" y="6117507"/>
              <a:ext cx="779219" cy="1"/>
            </a:xfrm>
            <a:prstGeom prst="straightConnector1">
              <a:avLst/>
            </a:prstGeom>
            <a:ln w="57150" cmpd="sng"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4489472" y="4637002"/>
              <a:ext cx="2238068" cy="1024320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H="1">
              <a:off x="4120117" y="5011208"/>
              <a:ext cx="2157449" cy="178253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145790" y="5677674"/>
              <a:ext cx="1757057" cy="606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~50× change in </a:t>
              </a:r>
            </a:p>
            <a:p>
              <a:pPr algn="ctr"/>
              <a:r>
                <a:rPr lang="en-US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RF dissipation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0855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350" y="109538"/>
            <a:ext cx="697865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Recent Progress </a:t>
            </a:r>
            <a:r>
              <a:rPr lang="en-US" dirty="0" smtClean="0"/>
              <a:t>V:  High Field Magnets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12,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45th Fermilab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89FD-0FCF-D447-9510-B18AD815D43D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1" y="850900"/>
            <a:ext cx="2559379" cy="2583132"/>
          </a:xfrm>
          <a:prstGeom prst="rect">
            <a:avLst/>
          </a:prstGeom>
        </p:spPr>
      </p:pic>
      <p:sp>
        <p:nvSpPr>
          <p:cNvPr id="8" name="Content Placeholder 10"/>
          <p:cNvSpPr>
            <a:spLocks noGrp="1"/>
          </p:cNvSpPr>
          <p:nvPr>
            <p:ph idx="1"/>
          </p:nvPr>
        </p:nvSpPr>
        <p:spPr>
          <a:xfrm>
            <a:off x="2716548" y="850900"/>
            <a:ext cx="6427452" cy="258313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Progress towards a demonstration of a final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stage cooling </a:t>
            </a:r>
            <a:r>
              <a:rPr lang="en-US" dirty="0" smtClean="0"/>
              <a:t>solenoid:</a:t>
            </a:r>
          </a:p>
          <a:p>
            <a:r>
              <a:rPr lang="en-US" dirty="0" smtClean="0"/>
              <a:t>Demonstrated </a:t>
            </a:r>
            <a:r>
              <a:rPr lang="en-US" dirty="0"/>
              <a:t>15+ T (16+ T on coil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~</a:t>
            </a:r>
            <a:r>
              <a:rPr lang="en-US" dirty="0"/>
              <a:t>25 mm insert HTS solenoid </a:t>
            </a:r>
            <a:endParaRPr lang="en-US" dirty="0" smtClean="0"/>
          </a:p>
          <a:p>
            <a:pPr lvl="1"/>
            <a:r>
              <a:rPr lang="en-US" dirty="0" smtClean="0"/>
              <a:t>BNL/PBL YBCO Design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ighest </a:t>
            </a:r>
            <a:r>
              <a:rPr lang="en-US" dirty="0"/>
              <a:t>field ever in </a:t>
            </a:r>
            <a:r>
              <a:rPr lang="en-US" dirty="0" smtClean="0"/>
              <a:t>HTS-only solenoid (by a factor of ~1.5)</a:t>
            </a:r>
          </a:p>
          <a:p>
            <a:r>
              <a:rPr lang="en-US" dirty="0" smtClean="0"/>
              <a:t>Will soon </a:t>
            </a:r>
            <a:r>
              <a:rPr lang="en-US" dirty="0" smtClean="0"/>
              <a:t>begin preparations for </a:t>
            </a:r>
            <a:r>
              <a:rPr lang="en-US" dirty="0" smtClean="0"/>
              <a:t>a test with HTS insert + mid-</a:t>
            </a:r>
            <a:r>
              <a:rPr lang="en-US" dirty="0" err="1" smtClean="0"/>
              <a:t>sert</a:t>
            </a:r>
            <a:r>
              <a:rPr lang="en-US" dirty="0" smtClean="0"/>
              <a:t> in NC solenoid at NHFML </a:t>
            </a:r>
            <a:r>
              <a:rPr lang="en-US" dirty="0" smtClean="0">
                <a:latin typeface="Wingdings 3" charset="2"/>
                <a:cs typeface="Wingdings 3" charset="2"/>
              </a:rPr>
              <a:t>a</a:t>
            </a:r>
            <a:r>
              <a:rPr lang="en-US" dirty="0" smtClean="0">
                <a:cs typeface="Wingdings 3" charset="2"/>
              </a:rPr>
              <a:t> &gt;30 T</a:t>
            </a:r>
            <a:endParaRPr lang="en-US" dirty="0" smtClean="0"/>
          </a:p>
        </p:txBody>
      </p:sp>
      <p:sp>
        <p:nvSpPr>
          <p:cNvPr id="9" name="Content Placeholder 10"/>
          <p:cNvSpPr txBox="1">
            <a:spLocks/>
          </p:cNvSpPr>
          <p:nvPr/>
        </p:nvSpPr>
        <p:spPr>
          <a:xfrm>
            <a:off x="165100" y="3776932"/>
            <a:ext cx="8686800" cy="2583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  <p:pic>
        <p:nvPicPr>
          <p:cNvPr id="11" name="Picture 3" descr="C:\Users\tshen\Documents\My work\2010 data and papers\2212 FNAL-development\Heating_rate_exp-length_depedence\FNAL-55 photos\Barrel-ends-open2.JPG"/>
          <p:cNvPicPr>
            <a:picLocks noChangeAspect="1" noChangeArrowheads="1"/>
          </p:cNvPicPr>
          <p:nvPr/>
        </p:nvPicPr>
        <p:blipFill>
          <a:blip r:embed="rId5" cstate="print"/>
          <a:srcRect l="25000" t="19669" r="25000" b="33471"/>
          <a:stretch>
            <a:fillRect/>
          </a:stretch>
        </p:blipFill>
        <p:spPr bwMode="auto">
          <a:xfrm>
            <a:off x="285421" y="4759864"/>
            <a:ext cx="2286000" cy="1600200"/>
          </a:xfrm>
          <a:prstGeom prst="rect">
            <a:avLst/>
          </a:prstGeom>
          <a:noFill/>
        </p:spPr>
      </p:pic>
      <p:grpSp>
        <p:nvGrpSpPr>
          <p:cNvPr id="15" name="Group 14"/>
          <p:cNvGrpSpPr/>
          <p:nvPr/>
        </p:nvGrpSpPr>
        <p:grpSpPr>
          <a:xfrm>
            <a:off x="2716548" y="3124200"/>
            <a:ext cx="4448949" cy="3400425"/>
            <a:chOff x="2843548" y="3136900"/>
            <a:chExt cx="4448949" cy="3400425"/>
          </a:xfrm>
        </p:grpSpPr>
        <p:sp>
          <p:nvSpPr>
            <p:cNvPr id="13" name="Rectangle 12"/>
            <p:cNvSpPr/>
            <p:nvPr/>
          </p:nvSpPr>
          <p:spPr>
            <a:xfrm>
              <a:off x="2971800" y="3441700"/>
              <a:ext cx="3835400" cy="3095625"/>
            </a:xfrm>
            <a:prstGeom prst="rect">
              <a:avLst/>
            </a:prstGeom>
            <a:solidFill>
              <a:schemeClr val="bg1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508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2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5841060"/>
                </p:ext>
              </p:extLst>
            </p:nvPr>
          </p:nvGraphicFramePr>
          <p:xfrm>
            <a:off x="2843548" y="3136900"/>
            <a:ext cx="4448949" cy="3400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26" name="Graph" r:id="rId6" imgW="3879360" imgH="2964960" progId="Origin50.Graph">
                    <p:embed/>
                  </p:oleObj>
                </mc:Choice>
                <mc:Fallback>
                  <p:oleObj name="Graph" r:id="rId6" imgW="3879360" imgH="296496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3548" y="3136900"/>
                          <a:ext cx="4448949" cy="34004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4" name="Picture 5" descr="C:\Users\tshen\Documents\My work\2010 data and papers\2212 FNAL-development\High-strength 2212 cable\photos\Cable_after_reaction\IMG_0606.JPG"/>
          <p:cNvPicPr>
            <a:picLocks noChangeAspect="1" noChangeArrowheads="1"/>
          </p:cNvPicPr>
          <p:nvPr/>
        </p:nvPicPr>
        <p:blipFill>
          <a:blip r:embed="rId8" cstate="print"/>
          <a:srcRect l="28333" t="26777" r="26667" b="24132"/>
          <a:stretch>
            <a:fillRect/>
          </a:stretch>
        </p:blipFill>
        <p:spPr bwMode="auto">
          <a:xfrm>
            <a:off x="6959600" y="3497532"/>
            <a:ext cx="2057400" cy="1676400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>
            <a:stCxn id="11" idx="3"/>
          </p:cNvCxnSpPr>
          <p:nvPr/>
        </p:nvCxnSpPr>
        <p:spPr>
          <a:xfrm flipV="1">
            <a:off x="2571421" y="5499100"/>
            <a:ext cx="1327479" cy="608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4" idx="1"/>
          </p:cNvCxnSpPr>
          <p:nvPr/>
        </p:nvCxnSpPr>
        <p:spPr>
          <a:xfrm flipH="1">
            <a:off x="5644963" y="4335732"/>
            <a:ext cx="1314637" cy="4241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10"/>
          <p:cNvSpPr txBox="1">
            <a:spLocks/>
          </p:cNvSpPr>
          <p:nvPr/>
        </p:nvSpPr>
        <p:spPr>
          <a:xfrm>
            <a:off x="0" y="3450333"/>
            <a:ext cx="2844800" cy="130953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BSCCO-2212 Cable - </a:t>
            </a:r>
          </a:p>
          <a:p>
            <a:pPr marL="0" indent="0">
              <a:buNone/>
            </a:pPr>
            <a:r>
              <a:rPr lang="en-US" dirty="0" smtClean="0"/>
              <a:t>Transport </a:t>
            </a:r>
            <a:r>
              <a:rPr lang="en-US" dirty="0"/>
              <a:t>measurements </a:t>
            </a:r>
            <a:r>
              <a:rPr lang="en-US" dirty="0" smtClean="0"/>
              <a:t>show that FNAL </a:t>
            </a:r>
            <a:r>
              <a:rPr lang="en-US" dirty="0"/>
              <a:t>cable attains 105% </a:t>
            </a:r>
            <a:r>
              <a:rPr lang="en-US" dirty="0" err="1"/>
              <a:t>J</a:t>
            </a:r>
            <a:r>
              <a:rPr lang="en-US" baseline="-25000" dirty="0" err="1"/>
              <a:t>c</a:t>
            </a:r>
            <a:r>
              <a:rPr lang="en-US" dirty="0"/>
              <a:t> of that of the single-strand </a:t>
            </a:r>
          </a:p>
        </p:txBody>
      </p:sp>
      <p:sp>
        <p:nvSpPr>
          <p:cNvPr id="22" name="Content Placeholder 10"/>
          <p:cNvSpPr txBox="1">
            <a:spLocks/>
          </p:cNvSpPr>
          <p:nvPr/>
        </p:nvSpPr>
        <p:spPr>
          <a:xfrm>
            <a:off x="6883400" y="5163401"/>
            <a:ext cx="2247900" cy="130953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Multi-strand cable utilizing  chemically compatible alloy and oxide layer to minimize cracks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161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Have selected only some research highlights</a:t>
            </a:r>
          </a:p>
          <a:p>
            <a:r>
              <a:rPr lang="en-US" dirty="0" smtClean="0"/>
              <a:t>A broader summary of the program was presented </a:t>
            </a:r>
            <a:r>
              <a:rPr lang="en-US" dirty="0" smtClean="0"/>
              <a:t>at </a:t>
            </a:r>
            <a:r>
              <a:rPr lang="en-US" dirty="0" smtClean="0"/>
              <a:t>the recent MAP Collaboration Meeting</a:t>
            </a:r>
            <a:endParaRPr lang="en-US" dirty="0"/>
          </a:p>
          <a:p>
            <a:pPr lvl="1"/>
            <a:r>
              <a:rPr lang="en-US" dirty="0" smtClean="0"/>
              <a:t>March </a:t>
            </a:r>
            <a:r>
              <a:rPr lang="en-US" dirty="0"/>
              <a:t>4-8 at SLAC National Accelerator </a:t>
            </a:r>
            <a:r>
              <a:rPr lang="en-US" dirty="0" smtClean="0"/>
              <a:t>Laboratory</a:t>
            </a:r>
          </a:p>
          <a:p>
            <a:pPr lvl="1"/>
            <a:r>
              <a:rPr lang="en-US" dirty="0" smtClean="0"/>
              <a:t>See presentations at: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https://</a:t>
            </a:r>
            <a:r>
              <a:rPr lang="en-US" sz="2400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indico.fnal.gov</a:t>
            </a:r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/</a:t>
            </a:r>
            <a:r>
              <a:rPr lang="en-US" sz="2400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conferenceDisplay.py?confId</a:t>
            </a:r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=5097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12,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45th Fermilab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89FD-0FCF-D447-9510-B18AD815D43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28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990600"/>
            <a:ext cx="3873501" cy="5195970"/>
          </a:xfrm>
        </p:spPr>
        <p:txBody>
          <a:bodyPr>
            <a:normAutofit lnSpcReduction="10000"/>
          </a:bodyPr>
          <a:lstStyle/>
          <a:p>
            <a:pPr marL="406400" indent="-406400"/>
            <a:r>
              <a:rPr lang="en-US" dirty="0" smtClean="0"/>
              <a:t>Over the </a:t>
            </a:r>
            <a:r>
              <a:rPr lang="en-US" dirty="0" smtClean="0"/>
              <a:t>next 6 </a:t>
            </a:r>
            <a:r>
              <a:rPr lang="en-US" dirty="0" smtClean="0"/>
              <a:t>years the primary goal of MAP is </a:t>
            </a:r>
            <a:r>
              <a:rPr lang="en-US" dirty="0" smtClean="0"/>
              <a:t>demonstrating the feasibility </a:t>
            </a:r>
            <a:r>
              <a:rPr lang="en-US" dirty="0" smtClean="0"/>
              <a:t>of key concepts needed for a neutrino factory and </a:t>
            </a:r>
            <a:r>
              <a:rPr lang="en-US" dirty="0" err="1" smtClean="0"/>
              <a:t>muon</a:t>
            </a:r>
            <a:r>
              <a:rPr lang="en-US" dirty="0" smtClean="0"/>
              <a:t> collider</a:t>
            </a:r>
          </a:p>
          <a:p>
            <a:pPr marL="406400" indent="-406400">
              <a:buNone/>
            </a:pPr>
            <a:r>
              <a:rPr lang="en-US" dirty="0" smtClean="0">
                <a:latin typeface="Wingdings 3" charset="2"/>
                <a:cs typeface="Wingdings 3" charset="2"/>
              </a:rPr>
              <a:t>a</a:t>
            </a:r>
            <a:r>
              <a:rPr lang="en-US" dirty="0" smtClean="0">
                <a:cs typeface="Wingdings 3" charset="2"/>
              </a:rPr>
              <a:t> Thus e</a:t>
            </a:r>
            <a:r>
              <a:rPr lang="en-US" dirty="0" smtClean="0"/>
              <a:t>nabling an </a:t>
            </a:r>
            <a:r>
              <a:rPr lang="en-US" dirty="0" smtClean="0"/>
              <a:t>informed </a:t>
            </a:r>
            <a:r>
              <a:rPr lang="en-US" dirty="0" smtClean="0"/>
              <a:t>decision </a:t>
            </a:r>
            <a:r>
              <a:rPr lang="en-US" dirty="0" smtClean="0"/>
              <a:t>on the path forward for the HEP community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12,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45th Fermilab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89FD-0FCF-D447-9510-B18AD815D43D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4766" t="14103" r="5504" b="4896"/>
          <a:stretch/>
        </p:blipFill>
        <p:spPr>
          <a:xfrm>
            <a:off x="3950869" y="1074925"/>
            <a:ext cx="5155032" cy="46273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13507" y="1354436"/>
            <a:ext cx="3631860" cy="457390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Muon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Collider Concept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08000" y="5905500"/>
            <a:ext cx="8128000" cy="482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 challenging, but promising, R&amp;D program lies ahead!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178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 FOLLOW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12,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45th Fermilab Users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098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4800" y="4406900"/>
            <a:ext cx="8839200" cy="13620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Introduction to the </a:t>
            </a:r>
            <a:br>
              <a:rPr lang="en-US" dirty="0" smtClean="0"/>
            </a:br>
            <a:r>
              <a:rPr lang="en-US" dirty="0" smtClean="0"/>
              <a:t>U.S. </a:t>
            </a:r>
            <a:r>
              <a:rPr lang="en-US" dirty="0" err="1" smtClean="0"/>
              <a:t>Muon</a:t>
            </a:r>
            <a:r>
              <a:rPr lang="en-US" dirty="0" smtClean="0"/>
              <a:t> Accelerator Program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30200" y="4672013"/>
            <a:ext cx="7772400" cy="150018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http://</a:t>
            </a:r>
            <a:r>
              <a:rPr lang="en-US" sz="3200" dirty="0" err="1" smtClean="0"/>
              <a:t>map.fnal.gov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12,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45th Fermilab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856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Feasibility </a:t>
            </a:r>
            <a:r>
              <a:rPr lang="en-US" dirty="0" smtClean="0"/>
              <a:t>Assessment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0800" y="1041400"/>
            <a:ext cx="8991600" cy="5361070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MAP was originally proposed as a 5-7 year effort to evaluate the feasibility of Neutrino Factory and </a:t>
            </a:r>
            <a:r>
              <a:rPr lang="en-US" sz="2400" dirty="0" err="1" smtClean="0"/>
              <a:t>Muon</a:t>
            </a:r>
            <a:r>
              <a:rPr lang="en-US" sz="2400" dirty="0" smtClean="0"/>
              <a:t> Collider Technologies</a:t>
            </a:r>
          </a:p>
          <a:p>
            <a:pPr lvl="1"/>
            <a:r>
              <a:rPr lang="en-US" dirty="0" smtClean="0"/>
              <a:t>Feasibility Assessment Phase in 2 parts</a:t>
            </a:r>
          </a:p>
          <a:p>
            <a:pPr lvl="2"/>
            <a:r>
              <a:rPr lang="en-US" dirty="0" smtClean="0"/>
              <a:t>Phase I:  FY13-15</a:t>
            </a:r>
          </a:p>
          <a:p>
            <a:pPr lvl="2"/>
            <a:r>
              <a:rPr lang="en-US" dirty="0" smtClean="0"/>
              <a:t>Phase II: FY16-18</a:t>
            </a:r>
          </a:p>
          <a:p>
            <a:pPr lvl="1"/>
            <a:r>
              <a:rPr lang="en-US" dirty="0" smtClean="0"/>
              <a:t>Approach</a:t>
            </a:r>
          </a:p>
          <a:p>
            <a:pPr lvl="2"/>
            <a:r>
              <a:rPr lang="en-US" dirty="0" smtClean="0"/>
              <a:t>Establish baseline concepts for each segment of the complex</a:t>
            </a:r>
          </a:p>
          <a:p>
            <a:pPr lvl="3"/>
            <a:r>
              <a:rPr lang="en-US" dirty="0" smtClean="0"/>
              <a:t>Prepare baseline design specifications that can be employed in the MAP Technical Demonstrations</a:t>
            </a:r>
            <a:endParaRPr lang="en-US" dirty="0"/>
          </a:p>
          <a:p>
            <a:pPr lvl="3"/>
            <a:r>
              <a:rPr lang="en-US" dirty="0" smtClean="0"/>
              <a:t>Evaluate realistic performance parameters from those baselines</a:t>
            </a:r>
          </a:p>
          <a:p>
            <a:pPr lvl="3"/>
            <a:r>
              <a:rPr lang="en-US" b="1" i="1" dirty="0" smtClean="0"/>
              <a:t>Verify feasibility</a:t>
            </a:r>
          </a:p>
          <a:p>
            <a:pPr lvl="2"/>
            <a:r>
              <a:rPr lang="en-US" dirty="0" smtClean="0"/>
              <a:t>Continue to pursue alternative options</a:t>
            </a:r>
          </a:p>
          <a:p>
            <a:pPr lvl="3"/>
            <a:r>
              <a:rPr lang="en-US" dirty="0" smtClean="0"/>
              <a:t>In particular, there exist alternative designs that hold the promise of significantly enhanced performance</a:t>
            </a:r>
          </a:p>
          <a:p>
            <a:pPr lvl="3"/>
            <a:r>
              <a:rPr lang="en-US" dirty="0" smtClean="0"/>
              <a:t>However, the capability (and funds) to implement demonstrations may well be beyond the reach of the feasibility assessment phase of the program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12,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45th Fermilab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71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276350" y="-93662"/>
            <a:ext cx="6978650" cy="931862"/>
          </a:xfrm>
        </p:spPr>
        <p:txBody>
          <a:bodyPr/>
          <a:lstStyle/>
          <a:p>
            <a:r>
              <a:rPr lang="en-US" dirty="0" smtClean="0"/>
              <a:t>The Feasibility Assessment Phases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12,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45th Fermilab Users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12700" y="647700"/>
            <a:ext cx="3644900" cy="482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Feasibility Assessment:  Phase I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416300" y="1155700"/>
            <a:ext cx="3568700" cy="482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Feasibility Assessment:  Phase II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553200" y="1663700"/>
            <a:ext cx="2590800" cy="685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Beyond the 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Feasibility Assessment 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700" y="1155700"/>
            <a:ext cx="3403600" cy="5016500"/>
          </a:xfrm>
          <a:prstGeom prst="round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 smtClean="0">
                <a:solidFill>
                  <a:schemeClr val="bg1"/>
                </a:solidFill>
              </a:rPr>
              <a:t>FY13 − FY15: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Identify </a:t>
            </a:r>
            <a:r>
              <a:rPr lang="en-US" b="1" i="1" u="sng" dirty="0" smtClean="0">
                <a:solidFill>
                  <a:schemeClr val="bg1"/>
                </a:solidFill>
              </a:rPr>
              <a:t>baseline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design concepts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Identify high leverage </a:t>
            </a:r>
            <a:r>
              <a:rPr lang="en-US" b="1" i="1" u="sng" dirty="0" smtClean="0">
                <a:solidFill>
                  <a:schemeClr val="bg1"/>
                </a:solidFill>
              </a:rPr>
              <a:t>alternative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concepts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Identify key engineering paths to pursue:</a:t>
            </a:r>
          </a:p>
          <a:p>
            <a:pPr marL="406400" lvl="1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RF</a:t>
            </a:r>
          </a:p>
          <a:p>
            <a:pPr marL="406400" lvl="1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High Field Magnets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Develop critical engineering concepts (</a:t>
            </a:r>
            <a:r>
              <a:rPr lang="en-US" dirty="0" err="1" smtClean="0">
                <a:solidFill>
                  <a:schemeClr val="bg1"/>
                </a:solidFill>
              </a:rPr>
              <a:t>eg</a:t>
            </a:r>
            <a:r>
              <a:rPr lang="en-US" dirty="0" smtClean="0">
                <a:solidFill>
                  <a:schemeClr val="bg1"/>
                </a:solidFill>
              </a:rPr>
              <a:t>, 6D Cooling Cell)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Support major systems tests</a:t>
            </a:r>
          </a:p>
          <a:p>
            <a:pPr marL="406400" lvl="1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MICE Step IV</a:t>
            </a:r>
          </a:p>
          <a:p>
            <a:pPr marL="406400" lvl="1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MICE RFCC construction &amp; testing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16300" y="1676400"/>
            <a:ext cx="3136900" cy="4495800"/>
          </a:xfrm>
          <a:prstGeom prst="round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 smtClean="0">
                <a:solidFill>
                  <a:schemeClr val="bg1"/>
                </a:solidFill>
              </a:rPr>
              <a:t>FY16 − FY18: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Technical demonstration of critical </a:t>
            </a:r>
            <a:r>
              <a:rPr lang="en-US" b="1" i="1" u="sng" dirty="0" smtClean="0">
                <a:solidFill>
                  <a:schemeClr val="bg1"/>
                </a:solidFill>
              </a:rPr>
              <a:t>baseline</a:t>
            </a:r>
            <a:r>
              <a:rPr lang="en-US" dirty="0" smtClean="0">
                <a:solidFill>
                  <a:schemeClr val="bg1"/>
                </a:solidFill>
              </a:rPr>
              <a:t> concepts</a:t>
            </a:r>
          </a:p>
          <a:p>
            <a:pPr marL="406400" lvl="1" indent="-177800">
              <a:buFont typeface="Arial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eg</a:t>
            </a:r>
            <a:r>
              <a:rPr lang="en-US" dirty="0" smtClean="0">
                <a:solidFill>
                  <a:schemeClr val="bg1"/>
                </a:solidFill>
              </a:rPr>
              <a:t>, 6D Cooling cell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Pursue </a:t>
            </a:r>
            <a:r>
              <a:rPr lang="en-US" dirty="0">
                <a:solidFill>
                  <a:schemeClr val="bg1"/>
                </a:solidFill>
              </a:rPr>
              <a:t>high leverage </a:t>
            </a:r>
            <a:r>
              <a:rPr lang="en-US" b="1" i="1" u="sng" dirty="0">
                <a:solidFill>
                  <a:schemeClr val="bg1"/>
                </a:solidFill>
              </a:rPr>
              <a:t>alternative</a:t>
            </a:r>
            <a:r>
              <a:rPr lang="en-US" b="1" i="1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concepts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Assess technical and cost feasibility of </a:t>
            </a:r>
            <a:r>
              <a:rPr lang="en-US" b="1" i="1" u="sng" dirty="0" smtClean="0">
                <a:solidFill>
                  <a:schemeClr val="bg1"/>
                </a:solidFill>
              </a:rPr>
              <a:t>baseline</a:t>
            </a:r>
            <a:r>
              <a:rPr lang="en-US" dirty="0" smtClean="0">
                <a:solidFill>
                  <a:schemeClr val="bg1"/>
                </a:solidFill>
              </a:rPr>
              <a:t> concepts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Support major systems tests</a:t>
            </a:r>
          </a:p>
          <a:p>
            <a:pPr marL="406400" lvl="1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MICE Step V/VI</a:t>
            </a:r>
          </a:p>
          <a:p>
            <a:pPr marL="406400" lvl="1" indent="-1778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6DICE planning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3759200" y="723900"/>
            <a:ext cx="533400" cy="3175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7086600" y="1193800"/>
            <a:ext cx="533400" cy="3175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553200" y="2362200"/>
            <a:ext cx="2590800" cy="404027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FY19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Plan contingent on the feasibility assessment!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Can we launch the design effort towards a staged implementation of a NF &amp; MC?</a:t>
            </a:r>
          </a:p>
          <a:p>
            <a:pPr marL="177800" indent="-177800">
              <a:buFont typeface="Arial"/>
              <a:buChar char="•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Advanced systems tests</a:t>
            </a:r>
          </a:p>
          <a:p>
            <a:pPr marL="342900" lvl="1" indent="-114300">
              <a:buFont typeface="Arial"/>
              <a:buChar char="•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6D ICE?</a:t>
            </a:r>
          </a:p>
          <a:p>
            <a:pPr marL="342900" lvl="1" indent="-114300">
              <a:buFont typeface="Arial"/>
              <a:buChar char="•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Integrated R&amp;D + physics program?</a:t>
            </a:r>
          </a:p>
          <a:p>
            <a:pPr marL="177800" indent="-177800">
              <a:buFont typeface="Arial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152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00" y="109538"/>
            <a:ext cx="7505700" cy="931862"/>
          </a:xfrm>
        </p:spPr>
        <p:txBody>
          <a:bodyPr>
            <a:normAutofit/>
          </a:bodyPr>
          <a:lstStyle/>
          <a:p>
            <a:r>
              <a:rPr lang="en-US" dirty="0" smtClean="0"/>
              <a:t>Beyond the Feasibility Evaluation Phase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206500"/>
            <a:ext cx="8851900" cy="5346700"/>
          </a:xfrm>
        </p:spPr>
        <p:txBody>
          <a:bodyPr>
            <a:normAutofit/>
          </a:bodyPr>
          <a:lstStyle/>
          <a:p>
            <a:r>
              <a:rPr lang="en-US" dirty="0" smtClean="0"/>
              <a:t>Assuming that we meet our Phase I and Phase II Feasibility Goals, we hope to move forwards a full conceptual design effort including: </a:t>
            </a:r>
          </a:p>
          <a:p>
            <a:pPr lvl="1"/>
            <a:r>
              <a:rPr lang="en-US" dirty="0" smtClean="0"/>
              <a:t>Advanced systems studies may include</a:t>
            </a:r>
          </a:p>
          <a:p>
            <a:pPr lvl="2"/>
            <a:r>
              <a:rPr lang="en-US" dirty="0" smtClean="0"/>
              <a:t>A </a:t>
            </a:r>
            <a:r>
              <a:rPr lang="en-US" dirty="0"/>
              <a:t>beam-based </a:t>
            </a:r>
            <a:r>
              <a:rPr lang="en-US" dirty="0" smtClean="0"/>
              <a:t>6D ICE</a:t>
            </a:r>
          </a:p>
          <a:p>
            <a:pPr lvl="2"/>
            <a:r>
              <a:rPr lang="en-US" dirty="0"/>
              <a:t>Front End concepts</a:t>
            </a:r>
          </a:p>
          <a:p>
            <a:pPr lvl="2"/>
            <a:r>
              <a:rPr lang="en-US" dirty="0" smtClean="0"/>
              <a:t>Demonstration of acceleration concepts</a:t>
            </a:r>
          </a:p>
          <a:p>
            <a:pPr lvl="1"/>
            <a:r>
              <a:rPr lang="en-US" dirty="0" smtClean="0"/>
              <a:t>Ideally this involves a staged R&amp;D program coupled to physics needs</a:t>
            </a:r>
          </a:p>
          <a:p>
            <a:pPr lvl="2"/>
            <a:r>
              <a:rPr lang="en-US" dirty="0" smtClean="0"/>
              <a:t>Provide intensity frontier physics results during the next decade</a:t>
            </a:r>
          </a:p>
          <a:p>
            <a:pPr lvl="2"/>
            <a:r>
              <a:rPr lang="en-US" dirty="0" smtClean="0"/>
              <a:t>Support R&amp;D towards a collider</a:t>
            </a:r>
          </a:p>
          <a:p>
            <a:pPr lvl="2"/>
            <a:r>
              <a:rPr lang="en-US" dirty="0" smtClean="0"/>
              <a:t>Develop a staged approach that takes us to the </a:t>
            </a:r>
            <a:r>
              <a:rPr lang="en-US" dirty="0" smtClean="0"/>
              <a:t>Intensity Frontier and subsequently onwards to the Energy Frontier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12,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45th Fermilab Users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355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1130082"/>
            <a:ext cx="8826334" cy="515975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US" dirty="0" smtClean="0"/>
              <a:t>I would personally like to thank Steve Geer, Mike </a:t>
            </a:r>
            <a:r>
              <a:rPr lang="en-US" dirty="0" err="1" smtClean="0"/>
              <a:t>Zisman</a:t>
            </a:r>
            <a:r>
              <a:rPr lang="en-US" dirty="0" smtClean="0"/>
              <a:t>, Bob Palmer and the MAP L1 managers for their help in familiarizing me with the program over the last few </a:t>
            </a:r>
            <a:r>
              <a:rPr lang="en-US" dirty="0" smtClean="0"/>
              <a:t>months.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US" dirty="0" smtClean="0"/>
              <a:t>The MAP Effort - </a:t>
            </a:r>
          </a:p>
          <a:p>
            <a:r>
              <a:rPr lang="en-US" dirty="0" smtClean="0"/>
              <a:t>Labs:  ANL, BNL, FNAL, JLAB, LBNL, ORNL, SLAC</a:t>
            </a:r>
          </a:p>
          <a:p>
            <a:r>
              <a:rPr lang="en-US" dirty="0" smtClean="0"/>
              <a:t>Universities:  Chicago, Cornell, IIT, Princeton, </a:t>
            </a:r>
            <a:br>
              <a:rPr lang="en-US" dirty="0" smtClean="0"/>
            </a:br>
            <a:r>
              <a:rPr lang="en-US" dirty="0" smtClean="0"/>
              <a:t>UC-Berkeley, UCLA, UC-Riverside, </a:t>
            </a:r>
            <a:r>
              <a:rPr lang="en-US" dirty="0" err="1" smtClean="0"/>
              <a:t>UMiss</a:t>
            </a:r>
            <a:endParaRPr lang="en-US" dirty="0" smtClean="0"/>
          </a:p>
          <a:p>
            <a:r>
              <a:rPr lang="en-US" dirty="0" smtClean="0"/>
              <a:t>Companies:  </a:t>
            </a:r>
            <a:r>
              <a:rPr lang="en-US" dirty="0" err="1" smtClean="0"/>
              <a:t>Muons</a:t>
            </a:r>
            <a:r>
              <a:rPr lang="en-US" dirty="0" smtClean="0"/>
              <a:t>, </a:t>
            </a:r>
            <a:r>
              <a:rPr lang="en-US" dirty="0" err="1" smtClean="0"/>
              <a:t>Inc</a:t>
            </a:r>
            <a:r>
              <a:rPr lang="en-US" dirty="0" smtClean="0"/>
              <a:t>; Particle Beam Lasers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12,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45th Fermilab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 </a:t>
            </a:r>
            <a:r>
              <a:rPr lang="en-US" dirty="0" err="1" smtClean="0"/>
              <a:t>Muon</a:t>
            </a:r>
            <a:r>
              <a:rPr lang="en-US" dirty="0" smtClean="0"/>
              <a:t> Accelerator Program?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" y="1371600"/>
            <a:ext cx="4191000" cy="47117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600" dirty="0" smtClean="0"/>
              <a:t>High intensity </a:t>
            </a:r>
            <a:r>
              <a:rPr lang="en-US" sz="2600" dirty="0" smtClean="0">
                <a:latin typeface="Symbol" charset="2"/>
                <a:cs typeface="Symbol" charset="2"/>
              </a:rPr>
              <a:t>m</a:t>
            </a:r>
            <a:r>
              <a:rPr lang="en-US" sz="2600" dirty="0">
                <a:cs typeface="Symbol" charset="2"/>
              </a:rPr>
              <a:t> </a:t>
            </a:r>
            <a:r>
              <a:rPr lang="en-US" sz="2600" dirty="0" smtClean="0">
                <a:cs typeface="Symbol" charset="2"/>
              </a:rPr>
              <a:t>beams have the potential to enable key measurements on 2 frontiers:</a:t>
            </a:r>
            <a:br>
              <a:rPr lang="en-US" sz="2600" dirty="0" smtClean="0">
                <a:cs typeface="Symbol" charset="2"/>
              </a:rPr>
            </a:br>
            <a:endParaRPr lang="en-US" sz="2600" dirty="0" smtClean="0">
              <a:cs typeface="Symbol" charset="2"/>
            </a:endParaRPr>
          </a:p>
          <a:p>
            <a:pPr marL="400050" lvl="1" indent="0">
              <a:buNone/>
            </a:pPr>
            <a:r>
              <a:rPr lang="en-US" dirty="0" smtClean="0">
                <a:cs typeface="Symbol" charset="2"/>
              </a:rPr>
              <a:t>The Intensity Frontier:</a:t>
            </a:r>
            <a:br>
              <a:rPr lang="en-US" dirty="0" smtClean="0">
                <a:cs typeface="Symbol" charset="2"/>
              </a:rPr>
            </a:br>
            <a:r>
              <a:rPr lang="en-US" dirty="0" smtClean="0">
                <a:cs typeface="Symbol" charset="2"/>
              </a:rPr>
              <a:t>with well-characterized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>
                <a:cs typeface="Symbol" charset="2"/>
              </a:rPr>
              <a:t> beams for precise, </a:t>
            </a:r>
            <a:r>
              <a:rPr lang="en-US" dirty="0" smtClean="0">
                <a:cs typeface="Symbol" charset="2"/>
              </a:rPr>
              <a:t>high </a:t>
            </a:r>
            <a:r>
              <a:rPr lang="en-US" dirty="0" smtClean="0">
                <a:cs typeface="Symbol" charset="2"/>
              </a:rPr>
              <a:t>sensitivity studies</a:t>
            </a:r>
            <a:br>
              <a:rPr lang="en-US" dirty="0" smtClean="0">
                <a:cs typeface="Symbol" charset="2"/>
              </a:rPr>
            </a:br>
            <a:endParaRPr lang="en-US" dirty="0" smtClean="0">
              <a:cs typeface="Symbol" charset="2"/>
            </a:endParaRPr>
          </a:p>
          <a:p>
            <a:pPr marL="400050" lvl="1" indent="0">
              <a:buNone/>
            </a:pPr>
            <a:r>
              <a:rPr lang="en-US" dirty="0" smtClean="0">
                <a:cs typeface="Symbol" charset="2"/>
              </a:rPr>
              <a:t>The Energy Frontier: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with colliders capable of reaching the multi-</a:t>
            </a:r>
            <a:r>
              <a:rPr lang="en-US" dirty="0" err="1" smtClean="0"/>
              <a:t>TeV</a:t>
            </a:r>
            <a:r>
              <a:rPr lang="en-US" dirty="0" smtClean="0"/>
              <a:t> scale</a:t>
            </a:r>
            <a:endParaRPr lang="en-US" dirty="0" smtClean="0">
              <a:cs typeface="Symbol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12,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45th Fermilab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89FD-0FCF-D447-9510-B18AD815D43D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23438" t="17500" r="20625" b="10001"/>
          <a:stretch>
            <a:fillRect/>
          </a:stretch>
        </p:blipFill>
        <p:spPr bwMode="auto">
          <a:xfrm>
            <a:off x="4156998" y="1409700"/>
            <a:ext cx="4966178" cy="4584700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3508466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01600" y="2590800"/>
            <a:ext cx="8940800" cy="3619500"/>
          </a:xfrm>
          <a:prstGeom prst="roundRect">
            <a:avLst/>
          </a:prstGeom>
          <a:solidFill>
            <a:schemeClr val="bg2">
              <a:lumMod val="10000"/>
              <a:alpha val="1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350" y="109538"/>
            <a:ext cx="6978650" cy="944562"/>
          </a:xfrm>
        </p:spPr>
        <p:txBody>
          <a:bodyPr/>
          <a:lstStyle/>
          <a:p>
            <a:r>
              <a:rPr lang="en-US" dirty="0" smtClean="0"/>
              <a:t>The U.S. </a:t>
            </a:r>
            <a:r>
              <a:rPr lang="en-US" dirty="0" err="1" smtClean="0"/>
              <a:t>Muon</a:t>
            </a:r>
            <a:r>
              <a:rPr lang="en-US" dirty="0" smtClean="0"/>
              <a:t> Accelerator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914400"/>
            <a:ext cx="8851900" cy="5562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MAP </a:t>
            </a:r>
          </a:p>
          <a:p>
            <a:pPr lvl="1"/>
            <a:r>
              <a:rPr lang="en-US" sz="2000" dirty="0"/>
              <a:t>F</a:t>
            </a:r>
            <a:r>
              <a:rPr lang="en-US" sz="2000" dirty="0" smtClean="0"/>
              <a:t>ormally </a:t>
            </a:r>
            <a:r>
              <a:rPr lang="en-US" sz="2000" dirty="0"/>
              <a:t>approved in March </a:t>
            </a:r>
            <a:r>
              <a:rPr lang="en-US" sz="2000" dirty="0" smtClean="0"/>
              <a:t>2011</a:t>
            </a:r>
          </a:p>
          <a:p>
            <a:pPr lvl="1"/>
            <a:r>
              <a:rPr lang="en-US" sz="2000" dirty="0" smtClean="0"/>
              <a:t>A merger of the efforts of 2 groups:  the </a:t>
            </a:r>
            <a:r>
              <a:rPr lang="en-US" sz="2000" i="1" dirty="0" smtClean="0">
                <a:solidFill>
                  <a:srgbClr val="85B2F6"/>
                </a:solidFill>
              </a:rPr>
              <a:t>NFMCC</a:t>
            </a:r>
            <a:r>
              <a:rPr lang="en-US" sz="2000" dirty="0" smtClean="0"/>
              <a:t> and </a:t>
            </a:r>
            <a:r>
              <a:rPr lang="en-US" sz="2000" i="1" dirty="0" smtClean="0">
                <a:solidFill>
                  <a:srgbClr val="85B2F6"/>
                </a:solidFill>
              </a:rPr>
              <a:t>MCTF</a:t>
            </a:r>
          </a:p>
          <a:p>
            <a:pPr lvl="1"/>
            <a:r>
              <a:rPr lang="en-US" sz="2000" dirty="0" smtClean="0"/>
              <a:t>It’s mission:</a:t>
            </a:r>
            <a:endParaRPr lang="en-US" sz="2000" dirty="0"/>
          </a:p>
          <a:p>
            <a:pPr marL="0" indent="0">
              <a:lnSpc>
                <a:spcPct val="120000"/>
              </a:lnSpc>
              <a:buNone/>
            </a:pPr>
            <a:endParaRPr lang="en-US" sz="12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000" i="1" dirty="0"/>
              <a:t>…to develop and demonstrate the concepts and critical technologies required to produce, capture, condition, accelerate, and store intense </a:t>
            </a:r>
            <a:r>
              <a:rPr lang="en-US" sz="2000" i="1" dirty="0" smtClean="0"/>
              <a:t/>
            </a:r>
            <a:br>
              <a:rPr lang="en-US" sz="2000" i="1" dirty="0" smtClean="0"/>
            </a:br>
            <a:r>
              <a:rPr lang="en-US" sz="2000" i="1" dirty="0" smtClean="0"/>
              <a:t>beams </a:t>
            </a:r>
            <a:r>
              <a:rPr lang="en-US" sz="2000" i="1" dirty="0"/>
              <a:t>of </a:t>
            </a:r>
            <a:r>
              <a:rPr lang="en-US" sz="2000" i="1" dirty="0" err="1"/>
              <a:t>muons</a:t>
            </a:r>
            <a:r>
              <a:rPr lang="en-US" sz="2000" i="1" dirty="0"/>
              <a:t> for </a:t>
            </a:r>
            <a:r>
              <a:rPr lang="en-US" sz="2000" i="1" dirty="0" err="1"/>
              <a:t>Muon</a:t>
            </a:r>
            <a:r>
              <a:rPr lang="en-US" sz="2000" i="1" dirty="0"/>
              <a:t> Colliders and Neutrino Factories. </a:t>
            </a:r>
            <a:r>
              <a:rPr lang="en-US" sz="2000" i="1" dirty="0" smtClean="0"/>
              <a:t/>
            </a:r>
            <a:br>
              <a:rPr lang="en-US" sz="2000" i="1" dirty="0" smtClean="0"/>
            </a:br>
            <a:r>
              <a:rPr lang="en-US" sz="2000" i="1" dirty="0" smtClean="0">
                <a:solidFill>
                  <a:schemeClr val="bg2">
                    <a:lumMod val="90000"/>
                  </a:schemeClr>
                </a:solidFill>
              </a:rPr>
              <a:t>The </a:t>
            </a:r>
            <a:r>
              <a:rPr lang="en-US" sz="2000" i="1" dirty="0">
                <a:solidFill>
                  <a:schemeClr val="bg2">
                    <a:lumMod val="90000"/>
                  </a:schemeClr>
                </a:solidFill>
              </a:rPr>
              <a:t>goal of MAP is to deliver results that will permit the high-energy </a:t>
            </a:r>
            <a:br>
              <a:rPr lang="en-US" sz="2000" i="1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sz="2000" i="1" dirty="0" smtClean="0">
                <a:solidFill>
                  <a:schemeClr val="bg2">
                    <a:lumMod val="90000"/>
                  </a:schemeClr>
                </a:solidFill>
              </a:rPr>
              <a:t>physics </a:t>
            </a:r>
            <a:r>
              <a:rPr lang="en-US" sz="2000" i="1" dirty="0">
                <a:solidFill>
                  <a:schemeClr val="bg2">
                    <a:lumMod val="90000"/>
                  </a:schemeClr>
                </a:solidFill>
              </a:rPr>
              <a:t>community to make an informed choice of the optimal path to a </a:t>
            </a:r>
            <a:r>
              <a:rPr lang="en-US" sz="2000" i="1" dirty="0" smtClean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en-US" sz="2000" i="1" dirty="0" smtClean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sz="2000" i="1" dirty="0" smtClean="0">
                <a:solidFill>
                  <a:schemeClr val="bg2">
                    <a:lumMod val="90000"/>
                  </a:schemeClr>
                </a:solidFill>
              </a:rPr>
              <a:t>high</a:t>
            </a:r>
            <a:r>
              <a:rPr lang="en-US" sz="2000" i="1" dirty="0">
                <a:solidFill>
                  <a:schemeClr val="bg2">
                    <a:lumMod val="90000"/>
                  </a:schemeClr>
                </a:solidFill>
              </a:rPr>
              <a:t>-energy lepton collider and/or a next-generation neutrino beam facility. </a:t>
            </a:r>
            <a:r>
              <a:rPr lang="en-US" sz="2000" i="1" dirty="0" smtClean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en-US" sz="2000" i="1" dirty="0" smtClean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sz="2000" i="1" dirty="0" smtClean="0"/>
              <a:t>Coordination </a:t>
            </a:r>
            <a:r>
              <a:rPr lang="en-US" sz="2000" i="1" dirty="0"/>
              <a:t>with the parallel </a:t>
            </a:r>
            <a:r>
              <a:rPr lang="en-US" sz="2000" i="1" dirty="0" err="1"/>
              <a:t>Muon</a:t>
            </a:r>
            <a:r>
              <a:rPr lang="en-US" sz="2000" i="1" dirty="0"/>
              <a:t> Collider Physics and Detector Study and with the International Design Study of a Neutrino Factory will ensure MAP responsiveness to physics </a:t>
            </a:r>
            <a:r>
              <a:rPr lang="en-US" sz="2000" i="1" dirty="0" smtClean="0"/>
              <a:t>requirements.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12,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45th Fermilab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89FD-0FCF-D447-9510-B18AD815D43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896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500" y="1028700"/>
            <a:ext cx="8343900" cy="4598828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2400" dirty="0" smtClean="0"/>
              <a:t>Demonstrate the feasibility of key concepts that would allow us to build a multi-</a:t>
            </a:r>
            <a:r>
              <a:rPr lang="en-US" sz="2400" dirty="0" err="1" smtClean="0"/>
              <a:t>TeV</a:t>
            </a:r>
            <a:r>
              <a:rPr lang="en-US" sz="2400" dirty="0" smtClean="0"/>
              <a:t> collider 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2400" dirty="0" smtClean="0"/>
              <a:t>Continue to develop the critical elements of the NF and MC designs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2400" dirty="0" smtClean="0"/>
              <a:t>Support the ongoing accelerator R&amp;D and concept demonstration program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2400" dirty="0" smtClean="0"/>
              <a:t>Establish close coordination with the detector and HEP experimental community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2400" dirty="0" smtClean="0"/>
              <a:t>As able, continue to support fundamental technical development in the field that has the potential to contribute significantly to the machine design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12,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45th Fermilab Users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357230" y="5540680"/>
            <a:ext cx="8534400" cy="9271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Overarching goal during this phase of the program is to </a:t>
            </a:r>
            <a:r>
              <a:rPr lang="en-US" sz="2400" b="1" i="1" u="sng" dirty="0"/>
              <a:t>E</a:t>
            </a:r>
            <a:r>
              <a:rPr lang="en-US" sz="2400" b="1" i="1" u="sng" dirty="0" smtClean="0"/>
              <a:t>stablish </a:t>
            </a:r>
            <a:r>
              <a:rPr lang="en-US" sz="2400" b="1" i="1" u="sng" dirty="0"/>
              <a:t>C</a:t>
            </a:r>
            <a:r>
              <a:rPr lang="en-US" sz="2400" b="1" i="1" u="sng" dirty="0" smtClean="0"/>
              <a:t>onceptual </a:t>
            </a:r>
            <a:r>
              <a:rPr lang="en-US" sz="2400" b="1" i="1" u="sng" dirty="0"/>
              <a:t>F</a:t>
            </a:r>
            <a:r>
              <a:rPr lang="en-US" sz="2400" b="1" i="1" u="sng" dirty="0" smtClean="0"/>
              <a:t>easibility</a:t>
            </a:r>
            <a:endParaRPr lang="en-US" sz="2400" b="1" i="1" u="sng" dirty="0"/>
          </a:p>
        </p:txBody>
      </p:sp>
    </p:spTree>
    <p:extLst>
      <p:ext uri="{BB962C8B-B14F-4D97-AF65-F5344CB8AC3E}">
        <p14:creationId xmlns:p14="http://schemas.microsoft.com/office/powerpoint/2010/main" val="740537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PHYSICS MOTIVATIONs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12,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45th Fermilab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89FD-0FCF-D447-9510-B18AD815D4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09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76350" y="0"/>
            <a:ext cx="6978650" cy="838200"/>
          </a:xfrm>
        </p:spPr>
        <p:txBody>
          <a:bodyPr/>
          <a:lstStyle/>
          <a:p>
            <a:r>
              <a:rPr lang="en-US" dirty="0" smtClean="0"/>
              <a:t>The Physics Motivations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15900" y="736600"/>
            <a:ext cx="8851900" cy="596900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m</a:t>
            </a:r>
            <a:r>
              <a:rPr lang="en-US" sz="2400" dirty="0" smtClean="0"/>
              <a:t> </a:t>
            </a:r>
            <a:r>
              <a:rPr lang="en-US" sz="2400" dirty="0"/>
              <a:t>– an elementary charged lepton:</a:t>
            </a:r>
          </a:p>
          <a:p>
            <a:pPr lvl="1"/>
            <a:r>
              <a:rPr lang="en-US" sz="2000" dirty="0"/>
              <a:t>200 times heavier than the electron</a:t>
            </a:r>
          </a:p>
          <a:p>
            <a:pPr lvl="1"/>
            <a:r>
              <a:rPr lang="en-US" sz="2000" dirty="0"/>
              <a:t>2.2 </a:t>
            </a:r>
            <a:r>
              <a:rPr lang="en-US" sz="2000" dirty="0" err="1">
                <a:latin typeface="Symbol" charset="2"/>
                <a:cs typeface="Symbol" charset="2"/>
              </a:rPr>
              <a:t>m</a:t>
            </a:r>
            <a:r>
              <a:rPr lang="en-US" sz="2000" dirty="0" err="1">
                <a:cs typeface="Symbol" charset="2"/>
              </a:rPr>
              <a:t>s</a:t>
            </a:r>
            <a:r>
              <a:rPr lang="en-US" sz="2000" dirty="0">
                <a:cs typeface="Symbol" charset="2"/>
              </a:rPr>
              <a:t> lifetime at </a:t>
            </a:r>
            <a:r>
              <a:rPr lang="en-US" sz="2000" dirty="0" smtClean="0">
                <a:cs typeface="Symbol" charset="2"/>
              </a:rPr>
              <a:t>rest</a:t>
            </a:r>
          </a:p>
          <a:p>
            <a:pPr lvl="1"/>
            <a:endParaRPr lang="en-US" sz="1200" dirty="0">
              <a:cs typeface="Symbol" charset="2"/>
            </a:endParaRPr>
          </a:p>
          <a:p>
            <a:r>
              <a:rPr lang="en-US" sz="2400" dirty="0">
                <a:cs typeface="Symbol" charset="2"/>
              </a:rPr>
              <a:t>P</a:t>
            </a:r>
            <a:r>
              <a:rPr lang="en-US" sz="2400" dirty="0" smtClean="0">
                <a:cs typeface="Symbol" charset="2"/>
              </a:rPr>
              <a:t>hysics </a:t>
            </a:r>
            <a:r>
              <a:rPr lang="en-US" sz="2400" dirty="0">
                <a:cs typeface="Symbol" charset="2"/>
              </a:rPr>
              <a:t>potential </a:t>
            </a:r>
            <a:r>
              <a:rPr lang="en-US" sz="2400" dirty="0" smtClean="0">
                <a:cs typeface="Symbol" charset="2"/>
              </a:rPr>
              <a:t>for </a:t>
            </a:r>
            <a:r>
              <a:rPr lang="en-US" sz="2400" dirty="0">
                <a:cs typeface="Symbol" charset="2"/>
              </a:rPr>
              <a:t>the HEP </a:t>
            </a:r>
            <a:r>
              <a:rPr lang="en-US" sz="2400" dirty="0" smtClean="0">
                <a:cs typeface="Symbol" charset="2"/>
              </a:rPr>
              <a:t>community using </a:t>
            </a:r>
            <a:r>
              <a:rPr lang="en-US" sz="2400" dirty="0" err="1" smtClean="0">
                <a:cs typeface="Symbol" charset="2"/>
              </a:rPr>
              <a:t>muon</a:t>
            </a:r>
            <a:r>
              <a:rPr lang="en-US" sz="2400" dirty="0" smtClean="0">
                <a:cs typeface="Symbol" charset="2"/>
              </a:rPr>
              <a:t> beams</a:t>
            </a:r>
            <a:endParaRPr lang="en-US" sz="2400" dirty="0">
              <a:cs typeface="Symbol" charset="2"/>
            </a:endParaRPr>
          </a:p>
          <a:p>
            <a:pPr lvl="1"/>
            <a:r>
              <a:rPr lang="en-US" sz="2000" dirty="0">
                <a:cs typeface="Symbol" charset="2"/>
              </a:rPr>
              <a:t>T</a:t>
            </a:r>
            <a:r>
              <a:rPr lang="en-US" sz="2000" dirty="0" smtClean="0">
                <a:cs typeface="Symbol" charset="2"/>
              </a:rPr>
              <a:t>ests </a:t>
            </a:r>
            <a:r>
              <a:rPr lang="en-US" sz="2000" dirty="0">
                <a:cs typeface="Symbol" charset="2"/>
              </a:rPr>
              <a:t>of Lepton Flavor Violation</a:t>
            </a:r>
          </a:p>
          <a:p>
            <a:pPr lvl="1"/>
            <a:r>
              <a:rPr lang="en-US" sz="2000" dirty="0">
                <a:cs typeface="Symbol" charset="2"/>
              </a:rPr>
              <a:t>A</a:t>
            </a:r>
            <a:r>
              <a:rPr lang="en-US" sz="2000" dirty="0" smtClean="0">
                <a:cs typeface="Symbol" charset="2"/>
              </a:rPr>
              <a:t>nomalous </a:t>
            </a:r>
            <a:r>
              <a:rPr lang="en-US" sz="2000" dirty="0">
                <a:cs typeface="Symbol" charset="2"/>
              </a:rPr>
              <a:t>magnetic moment </a:t>
            </a:r>
            <a:r>
              <a:rPr lang="en-US" sz="2000" dirty="0" smtClean="0">
                <a:latin typeface="Wingdings 3" charset="2"/>
                <a:cs typeface="Wingdings 3" charset="2"/>
              </a:rPr>
              <a:t>a</a:t>
            </a:r>
            <a:r>
              <a:rPr lang="en-US" sz="2000" dirty="0" smtClean="0">
                <a:cs typeface="Symbol" charset="2"/>
              </a:rPr>
              <a:t> hints </a:t>
            </a:r>
            <a:r>
              <a:rPr lang="en-US" sz="2000" dirty="0">
                <a:cs typeface="Symbol" charset="2"/>
              </a:rPr>
              <a:t>of new physics (g-2</a:t>
            </a:r>
            <a:r>
              <a:rPr lang="en-US" sz="2000" dirty="0" smtClean="0">
                <a:cs typeface="Symbol" charset="2"/>
              </a:rPr>
              <a:t>)</a:t>
            </a:r>
          </a:p>
          <a:p>
            <a:pPr lvl="1"/>
            <a:endParaRPr lang="en-US" sz="2000" dirty="0">
              <a:cs typeface="Symbol" charset="2"/>
            </a:endParaRPr>
          </a:p>
          <a:p>
            <a:pPr lvl="1">
              <a:tabLst>
                <a:tab pos="2920658" algn="l"/>
              </a:tabLst>
            </a:pPr>
            <a:r>
              <a:rPr lang="en-US" sz="2000" dirty="0">
                <a:cs typeface="Symbol" charset="2"/>
              </a:rPr>
              <a:t>C</a:t>
            </a:r>
            <a:r>
              <a:rPr lang="en-US" sz="2000" dirty="0" smtClean="0">
                <a:cs typeface="Symbol" charset="2"/>
              </a:rPr>
              <a:t>an </a:t>
            </a:r>
            <a:r>
              <a:rPr lang="en-US" sz="2000" dirty="0">
                <a:cs typeface="Symbol" charset="2"/>
              </a:rPr>
              <a:t>provide equal fractions of </a:t>
            </a:r>
            <a:r>
              <a:rPr lang="en-US" sz="2000" dirty="0" smtClean="0">
                <a:cs typeface="Symbol" charset="2"/>
              </a:rPr>
              <a:t>electron </a:t>
            </a:r>
            <a:br>
              <a:rPr lang="en-US" sz="2000" dirty="0" smtClean="0">
                <a:cs typeface="Symbol" charset="2"/>
              </a:rPr>
            </a:br>
            <a:r>
              <a:rPr lang="en-US" sz="2000" dirty="0" smtClean="0">
                <a:cs typeface="Symbol" charset="2"/>
              </a:rPr>
              <a:t>and </a:t>
            </a:r>
            <a:r>
              <a:rPr lang="en-US" sz="2000" dirty="0" err="1">
                <a:cs typeface="Symbol" charset="2"/>
              </a:rPr>
              <a:t>muon</a:t>
            </a:r>
            <a:r>
              <a:rPr lang="en-US" sz="2000" dirty="0">
                <a:cs typeface="Symbol" charset="2"/>
              </a:rPr>
              <a:t> neutrinos </a:t>
            </a:r>
            <a:r>
              <a:rPr lang="en-US" sz="2000" dirty="0" smtClean="0">
                <a:cs typeface="Symbol" charset="2"/>
              </a:rPr>
              <a:t>at high </a:t>
            </a:r>
            <a:r>
              <a:rPr lang="en-US" sz="2000" dirty="0">
                <a:cs typeface="Symbol" charset="2"/>
              </a:rPr>
              <a:t>intensity for </a:t>
            </a:r>
            <a:br>
              <a:rPr lang="en-US" sz="2000" dirty="0">
                <a:cs typeface="Symbol" charset="2"/>
              </a:rPr>
            </a:br>
            <a:r>
              <a:rPr lang="en-US" sz="2000" dirty="0" smtClean="0">
                <a:cs typeface="Symbol" charset="2"/>
              </a:rPr>
              <a:t>studies </a:t>
            </a:r>
            <a:r>
              <a:rPr lang="en-US" sz="2000" dirty="0">
                <a:cs typeface="Symbol" charset="2"/>
              </a:rPr>
              <a:t>of neutrino oscillations – </a:t>
            </a:r>
            <a:r>
              <a:rPr lang="en-US" sz="2000" dirty="0" smtClean="0">
                <a:cs typeface="Symbol" charset="2"/>
              </a:rPr>
              <a:t/>
            </a:r>
            <a:br>
              <a:rPr lang="en-US" sz="2000" dirty="0" smtClean="0">
                <a:cs typeface="Symbol" charset="2"/>
              </a:rPr>
            </a:br>
            <a:r>
              <a:rPr lang="en-US" sz="2000" dirty="0" smtClean="0">
                <a:cs typeface="Symbol" charset="2"/>
              </a:rPr>
              <a:t>the Neutrino </a:t>
            </a:r>
            <a:r>
              <a:rPr lang="en-US" sz="2000" dirty="0">
                <a:cs typeface="Symbol" charset="2"/>
              </a:rPr>
              <a:t>Factory concept</a:t>
            </a:r>
          </a:p>
          <a:p>
            <a:pPr lvl="1">
              <a:tabLst>
                <a:tab pos="3203200" algn="l"/>
              </a:tabLst>
            </a:pPr>
            <a:endParaRPr lang="en-US" sz="2000" dirty="0">
              <a:cs typeface="Symbol" charset="2"/>
            </a:endParaRPr>
          </a:p>
          <a:p>
            <a:pPr lvl="1">
              <a:tabLst>
                <a:tab pos="3203200" algn="l"/>
              </a:tabLst>
            </a:pPr>
            <a:r>
              <a:rPr lang="en-US" sz="2000" dirty="0" smtClean="0">
                <a:cs typeface="Symbol" charset="2"/>
              </a:rPr>
              <a:t>Offers </a:t>
            </a:r>
            <a:r>
              <a:rPr lang="en-US" sz="2000" dirty="0">
                <a:cs typeface="Symbol" charset="2"/>
              </a:rPr>
              <a:t>a large coupling to the “Higgs mechanism</a:t>
            </a:r>
            <a:r>
              <a:rPr lang="en-US" sz="2000" dirty="0" smtClean="0">
                <a:cs typeface="Symbol" charset="2"/>
              </a:rPr>
              <a:t>”</a:t>
            </a:r>
          </a:p>
          <a:p>
            <a:pPr marL="457200" lvl="1" indent="0">
              <a:buNone/>
              <a:tabLst>
                <a:tab pos="3203200" algn="l"/>
              </a:tabLst>
            </a:pPr>
            <a:r>
              <a:rPr lang="en-US" sz="2000" dirty="0" smtClean="0">
                <a:cs typeface="Symbol" charset="2"/>
              </a:rPr>
              <a:t> </a:t>
            </a:r>
          </a:p>
          <a:p>
            <a:pPr lvl="1">
              <a:tabLst>
                <a:tab pos="3203200" algn="l"/>
              </a:tabLst>
            </a:pPr>
            <a:r>
              <a:rPr lang="en-US" sz="2000" dirty="0" smtClean="0">
                <a:cs typeface="Symbol" charset="2"/>
              </a:rPr>
              <a:t>As </a:t>
            </a:r>
            <a:r>
              <a:rPr lang="en-US" sz="2000" dirty="0">
                <a:cs typeface="Symbol" charset="2"/>
              </a:rPr>
              <a:t>with an </a:t>
            </a:r>
            <a:r>
              <a:rPr lang="en-US" sz="2000" dirty="0" err="1" smtClean="0">
                <a:cs typeface="Symbol" charset="2"/>
              </a:rPr>
              <a:t>e</a:t>
            </a:r>
            <a:r>
              <a:rPr lang="en-US" sz="2000" baseline="30000" dirty="0" err="1" smtClean="0">
                <a:cs typeface="Symbol" charset="2"/>
              </a:rPr>
              <a:t>+</a:t>
            </a:r>
            <a:r>
              <a:rPr lang="en-US" sz="2000" dirty="0" err="1" smtClean="0">
                <a:cs typeface="Symbol" charset="2"/>
              </a:rPr>
              <a:t>e</a:t>
            </a:r>
            <a:r>
              <a:rPr lang="en-US" sz="2000" baseline="30000" dirty="0" smtClean="0">
                <a:cs typeface="Symbol" charset="2"/>
              </a:rPr>
              <a:t>−</a:t>
            </a:r>
            <a:r>
              <a:rPr lang="en-US" sz="2000" dirty="0" smtClean="0">
                <a:cs typeface="Symbol" charset="2"/>
              </a:rPr>
              <a:t> </a:t>
            </a:r>
            <a:r>
              <a:rPr lang="en-US" sz="2000" dirty="0">
                <a:cs typeface="Symbol" charset="2"/>
              </a:rPr>
              <a:t>collider, </a:t>
            </a:r>
            <a:r>
              <a:rPr lang="en-US" sz="2000" dirty="0" smtClean="0">
                <a:cs typeface="Symbol" charset="2"/>
              </a:rPr>
              <a:t>a </a:t>
            </a:r>
            <a:r>
              <a:rPr lang="en-US" sz="2000" dirty="0" err="1" smtClean="0">
                <a:latin typeface="Symbol" charset="2"/>
                <a:cs typeface="Symbol" charset="2"/>
              </a:rPr>
              <a:t>m</a:t>
            </a:r>
            <a:r>
              <a:rPr lang="en-US" sz="2000" baseline="30000" dirty="0" err="1" smtClean="0">
                <a:cs typeface="Symbol" charset="2"/>
              </a:rPr>
              <a:t>+</a:t>
            </a:r>
            <a:r>
              <a:rPr lang="en-US" sz="2000" dirty="0" err="1" smtClean="0">
                <a:latin typeface="Symbol" charset="2"/>
                <a:cs typeface="Symbol" charset="2"/>
              </a:rPr>
              <a:t>m</a:t>
            </a:r>
            <a:r>
              <a:rPr lang="en-US" sz="2000" baseline="30000" dirty="0" smtClean="0">
                <a:cs typeface="Symbol" charset="2"/>
              </a:rPr>
              <a:t>−</a:t>
            </a:r>
            <a:r>
              <a:rPr lang="en-US" sz="2000" dirty="0" smtClean="0">
                <a:cs typeface="Symbol" charset="2"/>
              </a:rPr>
              <a:t> </a:t>
            </a:r>
            <a:r>
              <a:rPr lang="en-US" sz="2000" dirty="0">
                <a:cs typeface="Symbol" charset="2"/>
              </a:rPr>
              <a:t>collider would offer a precision probe of fundamental interactions – in contrast to hadron colliders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12,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45th Fermilab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0681"/>
              </p:ext>
            </p:extLst>
          </p:nvPr>
        </p:nvGraphicFramePr>
        <p:xfrm>
          <a:off x="6858001" y="3517901"/>
          <a:ext cx="1498599" cy="975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3" name="Equation" r:id="rId3" imgW="800100" imgH="520700" progId="Equation.3">
                  <p:embed/>
                </p:oleObj>
              </mc:Choice>
              <mc:Fallback>
                <p:oleObj name="Equation" r:id="rId3" imgW="8001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58001" y="3517901"/>
                        <a:ext cx="1498599" cy="9750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hevron 9"/>
          <p:cNvSpPr/>
          <p:nvPr/>
        </p:nvSpPr>
        <p:spPr>
          <a:xfrm>
            <a:off x="5473700" y="3530601"/>
            <a:ext cx="1193800" cy="952500"/>
          </a:xfrm>
          <a:prstGeom prst="chevron">
            <a:avLst>
              <a:gd name="adj" fmla="val 9493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667500" y="3530600"/>
            <a:ext cx="1870076" cy="952501"/>
          </a:xfrm>
          <a:prstGeom prst="round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143612"/>
              </p:ext>
            </p:extLst>
          </p:nvPr>
        </p:nvGraphicFramePr>
        <p:xfrm>
          <a:off x="6656389" y="4572000"/>
          <a:ext cx="2043112" cy="997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4" name="Equation" r:id="rId5" imgW="1041400" imgH="508000" progId="Equation.DSMT4">
                  <p:embed/>
                </p:oleObj>
              </mc:Choice>
              <mc:Fallback>
                <p:oleObj name="Equation" r:id="rId5" imgW="1041400" imgH="508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56389" y="4572000"/>
                        <a:ext cx="2043112" cy="9970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1785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Muon</a:t>
            </a:r>
            <a:r>
              <a:rPr lang="en-GB" dirty="0" smtClean="0"/>
              <a:t> Accelerator Physics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6500"/>
            <a:ext cx="9042400" cy="527050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L</a:t>
            </a:r>
            <a:r>
              <a:rPr lang="en-GB" dirty="0" smtClean="0"/>
              <a:t>arge </a:t>
            </a:r>
            <a:r>
              <a:rPr lang="en-GB" dirty="0" err="1" smtClean="0"/>
              <a:t>muon</a:t>
            </a:r>
            <a:r>
              <a:rPr lang="en-GB" dirty="0" smtClean="0"/>
              <a:t> mass strongly </a:t>
            </a:r>
            <a:br>
              <a:rPr lang="en-GB" dirty="0" smtClean="0"/>
            </a:br>
            <a:r>
              <a:rPr lang="en-GB" dirty="0" smtClean="0"/>
              <a:t>suppresses synchrotron </a:t>
            </a:r>
            <a:br>
              <a:rPr lang="en-GB" dirty="0" smtClean="0"/>
            </a:br>
            <a:r>
              <a:rPr lang="en-GB" dirty="0" smtClean="0"/>
              <a:t>radiation</a:t>
            </a:r>
          </a:p>
          <a:p>
            <a:pPr marL="914400" lvl="1" indent="-458788">
              <a:buNone/>
            </a:pPr>
            <a:r>
              <a:rPr lang="en-GB" dirty="0" smtClean="0">
                <a:latin typeface="Wingdings 3" charset="2"/>
                <a:cs typeface="Wingdings 3" charset="2"/>
              </a:rPr>
              <a:t>a	</a:t>
            </a:r>
            <a:r>
              <a:rPr lang="en-GB" dirty="0" err="1" smtClean="0"/>
              <a:t>Muons</a:t>
            </a:r>
            <a:r>
              <a:rPr lang="en-GB" dirty="0" smtClean="0"/>
              <a:t> can be accelerated and </a:t>
            </a:r>
            <a:br>
              <a:rPr lang="en-GB" dirty="0" smtClean="0"/>
            </a:br>
            <a:r>
              <a:rPr lang="en-GB" dirty="0" smtClean="0"/>
              <a:t>stored using rings at much </a:t>
            </a:r>
            <a:br>
              <a:rPr lang="en-GB" dirty="0" smtClean="0"/>
            </a:br>
            <a:r>
              <a:rPr lang="en-GB" dirty="0" smtClean="0"/>
              <a:t>higher energy than electrons </a:t>
            </a:r>
          </a:p>
          <a:p>
            <a:pPr marL="914400" lvl="1" indent="-458788">
              <a:buNone/>
            </a:pPr>
            <a:r>
              <a:rPr lang="en-GB" dirty="0" smtClean="0">
                <a:latin typeface="Wingdings 3" charset="2"/>
                <a:cs typeface="Wingdings 3" charset="2"/>
              </a:rPr>
              <a:t>a</a:t>
            </a:r>
            <a:r>
              <a:rPr lang="en-GB" dirty="0" smtClean="0"/>
              <a:t>	Colliding beams can be of </a:t>
            </a:r>
            <a:br>
              <a:rPr lang="en-GB" dirty="0" smtClean="0"/>
            </a:br>
            <a:r>
              <a:rPr lang="en-GB" dirty="0" smtClean="0"/>
              <a:t>higher quality with reduced </a:t>
            </a:r>
            <a:br>
              <a:rPr lang="en-GB" dirty="0" smtClean="0"/>
            </a:br>
            <a:r>
              <a:rPr lang="en-GB" dirty="0" err="1" smtClean="0"/>
              <a:t>beamstrahlung</a:t>
            </a:r>
            <a:endParaRPr lang="en-GB" dirty="0" smtClean="0"/>
          </a:p>
          <a:p>
            <a:r>
              <a:rPr lang="en-GB" dirty="0" smtClean="0"/>
              <a:t>Short </a:t>
            </a:r>
            <a:r>
              <a:rPr lang="en-GB" dirty="0" err="1" smtClean="0"/>
              <a:t>muon</a:t>
            </a:r>
            <a:r>
              <a:rPr lang="en-GB" dirty="0" smtClean="0"/>
              <a:t> lifetime has impacts as well</a:t>
            </a:r>
          </a:p>
          <a:p>
            <a:pPr lvl="1"/>
            <a:r>
              <a:rPr lang="en-GB" dirty="0"/>
              <a:t>A</a:t>
            </a:r>
            <a:r>
              <a:rPr lang="en-GB" dirty="0" smtClean="0"/>
              <a:t>cceleration and storage time of a </a:t>
            </a:r>
            <a:r>
              <a:rPr lang="en-GB" dirty="0" err="1" smtClean="0"/>
              <a:t>muon</a:t>
            </a:r>
            <a:r>
              <a:rPr lang="en-GB" dirty="0" smtClean="0"/>
              <a:t> beam is limited</a:t>
            </a:r>
          </a:p>
          <a:p>
            <a:pPr lvl="1"/>
            <a:r>
              <a:rPr lang="en-GB" dirty="0" smtClean="0"/>
              <a:t>Collider – a new class of decay backgrounds must be dealt with</a:t>
            </a:r>
            <a:endParaRPr lang="en-GB" dirty="0"/>
          </a:p>
          <a:p>
            <a:r>
              <a:rPr lang="en-GB" dirty="0" err="1" smtClean="0"/>
              <a:t>Muon</a:t>
            </a:r>
            <a:r>
              <a:rPr lang="en-GB" dirty="0" smtClean="0"/>
              <a:t> beams produced as tertiary beams: </a:t>
            </a:r>
          </a:p>
          <a:p>
            <a:pPr lvl="1"/>
            <a:r>
              <a:rPr lang="en-GB" dirty="0" smtClean="0"/>
              <a:t>Offers key accelerator challenges…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12, 2012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45th Fermilab Users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90D6-1EEB-E249-9A68-6B55C19F01CF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7314965"/>
              </p:ext>
            </p:extLst>
          </p:nvPr>
        </p:nvGraphicFramePr>
        <p:xfrm>
          <a:off x="6703646" y="5562600"/>
          <a:ext cx="1729154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2" name="Equation" r:id="rId3" imgW="749300" imgH="165100" progId="Equation.DSMT4">
                  <p:embed/>
                </p:oleObj>
              </mc:Choice>
              <mc:Fallback>
                <p:oleObj name="Equation" r:id="rId3" imgW="749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03646" y="5562600"/>
                        <a:ext cx="1729154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68977" y="1206500"/>
            <a:ext cx="4178300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50800"/>
          </a:effectLst>
        </p:spPr>
      </p:pic>
      <p:sp>
        <p:nvSpPr>
          <p:cNvPr id="10" name="Rectangle 28"/>
          <p:cNvSpPr>
            <a:spLocks noChangeArrowheads="1"/>
          </p:cNvSpPr>
          <p:nvPr/>
        </p:nvSpPr>
        <p:spPr bwMode="auto">
          <a:xfrm>
            <a:off x="5610884" y="2061779"/>
            <a:ext cx="2479016" cy="1138773"/>
          </a:xfrm>
          <a:prstGeom prst="rect">
            <a:avLst/>
          </a:prstGeom>
          <a:solidFill>
            <a:srgbClr val="BBE0E3">
              <a:alpha val="1803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Bef>
                <a:spcPct val="40000"/>
              </a:spcBef>
            </a:pPr>
            <a:r>
              <a:rPr lang="en-US" sz="2000" i="1" dirty="0" err="1">
                <a:latin typeface="Rockwell" pitchFamily="18" charset="0"/>
                <a:ea typeface="MS Mincho"/>
                <a:cs typeface="MS Mincho"/>
              </a:rPr>
              <a:t>Beamstrahlung</a:t>
            </a:r>
            <a:r>
              <a:rPr lang="en-US" sz="2000" i="1" dirty="0">
                <a:latin typeface="Rockwell" pitchFamily="18" charset="0"/>
                <a:ea typeface="MS Mincho"/>
                <a:cs typeface="MS Mincho"/>
              </a:rPr>
              <a:t> </a:t>
            </a:r>
            <a:r>
              <a:rPr lang="en-US" sz="2000" dirty="0">
                <a:latin typeface="Rockwell" pitchFamily="18" charset="0"/>
                <a:ea typeface="MS Mincho"/>
                <a:cs typeface="MS Mincho"/>
              </a:rPr>
              <a:t> in </a:t>
            </a:r>
            <a:br>
              <a:rPr lang="en-US" sz="2000" dirty="0">
                <a:latin typeface="Rockwell" pitchFamily="18" charset="0"/>
                <a:ea typeface="MS Mincho"/>
                <a:cs typeface="MS Mincho"/>
              </a:rPr>
            </a:br>
            <a:r>
              <a:rPr lang="en-US" sz="2000" u="sng" dirty="0">
                <a:latin typeface="Rockwell" pitchFamily="18" charset="0"/>
                <a:ea typeface="MS Mincho"/>
                <a:cs typeface="MS Mincho"/>
              </a:rPr>
              <a:t>any </a:t>
            </a:r>
            <a:r>
              <a:rPr lang="en-US" sz="2000" dirty="0">
                <a:latin typeface="Rockwell" pitchFamily="18" charset="0"/>
                <a:ea typeface="MS Mincho"/>
                <a:cs typeface="MS Mincho"/>
              </a:rPr>
              <a:t> </a:t>
            </a:r>
            <a:r>
              <a:rPr lang="en-US" sz="2000" i="1" dirty="0" err="1">
                <a:latin typeface="Rockwell" pitchFamily="18" charset="0"/>
                <a:ea typeface="MS Mincho"/>
                <a:cs typeface="MS Mincho"/>
              </a:rPr>
              <a:t>e+e</a:t>
            </a:r>
            <a:r>
              <a:rPr lang="en-US" sz="2000" i="1" dirty="0">
                <a:latin typeface="Rockwell" pitchFamily="18" charset="0"/>
                <a:ea typeface="MS Mincho"/>
                <a:cs typeface="MS Mincho"/>
              </a:rPr>
              <a:t>-</a:t>
            </a:r>
            <a:r>
              <a:rPr lang="en-US" sz="2000" dirty="0">
                <a:latin typeface="Rockwell" pitchFamily="18" charset="0"/>
                <a:ea typeface="MS Mincho"/>
                <a:cs typeface="MS Mincho"/>
              </a:rPr>
              <a:t> collider</a:t>
            </a:r>
          </a:p>
          <a:p>
            <a:pPr algn="ctr">
              <a:lnSpc>
                <a:spcPts val="2400"/>
              </a:lnSpc>
              <a:spcBef>
                <a:spcPct val="40000"/>
              </a:spcBef>
            </a:pPr>
            <a:r>
              <a:rPr lang="en-US" sz="2000" dirty="0">
                <a:ea typeface="MS Mincho"/>
                <a:cs typeface="MS Mincho"/>
                <a:sym typeface="Symbol" pitchFamily="18" charset="2"/>
              </a:rPr>
              <a:t>     E/E</a:t>
            </a:r>
            <a:r>
              <a:rPr lang="en-US" sz="2000" dirty="0">
                <a:latin typeface="Rockwell" pitchFamily="18" charset="0"/>
                <a:ea typeface="MS Mincho"/>
                <a:cs typeface="MS Mincho"/>
                <a:sym typeface="Symbol" pitchFamily="18" charset="2"/>
              </a:rPr>
              <a:t>  </a:t>
            </a:r>
            <a:r>
              <a:rPr lang="en-US" sz="2000" baseline="30000" dirty="0">
                <a:latin typeface="Rockwell" pitchFamily="18" charset="0"/>
                <a:ea typeface="MS Mincho"/>
                <a:cs typeface="MS Mincho"/>
                <a:sym typeface="Symbol" pitchFamily="18" charset="2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42048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AP_Templat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15546</TotalTime>
  <Words>1891</Words>
  <Application>Microsoft Macintosh PowerPoint</Application>
  <PresentationFormat>On-screen Show (4:3)</PresentationFormat>
  <Paragraphs>396</Paragraphs>
  <Slides>33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MAP_Template</vt:lpstr>
      <vt:lpstr>Equation</vt:lpstr>
      <vt:lpstr>Graph</vt:lpstr>
      <vt:lpstr>The US Muon Accelerator Program: Goals and Challenges</vt:lpstr>
      <vt:lpstr>Outline</vt:lpstr>
      <vt:lpstr>Introduction to the  U.S. Muon Accelerator Program</vt:lpstr>
      <vt:lpstr>Why a Muon Accelerator Program?</vt:lpstr>
      <vt:lpstr>The U.S. Muon Accelerator Program</vt:lpstr>
      <vt:lpstr>Priorities</vt:lpstr>
      <vt:lpstr>THE PHYSICS MOTIVATIONs</vt:lpstr>
      <vt:lpstr>The Physics Motivations</vt:lpstr>
      <vt:lpstr>Muon Accelerator Physics</vt:lpstr>
      <vt:lpstr>Muon Collider Concept</vt:lpstr>
      <vt:lpstr>Muon Collider - Neutrino Factory Comparison</vt:lpstr>
      <vt:lpstr>THE R&amp;D CHALLENGES</vt:lpstr>
      <vt:lpstr>Major Efforts Presently Underway</vt:lpstr>
      <vt:lpstr>Technical Challenges – Tertiary Production</vt:lpstr>
      <vt:lpstr>Technical Challenges - Target</vt:lpstr>
      <vt:lpstr>Technical Challenges - Cooling</vt:lpstr>
      <vt:lpstr>Technical Challenges - Cooling</vt:lpstr>
      <vt:lpstr>Technical Challenges – RF</vt:lpstr>
      <vt:lpstr>Technical Challenges - Acceleration</vt:lpstr>
      <vt:lpstr>Technical Challenges – Ring, Magnets, Detector</vt:lpstr>
      <vt:lpstr>Recent R&amp;D Progress – Some Highlights</vt:lpstr>
      <vt:lpstr>Recent Progress I –  MICE Magnets</vt:lpstr>
      <vt:lpstr>Recent Progress II – Cavity Materials</vt:lpstr>
      <vt:lpstr>Recent Progress III – Vacuum RF</vt:lpstr>
      <vt:lpstr>Recent Progress IV:  High Pressure RF</vt:lpstr>
      <vt:lpstr>Recent Progress V:  High Field Magnets</vt:lpstr>
      <vt:lpstr>More Information</vt:lpstr>
      <vt:lpstr>Conclusion</vt:lpstr>
      <vt:lpstr>BACKUP SLIDES FOLLOW</vt:lpstr>
      <vt:lpstr>The Feasibility Assessment</vt:lpstr>
      <vt:lpstr>The Feasibility Assessment Phases</vt:lpstr>
      <vt:lpstr>Beyond the Feasibility Evaluation Phase</vt:lpstr>
      <vt:lpstr>Acknowledgments</vt:lpstr>
    </vt:vector>
  </TitlesOfParts>
  <Company>Cornell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Palmer</dc:creator>
  <cp:lastModifiedBy>Accelerator Division</cp:lastModifiedBy>
  <cp:revision>200</cp:revision>
  <cp:lastPrinted>2012-03-08T20:01:31Z</cp:lastPrinted>
  <dcterms:created xsi:type="dcterms:W3CDTF">2012-01-28T14:57:36Z</dcterms:created>
  <dcterms:modified xsi:type="dcterms:W3CDTF">2012-06-12T13:43:09Z</dcterms:modified>
</cp:coreProperties>
</file>