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260" r:id="rId3"/>
    <p:sldId id="261" r:id="rId4"/>
    <p:sldId id="262" r:id="rId5"/>
    <p:sldId id="266" r:id="rId6"/>
    <p:sldId id="259" r:id="rId7"/>
    <p:sldId id="264" r:id="rId8"/>
    <p:sldId id="284" r:id="rId9"/>
    <p:sldId id="263" r:id="rId10"/>
    <p:sldId id="272" r:id="rId11"/>
    <p:sldId id="270" r:id="rId12"/>
    <p:sldId id="269" r:id="rId13"/>
    <p:sldId id="282" r:id="rId14"/>
    <p:sldId id="286" r:id="rId15"/>
    <p:sldId id="285" r:id="rId16"/>
    <p:sldId id="276" r:id="rId17"/>
    <p:sldId id="257" r:id="rId18"/>
    <p:sldId id="281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127" autoAdjust="0"/>
  </p:normalViewPr>
  <p:slideViewPr>
    <p:cSldViewPr>
      <p:cViewPr>
        <p:scale>
          <a:sx n="85" d="100"/>
          <a:sy n="85" d="100"/>
        </p:scale>
        <p:origin x="-19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5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CFD0F-18F3-264D-B177-1D678EC24F94}" type="datetimeFigureOut">
              <a:rPr lang="en-US" smtClean="0"/>
              <a:pPr/>
              <a:t>6/13/12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96EB2-B18D-4D43-B6AD-A184CC5B5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2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633E2-08CD-F048-ABB3-ECB635042310}" type="datetimeFigureOut">
              <a:rPr lang="en-US" smtClean="0"/>
              <a:pPr/>
              <a:t>6/13/12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F6A3-7F20-AA4F-90AD-E04AA9155D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09B2F-5790-4C14-88E5-CC3EF711152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7AF8E-AB45-44A6-9B6E-04B8113A3C29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B719E9-6C09-4D46-A72A-94E662CFBF2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429000" cy="365125"/>
          </a:xfrm>
        </p:spPr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7" descr="nsf4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13 June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5626C-6AED-4F4E-8453-1B88FBC772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nsf4c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152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2"/>
          <p:cNvCxnSpPr>
            <a:cxnSpLocks noChangeShapeType="1"/>
          </p:cNvCxnSpPr>
          <p:nvPr userDrawn="1"/>
        </p:nvCxnSpPr>
        <p:spPr bwMode="auto">
          <a:xfrm>
            <a:off x="533400" y="1219200"/>
            <a:ext cx="7224712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M_pstr.20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3810000" cy="58881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43400" y="3886200"/>
            <a:ext cx="4572000" cy="1295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J. Cottam-Allen, K. </a:t>
            </a:r>
            <a:r>
              <a:rPr lang="en-US" sz="2000" dirty="0" err="1" smtClean="0"/>
              <a:t>Dienes</a:t>
            </a:r>
            <a:r>
              <a:rPr lang="en-US" sz="2000" dirty="0" smtClean="0"/>
              <a:t>,                M. Goldberg, </a:t>
            </a:r>
            <a:r>
              <a:rPr lang="en-US" sz="2000" u="sng" dirty="0" smtClean="0"/>
              <a:t>S. Gonzalez</a:t>
            </a:r>
            <a:r>
              <a:rPr lang="en-US" sz="2000" dirty="0" smtClean="0"/>
              <a:t>, J. </a:t>
            </a:r>
            <a:r>
              <a:rPr lang="en-US" sz="2000" dirty="0" err="1" smtClean="0"/>
              <a:t>Kotcher</a:t>
            </a:r>
            <a:r>
              <a:rPr lang="en-US" sz="2000" dirty="0" smtClean="0"/>
              <a:t>, R. Ruchti, J. Whitmore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6800" y="2514600"/>
            <a:ext cx="3352800" cy="762000"/>
          </a:xfrm>
        </p:spPr>
        <p:txBody>
          <a:bodyPr/>
          <a:lstStyle/>
          <a:p>
            <a:pPr algn="ctr"/>
            <a:r>
              <a:rPr lang="en-US" dirty="0" smtClean="0"/>
              <a:t>Report from the National Science Foundation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505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Adding</a:t>
            </a:r>
            <a:r>
              <a:rPr lang="en-US" dirty="0" smtClean="0"/>
              <a:t> Value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err="1" smtClean="0"/>
              <a:t>QuarkNet</a:t>
            </a:r>
            <a:r>
              <a:rPr lang="en-US" sz="2200" dirty="0" smtClean="0"/>
              <a:t> </a:t>
            </a:r>
          </a:p>
          <a:p>
            <a:pPr lvl="1"/>
            <a:r>
              <a:rPr lang="en-US" sz="2200" dirty="0" smtClean="0"/>
              <a:t>(NSF:PHY, EIR/EHR, DOE:OHEP)</a:t>
            </a:r>
          </a:p>
          <a:p>
            <a:r>
              <a:rPr lang="en-US" sz="2200" dirty="0" smtClean="0"/>
              <a:t>CHEPREO </a:t>
            </a:r>
          </a:p>
          <a:p>
            <a:pPr lvl="1"/>
            <a:r>
              <a:rPr lang="en-US" sz="2200" dirty="0" smtClean="0"/>
              <a:t>(NSF:OCI/EIR, OMA, EHR, OISE)</a:t>
            </a:r>
          </a:p>
          <a:p>
            <a:r>
              <a:rPr lang="en-US" sz="2200" dirty="0" smtClean="0"/>
              <a:t>I2U2</a:t>
            </a:r>
          </a:p>
          <a:p>
            <a:pPr lvl="1"/>
            <a:r>
              <a:rPr lang="en-US" sz="2200" dirty="0" smtClean="0"/>
              <a:t>(NSF:EIR, OMA, EHR, PHY)</a:t>
            </a:r>
          </a:p>
          <a:p>
            <a:r>
              <a:rPr lang="en-US" sz="2200" dirty="0" smtClean="0"/>
              <a:t>PIRE </a:t>
            </a:r>
          </a:p>
          <a:p>
            <a:pPr lvl="1"/>
            <a:r>
              <a:rPr lang="en-US" sz="2200" dirty="0" smtClean="0"/>
              <a:t>(NSF:OISE)</a:t>
            </a:r>
          </a:p>
          <a:p>
            <a:r>
              <a:rPr lang="en-US" sz="2200" dirty="0" smtClean="0"/>
              <a:t>ISGTW, OSG </a:t>
            </a:r>
          </a:p>
          <a:p>
            <a:pPr lvl="1"/>
            <a:r>
              <a:rPr lang="en-US" sz="2200" dirty="0" smtClean="0"/>
              <a:t>(NSF:OCI</a:t>
            </a:r>
            <a:r>
              <a:rPr lang="en-US" dirty="0" smtClean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err="1" smtClean="0"/>
              <a:t>Founded in EPP:</a:t>
            </a:r>
          </a:p>
          <a:p>
            <a:pPr lvl="1"/>
            <a:r>
              <a:rPr lang="en-US" sz="2200" dirty="0" err="1" smtClean="0"/>
              <a:t>Particle Astrophysics (PA)</a:t>
            </a:r>
          </a:p>
          <a:p>
            <a:pPr lvl="1"/>
            <a:r>
              <a:rPr lang="en-US" sz="2200" dirty="0" err="1" smtClean="0"/>
              <a:t>Grids for Data Intensive Science (PIF)</a:t>
            </a:r>
          </a:p>
          <a:p>
            <a:pPr lvl="1"/>
            <a:r>
              <a:rPr lang="en-US" sz="2200" dirty="0" err="1" smtClean="0"/>
              <a:t>QuarkNet</a:t>
            </a:r>
          </a:p>
          <a:p>
            <a:pPr lvl="1"/>
            <a:r>
              <a:rPr lang="en-US" sz="2200" dirty="0" err="1" smtClean="0"/>
              <a:t>I2U2</a:t>
            </a:r>
            <a:endParaRPr lang="en-US" sz="2000" dirty="0" err="1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0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510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48687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8 Tier 2s for the LHC Program </a:t>
            </a:r>
          </a:p>
          <a:p>
            <a:r>
              <a:rPr lang="en-US" dirty="0" smtClean="0">
                <a:latin typeface="+mj-lt"/>
              </a:rPr>
              <a:t>Supported through EPP and OCI (and DOE HEP)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3" name="Picture 1" descr="R:\My Documents\Talks\FNAL Users 06.11.12\osg_wall_hou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05175"/>
            <a:ext cx="4953000" cy="309562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1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QuarkNet</a:t>
            </a:r>
            <a:r>
              <a:rPr lang="en-US" dirty="0" smtClean="0"/>
              <a:t> in 2012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6934200" cy="4037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257800"/>
            <a:ext cx="7830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LHC Data: to Teachers and Students through e-Labs and </a:t>
            </a:r>
            <a:r>
              <a:rPr lang="en-US" dirty="0" err="1" smtClean="0">
                <a:latin typeface="+mj-lt"/>
              </a:rPr>
              <a:t>Masterclasses</a:t>
            </a:r>
            <a:endParaRPr lang="en-US" dirty="0" smtClean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Research experiences and Professional Development: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+mj-lt"/>
              </a:rPr>
              <a:t>Per year 450 teachers, 100 student researchers, 100 physicists</a:t>
            </a:r>
            <a:endParaRPr lang="en-US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4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 of Interest and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Recent MRI:</a:t>
            </a:r>
          </a:p>
          <a:p>
            <a:pPr lvl="1"/>
            <a:r>
              <a:rPr lang="en-US" dirty="0" smtClean="0"/>
              <a:t>ATLAS (3): Chicago, UCSC, Cal State Fresno</a:t>
            </a:r>
          </a:p>
          <a:p>
            <a:pPr lvl="1"/>
            <a:r>
              <a:rPr lang="en-US" dirty="0" smtClean="0"/>
              <a:t>CMS: Kansas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/LIGO: Syracuse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Collider: Mississippi</a:t>
            </a:r>
          </a:p>
          <a:p>
            <a:pPr lvl="1"/>
            <a:r>
              <a:rPr lang="en-US" dirty="0" smtClean="0"/>
              <a:t>ARIANNA: Wisconsin</a:t>
            </a:r>
          </a:p>
          <a:p>
            <a:pPr lvl="1"/>
            <a:r>
              <a:rPr lang="en-US" dirty="0" smtClean="0"/>
              <a:t>RADAR-TA: Utah</a:t>
            </a:r>
          </a:p>
          <a:p>
            <a:r>
              <a:rPr lang="en-US" sz="2000" dirty="0" smtClean="0"/>
              <a:t>PIRE: Kansas, KSU, </a:t>
            </a:r>
            <a:r>
              <a:rPr lang="en-US" sz="2000" dirty="0" err="1" smtClean="0"/>
              <a:t>UNeb</a:t>
            </a:r>
            <a:r>
              <a:rPr lang="en-US" sz="2000" dirty="0" smtClean="0"/>
              <a:t>, UIC, UPM</a:t>
            </a:r>
          </a:p>
          <a:p>
            <a:r>
              <a:rPr lang="en-US" sz="2000" dirty="0"/>
              <a:t>CAREERs: Two awarded in EPP </a:t>
            </a:r>
            <a:r>
              <a:rPr lang="en-US" sz="2000" dirty="0" smtClean="0"/>
              <a:t>and two in PA for </a:t>
            </a:r>
            <a:r>
              <a:rPr lang="en-US" sz="2000" dirty="0"/>
              <a:t>FY’12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Work to assist with COLA and Leadership – however funding stress makes this difficult.</a:t>
            </a:r>
          </a:p>
          <a:p>
            <a:r>
              <a:rPr lang="en-US" sz="2000" dirty="0" smtClean="0"/>
              <a:t>Current Opportunity: Data Infrastructure Building Blocks (DIBBs):</a:t>
            </a:r>
          </a:p>
          <a:p>
            <a:pPr lvl="1"/>
            <a:r>
              <a:rPr lang="en-US" sz="1600" dirty="0" smtClean="0"/>
              <a:t>“</a:t>
            </a:r>
            <a:r>
              <a:rPr lang="en-US" sz="1600" b="1" dirty="0" smtClean="0"/>
              <a:t>Math and Physical Sciences </a:t>
            </a:r>
            <a:r>
              <a:rPr lang="en-US" sz="1600" dirty="0" smtClean="0"/>
              <a:t>will use DIBBs in support of existing efforts to ensure disparate data are widely interoperable; will consider proposals for efforts that are complementary to existing infrastructure; and will consider proposals that offer availability, accessibility, and broad usability to heterogeneous data sets.” </a:t>
            </a:r>
            <a:r>
              <a:rPr lang="en-US" sz="1600" u="sng" dirty="0" smtClean="0"/>
              <a:t>http://www.nsf.gov/pubs/2012/nsf12557/nsf12557.htm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16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AF2243-239D-498E-9D7E-433339F646B2}" type="slidenum">
              <a:rPr lang="en-US"/>
              <a:pPr/>
              <a:t>14</a:t>
            </a:fld>
            <a:endParaRPr lang="en-US"/>
          </a:p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685800"/>
            <a:ext cx="6934200" cy="538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NSF Budget Context</a:t>
            </a:r>
            <a:endParaRPr lang="en-US" sz="2800" dirty="0">
              <a:ea typeface="+mj-ea"/>
            </a:endParaRP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3" cstate="print"/>
          <a:srcRect l="5196" r="10608"/>
          <a:stretch>
            <a:fillRect/>
          </a:stretch>
        </p:blipFill>
        <p:spPr bwMode="auto">
          <a:xfrm>
            <a:off x="1320800" y="1168009"/>
            <a:ext cx="6451600" cy="561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406525" y="3373438"/>
            <a:ext cx="6273800" cy="207962"/>
          </a:xfrm>
          <a:prstGeom prst="rect">
            <a:avLst/>
          </a:prstGeom>
          <a:solidFill>
            <a:srgbClr val="2297FF">
              <a:alpha val="5000"/>
            </a:srgbClr>
          </a:solidFill>
          <a:ln w="9525" cap="flat" cmpd="sng" algn="ctr">
            <a:solidFill>
              <a:srgbClr val="229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8069263" y="3217863"/>
            <a:ext cx="893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297FF"/>
                </a:solidFill>
              </a:rPr>
              <a:t>MPS</a:t>
            </a:r>
          </a:p>
        </p:txBody>
      </p:sp>
      <p:cxnSp>
        <p:nvCxnSpPr>
          <p:cNvPr id="20486" name="Straight Arrow Connector 8"/>
          <p:cNvCxnSpPr>
            <a:cxnSpLocks noChangeShapeType="1"/>
            <a:stCxn id="20485" idx="1"/>
            <a:endCxn id="7" idx="3"/>
          </p:cNvCxnSpPr>
          <p:nvPr/>
        </p:nvCxnSpPr>
        <p:spPr bwMode="auto">
          <a:xfrm flipH="1">
            <a:off x="7680325" y="3371851"/>
            <a:ext cx="388938" cy="105568"/>
          </a:xfrm>
          <a:prstGeom prst="straightConnector1">
            <a:avLst/>
          </a:prstGeom>
          <a:noFill/>
          <a:ln w="9525">
            <a:solidFill>
              <a:srgbClr val="2297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D345EC-387A-454D-865C-8739CBB55678}" type="slidenum">
              <a:rPr lang="en-US"/>
              <a:pPr/>
              <a:t>15</a:t>
            </a:fld>
            <a:endParaRPr lang="en-US"/>
          </a:p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0525" y="685799"/>
            <a:ext cx="6934200" cy="5381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PHY and MPS Budget Context</a:t>
            </a:r>
            <a:endParaRPr lang="en-US" sz="2800" dirty="0">
              <a:ea typeface="+mj-ea"/>
            </a:endParaRPr>
          </a:p>
        </p:txBody>
      </p:sp>
      <p:pic>
        <p:nvPicPr>
          <p:cNvPr id="1843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177925"/>
            <a:ext cx="65786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/>
          </p:cNvPicPr>
          <p:nvPr/>
        </p:nvPicPr>
        <p:blipFill>
          <a:blip r:embed="rId4" cstate="print"/>
          <a:srcRect l="1949" t="-2" r="1331" b="10437"/>
          <a:stretch>
            <a:fillRect/>
          </a:stretch>
        </p:blipFill>
        <p:spPr bwMode="auto">
          <a:xfrm>
            <a:off x="3155950" y="3808413"/>
            <a:ext cx="586581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14325" y="3124200"/>
            <a:ext cx="6411913" cy="207963"/>
          </a:xfrm>
          <a:prstGeom prst="rect">
            <a:avLst/>
          </a:prstGeom>
          <a:solidFill>
            <a:srgbClr val="2297FF">
              <a:alpha val="5000"/>
            </a:srgbClr>
          </a:solidFill>
          <a:ln w="9525" cap="flat" cmpd="sng" algn="ctr">
            <a:solidFill>
              <a:srgbClr val="2297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n w="28575" cmpd="sng">
                <a:solidFill>
                  <a:srgbClr val="69C9FF"/>
                </a:solidFill>
              </a:ln>
              <a:latin typeface="Arial" charset="0"/>
              <a:ea typeface="ＭＳ Ｐゴシック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7375525" y="2967038"/>
            <a:ext cx="152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297FF"/>
                </a:solidFill>
              </a:rPr>
              <a:t>Physics Division</a:t>
            </a:r>
          </a:p>
        </p:txBody>
      </p:sp>
      <p:cxnSp>
        <p:nvCxnSpPr>
          <p:cNvPr id="18440" name="Straight Arrow Connector 15"/>
          <p:cNvCxnSpPr>
            <a:cxnSpLocks noChangeShapeType="1"/>
            <a:stCxn id="18439" idx="1"/>
            <a:endCxn id="8" idx="3"/>
          </p:cNvCxnSpPr>
          <p:nvPr/>
        </p:nvCxnSpPr>
        <p:spPr bwMode="auto">
          <a:xfrm flipH="1">
            <a:off x="6726238" y="3121026"/>
            <a:ext cx="649287" cy="107156"/>
          </a:xfrm>
          <a:prstGeom prst="straightConnector1">
            <a:avLst/>
          </a:prstGeom>
          <a:noFill/>
          <a:ln w="9525">
            <a:solidFill>
              <a:srgbClr val="2297FF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 rot="16200000">
            <a:off x="5590381" y="5031582"/>
            <a:ext cx="10461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rPr>
              <a:t>ARRA Funding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Have re-directed S4 funding to a generic Underground Physics program – issued “Dear Colleague Letter” in early 2012</a:t>
            </a:r>
          </a:p>
          <a:p>
            <a:pPr lvl="1"/>
            <a:r>
              <a:rPr lang="en-US" sz="1600" dirty="0" smtClean="0"/>
              <a:t>Science opportunities compelling (NRC report)</a:t>
            </a:r>
          </a:p>
          <a:p>
            <a:pPr lvl="1"/>
            <a:r>
              <a:rPr lang="en-US" sz="1600" dirty="0" smtClean="0"/>
              <a:t>Proposals under review</a:t>
            </a:r>
          </a:p>
          <a:p>
            <a:pPr lvl="1"/>
            <a:r>
              <a:rPr lang="en-US" sz="1600" dirty="0" smtClean="0"/>
              <a:t>Expect coordination with upcoming DOE Dark Matter G2 FOA</a:t>
            </a:r>
          </a:p>
          <a:p>
            <a:r>
              <a:rPr lang="en-US" sz="2000" dirty="0" smtClean="0"/>
              <a:t>Midscale Instrumentation program a priority in future budget cycles</a:t>
            </a:r>
          </a:p>
          <a:p>
            <a:pPr lvl="1"/>
            <a:r>
              <a:rPr lang="en-US" sz="1600" dirty="0" smtClean="0"/>
              <a:t>Capitalization fund to fabricate instrumentation that would otherwise be unaffordable by individual PHY programs (but below MREFC threshold)</a:t>
            </a:r>
          </a:p>
          <a:p>
            <a:r>
              <a:rPr lang="en-US" sz="2000" dirty="0" smtClean="0"/>
              <a:t>Discussing possible investment in accelerator physics research program at universities</a:t>
            </a:r>
          </a:p>
          <a:p>
            <a:r>
              <a:rPr lang="en-US" sz="2000" dirty="0" smtClean="0"/>
              <a:t>LHC Cooperative Agreements in place for CMS and ATLAS for 5 years; joint planning with OHEP for upgrades</a:t>
            </a:r>
          </a:p>
          <a:p>
            <a:r>
              <a:rPr lang="en-US" sz="2000" dirty="0" smtClean="0"/>
              <a:t>EPP and PA are down 3% from FY11 levels (effectively 9% in spending dollars) </a:t>
            </a:r>
          </a:p>
          <a:p>
            <a:pPr lvl="1"/>
            <a:r>
              <a:rPr lang="en-US" sz="1800" dirty="0" smtClean="0"/>
              <a:t>Reduced support for groups spread into the out years</a:t>
            </a:r>
          </a:p>
          <a:p>
            <a:pPr lvl="1"/>
            <a:r>
              <a:rPr lang="en-US" sz="1800" dirty="0" smtClean="0"/>
              <a:t>Complicated by ARRA roll off</a:t>
            </a:r>
          </a:p>
          <a:p>
            <a:pPr marL="457200" lvl="1" indent="0">
              <a:buNone/>
            </a:pPr>
            <a:endParaRPr lang="en-US" sz="2400" dirty="0">
              <a:latin typeface="Arial" charset="0"/>
            </a:endParaRP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Recent PHY Budget Actions and Plans</a:t>
            </a:r>
            <a:endParaRPr lang="en-US" dirty="0">
              <a:latin typeface="Arial" charset="0"/>
            </a:endParaRP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37FD087-389D-1C4D-A895-95098A188D7E}" type="slidenum">
              <a:rPr lang="en-US"/>
              <a:pPr/>
              <a:t>16</a:t>
            </a:fld>
            <a:endParaRPr lang="en-US"/>
          </a:p>
          <a:p>
            <a:endParaRPr lang="en-US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24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8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EPP/PA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Now – AGEP Supplements </a:t>
            </a:r>
            <a:r>
              <a:rPr lang="en-US" sz="1400" dirty="0" smtClean="0"/>
              <a:t>(Alliances for Graduate Education and the Professoriate)</a:t>
            </a:r>
            <a:endParaRPr lang="en-US" sz="2000" dirty="0" smtClean="0"/>
          </a:p>
          <a:p>
            <a:r>
              <a:rPr lang="en-US" sz="2000" dirty="0" smtClean="0"/>
              <a:t>July 25, 2012 – Career Proposal Deadline for FY13</a:t>
            </a:r>
          </a:p>
          <a:p>
            <a:r>
              <a:rPr lang="en-US" sz="2000" dirty="0" smtClean="0"/>
              <a:t>October 31, 2012 – Base Program Target Date for FY13</a:t>
            </a:r>
          </a:p>
          <a:p>
            <a:r>
              <a:rPr lang="en-US" sz="2000" dirty="0" smtClean="0"/>
              <a:t>January 24, 2013 – MRI Deadline</a:t>
            </a:r>
          </a:p>
          <a:p>
            <a:pPr lvl="1"/>
            <a:r>
              <a:rPr lang="en-US" dirty="0" smtClean="0"/>
              <a:t>Limited application; universities will have pre-selection</a:t>
            </a:r>
            <a:endParaRPr lang="en-US" dirty="0"/>
          </a:p>
          <a:p>
            <a:r>
              <a:rPr lang="en-US" sz="2000" dirty="0" smtClean="0"/>
              <a:t>January 2013 (late) – EPP 2013 Panel </a:t>
            </a:r>
          </a:p>
          <a:p>
            <a:r>
              <a:rPr lang="en-US" sz="2000" dirty="0" smtClean="0"/>
              <a:t>February 2013 – PA 2013 Panel</a:t>
            </a:r>
          </a:p>
          <a:p>
            <a:r>
              <a:rPr lang="en-US" sz="2000" dirty="0" smtClean="0"/>
              <a:t>March 2013 (or later) – NSF/MPS/EPP funding levels decided</a:t>
            </a:r>
          </a:p>
          <a:p>
            <a:r>
              <a:rPr lang="en-US" sz="2000" dirty="0" smtClean="0"/>
              <a:t>April 2013 (or later) – Funding actions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are in the midst of very challenging budgetary climate</a:t>
            </a:r>
          </a:p>
          <a:p>
            <a:r>
              <a:rPr lang="en-US" dirty="0" smtClean="0"/>
              <a:t>We must plan, focus, and coordinate resources on excellent science with regular deliverables</a:t>
            </a:r>
          </a:p>
          <a:p>
            <a:pPr lvl="1"/>
            <a:r>
              <a:rPr lang="en-US" dirty="0" smtClean="0"/>
              <a:t>Important planning efforts ongoing (e.g. DPF)</a:t>
            </a:r>
          </a:p>
          <a:p>
            <a:r>
              <a:rPr lang="en-US" dirty="0" smtClean="0"/>
              <a:t>One certainty: </a:t>
            </a:r>
            <a:r>
              <a:rPr lang="en-US" i="1" dirty="0" smtClean="0"/>
              <a:t>Many</a:t>
            </a:r>
            <a:r>
              <a:rPr lang="en-US" dirty="0" smtClean="0"/>
              <a:t> opportunities at the three frontiers</a:t>
            </a:r>
            <a:endParaRPr lang="en-US" sz="2000" dirty="0" smtClean="0"/>
          </a:p>
          <a:p>
            <a:r>
              <a:rPr lang="en-US" dirty="0" smtClean="0"/>
              <a:t>EPP and PA research are </a:t>
            </a:r>
            <a:r>
              <a:rPr lang="en-US" dirty="0"/>
              <a:t>a centerpiece </a:t>
            </a:r>
            <a:r>
              <a:rPr lang="en-US" dirty="0" smtClean="0"/>
              <a:t>for NSF</a:t>
            </a:r>
            <a:r>
              <a:rPr lang="en-US" dirty="0"/>
              <a:t> </a:t>
            </a:r>
            <a:r>
              <a:rPr lang="en-US" dirty="0" smtClean="0"/>
              <a:t>Physics Division</a:t>
            </a:r>
          </a:p>
          <a:p>
            <a:pPr lvl="1"/>
            <a:r>
              <a:rPr lang="en-US" sz="2200" dirty="0"/>
              <a:t>It is an extraordinarily exciting time for Particle Physics.</a:t>
            </a:r>
          </a:p>
          <a:p>
            <a:pPr lvl="1"/>
            <a:r>
              <a:rPr lang="en-US" sz="2200" dirty="0" smtClean="0"/>
              <a:t>Congratulations to the </a:t>
            </a:r>
            <a:r>
              <a:rPr lang="en-US" sz="2200" dirty="0" err="1" smtClean="0"/>
              <a:t>Tevatron</a:t>
            </a:r>
            <a:r>
              <a:rPr lang="en-US" sz="2200" dirty="0" smtClean="0"/>
              <a:t>, Neutrino, and LHC programs led by the laboratory and university groups.</a:t>
            </a:r>
          </a:p>
          <a:p>
            <a:pPr lvl="1"/>
            <a:r>
              <a:rPr lang="en-US" sz="2200" dirty="0" smtClean="0"/>
              <a:t>You have enthusiastic support from those of us at the NSF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8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467600" cy="762000"/>
          </a:xfrm>
        </p:spPr>
        <p:txBody>
          <a:bodyPr/>
          <a:lstStyle/>
          <a:p>
            <a:r>
              <a:rPr lang="en-US" dirty="0" smtClean="0"/>
              <a:t>Program Elements - Particle Astrophysics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The Cosmic Frontier</a:t>
            </a:r>
          </a:p>
          <a:p>
            <a:pPr lvl="1"/>
            <a:r>
              <a:rPr lang="en-US" dirty="0" smtClean="0"/>
              <a:t>Dark Matter: </a:t>
            </a:r>
          </a:p>
          <a:p>
            <a:pPr lvl="2"/>
            <a:r>
              <a:rPr lang="en-US" dirty="0" smtClean="0"/>
              <a:t>Xenon100, Xenon1T, DarkSide</a:t>
            </a:r>
            <a:r>
              <a:rPr lang="en-US" dirty="0"/>
              <a:t>-</a:t>
            </a:r>
            <a:r>
              <a:rPr lang="en-US" dirty="0" smtClean="0"/>
              <a:t>50, S-CDMS, LUX, COUPP, PICASSO, DRIFT, ADMX-HF, DMTPC</a:t>
            </a:r>
          </a:p>
          <a:p>
            <a:pPr lvl="1"/>
            <a:r>
              <a:rPr lang="en-US" dirty="0" smtClean="0"/>
              <a:t>UHE:</a:t>
            </a:r>
          </a:p>
          <a:p>
            <a:pPr lvl="2"/>
            <a:r>
              <a:rPr lang="en-US" dirty="0" smtClean="0"/>
              <a:t>Cosmic Rays: Auger, TA</a:t>
            </a:r>
          </a:p>
          <a:p>
            <a:pPr lvl="2"/>
            <a:r>
              <a:rPr lang="en-US" dirty="0" smtClean="0"/>
              <a:t>Gamma Rays: VERITAS, HAWC</a:t>
            </a:r>
          </a:p>
          <a:p>
            <a:pPr lvl="2"/>
            <a:r>
              <a:rPr lang="en-US" dirty="0" smtClean="0"/>
              <a:t>Neutrinos: </a:t>
            </a:r>
            <a:r>
              <a:rPr lang="en-US" dirty="0" err="1" smtClean="0"/>
              <a:t>IceCube</a:t>
            </a:r>
            <a:endParaRPr lang="en-US" dirty="0" smtClean="0"/>
          </a:p>
          <a:p>
            <a:pPr lvl="1"/>
            <a:r>
              <a:rPr lang="en-US" dirty="0" smtClean="0"/>
              <a:t>Neutrinos:</a:t>
            </a:r>
          </a:p>
          <a:p>
            <a:pPr lvl="2"/>
            <a:r>
              <a:rPr lang="en-US" dirty="0" smtClean="0"/>
              <a:t>Reactor Neutrinos: Double </a:t>
            </a:r>
            <a:r>
              <a:rPr lang="en-US" dirty="0" err="1" smtClean="0"/>
              <a:t>Chooz</a:t>
            </a:r>
            <a:r>
              <a:rPr lang="en-US" dirty="0" smtClean="0"/>
              <a:t>, </a:t>
            </a:r>
            <a:r>
              <a:rPr lang="en-US" dirty="0" err="1" smtClean="0"/>
              <a:t>Daya</a:t>
            </a:r>
            <a:r>
              <a:rPr lang="en-US" dirty="0" smtClean="0"/>
              <a:t> Bay</a:t>
            </a:r>
          </a:p>
          <a:p>
            <a:pPr lvl="2"/>
            <a:r>
              <a:rPr lang="en-US" dirty="0" smtClean="0"/>
              <a:t>Neutrino Mass: Mare-II</a:t>
            </a:r>
          </a:p>
          <a:p>
            <a:pPr lvl="2"/>
            <a:r>
              <a:rPr lang="en-US" dirty="0" err="1" smtClean="0"/>
              <a:t>Neutrinoless</a:t>
            </a:r>
            <a:r>
              <a:rPr lang="en-US" dirty="0" smtClean="0"/>
              <a:t> Double Beta Decay: CUORE, MJD, EXO-200, NEMO-3/</a:t>
            </a:r>
            <a:r>
              <a:rPr lang="en-US" dirty="0" err="1" smtClean="0"/>
              <a:t>SuperNEMO</a:t>
            </a:r>
            <a:endParaRPr lang="en-US" dirty="0" smtClean="0"/>
          </a:p>
          <a:p>
            <a:pPr lvl="2"/>
            <a:r>
              <a:rPr lang="en-US" dirty="0" smtClean="0"/>
              <a:t>Solar Neutrinos: </a:t>
            </a:r>
            <a:r>
              <a:rPr lang="en-US" dirty="0" err="1" smtClean="0"/>
              <a:t>Borexino</a:t>
            </a:r>
            <a:r>
              <a:rPr lang="en-US" dirty="0" smtClean="0"/>
              <a:t>, Mini-LENS</a:t>
            </a:r>
          </a:p>
          <a:p>
            <a:pPr lvl="1"/>
            <a:r>
              <a:rPr lang="en-US" dirty="0" smtClean="0"/>
              <a:t>Structure of the Universe:</a:t>
            </a:r>
          </a:p>
          <a:p>
            <a:pPr lvl="2"/>
            <a:r>
              <a:rPr lang="en-US" dirty="0" smtClean="0"/>
              <a:t>ACT, QUIET, LSST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9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429000" cy="365125"/>
          </a:xfrm>
        </p:spPr>
        <p:txBody>
          <a:bodyPr/>
          <a:lstStyle/>
          <a:p>
            <a:r>
              <a:rPr lang="en-US" dirty="0" smtClean="0"/>
              <a:t>Saul Gonzalez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006949"/>
            <a:ext cx="7010334" cy="53176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9400" y="3810000"/>
            <a:ext cx="1371600" cy="99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268135"/>
              </p:ext>
            </p:extLst>
          </p:nvPr>
        </p:nvGraphicFramePr>
        <p:xfrm>
          <a:off x="1517650" y="1443038"/>
          <a:ext cx="6096000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Document" r:id="rId3" imgW="6083300" imgH="4445000" progId="Word.Document.12">
                  <p:embed/>
                </p:oleObj>
              </mc:Choice>
              <mc:Fallback>
                <p:oleObj name="Document" r:id="rId3" imgW="6083300" imgH="4445000" progId="Word.Document.12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1443038"/>
                        <a:ext cx="6096000" cy="445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752600"/>
            <a:ext cx="7174877" cy="3200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MPS Organization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3200400"/>
            <a:ext cx="1447800" cy="990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04026"/>
            <a:ext cx="7391400" cy="502057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3505200"/>
            <a:ext cx="2286000" cy="2819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96000" y="3505200"/>
            <a:ext cx="2286000" cy="1905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57600" y="2590800"/>
            <a:ext cx="2209800" cy="1828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7600" y="5410200"/>
            <a:ext cx="2209800" cy="9144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u="sng" dirty="0" smtClean="0"/>
              <a:t>Public Law 81-507 (1950)</a:t>
            </a:r>
            <a:r>
              <a:rPr lang="en-US" sz="2000" dirty="0" smtClean="0"/>
              <a:t>: “</a:t>
            </a:r>
            <a:r>
              <a:rPr lang="en-US" sz="2000" i="1" dirty="0" smtClean="0"/>
              <a:t>to promote the progress of science; to advance the national health, prosperity, and welfare; to secure the national defense; and for other purposes</a:t>
            </a:r>
            <a:r>
              <a:rPr lang="en-US" sz="2000" dirty="0" smtClean="0"/>
              <a:t>”</a:t>
            </a:r>
          </a:p>
          <a:p>
            <a:pPr lvl="1"/>
            <a:r>
              <a:rPr lang="en-US" sz="1800" dirty="0" smtClean="0"/>
              <a:t>Empowering university-based investigators</a:t>
            </a:r>
          </a:p>
          <a:p>
            <a:pPr lvl="1"/>
            <a:r>
              <a:rPr lang="en-US" sz="1800" dirty="0" smtClean="0"/>
              <a:t>Adding value through</a:t>
            </a:r>
            <a:r>
              <a:rPr lang="en-US" sz="1800" dirty="0"/>
              <a:t> </a:t>
            </a:r>
            <a:r>
              <a:rPr lang="en-US" sz="1800" dirty="0" smtClean="0"/>
              <a:t>partnerships</a:t>
            </a:r>
            <a:r>
              <a:rPr lang="en-US" sz="1800" dirty="0"/>
              <a:t> </a:t>
            </a:r>
            <a:r>
              <a:rPr lang="en-US" sz="1800" dirty="0" smtClean="0"/>
              <a:t>and broadening participation</a:t>
            </a:r>
          </a:p>
          <a:p>
            <a:r>
              <a:rPr lang="en-US" sz="2000" dirty="0" smtClean="0"/>
              <a:t>Coordination</a:t>
            </a:r>
          </a:p>
          <a:p>
            <a:pPr lvl="1"/>
            <a:r>
              <a:rPr lang="en-US" sz="1800" dirty="0" smtClean="0"/>
              <a:t>Programs are coordinated with other U.S. and non-U.S. agencies and organizations (DOE/HEP/NP, NASA, NSF, + International)</a:t>
            </a:r>
          </a:p>
          <a:p>
            <a:pPr lvl="1"/>
            <a:r>
              <a:rPr lang="en-US" sz="1800" dirty="0" smtClean="0"/>
              <a:t>Solicit advice and strategic direction from advisory committees such as HEPAP, AAAC, NSAC and from the National Academy of Science </a:t>
            </a:r>
          </a:p>
          <a:p>
            <a:r>
              <a:rPr lang="en-US" sz="2000" dirty="0" smtClean="0"/>
              <a:t>Physics Division Priorities</a:t>
            </a:r>
          </a:p>
          <a:p>
            <a:pPr lvl="1"/>
            <a:r>
              <a:rPr lang="en-US" sz="1800" dirty="0" smtClean="0"/>
              <a:t>Address fundamental questions in Physics – strive to transform understanding</a:t>
            </a:r>
          </a:p>
          <a:p>
            <a:pPr lvl="1"/>
            <a:r>
              <a:rPr lang="en-US" sz="1800" dirty="0" smtClean="0"/>
              <a:t>Cooperation across intellectual and organizational boundaries</a:t>
            </a:r>
          </a:p>
          <a:p>
            <a:pPr lvl="1"/>
            <a:r>
              <a:rPr lang="en-US" sz="1800" dirty="0" smtClean="0"/>
              <a:t>Recruit, train, and retain an exceptional and diverse scientific workforce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2895600" cy="365125"/>
          </a:xfrm>
        </p:spPr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Scope in Particle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Scientific Frontiers:</a:t>
            </a:r>
          </a:p>
          <a:p>
            <a:pPr lvl="1"/>
            <a:r>
              <a:rPr lang="en-US" dirty="0" smtClean="0"/>
              <a:t>Energy Frontier - Elementary Particle Physics (EPP)</a:t>
            </a:r>
          </a:p>
          <a:p>
            <a:pPr lvl="1"/>
            <a:r>
              <a:rPr lang="en-US" dirty="0" smtClean="0"/>
              <a:t>Intensity Frontier - Elementary Particle Physics (EPP)</a:t>
            </a:r>
          </a:p>
          <a:p>
            <a:pPr lvl="1"/>
            <a:r>
              <a:rPr lang="en-US" dirty="0" smtClean="0"/>
              <a:t>Cosmic Frontier - Particle Astrophysics (PA)</a:t>
            </a:r>
          </a:p>
          <a:p>
            <a:endParaRPr lang="en-US" dirty="0"/>
          </a:p>
          <a:p>
            <a:r>
              <a:rPr lang="en-US" sz="2000" dirty="0" smtClean="0"/>
              <a:t>Broader Impacts:</a:t>
            </a:r>
          </a:p>
          <a:p>
            <a:pPr lvl="1"/>
            <a:r>
              <a:rPr lang="en-US" dirty="0" smtClean="0"/>
              <a:t>Accelerator R&amp;D</a:t>
            </a:r>
          </a:p>
          <a:p>
            <a:pPr lvl="1"/>
            <a:r>
              <a:rPr lang="en-US" dirty="0" smtClean="0"/>
              <a:t>Detector R&amp;D</a:t>
            </a:r>
          </a:p>
          <a:p>
            <a:pPr lvl="1"/>
            <a:r>
              <a:rPr lang="en-US" dirty="0" smtClean="0"/>
              <a:t>Computing</a:t>
            </a:r>
          </a:p>
          <a:p>
            <a:pPr lvl="1"/>
            <a:r>
              <a:rPr lang="en-US" dirty="0" smtClean="0"/>
              <a:t>Education and Outreach</a:t>
            </a:r>
            <a:endParaRPr lang="en-US" dirty="0"/>
          </a:p>
        </p:txBody>
      </p:sp>
      <p:pic>
        <p:nvPicPr>
          <p:cNvPr id="4" name="Picture 3" descr="3-Frontiers-3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200400"/>
            <a:ext cx="3124200" cy="2895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Elements - EPP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Energy Frontier</a:t>
            </a:r>
          </a:p>
          <a:p>
            <a:pPr lvl="1"/>
            <a:r>
              <a:rPr lang="en-US" sz="2000" dirty="0" smtClean="0"/>
              <a:t>LHC</a:t>
            </a:r>
          </a:p>
          <a:p>
            <a:pPr lvl="2"/>
            <a:r>
              <a:rPr lang="en-US" dirty="0" smtClean="0"/>
              <a:t>ATLAS, CMS</a:t>
            </a:r>
          </a:p>
          <a:p>
            <a:pPr lvl="1"/>
            <a:r>
              <a:rPr lang="en-US" sz="2000" dirty="0" err="1" smtClean="0"/>
              <a:t>Tevatron</a:t>
            </a:r>
            <a:endParaRPr lang="en-US" sz="2000" dirty="0"/>
          </a:p>
          <a:p>
            <a:pPr lvl="2"/>
            <a:r>
              <a:rPr lang="en-US" dirty="0" smtClean="0"/>
              <a:t>CDF, D0</a:t>
            </a:r>
          </a:p>
          <a:p>
            <a:pPr lvl="1"/>
            <a:r>
              <a:rPr lang="en-US" sz="2000" dirty="0" smtClean="0"/>
              <a:t>ILC</a:t>
            </a:r>
          </a:p>
          <a:p>
            <a:pPr lvl="2"/>
            <a:r>
              <a:rPr lang="en-US" dirty="0" smtClean="0"/>
              <a:t>GDE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sz="2000" u="sng" dirty="0"/>
              <a:t>Intensity Frontier</a:t>
            </a:r>
          </a:p>
          <a:p>
            <a:pPr lvl="1"/>
            <a:r>
              <a:rPr lang="en-US" sz="2000" dirty="0"/>
              <a:t>Neutrinos</a:t>
            </a:r>
          </a:p>
          <a:p>
            <a:pPr lvl="2"/>
            <a:r>
              <a:rPr lang="en-US" dirty="0" err="1" smtClean="0"/>
              <a:t>MINERvA</a:t>
            </a:r>
            <a:endParaRPr lang="en-US" dirty="0"/>
          </a:p>
          <a:p>
            <a:pPr lvl="2"/>
            <a:r>
              <a:rPr lang="en-US" dirty="0" smtClean="0"/>
              <a:t>MINOS/</a:t>
            </a:r>
            <a:r>
              <a:rPr lang="en-US" dirty="0" err="1" smtClean="0"/>
              <a:t>NOvA</a:t>
            </a:r>
            <a:endParaRPr lang="en-US" dirty="0"/>
          </a:p>
          <a:p>
            <a:pPr lvl="2"/>
            <a:r>
              <a:rPr lang="en-US" dirty="0" smtClean="0"/>
              <a:t>MiniBooNE/MicroBooNE</a:t>
            </a:r>
            <a:endParaRPr lang="en-US" sz="2000" dirty="0" smtClean="0"/>
          </a:p>
          <a:p>
            <a:pPr lvl="1"/>
            <a:r>
              <a:rPr lang="en-US" sz="2000" dirty="0" err="1" smtClean="0"/>
              <a:t>BaBar</a:t>
            </a:r>
            <a:endParaRPr lang="en-US" sz="2000" dirty="0" smtClean="0"/>
          </a:p>
          <a:p>
            <a:pPr lvl="1"/>
            <a:r>
              <a:rPr lang="en-US" sz="2000" dirty="0" smtClean="0"/>
              <a:t>BES-III</a:t>
            </a:r>
          </a:p>
          <a:p>
            <a:pPr lvl="1"/>
            <a:r>
              <a:rPr lang="en-US" sz="2000" dirty="0" smtClean="0"/>
              <a:t>LHC – </a:t>
            </a:r>
            <a:r>
              <a:rPr lang="en-US" sz="2000" dirty="0" err="1" smtClean="0"/>
              <a:t>LHCb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CESR TA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 June 2012</a:t>
            </a:r>
            <a:endParaRPr lang="en-US" dirty="0"/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65421-4843-42E2-98EA-88CA69104C84}" type="slidenum">
              <a:rPr lang="en-US"/>
              <a:pPr/>
              <a:t>8</a:t>
            </a:fld>
            <a:endParaRPr lang="en-US"/>
          </a:p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690563"/>
            <a:ext cx="6400800" cy="6048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08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+mj-ea"/>
              </a:rPr>
              <a:t>NSF Particle Astrophysics Program</a:t>
            </a:r>
            <a:endParaRPr lang="en-US" sz="2800" dirty="0">
              <a:ea typeface="+mj-ea"/>
            </a:endParaRPr>
          </a:p>
        </p:txBody>
      </p:sp>
      <p:pic>
        <p:nvPicPr>
          <p:cNvPr id="10244" name="Chart 2"/>
          <p:cNvPicPr>
            <a:picLocks noChangeAspect="1" noChangeArrowheads="1"/>
          </p:cNvPicPr>
          <p:nvPr/>
        </p:nvPicPr>
        <p:blipFill>
          <a:blip r:embed="rId3" cstate="print"/>
          <a:srcRect l="-1248" t="-7088" r="-2763" b="-8588"/>
          <a:stretch>
            <a:fillRect/>
          </a:stretch>
        </p:blipFill>
        <p:spPr bwMode="auto">
          <a:xfrm>
            <a:off x="995363" y="3657600"/>
            <a:ext cx="71501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533400" y="1255712"/>
            <a:ext cx="8001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8800" indent="-1828800">
              <a:spcAft>
                <a:spcPts val="600"/>
              </a:spcAft>
            </a:pPr>
            <a:r>
              <a:rPr lang="en-US" dirty="0" smtClean="0">
                <a:latin typeface="+mj-lt"/>
              </a:rPr>
              <a:t>Supported </a:t>
            </a:r>
            <a:r>
              <a:rPr lang="en-US" dirty="0">
                <a:latin typeface="+mj-lt"/>
              </a:rPr>
              <a:t>activities in FY11 Program:</a:t>
            </a:r>
          </a:p>
          <a:p>
            <a:pPr marL="1371600" lvl="1" indent="-681038">
              <a:spcBef>
                <a:spcPts val="600"/>
              </a:spcBef>
            </a:pPr>
            <a:r>
              <a:rPr lang="en-US" sz="1600" dirty="0">
                <a:latin typeface="+mj-lt"/>
              </a:rPr>
              <a:t>36% 	Searches for </a:t>
            </a:r>
            <a:r>
              <a:rPr lang="en-US" sz="1600" dirty="0">
                <a:solidFill>
                  <a:srgbClr val="004080"/>
                </a:solidFill>
                <a:latin typeface="+mj-lt"/>
              </a:rPr>
              <a:t>Dark Matter</a:t>
            </a:r>
            <a:r>
              <a:rPr lang="en-US" sz="1600" dirty="0">
                <a:latin typeface="+mj-lt"/>
              </a:rPr>
              <a:t> particles through direct detection</a:t>
            </a:r>
          </a:p>
          <a:p>
            <a:pPr marL="1371600" lvl="1" indent="-681038">
              <a:spcBef>
                <a:spcPts val="600"/>
              </a:spcBef>
            </a:pPr>
            <a:r>
              <a:rPr lang="en-US" sz="1600" dirty="0">
                <a:latin typeface="+mj-lt"/>
              </a:rPr>
              <a:t>36% 	Probing the </a:t>
            </a:r>
            <a:r>
              <a:rPr lang="en-US" sz="1600" dirty="0">
                <a:solidFill>
                  <a:srgbClr val="004080"/>
                </a:solidFill>
                <a:latin typeface="+mj-lt"/>
              </a:rPr>
              <a:t>High Energy Universe</a:t>
            </a:r>
            <a:r>
              <a:rPr lang="en-US" sz="1600" dirty="0">
                <a:latin typeface="+mj-lt"/>
              </a:rPr>
              <a:t> through the studies of cosmic rays, gamma-rays, and neutrinos		</a:t>
            </a:r>
          </a:p>
          <a:p>
            <a:pPr marL="1371600" lvl="1" indent="-681038">
              <a:spcBef>
                <a:spcPts val="600"/>
              </a:spcBef>
            </a:pPr>
            <a:r>
              <a:rPr lang="en-US" sz="1600" dirty="0">
                <a:latin typeface="+mj-lt"/>
              </a:rPr>
              <a:t>26% 	Measurements of solar neutrinos and attempts to determine the absolute value of the mass of </a:t>
            </a:r>
            <a:r>
              <a:rPr lang="en-US" sz="1600" dirty="0">
                <a:solidFill>
                  <a:srgbClr val="004080"/>
                </a:solidFill>
                <a:latin typeface="+mj-lt"/>
              </a:rPr>
              <a:t>Neutrinos</a:t>
            </a:r>
            <a:r>
              <a:rPr lang="en-US" sz="1600" dirty="0">
                <a:latin typeface="+mj-lt"/>
              </a:rPr>
              <a:t> as well as some of their elusive properties.</a:t>
            </a:r>
          </a:p>
          <a:p>
            <a:pPr marL="1371600" lvl="1" indent="-681038">
              <a:spcBef>
                <a:spcPts val="600"/>
              </a:spcBef>
            </a:pPr>
            <a:r>
              <a:rPr lang="en-US" sz="1600" dirty="0">
                <a:latin typeface="+mj-lt"/>
              </a:rPr>
              <a:t>2.2% 	Studies of </a:t>
            </a:r>
            <a:r>
              <a:rPr lang="en-US" sz="1600" dirty="0">
                <a:solidFill>
                  <a:srgbClr val="004080"/>
                </a:solidFill>
                <a:latin typeface="+mj-lt"/>
              </a:rPr>
              <a:t>Dark Energy </a:t>
            </a:r>
            <a:r>
              <a:rPr lang="en-US" sz="1600" dirty="0">
                <a:latin typeface="+mj-lt"/>
              </a:rPr>
              <a:t>and </a:t>
            </a:r>
            <a:r>
              <a:rPr lang="en-US" sz="1600" dirty="0">
                <a:solidFill>
                  <a:srgbClr val="004080"/>
                </a:solidFill>
                <a:latin typeface="+mj-lt"/>
              </a:rPr>
              <a:t>Cosmology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762000"/>
          </a:xfrm>
        </p:spPr>
        <p:txBody>
          <a:bodyPr/>
          <a:lstStyle/>
          <a:p>
            <a:r>
              <a:rPr lang="en-US" dirty="0" smtClean="0"/>
              <a:t>Enabling Tools for EPP and PA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R&amp;D Detectors</a:t>
            </a:r>
          </a:p>
          <a:p>
            <a:pPr lvl="1"/>
            <a:r>
              <a:rPr lang="en-US" dirty="0" smtClean="0"/>
              <a:t>LHC </a:t>
            </a:r>
            <a:r>
              <a:rPr lang="en-US" dirty="0" smtClean="0"/>
              <a:t>Detector Upgrades</a:t>
            </a:r>
            <a:endParaRPr lang="en-US" dirty="0" smtClean="0"/>
          </a:p>
          <a:p>
            <a:pPr lvl="1"/>
            <a:r>
              <a:rPr lang="en-US" dirty="0" smtClean="0"/>
              <a:t>Diamond Detectors</a:t>
            </a:r>
          </a:p>
          <a:p>
            <a:pPr lvl="1"/>
            <a:r>
              <a:rPr lang="en-US" dirty="0" smtClean="0"/>
              <a:t>ILC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 TPC  (LBNE)</a:t>
            </a:r>
          </a:p>
          <a:p>
            <a:pPr lvl="1"/>
            <a:r>
              <a:rPr lang="en-US" dirty="0" smtClean="0"/>
              <a:t>Large Area </a:t>
            </a:r>
            <a:r>
              <a:rPr lang="en-US" dirty="0" err="1" smtClean="0"/>
              <a:t>psec</a:t>
            </a:r>
            <a:r>
              <a:rPr lang="en-US" dirty="0" smtClean="0"/>
              <a:t>  PD</a:t>
            </a:r>
          </a:p>
          <a:p>
            <a:pPr lvl="1"/>
            <a:r>
              <a:rPr lang="en-US" dirty="0" smtClean="0"/>
              <a:t>Materials Developments for Underground</a:t>
            </a:r>
          </a:p>
          <a:p>
            <a:pPr lvl="2"/>
            <a:r>
              <a:rPr lang="en-US" dirty="0" smtClean="0"/>
              <a:t>Barium tagging for EXO</a:t>
            </a:r>
          </a:p>
          <a:p>
            <a:pPr lvl="2"/>
            <a:r>
              <a:rPr lang="en-US" dirty="0" smtClean="0"/>
              <a:t>Depleted </a:t>
            </a:r>
            <a:r>
              <a:rPr lang="en-US" dirty="0" err="1" smtClean="0"/>
              <a:t>Ar</a:t>
            </a:r>
            <a:endParaRPr lang="en-US" dirty="0" smtClean="0"/>
          </a:p>
          <a:p>
            <a:pPr lvl="2"/>
            <a:r>
              <a:rPr lang="en-US" dirty="0" err="1" smtClean="0"/>
              <a:t>NaI</a:t>
            </a:r>
            <a:r>
              <a:rPr lang="en-US" dirty="0" smtClean="0"/>
              <a:t> in </a:t>
            </a:r>
            <a:r>
              <a:rPr lang="en-US" dirty="0" err="1" smtClean="0"/>
              <a:t>Borexino</a:t>
            </a:r>
            <a:endParaRPr lang="en-US" dirty="0" smtClean="0"/>
          </a:p>
          <a:p>
            <a:pPr lvl="2"/>
            <a:r>
              <a:rPr lang="en-US" dirty="0" err="1" smtClean="0"/>
              <a:t>Ge</a:t>
            </a:r>
            <a:r>
              <a:rPr lang="en-US" dirty="0" smtClean="0"/>
              <a:t> Purification</a:t>
            </a:r>
          </a:p>
          <a:p>
            <a:pPr lvl="1"/>
            <a:r>
              <a:rPr lang="en-US" dirty="0" err="1" smtClean="0"/>
              <a:t>Airshower</a:t>
            </a:r>
            <a:r>
              <a:rPr lang="en-US" dirty="0" smtClean="0"/>
              <a:t> Microwave </a:t>
            </a:r>
            <a:r>
              <a:rPr lang="en-US" dirty="0" err="1" smtClean="0"/>
              <a:t>Bremsstrahlung</a:t>
            </a:r>
            <a:r>
              <a:rPr lang="en-US" dirty="0" smtClean="0"/>
              <a:t> Experimental Radiometer (AMBER)</a:t>
            </a:r>
          </a:p>
          <a:p>
            <a:pPr lvl="1"/>
            <a:r>
              <a:rPr lang="en-US" dirty="0" err="1" smtClean="0"/>
              <a:t>Bistatic</a:t>
            </a:r>
            <a:r>
              <a:rPr lang="en-US" dirty="0" smtClean="0"/>
              <a:t> Radio Detection in TA</a:t>
            </a:r>
          </a:p>
          <a:p>
            <a:pPr lvl="1"/>
            <a:r>
              <a:rPr lang="en-US" dirty="0" err="1" smtClean="0"/>
              <a:t>Askaryan</a:t>
            </a:r>
            <a:r>
              <a:rPr lang="en-US" dirty="0" smtClean="0"/>
              <a:t> Radio Array (ARA)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 smtClean="0"/>
              <a:t>R&amp;D  Accelerators</a:t>
            </a:r>
          </a:p>
          <a:p>
            <a:pPr lvl="1"/>
            <a:r>
              <a:rPr lang="en-US" dirty="0" smtClean="0"/>
              <a:t>CESR TA</a:t>
            </a:r>
          </a:p>
          <a:p>
            <a:pPr lvl="1"/>
            <a:r>
              <a:rPr lang="en-US" dirty="0" smtClean="0"/>
              <a:t>ILC</a:t>
            </a:r>
          </a:p>
          <a:p>
            <a:pPr lvl="1"/>
            <a:r>
              <a:rPr lang="en-US" dirty="0" err="1" smtClean="0"/>
              <a:t>Muon</a:t>
            </a:r>
            <a:r>
              <a:rPr lang="en-US" dirty="0" smtClean="0"/>
              <a:t> Colliders (</a:t>
            </a:r>
            <a:r>
              <a:rPr lang="en-US" dirty="0" err="1" smtClean="0"/>
              <a:t>MuCOOL</a:t>
            </a:r>
            <a:r>
              <a:rPr lang="en-US" dirty="0" smtClean="0"/>
              <a:t>, MICE)</a:t>
            </a:r>
          </a:p>
          <a:p>
            <a:pPr lvl="1"/>
            <a:r>
              <a:rPr lang="en-US" dirty="0" smtClean="0"/>
              <a:t>Plasma Acceleration</a:t>
            </a:r>
          </a:p>
          <a:p>
            <a:pPr lvl="1"/>
            <a:r>
              <a:rPr lang="en-US" dirty="0" smtClean="0"/>
              <a:t>Project X (SRF, CESR TA)</a:t>
            </a:r>
          </a:p>
          <a:p>
            <a:r>
              <a:rPr lang="en-US" u="sng" dirty="0" smtClean="0"/>
              <a:t>Computing</a:t>
            </a:r>
          </a:p>
          <a:p>
            <a:pPr lvl="1"/>
            <a:r>
              <a:rPr lang="en-US" dirty="0" smtClean="0"/>
              <a:t>Open Science Grid</a:t>
            </a:r>
          </a:p>
          <a:p>
            <a:pPr lvl="1"/>
            <a:r>
              <a:rPr lang="en-US" dirty="0" smtClean="0"/>
              <a:t>Tier 2, Tier 3, </a:t>
            </a:r>
            <a:r>
              <a:rPr lang="en-US" dirty="0" err="1" smtClean="0"/>
              <a:t>UltraLight</a:t>
            </a:r>
            <a:endParaRPr lang="en-US" dirty="0" smtClean="0"/>
          </a:p>
          <a:p>
            <a:pPr lvl="1"/>
            <a:r>
              <a:rPr lang="en-US" dirty="0" err="1" smtClean="0"/>
              <a:t>Anydata</a:t>
            </a:r>
            <a:r>
              <a:rPr lang="en-US" dirty="0" smtClean="0"/>
              <a:t>, Anytime, Anywhere</a:t>
            </a:r>
          </a:p>
          <a:p>
            <a:pPr lvl="1"/>
            <a:r>
              <a:rPr lang="en-US" dirty="0" err="1" smtClean="0"/>
              <a:t>iSGTW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Saul Gonzalez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626C-6AED-4F4E-8453-1B88FBC772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 June 2012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1201</Words>
  <Application>Microsoft Macintosh PowerPoint</Application>
  <PresentationFormat>On-screen Show (4:3)</PresentationFormat>
  <Paragraphs>222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Document</vt:lpstr>
      <vt:lpstr>Report from the National Science Foundation</vt:lpstr>
      <vt:lpstr>PowerPoint Presentation</vt:lpstr>
      <vt:lpstr>MPS Organization</vt:lpstr>
      <vt:lpstr>Physics Organization</vt:lpstr>
      <vt:lpstr>NSF’s Mission</vt:lpstr>
      <vt:lpstr>Program Scope in Particle Physics</vt:lpstr>
      <vt:lpstr>Program Elements - EPP</vt:lpstr>
      <vt:lpstr>PowerPoint Presentation</vt:lpstr>
      <vt:lpstr>Enabling Tools for EPP and PA Research</vt:lpstr>
      <vt:lpstr>Adding Value </vt:lpstr>
      <vt:lpstr>PowerPoint Presentation</vt:lpstr>
      <vt:lpstr>QuarkNet in 2012</vt:lpstr>
      <vt:lpstr>Items of Interest and Opportunities</vt:lpstr>
      <vt:lpstr>PowerPoint Presentation</vt:lpstr>
      <vt:lpstr>PowerPoint Presentation</vt:lpstr>
      <vt:lpstr>Recent PHY Budget Actions and Plans</vt:lpstr>
      <vt:lpstr>Important EPP/PA Dates</vt:lpstr>
      <vt:lpstr>Final Comments</vt:lpstr>
      <vt:lpstr>Program Elements - Particle Astrophysics</vt:lpstr>
      <vt:lpstr>PowerPoint Presentation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Particle Physics @NSF</dc:title>
  <dc:creator>NSF</dc:creator>
  <cp:lastModifiedBy>Saul Gonzalez</cp:lastModifiedBy>
  <cp:revision>228</cp:revision>
  <dcterms:created xsi:type="dcterms:W3CDTF">2011-11-02T17:08:04Z</dcterms:created>
  <dcterms:modified xsi:type="dcterms:W3CDTF">2012-06-13T15:25:29Z</dcterms:modified>
</cp:coreProperties>
</file>