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303" r:id="rId3"/>
    <p:sldId id="320" r:id="rId4"/>
    <p:sldId id="263" r:id="rId5"/>
    <p:sldId id="266" r:id="rId6"/>
    <p:sldId id="305" r:id="rId7"/>
    <p:sldId id="325" r:id="rId8"/>
    <p:sldId id="308" r:id="rId9"/>
    <p:sldId id="306" r:id="rId10"/>
    <p:sldId id="337" r:id="rId11"/>
    <p:sldId id="338" r:id="rId12"/>
    <p:sldId id="339" r:id="rId13"/>
    <p:sldId id="332" r:id="rId14"/>
    <p:sldId id="341" r:id="rId15"/>
    <p:sldId id="343" r:id="rId16"/>
    <p:sldId id="345" r:id="rId17"/>
    <p:sldId id="347" r:id="rId18"/>
    <p:sldId id="335" r:id="rId19"/>
    <p:sldId id="329" r:id="rId20"/>
    <p:sldId id="326" r:id="rId21"/>
    <p:sldId id="334" r:id="rId22"/>
    <p:sldId id="284" r:id="rId23"/>
    <p:sldId id="350" r:id="rId24"/>
    <p:sldId id="311" r:id="rId25"/>
    <p:sldId id="353" r:id="rId26"/>
    <p:sldId id="276" r:id="rId27"/>
    <p:sldId id="277" r:id="rId28"/>
    <p:sldId id="346" r:id="rId29"/>
    <p:sldId id="348" r:id="rId30"/>
    <p:sldId id="282" r:id="rId31"/>
    <p:sldId id="309" r:id="rId32"/>
    <p:sldId id="32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006600"/>
    <a:srgbClr val="663300"/>
    <a:srgbClr val="4D4D4D"/>
    <a:srgbClr val="800080"/>
    <a:srgbClr val="CC0000"/>
    <a:srgbClr val="00CC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7" autoAdjust="0"/>
    <p:restoredTop sz="94660"/>
  </p:normalViewPr>
  <p:slideViewPr>
    <p:cSldViewPr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882B9897-0F18-4F1C-B7F2-28BA744973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1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 bwMode="black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066800" y="914400"/>
            <a:ext cx="8077200" cy="5943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5635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if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24000" cy="50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615744" y="6611779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FNAL</a:t>
            </a:r>
            <a:r>
              <a:rPr lang="en-US" sz="1000" b="0" baseline="0" dirty="0" smtClean="0"/>
              <a:t> Users,  June 13, </a:t>
            </a:r>
            <a:r>
              <a:rPr lang="en-US" sz="1000" b="0" baseline="0" dirty="0" smtClean="0"/>
              <a:t>2012</a:t>
            </a:r>
            <a:r>
              <a:rPr lang="en-US" sz="1000" b="0" dirty="0" smtClean="0"/>
              <a:t>, </a:t>
            </a:r>
            <a:r>
              <a:rPr lang="en-US" sz="1000" b="0" dirty="0" err="1" smtClean="0"/>
              <a:t>H.Weerts</a:t>
            </a:r>
            <a:endParaRPr lang="en-US" sz="1000" b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800" y="41910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1" dirty="0" smtClean="0"/>
              <a:t>J. Hewett &amp;  </a:t>
            </a:r>
            <a:r>
              <a:rPr lang="en-US" sz="1600" b="0" i="1" dirty="0" err="1" smtClean="0"/>
              <a:t>H.Weerts</a:t>
            </a:r>
            <a:endParaRPr lang="en-US" sz="1600" b="0" i="1" dirty="0" smtClean="0"/>
          </a:p>
          <a:p>
            <a:pPr algn="ctr"/>
            <a:endParaRPr lang="en-US" sz="1600" b="0" i="1" dirty="0" smtClean="0"/>
          </a:p>
          <a:p>
            <a:pPr algn="ctr"/>
            <a:r>
              <a:rPr lang="en-US" sz="1400" b="0" i="1" dirty="0" smtClean="0"/>
              <a:t>workshop co-chairs</a:t>
            </a:r>
            <a:endParaRPr lang="en-US" sz="1400" b="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600200"/>
            <a:ext cx="5703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/>
              <a:t>Intensity Frontier Workshop</a:t>
            </a:r>
            <a:endParaRPr lang="en-US" sz="32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667000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Summary of </a:t>
            </a:r>
            <a:endParaRPr lang="en-US" b="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124200"/>
            <a:ext cx="5780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 smtClean="0">
                <a:solidFill>
                  <a:srgbClr val="CC0000"/>
                </a:solidFill>
              </a:rPr>
              <a:t>Fundamental Physics at the Intensity Frontier</a:t>
            </a:r>
          </a:p>
          <a:p>
            <a:pPr algn="ctr"/>
            <a:r>
              <a:rPr lang="en-US" b="0" i="1" dirty="0" smtClean="0"/>
              <a:t>“workshop”</a:t>
            </a:r>
            <a:endParaRPr lang="en-US" b="0" i="1" dirty="0"/>
          </a:p>
        </p:txBody>
      </p:sp>
      <p:pic>
        <p:nvPicPr>
          <p:cNvPr id="6" name="Picture 5" descr="IF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2209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Physics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@ Intensity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Frontier:  Heavy Quarks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191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Report shows future</a:t>
            </a:r>
          </a:p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sensitivities for K Decays, </a:t>
            </a:r>
          </a:p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as well as Charm &amp; bottom processes at</a:t>
            </a:r>
          </a:p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Super-Flavor Factories</a:t>
            </a:r>
          </a:p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and upgraded </a:t>
            </a:r>
            <a:r>
              <a:rPr lang="en-US" b="0" dirty="0" err="1" smtClean="0">
                <a:solidFill>
                  <a:srgbClr val="0000CC"/>
                </a:solidFill>
                <a:latin typeface="Comic Sans MS" pitchFamily="66" charset="0"/>
              </a:rPr>
              <a:t>LHCb</a:t>
            </a:r>
            <a:endParaRPr lang="en-US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066800"/>
            <a:ext cx="72843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Heavy Quark Chapter Conclusions:</a:t>
            </a:r>
          </a:p>
          <a:p>
            <a:endParaRPr lang="en-US" b="0" u="sng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Essential component of world-wide balanced </a:t>
            </a:r>
          </a:p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 physics program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Compelling physics case not predicated on theoretical </a:t>
            </a:r>
          </a:p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 progress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Several </a:t>
            </a:r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exp’ts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underway abroad – US should be involved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US has opportunity to mount its own program in K Decays</a:t>
            </a:r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6" name="Content Placeholder 15" descr="HQ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86200"/>
            <a:ext cx="5715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Physics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@ Intensity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Frontier:  Charged Leptons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066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Charged Leptons easy to produce &amp; detect </a:t>
            </a:r>
          </a:p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   ⇒  precise measurements are possible</a:t>
            </a:r>
          </a:p>
          <a:p>
            <a:endParaRPr lang="en-US" sz="800" b="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Hadronic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uncertainties insignificant or controlled by data </a:t>
            </a:r>
          </a:p>
          <a:p>
            <a:pPr>
              <a:buFont typeface="Arial" pitchFamily="34" charset="0"/>
              <a:buChar char="•"/>
            </a:pPr>
            <a:endParaRPr lang="en-US" sz="800" b="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SM rates negligible in some cases so new physics stands out</a:t>
            </a:r>
          </a:p>
          <a:p>
            <a:pPr>
              <a:buFont typeface="Arial" pitchFamily="34" charset="0"/>
              <a:buChar char="•"/>
            </a:pPr>
            <a:endParaRPr lang="en-US" sz="800" b="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Directly probe couplings of new particles to  leptons</a:t>
            </a:r>
          </a:p>
          <a:p>
            <a:pPr>
              <a:buFont typeface="Arial" pitchFamily="34" charset="0"/>
              <a:buChar char="•"/>
            </a:pPr>
            <a:endParaRPr lang="en-US" sz="800" b="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 Diverse set of independent measurements</a:t>
            </a:r>
          </a:p>
          <a:p>
            <a:endParaRPr lang="en-US" b="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b="0" dirty="0">
              <a:latin typeface="Comic Sans MS" pitchFamily="66" charset="0"/>
            </a:endParaRPr>
          </a:p>
        </p:txBody>
      </p:sp>
      <p:pic>
        <p:nvPicPr>
          <p:cNvPr id="12" name="Picture 11" descr="C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505200"/>
            <a:ext cx="4572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Physics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@Intensity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Frontier:  Charged Leptons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52600"/>
            <a:ext cx="439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95% CL limits in CLFV with </a:t>
            </a:r>
            <a:r>
              <a:rPr lang="en-US" dirty="0" err="1" smtClean="0"/>
              <a:t>muons</a:t>
            </a:r>
            <a:endParaRPr lang="en-US" dirty="0"/>
          </a:p>
        </p:txBody>
      </p:sp>
      <p:pic>
        <p:nvPicPr>
          <p:cNvPr id="11" name="Content Placeholder 10" descr="C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438400"/>
            <a:ext cx="6515100" cy="3657600"/>
          </a:xfrm>
        </p:spPr>
      </p:pic>
    </p:spTree>
    <p:extLst>
      <p:ext uri="{BB962C8B-B14F-4D97-AF65-F5344CB8AC3E}">
        <p14:creationId xmlns:p14="http://schemas.microsoft.com/office/powerpoint/2010/main" xmlns="" val="49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Neutrino working group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839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Summary of areas covered in </a:t>
            </a:r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report---  </a:t>
            </a:r>
            <a:r>
              <a:rPr lang="en-US" sz="1600" b="0" dirty="0" smtClean="0">
                <a:solidFill>
                  <a:srgbClr val="C00000"/>
                </a:solidFill>
                <a:latin typeface="Comic Sans MS" pitchFamily="66" charset="0"/>
              </a:rPr>
              <a:t>new measurements &amp; upheaval since</a:t>
            </a:r>
            <a:endParaRPr lang="en-US" sz="16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Neutrino oscillations: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14300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Mixing matrix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143000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State @ workshop time</a:t>
            </a:r>
            <a:endParaRPr lang="en-US" sz="1800" b="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6238875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219450" cy="2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2286000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Comic Sans MS" pitchFamily="66" charset="0"/>
              </a:rPr>
              <a:t>Daya</a:t>
            </a:r>
            <a:r>
              <a:rPr lang="en-US" sz="1200" b="0" dirty="0" smtClean="0">
                <a:latin typeface="Comic Sans MS" pitchFamily="66" charset="0"/>
              </a:rPr>
              <a:t> Bay ( 3/8/2012):</a:t>
            </a:r>
            <a:endParaRPr lang="en-US" sz="1200" b="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1828800" cy="14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5600" y="3124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mic Sans MS" pitchFamily="66" charset="0"/>
              </a:rPr>
              <a:t>Which way ?</a:t>
            </a:r>
            <a:endParaRPr lang="en-US" sz="1200" b="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124200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omic Sans MS" pitchFamily="66" charset="0"/>
              </a:rPr>
              <a:t>+</a:t>
            </a:r>
            <a:endParaRPr lang="en-US" sz="1400" b="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048000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omic Sans MS" pitchFamily="66" charset="0"/>
              </a:rPr>
              <a:t>complex phase </a:t>
            </a:r>
            <a:r>
              <a:rPr lang="en-US" sz="1400" b="0" dirty="0" smtClean="0">
                <a:latin typeface="Symbol" pitchFamily="18" charset="2"/>
              </a:rPr>
              <a:t>d</a:t>
            </a:r>
            <a:r>
              <a:rPr lang="en-US" sz="1400" b="0" dirty="0" smtClean="0">
                <a:latin typeface="Comic Sans MS" pitchFamily="66" charset="0"/>
              </a:rPr>
              <a:t> (CP-violation)</a:t>
            </a:r>
            <a:endParaRPr lang="en-US" sz="1400" b="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352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6600"/>
                </a:solidFill>
                <a:latin typeface="Comic Sans MS" pitchFamily="66" charset="0"/>
              </a:rPr>
              <a:t>Not measured; only contributes if </a:t>
            </a:r>
            <a:r>
              <a:rPr lang="en-US" sz="1400" b="0" dirty="0" smtClean="0">
                <a:solidFill>
                  <a:srgbClr val="006600"/>
                </a:solidFill>
                <a:latin typeface="Symbol" pitchFamily="18" charset="2"/>
              </a:rPr>
              <a:t>q</a:t>
            </a:r>
            <a:r>
              <a:rPr lang="en-US" sz="1000" b="0" baseline="-25000" dirty="0" smtClean="0">
                <a:solidFill>
                  <a:srgbClr val="006600"/>
                </a:solidFill>
                <a:latin typeface="Comic Sans MS" pitchFamily="66" charset="0"/>
              </a:rPr>
              <a:t>13</a:t>
            </a:r>
            <a:r>
              <a:rPr lang="en-US" sz="1400" b="0" dirty="0" smtClean="0">
                <a:solidFill>
                  <a:srgbClr val="006600"/>
                </a:solidFill>
                <a:latin typeface="Comic Sans MS" pitchFamily="66" charset="0"/>
              </a:rPr>
              <a:t> is non zero </a:t>
            </a:r>
            <a:endParaRPr lang="en-US" sz="14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67000"/>
            <a:ext cx="10668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Program in place to measure all  </a:t>
            </a:r>
            <a:endParaRPr lang="en-US" sz="1600" b="0" i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Neutrino Fundamentals: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105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Sterile Neutrinos: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419600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0" dirty="0" smtClean="0">
                <a:latin typeface="Comic Sans MS" pitchFamily="66" charset="0"/>
              </a:rPr>
              <a:t>Measure Neutrino mass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dirty="0" smtClean="0">
                <a:latin typeface="Comic Sans MS" pitchFamily="66" charset="0"/>
              </a:rPr>
              <a:t>Neutrinos </a:t>
            </a:r>
            <a:r>
              <a:rPr lang="en-US" sz="1400" b="0" dirty="0" err="1" smtClean="0">
                <a:latin typeface="Comic Sans MS" pitchFamily="66" charset="0"/>
              </a:rPr>
              <a:t>Majorana</a:t>
            </a:r>
            <a:r>
              <a:rPr lang="en-US" sz="1400" b="0" dirty="0" smtClean="0">
                <a:latin typeface="Comic Sans MS" pitchFamily="66" charset="0"/>
              </a:rPr>
              <a:t> or Dirac </a:t>
            </a:r>
            <a:endParaRPr lang="en-US" sz="1400" b="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5181600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mic Sans MS" pitchFamily="66" charset="0"/>
              </a:rPr>
              <a:t>Short baseline experiment ~2</a:t>
            </a:r>
            <a:r>
              <a:rPr lang="en-US" sz="1400" b="0" dirty="0" smtClean="0">
                <a:latin typeface="Symbol" pitchFamily="18" charset="2"/>
              </a:rPr>
              <a:t>s</a:t>
            </a:r>
            <a:r>
              <a:rPr lang="en-US" sz="1400" b="0" dirty="0" smtClean="0">
                <a:latin typeface="Comic Sans MS" pitchFamily="66" charset="0"/>
              </a:rPr>
              <a:t> anomalies may indicate additional sterile neutrinos  </a:t>
            </a:r>
            <a:endParaRPr lang="en-US" sz="1400" b="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181600"/>
            <a:ext cx="10668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US:  combination of HEP &amp; NP</a:t>
            </a:r>
            <a:endParaRPr lang="en-US" sz="1600" b="0" i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2590800" y="1143000"/>
            <a:ext cx="228600" cy="3124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Neutrino-N scattering: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5943600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mic Sans MS" pitchFamily="66" charset="0"/>
              </a:rPr>
              <a:t>Measure neutrino interaction cross sections better and target or A dependence of them</a:t>
            </a:r>
            <a:endParaRPr lang="en-US" sz="1400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0000"/>
                </a:solidFill>
                <a:latin typeface="Comic Sans MS" pitchFamily="66" charset="0"/>
              </a:rPr>
              <a:t>Physics </a:t>
            </a:r>
            <a:r>
              <a:rPr lang="en-US" dirty="0" smtClean="0">
                <a:solidFill>
                  <a:srgbClr val="CC0000"/>
                </a:solidFill>
                <a:latin typeface="Comic Sans MS" pitchFamily="66" charset="0"/>
              </a:rPr>
              <a:t> @ Intensity </a:t>
            </a:r>
            <a:r>
              <a:rPr lang="en-US" dirty="0" smtClean="0">
                <a:solidFill>
                  <a:srgbClr val="CC0000"/>
                </a:solidFill>
                <a:latin typeface="Comic Sans MS" pitchFamily="66" charset="0"/>
              </a:rPr>
              <a:t>Frontier:  Neutrinos</a:t>
            </a:r>
            <a:endParaRPr lang="en-US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600200"/>
            <a:ext cx="685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Guide to Neutrino Experiments for Dummies</a:t>
            </a:r>
            <a:endParaRPr lang="en-US" sz="2400" dirty="0">
              <a:solidFill>
                <a:srgbClr val="0000CC"/>
              </a:solidFill>
            </a:endParaRPr>
          </a:p>
        </p:txBody>
      </p:sp>
      <p:pic>
        <p:nvPicPr>
          <p:cNvPr id="8" name="Content Placeholder 7" descr="Nu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362200"/>
            <a:ext cx="7848600" cy="2971800"/>
          </a:xfrm>
        </p:spPr>
      </p:pic>
      <p:pic>
        <p:nvPicPr>
          <p:cNvPr id="5" name="Picture 4" descr="Nu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12954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106734">
            <a:off x="26134" y="3900260"/>
            <a:ext cx="1295400" cy="458629"/>
          </a:xfrm>
          <a:prstGeom prst="flowChartManualInpu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Neutrinos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Physics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@ Intensity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Frontier:  Neutrinos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Content Placeholder 7" descr="Nu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2895600"/>
          </a:xfrm>
        </p:spPr>
      </p:pic>
      <p:sp>
        <p:nvSpPr>
          <p:cNvPr id="19" name="Rectangle 18"/>
          <p:cNvSpPr/>
          <p:nvPr/>
        </p:nvSpPr>
        <p:spPr>
          <a:xfrm>
            <a:off x="1600200" y="14478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Ability of various sources to determine neutrino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propertie</a:t>
            </a:r>
            <a:r>
              <a:rPr lang="en-US" sz="2400" dirty="0" smtClean="0">
                <a:solidFill>
                  <a:srgbClr val="800080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xmlns="" val="2691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Physics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@ Intensity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Frontier:  Proton Decay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Content Placeholder 6" descr="pd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514600"/>
            <a:ext cx="7315200" cy="2743200"/>
          </a:xfrm>
        </p:spPr>
      </p:pic>
      <p:sp>
        <p:nvSpPr>
          <p:cNvPr id="4" name="Rectangle 3"/>
          <p:cNvSpPr/>
          <p:nvPr/>
        </p:nvSpPr>
        <p:spPr>
          <a:xfrm>
            <a:off x="1371600" y="1371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Expected sensitivity with large underground detector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Future sensitivities at predicted levels for</a:t>
            </a:r>
          </a:p>
          <a:p>
            <a:r>
              <a:rPr lang="en-US" sz="2400" dirty="0" smtClean="0">
                <a:solidFill>
                  <a:srgbClr val="006600"/>
                </a:solidFill>
              </a:rPr>
              <a:t>SUSY GUT models and related to LHC SUSY</a:t>
            </a:r>
            <a:endParaRPr lang="en-US" sz="2400" dirty="0">
              <a:solidFill>
                <a:srgbClr val="00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05200" y="43434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391400" y="42672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362200" y="2133600"/>
            <a:ext cx="145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p </a:t>
            </a:r>
            <a:r>
              <a:rPr lang="en-US" dirty="0" smtClean="0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CC0000"/>
                </a:solidFill>
                <a:sym typeface="Wingdings"/>
              </a:rPr>
              <a:t> e</a:t>
            </a:r>
            <a:r>
              <a:rPr lang="en-US" baseline="30000" dirty="0" smtClean="0">
                <a:solidFill>
                  <a:srgbClr val="CC0000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CC0000"/>
                </a:solidFill>
                <a:sym typeface="Wingdings"/>
              </a:rPr>
              <a:t> π</a:t>
            </a:r>
            <a:r>
              <a:rPr lang="en-US" baseline="30000" dirty="0" smtClean="0">
                <a:solidFill>
                  <a:srgbClr val="CC0000"/>
                </a:solidFill>
                <a:sym typeface="Wingdings"/>
              </a:rPr>
              <a:t>0</a:t>
            </a:r>
            <a:r>
              <a:rPr lang="en-US" dirty="0" smtClean="0">
                <a:solidFill>
                  <a:srgbClr val="CC0000"/>
                </a:solidFill>
                <a:sym typeface="Wingdings"/>
              </a:rPr>
              <a:t>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133600"/>
            <a:ext cx="1307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p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CC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sym typeface="Wingdings"/>
              </a:rPr>
              <a:t>ν</a:t>
            </a:r>
            <a:r>
              <a:rPr lang="en-US" dirty="0" smtClean="0">
                <a:solidFill>
                  <a:srgbClr val="CC0000"/>
                </a:solidFill>
                <a:sym typeface="Wingdings"/>
              </a:rPr>
              <a:t> K</a:t>
            </a:r>
            <a:r>
              <a:rPr lang="en-US" baseline="30000" dirty="0" smtClean="0">
                <a:solidFill>
                  <a:srgbClr val="CC0000"/>
                </a:solidFill>
                <a:sym typeface="Wingdings"/>
              </a:rPr>
              <a:t>+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5172" y="52578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Full LBNE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467600" y="4876800"/>
            <a:ext cx="1295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322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Physics </a:t>
            </a:r>
            <a:r>
              <a:rPr lang="en-US" dirty="0" smtClean="0">
                <a:solidFill>
                  <a:schemeClr val="tx1"/>
                </a:solidFill>
              </a:rPr>
              <a:t>@ Intensity </a:t>
            </a:r>
            <a:r>
              <a:rPr lang="en-US" dirty="0" smtClean="0">
                <a:solidFill>
                  <a:schemeClr val="tx1"/>
                </a:solidFill>
              </a:rPr>
              <a:t>Frontier:  Ultra-weak Hidden Sectors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hpsaw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876800" cy="4401015"/>
          </a:xfrm>
        </p:spPr>
      </p:pic>
      <p:sp>
        <p:nvSpPr>
          <p:cNvPr id="11" name="TextBox 10"/>
          <p:cNvSpPr txBox="1"/>
          <p:nvPr/>
        </p:nvSpPr>
        <p:spPr>
          <a:xfrm>
            <a:off x="304800" y="2057400"/>
            <a:ext cx="2036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Effective</a:t>
            </a:r>
          </a:p>
          <a:p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coupling to SM</a:t>
            </a:r>
          </a:p>
          <a:p>
            <a:r>
              <a:rPr lang="en-US" dirty="0" err="1" smtClean="0">
                <a:solidFill>
                  <a:srgbClr val="006600"/>
                </a:solidFill>
                <a:latin typeface="Comic Sans MS" pitchFamily="66" charset="0"/>
              </a:rPr>
              <a:t>vs</a:t>
            </a: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 Mass plane</a:t>
            </a:r>
            <a:endParaRPr 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6172200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800080"/>
                </a:solidFill>
              </a:rPr>
              <a:t>m</a:t>
            </a:r>
            <a:r>
              <a:rPr lang="en-US" sz="1600" baseline="-25000" dirty="0" err="1" smtClean="0">
                <a:solidFill>
                  <a:srgbClr val="800080"/>
                </a:solidFill>
              </a:rPr>
              <a:t>A</a:t>
            </a:r>
            <a:r>
              <a:rPr lang="en-US" sz="1600" baseline="-25000" dirty="0" smtClean="0">
                <a:solidFill>
                  <a:srgbClr val="800080"/>
                </a:solidFill>
              </a:rPr>
              <a:t>’</a:t>
            </a:r>
            <a:r>
              <a:rPr lang="en-US" sz="1600" dirty="0" smtClean="0">
                <a:solidFill>
                  <a:srgbClr val="800080"/>
                </a:solidFill>
              </a:rPr>
              <a:t> &gt; 1ev</a:t>
            </a:r>
            <a:endParaRPr lang="en-US" sz="1600" dirty="0">
              <a:solidFill>
                <a:srgbClr val="800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371600"/>
            <a:ext cx="460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Collider + Fixed-Target constraints</a:t>
            </a:r>
            <a:endParaRPr lang="en-US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4" name="Picture 13" descr="phili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981200"/>
            <a:ext cx="1905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Nucleons, Nuclei &amp; Atoms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Summary of areas covered in report</a:t>
            </a:r>
            <a:endParaRPr lang="en-US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Electric dipole moments: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2192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Neutrons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600200"/>
            <a:ext cx="227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SM-theory: 10</a:t>
            </a:r>
            <a:r>
              <a:rPr lang="en-US" sz="1600" b="0" baseline="30000" dirty="0" smtClean="0">
                <a:solidFill>
                  <a:srgbClr val="006600"/>
                </a:solidFill>
                <a:latin typeface="Comic Sans MS" pitchFamily="66" charset="0"/>
              </a:rPr>
              <a:t>-31</a:t>
            </a:r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1600" b="0" i="1" dirty="0" smtClean="0">
                <a:solidFill>
                  <a:srgbClr val="0066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 cm</a:t>
            </a:r>
            <a:endParaRPr lang="en-US" sz="16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3962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mic Sans MS" pitchFamily="66" charset="0"/>
              </a:rPr>
              <a:t>+ </a:t>
            </a:r>
            <a:r>
              <a:rPr lang="en-US" sz="1200" b="0" dirty="0" err="1" smtClean="0">
                <a:latin typeface="Comic Sans MS" pitchFamily="66" charset="0"/>
              </a:rPr>
              <a:t>Kaons</a:t>
            </a:r>
            <a:endParaRPr lang="en-US" sz="1200" b="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4038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 smtClean="0">
                <a:solidFill>
                  <a:srgbClr val="006600"/>
                </a:solidFill>
                <a:latin typeface="Comic Sans MS" pitchFamily="66" charset="0"/>
              </a:rPr>
              <a:t>Th</a:t>
            </a:r>
            <a:r>
              <a:rPr lang="en-US" sz="1200" b="0" dirty="0" smtClean="0">
                <a:solidFill>
                  <a:srgbClr val="006600"/>
                </a:solidFill>
                <a:latin typeface="Comic Sans MS" pitchFamily="66" charset="0"/>
              </a:rPr>
              <a:t>:   1.2351 (  2) x 10</a:t>
            </a:r>
            <a:r>
              <a:rPr lang="en-US" sz="1200" b="0" baseline="30000" dirty="0" smtClean="0">
                <a:solidFill>
                  <a:srgbClr val="006600"/>
                </a:solidFill>
                <a:latin typeface="Comic Sans MS" pitchFamily="66" charset="0"/>
              </a:rPr>
              <a:t>-4</a:t>
            </a:r>
          </a:p>
          <a:p>
            <a:r>
              <a:rPr lang="en-US" sz="1200" b="0" dirty="0" smtClean="0">
                <a:solidFill>
                  <a:srgbClr val="006600"/>
                </a:solidFill>
                <a:latin typeface="Comic Sans MS" pitchFamily="66" charset="0"/>
              </a:rPr>
              <a:t>Exp: 1.230</a:t>
            </a:r>
            <a:r>
              <a:rPr lang="en-US" sz="1200" b="0" i="1" dirty="0" smtClean="0">
                <a:solidFill>
                  <a:srgbClr val="006600"/>
                </a:solidFill>
                <a:latin typeface="Comic Sans MS" pitchFamily="66" charset="0"/>
              </a:rPr>
              <a:t>0</a:t>
            </a:r>
            <a:r>
              <a:rPr lang="en-US" sz="1200" b="0" dirty="0" smtClean="0">
                <a:solidFill>
                  <a:srgbClr val="006600"/>
                </a:solidFill>
                <a:latin typeface="Comic Sans MS" pitchFamily="66" charset="0"/>
              </a:rPr>
              <a:t> (4</a:t>
            </a:r>
            <a:r>
              <a:rPr lang="en-US" sz="1200" b="0" i="1" dirty="0" smtClean="0">
                <a:solidFill>
                  <a:srgbClr val="006600"/>
                </a:solidFill>
                <a:latin typeface="Comic Sans MS" pitchFamily="66" charset="0"/>
              </a:rPr>
              <a:t>0</a:t>
            </a:r>
            <a:r>
              <a:rPr lang="en-US" sz="1200" b="0" dirty="0" smtClean="0">
                <a:solidFill>
                  <a:srgbClr val="006600"/>
                </a:solidFill>
                <a:latin typeface="Comic Sans MS" pitchFamily="66" charset="0"/>
              </a:rPr>
              <a:t>) x 10</a:t>
            </a:r>
            <a:r>
              <a:rPr lang="en-US" sz="1200" b="0" baseline="30000" dirty="0" smtClean="0">
                <a:solidFill>
                  <a:srgbClr val="006600"/>
                </a:solidFill>
                <a:latin typeface="Comic Sans MS" pitchFamily="66" charset="0"/>
              </a:rPr>
              <a:t>-4</a:t>
            </a:r>
            <a:r>
              <a:rPr lang="en-US" sz="1200" b="0" dirty="0" smtClean="0">
                <a:solidFill>
                  <a:srgbClr val="006600"/>
                </a:solidFill>
                <a:latin typeface="Comic Sans MS" pitchFamily="66" charset="0"/>
              </a:rPr>
              <a:t> – 0.3%  go to 0.05%</a:t>
            </a:r>
            <a:endParaRPr lang="en-US" sz="12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67000"/>
            <a:ext cx="10668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Program in place to measure all  </a:t>
            </a:r>
            <a:endParaRPr lang="en-US" sz="1600" b="0" i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Weak decays: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48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Neutral Currents: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5562600"/>
            <a:ext cx="4800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mic Sans MS" pitchFamily="66" charset="0"/>
              </a:rPr>
              <a:t>Polarized electron scattering from </a:t>
            </a:r>
            <a:r>
              <a:rPr lang="en-US" sz="1400" b="0" dirty="0" err="1" smtClean="0">
                <a:latin typeface="Comic Sans MS" pitchFamily="66" charset="0"/>
              </a:rPr>
              <a:t>unpolarized</a:t>
            </a:r>
            <a:r>
              <a:rPr lang="en-US" sz="1400" b="0" dirty="0" smtClean="0">
                <a:latin typeface="Comic Sans MS" pitchFamily="66" charset="0"/>
              </a:rPr>
              <a:t> targets &amp; electrons ( Moeller scatter)</a:t>
            </a:r>
            <a:r>
              <a:rPr lang="en-US" sz="1400" b="0" dirty="0" smtClean="0">
                <a:latin typeface="Comic Sans MS" pitchFamily="66" charset="0"/>
                <a:sym typeface="Wingdings" pitchFamily="2" charset="2"/>
              </a:rPr>
              <a:t> precision measurements of weak mixing angle over large Q</a:t>
            </a:r>
            <a:r>
              <a:rPr lang="en-US" sz="1400" b="0" baseline="30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1400" b="0" dirty="0" smtClean="0">
                <a:latin typeface="Comic Sans MS" pitchFamily="66" charset="0"/>
                <a:sym typeface="Wingdings" pitchFamily="2" charset="2"/>
              </a:rPr>
              <a:t>  </a:t>
            </a:r>
            <a:endParaRPr lang="en-US" sz="1400" b="0" dirty="0"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2667000" y="1143000"/>
            <a:ext cx="228600" cy="2667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1600200"/>
            <a:ext cx="369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Exp: &lt;2.9x10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-26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5x10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-28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endParaRPr lang="en-US" sz="1600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213360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Nucleus (Hg)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2514600"/>
            <a:ext cx="2297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SM-theory: 10</a:t>
            </a:r>
            <a:r>
              <a:rPr lang="en-US" sz="1600" b="0" baseline="30000" dirty="0" smtClean="0">
                <a:solidFill>
                  <a:srgbClr val="006600"/>
                </a:solidFill>
                <a:latin typeface="Comic Sans MS" pitchFamily="66" charset="0"/>
              </a:rPr>
              <a:t>-33</a:t>
            </a:r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1600" b="0" i="1" dirty="0" smtClean="0">
                <a:solidFill>
                  <a:srgbClr val="0066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 cm</a:t>
            </a:r>
            <a:endParaRPr lang="en-US" sz="16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2514600"/>
            <a:ext cx="3028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Exp: &lt;10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-27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-32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endParaRPr lang="en-US" sz="1600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971800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Electrons </a:t>
            </a:r>
            <a:r>
              <a:rPr lang="en-US" sz="1200" b="0" dirty="0" smtClean="0">
                <a:latin typeface="Comic Sans MS" pitchFamily="66" charset="0"/>
              </a:rPr>
              <a:t>( cold molecules of </a:t>
            </a:r>
            <a:r>
              <a:rPr lang="en-US" sz="1200" b="0" dirty="0" err="1" smtClean="0">
                <a:latin typeface="Comic Sans MS" pitchFamily="66" charset="0"/>
              </a:rPr>
              <a:t>YbF</a:t>
            </a:r>
            <a:r>
              <a:rPr lang="en-US" sz="1200" b="0" dirty="0" smtClean="0">
                <a:latin typeface="Comic Sans MS" pitchFamily="66" charset="0"/>
              </a:rPr>
              <a:t>, </a:t>
            </a:r>
            <a:r>
              <a:rPr lang="en-US" sz="1200" b="0" dirty="0" err="1" smtClean="0">
                <a:latin typeface="Comic Sans MS" pitchFamily="66" charset="0"/>
              </a:rPr>
              <a:t>ThO</a:t>
            </a:r>
            <a:r>
              <a:rPr lang="en-US" sz="1200" b="0" dirty="0" smtClean="0">
                <a:latin typeface="Comic Sans MS" pitchFamily="66" charset="0"/>
              </a:rPr>
              <a:t> possible Fr)</a:t>
            </a:r>
            <a:endParaRPr lang="en-US" sz="1200" b="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3505200"/>
            <a:ext cx="2297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SM-theory: 10</a:t>
            </a:r>
            <a:r>
              <a:rPr lang="en-US" sz="1600" b="0" baseline="30000" dirty="0" smtClean="0">
                <a:solidFill>
                  <a:srgbClr val="006600"/>
                </a:solidFill>
                <a:latin typeface="Comic Sans MS" pitchFamily="66" charset="0"/>
              </a:rPr>
              <a:t>-38</a:t>
            </a:r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1600" b="0" i="1" dirty="0" smtClean="0">
                <a:solidFill>
                  <a:srgbClr val="0066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006600"/>
                </a:solidFill>
                <a:latin typeface="Comic Sans MS" pitchFamily="66" charset="0"/>
              </a:rPr>
              <a:t> cm</a:t>
            </a:r>
            <a:endParaRPr lang="en-US" sz="16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2577" y="3505200"/>
            <a:ext cx="379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Exp: &lt;1.05x10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-27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3x10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-31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endParaRPr lang="en-US" sz="1600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6800" y="2590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sng" dirty="0" smtClean="0">
                <a:solidFill>
                  <a:srgbClr val="C00000"/>
                </a:solidFill>
                <a:latin typeface="Comic Sans MS" pitchFamily="66" charset="0"/>
              </a:rPr>
              <a:t>Sensitive</a:t>
            </a: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rgbClr val="C00000"/>
                </a:solidFill>
                <a:latin typeface="Comic Sans MS" pitchFamily="66" charset="0"/>
              </a:rPr>
              <a:t>probes of new physics</a:t>
            </a:r>
            <a:endParaRPr lang="en-US" sz="16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1905000"/>
            <a:ext cx="21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 2018 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 10</a:t>
            </a:r>
            <a:r>
              <a:rPr lang="en-US" sz="1600" b="0" baseline="30000" dirty="0" smtClean="0">
                <a:solidFill>
                  <a:srgbClr val="663300"/>
                </a:solidFill>
                <a:latin typeface="Comic Sans MS" pitchFamily="66" charset="0"/>
              </a:rPr>
              <a:t>-28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0" i="1" dirty="0" smtClean="0">
                <a:solidFill>
                  <a:srgbClr val="663300"/>
                </a:solidFill>
                <a:latin typeface="Comic Sans MS" pitchFamily="66" charset="0"/>
              </a:rPr>
              <a:t>e</a:t>
            </a:r>
            <a:r>
              <a:rPr lang="en-US" sz="1600" b="0" dirty="0" smtClean="0">
                <a:solidFill>
                  <a:srgbClr val="663300"/>
                </a:solidFill>
                <a:latin typeface="Comic Sans MS" pitchFamily="66" charset="0"/>
              </a:rPr>
              <a:t> cm </a:t>
            </a:r>
            <a:endParaRPr lang="en-US" sz="1600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1295400" cy="41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048000" y="4648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mic Sans MS" pitchFamily="66" charset="0"/>
              </a:rPr>
              <a:t>Nuclear </a:t>
            </a:r>
            <a:r>
              <a:rPr lang="en-US" sz="1400" b="0" dirty="0" smtClean="0">
                <a:latin typeface="Symbol" pitchFamily="18" charset="2"/>
              </a:rPr>
              <a:t>b</a:t>
            </a:r>
            <a:r>
              <a:rPr lang="en-US" sz="1400" b="0" dirty="0" smtClean="0">
                <a:latin typeface="Comic Sans MS" pitchFamily="66" charset="0"/>
              </a:rPr>
              <a:t> decay: precise measurement of V</a:t>
            </a:r>
            <a:r>
              <a:rPr lang="en-US" sz="1400" b="0" baseline="-25000" dirty="0" smtClean="0">
                <a:latin typeface="Comic Sans MS" pitchFamily="66" charset="0"/>
              </a:rPr>
              <a:t>ud</a:t>
            </a:r>
            <a:r>
              <a:rPr lang="en-US" sz="1400" b="0" dirty="0" smtClean="0">
                <a:latin typeface="Comic Sans MS" pitchFamily="66" charset="0"/>
              </a:rPr>
              <a:t>, future measurement of </a:t>
            </a:r>
            <a:r>
              <a:rPr lang="en-US" sz="1400" b="0" i="1" dirty="0" smtClean="0">
                <a:latin typeface="Comic Sans MS" pitchFamily="66" charset="0"/>
              </a:rPr>
              <a:t>n</a:t>
            </a:r>
            <a:r>
              <a:rPr lang="en-US" sz="1400" b="0" dirty="0" smtClean="0">
                <a:latin typeface="Comic Sans MS" pitchFamily="66" charset="0"/>
              </a:rPr>
              <a:t> lifetime and decay correlations</a:t>
            </a:r>
            <a:endParaRPr lang="en-US" sz="1400" b="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601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mic Sans MS" pitchFamily="66" charset="0"/>
              </a:rPr>
              <a:t>Asymmetries</a:t>
            </a:r>
            <a:endParaRPr lang="en-US" sz="1200" b="0" dirty="0">
              <a:latin typeface="Comic Sans MS" pitchFamily="66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>
            <a:off x="2895600" y="3962400"/>
            <a:ext cx="228600" cy="1295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The Report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200" y="6858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Report completed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~ mid May 2012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066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Total of 245 pages; 468 authors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048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latin typeface="Comic Sans MS" pitchFamily="66" charset="0"/>
              </a:rPr>
              <a:t>Contents: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524000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Exec Summary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Introduction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Heavy Quarks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Charged Leptons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Neutrinos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Proton Decay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New light, weakly coupled particles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Nucleons, Nuclei &amp; Atoms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b="0" dirty="0" smtClean="0">
                <a:latin typeface="Comic Sans MS" pitchFamily="66" charset="0"/>
              </a:rPr>
              <a:t>Summary</a:t>
            </a:r>
          </a:p>
          <a:p>
            <a:pPr>
              <a:buFont typeface="Arial" pitchFamily="34" charset="0"/>
              <a:buChar char="•"/>
            </a:pPr>
            <a:endParaRPr lang="en-US" b="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295848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4234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33800" y="50292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There is a link on the DOE HEP Website to report &amp; to Exec summary</a:t>
            </a:r>
          </a:p>
          <a:p>
            <a:r>
              <a:rPr lang="en-US" b="0" dirty="0" smtClean="0">
                <a:latin typeface="Comic Sans MS" pitchFamily="66" charset="0"/>
              </a:rPr>
              <a:t>Report is on arXiv:1205.2671  [</a:t>
            </a:r>
            <a:r>
              <a:rPr lang="en-US" b="0" dirty="0" err="1" smtClean="0">
                <a:latin typeface="Comic Sans MS" pitchFamily="66" charset="0"/>
              </a:rPr>
              <a:t>hep</a:t>
            </a:r>
            <a:r>
              <a:rPr lang="en-US" b="0" dirty="0" smtClean="0">
                <a:latin typeface="Comic Sans MS" pitchFamily="66" charset="0"/>
              </a:rPr>
              <a:t>-ex]</a:t>
            </a:r>
            <a:endParaRPr lang="en-US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961"/>
          <a:stretch>
            <a:fillRect/>
          </a:stretch>
        </p:blipFill>
        <p:spPr bwMode="auto">
          <a:xfrm>
            <a:off x="152400" y="1019175"/>
            <a:ext cx="65913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0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3300"/>
                </a:solidFill>
              </a:rPr>
              <a:t>Charge to chairs of workshop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371600"/>
            <a:ext cx="2819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Document ( in one coherent document) the physics /science opportunities at the Intensity Frontier.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>
              <a:solidFill>
                <a:srgbClr val="7030A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Identify experiments and facilities needed for components of program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rgbClr val="A50021"/>
                </a:solidFill>
                <a:latin typeface="Comic Sans MS" pitchFamily="66" charset="0"/>
              </a:rPr>
              <a:t>Demonstrate that community is interested/wants to do the Intensity Frontier physics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>
              <a:solidFill>
                <a:srgbClr val="A5002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rgbClr val="A50021"/>
                </a:solidFill>
                <a:latin typeface="Comic Sans MS" pitchFamily="66" charset="0"/>
              </a:rPr>
              <a:t>Educate the community</a:t>
            </a:r>
            <a:endParaRPr lang="en-US" dirty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/>
              <a:t>Organization of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"/>
            <a:ext cx="2971800" cy="36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29711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019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List all 468 authors from 73 institutions worldwide</a:t>
            </a:r>
            <a:endParaRPr lang="en-US" sz="1800" b="0" dirty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825" y="838200"/>
            <a:ext cx="55911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Each section with its own author list</a:t>
            </a:r>
            <a:endParaRPr lang="en-US" sz="1800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Executive summary points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7194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Slide version of Executive Summary of Intensity Frontier: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Program directed at new physics i.e. Beyond Standard Model physics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38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Three day workshop ~Dec 2011; </a:t>
            </a:r>
          </a:p>
          <a:p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large interest by community; ~500 participants; much discussion &amp; vibrant atmosphere</a:t>
            </a:r>
            <a:endParaRPr lang="en-US" sz="18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76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CC"/>
                </a:solidFill>
                <a:latin typeface="Comic Sans MS" pitchFamily="66" charset="0"/>
              </a:rPr>
              <a:t>Six working groups; three conveners each; prepare during Fall of 2011</a:t>
            </a:r>
            <a:endParaRPr lang="en-US" sz="1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581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Science is broad and diverse but interconnected</a:t>
            </a:r>
            <a:endParaRPr lang="en-US" sz="18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962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Science reach of each area documented and clear progress; this decade &amp; next </a:t>
            </a:r>
            <a:endParaRPr lang="en-US" sz="18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648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sng" dirty="0" smtClean="0">
                <a:solidFill>
                  <a:srgbClr val="006600"/>
                </a:solidFill>
                <a:latin typeface="Comic Sans MS" pitchFamily="66" charset="0"/>
              </a:rPr>
              <a:t>Continue</a:t>
            </a:r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 broad based science discussion of Intensity Frontier as new results arrive; future workshops</a:t>
            </a:r>
            <a:endParaRPr lang="en-US" sz="18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334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Describe science &amp; serve as input into strategic planning; this </a:t>
            </a:r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was </a:t>
            </a:r>
            <a:r>
              <a:rPr lang="en-US" sz="1800" b="0" dirty="0" smtClean="0">
                <a:solidFill>
                  <a:srgbClr val="006600"/>
                </a:solidFill>
                <a:latin typeface="Comic Sans MS" pitchFamily="66" charset="0"/>
              </a:rPr>
              <a:t>step 1</a:t>
            </a:r>
            <a:endParaRPr lang="en-US" sz="18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52400" y="27432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" y="1981200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Comic Sans MS" pitchFamily="66" charset="0"/>
              </a:rPr>
              <a:t>before</a:t>
            </a:r>
            <a:endParaRPr lang="en-US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50520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  <a:latin typeface="Comic Sans MS" pitchFamily="66" charset="0"/>
              </a:rPr>
              <a:t>after</a:t>
            </a:r>
            <a:endParaRPr lang="en-US" sz="14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  <a:sym typeface="Wingdings"/>
              </a:rPr>
              <a:t>US has the opportunity to become a world leader in this program</a:t>
            </a:r>
            <a:endParaRPr lang="en-US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What Next?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/>
              <a:t>Proponents must engage, and make their case to, the community!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Otherwise, you may not like the resulting priorities</a:t>
            </a:r>
          </a:p>
        </p:txBody>
      </p:sp>
      <p:pic>
        <p:nvPicPr>
          <p:cNvPr id="4" name="Picture 3" descr="nimapripori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590800"/>
            <a:ext cx="4992051" cy="3963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4189" y="5943600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Arkani-Hamed</a:t>
            </a:r>
            <a:endParaRPr lang="en-US" sz="1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4D4D"/>
                </a:solidFill>
              </a:rPr>
              <a:t>No consensus on science priorities yet.  </a:t>
            </a:r>
          </a:p>
          <a:p>
            <a:endParaRPr lang="en-US" sz="1600" dirty="0" smtClean="0">
              <a:solidFill>
                <a:srgbClr val="4D4D4D"/>
              </a:solidFill>
            </a:endParaRPr>
          </a:p>
          <a:p>
            <a:r>
              <a:rPr lang="en-US" sz="1600" dirty="0" smtClean="0">
                <a:solidFill>
                  <a:srgbClr val="4D4D4D"/>
                </a:solidFill>
              </a:rPr>
              <a:t>Case for each will have to be made.</a:t>
            </a:r>
          </a:p>
          <a:p>
            <a:endParaRPr lang="en-US" sz="1600" dirty="0" smtClean="0">
              <a:solidFill>
                <a:srgbClr val="4D4D4D"/>
              </a:solidFill>
            </a:endParaRPr>
          </a:p>
          <a:p>
            <a:r>
              <a:rPr lang="en-US" sz="1600" dirty="0" smtClean="0">
                <a:solidFill>
                  <a:srgbClr val="4D4D4D"/>
                </a:solidFill>
              </a:rPr>
              <a:t>Also have to fold in other constrains ( $, time line, other regions)</a:t>
            </a:r>
            <a:endParaRPr lang="en-US" sz="1600" dirty="0">
              <a:solidFill>
                <a:srgbClr val="4D4D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4189" y="3962400"/>
            <a:ext cx="164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u="sng" dirty="0" smtClean="0"/>
              <a:t>One</a:t>
            </a:r>
            <a:r>
              <a:rPr lang="en-US" sz="1600" b="0" dirty="0" smtClean="0"/>
              <a:t> example, </a:t>
            </a:r>
            <a:r>
              <a:rPr lang="en-US" sz="1600" b="0" u="sng" dirty="0" smtClean="0"/>
              <a:t>one</a:t>
            </a:r>
            <a:r>
              <a:rPr lang="en-US" sz="1600" b="0" dirty="0" smtClean="0"/>
              <a:t> point of view</a:t>
            </a:r>
            <a:endParaRPr lang="en-US" sz="1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"/>
            <a:ext cx="442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omic Sans MS" pitchFamily="66" charset="0"/>
              </a:rPr>
              <a:t>Workshop did not address priorities…….</a:t>
            </a:r>
            <a:endParaRPr lang="en-US" sz="18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563562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What Next?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This workshop is just a step in the process towards making </a:t>
            </a:r>
            <a:r>
              <a:rPr lang="en-US" dirty="0" smtClean="0">
                <a:latin typeface="Comic Sans MS" pitchFamily="66" charset="0"/>
              </a:rPr>
              <a:t>this </a:t>
            </a:r>
            <a:r>
              <a:rPr lang="en-US" sz="1600" dirty="0" smtClean="0">
                <a:latin typeface="Comic Sans MS" pitchFamily="66" charset="0"/>
              </a:rPr>
              <a:t>&amp; other </a:t>
            </a:r>
            <a:r>
              <a:rPr lang="en-US" dirty="0" smtClean="0">
                <a:latin typeface="Comic Sans MS" pitchFamily="66" charset="0"/>
              </a:rPr>
              <a:t>programs </a:t>
            </a:r>
            <a:r>
              <a:rPr lang="en-US" dirty="0" smtClean="0">
                <a:latin typeface="Comic Sans MS" pitchFamily="66" charset="0"/>
              </a:rPr>
              <a:t>a reality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Broad Intensity Frontier discussion must continue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Centered on science opportunities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Communities should support each other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Communities ( within HEP)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must be educated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Working groups should continue in some form </a:t>
            </a:r>
          </a:p>
          <a:p>
            <a:pPr lvl="1"/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CC0000"/>
                </a:solidFill>
                <a:latin typeface="Comic Sans MS" pitchFamily="66" charset="0"/>
              </a:rPr>
              <a:t>DPF organizing   Community planning 2013</a:t>
            </a:r>
            <a:r>
              <a:rPr lang="en-US" dirty="0" smtClean="0">
                <a:solidFill>
                  <a:srgbClr val="CC0000"/>
                </a:solidFill>
                <a:latin typeface="Comic Sans MS" pitchFamily="66" charset="0"/>
              </a:rPr>
              <a:t>!</a:t>
            </a:r>
            <a:endParaRPr lang="en-US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Intensity Frontier workshop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US" sz="3600" dirty="0" smtClean="0">
                <a:solidFill>
                  <a:srgbClr val="663300"/>
                </a:solidFill>
                <a:latin typeface="Comic Sans MS" pitchFamily="66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What is the Intensity Frontier?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772400" cy="5562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The Intensity Frontier addresses fundamental questions:</a:t>
            </a:r>
          </a:p>
          <a:p>
            <a:pPr>
              <a:buNone/>
            </a:pPr>
            <a:endParaRPr lang="en-US" sz="1400" b="1" dirty="0" smtClean="0"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CC0000"/>
                </a:solidFill>
                <a:latin typeface="Calibri" pitchFamily="34" charset="0"/>
              </a:rPr>
              <a:t>Are there new sources of CPV?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Is there CPV in the </a:t>
            </a:r>
            <a:r>
              <a:rPr lang="en-US" b="1" dirty="0" err="1" smtClean="0">
                <a:solidFill>
                  <a:srgbClr val="000066"/>
                </a:solidFill>
                <a:latin typeface="Calibri" pitchFamily="34" charset="0"/>
              </a:rPr>
              <a:t>leptonic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 sector?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Are </a:t>
            </a:r>
            <a:r>
              <a:rPr lang="el-GR" b="1" dirty="0" smtClean="0">
                <a:solidFill>
                  <a:srgbClr val="006600"/>
                </a:solidFill>
                <a:latin typeface="Calibri" pitchFamily="34" charset="0"/>
              </a:rPr>
              <a:t>ν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’s </a:t>
            </a:r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</a:rPr>
              <a:t>Majorana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 or Dirac?</a:t>
            </a:r>
          </a:p>
          <a:p>
            <a:r>
              <a:rPr lang="en-US" b="1" dirty="0" smtClean="0">
                <a:solidFill>
                  <a:srgbClr val="663300"/>
                </a:solidFill>
                <a:latin typeface="Calibri" pitchFamily="34" charset="0"/>
              </a:rPr>
              <a:t>Do the forces unify?</a:t>
            </a:r>
          </a:p>
          <a:p>
            <a:r>
              <a:rPr lang="en-US" b="1" dirty="0" smtClean="0">
                <a:solidFill>
                  <a:srgbClr val="800080"/>
                </a:solidFill>
                <a:latin typeface="Calibri" pitchFamily="34" charset="0"/>
              </a:rPr>
              <a:t>Is there a weakly coupled Hidden Sector linked to Dark Matter?</a:t>
            </a:r>
          </a:p>
          <a:p>
            <a:r>
              <a:rPr lang="en-US" b="1" dirty="0" smtClean="0">
                <a:latin typeface="Calibri" pitchFamily="34" charset="0"/>
              </a:rPr>
              <a:t>Are apparent symmetries (B,L) violated at high scales?</a:t>
            </a:r>
          </a:p>
          <a:p>
            <a:r>
              <a:rPr lang="en-US" b="1" dirty="0" smtClean="0">
                <a:solidFill>
                  <a:srgbClr val="CC0000"/>
                </a:solidFill>
                <a:latin typeface="Calibri" pitchFamily="34" charset="0"/>
              </a:rPr>
              <a:t>What is the flavor sector of LHC discoveries?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Can we expand the new physics reach of the energy frontier?</a:t>
            </a:r>
          </a:p>
          <a:p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Why broad &amp; diverse?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562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The Intensity Frontier is a broad and diverse set of science opportunities</a:t>
            </a:r>
          </a:p>
          <a:p>
            <a:r>
              <a:rPr lang="en-US" sz="1800" b="1" dirty="0" smtClean="0"/>
              <a:t>Why is it important to be broad and diverse?</a:t>
            </a:r>
          </a:p>
          <a:p>
            <a:endParaRPr lang="en-US" sz="1800" b="1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0000CC"/>
                </a:solidFill>
              </a:rPr>
              <a:t>Anticipated discoveries at the LHC with 1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st</a:t>
            </a:r>
            <a:r>
              <a:rPr lang="en-US" sz="1800" b="1" dirty="0" smtClean="0">
                <a:solidFill>
                  <a:srgbClr val="0000CC"/>
                </a:solidFill>
              </a:rPr>
              <a:t> data: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8" descr="hito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63246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2800" y="6324600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Murayama</a:t>
            </a:r>
            <a:endParaRPr lang="en-US" sz="1600" b="0" dirty="0"/>
          </a:p>
        </p:txBody>
      </p:sp>
      <p:sp>
        <p:nvSpPr>
          <p:cNvPr id="8" name="TextBox 7"/>
          <p:cNvSpPr txBox="1"/>
          <p:nvPr/>
        </p:nvSpPr>
        <p:spPr>
          <a:xfrm rot="19484344">
            <a:off x="1694216" y="4302479"/>
            <a:ext cx="305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C0000"/>
                </a:solidFill>
              </a:rPr>
              <a:t>HIGGS!</a:t>
            </a:r>
            <a:endParaRPr lang="en-US" sz="6000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104584">
            <a:off x="4828680" y="3404691"/>
            <a:ext cx="2271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CC"/>
                </a:solidFill>
              </a:rPr>
              <a:t>SUSY!</a:t>
            </a:r>
            <a:endParaRPr lang="en-US" sz="6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562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Expectations for LHC new physics output were high, BUT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“New physics not rolling out every week”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00CC"/>
                </a:solidFill>
              </a:rPr>
              <a:t>1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st</a:t>
            </a:r>
            <a:r>
              <a:rPr lang="en-US" sz="2000" b="1" dirty="0" smtClean="0">
                <a:solidFill>
                  <a:srgbClr val="0000CC"/>
                </a:solidFill>
              </a:rPr>
              <a:t> surprise from LHC:  Direct CPV in Charm decays!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h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0"/>
            <a:ext cx="4572000" cy="3513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3657600"/>
            <a:ext cx="2379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80"/>
                </a:solidFill>
              </a:rPr>
              <a:t>CPv</a:t>
            </a:r>
            <a:r>
              <a:rPr lang="en-US" dirty="0" smtClean="0">
                <a:solidFill>
                  <a:srgbClr val="800080"/>
                </a:solidFill>
              </a:rPr>
              <a:t> search in </a:t>
            </a:r>
          </a:p>
          <a:p>
            <a:r>
              <a:rPr lang="en-US" i="1" dirty="0" smtClean="0">
                <a:solidFill>
                  <a:srgbClr val="800080"/>
                </a:solidFill>
              </a:rPr>
              <a:t>D→</a:t>
            </a:r>
            <a:r>
              <a:rPr lang="el-GR" i="1" dirty="0" smtClean="0">
                <a:solidFill>
                  <a:srgbClr val="800080"/>
                </a:solidFill>
              </a:rPr>
              <a:t>ππ</a:t>
            </a:r>
            <a:r>
              <a:rPr lang="en-US" i="1" dirty="0" smtClean="0">
                <a:solidFill>
                  <a:srgbClr val="800080"/>
                </a:solidFill>
              </a:rPr>
              <a:t>  </a:t>
            </a:r>
            <a:r>
              <a:rPr lang="en-US" dirty="0" err="1" smtClean="0">
                <a:solidFill>
                  <a:srgbClr val="800080"/>
                </a:solidFill>
              </a:rPr>
              <a:t>vs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i="1" dirty="0" smtClean="0">
                <a:solidFill>
                  <a:srgbClr val="800080"/>
                </a:solidFill>
              </a:rPr>
              <a:t>D→ KK</a:t>
            </a:r>
          </a:p>
          <a:p>
            <a:endParaRPr lang="en-US" dirty="0" smtClean="0">
              <a:solidFill>
                <a:srgbClr val="800080"/>
              </a:solidFill>
            </a:endParaRPr>
          </a:p>
          <a:p>
            <a:r>
              <a:rPr lang="en-US" dirty="0" smtClean="0">
                <a:solidFill>
                  <a:srgbClr val="800080"/>
                </a:solidFill>
              </a:rPr>
              <a:t>3.5</a:t>
            </a:r>
            <a:r>
              <a:rPr lang="el-GR" b="0" dirty="0" smtClean="0">
                <a:solidFill>
                  <a:srgbClr val="800080"/>
                </a:solidFill>
              </a:rPr>
              <a:t>σ</a:t>
            </a:r>
            <a:r>
              <a:rPr lang="en-US" dirty="0" smtClean="0">
                <a:solidFill>
                  <a:srgbClr val="800080"/>
                </a:solidFill>
              </a:rPr>
              <a:t> signal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Why broad &amp; diverse?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8194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i.e. Intensity frontier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Physics </a:t>
            </a:r>
            <a:r>
              <a:rPr lang="en-US" dirty="0" smtClean="0">
                <a:solidFill>
                  <a:schemeClr val="tx1"/>
                </a:solidFill>
              </a:rPr>
              <a:t> @ Intensity </a:t>
            </a:r>
            <a:r>
              <a:rPr lang="en-US" dirty="0" smtClean="0">
                <a:solidFill>
                  <a:schemeClr val="tx1"/>
                </a:solidFill>
              </a:rPr>
              <a:t>Frontier:  Ultra-weak Hidden Sectors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hpsa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657600"/>
            <a:ext cx="70104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990600"/>
            <a:ext cx="5791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0" dirty="0" smtClean="0">
                <a:latin typeface="Comic Sans MS" pitchFamily="66" charset="0"/>
              </a:rPr>
              <a:t>Hidden Sector Vector Portal/Heavy Dark Sector Photons:</a:t>
            </a:r>
          </a:p>
          <a:p>
            <a:pPr>
              <a:buNone/>
            </a:pPr>
            <a:r>
              <a:rPr lang="en-US" b="0" dirty="0" smtClean="0">
                <a:latin typeface="Comic Sans MS" pitchFamily="66" charset="0"/>
              </a:rPr>
              <a:t>Couplings to SM small enough to have missed so far, but big enough to find</a:t>
            </a:r>
          </a:p>
          <a:p>
            <a:pPr>
              <a:buNone/>
            </a:pPr>
            <a:endParaRPr lang="en-US" sz="1600" b="0" dirty="0" smtClean="0">
              <a:latin typeface="Comic Sans MS" pitchFamily="66" charset="0"/>
            </a:endParaRPr>
          </a:p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Theories motivated by cosmic frontier</a:t>
            </a:r>
          </a:p>
          <a:p>
            <a:r>
              <a:rPr lang="en-US" b="0" dirty="0">
                <a:solidFill>
                  <a:srgbClr val="0000CC"/>
                </a:solidFill>
                <a:latin typeface="Comic Sans MS" pitchFamily="66" charset="0"/>
              </a:rPr>
              <a:t>s</a:t>
            </a:r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ignatures at Intensity and (Energy) frontiers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6700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Effective</a:t>
            </a:r>
          </a:p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coupling to SM</a:t>
            </a:r>
          </a:p>
          <a:p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vs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Mass plane</a:t>
            </a:r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352800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800080"/>
                </a:solidFill>
              </a:rPr>
              <a:t>m</a:t>
            </a:r>
            <a:r>
              <a:rPr lang="en-US" sz="1600" baseline="-25000" dirty="0" err="1" smtClean="0">
                <a:solidFill>
                  <a:srgbClr val="800080"/>
                </a:solidFill>
              </a:rPr>
              <a:t>A</a:t>
            </a:r>
            <a:r>
              <a:rPr lang="en-US" sz="1600" baseline="-25000" dirty="0" smtClean="0">
                <a:solidFill>
                  <a:srgbClr val="800080"/>
                </a:solidFill>
              </a:rPr>
              <a:t>’</a:t>
            </a:r>
            <a:r>
              <a:rPr lang="en-US" sz="1600" dirty="0" smtClean="0">
                <a:solidFill>
                  <a:srgbClr val="800080"/>
                </a:solidFill>
              </a:rPr>
              <a:t> &lt; 1ev</a:t>
            </a:r>
            <a:endParaRPr lang="en-US" sz="1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7535894" cy="4526280"/>
          </a:xfrm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7643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Electric Dipole Moment searches place strong constraint on </a:t>
            </a:r>
          </a:p>
          <a:p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New Physics and approaching EW </a:t>
            </a:r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Baryogensis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predictions</a:t>
            </a:r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Physics </a:t>
            </a:r>
            <a:r>
              <a:rPr lang="en-US" dirty="0" smtClean="0">
                <a:solidFill>
                  <a:schemeClr val="tx1"/>
                </a:solidFill>
              </a:rPr>
              <a:t>@ Intensity </a:t>
            </a:r>
            <a:r>
              <a:rPr lang="en-US" dirty="0">
                <a:solidFill>
                  <a:schemeClr val="tx1"/>
                </a:solidFill>
              </a:rPr>
              <a:t>Frontier:  Nucleons, Nuclei and </a:t>
            </a:r>
            <a:r>
              <a:rPr lang="en-US" dirty="0" err="1">
                <a:solidFill>
                  <a:schemeClr val="tx1"/>
                </a:solidFill>
              </a:rPr>
              <a:t>Atons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/>
          <a:lstStyle/>
          <a:p>
            <a:pPr algn="r"/>
            <a:r>
              <a:rPr lang="en-US" b="1" dirty="0" smtClean="0"/>
              <a:t>HEP and the frontiers</a:t>
            </a:r>
            <a:endParaRPr lang="en-US" b="1" dirty="0"/>
          </a:p>
        </p:txBody>
      </p:sp>
      <p:pic>
        <p:nvPicPr>
          <p:cNvPr id="7" name="Picture 6" descr="11-0357-0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990600"/>
            <a:ext cx="3666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Good representation of HEP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391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as long as they are all together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914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Comic Sans MS" pitchFamily="66" charset="0"/>
              </a:rPr>
              <a:t>Has proven to be very useful and effective in US in terms of funding and communicating HEP program to government.</a:t>
            </a:r>
            <a:endParaRPr lang="en-US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800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omic Sans MS" pitchFamily="66" charset="0"/>
              </a:rPr>
              <a:t>Energy Frontier &amp; Cosmic frontier </a:t>
            </a:r>
            <a:r>
              <a:rPr lang="en-US" sz="1600" b="0" u="sng" dirty="0" smtClean="0">
                <a:latin typeface="Comic Sans MS" pitchFamily="66" charset="0"/>
              </a:rPr>
              <a:t>currently</a:t>
            </a:r>
            <a:r>
              <a:rPr lang="en-US" sz="1600" b="0" dirty="0" smtClean="0">
                <a:latin typeface="Comic Sans MS" pitchFamily="66" charset="0"/>
              </a:rPr>
              <a:t> rather well defined and for foreseeable future</a:t>
            </a:r>
          </a:p>
          <a:p>
            <a:endParaRPr lang="en-US" sz="1600" b="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200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Struggled with definition of Intensity Frontier &amp; still </a:t>
            </a:r>
            <a:r>
              <a:rPr lang="en-US" sz="1800" b="0" dirty="0" smtClean="0">
                <a:latin typeface="Comic Sans MS" pitchFamily="66" charset="0"/>
              </a:rPr>
              <a:t>are….</a:t>
            </a:r>
          </a:p>
          <a:p>
            <a:r>
              <a:rPr lang="en-US" sz="1800" b="0" dirty="0" smtClean="0">
                <a:latin typeface="Comic Sans MS" pitchFamily="66" charset="0"/>
              </a:rPr>
              <a:t>also extends into outside  HEP</a:t>
            </a:r>
            <a:endParaRPr lang="en-US" sz="1800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What is the Intensity Frontier?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21336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CP Asymmetries, Rare decays,  Distributions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K’s, Charm, B’s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00600" y="2209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</a:t>
            </a:r>
            <a:r>
              <a:rPr lang="en-US" dirty="0" err="1" smtClean="0">
                <a:solidFill>
                  <a:srgbClr val="0000CC"/>
                </a:solidFill>
              </a:rPr>
              <a:t>LFv</a:t>
            </a:r>
            <a:r>
              <a:rPr lang="en-US" dirty="0" smtClean="0">
                <a:solidFill>
                  <a:srgbClr val="0000CC"/>
                </a:solidFill>
              </a:rPr>
              <a:t> with </a:t>
            </a:r>
            <a:r>
              <a:rPr lang="el-GR" dirty="0" smtClean="0">
                <a:solidFill>
                  <a:srgbClr val="0000CC"/>
                </a:solidFill>
              </a:rPr>
              <a:t>μ</a:t>
            </a:r>
            <a:r>
              <a:rPr lang="en-US" dirty="0" smtClean="0">
                <a:solidFill>
                  <a:srgbClr val="0000CC"/>
                </a:solidFill>
              </a:rPr>
              <a:t>,</a:t>
            </a:r>
            <a:r>
              <a:rPr lang="el-GR" dirty="0" smtClean="0">
                <a:solidFill>
                  <a:srgbClr val="0000CC"/>
                </a:solidFill>
              </a:rPr>
              <a:t>τ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   g-2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676400" y="34290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800080"/>
                </a:solidFill>
              </a:rPr>
              <a:t>New particle searches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4000" y="35052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dirty="0" smtClean="0">
                <a:solidFill>
                  <a:srgbClr val="CC0000"/>
                </a:solidFill>
              </a:rPr>
              <a:t>ν</a:t>
            </a:r>
            <a:r>
              <a:rPr lang="en-US" dirty="0" smtClean="0">
                <a:solidFill>
                  <a:srgbClr val="CC0000"/>
                </a:solidFill>
              </a:rPr>
              <a:t> Oscillations</a:t>
            </a:r>
          </a:p>
          <a:p>
            <a:r>
              <a:rPr lang="en-US" dirty="0" err="1" smtClean="0">
                <a:solidFill>
                  <a:srgbClr val="CC0000"/>
                </a:solidFill>
              </a:rPr>
              <a:t>LFv</a:t>
            </a:r>
            <a:r>
              <a:rPr lang="en-US" dirty="0" smtClean="0">
                <a:solidFill>
                  <a:srgbClr val="CC0000"/>
                </a:solidFill>
              </a:rPr>
              <a:t> in </a:t>
            </a:r>
            <a:r>
              <a:rPr lang="en-US" dirty="0" err="1" smtClean="0">
                <a:solidFill>
                  <a:srgbClr val="CC0000"/>
                </a:solidFill>
                <a:latin typeface="SymbolPS" pitchFamily="18" charset="2"/>
              </a:rPr>
              <a:t>n</a:t>
            </a:r>
            <a:r>
              <a:rPr lang="en-US" dirty="0" err="1" smtClean="0">
                <a:solidFill>
                  <a:srgbClr val="CC0000"/>
                </a:solidFill>
              </a:rPr>
              <a:t>’s</a:t>
            </a: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0</a:t>
            </a:r>
            <a:r>
              <a:rPr lang="el-GR" dirty="0" smtClean="0">
                <a:solidFill>
                  <a:srgbClr val="CC0000"/>
                </a:solidFill>
              </a:rPr>
              <a:t>νββ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sz="1800" dirty="0" smtClean="0">
                <a:solidFill>
                  <a:srgbClr val="663300"/>
                </a:solidFill>
              </a:rPr>
              <a:t>EDMs</a:t>
            </a:r>
          </a:p>
          <a:p>
            <a:r>
              <a:rPr lang="en-US" sz="1800" dirty="0" smtClean="0">
                <a:solidFill>
                  <a:srgbClr val="663300"/>
                </a:solidFill>
              </a:rPr>
              <a:t>Parity Violation</a:t>
            </a:r>
            <a:endParaRPr lang="en-US" sz="1800" dirty="0">
              <a:solidFill>
                <a:srgbClr val="6633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Proton Decay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14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The Intensity Frontier is a broad and diverse set of science opportunities</a:t>
            </a:r>
          </a:p>
          <a:p>
            <a:endParaRPr lang="en-US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1447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63300"/>
                </a:solidFill>
                <a:latin typeface="Comic Sans MS" pitchFamily="66" charset="0"/>
              </a:rPr>
              <a:t>They look for, study, address following science</a:t>
            </a:r>
          </a:p>
          <a:p>
            <a:endParaRPr lang="en-US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1816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LFv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=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L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epton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F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lavor number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iolation</a:t>
            </a:r>
          </a:p>
          <a:p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 Intensity Frontier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21336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CP Asymmetries, Rare decays,  Distributions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K’s, Charm, B’s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00600" y="2209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</a:t>
            </a:r>
            <a:r>
              <a:rPr lang="en-US" dirty="0" err="1" smtClean="0">
                <a:solidFill>
                  <a:srgbClr val="0000CC"/>
                </a:solidFill>
              </a:rPr>
              <a:t>LFv</a:t>
            </a:r>
            <a:r>
              <a:rPr lang="en-US" dirty="0" smtClean="0">
                <a:solidFill>
                  <a:srgbClr val="0000CC"/>
                </a:solidFill>
              </a:rPr>
              <a:t> with </a:t>
            </a:r>
            <a:r>
              <a:rPr lang="el-GR" dirty="0" smtClean="0">
                <a:solidFill>
                  <a:srgbClr val="0000CC"/>
                </a:solidFill>
              </a:rPr>
              <a:t>μ</a:t>
            </a:r>
            <a:r>
              <a:rPr lang="en-US" dirty="0" smtClean="0">
                <a:solidFill>
                  <a:srgbClr val="0000CC"/>
                </a:solidFill>
              </a:rPr>
              <a:t>,</a:t>
            </a:r>
            <a:r>
              <a:rPr lang="el-GR" dirty="0" smtClean="0">
                <a:solidFill>
                  <a:srgbClr val="0000CC"/>
                </a:solidFill>
              </a:rPr>
              <a:t>τ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   g-2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676400" y="34290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800080"/>
                </a:solidFill>
              </a:rPr>
              <a:t>New particle searches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4000" y="35052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dirty="0" smtClean="0">
                <a:solidFill>
                  <a:srgbClr val="CC0000"/>
                </a:solidFill>
              </a:rPr>
              <a:t>ν</a:t>
            </a:r>
            <a:r>
              <a:rPr lang="en-US" dirty="0" smtClean="0">
                <a:solidFill>
                  <a:srgbClr val="CC0000"/>
                </a:solidFill>
              </a:rPr>
              <a:t> Oscillations</a:t>
            </a:r>
          </a:p>
          <a:p>
            <a:r>
              <a:rPr lang="en-US" dirty="0" err="1" smtClean="0">
                <a:solidFill>
                  <a:srgbClr val="CC0000"/>
                </a:solidFill>
              </a:rPr>
              <a:t>LFv</a:t>
            </a:r>
            <a:r>
              <a:rPr lang="en-US" dirty="0" smtClean="0">
                <a:solidFill>
                  <a:srgbClr val="CC0000"/>
                </a:solidFill>
              </a:rPr>
              <a:t> in </a:t>
            </a:r>
            <a:r>
              <a:rPr lang="en-US" dirty="0" err="1" smtClean="0">
                <a:solidFill>
                  <a:srgbClr val="CC0000"/>
                </a:solidFill>
                <a:latin typeface="SymbolPS" pitchFamily="18" charset="2"/>
              </a:rPr>
              <a:t>n</a:t>
            </a:r>
            <a:r>
              <a:rPr lang="en-US" dirty="0" err="1" smtClean="0">
                <a:solidFill>
                  <a:srgbClr val="CC0000"/>
                </a:solidFill>
              </a:rPr>
              <a:t>’s</a:t>
            </a: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0</a:t>
            </a:r>
            <a:r>
              <a:rPr lang="el-GR" dirty="0" smtClean="0">
                <a:solidFill>
                  <a:srgbClr val="CC0000"/>
                </a:solidFill>
              </a:rPr>
              <a:t>νββ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sz="1800" dirty="0" smtClean="0">
                <a:solidFill>
                  <a:srgbClr val="663300"/>
                </a:solidFill>
              </a:rPr>
              <a:t>EDMs</a:t>
            </a:r>
          </a:p>
          <a:p>
            <a:r>
              <a:rPr lang="en-US" sz="1800" dirty="0" smtClean="0">
                <a:solidFill>
                  <a:srgbClr val="663300"/>
                </a:solidFill>
              </a:rPr>
              <a:t>Parity Violation</a:t>
            </a:r>
            <a:endParaRPr lang="en-US" sz="1800" dirty="0">
              <a:solidFill>
                <a:srgbClr val="6633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Proton Decay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14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The Intensity Frontier is a broad and diverse set of science opportunities</a:t>
            </a:r>
          </a:p>
          <a:p>
            <a:endParaRPr lang="en-US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1447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63300"/>
                </a:solidFill>
                <a:latin typeface="Comic Sans MS" pitchFamily="66" charset="0"/>
              </a:rPr>
              <a:t>They look for, study, address following science</a:t>
            </a:r>
          </a:p>
          <a:p>
            <a:endParaRPr lang="en-US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3622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Experiments planned, under construction, wishful thinking, etc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181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CPv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=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C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harge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P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arity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iolation</a:t>
            </a:r>
          </a:p>
          <a:p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1524000"/>
            <a:ext cx="3810000" cy="3429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639762"/>
          </a:xfrm>
        </p:spPr>
        <p:txBody>
          <a:bodyPr/>
          <a:lstStyle/>
          <a:p>
            <a:r>
              <a:rPr lang="en-US" b="1" dirty="0" smtClean="0"/>
              <a:t>HEP and the frontiers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5181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Energy Frontier &amp; Cosmic frontier </a:t>
            </a:r>
            <a:r>
              <a:rPr lang="en-US" sz="1600" u="sng" dirty="0" smtClean="0">
                <a:solidFill>
                  <a:schemeClr val="tx1"/>
                </a:solidFill>
              </a:rPr>
              <a:t>currently</a:t>
            </a:r>
            <a:r>
              <a:rPr lang="en-US" sz="1600" dirty="0" smtClean="0">
                <a:solidFill>
                  <a:schemeClr val="tx1"/>
                </a:solidFill>
              </a:rPr>
              <a:t> rather well defined and for foreseeable future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09800" y="2895600"/>
            <a:ext cx="1676400" cy="1524000"/>
          </a:xfrm>
          <a:prstGeom prst="ellipse">
            <a:avLst/>
          </a:prstGeom>
          <a:solidFill>
            <a:srgbClr val="FF0000">
              <a:alpha val="3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Cosmic Frontier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Struggled with definition of Intensity Frontier &amp; still </a:t>
            </a:r>
            <a:r>
              <a:rPr lang="en-US" sz="1800" dirty="0" smtClean="0">
                <a:solidFill>
                  <a:schemeClr val="tx1"/>
                </a:solidFill>
              </a:rPr>
              <a:t>are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3429000"/>
            <a:ext cx="1676400" cy="152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Intensity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 Frontier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24000" y="1828800"/>
            <a:ext cx="1676400" cy="1524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Energy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 Frontier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524000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HEP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12420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953000" y="1524000"/>
            <a:ext cx="3810000" cy="3429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10400" y="3200400"/>
            <a:ext cx="1676400" cy="1524000"/>
          </a:xfrm>
          <a:prstGeom prst="ellipse">
            <a:avLst/>
          </a:prstGeom>
          <a:solidFill>
            <a:srgbClr val="FF0000">
              <a:alpha val="3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A50021"/>
                </a:solidFill>
              </a:rPr>
              <a:t>Dark Matter &amp; Dark Energy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24400" y="3429000"/>
            <a:ext cx="1676400" cy="152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Intensity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 Frontier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1524000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HEP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77000" y="1600200"/>
            <a:ext cx="1676400" cy="1524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</a:rPr>
              <a:t>LHC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304800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progression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A50021"/>
                </a:solidFill>
              </a:rPr>
              <a:t>Others well defined and becoming more focused &amp; defined</a:t>
            </a:r>
            <a:endParaRPr lang="en-US" sz="1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p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003">
            <a:off x="5428245" y="3661061"/>
            <a:ext cx="1219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What is the Intensity Frontier?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772400" cy="5562600"/>
          </a:xfrm>
        </p:spPr>
        <p:txBody>
          <a:bodyPr/>
          <a:lstStyle/>
          <a:p>
            <a:r>
              <a:rPr lang="en-US" sz="1800" b="1" dirty="0" smtClean="0"/>
              <a:t>Exploration of Fundamental Physics with high intensity beams and/or </a:t>
            </a:r>
            <a:r>
              <a:rPr lang="en-US" sz="1800" b="1" dirty="0" smtClean="0"/>
              <a:t>large, massive </a:t>
            </a:r>
            <a:r>
              <a:rPr lang="en-US" sz="1800" b="1" dirty="0" smtClean="0"/>
              <a:t>sensitive detectors</a:t>
            </a:r>
          </a:p>
          <a:p>
            <a:endParaRPr lang="en-US" sz="1800" b="1" dirty="0" smtClean="0"/>
          </a:p>
          <a:p>
            <a:r>
              <a:rPr lang="en-US" sz="1800" b="1" dirty="0" smtClean="0">
                <a:solidFill>
                  <a:srgbClr val="006600"/>
                </a:solidFill>
              </a:rPr>
              <a:t>Precision measurements that indirectly probe quantum effects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>
                <a:solidFill>
                  <a:srgbClr val="000066"/>
                </a:solidFill>
              </a:rPr>
              <a:t>Must use multi-pronged approach to </a:t>
            </a:r>
            <a:r>
              <a:rPr lang="en-US" sz="1800" b="1" u="sng" dirty="0" smtClean="0">
                <a:solidFill>
                  <a:srgbClr val="000066"/>
                </a:solidFill>
              </a:rPr>
              <a:t>search for new physics</a:t>
            </a:r>
          </a:p>
          <a:p>
            <a:pPr lvl="1"/>
            <a:r>
              <a:rPr lang="en-US" sz="1600" b="1" dirty="0" smtClean="0">
                <a:solidFill>
                  <a:srgbClr val="000066"/>
                </a:solidFill>
              </a:rPr>
              <a:t>Direct Production</a:t>
            </a:r>
          </a:p>
          <a:p>
            <a:pPr lvl="1"/>
            <a:r>
              <a:rPr lang="en-US" sz="1600" b="1" dirty="0" smtClean="0">
                <a:solidFill>
                  <a:srgbClr val="000066"/>
                </a:solidFill>
              </a:rPr>
              <a:t>Precision Measurements</a:t>
            </a:r>
          </a:p>
          <a:p>
            <a:pPr lvl="1"/>
            <a:r>
              <a:rPr lang="en-US" sz="1600" b="1" dirty="0" smtClean="0">
                <a:solidFill>
                  <a:srgbClr val="000066"/>
                </a:solidFill>
              </a:rPr>
              <a:t>Rare and Forbidden Processes</a:t>
            </a:r>
          </a:p>
          <a:p>
            <a:pPr lvl="1"/>
            <a:r>
              <a:rPr lang="en-US" sz="1600" b="1" dirty="0" smtClean="0">
                <a:solidFill>
                  <a:srgbClr val="000066"/>
                </a:solidFill>
              </a:rPr>
              <a:t>Fundamental Properties of Particles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43400" y="3124200"/>
            <a:ext cx="1295400" cy="914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Lucida Sans Unicode" pitchFamily="34" charset="0"/>
              </a:rPr>
              <a:t>New Physics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76600" y="3581400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638800" y="2971800"/>
            <a:ext cx="8382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11-0357-0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What is the Intensity Frontier?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21336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6600"/>
                </a:solidFill>
              </a:rPr>
              <a:t>Heavy Quarks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00600" y="2209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CC"/>
                </a:solidFill>
              </a:rPr>
              <a:t>Charged 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  Leptons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34290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Hidden Weakly Coupled Sectors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4000" y="35052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C0000"/>
                </a:solidFill>
              </a:rPr>
              <a:t>Neutrinos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663300"/>
                </a:solidFill>
              </a:rPr>
              <a:t>Nucleons &amp; Atoms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Proton Decay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762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So at outset ( without quite knowing where we were going) we set up the following areas for study</a:t>
            </a:r>
          </a:p>
          <a:p>
            <a:endParaRPr lang="en-US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1371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63300"/>
                </a:solidFill>
                <a:latin typeface="Comic Sans MS" pitchFamily="66" charset="0"/>
              </a:rPr>
              <a:t>Study existing particles/ look for new ones</a:t>
            </a:r>
          </a:p>
          <a:p>
            <a:endParaRPr lang="en-US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562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</a:rPr>
              <a:t>Mapped on to working groups</a:t>
            </a:r>
          </a:p>
          <a:p>
            <a:endParaRPr lang="en-US" b="0" dirty="0">
              <a:solidFill>
                <a:srgbClr val="0000CC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981200" y="5943600"/>
            <a:ext cx="3048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685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Really: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457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omic Sans MS" pitchFamily="66" charset="0"/>
              </a:rPr>
              <a:t>Through working groups, meetings, workshops over October &amp; November 2011 identify physics opportunities &amp; needed facilities at the Intensity Frontier</a:t>
            </a:r>
            <a:endParaRPr lang="en-US" sz="18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82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Physics:  </a:t>
            </a:r>
            <a:r>
              <a:rPr lang="en-US" sz="1800" b="0" i="1" dirty="0" err="1" smtClean="0">
                <a:latin typeface="Comic Sans MS" pitchFamily="66" charset="0"/>
              </a:rPr>
              <a:t>s,c</a:t>
            </a:r>
            <a:r>
              <a:rPr lang="en-US" sz="1800" b="0" dirty="0" smtClean="0">
                <a:latin typeface="Comic Sans MS" pitchFamily="66" charset="0"/>
              </a:rPr>
              <a:t> &amp; </a:t>
            </a:r>
            <a:r>
              <a:rPr lang="en-US" sz="1800" b="0" i="1" dirty="0" smtClean="0">
                <a:latin typeface="Comic Sans MS" pitchFamily="66" charset="0"/>
              </a:rPr>
              <a:t>b</a:t>
            </a:r>
            <a:r>
              <a:rPr lang="en-US" sz="1800" b="0" dirty="0" smtClean="0">
                <a:latin typeface="Comic Sans MS" pitchFamily="66" charset="0"/>
              </a:rPr>
              <a:t> quarks final states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51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</a:rPr>
              <a:t>Muons, </a:t>
            </a:r>
            <a:r>
              <a:rPr lang="en-US" sz="1800" b="0" dirty="0" err="1" smtClean="0">
                <a:solidFill>
                  <a:schemeClr val="tx1"/>
                </a:solidFill>
                <a:latin typeface="Comic Sans MS" pitchFamily="66" charset="0"/>
              </a:rPr>
              <a:t>taus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3124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All experiments for properties of neutrinos. Accelerator &amp; non-</a:t>
            </a:r>
            <a:r>
              <a:rPr lang="en-US" sz="1800" b="0" dirty="0" err="1" smtClean="0">
                <a:latin typeface="Comic Sans MS" pitchFamily="66" charset="0"/>
              </a:rPr>
              <a:t>accel</a:t>
            </a:r>
            <a:r>
              <a:rPr lang="en-US" sz="1800" b="0" dirty="0" smtClean="0">
                <a:latin typeface="Comic Sans MS" pitchFamily="66" charset="0"/>
              </a:rPr>
              <a:t>.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886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</a:rPr>
              <a:t>“Dark” photons, </a:t>
            </a:r>
            <a:r>
              <a:rPr lang="en-US" sz="1800" b="0" dirty="0" err="1" smtClean="0">
                <a:solidFill>
                  <a:schemeClr val="tx1"/>
                </a:solidFill>
                <a:latin typeface="Comic Sans MS" pitchFamily="66" charset="0"/>
              </a:rPr>
              <a:t>paraphotons</a:t>
            </a: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  <a:latin typeface="Comic Sans MS" pitchFamily="66" charset="0"/>
              </a:rPr>
              <a:t>axions</a:t>
            </a:r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</a:rPr>
              <a:t>, WISPs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724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 pitchFamily="66" charset="0"/>
              </a:rPr>
              <a:t>Proton decay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33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Comic Sans MS" pitchFamily="66" charset="0"/>
              </a:rPr>
              <a:t>Properties of nucleons, nuclei or atoms (EDM)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505200" y="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“The Intensity Frontier Workshop”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exercise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40958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467600" y="60198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rgbClr val="006600"/>
                </a:solidFill>
                <a:latin typeface="Comic Sans MS" pitchFamily="66" charset="0"/>
              </a:rPr>
              <a:t>It is not just </a:t>
            </a:r>
            <a:r>
              <a:rPr lang="en-US" sz="1800" dirty="0" smtClean="0">
                <a:solidFill>
                  <a:srgbClr val="006600"/>
                </a:solidFill>
                <a:latin typeface="SymbolPS" pitchFamily="18" charset="2"/>
              </a:rPr>
              <a:t>n</a:t>
            </a:r>
            <a:r>
              <a:rPr lang="en-US" sz="1800" dirty="0" smtClean="0">
                <a:solidFill>
                  <a:srgbClr val="006600"/>
                </a:solidFill>
                <a:latin typeface="Comic Sans MS" pitchFamily="66" charset="0"/>
              </a:rPr>
              <a:t> oscillations</a:t>
            </a:r>
            <a:endParaRPr lang="en-US" sz="1800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685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Really: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57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omic Sans MS" pitchFamily="66" charset="0"/>
              </a:rPr>
              <a:t>Through working groups, meetings, workshops over October &amp; November 2011 identify physics opportunities &amp; needed facilities at the Intensity Frontier</a:t>
            </a:r>
            <a:endParaRPr lang="en-US" sz="18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438400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latin typeface="Comic Sans MS" pitchFamily="66" charset="0"/>
              </a:rPr>
              <a:t>Summarize findings, more community input &amp; inform community at Intensity Frontier workshop: Nov 30-Dec 2, 2011, Rockville, MD</a:t>
            </a:r>
            <a:endParaRPr lang="en-US" sz="1800" b="0" dirty="0">
              <a:latin typeface="Comic Sans MS" pitchFamily="66" charset="0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362200"/>
            <a:ext cx="2016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638800" cy="457200"/>
          </a:xfrm>
        </p:spPr>
        <p:txBody>
          <a:bodyPr/>
          <a:lstStyle/>
          <a:p>
            <a:pPr algn="r"/>
            <a:r>
              <a:rPr lang="en-US" dirty="0" smtClean="0"/>
              <a:t>“</a:t>
            </a:r>
            <a:r>
              <a:rPr lang="en-US" sz="2000" dirty="0" smtClean="0"/>
              <a:t>The Intensity Frontier Workshop” exercise</a:t>
            </a:r>
            <a:endParaRPr lang="en-US" sz="2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40958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latin typeface="Comic Sans MS" pitchFamily="66" charset="0"/>
              </a:rPr>
              <a:t>Produce a report summarizing workshop</a:t>
            </a:r>
            <a:endParaRPr lang="en-US" sz="1800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 Intensity Frontier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20574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New sources of </a:t>
            </a:r>
            <a:r>
              <a:rPr lang="en-US" sz="1800" dirty="0" err="1" smtClean="0">
                <a:solidFill>
                  <a:srgbClr val="006600"/>
                </a:solidFill>
              </a:rPr>
              <a:t>CPv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smtClean="0">
                <a:solidFill>
                  <a:srgbClr val="006600"/>
                </a:solidFill>
              </a:rPr>
              <a:t> Indirect </a:t>
            </a:r>
            <a:r>
              <a:rPr lang="en-US" sz="1800" dirty="0" smtClean="0">
                <a:solidFill>
                  <a:srgbClr val="006600"/>
                </a:solidFill>
              </a:rPr>
              <a:t>new Physics   Search</a:t>
            </a:r>
            <a:endParaRPr lang="en-US" sz="1800" dirty="0">
              <a:solidFill>
                <a:srgbClr val="0066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00600" y="19812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New sources of </a:t>
            </a:r>
            <a:r>
              <a:rPr lang="en-US" sz="1800" dirty="0" err="1" smtClean="0">
                <a:solidFill>
                  <a:srgbClr val="0000CC"/>
                </a:solidFill>
              </a:rPr>
              <a:t>CPv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-</a:t>
            </a:r>
            <a:r>
              <a:rPr lang="en-US" sz="1800" dirty="0" smtClean="0">
                <a:solidFill>
                  <a:srgbClr val="0000CC"/>
                </a:solidFill>
              </a:rPr>
              <a:t>Indirect new Physics Search 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676400" y="34290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80"/>
                </a:solidFill>
              </a:rPr>
              <a:t>Explore new weakly coupled sectors, possibly DM</a:t>
            </a:r>
            <a:endParaRPr lang="en-US" sz="1800" dirty="0">
              <a:solidFill>
                <a:srgbClr val="80008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4000" y="35052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CC0000"/>
                </a:solidFill>
              </a:rPr>
              <a:t>Fundamental Properties: </a:t>
            </a:r>
            <a:r>
              <a:rPr lang="en-US" sz="1800" dirty="0" err="1" smtClean="0">
                <a:solidFill>
                  <a:srgbClr val="CC0000"/>
                </a:solidFill>
              </a:rPr>
              <a:t>CPv</a:t>
            </a:r>
            <a:r>
              <a:rPr lang="en-US" sz="1800" dirty="0" smtClean="0">
                <a:solidFill>
                  <a:srgbClr val="CC0000"/>
                </a:solidFill>
              </a:rPr>
              <a:t> Dirac/</a:t>
            </a:r>
            <a:r>
              <a:rPr lang="en-US" sz="1800" dirty="0" err="1" smtClean="0">
                <a:solidFill>
                  <a:srgbClr val="CC0000"/>
                </a:solidFill>
              </a:rPr>
              <a:t>Majorana</a:t>
            </a:r>
            <a:r>
              <a:rPr lang="en-US" sz="1800" dirty="0" smtClean="0">
                <a:solidFill>
                  <a:srgbClr val="CC0000"/>
                </a:solidFill>
              </a:rPr>
              <a:t> Mass Hierarchy</a:t>
            </a:r>
            <a:endParaRPr lang="en-US" sz="1800" dirty="0" smtClean="0"/>
          </a:p>
        </p:txBody>
      </p:sp>
      <p:sp>
        <p:nvSpPr>
          <p:cNvPr id="15" name="Oval 14"/>
          <p:cNvSpPr/>
          <p:nvPr/>
        </p:nvSpPr>
        <p:spPr bwMode="auto">
          <a:xfrm>
            <a:off x="2209800" y="4876800"/>
            <a:ext cx="28956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663300"/>
                </a:solidFill>
              </a:rPr>
              <a:t>New sources of CPV – Indirect new Physics Search - Fundamental measurements</a:t>
            </a:r>
            <a:endParaRPr lang="en-US" sz="1600" dirty="0">
              <a:solidFill>
                <a:srgbClr val="6633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0" y="4876800"/>
            <a:ext cx="2743200" cy="1828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Test of unification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144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The Intensity Frontier is a </a:t>
            </a:r>
            <a:r>
              <a:rPr lang="en-US" u="sng" dirty="0" smtClean="0">
                <a:solidFill>
                  <a:srgbClr val="0000CC"/>
                </a:solidFill>
                <a:latin typeface="Comic Sans MS" pitchFamily="66" charset="0"/>
              </a:rPr>
              <a:t>broad and diverse</a:t>
            </a:r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, but </a:t>
            </a:r>
            <a:r>
              <a:rPr lang="en-US" b="0" u="sng" dirty="0" smtClean="0">
                <a:solidFill>
                  <a:srgbClr val="0000CC"/>
                </a:solidFill>
                <a:latin typeface="Comic Sans MS" pitchFamily="66" charset="0"/>
              </a:rPr>
              <a:t>connected, overlapping </a:t>
            </a:r>
            <a:r>
              <a:rPr lang="en-US" b="0" dirty="0" smtClean="0">
                <a:solidFill>
                  <a:srgbClr val="0000CC"/>
                </a:solidFill>
                <a:latin typeface="Comic Sans MS" pitchFamily="66" charset="0"/>
              </a:rPr>
              <a:t>, set of science opportunities.</a:t>
            </a:r>
          </a:p>
          <a:p>
            <a:endParaRPr lang="en-US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1371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3300"/>
                </a:solidFill>
                <a:latin typeface="Comic Sans MS" pitchFamily="66" charset="0"/>
              </a:rPr>
              <a:t>Broad</a:t>
            </a:r>
            <a:r>
              <a:rPr lang="en-US" b="0" dirty="0" smtClean="0">
                <a:solidFill>
                  <a:srgbClr val="663300"/>
                </a:solidFill>
                <a:latin typeface="Comic Sans MS" pitchFamily="66" charset="0"/>
              </a:rPr>
              <a:t> program with many connections</a:t>
            </a:r>
          </a:p>
          <a:p>
            <a:pPr algn="r"/>
            <a:endParaRPr lang="en-US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4384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63300"/>
                </a:solidFill>
                <a:latin typeface="Comic Sans MS" pitchFamily="66" charset="0"/>
              </a:rPr>
              <a:t>NOT a priori clear which is most important. We should do them all if possible.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8382000" y="2362200"/>
            <a:ext cx="2286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2895600"/>
            <a:ext cx="1371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omic Sans MS" pitchFamily="66" charset="0"/>
              </a:rPr>
              <a:t>One outcome of workshop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00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CPv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=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C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harge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P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arity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iolation</a:t>
            </a:r>
          </a:p>
          <a:p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34561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006600"/>
                </a:solidFill>
                <a:latin typeface="Comic Sans MS" pitchFamily="66" charset="0"/>
              </a:rPr>
              <a:t>LFv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 =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L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epton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F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lavor number </a:t>
            </a:r>
            <a:r>
              <a:rPr lang="en-US" b="0" u="sng" dirty="0" smtClean="0">
                <a:solidFill>
                  <a:srgbClr val="006600"/>
                </a:solidFill>
                <a:latin typeface="Comic Sans MS" pitchFamily="66" charset="0"/>
              </a:rPr>
              <a:t>v</a:t>
            </a:r>
            <a:r>
              <a:rPr lang="en-US" b="0" dirty="0" smtClean="0">
                <a:solidFill>
                  <a:srgbClr val="006600"/>
                </a:solidFill>
                <a:latin typeface="Comic Sans MS" pitchFamily="66" charset="0"/>
              </a:rPr>
              <a:t>iolation</a:t>
            </a:r>
          </a:p>
          <a:p>
            <a:endParaRPr lang="en-US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50520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WISPs</a:t>
            </a:r>
            <a:endParaRPr lang="en-US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3581400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N</a:t>
            </a:r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eutrinos</a:t>
            </a:r>
            <a:endParaRPr lang="en-US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495300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“Neutrons”</a:t>
            </a:r>
            <a:endParaRPr lang="en-US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Proton decay</a:t>
            </a:r>
            <a:endParaRPr lang="en-US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213360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Heavy Quarks</a:t>
            </a:r>
            <a:endParaRPr lang="en-US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2057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</a:rPr>
              <a:t>Charged leptons</a:t>
            </a:r>
            <a:endParaRPr lang="en-US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563562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Some outcomes of the workshop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63300"/>
                </a:solidFill>
                <a:latin typeface="Comic Sans MS" pitchFamily="66" charset="0"/>
              </a:rPr>
              <a:t>Intensity Frontier is a broad set of precision measurements of properties of  known particles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63300"/>
                </a:solidFill>
                <a:latin typeface="Comic Sans MS" pitchFamily="66" charset="0"/>
              </a:rPr>
              <a:t>It is a multi pronged, inter connected program (not just one approach) </a:t>
            </a:r>
            <a:r>
              <a:rPr lang="en-US" sz="1800" u="sng" dirty="0" smtClean="0">
                <a:solidFill>
                  <a:srgbClr val="663300"/>
                </a:solidFill>
                <a:latin typeface="Comic Sans MS" pitchFamily="66" charset="0"/>
              </a:rPr>
              <a:t>AND</a:t>
            </a:r>
            <a:r>
              <a:rPr lang="en-US" sz="1800" dirty="0" smtClean="0">
                <a:solidFill>
                  <a:srgbClr val="663300"/>
                </a:solidFill>
                <a:latin typeface="Comic Sans MS" pitchFamily="66" charset="0"/>
              </a:rPr>
              <a:t> global program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663300"/>
                </a:solidFill>
                <a:latin typeface="Comic Sans MS" pitchFamily="66" charset="0"/>
              </a:rPr>
              <a:t>We have “only” presented the science case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3200400"/>
          </a:xfrm>
        </p:spPr>
        <p:txBody>
          <a:bodyPr/>
          <a:lstStyle/>
          <a:p>
            <a:r>
              <a:rPr lang="en-US" sz="1800" b="1" dirty="0" smtClean="0">
                <a:latin typeface="Comic Sans MS" pitchFamily="66" charset="0"/>
              </a:rPr>
              <a:t>&gt; 500 participants </a:t>
            </a:r>
          </a:p>
          <a:p>
            <a:pPr lvl="1"/>
            <a:r>
              <a:rPr lang="en-US" sz="1800" b="1" dirty="0" smtClean="0">
                <a:latin typeface="Comic Sans MS" pitchFamily="66" charset="0"/>
              </a:rPr>
              <a:t>Overflowed meeting space and had to limit attendance</a:t>
            </a:r>
          </a:p>
          <a:p>
            <a:pPr lvl="1"/>
            <a:r>
              <a:rPr lang="en-US" sz="1800" b="1" dirty="0" smtClean="0">
                <a:latin typeface="Comic Sans MS" pitchFamily="66" charset="0"/>
              </a:rPr>
              <a:t>Exceeded our expectations ( Organizers &amp; DOE !)</a:t>
            </a:r>
          </a:p>
          <a:p>
            <a:r>
              <a:rPr lang="en-US" sz="1800" b="1" dirty="0" smtClean="0">
                <a:solidFill>
                  <a:srgbClr val="000066"/>
                </a:solidFill>
                <a:latin typeface="Comic Sans MS" pitchFamily="66" charset="0"/>
              </a:rPr>
              <a:t>Workshop peppered with ideas and enthusiasm</a:t>
            </a:r>
          </a:p>
          <a:p>
            <a:pPr lvl="1"/>
            <a:r>
              <a:rPr lang="en-US" sz="1800" b="1" dirty="0" smtClean="0">
                <a:solidFill>
                  <a:srgbClr val="000066"/>
                </a:solidFill>
                <a:latin typeface="Comic Sans MS" pitchFamily="66" charset="0"/>
              </a:rPr>
              <a:t>&gt; 100 Parallel session talks</a:t>
            </a:r>
          </a:p>
          <a:p>
            <a:pPr lvl="1"/>
            <a:r>
              <a:rPr lang="en-US" sz="1800" b="1" dirty="0" smtClean="0">
                <a:solidFill>
                  <a:srgbClr val="000066"/>
                </a:solidFill>
                <a:latin typeface="Comic Sans MS" pitchFamily="66" charset="0"/>
              </a:rPr>
              <a:t>Much discussion!  Sessions, posters, hallways, twitter</a:t>
            </a:r>
            <a:endParaRPr lang="en-US" sz="1800" b="1" dirty="0" smtClean="0">
              <a:latin typeface="Comic Sans MS" pitchFamily="66" charset="0"/>
            </a:endParaRPr>
          </a:p>
          <a:p>
            <a:r>
              <a:rPr lang="en-US" sz="1800" b="1" dirty="0" smtClean="0">
                <a:solidFill>
                  <a:srgbClr val="CC0000"/>
                </a:solidFill>
                <a:latin typeface="Comic Sans MS" pitchFamily="66" charset="0"/>
              </a:rPr>
              <a:t>Demonstrates a large, young community that wants to do this science</a:t>
            </a:r>
          </a:p>
          <a:p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4530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Intensity Frontier science program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90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rgbClr val="000066"/>
                </a:solidFill>
                <a:latin typeface="Comic Sans MS" pitchFamily="66" charset="0"/>
              </a:rPr>
              <a:t>Flavor of what came out of workshop and is in report </a:t>
            </a:r>
            <a:r>
              <a:rPr lang="en-US" b="0" dirty="0" smtClean="0">
                <a:solidFill>
                  <a:srgbClr val="000066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b="0" dirty="0" smtClean="0">
                <a:solidFill>
                  <a:srgbClr val="000066"/>
                </a:solidFill>
                <a:latin typeface="Comic Sans MS" pitchFamily="66" charset="0"/>
              </a:rPr>
              <a:t>….</a:t>
            </a:r>
            <a:endParaRPr lang="en-US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template">
  <a:themeElements>
    <a:clrScheme name="My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_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</Template>
  <TotalTime>8143</TotalTime>
  <Words>1891</Words>
  <Application>Microsoft Office PowerPoint</Application>
  <PresentationFormat>On-screen Show (4:3)</PresentationFormat>
  <Paragraphs>338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My_template</vt:lpstr>
      <vt:lpstr>Slide 1</vt:lpstr>
      <vt:lpstr>Slide 2</vt:lpstr>
      <vt:lpstr>HEP and the frontiers</vt:lpstr>
      <vt:lpstr>What is the Intensity Frontier?</vt:lpstr>
      <vt:lpstr>What is the Intensity Frontier?</vt:lpstr>
      <vt:lpstr>Slide 6</vt:lpstr>
      <vt:lpstr>“The Intensity Frontier Workshop” exercise</vt:lpstr>
      <vt:lpstr>The Intensity Frontier</vt:lpstr>
      <vt:lpstr>Some outcomes of the workshop</vt:lpstr>
      <vt:lpstr>Physics  @ Intensity Frontier:  Heavy Quarks</vt:lpstr>
      <vt:lpstr>Physics @ Intensity Frontier:  Charged Leptons</vt:lpstr>
      <vt:lpstr>Physics @Intensity Frontier:  Charged Leptons</vt:lpstr>
      <vt:lpstr>Neutrino working group</vt:lpstr>
      <vt:lpstr>Physics  @ Intensity Frontier:  Neutrinos</vt:lpstr>
      <vt:lpstr>Physics @ Intensity Frontier:  Neutrinos</vt:lpstr>
      <vt:lpstr>Physics  @ Intensity Frontier:  Proton Decay</vt:lpstr>
      <vt:lpstr>Physics @ Intensity Frontier:  Ultra-weak Hidden Sectors</vt:lpstr>
      <vt:lpstr>Nucleons, Nuclei &amp; Atoms</vt:lpstr>
      <vt:lpstr>The Report</vt:lpstr>
      <vt:lpstr>Organization of report</vt:lpstr>
      <vt:lpstr>Executive summary points</vt:lpstr>
      <vt:lpstr>What Next?</vt:lpstr>
      <vt:lpstr>What Next?</vt:lpstr>
      <vt:lpstr>Intensity Frontier workshop</vt:lpstr>
      <vt:lpstr>What is the Intensity Frontier?</vt:lpstr>
      <vt:lpstr>Why broad &amp; diverse?</vt:lpstr>
      <vt:lpstr>Why broad &amp; diverse?</vt:lpstr>
      <vt:lpstr>Physics  @ Intensity Frontier:  Ultra-weak Hidden Sectors</vt:lpstr>
      <vt:lpstr>Physics @ Intensity Frontier:  Nucleons, Nuclei and Atons</vt:lpstr>
      <vt:lpstr>What is the Intensity Frontier?</vt:lpstr>
      <vt:lpstr>The Intensity Frontier</vt:lpstr>
      <vt:lpstr>HEP and the frontiers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Model is an Effective Theory</dc:title>
  <dc:creator>hewett</dc:creator>
  <cp:lastModifiedBy>Harry Weerts</cp:lastModifiedBy>
  <cp:revision>156</cp:revision>
  <dcterms:created xsi:type="dcterms:W3CDTF">2004-06-08T19:45:48Z</dcterms:created>
  <dcterms:modified xsi:type="dcterms:W3CDTF">2012-06-13T19:19:55Z</dcterms:modified>
</cp:coreProperties>
</file>