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2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21.bin" ContentType="application/vnd.openxmlformats-officedocument.oleObject"/>
  <Override PartName="/ppt/notesSlides/notesSlide7.xml" ContentType="application/vnd.openxmlformats-officedocument.presentationml.notesSlide+xml"/>
  <Override PartName="/ppt/embeddings/oleObject22.bin" ContentType="application/vnd.openxmlformats-officedocument.oleObject"/>
  <Override PartName="/ppt/notesSlides/notesSlide8.xml" ContentType="application/vnd.openxmlformats-officedocument.presentationml.notesSlide+xml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25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26.bin" ContentType="application/vnd.openxmlformats-officedocument.oleObject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Microsoft_Equation1.bin" ContentType="application/vnd.openxmlformats-officedocument.oleObject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notesSlides/notesSlide27.xml" ContentType="application/vnd.openxmlformats-officedocument.presentationml.notesSlide+xml"/>
  <Override PartName="/ppt/embeddings/oleObject34.bin" ContentType="application/vnd.openxmlformats-officedocument.oleObject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1" r:id="rId1"/>
  </p:sldMasterIdLst>
  <p:notesMasterIdLst>
    <p:notesMasterId r:id="rId43"/>
  </p:notesMasterIdLst>
  <p:handoutMasterIdLst>
    <p:handoutMasterId r:id="rId44"/>
  </p:handoutMasterIdLst>
  <p:sldIdLst>
    <p:sldId id="400" r:id="rId2"/>
    <p:sldId id="514" r:id="rId3"/>
    <p:sldId id="477" r:id="rId4"/>
    <p:sldId id="558" r:id="rId5"/>
    <p:sldId id="559" r:id="rId6"/>
    <p:sldId id="557" r:id="rId7"/>
    <p:sldId id="560" r:id="rId8"/>
    <p:sldId id="515" r:id="rId9"/>
    <p:sldId id="516" r:id="rId10"/>
    <p:sldId id="458" r:id="rId11"/>
    <p:sldId id="481" r:id="rId12"/>
    <p:sldId id="563" r:id="rId13"/>
    <p:sldId id="391" r:id="rId14"/>
    <p:sldId id="565" r:id="rId15"/>
    <p:sldId id="566" r:id="rId16"/>
    <p:sldId id="550" r:id="rId17"/>
    <p:sldId id="547" r:id="rId18"/>
    <p:sldId id="524" r:id="rId19"/>
    <p:sldId id="522" r:id="rId20"/>
    <p:sldId id="500" r:id="rId21"/>
    <p:sldId id="430" r:id="rId22"/>
    <p:sldId id="553" r:id="rId23"/>
    <p:sldId id="564" r:id="rId24"/>
    <p:sldId id="383" r:id="rId25"/>
    <p:sldId id="567" r:id="rId26"/>
    <p:sldId id="437" r:id="rId27"/>
    <p:sldId id="488" r:id="rId28"/>
    <p:sldId id="471" r:id="rId29"/>
    <p:sldId id="427" r:id="rId30"/>
    <p:sldId id="470" r:id="rId31"/>
    <p:sldId id="525" r:id="rId32"/>
    <p:sldId id="548" r:id="rId33"/>
    <p:sldId id="549" r:id="rId34"/>
    <p:sldId id="408" r:id="rId35"/>
    <p:sldId id="518" r:id="rId36"/>
    <p:sldId id="521" r:id="rId37"/>
    <p:sldId id="519" r:id="rId38"/>
    <p:sldId id="465" r:id="rId39"/>
    <p:sldId id="536" r:id="rId40"/>
    <p:sldId id="543" r:id="rId41"/>
    <p:sldId id="443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521415D9-36F7-43E2-AB2F-B90AF26B5E84}">
      <p14:sectionLst xmlns:p14="http://schemas.microsoft.com/office/powerpoint/2010/main">
        <p14:section name="Introduction and Motivation" id="{C9C83ABD-0F60-3D49-817F-011296E35AC3}">
          <p14:sldIdLst>
            <p14:sldId id="400"/>
            <p14:sldId id="514"/>
            <p14:sldId id="477"/>
            <p14:sldId id="558"/>
            <p14:sldId id="559"/>
            <p14:sldId id="557"/>
            <p14:sldId id="560"/>
          </p14:sldIdLst>
        </p14:section>
        <p14:section name="The Experiment" id="{934DD4A6-5792-4645-B4EE-F07A3000DAD4}">
          <p14:sldIdLst>
            <p14:sldId id="515"/>
            <p14:sldId id="516"/>
            <p14:sldId id="458"/>
            <p14:sldId id="481"/>
            <p14:sldId id="563"/>
            <p14:sldId id="391"/>
            <p14:sldId id="565"/>
            <p14:sldId id="566"/>
          </p14:sldIdLst>
        </p14:section>
        <p14:section name="Analysis" id="{56BDEA2E-F773-9347-AF0F-5F6EEE8210AA}">
          <p14:sldIdLst>
            <p14:sldId id="550"/>
            <p14:sldId id="547"/>
            <p14:sldId id="524"/>
            <p14:sldId id="522"/>
          </p14:sldIdLst>
        </p14:section>
        <p14:section name="The Results" id="{815B3630-678A-324B-B20F-DE1725539F52}">
          <p14:sldIdLst>
            <p14:sldId id="500"/>
            <p14:sldId id="430"/>
            <p14:sldId id="553"/>
            <p14:sldId id="564"/>
          </p14:sldIdLst>
        </p14:section>
        <p14:section name="Conclusion" id="{BF64AF18-E609-E84F-A690-80C2499D4208}">
          <p14:sldIdLst>
            <p14:sldId id="383"/>
          </p14:sldIdLst>
        </p14:section>
        <p14:section name="Backup: NuMI" id="{759C8890-C8EF-6F4F-A48E-6B0B0EEFD18A}">
          <p14:sldIdLst>
            <p14:sldId id="567"/>
            <p14:sldId id="437"/>
            <p14:sldId id="488"/>
            <p14:sldId id="471"/>
          </p14:sldIdLst>
        </p14:section>
        <p14:section name="Backup: NuBar" id="{90926B9E-5C18-7A48-9ABE-5D29018CAE99}">
          <p14:sldIdLst>
            <p14:sldId id="427"/>
            <p14:sldId id="470"/>
            <p14:sldId id="525"/>
            <p14:sldId id="548"/>
            <p14:sldId id="549"/>
          </p14:sldIdLst>
        </p14:section>
        <p14:section name="Backup: Selection" id="{C4595DB6-7C7F-0A4E-8C16-3A62A4A45F06}">
          <p14:sldIdLst>
            <p14:sldId id="408"/>
            <p14:sldId id="518"/>
            <p14:sldId id="521"/>
            <p14:sldId id="519"/>
            <p14:sldId id="465"/>
          </p14:sldIdLst>
        </p14:section>
        <p14:section name="Backup: Fit for Oscillations" id="{C1521A61-AAEF-C043-B0D5-A2FF11E2A240}">
          <p14:sldIdLst>
            <p14:sldId id="536"/>
            <p14:sldId id="543"/>
            <p14:sldId id="44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595959"/>
    <a:srgbClr val="8CCCFF"/>
    <a:srgbClr val="00FFE6"/>
    <a:srgbClr val="E7E7E7"/>
    <a:srgbClr val="A6A6A6"/>
    <a:srgbClr val="D9D9D9"/>
    <a:srgbClr val="BFBFBF"/>
    <a:srgbClr val="FD9A9B"/>
    <a:srgbClr val="ABD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64" autoAdjust="0"/>
    <p:restoredTop sz="94237" autoAdjust="0"/>
  </p:normalViewPr>
  <p:slideViewPr>
    <p:cSldViewPr snapToGrid="0">
      <p:cViewPr>
        <p:scale>
          <a:sx n="105" d="100"/>
          <a:sy n="105" d="100"/>
        </p:scale>
        <p:origin x="-520" y="-176"/>
      </p:cViewPr>
      <p:guideLst>
        <p:guide orient="horz" pos="2321"/>
        <p:guide pos="387"/>
      </p:guideLst>
    </p:cSldViewPr>
  </p:slideViewPr>
  <p:outlineViewPr>
    <p:cViewPr>
      <p:scale>
        <a:sx n="33" d="100"/>
        <a:sy n="33" d="100"/>
      </p:scale>
      <p:origin x="0" y="15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132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wmf"/><Relationship Id="rId6" Type="http://schemas.openxmlformats.org/officeDocument/2006/relationships/image" Target="../media/image9.wmf"/><Relationship Id="rId7" Type="http://schemas.openxmlformats.org/officeDocument/2006/relationships/image" Target="../media/image10.wmf"/><Relationship Id="rId8" Type="http://schemas.openxmlformats.org/officeDocument/2006/relationships/image" Target="../media/image11.wmf"/><Relationship Id="rId9" Type="http://schemas.openxmlformats.org/officeDocument/2006/relationships/image" Target="../media/image12.emf"/><Relationship Id="rId1" Type="http://schemas.openxmlformats.org/officeDocument/2006/relationships/image" Target="../media/image4.wmf"/><Relationship Id="rId2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Relationship Id="rId2" Type="http://schemas.openxmlformats.org/officeDocument/2006/relationships/image" Target="../media/image7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Relationship Id="rId2" Type="http://schemas.openxmlformats.org/officeDocument/2006/relationships/image" Target="../media/image7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4" Type="http://schemas.openxmlformats.org/officeDocument/2006/relationships/image" Target="../media/image16.wmf"/><Relationship Id="rId5" Type="http://schemas.openxmlformats.org/officeDocument/2006/relationships/image" Target="../media/image17.wmf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8" Type="http://schemas.openxmlformats.org/officeDocument/2006/relationships/image" Target="../media/image20.emf"/><Relationship Id="rId9" Type="http://schemas.openxmlformats.org/officeDocument/2006/relationships/image" Target="../media/image21.emf"/><Relationship Id="rId10" Type="http://schemas.openxmlformats.org/officeDocument/2006/relationships/image" Target="../media/image22.emf"/><Relationship Id="rId11" Type="http://schemas.openxmlformats.org/officeDocument/2006/relationships/image" Target="../media/image23.emf"/><Relationship Id="rId1" Type="http://schemas.openxmlformats.org/officeDocument/2006/relationships/image" Target="../media/image13.emf"/><Relationship Id="rId2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Relationship Id="rId2" Type="http://schemas.openxmlformats.org/officeDocument/2006/relationships/image" Target="../media/image3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Relationship Id="rId2" Type="http://schemas.openxmlformats.org/officeDocument/2006/relationships/image" Target="../media/image6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Relationship Id="rId2" Type="http://schemas.openxmlformats.org/officeDocument/2006/relationships/image" Target="../media/image6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2F13BD16-A4B9-D140-9701-9A663B909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053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617920B5-DF99-224A-9811-7E5035899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154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We’ve known for sometime three light active neutrino flavors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More</a:t>
            </a:r>
            <a:r>
              <a:rPr lang="en-US" baseline="0" dirty="0" smtClean="0">
                <a:solidFill>
                  <a:srgbClr val="0000FF"/>
                </a:solidFill>
              </a:rPr>
              <a:t> recently it was discovered that neutrinos oscillate among flavors as they propagate.  </a:t>
            </a:r>
          </a:p>
          <a:p>
            <a:r>
              <a:rPr lang="en-US" baseline="0" dirty="0" smtClean="0">
                <a:solidFill>
                  <a:srgbClr val="0000FF"/>
                </a:solidFill>
              </a:rPr>
              <a:t>This comes about because neutrinos interact in flavor eigenstates but propagate in mass eigenstates, which are not the same.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*</a:t>
            </a:r>
            <a:r>
              <a:rPr lang="en-US" baseline="0" dirty="0" smtClean="0"/>
              <a:t> Matrix *</a:t>
            </a:r>
            <a:endParaRPr lang="en-US" dirty="0" smtClean="0"/>
          </a:p>
          <a:p>
            <a:r>
              <a:rPr lang="en-US" dirty="0" smtClean="0"/>
              <a:t>In order to have oscillations, the neutrinos need to have </a:t>
            </a:r>
            <a:r>
              <a:rPr lang="en-US" dirty="0" smtClean="0">
                <a:solidFill>
                  <a:srgbClr val="0000FF"/>
                </a:solidFill>
              </a:rPr>
              <a:t>different, non-zero masses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*</a:t>
            </a:r>
            <a:r>
              <a:rPr lang="en-US" baseline="0" dirty="0" smtClean="0">
                <a:solidFill>
                  <a:srgbClr val="0000FF"/>
                </a:solidFill>
              </a:rPr>
              <a:t> Cartoon *</a:t>
            </a: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594D4C-54DF-D041-A2B5-DA10E2EF4C8F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Thank you to the accelerator folks for progressive improvement </a:t>
            </a: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6C4AB-E194-6D43-AB8A-E3E3F80B9F46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>
              <a:lnSpc>
                <a:spcPct val="80000"/>
              </a:lnSpc>
            </a:pPr>
            <a:r>
              <a:rPr lang="en-US" sz="2000" smtClean="0">
                <a:ea typeface="Times New Roman" charset="0"/>
                <a:cs typeface="Times New Roman" charset="0"/>
              </a:rPr>
              <a:t>Point out the coil in the far detector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79C250-E992-2F47-B2CA-CE6A1452C737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/>
            <a:r>
              <a:rPr lang="en-US" smtClean="0"/>
              <a:t>Mention energy from track and shower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D94C1B-D670-D648-A686-50BE1BBCCD82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/>
            <a:r>
              <a:rPr lang="en-US" smtClean="0"/>
              <a:t>Mention energy from track and shower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D94C1B-D670-D648-A686-50BE1BBCCD82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/>
            <a:r>
              <a:rPr lang="en-US" smtClean="0"/>
              <a:t>Mention energy from track and shower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D94C1B-D670-D648-A686-50BE1BBCCD82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Too fast – compare to </a:t>
            </a:r>
            <a:r>
              <a:rPr lang="en-US" dirty="0" err="1" smtClean="0"/>
              <a:t>monte</a:t>
            </a:r>
            <a:r>
              <a:rPr lang="en-US" dirty="0" smtClean="0"/>
              <a:t> </a:t>
            </a:r>
            <a:r>
              <a:rPr lang="en-US" dirty="0" err="1" smtClean="0"/>
              <a:t>carlo</a:t>
            </a:r>
            <a:r>
              <a:rPr lang="en-US" dirty="0" smtClean="0"/>
              <a:t> true events</a:t>
            </a:r>
          </a:p>
          <a:p>
            <a:r>
              <a:rPr lang="en-US" dirty="0" smtClean="0"/>
              <a:t>Algorithm output parameter</a:t>
            </a:r>
          </a:p>
          <a:p>
            <a:r>
              <a:rPr lang="en-US" dirty="0" smtClean="0"/>
              <a:t>4 dimensional </a:t>
            </a:r>
            <a:r>
              <a:rPr lang="en-US" dirty="0" err="1" smtClean="0"/>
              <a:t>knn</a:t>
            </a:r>
            <a:r>
              <a:rPr lang="en-US" dirty="0" smtClean="0"/>
              <a:t> space</a:t>
            </a:r>
          </a:p>
          <a:p>
            <a:r>
              <a:rPr lang="en-US" dirty="0" smtClean="0"/>
              <a:t>How are the parameters scaled</a:t>
            </a:r>
          </a:p>
          <a:p>
            <a:r>
              <a:rPr lang="en-US" dirty="0" smtClean="0"/>
              <a:t>More </a:t>
            </a:r>
            <a:r>
              <a:rPr lang="en-US" dirty="0" err="1" smtClean="0"/>
              <a:t>expalantion</a:t>
            </a:r>
            <a:endParaRPr lang="en-US" dirty="0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5C075C-B7A5-6D4C-895E-B02664C470AE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Harshly removing ambiguous charge</a:t>
            </a:r>
          </a:p>
          <a:p>
            <a:r>
              <a:rPr lang="en-US" smtClean="0"/>
              <a:t>High energy does not affect oscillation result</a:t>
            </a: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1FB37E-AE0E-8B4C-809C-7DC83035E783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400" dirty="0" smtClean="0"/>
              <a:t>Tuned target </a:t>
            </a:r>
            <a:r>
              <a:rPr lang="en-US" sz="2400" dirty="0" err="1" smtClean="0"/>
              <a:t>hadron</a:t>
            </a:r>
            <a:r>
              <a:rPr lang="en-US" sz="2400" dirty="0" smtClean="0"/>
              <a:t> production simulation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Used the neutrino-mode fit constrained by data from NA49 </a:t>
            </a: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79C88-4AF4-E444-86A4-F766CC18D0F0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Make sure to walk through the hisgtograms</a:t>
            </a:r>
          </a:p>
          <a:p>
            <a:r>
              <a:rPr lang="en-US" smtClean="0"/>
              <a:t>Last point explains developing tails -- </a:t>
            </a: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53E48E-8FA0-CD4C-93B7-002A5D9E62E1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 typeface="Wingdings" charset="2"/>
              <a:buNone/>
            </a:pPr>
            <a:endParaRPr lang="en-US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ABDA10-BE84-9141-AA01-4CA6EE2C6EC0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to effectively study we need a large, pure sample of antineutrinos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CBBC86-73B9-D94A-B805-05AFE9F71055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Aft>
                <a:spcPts val="3600"/>
              </a:spcAft>
            </a:pPr>
            <a:r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Interesting tension.  A proper combined analysis underway.</a:t>
            </a:r>
          </a:p>
          <a:p>
            <a:pPr>
              <a:spcAft>
                <a:spcPts val="3600"/>
              </a:spcAft>
            </a:pPr>
            <a:r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It sits right around the 95% contour and a proper combined analysis is pending.</a:t>
            </a:r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964534-75EF-6B4A-91D7-14CED875552F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Aft>
                <a:spcPts val="3600"/>
              </a:spcAft>
            </a:pPr>
            <a:r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Interesting tension.  A proper combined analysis underway.</a:t>
            </a:r>
          </a:p>
          <a:p>
            <a:pPr>
              <a:spcAft>
                <a:spcPts val="3600"/>
              </a:spcAft>
            </a:pPr>
            <a:r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It sits right around the 95% contour and a proper combined analysis is pending.</a:t>
            </a:r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964534-75EF-6B4A-91D7-14CED875552F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“It’s very interesting, and we clearly need more antineutrino running.”</a:t>
            </a:r>
          </a:p>
          <a:p>
            <a:endParaRPr lang="en-US" smtClean="0"/>
          </a:p>
          <a:p>
            <a:r>
              <a:rPr lang="en-US" smtClean="0"/>
              <a:t>Backup slide on the cross-check of fitting without a charge sign cut</a:t>
            </a:r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02FE7E-1B95-6045-B132-FCDF2844E5DD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Where does contamination come in both beams</a:t>
            </a:r>
          </a:p>
          <a:p>
            <a:r>
              <a:rPr lang="en-US" smtClean="0"/>
              <a:t>Take plenty of time here – the details are interesting</a:t>
            </a:r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C0D61F-EE1A-BD4C-8207-9CE904766D63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High energy tail is unaffected by focusing</a:t>
            </a:r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727090-F053-2B44-88C2-07E9232F27AA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850DB2-567C-6F4F-AC04-E04B8FF2D342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Antineutrinos focused towards the coil hole</a:t>
            </a:r>
          </a:p>
          <a:p>
            <a:r>
              <a:rPr lang="en-US" smtClean="0"/>
              <a:t>Neutrinos focused away towards the edges</a:t>
            </a: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3D01F0-6421-B44C-9B9D-42B41E87A411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Add CC contour</a:t>
            </a:r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3F29D1-82CD-6741-B8D1-8856C2703E86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>
              <a:lnSpc>
                <a:spcPct val="80000"/>
              </a:lnSpc>
            </a:pPr>
            <a:r>
              <a:rPr lang="en-US" sz="2000" smtClean="0">
                <a:ea typeface="Times New Roman" charset="0"/>
                <a:cs typeface="Times New Roman" charset="0"/>
              </a:rPr>
              <a:t>Mention the field plot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solidFill>
                  <a:srgbClr val="FF0000"/>
                </a:solidFill>
                <a:ea typeface="Times New Roman" charset="0"/>
                <a:cs typeface="Times New Roman" charset="0"/>
              </a:rPr>
              <a:t>Mention the reversible field</a:t>
            </a:r>
            <a:endParaRPr lang="en-US" smtClean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mtClean="0"/>
              <a:t>A 1 GeV muon penetrates 28 planes</a:t>
            </a:r>
          </a:p>
          <a:p>
            <a:pPr lvl="1">
              <a:lnSpc>
                <a:spcPct val="80000"/>
              </a:lnSpc>
            </a:pPr>
            <a:r>
              <a:rPr lang="en-US" smtClean="0"/>
              <a:t>Causes events to be focused inwards or outwards</a:t>
            </a:r>
          </a:p>
          <a:p>
            <a:pPr lvl="1">
              <a:lnSpc>
                <a:spcPct val="80000"/>
              </a:lnSpc>
            </a:pPr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58D396-85BE-3745-9388-9B898F6D3EB2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Too fast – compare to </a:t>
            </a:r>
            <a:r>
              <a:rPr lang="en-US" dirty="0" err="1" smtClean="0"/>
              <a:t>monte</a:t>
            </a:r>
            <a:r>
              <a:rPr lang="en-US" dirty="0" smtClean="0"/>
              <a:t> </a:t>
            </a:r>
            <a:r>
              <a:rPr lang="en-US" dirty="0" err="1" smtClean="0"/>
              <a:t>carlo</a:t>
            </a:r>
            <a:r>
              <a:rPr lang="en-US" dirty="0" smtClean="0"/>
              <a:t> true events</a:t>
            </a:r>
          </a:p>
          <a:p>
            <a:r>
              <a:rPr lang="en-US" dirty="0" smtClean="0"/>
              <a:t>Algorithm output parameter</a:t>
            </a:r>
          </a:p>
          <a:p>
            <a:r>
              <a:rPr lang="en-US" dirty="0" smtClean="0"/>
              <a:t>4 dimensional </a:t>
            </a:r>
            <a:r>
              <a:rPr lang="en-US" dirty="0" err="1" smtClean="0"/>
              <a:t>knn</a:t>
            </a:r>
            <a:r>
              <a:rPr lang="en-US" dirty="0" smtClean="0"/>
              <a:t> space</a:t>
            </a:r>
          </a:p>
          <a:p>
            <a:r>
              <a:rPr lang="en-US" dirty="0" smtClean="0"/>
              <a:t>How are the parameters scaled</a:t>
            </a:r>
          </a:p>
          <a:p>
            <a:r>
              <a:rPr lang="en-US" dirty="0" smtClean="0"/>
              <a:t>More </a:t>
            </a:r>
            <a:r>
              <a:rPr lang="en-US" dirty="0" err="1" smtClean="0"/>
              <a:t>expalantion</a:t>
            </a:r>
            <a:endParaRPr lang="en-US" dirty="0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5C075C-B7A5-6D4C-895E-B02664C470AE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Times New Roman" charset="0"/>
                <a:cs typeface="Times New Roman" charset="0"/>
              </a:rPr>
              <a:t>Long-baseline, accelerator-neutrino oscillation experiment.</a:t>
            </a:r>
          </a:p>
          <a:p>
            <a:r>
              <a:rPr lang="en-US" smtClean="0">
                <a:ea typeface="Times New Roman" charset="0"/>
                <a:cs typeface="Times New Roman" charset="0"/>
              </a:rPr>
              <a:t>Bigger fonts on the components</a:t>
            </a:r>
          </a:p>
          <a:p>
            <a:r>
              <a:rPr lang="en-US" smtClean="0">
                <a:ea typeface="Times New Roman" charset="0"/>
                <a:cs typeface="Times New Roman" charset="0"/>
              </a:rPr>
              <a:t>Magnetized detectors – unique to MINOS among oscillation experiments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F752D3-CD0D-534D-AED4-5C4AF4592776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Topology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muons</a:t>
            </a:r>
            <a:r>
              <a:rPr lang="en-US" baseline="0" dirty="0" smtClean="0"/>
              <a:t> tend to be longer than hadronic shower elements</a:t>
            </a:r>
            <a:endParaRPr lang="en-US" dirty="0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5C075C-B7A5-6D4C-895E-B02664C470AE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Topology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muons</a:t>
            </a:r>
            <a:r>
              <a:rPr lang="en-US" baseline="0" dirty="0" smtClean="0"/>
              <a:t> tend to be isolated while hadronic shower elements tend to have other unrelated hits</a:t>
            </a:r>
            <a:endParaRPr lang="en-US" dirty="0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5C075C-B7A5-6D4C-895E-B02664C470AE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/>
              <a:t>Muons</a:t>
            </a:r>
            <a:r>
              <a:rPr lang="en-US" baseline="0" dirty="0" smtClean="0"/>
              <a:t> – multiple coulomb scattering – lots of small energy losses – low energy per strip, relatively uniform</a:t>
            </a:r>
          </a:p>
          <a:p>
            <a:r>
              <a:rPr lang="en-US" baseline="0" dirty="0" smtClean="0"/>
              <a:t>Hadronic shower elements – hadronic interactions tend to be more energetic and fluctuate more between low and high energy losses</a:t>
            </a:r>
            <a:endParaRPr lang="en-US" dirty="0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5C075C-B7A5-6D4C-895E-B02664C470AE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What are the 2 bumps – be ready to explain</a:t>
            </a:r>
          </a:p>
          <a:p>
            <a:r>
              <a:rPr lang="en-US" dirty="0" smtClean="0"/>
              <a:t>Ready to explain modeling the peak</a:t>
            </a: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FD8DB8-8D14-0F49-97F6-945AE78EE20E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D53DC1-54C8-644A-B7F7-18DFD3A6F466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Times New Roman" charset="0"/>
                <a:cs typeface="Times New Roman" charset="0"/>
              </a:rPr>
              <a:t>Long-baseline, accelerator-neutrino oscillation experiment.</a:t>
            </a:r>
          </a:p>
          <a:p>
            <a:r>
              <a:rPr lang="en-US" smtClean="0">
                <a:ea typeface="Times New Roman" charset="0"/>
                <a:cs typeface="Times New Roman" charset="0"/>
              </a:rPr>
              <a:t>Bigger fonts on the components</a:t>
            </a:r>
          </a:p>
          <a:p>
            <a:r>
              <a:rPr lang="en-US" smtClean="0">
                <a:ea typeface="Times New Roman" charset="0"/>
                <a:cs typeface="Times New Roman" charset="0"/>
              </a:rPr>
              <a:t>Magnetized detectors – unique to MINOS among oscillation experiments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F752D3-CD0D-534D-AED4-5C4AF4592776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Times New Roman" charset="0"/>
                <a:cs typeface="Times New Roman" charset="0"/>
              </a:rPr>
              <a:t>Long-baseline, accelerator-neutrino oscillation experiment.</a:t>
            </a:r>
          </a:p>
          <a:p>
            <a:r>
              <a:rPr lang="en-US" smtClean="0">
                <a:ea typeface="Times New Roman" charset="0"/>
                <a:cs typeface="Times New Roman" charset="0"/>
              </a:rPr>
              <a:t>Bigger fonts on the components</a:t>
            </a:r>
          </a:p>
          <a:p>
            <a:r>
              <a:rPr lang="en-US" smtClean="0">
                <a:ea typeface="Times New Roman" charset="0"/>
                <a:cs typeface="Times New Roman" charset="0"/>
              </a:rPr>
              <a:t>Magnetized detectors – unique to MINOS among oscillation experiments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F752D3-CD0D-534D-AED4-5C4AF4592776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Times New Roman" charset="0"/>
                <a:cs typeface="Times New Roman" charset="0"/>
              </a:rPr>
              <a:t>Long-baseline, accelerator-neutrino oscillation experiment.</a:t>
            </a:r>
          </a:p>
          <a:p>
            <a:r>
              <a:rPr lang="en-US" smtClean="0">
                <a:ea typeface="Times New Roman" charset="0"/>
                <a:cs typeface="Times New Roman" charset="0"/>
              </a:rPr>
              <a:t>Bigger fonts on the components</a:t>
            </a:r>
          </a:p>
          <a:p>
            <a:r>
              <a:rPr lang="en-US" smtClean="0">
                <a:ea typeface="Times New Roman" charset="0"/>
                <a:cs typeface="Times New Roman" charset="0"/>
              </a:rPr>
              <a:t>Magnetized detectors – unique to MINOS among oscillation experiments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F752D3-CD0D-534D-AED4-5C4AF4592776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4BCCDE-0F94-6F4D-8D43-280AC71FAC3D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Lower peak, higher</a:t>
            </a:r>
            <a:r>
              <a:rPr lang="en-US" baseline="0" dirty="0" smtClean="0"/>
              <a:t> backgrounds</a:t>
            </a:r>
            <a:endParaRPr lang="en-US" dirty="0" smtClean="0"/>
          </a:p>
          <a:p>
            <a:r>
              <a:rPr lang="en-US" dirty="0" smtClean="0"/>
              <a:t>High energy tail is unaffected by focusing</a:t>
            </a:r>
          </a:p>
          <a:p>
            <a:r>
              <a:rPr lang="en-US" dirty="0" smtClean="0"/>
              <a:t>Mention the need for a magnetic field</a:t>
            </a:r>
          </a:p>
          <a:p>
            <a:endParaRPr lang="en-US" dirty="0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B8A36B-916D-F845-90BB-E8DA8CF0D99B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Describe what they are, and then what they show</a:t>
            </a:r>
          </a:p>
          <a:p>
            <a:r>
              <a:rPr lang="en-US" smtClean="0"/>
              <a:t>Describe each axis on every plot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084B47-12BB-6642-ACCE-9ECB9D49C888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79ECD0-A737-EF4E-891D-1CB9F2D6B8E1}" type="slidenum">
              <a:rPr lang="en-US" smtClean="0"/>
              <a:pPr>
                <a:defRPr/>
              </a:pPr>
              <a:t>‹#›</a:t>
            </a:fld>
            <a:r>
              <a:rPr lang="en-US" smtClean="0"/>
              <a:t>/9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54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5B6EB9-2F60-554F-9AD3-A0C6AC0CA4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61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A2E2C-D64A-A043-92FA-62772F9EFE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98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anchor="ctr"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85758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53A16A-3C27-6A4C-9AC1-708755D4C3A8}" type="slidenum">
              <a:rPr lang="en-US" smtClean="0"/>
              <a:pPr>
                <a:defRPr/>
              </a:pPr>
              <a:t>‹#›</a:t>
            </a:fld>
            <a:endParaRPr lang="en-US" smtClean="0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34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346" y="980966"/>
            <a:ext cx="2846552" cy="5145197"/>
          </a:xfrm>
        </p:spPr>
        <p:txBody>
          <a:bodyPr/>
          <a:lstStyle>
            <a:lvl1pPr marL="171450" indent="-171450"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999" y="980966"/>
            <a:ext cx="5964621" cy="51451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2BD18-00BC-F649-AB93-0E8B1C117B61}" type="slidenum">
              <a:rPr lang="en-US" smtClean="0"/>
              <a:pPr>
                <a:defRPr/>
              </a:pPr>
              <a:t>‹#›</a:t>
            </a:fld>
            <a:endParaRPr lang="en-US" smtClean="0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13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4F453D-93AF-EE4F-9C50-49E7087DE5A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6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160D98-C5DE-0B49-BB41-2DC86E1949A5}" type="slidenum">
              <a:rPr lang="en-US" smtClean="0"/>
              <a:pPr>
                <a:defRPr/>
              </a:pPr>
              <a:t>‹#›</a:t>
            </a:fld>
            <a:endParaRPr lang="en-US" smtClean="0"/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92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73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37251D-7FCD-414A-B1EC-AF950F4B21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46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7D3DFB-39FC-DB4D-A04F-0B7D2AC3BB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04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43253"/>
            <a:ext cx="8229600" cy="732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965" y="989724"/>
            <a:ext cx="8679793" cy="5298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smtClean="0"/>
              <a:t>Alex Himmel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B5B0629F-F451-874D-8CEE-B3A889B31B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38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2424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44.png"/><Relationship Id="rId5" Type="http://schemas.openxmlformats.org/officeDocument/2006/relationships/oleObject" Target="../embeddings/oleObject25.bin"/><Relationship Id="rId6" Type="http://schemas.openxmlformats.org/officeDocument/2006/relationships/image" Target="../media/image43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27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1.png"/><Relationship Id="rId5" Type="http://schemas.openxmlformats.org/officeDocument/2006/relationships/image" Target="../media/image49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47.png"/><Relationship Id="rId5" Type="http://schemas.openxmlformats.org/officeDocument/2006/relationships/image" Target="../media/image56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26.bin"/><Relationship Id="rId5" Type="http://schemas.openxmlformats.org/officeDocument/2006/relationships/image" Target="../media/image57.emf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emf"/><Relationship Id="rId20" Type="http://schemas.openxmlformats.org/officeDocument/2006/relationships/oleObject" Target="../embeddings/oleObject9.bin"/><Relationship Id="rId21" Type="http://schemas.openxmlformats.org/officeDocument/2006/relationships/image" Target="../media/image12.emf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7.e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8.wmf"/><Relationship Id="rId14" Type="http://schemas.openxmlformats.org/officeDocument/2006/relationships/oleObject" Target="../embeddings/oleObject6.bin"/><Relationship Id="rId15" Type="http://schemas.openxmlformats.org/officeDocument/2006/relationships/image" Target="../media/image9.wmf"/><Relationship Id="rId16" Type="http://schemas.openxmlformats.org/officeDocument/2006/relationships/oleObject" Target="../embeddings/oleObject7.bin"/><Relationship Id="rId17" Type="http://schemas.openxmlformats.org/officeDocument/2006/relationships/image" Target="../media/image10.wmf"/><Relationship Id="rId18" Type="http://schemas.openxmlformats.org/officeDocument/2006/relationships/oleObject" Target="../embeddings/oleObject8.bin"/><Relationship Id="rId19" Type="http://schemas.openxmlformats.org/officeDocument/2006/relationships/image" Target="../media/image1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5.wmf"/><Relationship Id="rId8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65.emf"/><Relationship Id="rId5" Type="http://schemas.openxmlformats.org/officeDocument/2006/relationships/oleObject" Target="../embeddings/oleObject27.bin"/><Relationship Id="rId6" Type="http://schemas.openxmlformats.org/officeDocument/2006/relationships/image" Target="../media/image63.emf"/><Relationship Id="rId7" Type="http://schemas.openxmlformats.org/officeDocument/2006/relationships/oleObject" Target="../embeddings/oleObject28.bin"/><Relationship Id="rId8" Type="http://schemas.openxmlformats.org/officeDocument/2006/relationships/image" Target="../media/image64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oleObject" Target="../embeddings/oleObject29.bin"/><Relationship Id="rId5" Type="http://schemas.openxmlformats.org/officeDocument/2006/relationships/image" Target="../media/image66.emf"/><Relationship Id="rId6" Type="http://schemas.openxmlformats.org/officeDocument/2006/relationships/oleObject" Target="../embeddings/Microsoft_Equation1.bin"/><Relationship Id="rId7" Type="http://schemas.openxmlformats.org/officeDocument/2006/relationships/image" Target="../media/image67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2.png"/><Relationship Id="rId12" Type="http://schemas.openxmlformats.org/officeDocument/2006/relationships/image" Target="../media/image73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34.png"/><Relationship Id="rId5" Type="http://schemas.openxmlformats.org/officeDocument/2006/relationships/oleObject" Target="../embeddings/oleObject30.bin"/><Relationship Id="rId6" Type="http://schemas.openxmlformats.org/officeDocument/2006/relationships/image" Target="../media/image74.emf"/><Relationship Id="rId7" Type="http://schemas.openxmlformats.org/officeDocument/2006/relationships/image" Target="../media/image37.png"/><Relationship Id="rId8" Type="http://schemas.openxmlformats.org/officeDocument/2006/relationships/image" Target="../media/image40.png"/><Relationship Id="rId9" Type="http://schemas.openxmlformats.org/officeDocument/2006/relationships/oleObject" Target="../embeddings/oleObject31.bin"/><Relationship Id="rId10" Type="http://schemas.openxmlformats.org/officeDocument/2006/relationships/image" Target="../media/image7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oleObject" Target="../embeddings/oleObject32.bin"/><Relationship Id="rId8" Type="http://schemas.openxmlformats.org/officeDocument/2006/relationships/image" Target="../media/image77.emf"/><Relationship Id="rId9" Type="http://schemas.openxmlformats.org/officeDocument/2006/relationships/oleObject" Target="../embeddings/oleObject33.bin"/><Relationship Id="rId10" Type="http://schemas.openxmlformats.org/officeDocument/2006/relationships/image" Target="../media/image78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wmf"/><Relationship Id="rId20" Type="http://schemas.openxmlformats.org/officeDocument/2006/relationships/oleObject" Target="../embeddings/oleObject18.bin"/><Relationship Id="rId21" Type="http://schemas.openxmlformats.org/officeDocument/2006/relationships/image" Target="../media/image21.emf"/><Relationship Id="rId22" Type="http://schemas.openxmlformats.org/officeDocument/2006/relationships/oleObject" Target="../embeddings/oleObject19.bin"/><Relationship Id="rId23" Type="http://schemas.openxmlformats.org/officeDocument/2006/relationships/image" Target="../media/image22.emf"/><Relationship Id="rId24" Type="http://schemas.openxmlformats.org/officeDocument/2006/relationships/oleObject" Target="../embeddings/oleObject20.bin"/><Relationship Id="rId25" Type="http://schemas.openxmlformats.org/officeDocument/2006/relationships/image" Target="../media/image23.emf"/><Relationship Id="rId10" Type="http://schemas.openxmlformats.org/officeDocument/2006/relationships/oleObject" Target="../embeddings/oleObject13.bin"/><Relationship Id="rId11" Type="http://schemas.openxmlformats.org/officeDocument/2006/relationships/image" Target="../media/image16.wmf"/><Relationship Id="rId12" Type="http://schemas.openxmlformats.org/officeDocument/2006/relationships/oleObject" Target="../embeddings/oleObject14.bin"/><Relationship Id="rId13" Type="http://schemas.openxmlformats.org/officeDocument/2006/relationships/image" Target="../media/image17.wmf"/><Relationship Id="rId14" Type="http://schemas.openxmlformats.org/officeDocument/2006/relationships/oleObject" Target="../embeddings/oleObject15.bin"/><Relationship Id="rId15" Type="http://schemas.openxmlformats.org/officeDocument/2006/relationships/image" Target="../media/image18.emf"/><Relationship Id="rId16" Type="http://schemas.openxmlformats.org/officeDocument/2006/relationships/oleObject" Target="../embeddings/oleObject16.bin"/><Relationship Id="rId17" Type="http://schemas.openxmlformats.org/officeDocument/2006/relationships/image" Target="../media/image19.emf"/><Relationship Id="rId18" Type="http://schemas.openxmlformats.org/officeDocument/2006/relationships/oleObject" Target="../embeddings/oleObject17.bin"/><Relationship Id="rId19" Type="http://schemas.openxmlformats.org/officeDocument/2006/relationships/image" Target="../media/image2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13.e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14.emf"/><Relationship Id="rId8" Type="http://schemas.openxmlformats.org/officeDocument/2006/relationships/oleObject" Target="../embeddings/oleObject1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83.png"/><Relationship Id="rId5" Type="http://schemas.openxmlformats.org/officeDocument/2006/relationships/oleObject" Target="../embeddings/oleObject34.bin"/><Relationship Id="rId6" Type="http://schemas.openxmlformats.org/officeDocument/2006/relationships/image" Target="../media/image82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emf"/><Relationship Id="rId3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51.png"/><Relationship Id="rId5" Type="http://schemas.openxmlformats.org/officeDocument/2006/relationships/image" Target="../media/image49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4" Type="http://schemas.openxmlformats.org/officeDocument/2006/relationships/image" Target="../media/image51.png"/><Relationship Id="rId5" Type="http://schemas.openxmlformats.org/officeDocument/2006/relationships/image" Target="../media/image49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emf"/><Relationship Id="rId3" Type="http://schemas.openxmlformats.org/officeDocument/2006/relationships/image" Target="../media/image9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gif"/><Relationship Id="rId3" Type="http://schemas.openxmlformats.org/officeDocument/2006/relationships/image" Target="../media/image99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5.png"/><Relationship Id="rId5" Type="http://schemas.openxmlformats.org/officeDocument/2006/relationships/image" Target="../media/image24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9.jpeg"/><Relationship Id="rId5" Type="http://schemas.openxmlformats.org/officeDocument/2006/relationships/image" Target="../media/image25.png"/><Relationship Id="rId6" Type="http://schemas.openxmlformats.org/officeDocument/2006/relationships/image" Target="../media/image24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24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27.jpeg"/><Relationship Id="rId8" Type="http://schemas.openxmlformats.org/officeDocument/2006/relationships/image" Target="../media/image29.jpeg"/><Relationship Id="rId9" Type="http://schemas.openxmlformats.org/officeDocument/2006/relationships/image" Target="../media/image25.png"/><Relationship Id="rId10" Type="http://schemas.openxmlformats.org/officeDocument/2006/relationships/oleObject" Target="../embeddings/oleObject21.bin"/><Relationship Id="rId11" Type="http://schemas.openxmlformats.org/officeDocument/2006/relationships/image" Target="../media/image3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oleObject" Target="../embeddings/oleObject22.bin"/><Relationship Id="rId8" Type="http://schemas.openxmlformats.org/officeDocument/2006/relationships/image" Target="../media/image33.emf"/><Relationship Id="rId9" Type="http://schemas.openxmlformats.org/officeDocument/2006/relationships/image" Target="../media/image3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4.bin"/><Relationship Id="rId12" Type="http://schemas.openxmlformats.org/officeDocument/2006/relationships/image" Target="../media/image39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4.png"/><Relationship Id="rId7" Type="http://schemas.openxmlformats.org/officeDocument/2006/relationships/oleObject" Target="../embeddings/oleObject23.bin"/><Relationship Id="rId8" Type="http://schemas.openxmlformats.org/officeDocument/2006/relationships/image" Target="../media/image38.emf"/><Relationship Id="rId9" Type="http://schemas.openxmlformats.org/officeDocument/2006/relationships/image" Target="../media/image37.png"/><Relationship Id="rId10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5"/>
          <p:cNvSpPr>
            <a:spLocks noGrp="1"/>
          </p:cNvSpPr>
          <p:nvPr>
            <p:ph type="ctrTitle"/>
          </p:nvPr>
        </p:nvSpPr>
        <p:spPr>
          <a:xfrm>
            <a:off x="685800" y="528379"/>
            <a:ext cx="7772400" cy="19923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dirty="0" smtClean="0"/>
              <a:t>URA Thesis Award: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Antineutrino Oscillations in the Atmospheric Sector</a:t>
            </a:r>
          </a:p>
        </p:txBody>
      </p:sp>
      <p:sp>
        <p:nvSpPr>
          <p:cNvPr id="16387" name="Subtitle 6"/>
          <p:cNvSpPr>
            <a:spLocks noGrp="1"/>
          </p:cNvSpPr>
          <p:nvPr>
            <p:ph type="subTitle" idx="1"/>
          </p:nvPr>
        </p:nvSpPr>
        <p:spPr>
          <a:xfrm>
            <a:off x="1120042" y="3049070"/>
            <a:ext cx="6903916" cy="3280552"/>
          </a:xfrm>
        </p:spPr>
        <p:txBody>
          <a:bodyPr>
            <a:normAutofit/>
          </a:bodyPr>
          <a:lstStyle/>
          <a:p>
            <a:pPr algn="l">
              <a:spcBef>
                <a:spcPts val="24"/>
              </a:spcBef>
            </a:pPr>
            <a:r>
              <a:rPr lang="en-US" sz="3200" dirty="0" smtClean="0">
                <a:solidFill>
                  <a:srgbClr val="000000"/>
                </a:solidFill>
                <a:latin typeface="+mj-lt"/>
                <a:ea typeface="Euphemia UCAS" charset="0"/>
                <a:cs typeface="Euphemia UCAS" charset="0"/>
              </a:rPr>
              <a:t>Alexander Himmel</a:t>
            </a:r>
          </a:p>
          <a:p>
            <a:pPr algn="l">
              <a:spcBef>
                <a:spcPts val="24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  <a:ea typeface="Euphemia UCAS" charset="0"/>
                <a:cs typeface="Euphemia UCAS" charset="0"/>
              </a:rPr>
              <a:t>Duke University</a:t>
            </a:r>
          </a:p>
          <a:p>
            <a:pPr algn="l">
              <a:spcBef>
                <a:spcPts val="24"/>
              </a:spcBef>
            </a:pPr>
            <a:r>
              <a:rPr lang="en-US" sz="1800" i="1" dirty="0">
                <a:ea typeface="Euphemia UCAS" charset="0"/>
                <a:cs typeface="Euphemia UCAS" charset="0"/>
              </a:rPr>
              <a:t>f</a:t>
            </a:r>
            <a:r>
              <a:rPr lang="en-US" sz="1800" i="1" dirty="0" smtClean="0">
                <a:ea typeface="Euphemia UCAS" charset="0"/>
                <a:cs typeface="Euphemia UCAS" charset="0"/>
              </a:rPr>
              <a:t>or work done at</a:t>
            </a:r>
          </a:p>
          <a:p>
            <a:pPr algn="l">
              <a:spcBef>
                <a:spcPts val="24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  <a:ea typeface="Euphemia UCAS" charset="0"/>
                <a:cs typeface="Euphemia UCAS" charset="0"/>
              </a:rPr>
              <a:t>The California Institute of Technology</a:t>
            </a:r>
          </a:p>
          <a:p>
            <a:pPr algn="l">
              <a:spcBef>
                <a:spcPts val="24"/>
              </a:spcBef>
            </a:pPr>
            <a:r>
              <a:rPr lang="en-US" sz="1800" i="1" dirty="0">
                <a:ea typeface="Euphemia UCAS" charset="0"/>
                <a:cs typeface="Euphemia UCAS" charset="0"/>
              </a:rPr>
              <a:t>w</a:t>
            </a:r>
            <a:r>
              <a:rPr lang="en-US" sz="1800" i="1" dirty="0" smtClean="0">
                <a:ea typeface="Euphemia UCAS" charset="0"/>
                <a:cs typeface="Euphemia UCAS" charset="0"/>
              </a:rPr>
              <a:t>ith</a:t>
            </a:r>
            <a:endParaRPr lang="en-US" sz="1800" dirty="0" smtClean="0">
              <a:ea typeface="Euphemia UCAS" charset="0"/>
              <a:cs typeface="Euphemia UCAS" charset="0"/>
            </a:endParaRPr>
          </a:p>
          <a:p>
            <a:pPr algn="l">
              <a:spcBef>
                <a:spcPts val="24"/>
              </a:spcBef>
            </a:pPr>
            <a:r>
              <a:rPr lang="en-US" sz="2400" dirty="0" smtClean="0">
                <a:solidFill>
                  <a:srgbClr val="000000"/>
                </a:solidFill>
                <a:latin typeface="+mj-lt"/>
                <a:ea typeface="Euphemia UCAS" charset="0"/>
                <a:cs typeface="Euphemia UCAS" charset="0"/>
              </a:rPr>
              <a:t>The MINOS Collaboration</a:t>
            </a:r>
          </a:p>
          <a:p>
            <a:pPr>
              <a:spcBef>
                <a:spcPts val="24"/>
              </a:spcBef>
            </a:pPr>
            <a:endParaRPr lang="en-US" sz="2400" dirty="0" smtClean="0">
              <a:latin typeface="+mj-lt"/>
              <a:ea typeface="Euphemia UCAS" charset="0"/>
              <a:cs typeface="Euphemia UCAS" charset="0"/>
            </a:endParaRPr>
          </a:p>
          <a:p>
            <a:pPr>
              <a:spcBef>
                <a:spcPts val="24"/>
              </a:spcBef>
            </a:pPr>
            <a:r>
              <a:rPr lang="en-US" sz="2400" dirty="0" smtClean="0">
                <a:ea typeface="Euphemia UCAS" charset="0"/>
                <a:cs typeface="Euphemia UCAS" charset="0"/>
              </a:rPr>
              <a:t>45</a:t>
            </a:r>
            <a:r>
              <a:rPr lang="en-US" sz="2400" baseline="30000" dirty="0" smtClean="0">
                <a:ea typeface="Euphemia UCAS" charset="0"/>
                <a:cs typeface="Euphemia UCAS" charset="0"/>
              </a:rPr>
              <a:t>th</a:t>
            </a:r>
            <a:r>
              <a:rPr lang="en-US" sz="2400" dirty="0" smtClean="0">
                <a:ea typeface="Euphemia UCAS" charset="0"/>
                <a:cs typeface="Euphemia UCAS" charset="0"/>
              </a:rPr>
              <a:t> FNAL User’s Meeting, June 13</a:t>
            </a:r>
            <a:r>
              <a:rPr lang="en-US" sz="2400" baseline="30000" dirty="0" smtClean="0">
                <a:ea typeface="Euphemia UCAS" charset="0"/>
                <a:cs typeface="Euphemia UCAS" charset="0"/>
              </a:rPr>
              <a:t>th</a:t>
            </a:r>
            <a:r>
              <a:rPr lang="en-US" sz="2400" dirty="0" smtClean="0">
                <a:ea typeface="Euphemia UCAS" charset="0"/>
                <a:cs typeface="Euphemia UCAS" charset="0"/>
              </a:rPr>
              <a:t>, 2012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756790" y="2974838"/>
            <a:ext cx="1267168" cy="2645607"/>
            <a:chOff x="7086600" y="2107623"/>
            <a:chExt cx="2057400" cy="4295463"/>
          </a:xfrm>
        </p:grpSpPr>
        <p:pic>
          <p:nvPicPr>
            <p:cNvPr id="4" name="Picture 8" descr="caltech_log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548563" y="3067131"/>
              <a:ext cx="1595437" cy="166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7" descr="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543800" y="4774311"/>
              <a:ext cx="1600200" cy="162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Picture 1" descr="duke_logo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600" y="2107623"/>
              <a:ext cx="2057400" cy="91135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Antineutrino Cross-section</a:t>
            </a:r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827919" y="4652963"/>
            <a:ext cx="7488162" cy="17668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Why is the peak rate ×3 lower?</a:t>
            </a:r>
          </a:p>
          <a:p>
            <a:pPr lvl="1">
              <a:defRPr/>
            </a:pPr>
            <a:r>
              <a:rPr lang="en-US" dirty="0"/>
              <a:t>×1.3 </a:t>
            </a:r>
            <a:r>
              <a:rPr lang="en-US" dirty="0" smtClean="0"/>
              <a:t>lower </a:t>
            </a:r>
            <a:r>
              <a:rPr lang="en-US" i="1" dirty="0" smtClean="0"/>
              <a:t>π</a:t>
            </a:r>
            <a:r>
              <a:rPr lang="en-US" i="1" baseline="30000" dirty="0" smtClean="0"/>
              <a:t>-</a:t>
            </a:r>
            <a:r>
              <a:rPr lang="en-US" dirty="0" smtClean="0"/>
              <a:t> production</a:t>
            </a:r>
          </a:p>
          <a:p>
            <a:pPr lvl="1">
              <a:defRPr/>
            </a:pPr>
            <a:r>
              <a:rPr lang="en-US" dirty="0"/>
              <a:t>×2.3 </a:t>
            </a:r>
            <a:r>
              <a:rPr lang="en-US" dirty="0" smtClean="0"/>
              <a:t>lower interaction cross-section</a:t>
            </a:r>
          </a:p>
          <a:p>
            <a:pPr>
              <a:defRPr/>
            </a:pPr>
            <a:endParaRPr lang="en-US" dirty="0" smtClean="0"/>
          </a:p>
        </p:txBody>
      </p:sp>
      <p:pic>
        <p:nvPicPr>
          <p:cNvPr id="58374" name="Content Placeholder 8" descr="minos_world_data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71" r="1042"/>
          <a:stretch>
            <a:fillRect/>
          </a:stretch>
        </p:blipFill>
        <p:spPr bwMode="auto">
          <a:xfrm>
            <a:off x="3506788" y="788988"/>
            <a:ext cx="5637212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8" descr="piplusminu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49325"/>
            <a:ext cx="35179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90563" y="4225925"/>
            <a:ext cx="2606675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175" lvl="2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Eur. Phys. J. C 49 897 (2007)</a:t>
            </a:r>
          </a:p>
        </p:txBody>
      </p:sp>
      <p:sp>
        <p:nvSpPr>
          <p:cNvPr id="9" name="Rectangle 8"/>
          <p:cNvSpPr/>
          <p:nvPr/>
        </p:nvSpPr>
        <p:spPr>
          <a:xfrm>
            <a:off x="5135563" y="4225925"/>
            <a:ext cx="2776537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175" lvl="2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imes New Roman"/>
                <a:cs typeface="Times New Roman"/>
              </a:rPr>
              <a:t>Phys. Rev. D 81 072002 (2010)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10</a:t>
            </a:fld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777875" y="2185458"/>
            <a:ext cx="306435" cy="1543724"/>
          </a:xfrm>
          <a:prstGeom prst="rect">
            <a:avLst/>
          </a:prstGeom>
          <a:solidFill>
            <a:srgbClr val="8CCCFF">
              <a:alpha val="4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666188" y="1068916"/>
            <a:ext cx="302682" cy="2802083"/>
          </a:xfrm>
          <a:prstGeom prst="rect">
            <a:avLst/>
          </a:prstGeom>
          <a:solidFill>
            <a:srgbClr val="8CCCFF">
              <a:alpha val="4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NuMI</a:t>
            </a:r>
            <a:r>
              <a:rPr lang="en-US" dirty="0" smtClean="0"/>
              <a:t> Beam Performance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11</a:t>
            </a:fld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7075"/>
            <a:ext cx="9144000" cy="442303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492499" y="1799158"/>
            <a:ext cx="3494089" cy="4707998"/>
            <a:chOff x="3492499" y="1524000"/>
            <a:chExt cx="3494089" cy="4707998"/>
          </a:xfrm>
        </p:grpSpPr>
        <p:grpSp>
          <p:nvGrpSpPr>
            <p:cNvPr id="9" name="Group 8"/>
            <p:cNvGrpSpPr/>
            <p:nvPr/>
          </p:nvGrpSpPr>
          <p:grpSpPr>
            <a:xfrm>
              <a:off x="4776788" y="1756833"/>
              <a:ext cx="2209800" cy="4475165"/>
              <a:chOff x="4776788" y="1756833"/>
              <a:chExt cx="2209800" cy="4475165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5535084" y="1756833"/>
                <a:ext cx="571500" cy="3132667"/>
              </a:xfrm>
              <a:prstGeom prst="rect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473" name="Left Brace 10"/>
              <p:cNvSpPr>
                <a:spLocks/>
              </p:cNvSpPr>
              <p:nvPr/>
            </p:nvSpPr>
            <p:spPr bwMode="auto">
              <a:xfrm rot="16200000">
                <a:off x="5685006" y="4764448"/>
                <a:ext cx="241301" cy="576072"/>
              </a:xfrm>
              <a:prstGeom prst="leftBrace">
                <a:avLst>
                  <a:gd name="adj1" fmla="val 8398"/>
                  <a:gd name="adj2" fmla="val 50000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  <p:graphicFrame>
            <p:nvGraphicFramePr>
              <p:cNvPr id="62467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17614227"/>
                  </p:ext>
                </p:extLst>
              </p:nvPr>
            </p:nvGraphicFramePr>
            <p:xfrm>
              <a:off x="4776788" y="5252510"/>
              <a:ext cx="2209800" cy="9794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2658" name="Equation" r:id="rId5" imgW="1003300" imgH="444500" progId="Equation.3">
                      <p:embed/>
                    </p:oleObj>
                  </mc:Choice>
                  <mc:Fallback>
                    <p:oleObj name="Equation" r:id="rId5" imgW="1003300" imgH="44450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76788" y="5252510"/>
                            <a:ext cx="2209800" cy="9794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" name="TextBox 5"/>
            <p:cNvSpPr txBox="1"/>
            <p:nvPr/>
          </p:nvSpPr>
          <p:spPr>
            <a:xfrm>
              <a:off x="3492499" y="1524000"/>
              <a:ext cx="1386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My thesis</a:t>
              </a:r>
              <a:endParaRPr lang="en-US" dirty="0">
                <a:latin typeface="+mj-lt"/>
              </a:endParaRPr>
            </a:p>
          </p:txBody>
        </p:sp>
        <p:cxnSp>
          <p:nvCxnSpPr>
            <p:cNvPr id="19" name="Straight Arrow Connector 18"/>
            <p:cNvCxnSpPr>
              <a:stCxn id="6" idx="2"/>
            </p:cNvCxnSpPr>
            <p:nvPr/>
          </p:nvCxnSpPr>
          <p:spPr>
            <a:xfrm>
              <a:off x="4185507" y="1985665"/>
              <a:ext cx="1317826" cy="628418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adout_flipp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611"/>
            <a:ext cx="2970270" cy="445105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2BD18-00BC-F649-AB93-0E8B1C117B61}" type="slidenum">
              <a:rPr lang="en-US" smtClean="0"/>
              <a:pPr>
                <a:defRPr/>
              </a:pPr>
              <a:t>12</a:t>
            </a:fld>
            <a:endParaRPr lang="en-US" smtClean="0"/>
          </a:p>
          <a:p>
            <a:pPr>
              <a:defRPr/>
            </a:pPr>
            <a:endParaRPr lang="en-US"/>
          </a:p>
        </p:txBody>
      </p:sp>
      <p:sp>
        <p:nvSpPr>
          <p:cNvPr id="66569" name="TextBox 33"/>
          <p:cNvSpPr txBox="1">
            <a:spLocks noChangeArrowheads="1"/>
          </p:cNvSpPr>
          <p:nvPr/>
        </p:nvSpPr>
        <p:spPr bwMode="auto">
          <a:xfrm>
            <a:off x="-593725" y="1408113"/>
            <a:ext cx="184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Content Placeholder 7"/>
          <p:cNvSpPr txBox="1">
            <a:spLocks/>
          </p:cNvSpPr>
          <p:nvPr/>
        </p:nvSpPr>
        <p:spPr>
          <a:xfrm>
            <a:off x="2648858" y="3652761"/>
            <a:ext cx="6495142" cy="2806095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2424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indent="-230188">
              <a:lnSpc>
                <a:spcPct val="120000"/>
              </a:lnSpc>
            </a:pPr>
            <a:r>
              <a:rPr lang="en-US" dirty="0" smtClean="0"/>
              <a:t>Alternating layers of steel and plastic scintillator</a:t>
            </a:r>
          </a:p>
          <a:p>
            <a:pPr marL="230188" indent="-230188">
              <a:lnSpc>
                <a:spcPct val="120000"/>
              </a:lnSpc>
            </a:pPr>
            <a:r>
              <a:rPr lang="en-US" dirty="0" smtClean="0"/>
              <a:t>Design as similar as possible to minimize systematics</a:t>
            </a:r>
          </a:p>
          <a:p>
            <a:pPr marL="230188" indent="-230188">
              <a:lnSpc>
                <a:spcPct val="120000"/>
              </a:lnSpc>
            </a:pPr>
            <a:r>
              <a:rPr lang="en-US" dirty="0" smtClean="0">
                <a:solidFill>
                  <a:srgbClr val="0000FF"/>
                </a:solidFill>
              </a:rPr>
              <a:t>Event</a:t>
            </a:r>
            <a:r>
              <a:rPr lang="en-US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by-event identification of </a:t>
            </a:r>
            <a:r>
              <a:rPr lang="en-US" i="1" dirty="0" smtClean="0">
                <a:solidFill>
                  <a:srgbClr val="0000FF"/>
                </a:solidFill>
              </a:rPr>
              <a:t>µ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</a:rPr>
              <a:t>/</a:t>
            </a:r>
            <a:r>
              <a:rPr lang="en-US" i="1" dirty="0" smtClean="0">
                <a:solidFill>
                  <a:srgbClr val="0000FF"/>
                </a:solidFill>
              </a:rPr>
              <a:t>µ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thanks to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1.3 T magnetic field</a:t>
            </a:r>
            <a:endParaRPr lang="en-US" dirty="0" smtClean="0">
              <a:solidFill>
                <a:srgbClr val="0000FF"/>
              </a:solidFill>
            </a:endParaRPr>
          </a:p>
          <a:p>
            <a:pPr marL="230188" indent="-230188">
              <a:lnSpc>
                <a:spcPct val="120000"/>
              </a:lnSpc>
            </a:pPr>
            <a:r>
              <a:rPr lang="en-US" dirty="0"/>
              <a:t>980 ton Near Detector, 5.4 kiloton Far </a:t>
            </a:r>
            <a:r>
              <a:rPr lang="en-US" dirty="0" smtClean="0"/>
              <a:t>Detector</a:t>
            </a:r>
            <a:endParaRPr lang="en-US" dirty="0"/>
          </a:p>
        </p:txBody>
      </p:sp>
      <p:pic>
        <p:nvPicPr>
          <p:cNvPr id="11" name="Picture 10" descr="ND.jpeg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8" t="15540" r="12734" b="28950"/>
          <a:stretch/>
        </p:blipFill>
        <p:spPr>
          <a:xfrm>
            <a:off x="2624667" y="967600"/>
            <a:ext cx="3241524" cy="2619244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FD.jpeg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8" r="7876"/>
          <a:stretch/>
        </p:blipFill>
        <p:spPr>
          <a:xfrm>
            <a:off x="5902476" y="974273"/>
            <a:ext cx="3241524" cy="2612571"/>
          </a:xfrm>
          <a:prstGeom prst="rect">
            <a:avLst/>
          </a:prstGeom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MINOS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1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itle 1"/>
          <p:cNvSpPr>
            <a:spLocks noGrp="1"/>
          </p:cNvSpPr>
          <p:nvPr>
            <p:ph type="title"/>
          </p:nvPr>
        </p:nvSpPr>
        <p:spPr>
          <a:xfrm>
            <a:off x="520814" y="240012"/>
            <a:ext cx="2421467" cy="73260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Signal</a:t>
            </a:r>
            <a:endParaRPr lang="en-US" dirty="0" smtClean="0"/>
          </a:p>
        </p:txBody>
      </p:sp>
      <p:pic>
        <p:nvPicPr>
          <p:cNvPr id="68624" name="Picture 5" descr="CCNu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6369050"/>
            <a:ext cx="20574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34" name="TextBox 31"/>
          <p:cNvSpPr txBox="1">
            <a:spLocks noChangeArrowheads="1"/>
          </p:cNvSpPr>
          <p:nvPr/>
        </p:nvSpPr>
        <p:spPr bwMode="auto">
          <a:xfrm>
            <a:off x="2566988" y="6396038"/>
            <a:ext cx="26495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  <a:ea typeface="Euphemia UCAS" charset="0"/>
                <a:cs typeface="Euphemia UCAS" charset="0"/>
              </a:rPr>
              <a:t>Simulated Events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13</a:t>
            </a:fld>
            <a:endParaRPr lang="en-US" dirty="0" smtClean="0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362754" y="240012"/>
            <a:ext cx="3551162" cy="732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/>
              <a:t>Backgrounds</a:t>
            </a:r>
            <a:endParaRPr lang="en-US" dirty="0" smtClean="0"/>
          </a:p>
        </p:txBody>
      </p:sp>
      <p:pic>
        <p:nvPicPr>
          <p:cNvPr id="68621" name="Picture 6" descr="36770_204002_VPlanes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41" t="5469" r="-1785" b="6641"/>
          <a:stretch>
            <a:fillRect/>
          </a:stretch>
        </p:blipFill>
        <p:spPr bwMode="auto">
          <a:xfrm>
            <a:off x="319389" y="3509643"/>
            <a:ext cx="2808744" cy="277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739970" y="1176552"/>
            <a:ext cx="1967583" cy="576378"/>
            <a:chOff x="746296" y="1179866"/>
            <a:chExt cx="1967583" cy="57637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830069" y="1307136"/>
              <a:ext cx="152140" cy="4388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623" name="AutoShape 9"/>
            <p:cNvSpPr>
              <a:spLocks noChangeArrowheads="1"/>
            </p:cNvSpPr>
            <p:nvPr/>
          </p:nvSpPr>
          <p:spPr bwMode="auto">
            <a:xfrm>
              <a:off x="746296" y="1179866"/>
              <a:ext cx="1967583" cy="576378"/>
            </a:xfrm>
            <a:prstGeom prst="roundRect">
              <a:avLst>
                <a:gd name="adj" fmla="val 361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lIns="81648" tIns="42457" rIns="81648" bIns="42457">
              <a:prstTxWarp prst="textNoShape">
                <a:avLst/>
              </a:prstTxWarp>
            </a:bodyPr>
            <a:lstStyle/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7225" algn="l"/>
                  <a:tab pos="1312863" algn="l"/>
                </a:tabLst>
              </a:pPr>
              <a:r>
                <a:rPr lang="en-GB" b="1" i="1" dirty="0" err="1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ν</a:t>
              </a:r>
              <a:r>
                <a:rPr lang="en-GB" b="1" i="1" baseline="-25000" dirty="0" err="1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μ</a:t>
              </a:r>
              <a:r>
                <a:rPr lang="en-GB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GB" b="1" dirty="0">
                  <a:solidFill>
                    <a:srgbClr val="FF0000"/>
                  </a:solidFill>
                  <a:latin typeface="Euphemia UCAS" charset="0"/>
                  <a:ea typeface="Euphemia UCAS" charset="0"/>
                  <a:cs typeface="Euphemia UCAS" charset="0"/>
                </a:rPr>
                <a:t>CC Event</a:t>
              </a:r>
            </a:p>
          </p:txBody>
        </p:sp>
      </p:grpSp>
      <p:sp>
        <p:nvSpPr>
          <p:cNvPr id="68626" name="Freeform 18"/>
          <p:cNvSpPr>
            <a:spLocks noChangeArrowheads="1"/>
          </p:cNvSpPr>
          <p:nvPr/>
        </p:nvSpPr>
        <p:spPr bwMode="auto">
          <a:xfrm>
            <a:off x="965412" y="4450280"/>
            <a:ext cx="1505312" cy="893825"/>
          </a:xfrm>
          <a:custGeom>
            <a:avLst/>
            <a:gdLst>
              <a:gd name="T0" fmla="*/ 0 w 1632857"/>
              <a:gd name="T1" fmla="*/ 0 h 970643"/>
              <a:gd name="T2" fmla="*/ 918127 w 1632857"/>
              <a:gd name="T3" fmla="*/ 289271 h 970643"/>
              <a:gd name="T4" fmla="*/ 1636265 w 1632857"/>
              <a:gd name="T5" fmla="*/ 967247 h 970643"/>
              <a:gd name="T6" fmla="*/ 0 60000 65536"/>
              <a:gd name="T7" fmla="*/ 0 60000 65536"/>
              <a:gd name="T8" fmla="*/ 0 60000 65536"/>
              <a:gd name="T9" fmla="*/ 0 w 1632857"/>
              <a:gd name="T10" fmla="*/ 0 h 970643"/>
              <a:gd name="T11" fmla="*/ 1632857 w 1632857"/>
              <a:gd name="T12" fmla="*/ 970643 h 9706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32857" h="970643">
                <a:moveTo>
                  <a:pt x="0" y="0"/>
                </a:moveTo>
                <a:cubicBezTo>
                  <a:pt x="322036" y="64256"/>
                  <a:pt x="644072" y="128512"/>
                  <a:pt x="916215" y="290286"/>
                </a:cubicBezTo>
                <a:cubicBezTo>
                  <a:pt x="1188358" y="452060"/>
                  <a:pt x="1511905" y="851203"/>
                  <a:pt x="1632857" y="970643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65350" y="1716078"/>
            <a:ext cx="2116822" cy="1693999"/>
            <a:chOff x="362702" y="1301164"/>
            <a:chExt cx="2697565" cy="2158741"/>
          </a:xfrm>
        </p:grpSpPr>
        <p:pic>
          <p:nvPicPr>
            <p:cNvPr id="68610" name="Picture 2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2702" y="1465989"/>
              <a:ext cx="2697565" cy="199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11" name="TextBox 26"/>
            <p:cNvSpPr txBox="1">
              <a:spLocks noChangeArrowheads="1"/>
            </p:cNvSpPr>
            <p:nvPr/>
          </p:nvSpPr>
          <p:spPr bwMode="auto">
            <a:xfrm>
              <a:off x="2393190" y="1301164"/>
              <a:ext cx="220082" cy="3320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normAutofit fontScale="62500" lnSpcReduction="20000"/>
            </a:bodyPr>
            <a:lstStyle/>
            <a:p>
              <a:endParaRPr lang="en-US" sz="1600" dirty="0"/>
            </a:p>
            <a:p>
              <a:r>
                <a:rPr lang="en-US" sz="1600" dirty="0"/>
                <a:t>+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391960" y="1504024"/>
              <a:ext cx="175547" cy="1463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633" name="TextBox 30"/>
          <p:cNvSpPr txBox="1">
            <a:spLocks noChangeArrowheads="1"/>
          </p:cNvSpPr>
          <p:nvPr/>
        </p:nvSpPr>
        <p:spPr bwMode="auto">
          <a:xfrm>
            <a:off x="1791944" y="5064692"/>
            <a:ext cx="567600" cy="48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i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μ</a:t>
            </a:r>
            <a:r>
              <a:rPr lang="en-US" sz="2800" i="1" baseline="300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+</a:t>
            </a:r>
            <a:endParaRPr lang="en-US" sz="2800" i="1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2390" y="1028098"/>
            <a:ext cx="2775307" cy="5247447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617" name="Picture 2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6859" y="1712685"/>
            <a:ext cx="2300988" cy="170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8" name="AutoShape 9"/>
          <p:cNvSpPr>
            <a:spLocks noChangeArrowheads="1"/>
          </p:cNvSpPr>
          <p:nvPr/>
        </p:nvSpPr>
        <p:spPr bwMode="auto">
          <a:xfrm>
            <a:off x="3642928" y="1189797"/>
            <a:ext cx="2286000" cy="574078"/>
          </a:xfrm>
          <a:prstGeom prst="roundRect">
            <a:avLst>
              <a:gd name="adj" fmla="val 361"/>
            </a:avLst>
          </a:prstGeom>
          <a:noFill/>
          <a:ln w="9525">
            <a:noFill/>
            <a:round/>
            <a:headEnd/>
            <a:tailEnd/>
          </a:ln>
        </p:spPr>
        <p:txBody>
          <a:bodyPr lIns="81648" tIns="42457" rIns="81648" bIns="42457">
            <a:prstTxWarp prst="textNoShape">
              <a:avLst/>
            </a:prstTxWarp>
          </a:bodyPr>
          <a:lstStyle/>
          <a:p>
            <a:pPr algn="ctr" defTabSz="414338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7225" algn="l"/>
                <a:tab pos="1312863" algn="l"/>
              </a:tabLst>
            </a:pPr>
            <a:r>
              <a:rPr lang="en-GB" b="1" i="1" dirty="0" err="1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ν</a:t>
            </a:r>
            <a:r>
              <a:rPr lang="en-GB" b="1" i="1" baseline="-25000" dirty="0" err="1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μ</a:t>
            </a:r>
            <a:r>
              <a:rPr lang="en-GB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>
                <a:solidFill>
                  <a:srgbClr val="0000FF"/>
                </a:solidFill>
                <a:latin typeface="Euphemia UCAS" charset="0"/>
                <a:ea typeface="Euphemia UCAS" charset="0"/>
                <a:cs typeface="Euphemia UCAS" charset="0"/>
              </a:rPr>
              <a:t>CC Event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388702" y="3531810"/>
            <a:ext cx="2794452" cy="2629482"/>
            <a:chOff x="3388702" y="3490516"/>
            <a:chExt cx="2838337" cy="2670776"/>
          </a:xfrm>
        </p:grpSpPr>
        <p:pic>
          <p:nvPicPr>
            <p:cNvPr id="68622" name="Picture 24" descr="NegativeDataEvent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927" r="8249" b="5185"/>
            <a:stretch>
              <a:fillRect/>
            </a:stretch>
          </p:blipFill>
          <p:spPr bwMode="auto">
            <a:xfrm>
              <a:off x="3388702" y="3490516"/>
              <a:ext cx="2838337" cy="2670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27" name="Freeform 20"/>
            <p:cNvSpPr>
              <a:spLocks noChangeArrowheads="1"/>
            </p:cNvSpPr>
            <p:nvPr/>
          </p:nvSpPr>
          <p:spPr bwMode="auto">
            <a:xfrm>
              <a:off x="4437779" y="4769807"/>
              <a:ext cx="1548847" cy="780980"/>
            </a:xfrm>
            <a:custGeom>
              <a:avLst/>
              <a:gdLst>
                <a:gd name="T0" fmla="*/ 0 w 1687286"/>
                <a:gd name="T1" fmla="*/ 0 h 849690"/>
                <a:gd name="T2" fmla="*/ 998527 w 1687286"/>
                <a:gd name="T3" fmla="*/ 730895 h 849690"/>
                <a:gd name="T4" fmla="*/ 1688421 w 1687286"/>
                <a:gd name="T5" fmla="*/ 749168 h 849690"/>
                <a:gd name="T6" fmla="*/ 0 60000 65536"/>
                <a:gd name="T7" fmla="*/ 0 60000 65536"/>
                <a:gd name="T8" fmla="*/ 0 60000 65536"/>
                <a:gd name="T9" fmla="*/ 0 w 1687286"/>
                <a:gd name="T10" fmla="*/ 0 h 849690"/>
                <a:gd name="T11" fmla="*/ 1687286 w 1687286"/>
                <a:gd name="T12" fmla="*/ 849690 h 8496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7286" h="849690">
                  <a:moveTo>
                    <a:pt x="0" y="0"/>
                  </a:moveTo>
                  <a:cubicBezTo>
                    <a:pt x="358321" y="300869"/>
                    <a:pt x="716643" y="601738"/>
                    <a:pt x="997857" y="725714"/>
                  </a:cubicBezTo>
                  <a:cubicBezTo>
                    <a:pt x="1279071" y="849690"/>
                    <a:pt x="1575405" y="736298"/>
                    <a:pt x="1687286" y="743857"/>
                  </a:cubicBezTo>
                </a:path>
              </a:pathLst>
            </a:cu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68632" name="TextBox 28"/>
            <p:cNvSpPr txBox="1">
              <a:spLocks noChangeArrowheads="1"/>
            </p:cNvSpPr>
            <p:nvPr/>
          </p:nvSpPr>
          <p:spPr bwMode="auto">
            <a:xfrm>
              <a:off x="5520369" y="4925712"/>
              <a:ext cx="489569" cy="480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i="1" dirty="0">
                  <a:solidFill>
                    <a:srgbClr val="0000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μ</a:t>
              </a:r>
              <a:r>
                <a:rPr lang="en-US" sz="2800" i="1" baseline="30000" dirty="0">
                  <a:solidFill>
                    <a:srgbClr val="0000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-</a:t>
              </a:r>
              <a:endParaRPr lang="en-US" sz="2800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pic>
        <p:nvPicPr>
          <p:cNvPr id="68616" name="Picture 3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99548" y="1712685"/>
            <a:ext cx="2256067" cy="170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9" name="AutoShape 10"/>
          <p:cNvSpPr>
            <a:spLocks noChangeArrowheads="1"/>
          </p:cNvSpPr>
          <p:nvPr/>
        </p:nvSpPr>
        <p:spPr bwMode="auto">
          <a:xfrm>
            <a:off x="6463632" y="1189797"/>
            <a:ext cx="2165048" cy="364263"/>
          </a:xfrm>
          <a:prstGeom prst="roundRect">
            <a:avLst>
              <a:gd name="adj" fmla="val 361"/>
            </a:avLst>
          </a:prstGeom>
          <a:noFill/>
          <a:ln w="9525">
            <a:noFill/>
            <a:round/>
            <a:headEnd/>
            <a:tailEnd/>
          </a:ln>
        </p:spPr>
        <p:txBody>
          <a:bodyPr lIns="81648" tIns="42457" rIns="81648" bIns="42457">
            <a:prstTxWarp prst="textNoShape">
              <a:avLst/>
            </a:prstTxWarp>
          </a:bodyPr>
          <a:lstStyle/>
          <a:p>
            <a:pPr algn="ctr" defTabSz="41433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</a:tabLst>
            </a:pPr>
            <a:r>
              <a:rPr lang="en-GB" b="1" dirty="0">
                <a:solidFill>
                  <a:srgbClr val="000000"/>
                </a:solidFill>
                <a:latin typeface="Euphemia UCAS" charset="0"/>
                <a:ea typeface="Euphemia UCAS" charset="0"/>
                <a:cs typeface="Euphemia UCAS" charset="0"/>
              </a:rPr>
              <a:t>NC</a:t>
            </a:r>
            <a:r>
              <a:rPr lang="en-GB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>
                <a:solidFill>
                  <a:srgbClr val="000000"/>
                </a:solidFill>
                <a:latin typeface="Euphemia UCAS" charset="0"/>
                <a:ea typeface="Euphemia UCAS" charset="0"/>
                <a:cs typeface="Euphemia UCAS" charset="0"/>
              </a:rPr>
              <a:t>Event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308510" y="3551704"/>
            <a:ext cx="2475292" cy="2662944"/>
            <a:chOff x="6160708" y="3505989"/>
            <a:chExt cx="2517786" cy="2708659"/>
          </a:xfrm>
        </p:grpSpPr>
        <p:pic>
          <p:nvPicPr>
            <p:cNvPr id="68615" name="Picture 5" descr="TrackyNuMuBarNCEvent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0708" y="3505989"/>
              <a:ext cx="2517786" cy="2708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3515" name="Straight Arrow Connector 107"/>
            <p:cNvCxnSpPr>
              <a:cxnSpLocks noChangeShapeType="1"/>
            </p:cNvCxnSpPr>
            <p:nvPr/>
          </p:nvCxnSpPr>
          <p:spPr bwMode="auto">
            <a:xfrm>
              <a:off x="6839694" y="4865418"/>
              <a:ext cx="1572160" cy="528910"/>
            </a:xfrm>
            <a:prstGeom prst="straightConnector1">
              <a:avLst/>
            </a:prstGeom>
            <a:noFill/>
            <a:ln w="57150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triangle" w="med" len="med"/>
            </a:ln>
          </p:spPr>
        </p:cxnSp>
        <p:sp>
          <p:nvSpPr>
            <p:cNvPr id="68636" name="Rectangle 110"/>
            <p:cNvSpPr>
              <a:spLocks noChangeArrowheads="1"/>
            </p:cNvSpPr>
            <p:nvPr/>
          </p:nvSpPr>
          <p:spPr bwMode="auto">
            <a:xfrm>
              <a:off x="7996594" y="4777995"/>
              <a:ext cx="425459" cy="480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i="1">
                  <a:latin typeface="Times New Roman" charset="0"/>
                  <a:ea typeface="Helvetica" charset="0"/>
                  <a:cs typeface="Helvetica" charset="0"/>
                </a:rPr>
                <a:t>ν 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3326193" y="1048498"/>
            <a:ext cx="5624284" cy="5226513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itle 1"/>
          <p:cNvSpPr>
            <a:spLocks noGrp="1"/>
          </p:cNvSpPr>
          <p:nvPr>
            <p:ph type="title"/>
          </p:nvPr>
        </p:nvSpPr>
        <p:spPr>
          <a:xfrm>
            <a:off x="520814" y="240012"/>
            <a:ext cx="2421467" cy="73260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Signal</a:t>
            </a:r>
            <a:endParaRPr lang="en-US" dirty="0" smtClean="0"/>
          </a:p>
        </p:txBody>
      </p:sp>
      <p:pic>
        <p:nvPicPr>
          <p:cNvPr id="68624" name="Picture 5" descr="CCNu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6369050"/>
            <a:ext cx="20574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34" name="TextBox 31"/>
          <p:cNvSpPr txBox="1">
            <a:spLocks noChangeArrowheads="1"/>
          </p:cNvSpPr>
          <p:nvPr/>
        </p:nvSpPr>
        <p:spPr bwMode="auto">
          <a:xfrm>
            <a:off x="2566988" y="6396038"/>
            <a:ext cx="26495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  <a:ea typeface="Euphemia UCAS" charset="0"/>
                <a:cs typeface="Euphemia UCAS" charset="0"/>
              </a:rPr>
              <a:t>Simulated Events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14</a:t>
            </a:fld>
            <a:endParaRPr lang="en-US" dirty="0" smtClean="0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362754" y="240012"/>
            <a:ext cx="3551162" cy="732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/>
              <a:t>Backgrounds</a:t>
            </a:r>
            <a:endParaRPr lang="en-US" dirty="0" smtClean="0"/>
          </a:p>
        </p:txBody>
      </p:sp>
      <p:pic>
        <p:nvPicPr>
          <p:cNvPr id="68621" name="Picture 6" descr="36770_204002_VPlanes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41" t="5469" r="-1785" b="6641"/>
          <a:stretch>
            <a:fillRect/>
          </a:stretch>
        </p:blipFill>
        <p:spPr bwMode="auto">
          <a:xfrm>
            <a:off x="319389" y="3509643"/>
            <a:ext cx="2808744" cy="277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739970" y="1176552"/>
            <a:ext cx="1967583" cy="576378"/>
            <a:chOff x="746296" y="1179866"/>
            <a:chExt cx="1967583" cy="57637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830069" y="1307136"/>
              <a:ext cx="152140" cy="4388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623" name="AutoShape 9"/>
            <p:cNvSpPr>
              <a:spLocks noChangeArrowheads="1"/>
            </p:cNvSpPr>
            <p:nvPr/>
          </p:nvSpPr>
          <p:spPr bwMode="auto">
            <a:xfrm>
              <a:off x="746296" y="1179866"/>
              <a:ext cx="1967583" cy="576378"/>
            </a:xfrm>
            <a:prstGeom prst="roundRect">
              <a:avLst>
                <a:gd name="adj" fmla="val 361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lIns="81648" tIns="42457" rIns="81648" bIns="42457">
              <a:prstTxWarp prst="textNoShape">
                <a:avLst/>
              </a:prstTxWarp>
            </a:bodyPr>
            <a:lstStyle/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7225" algn="l"/>
                  <a:tab pos="1312863" algn="l"/>
                </a:tabLst>
              </a:pPr>
              <a:r>
                <a:rPr lang="en-GB" b="1" i="1" dirty="0" err="1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ν</a:t>
              </a:r>
              <a:r>
                <a:rPr lang="en-GB" b="1" i="1" baseline="-25000" dirty="0" err="1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μ</a:t>
              </a:r>
              <a:r>
                <a:rPr lang="en-GB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GB" b="1" dirty="0">
                  <a:solidFill>
                    <a:srgbClr val="FF0000"/>
                  </a:solidFill>
                  <a:latin typeface="Euphemia UCAS" charset="0"/>
                  <a:ea typeface="Euphemia UCAS" charset="0"/>
                  <a:cs typeface="Euphemia UCAS" charset="0"/>
                </a:rPr>
                <a:t>CC Event</a:t>
              </a:r>
            </a:p>
          </p:txBody>
        </p:sp>
      </p:grpSp>
      <p:sp>
        <p:nvSpPr>
          <p:cNvPr id="68626" name="Freeform 18"/>
          <p:cNvSpPr>
            <a:spLocks noChangeArrowheads="1"/>
          </p:cNvSpPr>
          <p:nvPr/>
        </p:nvSpPr>
        <p:spPr bwMode="auto">
          <a:xfrm>
            <a:off x="965412" y="4450280"/>
            <a:ext cx="1505312" cy="893825"/>
          </a:xfrm>
          <a:custGeom>
            <a:avLst/>
            <a:gdLst>
              <a:gd name="T0" fmla="*/ 0 w 1632857"/>
              <a:gd name="T1" fmla="*/ 0 h 970643"/>
              <a:gd name="T2" fmla="*/ 918127 w 1632857"/>
              <a:gd name="T3" fmla="*/ 289271 h 970643"/>
              <a:gd name="T4" fmla="*/ 1636265 w 1632857"/>
              <a:gd name="T5" fmla="*/ 967247 h 970643"/>
              <a:gd name="T6" fmla="*/ 0 60000 65536"/>
              <a:gd name="T7" fmla="*/ 0 60000 65536"/>
              <a:gd name="T8" fmla="*/ 0 60000 65536"/>
              <a:gd name="T9" fmla="*/ 0 w 1632857"/>
              <a:gd name="T10" fmla="*/ 0 h 970643"/>
              <a:gd name="T11" fmla="*/ 1632857 w 1632857"/>
              <a:gd name="T12" fmla="*/ 970643 h 9706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32857" h="970643">
                <a:moveTo>
                  <a:pt x="0" y="0"/>
                </a:moveTo>
                <a:cubicBezTo>
                  <a:pt x="322036" y="64256"/>
                  <a:pt x="644072" y="128512"/>
                  <a:pt x="916215" y="290286"/>
                </a:cubicBezTo>
                <a:cubicBezTo>
                  <a:pt x="1188358" y="452060"/>
                  <a:pt x="1511905" y="851203"/>
                  <a:pt x="1632857" y="970643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65350" y="1716078"/>
            <a:ext cx="2116822" cy="1693999"/>
            <a:chOff x="362702" y="1301164"/>
            <a:chExt cx="2697565" cy="2158741"/>
          </a:xfrm>
        </p:grpSpPr>
        <p:pic>
          <p:nvPicPr>
            <p:cNvPr id="68610" name="Picture 2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2702" y="1465989"/>
              <a:ext cx="2697565" cy="199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11" name="TextBox 26"/>
            <p:cNvSpPr txBox="1">
              <a:spLocks noChangeArrowheads="1"/>
            </p:cNvSpPr>
            <p:nvPr/>
          </p:nvSpPr>
          <p:spPr bwMode="auto">
            <a:xfrm>
              <a:off x="2393190" y="1301164"/>
              <a:ext cx="220082" cy="3320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normAutofit fontScale="62500" lnSpcReduction="20000"/>
            </a:bodyPr>
            <a:lstStyle/>
            <a:p>
              <a:endParaRPr lang="en-US" sz="1600" dirty="0"/>
            </a:p>
            <a:p>
              <a:r>
                <a:rPr lang="en-US" sz="1600" dirty="0"/>
                <a:t>+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391960" y="1504024"/>
              <a:ext cx="175547" cy="1463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633" name="TextBox 30"/>
          <p:cNvSpPr txBox="1">
            <a:spLocks noChangeArrowheads="1"/>
          </p:cNvSpPr>
          <p:nvPr/>
        </p:nvSpPr>
        <p:spPr bwMode="auto">
          <a:xfrm>
            <a:off x="1791944" y="5064692"/>
            <a:ext cx="567600" cy="48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i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μ</a:t>
            </a:r>
            <a:r>
              <a:rPr lang="en-US" sz="2800" i="1" baseline="300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+</a:t>
            </a:r>
            <a:endParaRPr lang="en-US" sz="2800" i="1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2390" y="1028098"/>
            <a:ext cx="2775307" cy="5247447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617" name="Picture 2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6859" y="1712685"/>
            <a:ext cx="2300988" cy="170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8" name="AutoShape 9"/>
          <p:cNvSpPr>
            <a:spLocks noChangeArrowheads="1"/>
          </p:cNvSpPr>
          <p:nvPr/>
        </p:nvSpPr>
        <p:spPr bwMode="auto">
          <a:xfrm>
            <a:off x="3642928" y="1189797"/>
            <a:ext cx="2286000" cy="574078"/>
          </a:xfrm>
          <a:prstGeom prst="roundRect">
            <a:avLst>
              <a:gd name="adj" fmla="val 361"/>
            </a:avLst>
          </a:prstGeom>
          <a:noFill/>
          <a:ln w="9525">
            <a:noFill/>
            <a:round/>
            <a:headEnd/>
            <a:tailEnd/>
          </a:ln>
        </p:spPr>
        <p:txBody>
          <a:bodyPr lIns="81648" tIns="42457" rIns="81648" bIns="42457">
            <a:prstTxWarp prst="textNoShape">
              <a:avLst/>
            </a:prstTxWarp>
          </a:bodyPr>
          <a:lstStyle/>
          <a:p>
            <a:pPr algn="ctr" defTabSz="414338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7225" algn="l"/>
                <a:tab pos="1312863" algn="l"/>
              </a:tabLst>
            </a:pPr>
            <a:r>
              <a:rPr lang="en-GB" b="1" i="1" dirty="0" err="1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ν</a:t>
            </a:r>
            <a:r>
              <a:rPr lang="en-GB" b="1" i="1" baseline="-25000" dirty="0" err="1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μ</a:t>
            </a:r>
            <a:r>
              <a:rPr lang="en-GB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>
                <a:solidFill>
                  <a:srgbClr val="0000FF"/>
                </a:solidFill>
                <a:latin typeface="Euphemia UCAS" charset="0"/>
                <a:ea typeface="Euphemia UCAS" charset="0"/>
                <a:cs typeface="Euphemia UCAS" charset="0"/>
              </a:rPr>
              <a:t>CC Event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388702" y="3531810"/>
            <a:ext cx="2794452" cy="2629482"/>
            <a:chOff x="3388702" y="3490516"/>
            <a:chExt cx="2838337" cy="2670776"/>
          </a:xfrm>
        </p:grpSpPr>
        <p:pic>
          <p:nvPicPr>
            <p:cNvPr id="68622" name="Picture 24" descr="NegativeDataEvent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927" r="8249" b="5185"/>
            <a:stretch>
              <a:fillRect/>
            </a:stretch>
          </p:blipFill>
          <p:spPr bwMode="auto">
            <a:xfrm>
              <a:off x="3388702" y="3490516"/>
              <a:ext cx="2838337" cy="2670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27" name="Freeform 20"/>
            <p:cNvSpPr>
              <a:spLocks noChangeArrowheads="1"/>
            </p:cNvSpPr>
            <p:nvPr/>
          </p:nvSpPr>
          <p:spPr bwMode="auto">
            <a:xfrm>
              <a:off x="4437779" y="4769807"/>
              <a:ext cx="1548847" cy="780980"/>
            </a:xfrm>
            <a:custGeom>
              <a:avLst/>
              <a:gdLst>
                <a:gd name="T0" fmla="*/ 0 w 1687286"/>
                <a:gd name="T1" fmla="*/ 0 h 849690"/>
                <a:gd name="T2" fmla="*/ 998527 w 1687286"/>
                <a:gd name="T3" fmla="*/ 730895 h 849690"/>
                <a:gd name="T4" fmla="*/ 1688421 w 1687286"/>
                <a:gd name="T5" fmla="*/ 749168 h 849690"/>
                <a:gd name="T6" fmla="*/ 0 60000 65536"/>
                <a:gd name="T7" fmla="*/ 0 60000 65536"/>
                <a:gd name="T8" fmla="*/ 0 60000 65536"/>
                <a:gd name="T9" fmla="*/ 0 w 1687286"/>
                <a:gd name="T10" fmla="*/ 0 h 849690"/>
                <a:gd name="T11" fmla="*/ 1687286 w 1687286"/>
                <a:gd name="T12" fmla="*/ 849690 h 8496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7286" h="849690">
                  <a:moveTo>
                    <a:pt x="0" y="0"/>
                  </a:moveTo>
                  <a:cubicBezTo>
                    <a:pt x="358321" y="300869"/>
                    <a:pt x="716643" y="601738"/>
                    <a:pt x="997857" y="725714"/>
                  </a:cubicBezTo>
                  <a:cubicBezTo>
                    <a:pt x="1279071" y="849690"/>
                    <a:pt x="1575405" y="736298"/>
                    <a:pt x="1687286" y="743857"/>
                  </a:cubicBezTo>
                </a:path>
              </a:pathLst>
            </a:cu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68632" name="TextBox 28"/>
            <p:cNvSpPr txBox="1">
              <a:spLocks noChangeArrowheads="1"/>
            </p:cNvSpPr>
            <p:nvPr/>
          </p:nvSpPr>
          <p:spPr bwMode="auto">
            <a:xfrm>
              <a:off x="5520369" y="4925712"/>
              <a:ext cx="489569" cy="480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i="1" dirty="0">
                  <a:solidFill>
                    <a:srgbClr val="0000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μ</a:t>
              </a:r>
              <a:r>
                <a:rPr lang="en-US" sz="2800" i="1" baseline="30000" dirty="0">
                  <a:solidFill>
                    <a:srgbClr val="0000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-</a:t>
              </a:r>
              <a:endParaRPr lang="en-US" sz="2800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pic>
        <p:nvPicPr>
          <p:cNvPr id="68616" name="Picture 3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99548" y="1712685"/>
            <a:ext cx="2256067" cy="170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9" name="AutoShape 10"/>
          <p:cNvSpPr>
            <a:spLocks noChangeArrowheads="1"/>
          </p:cNvSpPr>
          <p:nvPr/>
        </p:nvSpPr>
        <p:spPr bwMode="auto">
          <a:xfrm>
            <a:off x="6463632" y="1189797"/>
            <a:ext cx="2165048" cy="364263"/>
          </a:xfrm>
          <a:prstGeom prst="roundRect">
            <a:avLst>
              <a:gd name="adj" fmla="val 361"/>
            </a:avLst>
          </a:prstGeom>
          <a:noFill/>
          <a:ln w="9525">
            <a:noFill/>
            <a:round/>
            <a:headEnd/>
            <a:tailEnd/>
          </a:ln>
        </p:spPr>
        <p:txBody>
          <a:bodyPr lIns="81648" tIns="42457" rIns="81648" bIns="42457">
            <a:prstTxWarp prst="textNoShape">
              <a:avLst/>
            </a:prstTxWarp>
          </a:bodyPr>
          <a:lstStyle/>
          <a:p>
            <a:pPr algn="ctr" defTabSz="41433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</a:tabLst>
            </a:pPr>
            <a:r>
              <a:rPr lang="en-GB" b="1" dirty="0">
                <a:solidFill>
                  <a:srgbClr val="000000"/>
                </a:solidFill>
                <a:latin typeface="Euphemia UCAS" charset="0"/>
                <a:ea typeface="Euphemia UCAS" charset="0"/>
                <a:cs typeface="Euphemia UCAS" charset="0"/>
              </a:rPr>
              <a:t>NC</a:t>
            </a:r>
            <a:r>
              <a:rPr lang="en-GB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>
                <a:solidFill>
                  <a:srgbClr val="000000"/>
                </a:solidFill>
                <a:latin typeface="Euphemia UCAS" charset="0"/>
                <a:ea typeface="Euphemia UCAS" charset="0"/>
                <a:cs typeface="Euphemia UCAS" charset="0"/>
              </a:rPr>
              <a:t>Event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308510" y="3551704"/>
            <a:ext cx="2475292" cy="2662944"/>
            <a:chOff x="6160708" y="3505989"/>
            <a:chExt cx="2517786" cy="2708659"/>
          </a:xfrm>
        </p:grpSpPr>
        <p:pic>
          <p:nvPicPr>
            <p:cNvPr id="68615" name="Picture 5" descr="TrackyNuMuBarNCEvent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0708" y="3505989"/>
              <a:ext cx="2517786" cy="2708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3515" name="Straight Arrow Connector 107"/>
            <p:cNvCxnSpPr>
              <a:cxnSpLocks noChangeShapeType="1"/>
            </p:cNvCxnSpPr>
            <p:nvPr/>
          </p:nvCxnSpPr>
          <p:spPr bwMode="auto">
            <a:xfrm>
              <a:off x="6839694" y="4865418"/>
              <a:ext cx="1572160" cy="528910"/>
            </a:xfrm>
            <a:prstGeom prst="straightConnector1">
              <a:avLst/>
            </a:prstGeom>
            <a:noFill/>
            <a:ln w="57150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triangle" w="med" len="med"/>
            </a:ln>
          </p:spPr>
        </p:cxnSp>
        <p:sp>
          <p:nvSpPr>
            <p:cNvPr id="68636" name="Rectangle 110"/>
            <p:cNvSpPr>
              <a:spLocks noChangeArrowheads="1"/>
            </p:cNvSpPr>
            <p:nvPr/>
          </p:nvSpPr>
          <p:spPr bwMode="auto">
            <a:xfrm>
              <a:off x="7996594" y="4777995"/>
              <a:ext cx="425459" cy="480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i="1">
                  <a:latin typeface="Times New Roman" charset="0"/>
                  <a:ea typeface="Helvetica" charset="0"/>
                  <a:cs typeface="Helvetica" charset="0"/>
                </a:rPr>
                <a:t>ν 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3326193" y="1048498"/>
            <a:ext cx="5624284" cy="5226513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362477" y="1100666"/>
            <a:ext cx="2890762" cy="5116286"/>
          </a:xfrm>
          <a:prstGeom prst="rect">
            <a:avLst/>
          </a:prstGeom>
          <a:solidFill>
            <a:schemeClr val="bg1">
              <a:lumMod val="75000"/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5378" y="3342417"/>
            <a:ext cx="3758432" cy="3413539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34" name="Rectangle 33"/>
          <p:cNvSpPr/>
          <p:nvPr/>
        </p:nvSpPr>
        <p:spPr>
          <a:xfrm>
            <a:off x="3314096" y="1190369"/>
            <a:ext cx="301171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+mn-lt"/>
              </a:rPr>
              <a:t>P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ositive 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R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econstructed 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C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harge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834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itle 1"/>
          <p:cNvSpPr>
            <a:spLocks noGrp="1"/>
          </p:cNvSpPr>
          <p:nvPr>
            <p:ph type="title"/>
          </p:nvPr>
        </p:nvSpPr>
        <p:spPr>
          <a:xfrm>
            <a:off x="520814" y="240012"/>
            <a:ext cx="2421467" cy="73260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Signal</a:t>
            </a:r>
            <a:endParaRPr lang="en-US" dirty="0" smtClean="0"/>
          </a:p>
        </p:txBody>
      </p:sp>
      <p:pic>
        <p:nvPicPr>
          <p:cNvPr id="68624" name="Picture 5" descr="CCNu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6369050"/>
            <a:ext cx="20574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34" name="TextBox 31"/>
          <p:cNvSpPr txBox="1">
            <a:spLocks noChangeArrowheads="1"/>
          </p:cNvSpPr>
          <p:nvPr/>
        </p:nvSpPr>
        <p:spPr bwMode="auto">
          <a:xfrm>
            <a:off x="2566988" y="6396038"/>
            <a:ext cx="26495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  <a:ea typeface="Euphemia UCAS" charset="0"/>
                <a:cs typeface="Euphemia UCAS" charset="0"/>
              </a:rPr>
              <a:t>Simulated Events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15</a:t>
            </a:fld>
            <a:endParaRPr lang="en-US" dirty="0" smtClean="0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362754" y="240012"/>
            <a:ext cx="3551162" cy="732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/>
              <a:t>Backgrounds</a:t>
            </a:r>
            <a:endParaRPr lang="en-US" dirty="0" smtClean="0"/>
          </a:p>
        </p:txBody>
      </p:sp>
      <p:pic>
        <p:nvPicPr>
          <p:cNvPr id="68621" name="Picture 6" descr="36770_204002_VPlanes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41" t="5469" r="-1785" b="6641"/>
          <a:stretch>
            <a:fillRect/>
          </a:stretch>
        </p:blipFill>
        <p:spPr bwMode="auto">
          <a:xfrm>
            <a:off x="319389" y="3509643"/>
            <a:ext cx="2808744" cy="277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739970" y="1176552"/>
            <a:ext cx="1967583" cy="576378"/>
            <a:chOff x="746296" y="1179866"/>
            <a:chExt cx="1967583" cy="57637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830069" y="1307136"/>
              <a:ext cx="152140" cy="4388"/>
            </a:xfrm>
            <a:prstGeom prst="line">
              <a:avLst/>
            </a:prstGeom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623" name="AutoShape 9"/>
            <p:cNvSpPr>
              <a:spLocks noChangeArrowheads="1"/>
            </p:cNvSpPr>
            <p:nvPr/>
          </p:nvSpPr>
          <p:spPr bwMode="auto">
            <a:xfrm>
              <a:off x="746296" y="1179866"/>
              <a:ext cx="1967583" cy="576378"/>
            </a:xfrm>
            <a:prstGeom prst="roundRect">
              <a:avLst>
                <a:gd name="adj" fmla="val 361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lIns="81648" tIns="42457" rIns="81648" bIns="42457">
              <a:prstTxWarp prst="textNoShape">
                <a:avLst/>
              </a:prstTxWarp>
            </a:bodyPr>
            <a:lstStyle/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7225" algn="l"/>
                  <a:tab pos="1312863" algn="l"/>
                </a:tabLst>
              </a:pPr>
              <a:r>
                <a:rPr lang="en-GB" b="1" i="1" dirty="0" err="1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ν</a:t>
              </a:r>
              <a:r>
                <a:rPr lang="en-GB" b="1" i="1" baseline="-25000" dirty="0" err="1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μ</a:t>
              </a:r>
              <a:r>
                <a:rPr lang="en-GB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GB" b="1" dirty="0">
                  <a:solidFill>
                    <a:srgbClr val="FF0000"/>
                  </a:solidFill>
                  <a:latin typeface="Euphemia UCAS" charset="0"/>
                  <a:ea typeface="Euphemia UCAS" charset="0"/>
                  <a:cs typeface="Euphemia UCAS" charset="0"/>
                </a:rPr>
                <a:t>CC Event</a:t>
              </a:r>
            </a:p>
          </p:txBody>
        </p:sp>
      </p:grpSp>
      <p:sp>
        <p:nvSpPr>
          <p:cNvPr id="68626" name="Freeform 18"/>
          <p:cNvSpPr>
            <a:spLocks noChangeArrowheads="1"/>
          </p:cNvSpPr>
          <p:nvPr/>
        </p:nvSpPr>
        <p:spPr bwMode="auto">
          <a:xfrm>
            <a:off x="965412" y="4450280"/>
            <a:ext cx="1505312" cy="893825"/>
          </a:xfrm>
          <a:custGeom>
            <a:avLst/>
            <a:gdLst>
              <a:gd name="T0" fmla="*/ 0 w 1632857"/>
              <a:gd name="T1" fmla="*/ 0 h 970643"/>
              <a:gd name="T2" fmla="*/ 918127 w 1632857"/>
              <a:gd name="T3" fmla="*/ 289271 h 970643"/>
              <a:gd name="T4" fmla="*/ 1636265 w 1632857"/>
              <a:gd name="T5" fmla="*/ 967247 h 970643"/>
              <a:gd name="T6" fmla="*/ 0 60000 65536"/>
              <a:gd name="T7" fmla="*/ 0 60000 65536"/>
              <a:gd name="T8" fmla="*/ 0 60000 65536"/>
              <a:gd name="T9" fmla="*/ 0 w 1632857"/>
              <a:gd name="T10" fmla="*/ 0 h 970643"/>
              <a:gd name="T11" fmla="*/ 1632857 w 1632857"/>
              <a:gd name="T12" fmla="*/ 970643 h 9706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32857" h="970643">
                <a:moveTo>
                  <a:pt x="0" y="0"/>
                </a:moveTo>
                <a:cubicBezTo>
                  <a:pt x="322036" y="64256"/>
                  <a:pt x="644072" y="128512"/>
                  <a:pt x="916215" y="290286"/>
                </a:cubicBezTo>
                <a:cubicBezTo>
                  <a:pt x="1188358" y="452060"/>
                  <a:pt x="1511905" y="851203"/>
                  <a:pt x="1632857" y="970643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65350" y="1716078"/>
            <a:ext cx="2116822" cy="1693999"/>
            <a:chOff x="362702" y="1301164"/>
            <a:chExt cx="2697565" cy="2158741"/>
          </a:xfrm>
        </p:grpSpPr>
        <p:pic>
          <p:nvPicPr>
            <p:cNvPr id="68610" name="Picture 2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2702" y="1465989"/>
              <a:ext cx="2697565" cy="199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11" name="TextBox 26"/>
            <p:cNvSpPr txBox="1">
              <a:spLocks noChangeArrowheads="1"/>
            </p:cNvSpPr>
            <p:nvPr/>
          </p:nvSpPr>
          <p:spPr bwMode="auto">
            <a:xfrm>
              <a:off x="2393190" y="1301164"/>
              <a:ext cx="220082" cy="3320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normAutofit fontScale="62500" lnSpcReduction="20000"/>
            </a:bodyPr>
            <a:lstStyle/>
            <a:p>
              <a:endParaRPr lang="en-US" sz="1600" dirty="0"/>
            </a:p>
            <a:p>
              <a:r>
                <a:rPr lang="en-US" sz="1600" dirty="0"/>
                <a:t>+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391960" y="1504024"/>
              <a:ext cx="175547" cy="1463"/>
            </a:xfrm>
            <a:prstGeom prst="line">
              <a:avLst/>
            </a:prstGeom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633" name="TextBox 30"/>
          <p:cNvSpPr txBox="1">
            <a:spLocks noChangeArrowheads="1"/>
          </p:cNvSpPr>
          <p:nvPr/>
        </p:nvSpPr>
        <p:spPr bwMode="auto">
          <a:xfrm>
            <a:off x="1791944" y="5064692"/>
            <a:ext cx="567600" cy="48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i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μ</a:t>
            </a:r>
            <a:r>
              <a:rPr lang="en-US" sz="2800" i="1" baseline="300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+</a:t>
            </a:r>
            <a:endParaRPr lang="en-US" sz="2800" i="1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2390" y="1028098"/>
            <a:ext cx="2775307" cy="5247447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617" name="Picture 2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6859" y="1712685"/>
            <a:ext cx="2300988" cy="170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8" name="AutoShape 9"/>
          <p:cNvSpPr>
            <a:spLocks noChangeArrowheads="1"/>
          </p:cNvSpPr>
          <p:nvPr/>
        </p:nvSpPr>
        <p:spPr bwMode="auto">
          <a:xfrm>
            <a:off x="3642928" y="1189797"/>
            <a:ext cx="2286000" cy="574078"/>
          </a:xfrm>
          <a:prstGeom prst="roundRect">
            <a:avLst>
              <a:gd name="adj" fmla="val 361"/>
            </a:avLst>
          </a:prstGeom>
          <a:noFill/>
          <a:ln w="9525">
            <a:noFill/>
            <a:round/>
            <a:headEnd/>
            <a:tailEnd/>
          </a:ln>
        </p:spPr>
        <p:txBody>
          <a:bodyPr lIns="81648" tIns="42457" rIns="81648" bIns="42457">
            <a:prstTxWarp prst="textNoShape">
              <a:avLst/>
            </a:prstTxWarp>
          </a:bodyPr>
          <a:lstStyle/>
          <a:p>
            <a:pPr algn="ctr" defTabSz="414338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7225" algn="l"/>
                <a:tab pos="1312863" algn="l"/>
              </a:tabLst>
            </a:pPr>
            <a:r>
              <a:rPr lang="en-GB" b="1" i="1" dirty="0" err="1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ν</a:t>
            </a:r>
            <a:r>
              <a:rPr lang="en-GB" b="1" i="1" baseline="-25000" dirty="0" err="1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μ</a:t>
            </a:r>
            <a:r>
              <a:rPr lang="en-GB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>
                <a:solidFill>
                  <a:srgbClr val="0000FF"/>
                </a:solidFill>
                <a:latin typeface="Euphemia UCAS" charset="0"/>
                <a:ea typeface="Euphemia UCAS" charset="0"/>
                <a:cs typeface="Euphemia UCAS" charset="0"/>
              </a:rPr>
              <a:t>CC Event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388702" y="3531810"/>
            <a:ext cx="2794452" cy="2629482"/>
            <a:chOff x="3388702" y="3490516"/>
            <a:chExt cx="2838337" cy="2670776"/>
          </a:xfrm>
        </p:grpSpPr>
        <p:pic>
          <p:nvPicPr>
            <p:cNvPr id="68622" name="Picture 24" descr="NegativeDataEvent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927" r="8249" b="5185"/>
            <a:stretch>
              <a:fillRect/>
            </a:stretch>
          </p:blipFill>
          <p:spPr bwMode="auto">
            <a:xfrm>
              <a:off x="3388702" y="3490516"/>
              <a:ext cx="2838337" cy="2670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27" name="Freeform 20"/>
            <p:cNvSpPr>
              <a:spLocks noChangeArrowheads="1"/>
            </p:cNvSpPr>
            <p:nvPr/>
          </p:nvSpPr>
          <p:spPr bwMode="auto">
            <a:xfrm>
              <a:off x="4437779" y="4769807"/>
              <a:ext cx="1548847" cy="780980"/>
            </a:xfrm>
            <a:custGeom>
              <a:avLst/>
              <a:gdLst>
                <a:gd name="T0" fmla="*/ 0 w 1687286"/>
                <a:gd name="T1" fmla="*/ 0 h 849690"/>
                <a:gd name="T2" fmla="*/ 998527 w 1687286"/>
                <a:gd name="T3" fmla="*/ 730895 h 849690"/>
                <a:gd name="T4" fmla="*/ 1688421 w 1687286"/>
                <a:gd name="T5" fmla="*/ 749168 h 849690"/>
                <a:gd name="T6" fmla="*/ 0 60000 65536"/>
                <a:gd name="T7" fmla="*/ 0 60000 65536"/>
                <a:gd name="T8" fmla="*/ 0 60000 65536"/>
                <a:gd name="T9" fmla="*/ 0 w 1687286"/>
                <a:gd name="T10" fmla="*/ 0 h 849690"/>
                <a:gd name="T11" fmla="*/ 1687286 w 1687286"/>
                <a:gd name="T12" fmla="*/ 849690 h 8496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7286" h="849690">
                  <a:moveTo>
                    <a:pt x="0" y="0"/>
                  </a:moveTo>
                  <a:cubicBezTo>
                    <a:pt x="358321" y="300869"/>
                    <a:pt x="716643" y="601738"/>
                    <a:pt x="997857" y="725714"/>
                  </a:cubicBezTo>
                  <a:cubicBezTo>
                    <a:pt x="1279071" y="849690"/>
                    <a:pt x="1575405" y="736298"/>
                    <a:pt x="1687286" y="743857"/>
                  </a:cubicBezTo>
                </a:path>
              </a:pathLst>
            </a:cu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68632" name="TextBox 28"/>
            <p:cNvSpPr txBox="1">
              <a:spLocks noChangeArrowheads="1"/>
            </p:cNvSpPr>
            <p:nvPr/>
          </p:nvSpPr>
          <p:spPr bwMode="auto">
            <a:xfrm>
              <a:off x="5520369" y="4925712"/>
              <a:ext cx="489569" cy="480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i="1" dirty="0">
                  <a:solidFill>
                    <a:srgbClr val="0000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μ</a:t>
              </a:r>
              <a:r>
                <a:rPr lang="en-US" sz="2800" i="1" baseline="30000" dirty="0">
                  <a:solidFill>
                    <a:srgbClr val="0000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-</a:t>
              </a:r>
              <a:endParaRPr lang="en-US" sz="2800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pic>
        <p:nvPicPr>
          <p:cNvPr id="68616" name="Picture 3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99548" y="1712685"/>
            <a:ext cx="2256067" cy="170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9" name="AutoShape 10"/>
          <p:cNvSpPr>
            <a:spLocks noChangeArrowheads="1"/>
          </p:cNvSpPr>
          <p:nvPr/>
        </p:nvSpPr>
        <p:spPr bwMode="auto">
          <a:xfrm>
            <a:off x="6463632" y="1189797"/>
            <a:ext cx="2165048" cy="364263"/>
          </a:xfrm>
          <a:prstGeom prst="roundRect">
            <a:avLst>
              <a:gd name="adj" fmla="val 361"/>
            </a:avLst>
          </a:prstGeom>
          <a:noFill/>
          <a:ln w="9525">
            <a:noFill/>
            <a:round/>
            <a:headEnd/>
            <a:tailEnd/>
          </a:ln>
        </p:spPr>
        <p:txBody>
          <a:bodyPr lIns="81648" tIns="42457" rIns="81648" bIns="42457">
            <a:prstTxWarp prst="textNoShape">
              <a:avLst/>
            </a:prstTxWarp>
          </a:bodyPr>
          <a:lstStyle/>
          <a:p>
            <a:pPr algn="ctr" defTabSz="414338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</a:tabLst>
            </a:pPr>
            <a:r>
              <a:rPr lang="en-GB" b="1" dirty="0">
                <a:solidFill>
                  <a:srgbClr val="000000"/>
                </a:solidFill>
                <a:latin typeface="Euphemia UCAS" charset="0"/>
                <a:ea typeface="Euphemia UCAS" charset="0"/>
                <a:cs typeface="Euphemia UCAS" charset="0"/>
              </a:rPr>
              <a:t>NC</a:t>
            </a:r>
            <a:r>
              <a:rPr lang="en-GB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dirty="0">
                <a:solidFill>
                  <a:srgbClr val="000000"/>
                </a:solidFill>
                <a:latin typeface="Euphemia UCAS" charset="0"/>
                <a:ea typeface="Euphemia UCAS" charset="0"/>
                <a:cs typeface="Euphemia UCAS" charset="0"/>
              </a:rPr>
              <a:t>Event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308510" y="3551704"/>
            <a:ext cx="2475292" cy="2662944"/>
            <a:chOff x="6160708" y="3505989"/>
            <a:chExt cx="2517786" cy="2708659"/>
          </a:xfrm>
        </p:grpSpPr>
        <p:pic>
          <p:nvPicPr>
            <p:cNvPr id="68615" name="Picture 5" descr="TrackyNuMuBarNCEvent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0708" y="3505989"/>
              <a:ext cx="2517786" cy="2708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3515" name="Straight Arrow Connector 107"/>
            <p:cNvCxnSpPr>
              <a:cxnSpLocks noChangeShapeType="1"/>
            </p:cNvCxnSpPr>
            <p:nvPr/>
          </p:nvCxnSpPr>
          <p:spPr bwMode="auto">
            <a:xfrm>
              <a:off x="6839694" y="4865418"/>
              <a:ext cx="1572160" cy="528910"/>
            </a:xfrm>
            <a:prstGeom prst="straightConnector1">
              <a:avLst/>
            </a:prstGeom>
            <a:noFill/>
            <a:ln w="57150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triangle" w="med" len="med"/>
            </a:ln>
          </p:spPr>
        </p:cxnSp>
        <p:sp>
          <p:nvSpPr>
            <p:cNvPr id="68636" name="Rectangle 110"/>
            <p:cNvSpPr>
              <a:spLocks noChangeArrowheads="1"/>
            </p:cNvSpPr>
            <p:nvPr/>
          </p:nvSpPr>
          <p:spPr bwMode="auto">
            <a:xfrm>
              <a:off x="7996594" y="4777995"/>
              <a:ext cx="425459" cy="480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i="1">
                  <a:latin typeface="Times New Roman" charset="0"/>
                  <a:ea typeface="Helvetica" charset="0"/>
                  <a:cs typeface="Helvetica" charset="0"/>
                </a:rPr>
                <a:t>ν 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3326193" y="1048498"/>
            <a:ext cx="5624284" cy="5226513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362477" y="1100666"/>
            <a:ext cx="2890762" cy="5116286"/>
          </a:xfrm>
          <a:prstGeom prst="rect">
            <a:avLst/>
          </a:prstGeom>
          <a:solidFill>
            <a:schemeClr val="bg1">
              <a:lumMod val="75000"/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314096" y="1190369"/>
            <a:ext cx="301171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+mn-lt"/>
              </a:rPr>
              <a:t>P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ositive 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R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econstructed 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C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harge</a:t>
            </a:r>
            <a:endParaRPr lang="en-US" sz="3600" dirty="0">
              <a:latin typeface="+mn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313713" y="1107924"/>
            <a:ext cx="2595639" cy="5116286"/>
          </a:xfrm>
          <a:prstGeom prst="rect">
            <a:avLst/>
          </a:prstGeom>
          <a:solidFill>
            <a:schemeClr val="bg1">
              <a:lumMod val="75000"/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139546" y="1467368"/>
            <a:ext cx="30117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0000FF"/>
                </a:solidFill>
                <a:latin typeface="+mn-lt"/>
              </a:rPr>
              <a:t>CC</a:t>
            </a:r>
            <a:r>
              <a:rPr lang="en-US" sz="3600" dirty="0" smtClean="0">
                <a:solidFill>
                  <a:srgbClr val="0000FF"/>
                </a:solidFill>
                <a:latin typeface="+mn-lt"/>
              </a:rPr>
              <a:t>-like</a:t>
            </a:r>
          </a:p>
          <a:p>
            <a:pPr algn="ctr"/>
            <a:r>
              <a:rPr lang="en-US" sz="3600" dirty="0" smtClean="0">
                <a:solidFill>
                  <a:srgbClr val="0000FF"/>
                </a:solidFill>
                <a:latin typeface="+mn-lt"/>
              </a:rPr>
              <a:t>Events</a:t>
            </a:r>
            <a:endParaRPr lang="en-US" sz="3600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364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310" y="1100666"/>
            <a:ext cx="2546575" cy="2358573"/>
          </a:xfrm>
          <a:prstGeom prst="rect">
            <a:avLst/>
          </a:prstGeom>
        </p:spPr>
      </p:pic>
      <p:sp>
        <p:nvSpPr>
          <p:cNvPr id="6758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Selecting </a:t>
            </a:r>
            <a:r>
              <a:rPr lang="en-US" dirty="0" smtClean="0"/>
              <a:t>Charge Currents</a:t>
            </a:r>
            <a:endParaRPr lang="en-US" dirty="0" smtClean="0"/>
          </a:p>
        </p:txBody>
      </p:sp>
      <p:sp>
        <p:nvSpPr>
          <p:cNvPr id="81926" name="Content Placeholder 2"/>
          <p:cNvSpPr>
            <a:spLocks noGrp="1"/>
          </p:cNvSpPr>
          <p:nvPr>
            <p:ph idx="1"/>
          </p:nvPr>
        </p:nvSpPr>
        <p:spPr>
          <a:xfrm>
            <a:off x="14287" y="1193263"/>
            <a:ext cx="3807349" cy="5426659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800" dirty="0" smtClean="0">
                <a:solidFill>
                  <a:srgbClr val="0000FF"/>
                </a:solidFill>
              </a:rPr>
              <a:t>CC/NC Selector</a:t>
            </a:r>
          </a:p>
          <a:p>
            <a:pPr>
              <a:lnSpc>
                <a:spcPct val="110000"/>
              </a:lnSpc>
            </a:pPr>
            <a:r>
              <a:rPr lang="en-US" dirty="0" err="1" smtClean="0"/>
              <a:t>kNN</a:t>
            </a:r>
            <a:r>
              <a:rPr lang="en-US" dirty="0" smtClean="0"/>
              <a:t> Algorithm</a:t>
            </a:r>
          </a:p>
          <a:p>
            <a:pPr lvl="1">
              <a:lnSpc>
                <a:spcPct val="110000"/>
              </a:lnSpc>
            </a:pPr>
            <a:r>
              <a:rPr lang="en-US" sz="2600" dirty="0" smtClean="0"/>
              <a:t>Measure “distance” to MC events</a:t>
            </a:r>
          </a:p>
          <a:p>
            <a:pPr lvl="1">
              <a:lnSpc>
                <a:spcPct val="110000"/>
              </a:lnSpc>
            </a:pPr>
            <a:r>
              <a:rPr lang="en-US" sz="2600" dirty="0" smtClean="0"/>
              <a:t>Classify on fraction of closest that are signal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Input Variables</a:t>
            </a:r>
          </a:p>
          <a:p>
            <a:pPr lvl="1">
              <a:lnSpc>
                <a:spcPct val="110000"/>
              </a:lnSpc>
            </a:pPr>
            <a:r>
              <a:rPr lang="en-US" sz="2600" dirty="0" smtClean="0">
                <a:solidFill>
                  <a:schemeClr val="accent2"/>
                </a:solidFill>
              </a:rPr>
              <a:t>Track Length</a:t>
            </a:r>
          </a:p>
          <a:p>
            <a:pPr lvl="1">
              <a:lnSpc>
                <a:spcPct val="110000"/>
              </a:lnSpc>
            </a:pPr>
            <a:r>
              <a:rPr lang="en-US" sz="2600" dirty="0" smtClean="0">
                <a:solidFill>
                  <a:schemeClr val="accent5"/>
                </a:solidFill>
              </a:rPr>
              <a:t>Transverse energy profile</a:t>
            </a:r>
          </a:p>
          <a:p>
            <a:pPr lvl="1">
              <a:lnSpc>
                <a:spcPct val="110000"/>
              </a:lnSpc>
            </a:pPr>
            <a:r>
              <a:rPr lang="en-US" sz="2600" dirty="0" smtClean="0"/>
              <a:t>2 </a:t>
            </a:r>
            <a:r>
              <a:rPr lang="en-US" sz="2600" i="1" dirty="0" err="1"/>
              <a:t>d</a:t>
            </a:r>
            <a:r>
              <a:rPr lang="en-US" sz="2600" dirty="0" err="1"/>
              <a:t>E</a:t>
            </a:r>
            <a:r>
              <a:rPr lang="en-US" sz="2600" i="1" dirty="0"/>
              <a:t>/</a:t>
            </a:r>
            <a:r>
              <a:rPr lang="en-US" sz="2600" i="1" dirty="0" smtClean="0"/>
              <a:t>d</a:t>
            </a:r>
            <a:r>
              <a:rPr lang="en-US" sz="2600" dirty="0" smtClean="0"/>
              <a:t>x-like variables</a:t>
            </a:r>
            <a:endParaRPr lang="en-US" sz="2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16</a:t>
            </a:fld>
            <a:endParaRPr lang="en-US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3903454" y="2501829"/>
            <a:ext cx="5240546" cy="4356171"/>
            <a:chOff x="0" y="2180586"/>
            <a:chExt cx="5240546" cy="4356171"/>
          </a:xfrm>
        </p:grpSpPr>
        <p:grpSp>
          <p:nvGrpSpPr>
            <p:cNvPr id="22" name="Group 21"/>
            <p:cNvGrpSpPr/>
            <p:nvPr/>
          </p:nvGrpSpPr>
          <p:grpSpPr>
            <a:xfrm>
              <a:off x="0" y="3532598"/>
              <a:ext cx="5240546" cy="3004159"/>
              <a:chOff x="3903454" y="828201"/>
              <a:chExt cx="5240546" cy="3004159"/>
            </a:xfrm>
          </p:grpSpPr>
          <p:pic>
            <p:nvPicPr>
              <p:cNvPr id="23" name="Picture 5" descr="TrackyNuMuBarNCEvent.p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06315" y="832607"/>
                <a:ext cx="2537684" cy="27300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" name="Picture 24" descr="NegativeDataEvent.pn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5927" r="8249" b="5185"/>
              <a:stretch>
                <a:fillRect/>
              </a:stretch>
            </p:blipFill>
            <p:spPr bwMode="auto">
              <a:xfrm>
                <a:off x="3903454" y="828201"/>
                <a:ext cx="2860769" cy="26918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" name="Picture 5" descr="CCNuE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86600" y="3332297"/>
                <a:ext cx="2057400" cy="500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TextBox 31"/>
              <p:cNvSpPr txBox="1">
                <a:spLocks noChangeArrowheads="1"/>
              </p:cNvSpPr>
              <p:nvPr/>
            </p:nvSpPr>
            <p:spPr bwMode="auto">
              <a:xfrm>
                <a:off x="4867947" y="3451308"/>
                <a:ext cx="138218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>
                    <a:solidFill>
                      <a:srgbClr val="0000FF"/>
                    </a:solidFill>
                    <a:ea typeface="Euphemia UCAS" charset="0"/>
                    <a:cs typeface="Euphemia UCAS" charset="0"/>
                  </a:rPr>
                  <a:t>Simulated Events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858045" y="938633"/>
                <a:ext cx="728885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00FF"/>
                    </a:solidFill>
                    <a:latin typeface="Euphemia UCAS"/>
                    <a:cs typeface="Euphemia UCAS"/>
                  </a:rPr>
                  <a:t>CC</a:t>
                </a:r>
                <a:endParaRPr lang="en-US" sz="3200" dirty="0">
                  <a:solidFill>
                    <a:srgbClr val="0000FF"/>
                  </a:solidFill>
                  <a:latin typeface="Euphemia UCAS"/>
                  <a:cs typeface="Euphemia UCAS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8366624" y="925393"/>
                <a:ext cx="74110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00FF"/>
                    </a:solidFill>
                    <a:latin typeface="Euphemia UCAS"/>
                    <a:cs typeface="Euphemia UCAS"/>
                  </a:rPr>
                  <a:t>N</a:t>
                </a:r>
                <a:r>
                  <a:rPr lang="en-US" sz="3200" dirty="0" smtClean="0">
                    <a:solidFill>
                      <a:srgbClr val="0000FF"/>
                    </a:solidFill>
                    <a:latin typeface="Euphemia UCAS"/>
                    <a:cs typeface="Euphemia UCAS"/>
                  </a:rPr>
                  <a:t>C</a:t>
                </a:r>
                <a:endParaRPr lang="en-US" sz="3200" dirty="0">
                  <a:solidFill>
                    <a:srgbClr val="0000FF"/>
                  </a:solidFill>
                  <a:latin typeface="Euphemia UCAS"/>
                  <a:cs typeface="Euphemia UCAS"/>
                </a:endParaRPr>
              </a:p>
            </p:txBody>
          </p:sp>
        </p:grpSp>
        <p:sp>
          <p:nvSpPr>
            <p:cNvPr id="29" name="Parallelogram 28"/>
            <p:cNvSpPr/>
            <p:nvPr/>
          </p:nvSpPr>
          <p:spPr bwMode="auto">
            <a:xfrm rot="3071117">
              <a:off x="3458893" y="3858783"/>
              <a:ext cx="620232" cy="862252"/>
            </a:xfrm>
            <a:prstGeom prst="parallelogram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" name="Parallelogram 29"/>
            <p:cNvSpPr/>
            <p:nvPr/>
          </p:nvSpPr>
          <p:spPr bwMode="auto">
            <a:xfrm rot="3071117">
              <a:off x="3803274" y="4400588"/>
              <a:ext cx="620232" cy="868680"/>
            </a:xfrm>
            <a:prstGeom prst="parallelogram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" name="Block Arc 30"/>
            <p:cNvSpPr/>
            <p:nvPr/>
          </p:nvSpPr>
          <p:spPr bwMode="auto">
            <a:xfrm rot="9044570">
              <a:off x="771884" y="2180586"/>
              <a:ext cx="3477866" cy="3430222"/>
            </a:xfrm>
            <a:prstGeom prst="blockArc">
              <a:avLst>
                <a:gd name="adj1" fmla="val 17568281"/>
                <a:gd name="adj2" fmla="val 21455854"/>
                <a:gd name="adj3" fmla="val 12375"/>
              </a:avLst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" name="Block Arc 31"/>
            <p:cNvSpPr/>
            <p:nvPr/>
          </p:nvSpPr>
          <p:spPr bwMode="auto">
            <a:xfrm rot="9044570">
              <a:off x="314138" y="2245845"/>
              <a:ext cx="4056658" cy="4001085"/>
            </a:xfrm>
            <a:prstGeom prst="blockArc">
              <a:avLst>
                <a:gd name="adj1" fmla="val 17568281"/>
                <a:gd name="adj2" fmla="val 21455854"/>
                <a:gd name="adj3" fmla="val 12375"/>
              </a:avLst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>
              <a:off x="1072202" y="4749358"/>
              <a:ext cx="1619841" cy="85522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V="1">
              <a:off x="3259122" y="4295829"/>
              <a:ext cx="780628" cy="45043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35" name="TextBox 34"/>
          <p:cNvSpPr txBox="1"/>
          <p:nvPr/>
        </p:nvSpPr>
        <p:spPr>
          <a:xfrm>
            <a:off x="6573215" y="1204054"/>
            <a:ext cx="2610471" cy="196362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dirty="0" smtClean="0">
                <a:latin typeface="+mj-lt"/>
              </a:rPr>
              <a:t>2-Variable Example</a:t>
            </a:r>
          </a:p>
          <a:p>
            <a:pPr>
              <a:spcBef>
                <a:spcPts val="1200"/>
              </a:spcBef>
            </a:pPr>
            <a:r>
              <a:rPr lang="en-US" sz="2200" dirty="0" smtClean="0">
                <a:solidFill>
                  <a:schemeClr val="accent4"/>
                </a:solidFill>
                <a:latin typeface="+mn-lt"/>
              </a:rPr>
              <a:t>Input Event</a:t>
            </a:r>
          </a:p>
          <a:p>
            <a:r>
              <a:rPr lang="en-US" sz="2200" dirty="0" smtClean="0">
                <a:solidFill>
                  <a:srgbClr val="FF0000"/>
                </a:solidFill>
                <a:latin typeface="+mn-lt"/>
              </a:rPr>
              <a:t>5 signal</a:t>
            </a:r>
          </a:p>
          <a:p>
            <a:r>
              <a:rPr lang="en-US" sz="2200" dirty="0" smtClean="0">
                <a:solidFill>
                  <a:schemeClr val="accent5"/>
                </a:solidFill>
                <a:latin typeface="+mn-lt"/>
              </a:rPr>
              <a:t>1 background</a:t>
            </a:r>
          </a:p>
          <a:p>
            <a:r>
              <a:rPr lang="en-US" sz="2200" dirty="0" err="1" smtClean="0">
                <a:latin typeface="+mn-lt"/>
              </a:rPr>
              <a:t>kNN</a:t>
            </a:r>
            <a:r>
              <a:rPr lang="en-US" sz="2200" baseline="-25000" dirty="0" err="1" smtClean="0">
                <a:latin typeface="+mn-lt"/>
              </a:rPr>
              <a:t>ID</a:t>
            </a:r>
            <a:r>
              <a:rPr lang="en-US" sz="2200" dirty="0" smtClean="0">
                <a:latin typeface="+mn-lt"/>
              </a:rPr>
              <a:t> = 5/6</a:t>
            </a:r>
            <a:endParaRPr lang="en-US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17578" y="665238"/>
            <a:ext cx="6308844" cy="4656661"/>
            <a:chOff x="0" y="957263"/>
            <a:chExt cx="5262871" cy="3884612"/>
          </a:xfrm>
        </p:grpSpPr>
        <p:pic>
          <p:nvPicPr>
            <p:cNvPr id="90118" name="Picture 6" descr="rhc_ep_post_FD.pd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217"/>
            <a:stretch/>
          </p:blipFill>
          <p:spPr bwMode="auto">
            <a:xfrm>
              <a:off x="0" y="957263"/>
              <a:ext cx="5262871" cy="3884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5" name="Rectangle 7"/>
            <p:cNvSpPr>
              <a:spLocks noChangeArrowheads="1"/>
            </p:cNvSpPr>
            <p:nvPr/>
          </p:nvSpPr>
          <p:spPr bwMode="auto">
            <a:xfrm>
              <a:off x="1824038" y="3087688"/>
              <a:ext cx="1962150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ea typeface="Arial" charset="0"/>
                  <a:cs typeface="Arial" charset="0"/>
                </a:rPr>
                <a:t>Monte Carlo</a:t>
              </a:r>
              <a:endParaRPr lang="en-GB" dirty="0">
                <a:solidFill>
                  <a:srgbClr val="000000"/>
                </a:solidFill>
                <a:ea typeface="msgothic" charset="0"/>
                <a:cs typeface="msgothic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Select CC Antineutrinos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17</a:t>
            </a:fld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286000" y="5397415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000" i="1" dirty="0" err="1" smtClean="0">
                <a:solidFill>
                  <a:srgbClr val="FF0000"/>
                </a:solidFill>
                <a:latin typeface="+mn-lt"/>
              </a:rPr>
              <a:t>ν</a:t>
            </a:r>
            <a:r>
              <a:rPr lang="en-US" sz="2000" i="1" baseline="-25000" dirty="0" err="1" smtClean="0">
                <a:solidFill>
                  <a:srgbClr val="FF0000"/>
                </a:solidFill>
                <a:latin typeface="+mn-lt"/>
              </a:rPr>
              <a:t>µ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CC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with a track too short to identify the charge</a:t>
            </a:r>
            <a:endParaRPr lang="en-US" sz="20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0" y="5397415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000" i="1" dirty="0" err="1" smtClean="0">
                <a:solidFill>
                  <a:srgbClr val="FF0000"/>
                </a:solidFill>
                <a:latin typeface="+mn-lt"/>
              </a:rPr>
              <a:t>ν</a:t>
            </a:r>
            <a:r>
              <a:rPr lang="en-US" sz="2000" i="1" baseline="-25000" dirty="0" err="1" smtClean="0">
                <a:solidFill>
                  <a:srgbClr val="FF0000"/>
                </a:solidFill>
                <a:latin typeface="+mn-lt"/>
              </a:rPr>
              <a:t>µ</a:t>
            </a: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CC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with a track too straight to identify the charge</a:t>
            </a:r>
          </a:p>
        </p:txBody>
      </p:sp>
      <p:cxnSp>
        <p:nvCxnSpPr>
          <p:cNvPr id="10" name="Straight Arrow Connector 9"/>
          <p:cNvCxnSpPr>
            <a:stCxn id="19" idx="0"/>
          </p:cNvCxnSpPr>
          <p:nvPr/>
        </p:nvCxnSpPr>
        <p:spPr>
          <a:xfrm flipH="1" flipV="1">
            <a:off x="2697238" y="4148667"/>
            <a:ext cx="3017762" cy="1402636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572000" y="5551303"/>
            <a:ext cx="228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+mn-lt"/>
              </a:rPr>
              <a:t>NC </a:t>
            </a:r>
            <a:r>
              <a:rPr lang="en-US" sz="2000" dirty="0">
                <a:solidFill>
                  <a:srgbClr val="000000"/>
                </a:solidFill>
                <a:latin typeface="+mn-lt"/>
              </a:rPr>
              <a:t>with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a fake </a:t>
            </a:r>
            <a:r>
              <a:rPr lang="en-US" sz="2000" dirty="0" err="1" smtClean="0">
                <a:solidFill>
                  <a:srgbClr val="000000"/>
                </a:solidFill>
                <a:latin typeface="+mn-lt"/>
              </a:rPr>
              <a:t>muon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 track</a:t>
            </a:r>
            <a:endParaRPr lang="en-US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5428193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dirty="0" smtClean="0">
                <a:solidFill>
                  <a:srgbClr val="000000"/>
                </a:solidFill>
                <a:latin typeface="+mj-lt"/>
              </a:rPr>
              <a:t>3 remaining Backgrounds: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28" name="Straight Arrow Connector 27"/>
          <p:cNvCxnSpPr>
            <a:stCxn id="8" idx="0"/>
          </p:cNvCxnSpPr>
          <p:nvPr/>
        </p:nvCxnSpPr>
        <p:spPr>
          <a:xfrm flipH="1" flipV="1">
            <a:off x="2697238" y="4354286"/>
            <a:ext cx="731762" cy="104312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4" idx="0"/>
          </p:cNvCxnSpPr>
          <p:nvPr/>
        </p:nvCxnSpPr>
        <p:spPr>
          <a:xfrm flipH="1" flipV="1">
            <a:off x="5926668" y="4039810"/>
            <a:ext cx="2074332" cy="135760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68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6" descr="hRecoEnPQ_r4.pdf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0324" y="3326190"/>
            <a:ext cx="4880114" cy="383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 Detector </a:t>
            </a:r>
            <a:r>
              <a:rPr lang="en-US" dirty="0" smtClean="0"/>
              <a:t>Spectrum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Alex Himmel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18</a:t>
            </a:fld>
            <a:endParaRPr lang="en-US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228239" y="858763"/>
            <a:ext cx="2880235" cy="2835890"/>
            <a:chOff x="5324080" y="3699144"/>
            <a:chExt cx="3055352" cy="3008312"/>
          </a:xfrm>
        </p:grpSpPr>
        <p:pic>
          <p:nvPicPr>
            <p:cNvPr id="11" name="Picture 10" descr="36770_204002_VPlanes.gif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341" t="5469" r="-1785" b="6641"/>
            <a:stretch>
              <a:fillRect/>
            </a:stretch>
          </p:blipFill>
          <p:spPr bwMode="auto">
            <a:xfrm>
              <a:off x="5324080" y="3699144"/>
              <a:ext cx="3048001" cy="3008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" name="Group 11"/>
            <p:cNvGrpSpPr/>
            <p:nvPr/>
          </p:nvGrpSpPr>
          <p:grpSpPr>
            <a:xfrm>
              <a:off x="5948054" y="4517877"/>
              <a:ext cx="2431378" cy="1118836"/>
              <a:chOff x="5922136" y="4530835"/>
              <a:chExt cx="2431378" cy="1118836"/>
            </a:xfrm>
          </p:grpSpPr>
          <p:pic>
            <p:nvPicPr>
              <p:cNvPr id="13" name="Picture 12" descr="circle.png"/>
              <p:cNvPicPr>
                <a:picLocks noChangeAspect="1"/>
              </p:cNvPicPr>
              <p:nvPr/>
            </p:nvPicPr>
            <p:blipFill rotWithShape="1">
              <a:blip r:embed="rId5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22136" y="4530835"/>
                <a:ext cx="2431378" cy="1118836"/>
              </a:xfrm>
              <a:prstGeom prst="rect">
                <a:avLst/>
              </a:prstGeom>
            </p:spPr>
          </p:pic>
          <p:cxnSp>
            <p:nvCxnSpPr>
              <p:cNvPr id="14" name="Straight Connector 13"/>
              <p:cNvCxnSpPr/>
              <p:nvPr/>
            </p:nvCxnSpPr>
            <p:spPr bwMode="auto">
              <a:xfrm>
                <a:off x="5922137" y="4625991"/>
                <a:ext cx="1736469" cy="101072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accent2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</p:grpSp>
      </p:grp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67892" y="3904233"/>
            <a:ext cx="2791860" cy="2725233"/>
            <a:chOff x="4950231" y="1681238"/>
            <a:chExt cx="3835783" cy="3744243"/>
          </a:xfrm>
        </p:grpSpPr>
        <p:pic>
          <p:nvPicPr>
            <p:cNvPr id="19" name="Picture 24" descr="NegativeDataEvent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927" r="8249" b="5185"/>
            <a:stretch>
              <a:fillRect/>
            </a:stretch>
          </p:blipFill>
          <p:spPr bwMode="auto">
            <a:xfrm>
              <a:off x="4950231" y="1681238"/>
              <a:ext cx="3835783" cy="3744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19"/>
            <p:cNvSpPr/>
            <p:nvPr/>
          </p:nvSpPr>
          <p:spPr bwMode="auto">
            <a:xfrm rot="2107228">
              <a:off x="6112066" y="4002576"/>
              <a:ext cx="1557945" cy="2742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7438571" y="4469233"/>
              <a:ext cx="1143249" cy="2742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829905" y="2189238"/>
              <a:ext cx="665238" cy="2044095"/>
            </a:xfrm>
            <a:prstGeom prst="rect">
              <a:avLst/>
            </a:prstGeom>
            <a:noFill/>
            <a:ln w="38100" cmpd="sng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411635" y="3382606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j-lt"/>
              </a:rPr>
              <a:t>+</a:t>
            </a:r>
            <a:endParaRPr lang="en-US" sz="3600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90906" y="4626275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j-lt"/>
              </a:rPr>
              <a:t>=</a:t>
            </a:r>
            <a:endParaRPr lang="en-US" sz="3600" dirty="0"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23803" y="856676"/>
            <a:ext cx="6035525" cy="255418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Reconstruct the neutrino energy:</a:t>
            </a:r>
          </a:p>
          <a:p>
            <a:pPr lvl="1"/>
            <a:r>
              <a:rPr lang="en-US" dirty="0" err="1" smtClean="0"/>
              <a:t>Muon</a:t>
            </a:r>
            <a:r>
              <a:rPr lang="en-US" dirty="0" smtClean="0"/>
              <a:t> Track</a:t>
            </a:r>
          </a:p>
          <a:p>
            <a:pPr lvl="2"/>
            <a:r>
              <a:rPr lang="en-US" dirty="0" smtClean="0">
                <a:solidFill>
                  <a:schemeClr val="accent2"/>
                </a:solidFill>
              </a:rPr>
              <a:t>Range (contained)</a:t>
            </a:r>
          </a:p>
          <a:p>
            <a:pPr lvl="2"/>
            <a:r>
              <a:rPr lang="en-US" dirty="0" smtClean="0">
                <a:solidFill>
                  <a:schemeClr val="accent1"/>
                </a:solidFill>
              </a:rPr>
              <a:t>Curvature (exiting)</a:t>
            </a:r>
          </a:p>
          <a:p>
            <a:pPr lvl="1"/>
            <a:r>
              <a:rPr lang="en-US" dirty="0" err="1" smtClean="0"/>
              <a:t>Hadronic</a:t>
            </a:r>
            <a:r>
              <a:rPr lang="en-US" dirty="0" smtClean="0"/>
              <a:t> Shower</a:t>
            </a:r>
          </a:p>
          <a:p>
            <a:pPr lvl="2"/>
            <a:r>
              <a:rPr lang="en-US" dirty="0" err="1" smtClean="0">
                <a:solidFill>
                  <a:schemeClr val="accent6"/>
                </a:solidFill>
              </a:rPr>
              <a:t>Calorimetry</a:t>
            </a:r>
            <a:endParaRPr lang="en-US" dirty="0" smtClean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28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Near-to-Far Extrapolation</a:t>
            </a:r>
          </a:p>
        </p:txBody>
      </p:sp>
      <p:sp>
        <p:nvSpPr>
          <p:cNvPr id="100356" name="Content Placeholder 2"/>
          <p:cNvSpPr>
            <a:spLocks noGrp="1"/>
          </p:cNvSpPr>
          <p:nvPr>
            <p:ph idx="1"/>
          </p:nvPr>
        </p:nvSpPr>
        <p:spPr>
          <a:xfrm>
            <a:off x="0" y="1040187"/>
            <a:ext cx="3797905" cy="264885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1824"/>
              </a:spcBef>
            </a:pPr>
            <a:r>
              <a:rPr lang="en-US" dirty="0" smtClean="0"/>
              <a:t>The Near Detector and Far Detector spectra are </a:t>
            </a:r>
            <a:r>
              <a:rPr lang="en-US" dirty="0" smtClean="0">
                <a:solidFill>
                  <a:srgbClr val="0000FF"/>
                </a:solidFill>
              </a:rPr>
              <a:t>not identical</a:t>
            </a:r>
            <a:r>
              <a:rPr lang="en-US" dirty="0" smtClean="0"/>
              <a:t>.</a:t>
            </a:r>
          </a:p>
          <a:p>
            <a:pPr>
              <a:lnSpc>
                <a:spcPct val="110000"/>
              </a:lnSpc>
              <a:spcBef>
                <a:spcPts val="1824"/>
              </a:spcBef>
            </a:pPr>
            <a:r>
              <a:rPr lang="en-US" dirty="0" smtClean="0"/>
              <a:t>Use a matrix to encode:</a:t>
            </a:r>
          </a:p>
          <a:p>
            <a:pPr lvl="1">
              <a:lnSpc>
                <a:spcPct val="110000"/>
              </a:lnSpc>
            </a:pPr>
            <a:r>
              <a:rPr lang="en-US" dirty="0" err="1" smtClean="0"/>
              <a:t>beamline</a:t>
            </a:r>
            <a:r>
              <a:rPr lang="en-US" dirty="0" smtClean="0"/>
              <a:t> geometry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decay kinematics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665496" y="1382100"/>
            <a:ext cx="5478504" cy="2307931"/>
            <a:chOff x="69850" y="862013"/>
            <a:chExt cx="6234113" cy="2583874"/>
          </a:xfrm>
        </p:grpSpPr>
        <p:graphicFrame>
          <p:nvGraphicFramePr>
            <p:cNvPr id="100354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22895321"/>
                </p:ext>
              </p:extLst>
            </p:nvPr>
          </p:nvGraphicFramePr>
          <p:xfrm>
            <a:off x="773113" y="2154238"/>
            <a:ext cx="2368550" cy="1095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9101" name="Equation" r:id="rId4" imgW="876300" imgH="406400" progId="Equation.3">
                    <p:embed/>
                  </p:oleObj>
                </mc:Choice>
                <mc:Fallback>
                  <p:oleObj name="Equation" r:id="rId4" imgW="876300" imgH="40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3113" y="2154238"/>
                          <a:ext cx="2368550" cy="1095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0359" name="Group 16"/>
            <p:cNvGrpSpPr>
              <a:grpSpLocks/>
            </p:cNvGrpSpPr>
            <p:nvPr/>
          </p:nvGrpSpPr>
          <p:grpSpPr bwMode="auto">
            <a:xfrm flipH="1">
              <a:off x="681038" y="1327150"/>
              <a:ext cx="3619500" cy="665163"/>
              <a:chOff x="533626" y="1734394"/>
              <a:chExt cx="863373" cy="494229"/>
            </a:xfrm>
          </p:grpSpPr>
          <p:sp>
            <p:nvSpPr>
              <p:cNvPr id="14" name="Oval 13"/>
              <p:cNvSpPr/>
              <p:nvPr/>
            </p:nvSpPr>
            <p:spPr bwMode="auto">
              <a:xfrm>
                <a:off x="1303088" y="1741472"/>
                <a:ext cx="93911" cy="482636"/>
              </a:xfrm>
              <a:prstGeom prst="ellipse">
                <a:avLst/>
              </a:prstGeom>
              <a:gradFill flip="none" rotWithShape="1">
                <a:gsLst>
                  <a:gs pos="66000">
                    <a:srgbClr val="E1E1E1"/>
                  </a:gs>
                  <a:gs pos="100000">
                    <a:srgbClr val="595959"/>
                  </a:gs>
                  <a:gs pos="0">
                    <a:srgbClr val="595959"/>
                  </a:gs>
                </a:gsLst>
                <a:lin ang="16200000" scaled="0"/>
                <a:tileRect/>
              </a:gradFill>
              <a:ln w="6350" cap="flat" cmpd="sng" algn="ctr">
                <a:solidFill>
                  <a:srgbClr val="59595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573765" y="1734394"/>
                <a:ext cx="775521" cy="494229"/>
              </a:xfrm>
              <a:prstGeom prst="rect">
                <a:avLst/>
              </a:prstGeom>
              <a:gradFill flip="none" rotWithShape="1">
                <a:gsLst>
                  <a:gs pos="0">
                    <a:srgbClr val="595959"/>
                  </a:gs>
                  <a:gs pos="100000">
                    <a:schemeClr val="tx1">
                      <a:lumMod val="65000"/>
                      <a:lumOff val="35000"/>
                    </a:schemeClr>
                  </a:gs>
                  <a:gs pos="66000">
                    <a:schemeClr val="bg2">
                      <a:lumMod val="20000"/>
                      <a:lumOff val="80000"/>
                    </a:schemeClr>
                  </a:gs>
                </a:gsLst>
                <a:lin ang="162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533626" y="1742651"/>
                <a:ext cx="93911" cy="477715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  <a:gs pos="42000">
                    <a:schemeClr val="bg1"/>
                  </a:gs>
                </a:gsLst>
                <a:lin ang="16200000" scaled="0"/>
                <a:tileRect/>
              </a:gradFill>
              <a:ln w="19050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/>
              </a:p>
            </p:txBody>
          </p:sp>
        </p:grpSp>
        <p:sp>
          <p:nvSpPr>
            <p:cNvPr id="23" name="Rectangle 22"/>
            <p:cNvSpPr/>
            <p:nvPr/>
          </p:nvSpPr>
          <p:spPr bwMode="auto">
            <a:xfrm>
              <a:off x="4633913" y="862013"/>
              <a:ext cx="206375" cy="1738312"/>
            </a:xfrm>
            <a:prstGeom prst="rect">
              <a:avLst/>
            </a:prstGeom>
            <a:gradFill flip="none" rotWithShape="1">
              <a:gsLst>
                <a:gs pos="12000">
                  <a:srgbClr val="000090"/>
                </a:gs>
                <a:gs pos="97000">
                  <a:schemeClr val="accent4">
                    <a:tint val="50000"/>
                    <a:shade val="100000"/>
                    <a:satMod val="35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8" name="Line 50"/>
            <p:cNvSpPr>
              <a:spLocks noChangeShapeType="1"/>
            </p:cNvSpPr>
            <p:nvPr/>
          </p:nvSpPr>
          <p:spPr bwMode="auto">
            <a:xfrm flipV="1">
              <a:off x="271463" y="1635125"/>
              <a:ext cx="3255962" cy="128588"/>
            </a:xfrm>
            <a:prstGeom prst="line">
              <a:avLst/>
            </a:prstGeom>
            <a:noFill/>
            <a:ln w="1908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362" name="Text Box 53"/>
            <p:cNvSpPr txBox="1">
              <a:spLocks noChangeArrowheads="1"/>
            </p:cNvSpPr>
            <p:nvPr/>
          </p:nvSpPr>
          <p:spPr bwMode="auto">
            <a:xfrm>
              <a:off x="69850" y="1285875"/>
              <a:ext cx="449263" cy="4127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lnSpc>
                  <a:spcPct val="84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i="1">
                  <a:solidFill>
                    <a:srgbClr val="0000FF"/>
                  </a:solidFill>
                  <a:latin typeface="Times New Roman" charset="0"/>
                  <a:ea typeface="Bitstream Vera Sans" charset="0"/>
                  <a:cs typeface="Bitstream Vera Sans" charset="0"/>
                </a:rPr>
                <a:t>π</a:t>
              </a:r>
              <a:endParaRPr lang="en-GB" i="1" baseline="33000">
                <a:solidFill>
                  <a:srgbClr val="0000FF"/>
                </a:solidFill>
                <a:latin typeface="Times New Roman" charset="0"/>
                <a:ea typeface="Bitstream Vera Sans" charset="0"/>
                <a:cs typeface="Bitstream Vera Sans" charset="0"/>
              </a:endParaRPr>
            </a:p>
          </p:txBody>
        </p:sp>
        <p:cxnSp>
          <p:nvCxnSpPr>
            <p:cNvPr id="100363" name="Straight Arrow Connector 58"/>
            <p:cNvCxnSpPr>
              <a:cxnSpLocks noChangeShapeType="1"/>
              <a:stCxn id="28" idx="1"/>
            </p:cNvCxnSpPr>
            <p:nvPr/>
          </p:nvCxnSpPr>
          <p:spPr bwMode="auto">
            <a:xfrm rot="16200000" flipH="1">
              <a:off x="3894137" y="1268413"/>
              <a:ext cx="492125" cy="1225550"/>
            </a:xfrm>
            <a:prstGeom prst="straightConnector1">
              <a:avLst/>
            </a:prstGeom>
            <a:noFill/>
            <a:ln w="19050">
              <a:solidFill>
                <a:srgbClr val="0000FF"/>
              </a:solidFill>
              <a:prstDash val="sysDash"/>
              <a:round/>
              <a:headEnd/>
              <a:tailEnd type="triangle" w="med" len="med"/>
            </a:ln>
          </p:spPr>
        </p:cxnSp>
        <p:sp>
          <p:nvSpPr>
            <p:cNvPr id="100364" name="Text Box 53"/>
            <p:cNvSpPr txBox="1">
              <a:spLocks noChangeArrowheads="1"/>
            </p:cNvSpPr>
            <p:nvPr/>
          </p:nvSpPr>
          <p:spPr bwMode="auto">
            <a:xfrm>
              <a:off x="3654425" y="1739900"/>
              <a:ext cx="450850" cy="4111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lnSpc>
                  <a:spcPct val="84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i="1" dirty="0">
                  <a:solidFill>
                    <a:srgbClr val="0000FF"/>
                  </a:solidFill>
                  <a:latin typeface="Times New Roman" charset="0"/>
                  <a:ea typeface="Bitstream Vera Sans" charset="0"/>
                  <a:cs typeface="Bitstream Vera Sans" charset="0"/>
                </a:rPr>
                <a:t>ν</a:t>
              </a:r>
              <a:r>
                <a:rPr lang="en-GB" i="1" baseline="-25000" dirty="0">
                  <a:solidFill>
                    <a:srgbClr val="0000FF"/>
                  </a:solidFill>
                  <a:latin typeface="Times New Roman" charset="0"/>
                  <a:ea typeface="Bitstream Vera Sans" charset="0"/>
                  <a:cs typeface="Bitstream Vera Sans" charset="0"/>
                </a:rPr>
                <a:t>μ</a:t>
              </a:r>
            </a:p>
          </p:txBody>
        </p:sp>
        <p:cxnSp>
          <p:nvCxnSpPr>
            <p:cNvPr id="100365" name="Straight Arrow Connector 58"/>
            <p:cNvCxnSpPr>
              <a:cxnSpLocks noChangeShapeType="1"/>
              <a:stCxn id="28" idx="1"/>
            </p:cNvCxnSpPr>
            <p:nvPr/>
          </p:nvCxnSpPr>
          <p:spPr bwMode="auto">
            <a:xfrm rot="16200000" flipH="1">
              <a:off x="4602957" y="559593"/>
              <a:ext cx="25400" cy="2176463"/>
            </a:xfrm>
            <a:prstGeom prst="straightConnector1">
              <a:avLst/>
            </a:prstGeom>
            <a:noFill/>
            <a:ln w="19050">
              <a:solidFill>
                <a:srgbClr val="0000FF"/>
              </a:solidFill>
              <a:prstDash val="sysDash"/>
              <a:round/>
              <a:headEnd/>
              <a:tailEnd type="triangle" w="med" len="med"/>
            </a:ln>
          </p:spPr>
        </p:cxnSp>
        <p:sp>
          <p:nvSpPr>
            <p:cNvPr id="100366" name="TextBox 62"/>
            <p:cNvSpPr txBox="1">
              <a:spLocks noChangeArrowheads="1"/>
            </p:cNvSpPr>
            <p:nvPr/>
          </p:nvSpPr>
          <p:spPr bwMode="auto">
            <a:xfrm>
              <a:off x="4010025" y="2584449"/>
              <a:ext cx="1404938" cy="861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200" dirty="0">
                  <a:latin typeface="+mj-lt"/>
                  <a:ea typeface="Euphemia UCAS" charset="0"/>
                  <a:cs typeface="Calibri (Headings)"/>
                </a:rPr>
                <a:t>Near</a:t>
              </a:r>
            </a:p>
            <a:p>
              <a:pPr algn="ctr" eaLnBrk="0" hangingPunct="0"/>
              <a:r>
                <a:rPr lang="en-US" sz="2200" dirty="0" smtClean="0">
                  <a:latin typeface="+mj-lt"/>
                  <a:ea typeface="Euphemia UCAS" charset="0"/>
                  <a:cs typeface="Calibri (Headings)"/>
                </a:rPr>
                <a:t>Det.</a:t>
              </a:r>
              <a:endParaRPr lang="en-US" sz="2200" dirty="0">
                <a:latin typeface="+mj-lt"/>
                <a:ea typeface="Euphemia UCAS" charset="0"/>
                <a:cs typeface="Calibri (Headings)"/>
              </a:endParaRPr>
            </a:p>
          </p:txBody>
        </p:sp>
        <p:sp>
          <p:nvSpPr>
            <p:cNvPr id="49" name="Line 50"/>
            <p:cNvSpPr>
              <a:spLocks noChangeShapeType="1"/>
            </p:cNvSpPr>
            <p:nvPr/>
          </p:nvSpPr>
          <p:spPr bwMode="auto">
            <a:xfrm flipV="1">
              <a:off x="3524250" y="1544638"/>
              <a:ext cx="2154238" cy="87312"/>
            </a:xfrm>
            <a:prstGeom prst="line">
              <a:avLst/>
            </a:prstGeom>
            <a:noFill/>
            <a:ln w="955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5748338" y="1614488"/>
              <a:ext cx="174625" cy="109537"/>
            </a:xfrm>
            <a:prstGeom prst="rect">
              <a:avLst/>
            </a:prstGeom>
            <a:gradFill flip="none" rotWithShape="1">
              <a:gsLst>
                <a:gs pos="42000">
                  <a:srgbClr val="000090"/>
                </a:gs>
                <a:gs pos="97000">
                  <a:schemeClr val="accent4">
                    <a:tint val="50000"/>
                    <a:shade val="100000"/>
                    <a:satMod val="35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00371" name="TextBox 62"/>
            <p:cNvSpPr txBox="1">
              <a:spLocks noChangeArrowheads="1"/>
            </p:cNvSpPr>
            <p:nvPr/>
          </p:nvSpPr>
          <p:spPr bwMode="auto">
            <a:xfrm>
              <a:off x="5324475" y="1670050"/>
              <a:ext cx="979488" cy="861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200" dirty="0">
                  <a:latin typeface="+mj-lt"/>
                  <a:ea typeface="Euphemia UCAS" charset="0"/>
                  <a:cs typeface="Calibri (Headings)"/>
                </a:rPr>
                <a:t>Far</a:t>
              </a:r>
            </a:p>
            <a:p>
              <a:pPr algn="ctr" eaLnBrk="0" hangingPunct="0"/>
              <a:r>
                <a:rPr lang="en-US" sz="2200" dirty="0">
                  <a:latin typeface="+mj-lt"/>
                  <a:ea typeface="Euphemia UCAS" charset="0"/>
                  <a:cs typeface="Calibri (Headings)"/>
                </a:rPr>
                <a:t>Det.</a:t>
              </a:r>
            </a:p>
          </p:txBody>
        </p:sp>
      </p:grp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84665" y="4034494"/>
            <a:ext cx="2740660" cy="2535692"/>
            <a:chOff x="6172200" y="858838"/>
            <a:chExt cx="2971800" cy="2749550"/>
          </a:xfrm>
        </p:grpSpPr>
        <p:pic>
          <p:nvPicPr>
            <p:cNvPr id="100368" name="Picture 4" descr="PrettyMatrixPlot.gif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858838"/>
              <a:ext cx="2971800" cy="2749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0373" name="Rectangle 24"/>
            <p:cNvSpPr>
              <a:spLocks noChangeArrowheads="1"/>
            </p:cNvSpPr>
            <p:nvPr/>
          </p:nvSpPr>
          <p:spPr bwMode="auto">
            <a:xfrm>
              <a:off x="7378594" y="908159"/>
              <a:ext cx="1748595" cy="413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b="1" dirty="0">
                  <a:solidFill>
                    <a:srgbClr val="0000FF"/>
                  </a:solidFill>
                  <a:ea typeface="Arial" charset="0"/>
                  <a:cs typeface="Arial" charset="0"/>
                </a:rPr>
                <a:t>Monte </a:t>
              </a:r>
              <a:r>
                <a:rPr lang="en-US" sz="1800" b="1" dirty="0" smtClean="0">
                  <a:solidFill>
                    <a:srgbClr val="0000FF"/>
                  </a:solidFill>
                  <a:ea typeface="Arial" charset="0"/>
                  <a:cs typeface="Arial" charset="0"/>
                </a:rPr>
                <a:t>Carlo</a:t>
              </a:r>
              <a:endParaRPr lang="en-GB" sz="1800" dirty="0">
                <a:solidFill>
                  <a:srgbClr val="000000"/>
                </a:solidFill>
                <a:ea typeface="msgothic" charset="0"/>
                <a:cs typeface="msgothic" charset="0"/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19</a:t>
            </a:fld>
            <a:endParaRPr lang="en-US" dirty="0" smtClean="0"/>
          </a:p>
        </p:txBody>
      </p:sp>
      <p:pic>
        <p:nvPicPr>
          <p:cNvPr id="29" name="Picture 8" descr="NuBarRun1LEBeamMatrix.gi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2" t="6425" b="5338"/>
          <a:stretch>
            <a:fillRect/>
          </a:stretch>
        </p:blipFill>
        <p:spPr bwMode="auto">
          <a:xfrm>
            <a:off x="3102598" y="3969777"/>
            <a:ext cx="3004972" cy="266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6384841" y="3985452"/>
            <a:ext cx="2759159" cy="2633777"/>
            <a:chOff x="6312263" y="4107911"/>
            <a:chExt cx="2669659" cy="2548344"/>
          </a:xfrm>
        </p:grpSpPr>
        <p:pic>
          <p:nvPicPr>
            <p:cNvPr id="100369" name="Picture 4" descr="PrettyMatrixPlot.gif"/>
            <p:cNvPicPr>
              <a:picLocks noChangeAspect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2263" y="4107911"/>
              <a:ext cx="2651760" cy="2548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Rectangle 24"/>
            <p:cNvSpPr>
              <a:spLocks noChangeArrowheads="1"/>
            </p:cNvSpPr>
            <p:nvPr/>
          </p:nvSpPr>
          <p:spPr bwMode="auto">
            <a:xfrm>
              <a:off x="7421637" y="4296771"/>
              <a:ext cx="156028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b="1" dirty="0">
                  <a:solidFill>
                    <a:srgbClr val="0000FF"/>
                  </a:solidFill>
                  <a:ea typeface="Arial" charset="0"/>
                  <a:cs typeface="Arial" charset="0"/>
                </a:rPr>
                <a:t>Monte </a:t>
              </a:r>
              <a:r>
                <a:rPr lang="en-US" sz="1800" b="1" dirty="0" smtClean="0">
                  <a:solidFill>
                    <a:srgbClr val="0000FF"/>
                  </a:solidFill>
                  <a:ea typeface="Arial" charset="0"/>
                  <a:cs typeface="Arial" charset="0"/>
                </a:rPr>
                <a:t>Carlo</a:t>
              </a:r>
              <a:endParaRPr lang="en-GB" sz="1800" dirty="0">
                <a:solidFill>
                  <a:srgbClr val="000000"/>
                </a:solidFill>
                <a:ea typeface="msgothic" charset="0"/>
                <a:cs typeface="msgothic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756663" y="4979175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j-lt"/>
              </a:rPr>
              <a:t>×</a:t>
            </a:r>
            <a:endParaRPr lang="en-US" sz="3600" dirty="0"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38908" y="4979175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j-lt"/>
              </a:rPr>
              <a:t>=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182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The Standard 3-neutrino Picture</a:t>
            </a:r>
          </a:p>
        </p:txBody>
      </p:sp>
      <p:sp>
        <p:nvSpPr>
          <p:cNvPr id="22542" name="Content Placeholder 2"/>
          <p:cNvSpPr>
            <a:spLocks noGrp="1"/>
          </p:cNvSpPr>
          <p:nvPr>
            <p:ph idx="1"/>
          </p:nvPr>
        </p:nvSpPr>
        <p:spPr>
          <a:xfrm>
            <a:off x="176383" y="931334"/>
            <a:ext cx="5526674" cy="326636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Two </a:t>
            </a:r>
            <a:r>
              <a:rPr lang="en-US" dirty="0"/>
              <a:t>mas splittings</a:t>
            </a:r>
          </a:p>
          <a:p>
            <a:pPr lvl="1">
              <a:lnSpc>
                <a:spcPct val="120000"/>
              </a:lnSpc>
              <a:tabLst>
                <a:tab pos="1598613" algn="l"/>
                <a:tab pos="2457450" algn="l"/>
              </a:tabLst>
            </a:pPr>
            <a:r>
              <a:rPr lang="en-US" dirty="0"/>
              <a:t>Large: 	</a:t>
            </a:r>
            <a:r>
              <a:rPr lang="en-US" dirty="0">
                <a:solidFill>
                  <a:schemeClr val="accent2"/>
                </a:solidFill>
              </a:rPr>
              <a:t>Δ</a:t>
            </a:r>
            <a:r>
              <a:rPr lang="en-US" i="1" dirty="0">
                <a:solidFill>
                  <a:schemeClr val="accent2"/>
                </a:solidFill>
              </a:rPr>
              <a:t>m</a:t>
            </a:r>
            <a:r>
              <a:rPr lang="en-US" baseline="30000" dirty="0">
                <a:solidFill>
                  <a:schemeClr val="accent2"/>
                </a:solidFill>
              </a:rPr>
              <a:t>2</a:t>
            </a:r>
            <a:r>
              <a:rPr lang="en-US" baseline="-25000" dirty="0">
                <a:solidFill>
                  <a:schemeClr val="accent2"/>
                </a:solidFill>
              </a:rPr>
              <a:t>atm</a:t>
            </a:r>
            <a:r>
              <a:rPr lang="en-US" dirty="0">
                <a:solidFill>
                  <a:schemeClr val="accent2"/>
                </a:solidFill>
              </a:rPr>
              <a:t>	≈ Δ</a:t>
            </a:r>
            <a:r>
              <a:rPr lang="en-US" i="1" dirty="0">
                <a:solidFill>
                  <a:schemeClr val="accent2"/>
                </a:solidFill>
              </a:rPr>
              <a:t>m</a:t>
            </a:r>
            <a:r>
              <a:rPr lang="en-US" baseline="30000" dirty="0">
                <a:solidFill>
                  <a:schemeClr val="accent2"/>
                </a:solidFill>
              </a:rPr>
              <a:t>2</a:t>
            </a:r>
            <a:r>
              <a:rPr lang="en-US" baseline="-25000" dirty="0">
                <a:solidFill>
                  <a:schemeClr val="accent2"/>
                </a:solidFill>
              </a:rPr>
              <a:t>23</a:t>
            </a:r>
            <a:r>
              <a:rPr lang="en-US" dirty="0">
                <a:solidFill>
                  <a:schemeClr val="accent2"/>
                </a:solidFill>
              </a:rPr>
              <a:t> = 2×10</a:t>
            </a:r>
            <a:r>
              <a:rPr lang="en-US" baseline="30000" dirty="0">
                <a:solidFill>
                  <a:schemeClr val="accent2"/>
                </a:solidFill>
              </a:rPr>
              <a:t>-3</a:t>
            </a:r>
            <a:r>
              <a:rPr lang="en-US" dirty="0">
                <a:solidFill>
                  <a:schemeClr val="accent2"/>
                </a:solidFill>
              </a:rPr>
              <a:t> eV</a:t>
            </a:r>
            <a:r>
              <a:rPr lang="en-US" baseline="30000" dirty="0">
                <a:solidFill>
                  <a:schemeClr val="accent2"/>
                </a:solidFill>
              </a:rPr>
              <a:t>2</a:t>
            </a:r>
          </a:p>
          <a:p>
            <a:pPr lvl="1">
              <a:lnSpc>
                <a:spcPct val="120000"/>
              </a:lnSpc>
              <a:tabLst>
                <a:tab pos="1598613" algn="l"/>
                <a:tab pos="2457450" algn="l"/>
              </a:tabLst>
            </a:pPr>
            <a:r>
              <a:rPr lang="en-US" dirty="0"/>
              <a:t>Small: 	Δ</a:t>
            </a:r>
            <a:r>
              <a:rPr lang="en-US" i="1" dirty="0"/>
              <a:t>m</a:t>
            </a:r>
            <a:r>
              <a:rPr lang="en-US" baseline="30000" dirty="0"/>
              <a:t>2</a:t>
            </a:r>
            <a:r>
              <a:rPr lang="en-US" baseline="-25000" dirty="0"/>
              <a:t>sol	</a:t>
            </a:r>
            <a:r>
              <a:rPr lang="en-US" dirty="0"/>
              <a:t>≈ Δ</a:t>
            </a:r>
            <a:r>
              <a:rPr lang="en-US" i="1" dirty="0"/>
              <a:t>m</a:t>
            </a:r>
            <a:r>
              <a:rPr lang="en-US" baseline="30000" dirty="0"/>
              <a:t>2</a:t>
            </a:r>
            <a:r>
              <a:rPr lang="en-US" baseline="-25000" dirty="0"/>
              <a:t>12</a:t>
            </a:r>
            <a:r>
              <a:rPr lang="en-US" dirty="0"/>
              <a:t> = 8×10</a:t>
            </a:r>
            <a:r>
              <a:rPr lang="en-US" baseline="30000" dirty="0"/>
              <a:t>-5</a:t>
            </a:r>
            <a:r>
              <a:rPr lang="en-US" dirty="0"/>
              <a:t> eV</a:t>
            </a:r>
            <a:r>
              <a:rPr lang="en-US" baseline="30000" dirty="0"/>
              <a:t>2</a:t>
            </a:r>
          </a:p>
          <a:p>
            <a:pPr>
              <a:lnSpc>
                <a:spcPct val="120000"/>
              </a:lnSpc>
              <a:spcBef>
                <a:spcPts val="1824"/>
              </a:spcBef>
            </a:pPr>
            <a:r>
              <a:rPr lang="en-US" dirty="0" smtClean="0"/>
              <a:t>Three </a:t>
            </a:r>
            <a:r>
              <a:rPr lang="en-US" dirty="0"/>
              <a:t>mixing angles:</a:t>
            </a:r>
          </a:p>
          <a:p>
            <a:pPr lvl="1">
              <a:lnSpc>
                <a:spcPct val="120000"/>
              </a:lnSpc>
              <a:tabLst>
                <a:tab pos="2574925" algn="l"/>
              </a:tabLst>
            </a:pPr>
            <a:r>
              <a:rPr lang="en-US" dirty="0"/>
              <a:t>Atmospheric:	</a:t>
            </a:r>
            <a:r>
              <a:rPr lang="en-US" i="1" dirty="0">
                <a:solidFill>
                  <a:srgbClr val="C0504D"/>
                </a:solidFill>
              </a:rPr>
              <a:t>θ</a:t>
            </a:r>
            <a:r>
              <a:rPr lang="en-US" baseline="-25000" dirty="0">
                <a:solidFill>
                  <a:srgbClr val="C0504D"/>
                </a:solidFill>
              </a:rPr>
              <a:t>23</a:t>
            </a:r>
            <a:r>
              <a:rPr lang="en-US" dirty="0">
                <a:solidFill>
                  <a:srgbClr val="C0504D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</a:rPr>
              <a:t>≈</a:t>
            </a:r>
            <a:r>
              <a:rPr lang="en-US" dirty="0">
                <a:solidFill>
                  <a:srgbClr val="C0504D"/>
                </a:solidFill>
              </a:rPr>
              <a:t> 45°</a:t>
            </a:r>
            <a:r>
              <a:rPr lang="en-US" dirty="0"/>
              <a:t> </a:t>
            </a:r>
            <a:r>
              <a:rPr lang="en-US" sz="2300" dirty="0"/>
              <a:t>(maximal?)</a:t>
            </a:r>
          </a:p>
          <a:p>
            <a:pPr lvl="1">
              <a:lnSpc>
                <a:spcPct val="120000"/>
              </a:lnSpc>
              <a:tabLst>
                <a:tab pos="2574925" algn="l"/>
              </a:tabLst>
            </a:pPr>
            <a:r>
              <a:rPr lang="en-US" dirty="0"/>
              <a:t>Solar:	</a:t>
            </a:r>
            <a:r>
              <a:rPr lang="en-US" i="1" dirty="0"/>
              <a:t>θ</a:t>
            </a:r>
            <a:r>
              <a:rPr lang="en-US" baseline="-25000" dirty="0"/>
              <a:t>12</a:t>
            </a:r>
            <a:r>
              <a:rPr lang="en-US" dirty="0"/>
              <a:t> ≈ 34°</a:t>
            </a:r>
          </a:p>
          <a:p>
            <a:pPr lvl="1">
              <a:lnSpc>
                <a:spcPct val="120000"/>
              </a:lnSpc>
              <a:tabLst>
                <a:tab pos="2574925" algn="l"/>
              </a:tabLst>
            </a:pPr>
            <a:r>
              <a:rPr lang="en-US" dirty="0"/>
              <a:t>Reactor:	</a:t>
            </a:r>
            <a:r>
              <a:rPr lang="en-US" i="1" dirty="0"/>
              <a:t>θ</a:t>
            </a:r>
            <a:r>
              <a:rPr lang="en-US" baseline="-25000" dirty="0"/>
              <a:t>13</a:t>
            </a:r>
            <a:r>
              <a:rPr lang="en-US" dirty="0"/>
              <a:t> ≈ 9</a:t>
            </a:r>
            <a:r>
              <a:rPr lang="en-US" dirty="0" smtClean="0"/>
              <a:t>°</a:t>
            </a:r>
            <a:endParaRPr lang="en-US" dirty="0"/>
          </a:p>
        </p:txBody>
      </p:sp>
      <p:grpSp>
        <p:nvGrpSpPr>
          <p:cNvPr id="22545" name="Group 57"/>
          <p:cNvGrpSpPr>
            <a:grpSpLocks/>
          </p:cNvGrpSpPr>
          <p:nvPr/>
        </p:nvGrpSpPr>
        <p:grpSpPr bwMode="auto">
          <a:xfrm>
            <a:off x="5784146" y="948308"/>
            <a:ext cx="3079750" cy="2528887"/>
            <a:chOff x="5007415" y="1689111"/>
            <a:chExt cx="3079774" cy="2528888"/>
          </a:xfrm>
        </p:grpSpPr>
        <p:grpSp>
          <p:nvGrpSpPr>
            <p:cNvPr id="22553" name="Group 18"/>
            <p:cNvGrpSpPr>
              <a:grpSpLocks/>
            </p:cNvGrpSpPr>
            <p:nvPr/>
          </p:nvGrpSpPr>
          <p:grpSpPr bwMode="auto">
            <a:xfrm>
              <a:off x="5465719" y="3892521"/>
              <a:ext cx="1508126" cy="155575"/>
              <a:chOff x="1008" y="2158"/>
              <a:chExt cx="950" cy="98"/>
            </a:xfrm>
          </p:grpSpPr>
          <p:sp>
            <p:nvSpPr>
              <p:cNvPr id="22564" name="Rectangle 12"/>
              <p:cNvSpPr>
                <a:spLocks noChangeArrowheads="1"/>
              </p:cNvSpPr>
              <p:nvPr/>
            </p:nvSpPr>
            <p:spPr bwMode="auto">
              <a:xfrm>
                <a:off x="1008" y="2158"/>
                <a:ext cx="691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22565" name="Rectangle 13"/>
              <p:cNvSpPr>
                <a:spLocks noChangeArrowheads="1"/>
              </p:cNvSpPr>
              <p:nvPr/>
            </p:nvSpPr>
            <p:spPr bwMode="auto">
              <a:xfrm>
                <a:off x="1824" y="2158"/>
                <a:ext cx="134" cy="96"/>
              </a:xfrm>
              <a:prstGeom prst="rect">
                <a:avLst/>
              </a:prstGeom>
              <a:solidFill>
                <a:srgbClr val="8467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22566" name="Rectangle 14"/>
              <p:cNvSpPr>
                <a:spLocks noChangeArrowheads="1"/>
              </p:cNvSpPr>
              <p:nvPr/>
            </p:nvSpPr>
            <p:spPr bwMode="auto">
              <a:xfrm>
                <a:off x="1692" y="2158"/>
                <a:ext cx="132" cy="98"/>
              </a:xfrm>
              <a:prstGeom prst="rect">
                <a:avLst/>
              </a:prstGeom>
              <a:solidFill>
                <a:srgbClr val="FF656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800"/>
              </a:p>
            </p:txBody>
          </p:sp>
        </p:grpSp>
        <p:graphicFrame>
          <p:nvGraphicFramePr>
            <p:cNvPr id="22536" name="Object 8"/>
            <p:cNvGraphicFramePr>
              <a:graphicFrameLocks noChangeAspect="1"/>
            </p:cNvGraphicFramePr>
            <p:nvPr/>
          </p:nvGraphicFramePr>
          <p:xfrm>
            <a:off x="5022497" y="3709999"/>
            <a:ext cx="358775" cy="50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9563" name="Equation" r:id="rId4" imgW="4876800" imgH="6908800" progId="Equation.3">
                    <p:embed/>
                  </p:oleObj>
                </mc:Choice>
                <mc:Fallback>
                  <p:oleObj name="Equation" r:id="rId4" imgW="4876800" imgH="6908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22497" y="3709999"/>
                          <a:ext cx="358775" cy="508000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80808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2554" name="Group 57"/>
            <p:cNvGrpSpPr>
              <a:grpSpLocks/>
            </p:cNvGrpSpPr>
            <p:nvPr/>
          </p:nvGrpSpPr>
          <p:grpSpPr bwMode="auto">
            <a:xfrm>
              <a:off x="5465718" y="3506759"/>
              <a:ext cx="1508125" cy="152400"/>
              <a:chOff x="5472862" y="3506759"/>
              <a:chExt cx="1508125" cy="152400"/>
            </a:xfrm>
          </p:grpSpPr>
          <p:sp>
            <p:nvSpPr>
              <p:cNvPr id="22561" name="Rectangle 9"/>
              <p:cNvSpPr>
                <a:spLocks noChangeArrowheads="1"/>
              </p:cNvSpPr>
              <p:nvPr/>
            </p:nvSpPr>
            <p:spPr bwMode="auto">
              <a:xfrm>
                <a:off x="5472862" y="3506759"/>
                <a:ext cx="503237" cy="1524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22562" name="Rectangle 10"/>
              <p:cNvSpPr>
                <a:spLocks noChangeArrowheads="1"/>
              </p:cNvSpPr>
              <p:nvPr/>
            </p:nvSpPr>
            <p:spPr bwMode="auto">
              <a:xfrm>
                <a:off x="6477749" y="3506759"/>
                <a:ext cx="503238" cy="152400"/>
              </a:xfrm>
              <a:prstGeom prst="rect">
                <a:avLst/>
              </a:prstGeom>
              <a:solidFill>
                <a:srgbClr val="8467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22563" name="Rectangle 11"/>
              <p:cNvSpPr>
                <a:spLocks noChangeArrowheads="1"/>
              </p:cNvSpPr>
              <p:nvPr/>
            </p:nvSpPr>
            <p:spPr bwMode="auto">
              <a:xfrm>
                <a:off x="5974512" y="3506759"/>
                <a:ext cx="503237" cy="152400"/>
              </a:xfrm>
              <a:prstGeom prst="rect">
                <a:avLst/>
              </a:prstGeom>
              <a:solidFill>
                <a:srgbClr val="FF656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800"/>
              </a:p>
            </p:txBody>
          </p:sp>
        </p:grpSp>
        <p:graphicFrame>
          <p:nvGraphicFramePr>
            <p:cNvPr id="22537" name="Object 9"/>
            <p:cNvGraphicFramePr>
              <a:graphicFrameLocks noChangeAspect="1"/>
            </p:cNvGraphicFramePr>
            <p:nvPr/>
          </p:nvGraphicFramePr>
          <p:xfrm>
            <a:off x="5007415" y="3315655"/>
            <a:ext cx="388938" cy="50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9564" name="Equation" r:id="rId6" imgW="5283200" imgH="6908800" progId="Equation.3">
                    <p:embed/>
                  </p:oleObj>
                </mc:Choice>
                <mc:Fallback>
                  <p:oleObj name="Equation" r:id="rId6" imgW="5283200" imgH="6908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07415" y="3315655"/>
                          <a:ext cx="388938" cy="508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555" name="Line 65"/>
            <p:cNvSpPr>
              <a:spLocks noChangeShapeType="1"/>
            </p:cNvSpPr>
            <p:nvPr/>
          </p:nvSpPr>
          <p:spPr bwMode="auto">
            <a:xfrm>
              <a:off x="7108686" y="1965296"/>
              <a:ext cx="0" cy="1600200"/>
            </a:xfrm>
            <a:prstGeom prst="line">
              <a:avLst/>
            </a:prstGeom>
            <a:noFill/>
            <a:ln w="38100">
              <a:solidFill>
                <a:schemeClr val="tx1">
                  <a:lumMod val="85000"/>
                  <a:lumOff val="15000"/>
                </a:schemeClr>
              </a:solidFill>
              <a:round/>
              <a:headEnd type="triangle" w="lg" len="lg"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6" name="Line 67"/>
            <p:cNvSpPr>
              <a:spLocks noChangeShapeType="1"/>
            </p:cNvSpPr>
            <p:nvPr/>
          </p:nvSpPr>
          <p:spPr bwMode="auto">
            <a:xfrm>
              <a:off x="7108686" y="3561220"/>
              <a:ext cx="0" cy="457200"/>
            </a:xfrm>
            <a:prstGeom prst="line">
              <a:avLst/>
            </a:prstGeom>
            <a:noFill/>
            <a:ln w="38100">
              <a:solidFill>
                <a:schemeClr val="tx1">
                  <a:lumMod val="85000"/>
                  <a:lumOff val="15000"/>
                </a:schemeClr>
              </a:solidFill>
              <a:round/>
              <a:headEnd type="triangle" w="lg" len="med"/>
              <a:tailEnd type="triangle" w="lg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22538" name="Object 10"/>
            <p:cNvGraphicFramePr>
              <a:graphicFrameLocks noChangeAspect="1"/>
            </p:cNvGraphicFramePr>
            <p:nvPr/>
          </p:nvGraphicFramePr>
          <p:xfrm>
            <a:off x="7248989" y="2541559"/>
            <a:ext cx="838200" cy="447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9565" name="Equation" r:id="rId8" imgW="381000" imgH="203200" progId="Equation.3">
                    <p:embed/>
                  </p:oleObj>
                </mc:Choice>
                <mc:Fallback>
                  <p:oleObj name="Equation" r:id="rId8" imgW="3810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48989" y="2541559"/>
                          <a:ext cx="838200" cy="4476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39" name="Object 11"/>
            <p:cNvGraphicFramePr>
              <a:graphicFrameLocks noChangeAspect="1"/>
            </p:cNvGraphicFramePr>
            <p:nvPr/>
          </p:nvGraphicFramePr>
          <p:xfrm>
            <a:off x="7286353" y="3565983"/>
            <a:ext cx="755650" cy="447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9566" name="Equation" r:id="rId10" imgW="342900" imgH="203200" progId="Equation.3">
                    <p:embed/>
                  </p:oleObj>
                </mc:Choice>
                <mc:Fallback>
                  <p:oleObj name="Equation" r:id="rId10" imgW="3429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86353" y="3565983"/>
                          <a:ext cx="755650" cy="4476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540" name="Object 12"/>
            <p:cNvGraphicFramePr>
              <a:graphicFrameLocks noChangeAspect="1"/>
            </p:cNvGraphicFramePr>
            <p:nvPr/>
          </p:nvGraphicFramePr>
          <p:xfrm>
            <a:off x="5007415" y="1689111"/>
            <a:ext cx="388938" cy="538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9567" name="Equation" r:id="rId12" imgW="5283200" imgH="7315200" progId="Equation.3">
                    <p:embed/>
                  </p:oleObj>
                </mc:Choice>
                <mc:Fallback>
                  <p:oleObj name="Equation" r:id="rId12" imgW="5283200" imgH="7315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07415" y="1689111"/>
                          <a:ext cx="388938" cy="5381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2557" name="Group 55"/>
            <p:cNvGrpSpPr>
              <a:grpSpLocks/>
            </p:cNvGrpSpPr>
            <p:nvPr/>
          </p:nvGrpSpPr>
          <p:grpSpPr bwMode="auto">
            <a:xfrm>
              <a:off x="5465722" y="1881526"/>
              <a:ext cx="1508761" cy="155448"/>
              <a:chOff x="5478418" y="1881526"/>
              <a:chExt cx="1497013" cy="196440"/>
            </a:xfrm>
          </p:grpSpPr>
          <p:sp>
            <p:nvSpPr>
              <p:cNvPr id="22558" name="Rectangle 6"/>
              <p:cNvSpPr>
                <a:spLocks noChangeArrowheads="1"/>
              </p:cNvSpPr>
              <p:nvPr/>
            </p:nvSpPr>
            <p:spPr bwMode="auto">
              <a:xfrm>
                <a:off x="6226131" y="1881526"/>
                <a:ext cx="749300" cy="196440"/>
              </a:xfrm>
              <a:prstGeom prst="rect">
                <a:avLst/>
              </a:prstGeom>
              <a:solidFill>
                <a:srgbClr val="8467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22559" name="Rectangle 7"/>
              <p:cNvSpPr>
                <a:spLocks noChangeArrowheads="1"/>
              </p:cNvSpPr>
              <p:nvPr/>
            </p:nvSpPr>
            <p:spPr bwMode="auto">
              <a:xfrm>
                <a:off x="5478418" y="1881526"/>
                <a:ext cx="749300" cy="196440"/>
              </a:xfrm>
              <a:prstGeom prst="rect">
                <a:avLst/>
              </a:prstGeom>
              <a:solidFill>
                <a:srgbClr val="FF656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22560" name="Rectangle 76"/>
              <p:cNvSpPr>
                <a:spLocks noChangeArrowheads="1"/>
              </p:cNvSpPr>
              <p:nvPr/>
            </p:nvSpPr>
            <p:spPr bwMode="auto">
              <a:xfrm>
                <a:off x="5478418" y="1881526"/>
                <a:ext cx="74613" cy="1964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800"/>
              </a:p>
            </p:txBody>
          </p:sp>
        </p:grpSp>
      </p:grpSp>
      <p:grpSp>
        <p:nvGrpSpPr>
          <p:cNvPr id="22546" name="Group 48"/>
          <p:cNvGrpSpPr>
            <a:grpSpLocks/>
          </p:cNvGrpSpPr>
          <p:nvPr/>
        </p:nvGrpSpPr>
        <p:grpSpPr bwMode="auto">
          <a:xfrm>
            <a:off x="6037433" y="3585684"/>
            <a:ext cx="2358408" cy="540405"/>
            <a:chOff x="5113338" y="5757863"/>
            <a:chExt cx="2474912" cy="566737"/>
          </a:xfrm>
        </p:grpSpPr>
        <p:grpSp>
          <p:nvGrpSpPr>
            <p:cNvPr id="22547" name="Group 83"/>
            <p:cNvGrpSpPr>
              <a:grpSpLocks/>
            </p:cNvGrpSpPr>
            <p:nvPr/>
          </p:nvGrpSpPr>
          <p:grpSpPr bwMode="auto">
            <a:xfrm>
              <a:off x="5113338" y="5780088"/>
              <a:ext cx="685800" cy="536575"/>
              <a:chOff x="2784475" y="5665703"/>
              <a:chExt cx="685800" cy="536575"/>
            </a:xfrm>
          </p:grpSpPr>
          <p:graphicFrame>
            <p:nvGraphicFramePr>
              <p:cNvPr id="22535" name="Object 7"/>
              <p:cNvGraphicFramePr>
                <a:graphicFrameLocks noChangeAspect="1"/>
              </p:cNvGraphicFramePr>
              <p:nvPr/>
            </p:nvGraphicFramePr>
            <p:xfrm>
              <a:off x="2784475" y="5665703"/>
              <a:ext cx="388938" cy="5365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9568" name="Equation" r:id="rId14" imgW="5283200" imgH="7315200" progId="Equation.3">
                      <p:embed/>
                    </p:oleObj>
                  </mc:Choice>
                  <mc:Fallback>
                    <p:oleObj name="Equation" r:id="rId14" imgW="5283200" imgH="7315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84475" y="5665703"/>
                            <a:ext cx="388938" cy="5365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552" name="Rectangle 81"/>
              <p:cNvSpPr>
                <a:spLocks noChangeArrowheads="1"/>
              </p:cNvSpPr>
              <p:nvPr/>
            </p:nvSpPr>
            <p:spPr bwMode="auto">
              <a:xfrm>
                <a:off x="3165475" y="5781590"/>
                <a:ext cx="304800" cy="304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800"/>
              </a:p>
            </p:txBody>
          </p:sp>
        </p:grpSp>
        <p:grpSp>
          <p:nvGrpSpPr>
            <p:cNvPr id="22548" name="Group 86"/>
            <p:cNvGrpSpPr>
              <a:grpSpLocks/>
            </p:cNvGrpSpPr>
            <p:nvPr/>
          </p:nvGrpSpPr>
          <p:grpSpPr bwMode="auto">
            <a:xfrm>
              <a:off x="5976938" y="5757853"/>
              <a:ext cx="747712" cy="566736"/>
              <a:chOff x="4205288" y="5651415"/>
              <a:chExt cx="747712" cy="566738"/>
            </a:xfrm>
          </p:grpSpPr>
          <p:sp>
            <p:nvSpPr>
              <p:cNvPr id="22551" name="Rectangle 82"/>
              <p:cNvSpPr>
                <a:spLocks noChangeArrowheads="1"/>
              </p:cNvSpPr>
              <p:nvPr/>
            </p:nvSpPr>
            <p:spPr bwMode="auto">
              <a:xfrm>
                <a:off x="4648200" y="5781590"/>
                <a:ext cx="304800" cy="304800"/>
              </a:xfrm>
              <a:prstGeom prst="rect">
                <a:avLst/>
              </a:prstGeom>
              <a:solidFill>
                <a:srgbClr val="FF656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800"/>
              </a:p>
            </p:txBody>
          </p:sp>
          <p:graphicFrame>
            <p:nvGraphicFramePr>
              <p:cNvPr id="22534" name="Object 6"/>
              <p:cNvGraphicFramePr>
                <a:graphicFrameLocks noChangeAspect="1"/>
              </p:cNvGraphicFramePr>
              <p:nvPr/>
            </p:nvGraphicFramePr>
            <p:xfrm>
              <a:off x="4205288" y="5651415"/>
              <a:ext cx="449262" cy="5667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9569" name="Equation" r:id="rId16" imgW="6096000" imgH="7721600" progId="Equation.3">
                      <p:embed/>
                    </p:oleObj>
                  </mc:Choice>
                  <mc:Fallback>
                    <p:oleObj name="Equation" r:id="rId16" imgW="6096000" imgH="7721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05288" y="5651415"/>
                            <a:ext cx="449262" cy="56673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2549" name="Group 89"/>
            <p:cNvGrpSpPr>
              <a:grpSpLocks/>
            </p:cNvGrpSpPr>
            <p:nvPr/>
          </p:nvGrpSpPr>
          <p:grpSpPr bwMode="auto">
            <a:xfrm>
              <a:off x="6900863" y="5780088"/>
              <a:ext cx="687387" cy="536575"/>
              <a:chOff x="5688013" y="5665703"/>
              <a:chExt cx="687387" cy="536575"/>
            </a:xfrm>
          </p:grpSpPr>
          <p:sp>
            <p:nvSpPr>
              <p:cNvPr id="22550" name="Rectangle 83"/>
              <p:cNvSpPr>
                <a:spLocks noChangeArrowheads="1"/>
              </p:cNvSpPr>
              <p:nvPr/>
            </p:nvSpPr>
            <p:spPr bwMode="auto">
              <a:xfrm>
                <a:off x="6070600" y="5781590"/>
                <a:ext cx="304800" cy="304800"/>
              </a:xfrm>
              <a:prstGeom prst="rect">
                <a:avLst/>
              </a:prstGeom>
              <a:solidFill>
                <a:srgbClr val="8467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800"/>
              </a:p>
            </p:txBody>
          </p:sp>
          <p:graphicFrame>
            <p:nvGraphicFramePr>
              <p:cNvPr id="22533" name="Object 5"/>
              <p:cNvGraphicFramePr>
                <a:graphicFrameLocks noChangeAspect="1"/>
              </p:cNvGraphicFramePr>
              <p:nvPr/>
            </p:nvGraphicFramePr>
            <p:xfrm>
              <a:off x="5688013" y="5665703"/>
              <a:ext cx="388937" cy="5365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9570" name="Equation" r:id="rId18" imgW="5283200" imgH="7315200" progId="Equation.3">
                      <p:embed/>
                    </p:oleObj>
                  </mc:Choice>
                  <mc:Fallback>
                    <p:oleObj name="Equation" r:id="rId18" imgW="5283200" imgH="7315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688013" y="5665703"/>
                            <a:ext cx="388937" cy="5365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6" name="Group 5"/>
          <p:cNvGrpSpPr/>
          <p:nvPr/>
        </p:nvGrpSpPr>
        <p:grpSpPr>
          <a:xfrm>
            <a:off x="235177" y="4396247"/>
            <a:ext cx="8681794" cy="2245309"/>
            <a:chOff x="-24190" y="774706"/>
            <a:chExt cx="9223375" cy="2385373"/>
          </a:xfrm>
        </p:grpSpPr>
        <p:sp>
          <p:nvSpPr>
            <p:cNvPr id="40" name="Rectangle 39"/>
            <p:cNvSpPr/>
            <p:nvPr/>
          </p:nvSpPr>
          <p:spPr>
            <a:xfrm>
              <a:off x="6365179" y="993410"/>
              <a:ext cx="1306286" cy="907143"/>
            </a:xfrm>
            <a:prstGeom prst="rect">
              <a:avLst/>
            </a:prstGeom>
            <a:solidFill>
              <a:schemeClr val="bg1">
                <a:lumMod val="50000"/>
                <a:alpha val="30000"/>
              </a:schemeClr>
            </a:solidFill>
            <a:ln w="381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507772" y="1822140"/>
              <a:ext cx="948844" cy="535162"/>
            </a:xfrm>
            <a:prstGeom prst="rect">
              <a:avLst/>
            </a:prstGeom>
            <a:solidFill>
              <a:schemeClr val="bg1">
                <a:lumMod val="50000"/>
                <a:alpha val="30000"/>
              </a:schemeClr>
            </a:solidFill>
            <a:ln w="381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953649" y="1822140"/>
              <a:ext cx="948844" cy="535162"/>
            </a:xfrm>
            <a:prstGeom prst="rect">
              <a:avLst/>
            </a:prstGeom>
            <a:solidFill>
              <a:schemeClr val="bg1">
                <a:lumMod val="50000"/>
                <a:alpha val="30000"/>
              </a:schemeClr>
            </a:solidFill>
            <a:ln w="381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507307" y="892781"/>
              <a:ext cx="948844" cy="535162"/>
            </a:xfrm>
            <a:prstGeom prst="rect">
              <a:avLst/>
            </a:prstGeom>
            <a:solidFill>
              <a:schemeClr val="bg1">
                <a:lumMod val="50000"/>
                <a:alpha val="30000"/>
              </a:schemeClr>
            </a:solidFill>
            <a:ln w="381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953184" y="892781"/>
              <a:ext cx="948844" cy="535162"/>
            </a:xfrm>
            <a:prstGeom prst="rect">
              <a:avLst/>
            </a:prstGeom>
            <a:solidFill>
              <a:schemeClr val="bg1">
                <a:lumMod val="50000"/>
                <a:alpha val="30000"/>
              </a:schemeClr>
            </a:solidFill>
            <a:ln w="381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838476" y="1487714"/>
              <a:ext cx="1306286" cy="907143"/>
            </a:xfrm>
            <a:prstGeom prst="rect">
              <a:avLst/>
            </a:prstGeom>
            <a:solidFill>
              <a:schemeClr val="accent2">
                <a:alpha val="30000"/>
              </a:schemeClr>
            </a:solidFill>
            <a:ln w="381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2530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74417852"/>
                </p:ext>
              </p:extLst>
            </p:nvPr>
          </p:nvGraphicFramePr>
          <p:xfrm>
            <a:off x="-24190" y="774706"/>
            <a:ext cx="9223375" cy="17367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9571" name="Equation" r:id="rId20" imgW="4521200" imgH="850900" progId="Equation.3">
                    <p:embed/>
                  </p:oleObj>
                </mc:Choice>
                <mc:Fallback>
                  <p:oleObj name="Equation" r:id="rId20" imgW="4521200" imgH="850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4190" y="774706"/>
                          <a:ext cx="9223375" cy="1736726"/>
                        </a:xfrm>
                        <a:prstGeom prst="rect">
                          <a:avLst/>
                        </a:prstGeom>
                        <a:noFill/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1681521" y="2390638"/>
              <a:ext cx="17165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chemeClr val="accent2"/>
                  </a:solidFill>
                  <a:latin typeface="+mj-lt"/>
                </a:rPr>
                <a:t>Atmospheric, </a:t>
              </a:r>
            </a:p>
            <a:p>
              <a:pPr algn="ctr"/>
              <a:r>
                <a:rPr lang="en-US" sz="2200" dirty="0" smtClean="0">
                  <a:solidFill>
                    <a:schemeClr val="accent2"/>
                  </a:solidFill>
                  <a:latin typeface="+mj-lt"/>
                </a:rPr>
                <a:t>Accelerator</a:t>
              </a:r>
              <a:endParaRPr lang="en-US" sz="2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996424" y="2390637"/>
              <a:ext cx="15071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Reactor,</a:t>
              </a:r>
            </a:p>
            <a:p>
              <a:pPr algn="ctr"/>
              <a:r>
                <a:rPr lang="en-US" sz="2200" dirty="0" smtClean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Accelerator</a:t>
              </a:r>
              <a:endParaRPr lang="en-US" sz="2200" dirty="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771794" y="2390637"/>
              <a:ext cx="108234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Solar,</a:t>
              </a:r>
            </a:p>
            <a:p>
              <a:pPr algn="ctr"/>
              <a:r>
                <a:rPr lang="en-US" sz="2200" dirty="0" smtClean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Reactor</a:t>
              </a:r>
              <a:endParaRPr lang="en-US" sz="2200" dirty="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600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Far Detector </a:t>
            </a:r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133123" name="Content Placeholder 2"/>
          <p:cNvSpPr>
            <a:spLocks noGrp="1"/>
          </p:cNvSpPr>
          <p:nvPr>
            <p:ph idx="1"/>
          </p:nvPr>
        </p:nvSpPr>
        <p:spPr>
          <a:xfrm>
            <a:off x="481013" y="4756150"/>
            <a:ext cx="8181975" cy="1628775"/>
          </a:xfrm>
        </p:spPr>
        <p:txBody>
          <a:bodyPr>
            <a:normAutofit fontScale="77500" lnSpcReduction="20000"/>
          </a:bodyPr>
          <a:lstStyle/>
          <a:p>
            <a:pPr marL="0" indent="0">
              <a:buFontTx/>
              <a:buNone/>
            </a:pPr>
            <a:r>
              <a:rPr lang="en-US" b="1" dirty="0" smtClean="0">
                <a:solidFill>
                  <a:srgbClr val="FF0000"/>
                </a:solidFill>
                <a:latin typeface="Wingdings" charset="2"/>
                <a:ea typeface="Wingdings" charset="2"/>
                <a:cs typeface="Wingdings" charset="2"/>
              </a:rPr>
              <a:t></a:t>
            </a:r>
            <a:r>
              <a:rPr lang="en-US" b="1" dirty="0" smtClean="0">
                <a:solidFill>
                  <a:srgbClr val="FF0000"/>
                </a:solidFill>
              </a:rPr>
              <a:t> 155 </a:t>
            </a:r>
            <a:r>
              <a:rPr lang="en-US" dirty="0" smtClean="0"/>
              <a:t>expected without oscillations</a:t>
            </a:r>
            <a:endParaRPr lang="en-US" b="1" dirty="0" smtClean="0">
              <a:latin typeface="Wingdings" charset="2"/>
              <a:ea typeface="Wingdings" charset="2"/>
              <a:cs typeface="Wingdings" charset="2"/>
            </a:endParaRPr>
          </a:p>
          <a:p>
            <a:pPr marL="0" indent="0">
              <a:buFont typeface="Wingdings" charset="2"/>
              <a:buChar char="è"/>
            </a:pPr>
            <a:r>
              <a:rPr lang="en-US" b="1" dirty="0" smtClean="0"/>
              <a:t> 97 </a:t>
            </a:r>
            <a:r>
              <a:rPr lang="en-US" dirty="0" smtClean="0"/>
              <a:t>observed events</a:t>
            </a:r>
          </a:p>
          <a:p>
            <a:pPr marL="0" indent="0">
              <a:buFontTx/>
              <a:buNone/>
            </a:pPr>
            <a:r>
              <a:rPr lang="en-US" dirty="0" smtClean="0">
                <a:solidFill>
                  <a:srgbClr val="000000"/>
                </a:solidFill>
              </a:rPr>
              <a:t>No-oscillations hypothesis is disfavored at </a:t>
            </a:r>
            <a:r>
              <a:rPr lang="en-US" b="1" dirty="0" smtClean="0">
                <a:solidFill>
                  <a:srgbClr val="0000FF"/>
                </a:solidFill>
              </a:rPr>
              <a:t>6.3σ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pPr marL="0" indent="0">
              <a:buFontTx/>
              <a:buNone/>
            </a:pPr>
            <a:endParaRPr lang="en-US" dirty="0" smtClean="0"/>
          </a:p>
        </p:txBody>
      </p:sp>
      <p:pic>
        <p:nvPicPr>
          <p:cNvPr id="8" name="Picture 7" descr="rhc_result_ratio_nocc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14400"/>
            <a:ext cx="4572000" cy="3862413"/>
          </a:xfrm>
          <a:prstGeom prst="rect">
            <a:avLst/>
          </a:prstGeom>
        </p:spPr>
      </p:pic>
      <p:pic>
        <p:nvPicPr>
          <p:cNvPr id="9" name="Picture 8" descr="rhc_result_spectrum_nocc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4400"/>
            <a:ext cx="4572000" cy="386241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20</a:t>
            </a:fld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hc_result_contour_cc_wid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1456" y="1352457"/>
            <a:ext cx="4601142" cy="6409944"/>
          </a:xfrm>
          <a:prstGeom prst="rect">
            <a:avLst/>
          </a:prstGeom>
        </p:spPr>
      </p:pic>
      <p:sp>
        <p:nvSpPr>
          <p:cNvPr id="12186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Neutrinos and Antineutrinos</a:t>
            </a:r>
          </a:p>
        </p:txBody>
      </p:sp>
      <p:graphicFrame>
        <p:nvGraphicFramePr>
          <p:cNvPr id="1413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9490703"/>
              </p:ext>
            </p:extLst>
          </p:nvPr>
        </p:nvGraphicFramePr>
        <p:xfrm>
          <a:off x="587375" y="1022650"/>
          <a:ext cx="3571875" cy="121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577" name="Equation" r:id="rId5" imgW="1714500" imgH="571500" progId="Equation.3">
                  <p:embed/>
                </p:oleObj>
              </mc:Choice>
              <mc:Fallback>
                <p:oleObj name="Equation" r:id="rId5" imgW="1714500" imgH="5715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75" y="1022650"/>
                        <a:ext cx="3571875" cy="1217613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3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5689790"/>
              </p:ext>
            </p:extLst>
          </p:nvPr>
        </p:nvGraphicFramePr>
        <p:xfrm>
          <a:off x="4799927" y="1055988"/>
          <a:ext cx="3763041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578" name="Equation" r:id="rId7" imgW="1778000" imgH="520700" progId="Equation.3">
                  <p:embed/>
                </p:oleObj>
              </mc:Choice>
              <mc:Fallback>
                <p:oleObj name="Equation" r:id="rId7" imgW="1778000" imgH="5207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9927" y="1055988"/>
                        <a:ext cx="3763041" cy="1127125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rgbClr val="0000FF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21</a:t>
            </a:fld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749143" y="2503714"/>
            <a:ext cx="2394857" cy="174171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normAutofit lnSpcReduction="10000"/>
          </a:bodyPr>
          <a:lstStyle/>
          <a:p>
            <a:pPr algn="ctr"/>
            <a:r>
              <a:rPr lang="en-US" dirty="0" smtClean="0">
                <a:latin typeface="+mn-lt"/>
              </a:rPr>
              <a:t>Consistent at the 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2% level </a:t>
            </a:r>
            <a:r>
              <a:rPr lang="en-US" dirty="0" smtClean="0">
                <a:latin typeface="+mn-lt"/>
              </a:rPr>
              <a:t>assuming the same underlying parameters.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0114" y="927903"/>
            <a:ext cx="8083773" cy="3910196"/>
            <a:chOff x="495910" y="745370"/>
            <a:chExt cx="8333619" cy="403104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910" y="745370"/>
              <a:ext cx="8333619" cy="4031049"/>
            </a:xfrm>
            <a:prstGeom prst="rect">
              <a:avLst/>
            </a:prstGeom>
          </p:spPr>
        </p:pic>
        <p:sp>
          <p:nvSpPr>
            <p:cNvPr id="17" name="Left Brace 10"/>
            <p:cNvSpPr>
              <a:spLocks/>
            </p:cNvSpPr>
            <p:nvPr/>
          </p:nvSpPr>
          <p:spPr bwMode="auto">
            <a:xfrm rot="5400000" flipV="1">
              <a:off x="5674370" y="1501509"/>
              <a:ext cx="228600" cy="421143"/>
            </a:xfrm>
            <a:prstGeom prst="leftBrace">
              <a:avLst>
                <a:gd name="adj1" fmla="val 8398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graphicFrame>
          <p:nvGraphicFramePr>
            <p:cNvPr id="18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75958375"/>
                </p:ext>
              </p:extLst>
            </p:nvPr>
          </p:nvGraphicFramePr>
          <p:xfrm>
            <a:off x="4305689" y="874261"/>
            <a:ext cx="1609725" cy="693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4142" name="Equation" r:id="rId4" imgW="1003300" imgH="431800" progId="Equation.3">
                    <p:embed/>
                  </p:oleObj>
                </mc:Choice>
                <mc:Fallback>
                  <p:oleObj name="Equation" r:id="rId4" imgW="10033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05689" y="874261"/>
                          <a:ext cx="1609725" cy="69373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rgbClr val="000000"/>
                          </a:solidFill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Left Brace 10"/>
            <p:cNvSpPr>
              <a:spLocks/>
            </p:cNvSpPr>
            <p:nvPr/>
          </p:nvSpPr>
          <p:spPr bwMode="auto">
            <a:xfrm rot="5400000" flipV="1">
              <a:off x="6694000" y="1553520"/>
              <a:ext cx="228600" cy="317122"/>
            </a:xfrm>
            <a:prstGeom prst="leftBrace">
              <a:avLst>
                <a:gd name="adj1" fmla="val 8398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graphicFrame>
          <p:nvGraphicFramePr>
            <p:cNvPr id="20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2498992"/>
                </p:ext>
              </p:extLst>
            </p:nvPr>
          </p:nvGraphicFramePr>
          <p:xfrm>
            <a:off x="6322196" y="874261"/>
            <a:ext cx="1610380" cy="6939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4143" name="Equation" r:id="rId6" imgW="1003300" imgH="431800" progId="Equation.3">
                    <p:embed/>
                  </p:oleObj>
                </mc:Choice>
                <mc:Fallback>
                  <p:oleObj name="Equation" r:id="rId6" imgW="10033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22196" y="874261"/>
                          <a:ext cx="1610380" cy="693904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solidFill>
                            <a:schemeClr val="tx1"/>
                          </a:solidFill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Results</a:t>
            </a:r>
            <a:endParaRPr lang="en-US" dirty="0"/>
          </a:p>
        </p:txBody>
      </p:sp>
      <p:sp>
        <p:nvSpPr>
          <p:cNvPr id="143363" name="Content Placeholder 2"/>
          <p:cNvSpPr>
            <a:spLocks noGrp="1"/>
          </p:cNvSpPr>
          <p:nvPr>
            <p:ph idx="1"/>
          </p:nvPr>
        </p:nvSpPr>
        <p:spPr>
          <a:xfrm>
            <a:off x="228600" y="4765524"/>
            <a:ext cx="8686800" cy="1669143"/>
          </a:xfrm>
        </p:spPr>
        <p:txBody>
          <a:bodyPr>
            <a:normAutofit fontScale="62500" lnSpcReduction="20000"/>
          </a:bodyPr>
          <a:lstStyle/>
          <a:p>
            <a:pPr marL="342900" lvl="1" indent="-342900">
              <a:spcBef>
                <a:spcPts val="2424"/>
              </a:spcBef>
              <a:buFont typeface="Arial"/>
              <a:buChar char="•"/>
            </a:pPr>
            <a:r>
              <a:rPr lang="en-US" sz="3300" dirty="0" smtClean="0"/>
              <a:t>Since that time, MINOS has accumulated </a:t>
            </a:r>
            <a:r>
              <a:rPr lang="en-US" sz="3300" dirty="0" smtClean="0"/>
              <a:t>an </a:t>
            </a:r>
            <a:r>
              <a:rPr lang="en-US" sz="3300" dirty="0" smtClean="0"/>
              <a:t>additional </a:t>
            </a:r>
            <a:r>
              <a:rPr lang="en-US" sz="3300" dirty="0" smtClean="0"/>
              <a:t>1.65×10</a:t>
            </a:r>
            <a:r>
              <a:rPr lang="en-US" sz="3300" baseline="30000" dirty="0" smtClean="0"/>
              <a:t>20</a:t>
            </a:r>
            <a:r>
              <a:rPr lang="en-US" sz="3300" dirty="0" smtClean="0"/>
              <a:t> POT</a:t>
            </a:r>
            <a:endParaRPr lang="en-US" sz="3300" dirty="0" smtClean="0"/>
          </a:p>
          <a:p>
            <a:pPr>
              <a:spcBef>
                <a:spcPts val="1224"/>
              </a:spcBef>
            </a:pPr>
            <a:r>
              <a:rPr lang="en-US" dirty="0" smtClean="0"/>
              <a:t>New </a:t>
            </a:r>
            <a:r>
              <a:rPr lang="en-US" dirty="0" smtClean="0"/>
              <a:t>analysis </a:t>
            </a:r>
            <a:r>
              <a:rPr lang="en-US" dirty="0" smtClean="0"/>
              <a:t>incorporates</a:t>
            </a:r>
            <a:endParaRPr lang="en-US" dirty="0" smtClean="0"/>
          </a:p>
          <a:p>
            <a:pPr lvl="1"/>
            <a:r>
              <a:rPr lang="en-US" dirty="0" smtClean="0"/>
              <a:t>Remove ND tracks likely to have a failed reconstruction</a:t>
            </a:r>
          </a:p>
          <a:p>
            <a:pPr lvl="1"/>
            <a:r>
              <a:rPr lang="en-US" dirty="0" smtClean="0"/>
              <a:t>Improved shower </a:t>
            </a:r>
            <a:r>
              <a:rPr lang="en-US" dirty="0" smtClean="0"/>
              <a:t>resolution</a:t>
            </a:r>
          </a:p>
          <a:p>
            <a:pPr lvl="1"/>
            <a:r>
              <a:rPr lang="en-US" dirty="0" smtClean="0"/>
              <a:t>Atmospheric neutrino samples included</a:t>
            </a: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22</a:t>
            </a:fld>
            <a:endParaRPr lang="en-US" dirty="0" smtClean="0"/>
          </a:p>
        </p:txBody>
      </p:sp>
      <p:sp>
        <p:nvSpPr>
          <p:cNvPr id="13" name="Left Brace 10"/>
          <p:cNvSpPr>
            <a:spLocks/>
          </p:cNvSpPr>
          <p:nvPr/>
        </p:nvSpPr>
        <p:spPr bwMode="auto">
          <a:xfrm rot="5400000" flipV="1">
            <a:off x="7190688" y="1706987"/>
            <a:ext cx="221746" cy="307615"/>
          </a:xfrm>
          <a:prstGeom prst="leftBrace">
            <a:avLst>
              <a:gd name="adj1" fmla="val 8398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4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New </a:t>
            </a:r>
            <a:r>
              <a:rPr lang="en-US" dirty="0" smtClean="0"/>
              <a:t>Results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23</a:t>
            </a:fld>
            <a:endParaRPr lang="en-US" dirty="0" smtClean="0"/>
          </a:p>
        </p:txBody>
      </p:sp>
      <p:pic>
        <p:nvPicPr>
          <p:cNvPr id="10" name="Content Placeholder 5" descr="AllData_4parfit_DmsqVsDmsqbar.pdf"/>
          <p:cNvPicPr>
            <a:picLocks noChangeAspect="1"/>
          </p:cNvPicPr>
          <p:nvPr/>
        </p:nvPicPr>
        <p:blipFill>
          <a:blip r:embed="rId3"/>
          <a:srcRect l="127" r="3937"/>
          <a:stretch>
            <a:fillRect/>
          </a:stretch>
        </p:blipFill>
        <p:spPr>
          <a:xfrm>
            <a:off x="4572001" y="1055798"/>
            <a:ext cx="4572000" cy="3731853"/>
          </a:xfrm>
          <a:prstGeom prst="rect">
            <a:avLst/>
          </a:prstGeom>
        </p:spPr>
      </p:pic>
      <p:pic>
        <p:nvPicPr>
          <p:cNvPr id="11" name="Content Placeholder 5" descr="neutrinoVsAntineutrino.pdf"/>
          <p:cNvPicPr>
            <a:picLocks noChangeAspect="1"/>
          </p:cNvPicPr>
          <p:nvPr/>
        </p:nvPicPr>
        <p:blipFill>
          <a:blip r:embed="rId4"/>
          <a:srcRect l="-1143" t="3243" r="7746"/>
          <a:stretch>
            <a:fillRect/>
          </a:stretch>
        </p:blipFill>
        <p:spPr>
          <a:xfrm>
            <a:off x="0" y="1067229"/>
            <a:ext cx="4572000" cy="3708990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28600" y="5019524"/>
            <a:ext cx="8686800" cy="1415143"/>
          </a:xfrm>
        </p:spPr>
        <p:txBody>
          <a:bodyPr>
            <a:normAutofit/>
          </a:bodyPr>
          <a:lstStyle/>
          <a:p>
            <a:pPr marL="342900" lvl="1" indent="-342900">
              <a:spcBef>
                <a:spcPts val="2424"/>
              </a:spcBef>
              <a:buFont typeface="Arial"/>
              <a:buChar char="•"/>
            </a:pPr>
            <a:r>
              <a:rPr lang="en-US" sz="2400" dirty="0" smtClean="0"/>
              <a:t>Final MINOS results presented at Neutrino 2012 show no tension between neutrinos and antineutrinos</a:t>
            </a:r>
            <a:endParaRPr lang="en-US" sz="2400" dirty="0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1477782" y="2519124"/>
            <a:ext cx="1086410" cy="456304"/>
            <a:chOff x="746297" y="1179866"/>
            <a:chExt cx="1086410" cy="456304"/>
          </a:xfrm>
        </p:grpSpPr>
        <p:sp>
          <p:nvSpPr>
            <p:cNvPr id="16" name="AutoShape 9"/>
            <p:cNvSpPr>
              <a:spLocks noChangeArrowheads="1"/>
            </p:cNvSpPr>
            <p:nvPr/>
          </p:nvSpPr>
          <p:spPr bwMode="auto">
            <a:xfrm>
              <a:off x="746297" y="1179866"/>
              <a:ext cx="1086410" cy="456304"/>
            </a:xfrm>
            <a:prstGeom prst="roundRect">
              <a:avLst>
                <a:gd name="adj" fmla="val 361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normAutofit/>
            </a:bodyPr>
            <a:lstStyle/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657225" algn="l"/>
                  <a:tab pos="1312863" algn="l"/>
                </a:tabLst>
              </a:pPr>
              <a:r>
                <a:rPr lang="en-GB" b="1" i="1" dirty="0" err="1" smtClean="0">
                  <a:latin typeface="+mj-lt"/>
                  <a:ea typeface="Times New Roman" charset="0"/>
                  <a:cs typeface="Times New Roman" charset="0"/>
                </a:rPr>
                <a:t>ν</a:t>
              </a:r>
              <a:r>
                <a:rPr lang="en-GB" b="1" i="1" baseline="-25000" dirty="0" err="1" smtClean="0">
                  <a:latin typeface="+mj-lt"/>
                  <a:ea typeface="Times New Roman" charset="0"/>
                  <a:cs typeface="Times New Roman" charset="0"/>
                </a:rPr>
                <a:t>μ</a:t>
              </a:r>
              <a:r>
                <a:rPr lang="en-GB" b="1" i="1" baseline="-25000" dirty="0" smtClean="0">
                  <a:latin typeface="+mj-lt"/>
                  <a:ea typeface="Times New Roman" charset="0"/>
                  <a:cs typeface="Times New Roman" charset="0"/>
                </a:rPr>
                <a:t> </a:t>
              </a:r>
              <a:r>
                <a:rPr lang="en-GB" b="1" dirty="0" smtClean="0">
                  <a:latin typeface="+mj-lt"/>
                  <a:ea typeface="Times New Roman" charset="0"/>
                  <a:cs typeface="Times New Roman" charset="0"/>
                </a:rPr>
                <a:t>Beam</a:t>
              </a:r>
              <a:endParaRPr lang="en-GB" b="1" dirty="0">
                <a:latin typeface="+mj-lt"/>
                <a:ea typeface="Euphemia UCAS" charset="0"/>
                <a:cs typeface="Euphemia UCAS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757499" y="1282946"/>
              <a:ext cx="152140" cy="4388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AutoShape 9"/>
          <p:cNvSpPr>
            <a:spLocks noChangeArrowheads="1"/>
          </p:cNvSpPr>
          <p:nvPr/>
        </p:nvSpPr>
        <p:spPr bwMode="auto">
          <a:xfrm>
            <a:off x="2573607" y="2066760"/>
            <a:ext cx="1889536" cy="456304"/>
          </a:xfrm>
          <a:prstGeom prst="roundRect">
            <a:avLst>
              <a:gd name="adj" fmla="val 361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normAutofit/>
          </a:bodyPr>
          <a:lstStyle/>
          <a:p>
            <a:pPr defTabSz="414338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657225" algn="l"/>
                <a:tab pos="1312863" algn="l"/>
              </a:tabLst>
            </a:pPr>
            <a:r>
              <a:rPr lang="en-GB" b="1" i="1" dirty="0" err="1" smtClean="0">
                <a:solidFill>
                  <a:srgbClr val="FF0000"/>
                </a:solidFill>
                <a:latin typeface="+mj-lt"/>
                <a:ea typeface="Times New Roman" charset="0"/>
                <a:cs typeface="Times New Roman" charset="0"/>
              </a:rPr>
              <a:t>ν</a:t>
            </a:r>
            <a:r>
              <a:rPr lang="en-GB" b="1" i="1" baseline="-25000" dirty="0" err="1" smtClean="0">
                <a:solidFill>
                  <a:srgbClr val="FF0000"/>
                </a:solidFill>
                <a:latin typeface="+mj-lt"/>
                <a:ea typeface="Times New Roman" charset="0"/>
                <a:cs typeface="Times New Roman" charset="0"/>
              </a:rPr>
              <a:t>μ</a:t>
            </a:r>
            <a:r>
              <a:rPr lang="en-GB" b="1" i="1" baseline="-25000" dirty="0" smtClean="0">
                <a:solidFill>
                  <a:srgbClr val="FF0000"/>
                </a:solidFill>
                <a:latin typeface="+mj-lt"/>
                <a:ea typeface="Times New Roman" charset="0"/>
                <a:cs typeface="Times New Roman" charset="0"/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  <a:latin typeface="+mj-lt"/>
                <a:ea typeface="Times New Roman" charset="0"/>
                <a:cs typeface="Times New Roman" charset="0"/>
              </a:rPr>
              <a:t>Beam</a:t>
            </a:r>
            <a:r>
              <a:rPr lang="en-GB" b="1" dirty="0" err="1" smtClean="0">
                <a:solidFill>
                  <a:srgbClr val="0000FF"/>
                </a:solidFill>
                <a:latin typeface="+mj-lt"/>
                <a:ea typeface="Times New Roman" charset="0"/>
                <a:cs typeface="Times New Roman" charset="0"/>
              </a:rPr>
              <a:t>+atm</a:t>
            </a:r>
            <a:endParaRPr lang="en-GB" b="1" dirty="0">
              <a:solidFill>
                <a:srgbClr val="0000FF"/>
              </a:solidFill>
              <a:latin typeface="+mj-lt"/>
              <a:ea typeface="Euphemia UCAS" charset="0"/>
              <a:cs typeface="Euphemia UC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82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mtClean="0"/>
              <a:t>Conclusions</a:t>
            </a:r>
          </a:p>
        </p:txBody>
      </p:sp>
      <p:sp>
        <p:nvSpPr>
          <p:cNvPr id="144391" name="Content Placeholder 2"/>
          <p:cNvSpPr>
            <a:spLocks noGrp="1"/>
          </p:cNvSpPr>
          <p:nvPr>
            <p:ph idx="1"/>
          </p:nvPr>
        </p:nvSpPr>
        <p:spPr>
          <a:xfrm>
            <a:off x="228600" y="774096"/>
            <a:ext cx="8697686" cy="546953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/>
              <a:t>MINOS </a:t>
            </a:r>
            <a:r>
              <a:rPr lang="en-US" sz="2400" dirty="0" smtClean="0"/>
              <a:t>made the </a:t>
            </a:r>
            <a:r>
              <a:rPr lang="en-US" sz="2400" dirty="0" smtClean="0"/>
              <a:t>first direct, precision measurement of antineutrino oscillations using a </a:t>
            </a:r>
            <a:r>
              <a:rPr lang="en-US" sz="2400" dirty="0" smtClean="0">
                <a:solidFill>
                  <a:srgbClr val="FF0000"/>
                </a:solidFill>
              </a:rPr>
              <a:t>dedicated antineutrino run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The </a:t>
            </a:r>
            <a:r>
              <a:rPr lang="en-US" sz="2400" dirty="0">
                <a:solidFill>
                  <a:srgbClr val="000000"/>
                </a:solidFill>
              </a:rPr>
              <a:t>1.71×10</a:t>
            </a:r>
            <a:r>
              <a:rPr lang="en-US" sz="2400" baseline="30000" dirty="0">
                <a:solidFill>
                  <a:srgbClr val="000000"/>
                </a:solidFill>
              </a:rPr>
              <a:t>20</a:t>
            </a:r>
            <a:r>
              <a:rPr lang="en-US" sz="2400" dirty="0">
                <a:solidFill>
                  <a:srgbClr val="000000"/>
                </a:solidFill>
              </a:rPr>
              <a:t> POT </a:t>
            </a:r>
            <a:r>
              <a:rPr lang="en-US" sz="2400" dirty="0" smtClean="0">
                <a:solidFill>
                  <a:srgbClr val="000000"/>
                </a:solidFill>
              </a:rPr>
              <a:t>antineutrino </a:t>
            </a:r>
            <a:r>
              <a:rPr lang="en-US" sz="2400" dirty="0" smtClean="0">
                <a:solidFill>
                  <a:srgbClr val="000000"/>
                </a:solidFill>
              </a:rPr>
              <a:t>measurement </a:t>
            </a:r>
            <a:r>
              <a:rPr lang="en-US" sz="2400" dirty="0" smtClean="0">
                <a:solidFill>
                  <a:srgbClr val="000000"/>
                </a:solidFill>
              </a:rPr>
              <a:t>showed </a:t>
            </a:r>
            <a:r>
              <a:rPr lang="en-US" sz="2400" dirty="0" smtClean="0">
                <a:solidFill>
                  <a:srgbClr val="000000"/>
                </a:solidFill>
              </a:rPr>
              <a:t>some tension </a:t>
            </a:r>
            <a:r>
              <a:rPr lang="en-US" sz="2400" dirty="0" smtClean="0">
                <a:solidFill>
                  <a:srgbClr val="000000"/>
                </a:solidFill>
              </a:rPr>
              <a:t>with neutrinos </a:t>
            </a:r>
            <a:r>
              <a:rPr lang="en-US" sz="2400" dirty="0" smtClean="0">
                <a:solidFill>
                  <a:srgbClr val="FF0000"/>
                </a:solidFill>
              </a:rPr>
              <a:t>(</a:t>
            </a:r>
            <a:r>
              <a:rPr lang="en-US" sz="2400" i="1" dirty="0" smtClean="0">
                <a:solidFill>
                  <a:srgbClr val="FF0000"/>
                </a:solidFill>
              </a:rPr>
              <a:t>p</a:t>
            </a:r>
            <a:r>
              <a:rPr lang="en-US" sz="2400" dirty="0" smtClean="0">
                <a:solidFill>
                  <a:srgbClr val="FF0000"/>
                </a:solidFill>
              </a:rPr>
              <a:t>=2%)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With an additional </a:t>
            </a:r>
            <a:r>
              <a:rPr lang="en-US" sz="2400" dirty="0" smtClean="0">
                <a:solidFill>
                  <a:srgbClr val="000000"/>
                </a:solidFill>
              </a:rPr>
              <a:t>1.65×</a:t>
            </a:r>
            <a:r>
              <a:rPr lang="en-US" sz="2400" dirty="0">
                <a:solidFill>
                  <a:srgbClr val="000000"/>
                </a:solidFill>
              </a:rPr>
              <a:t>10</a:t>
            </a:r>
            <a:r>
              <a:rPr lang="en-US" sz="2400" baseline="30000" dirty="0">
                <a:solidFill>
                  <a:srgbClr val="000000"/>
                </a:solidFill>
              </a:rPr>
              <a:t>20</a:t>
            </a:r>
            <a:r>
              <a:rPr lang="en-US" sz="2400" dirty="0">
                <a:solidFill>
                  <a:srgbClr val="000000"/>
                </a:solidFill>
              </a:rPr>
              <a:t> POT </a:t>
            </a:r>
            <a:r>
              <a:rPr lang="en-US" sz="2400" dirty="0" smtClean="0">
                <a:solidFill>
                  <a:srgbClr val="000000"/>
                </a:solidFill>
              </a:rPr>
              <a:t>and analysis improvements, </a:t>
            </a:r>
            <a:r>
              <a:rPr lang="en-US" sz="2400" dirty="0" smtClean="0">
                <a:solidFill>
                  <a:srgbClr val="000000"/>
                </a:solidFill>
              </a:rPr>
              <a:t>neutrino and antineutrino parameters are </a:t>
            </a:r>
            <a:r>
              <a:rPr lang="en-US" sz="2400" dirty="0" smtClean="0">
                <a:solidFill>
                  <a:srgbClr val="FF0000"/>
                </a:solidFill>
              </a:rPr>
              <a:t>no longer in tension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FF"/>
                </a:solidFill>
              </a:rPr>
              <a:t>Thanks to all my MINOS </a:t>
            </a:r>
            <a:br>
              <a:rPr lang="en-US" sz="2400" dirty="0" smtClean="0">
                <a:solidFill>
                  <a:srgbClr val="0000FF"/>
                </a:solidFill>
              </a:rPr>
            </a:br>
            <a:r>
              <a:rPr lang="en-US" sz="2400" dirty="0" smtClean="0">
                <a:solidFill>
                  <a:srgbClr val="0000FF"/>
                </a:solidFill>
              </a:rPr>
              <a:t>colleagues, my thesis advisor </a:t>
            </a:r>
            <a:br>
              <a:rPr lang="en-US" sz="2400" dirty="0" smtClean="0">
                <a:solidFill>
                  <a:srgbClr val="0000FF"/>
                </a:solidFill>
              </a:rPr>
            </a:br>
            <a:r>
              <a:rPr lang="en-US" sz="2400" dirty="0" smtClean="0">
                <a:solidFill>
                  <a:srgbClr val="0000FF"/>
                </a:solidFill>
              </a:rPr>
              <a:t>Harvey Newman, and my </a:t>
            </a:r>
            <a:br>
              <a:rPr lang="en-US" sz="2400" dirty="0" smtClean="0">
                <a:solidFill>
                  <a:srgbClr val="0000FF"/>
                </a:solidFill>
              </a:rPr>
            </a:br>
            <a:r>
              <a:rPr lang="en-US" sz="2400" dirty="0" smtClean="0">
                <a:solidFill>
                  <a:srgbClr val="0000FF"/>
                </a:solidFill>
              </a:rPr>
              <a:t>many unofficial advisors</a:t>
            </a:r>
            <a:endParaRPr lang="en-US" sz="2400" dirty="0" smtClean="0">
              <a:solidFill>
                <a:srgbClr val="0000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24</a:t>
            </a:fld>
            <a:endParaRPr 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4729238" y="3923628"/>
            <a:ext cx="4414762" cy="2934371"/>
            <a:chOff x="3836988" y="3330575"/>
            <a:chExt cx="5307012" cy="3527425"/>
          </a:xfrm>
        </p:grpSpPr>
        <p:pic>
          <p:nvPicPr>
            <p:cNvPr id="9" name="Picture 19" descr="MINOS_2008_group_photo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6988" y="3330575"/>
              <a:ext cx="5307012" cy="3527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2"/>
            <p:cNvSpPr txBox="1">
              <a:spLocks noChangeArrowheads="1"/>
            </p:cNvSpPr>
            <p:nvPr/>
          </p:nvSpPr>
          <p:spPr bwMode="auto">
            <a:xfrm>
              <a:off x="3910013" y="3349625"/>
              <a:ext cx="5233987" cy="407987"/>
            </a:xfrm>
            <a:prstGeom prst="rect">
              <a:avLst/>
            </a:prstGeom>
            <a:solidFill>
              <a:schemeClr val="tx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80000"/>
                </a:lnSpc>
              </a:pPr>
              <a:r>
                <a:rPr lang="en-GB" sz="2500" dirty="0">
                  <a:solidFill>
                    <a:schemeClr val="bg1"/>
                  </a:solidFill>
                  <a:latin typeface="+mj-lt"/>
                  <a:ea typeface="Euphemia UCAS" charset="0"/>
                  <a:cs typeface="Euphemia UCAS" charset="0"/>
                </a:rPr>
                <a:t>The MINOS Collaboration</a:t>
              </a:r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4001186" y="6058315"/>
              <a:ext cx="1711430" cy="702963"/>
            </a:xfrm>
            <a:prstGeom prst="rect">
              <a:avLst/>
            </a:prstGeom>
            <a:solidFill>
              <a:schemeClr val="tx1">
                <a:alpha val="3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dirty="0">
                  <a:solidFill>
                    <a:srgbClr val="FFFFFF"/>
                  </a:solidFill>
                  <a:latin typeface="+mj-lt"/>
                  <a:ea typeface="Arial Unicode MS" charset="0"/>
                  <a:cs typeface="Arial Unicode MS" charset="0"/>
                </a:rPr>
                <a:t>140 scientists</a:t>
              </a:r>
            </a:p>
            <a:p>
              <a:pPr algn="ctr" eaLnBrk="0" hangingPunct="0"/>
              <a:r>
                <a:rPr lang="en-US" sz="1600" dirty="0">
                  <a:solidFill>
                    <a:srgbClr val="FFFFFF"/>
                  </a:solidFill>
                  <a:latin typeface="+mj-lt"/>
                  <a:ea typeface="Arial Unicode MS" charset="0"/>
                  <a:cs typeface="Arial Unicode MS" charset="0"/>
                </a:rPr>
                <a:t>31 institutions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25</a:t>
            </a:fld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-96762"/>
            <a:ext cx="8894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518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41" descr="PiMinus_Pt_vs_Pz_ND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4600FF"/>
              </a:clrFrom>
              <a:clrTo>
                <a:srgbClr val="46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56"/>
          <a:stretch>
            <a:fillRect/>
          </a:stretch>
        </p:blipFill>
        <p:spPr bwMode="auto">
          <a:xfrm>
            <a:off x="6140450" y="919163"/>
            <a:ext cx="30035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3" name="Picture 40" descr="PiPlus_Pt_vs_Pz_ND.pn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4600FF"/>
              </a:clrFrom>
              <a:clrTo>
                <a:srgbClr val="46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96"/>
          <a:stretch>
            <a:fillRect/>
          </a:stretch>
        </p:blipFill>
        <p:spPr bwMode="auto">
          <a:xfrm>
            <a:off x="3108325" y="919163"/>
            <a:ext cx="3057525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8484" name="Group 44"/>
          <p:cNvGrpSpPr>
            <a:grpSpLocks/>
          </p:cNvGrpSpPr>
          <p:nvPr/>
        </p:nvGrpSpPr>
        <p:grpSpPr bwMode="auto">
          <a:xfrm>
            <a:off x="6538913" y="4487863"/>
            <a:ext cx="2605087" cy="1577975"/>
            <a:chOff x="6538625" y="4487631"/>
            <a:chExt cx="2605375" cy="1578820"/>
          </a:xfrm>
        </p:grpSpPr>
        <p:sp>
          <p:nvSpPr>
            <p:cNvPr id="61" name="Rectangle 60"/>
            <p:cNvSpPr/>
            <p:nvPr/>
          </p:nvSpPr>
          <p:spPr bwMode="auto">
            <a:xfrm>
              <a:off x="6667226" y="4487631"/>
              <a:ext cx="2476774" cy="157882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  <a:gs pos="66000">
                  <a:schemeClr val="bg2">
                    <a:lumMod val="20000"/>
                    <a:lumOff val="80000"/>
                  </a:schemeClr>
                </a:gs>
              </a:gsLst>
              <a:lin ang="162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6538625" y="4513045"/>
              <a:ext cx="300070" cy="1527993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  <a:gs pos="42000">
                  <a:schemeClr val="bg1"/>
                </a:gs>
              </a:gsLst>
              <a:lin ang="16200000" scaled="0"/>
              <a:tileRect/>
            </a:gradFill>
            <a:ln w="508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/>
            </a:p>
          </p:txBody>
        </p:sp>
      </p:grpSp>
      <p:sp>
        <p:nvSpPr>
          <p:cNvPr id="148485" name="Title 1"/>
          <p:cNvSpPr>
            <a:spLocks noGrp="1"/>
          </p:cNvSpPr>
          <p:nvPr>
            <p:ph type="title"/>
          </p:nvPr>
        </p:nvSpPr>
        <p:spPr>
          <a:solidFill>
            <a:srgbClr val="FD9A9B"/>
          </a:solidFill>
        </p:spPr>
        <p:txBody>
          <a:bodyPr/>
          <a:lstStyle/>
          <a:p>
            <a:r>
              <a:rPr lang="en-US" sz="3600" smtClean="0"/>
              <a:t>Peak vs. Tail</a:t>
            </a:r>
          </a:p>
        </p:txBody>
      </p:sp>
      <p:sp>
        <p:nvSpPr>
          <p:cNvPr id="148504" name="Content Placeholder 37"/>
          <p:cNvSpPr>
            <a:spLocks noGrp="1"/>
          </p:cNvSpPr>
          <p:nvPr>
            <p:ph idx="1"/>
          </p:nvPr>
        </p:nvSpPr>
        <p:spPr>
          <a:xfrm>
            <a:off x="0" y="1012825"/>
            <a:ext cx="3519488" cy="24590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i="1" smtClean="0">
                <a:solidFill>
                  <a:srgbClr val="FF0000"/>
                </a:solidFill>
              </a:rPr>
              <a:t>ν</a:t>
            </a:r>
            <a:r>
              <a:rPr lang="en-US" i="1" baseline="-25000" smtClean="0">
                <a:solidFill>
                  <a:srgbClr val="FF0000"/>
                </a:solidFill>
              </a:rPr>
              <a:t>μ</a:t>
            </a:r>
            <a:r>
              <a:rPr lang="en-US" smtClean="0">
                <a:solidFill>
                  <a:srgbClr val="FF0000"/>
                </a:solidFill>
              </a:rPr>
              <a:t>’s</a:t>
            </a:r>
            <a:r>
              <a:rPr lang="en-US" i="1" baseline="-25000" smtClean="0">
                <a:solidFill>
                  <a:srgbClr val="FF0000"/>
                </a:solidFill>
              </a:rPr>
              <a:t> </a:t>
            </a:r>
            <a:r>
              <a:rPr lang="en-US" smtClean="0">
                <a:solidFill>
                  <a:srgbClr val="FF0000"/>
                </a:solidFill>
              </a:rPr>
              <a:t>from </a:t>
            </a:r>
            <a:r>
              <a:rPr lang="en-US" b="1" smtClean="0">
                <a:solidFill>
                  <a:srgbClr val="FF0000"/>
                </a:solidFill>
              </a:rPr>
              <a:t>high</a:t>
            </a:r>
            <a:r>
              <a:rPr lang="en-US" sz="2500" b="1" smtClean="0">
                <a:solidFill>
                  <a:srgbClr val="FF0000"/>
                </a:solidFill>
              </a:rPr>
              <a:t>-</a:t>
            </a:r>
            <a:r>
              <a:rPr lang="en-US" sz="2500" b="1" i="1" smtClean="0">
                <a:solidFill>
                  <a:srgbClr val="FF0000"/>
                </a:solidFill>
              </a:rPr>
              <a:t>p</a:t>
            </a:r>
            <a:r>
              <a:rPr lang="en-US" sz="2500" b="1" i="1" baseline="-25000" smtClean="0">
                <a:solidFill>
                  <a:srgbClr val="FF0000"/>
                </a:solidFill>
              </a:rPr>
              <a:t>t </a:t>
            </a:r>
            <a:r>
              <a:rPr lang="en-US" sz="2500" i="1" smtClean="0">
                <a:solidFill>
                  <a:srgbClr val="FF0000"/>
                </a:solidFill>
              </a:rPr>
              <a:t>π</a:t>
            </a:r>
            <a:r>
              <a:rPr lang="en-US" sz="2500" baseline="30000" smtClean="0">
                <a:solidFill>
                  <a:srgbClr val="FF0000"/>
                </a:solidFill>
              </a:rPr>
              <a:t>-</a:t>
            </a:r>
            <a:r>
              <a:rPr lang="en-US" sz="2500" smtClean="0">
                <a:solidFill>
                  <a:srgbClr val="FF0000"/>
                </a:solidFill>
              </a:rPr>
              <a:t>’s</a:t>
            </a:r>
          </a:p>
          <a:p>
            <a:pPr lvl="1">
              <a:lnSpc>
                <a:spcPct val="90000"/>
              </a:lnSpc>
              <a:spcAft>
                <a:spcPts val="2400"/>
              </a:spcAft>
            </a:pPr>
            <a:r>
              <a:rPr lang="en-US" sz="2200" smtClean="0">
                <a:solidFill>
                  <a:srgbClr val="000000"/>
                </a:solidFill>
              </a:rPr>
              <a:t>Focused by horns</a:t>
            </a:r>
          </a:p>
          <a:p>
            <a:pPr>
              <a:lnSpc>
                <a:spcPct val="90000"/>
              </a:lnSpc>
            </a:pPr>
            <a:r>
              <a:rPr lang="en-US" sz="2500" i="1" smtClean="0">
                <a:solidFill>
                  <a:srgbClr val="0000FF"/>
                </a:solidFill>
              </a:rPr>
              <a:t>ν</a:t>
            </a:r>
            <a:r>
              <a:rPr lang="en-US" sz="2500" i="1" baseline="-25000" smtClean="0">
                <a:solidFill>
                  <a:srgbClr val="0000FF"/>
                </a:solidFill>
              </a:rPr>
              <a:t>μ</a:t>
            </a:r>
            <a:r>
              <a:rPr lang="en-US" sz="2500" smtClean="0">
                <a:solidFill>
                  <a:srgbClr val="0000FF"/>
                </a:solidFill>
              </a:rPr>
              <a:t>’s</a:t>
            </a:r>
            <a:r>
              <a:rPr lang="en-US" sz="2500" i="1" baseline="-25000" smtClean="0">
                <a:solidFill>
                  <a:srgbClr val="0000FF"/>
                </a:solidFill>
              </a:rPr>
              <a:t> </a:t>
            </a:r>
            <a:r>
              <a:rPr lang="en-US" sz="2500" smtClean="0">
                <a:solidFill>
                  <a:srgbClr val="0000FF"/>
                </a:solidFill>
              </a:rPr>
              <a:t>from </a:t>
            </a:r>
            <a:r>
              <a:rPr lang="en-US" sz="2500" b="1" smtClean="0">
                <a:solidFill>
                  <a:srgbClr val="0000FF"/>
                </a:solidFill>
              </a:rPr>
              <a:t>low-</a:t>
            </a:r>
            <a:r>
              <a:rPr lang="en-US" sz="2500" b="1" i="1" smtClean="0">
                <a:solidFill>
                  <a:srgbClr val="0000FF"/>
                </a:solidFill>
              </a:rPr>
              <a:t>p</a:t>
            </a:r>
            <a:r>
              <a:rPr lang="en-US" sz="2500" b="1" i="1" baseline="-25000" smtClean="0">
                <a:solidFill>
                  <a:srgbClr val="0000FF"/>
                </a:solidFill>
              </a:rPr>
              <a:t>t</a:t>
            </a:r>
            <a:r>
              <a:rPr lang="en-US" sz="2500" smtClean="0">
                <a:solidFill>
                  <a:srgbClr val="0000FF"/>
                </a:solidFill>
              </a:rPr>
              <a:t> </a:t>
            </a:r>
            <a:r>
              <a:rPr lang="en-US" sz="2500" i="1" smtClean="0">
                <a:solidFill>
                  <a:srgbClr val="0000FF"/>
                </a:solidFill>
              </a:rPr>
              <a:t>π</a:t>
            </a:r>
            <a:r>
              <a:rPr lang="en-US" sz="2500" baseline="30000" smtClean="0">
                <a:solidFill>
                  <a:srgbClr val="0000FF"/>
                </a:solidFill>
              </a:rPr>
              <a:t>+</a:t>
            </a:r>
            <a:r>
              <a:rPr lang="en-US" sz="2500" smtClean="0">
                <a:solidFill>
                  <a:srgbClr val="0000FF"/>
                </a:solidFill>
              </a:rPr>
              <a:t>’s</a:t>
            </a:r>
          </a:p>
          <a:p>
            <a:pPr lvl="1">
              <a:lnSpc>
                <a:spcPct val="90000"/>
              </a:lnSpc>
            </a:pPr>
            <a:r>
              <a:rPr lang="en-US" sz="2100" smtClean="0">
                <a:solidFill>
                  <a:srgbClr val="000000"/>
                </a:solidFill>
              </a:rPr>
              <a:t>Pass through horn center</a:t>
            </a:r>
          </a:p>
        </p:txBody>
      </p:sp>
      <p:pic>
        <p:nvPicPr>
          <p:cNvPr id="148486" name="Picture 4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0" y="4705350"/>
            <a:ext cx="1636713" cy="1122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8487" name="Picture 4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8225" y="4706938"/>
            <a:ext cx="2470150" cy="1139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8488" name="Right Arrow 55"/>
          <p:cNvSpPr>
            <a:spLocks noChangeArrowheads="1"/>
          </p:cNvSpPr>
          <p:nvPr/>
        </p:nvSpPr>
        <p:spPr bwMode="auto">
          <a:xfrm>
            <a:off x="231775" y="5156200"/>
            <a:ext cx="771525" cy="173038"/>
          </a:xfrm>
          <a:prstGeom prst="rightArrow">
            <a:avLst>
              <a:gd name="adj1" fmla="val 50000"/>
              <a:gd name="adj2" fmla="val 49541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148489" name="TextBox 62"/>
          <p:cNvSpPr txBox="1">
            <a:spLocks noChangeArrowheads="1"/>
          </p:cNvSpPr>
          <p:nvPr/>
        </p:nvSpPr>
        <p:spPr bwMode="auto">
          <a:xfrm>
            <a:off x="246063" y="4279900"/>
            <a:ext cx="1041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>
                <a:latin typeface="Euphemia UCAS" charset="0"/>
                <a:ea typeface="Euphemia UCAS" charset="0"/>
                <a:cs typeface="Euphemia UCAS" charset="0"/>
              </a:rPr>
              <a:t>Target</a:t>
            </a:r>
          </a:p>
        </p:txBody>
      </p:sp>
      <p:sp>
        <p:nvSpPr>
          <p:cNvPr id="148490" name="TextBox 63"/>
          <p:cNvSpPr txBox="1">
            <a:spLocks noChangeArrowheads="1"/>
          </p:cNvSpPr>
          <p:nvPr/>
        </p:nvSpPr>
        <p:spPr bwMode="auto">
          <a:xfrm>
            <a:off x="2282825" y="4260850"/>
            <a:ext cx="1870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>
                <a:latin typeface="Euphemia UCAS" charset="0"/>
                <a:ea typeface="Euphemia UCAS" charset="0"/>
                <a:cs typeface="Euphemia UCAS" charset="0"/>
              </a:rPr>
              <a:t>Focusing Horns</a:t>
            </a:r>
          </a:p>
        </p:txBody>
      </p:sp>
      <p:cxnSp>
        <p:nvCxnSpPr>
          <p:cNvPr id="148491" name="Straight Arrow Connector 67"/>
          <p:cNvCxnSpPr>
            <a:cxnSpLocks noChangeShapeType="1"/>
            <a:stCxn id="148489" idx="2"/>
          </p:cNvCxnSpPr>
          <p:nvPr/>
        </p:nvCxnSpPr>
        <p:spPr bwMode="auto">
          <a:xfrm rot="16200000" flipH="1">
            <a:off x="750888" y="4664075"/>
            <a:ext cx="534988" cy="503237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48492" name="Straight Arrow Connector 68"/>
          <p:cNvCxnSpPr>
            <a:cxnSpLocks noChangeShapeType="1"/>
            <a:stCxn id="148490" idx="2"/>
          </p:cNvCxnSpPr>
          <p:nvPr/>
        </p:nvCxnSpPr>
        <p:spPr bwMode="auto">
          <a:xfrm rot="16200000" flipH="1">
            <a:off x="3687763" y="4159250"/>
            <a:ext cx="219075" cy="1158875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48493" name="Straight Arrow Connector 71"/>
          <p:cNvCxnSpPr>
            <a:cxnSpLocks noChangeShapeType="1"/>
            <a:stCxn id="148490" idx="2"/>
          </p:cNvCxnSpPr>
          <p:nvPr/>
        </p:nvCxnSpPr>
        <p:spPr bwMode="auto">
          <a:xfrm rot="5400000">
            <a:off x="2516187" y="4275138"/>
            <a:ext cx="347663" cy="1055688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48494" name="Line 65"/>
          <p:cNvSpPr>
            <a:spLocks noChangeShapeType="1"/>
          </p:cNvSpPr>
          <p:nvPr/>
        </p:nvSpPr>
        <p:spPr bwMode="auto">
          <a:xfrm>
            <a:off x="7232650" y="4484688"/>
            <a:ext cx="0" cy="1573212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triangle" w="lg" len="lg"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495" name="Line 65"/>
          <p:cNvSpPr>
            <a:spLocks noChangeShapeType="1"/>
          </p:cNvSpPr>
          <p:nvPr/>
        </p:nvSpPr>
        <p:spPr bwMode="auto">
          <a:xfrm flipV="1">
            <a:off x="6657975" y="6211888"/>
            <a:ext cx="2486025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triangle" w="lg" len="lg"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496" name="TextBox 79"/>
          <p:cNvSpPr txBox="1">
            <a:spLocks noChangeArrowheads="1"/>
          </p:cNvSpPr>
          <p:nvPr/>
        </p:nvSpPr>
        <p:spPr bwMode="auto">
          <a:xfrm>
            <a:off x="7254875" y="4689475"/>
            <a:ext cx="871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ea typeface="Arial" charset="0"/>
                <a:cs typeface="Arial" charset="0"/>
              </a:rPr>
              <a:t>2 m</a:t>
            </a:r>
          </a:p>
        </p:txBody>
      </p:sp>
      <p:sp>
        <p:nvSpPr>
          <p:cNvPr id="148497" name="TextBox 80"/>
          <p:cNvSpPr txBox="1">
            <a:spLocks noChangeArrowheads="1"/>
          </p:cNvSpPr>
          <p:nvPr/>
        </p:nvSpPr>
        <p:spPr bwMode="auto">
          <a:xfrm>
            <a:off x="6904038" y="6257925"/>
            <a:ext cx="1039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>
                <a:latin typeface="Euphemia UCAS" charset="0"/>
                <a:ea typeface="Euphemia UCAS" charset="0"/>
                <a:cs typeface="Euphemia UCAS" charset="0"/>
              </a:rPr>
              <a:t>675 m</a:t>
            </a:r>
          </a:p>
        </p:txBody>
      </p:sp>
      <p:sp>
        <p:nvSpPr>
          <p:cNvPr id="148498" name="Line 65"/>
          <p:cNvSpPr>
            <a:spLocks noChangeShapeType="1"/>
          </p:cNvSpPr>
          <p:nvPr/>
        </p:nvSpPr>
        <p:spPr bwMode="auto">
          <a:xfrm flipV="1">
            <a:off x="1219200" y="6211888"/>
            <a:ext cx="479425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triangle" w="lg" len="lg"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499" name="TextBox 86"/>
          <p:cNvSpPr txBox="1">
            <a:spLocks noChangeArrowheads="1"/>
          </p:cNvSpPr>
          <p:nvPr/>
        </p:nvSpPr>
        <p:spPr bwMode="auto">
          <a:xfrm>
            <a:off x="3203575" y="6257925"/>
            <a:ext cx="1039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>
                <a:latin typeface="Euphemia UCAS" charset="0"/>
                <a:ea typeface="Euphemia UCAS" charset="0"/>
                <a:cs typeface="Euphemia UCAS" charset="0"/>
              </a:rPr>
              <a:t>15 m</a:t>
            </a:r>
          </a:p>
        </p:txBody>
      </p:sp>
      <p:sp>
        <p:nvSpPr>
          <p:cNvPr id="148500" name="Line 65"/>
          <p:cNvSpPr>
            <a:spLocks noChangeShapeType="1"/>
          </p:cNvSpPr>
          <p:nvPr/>
        </p:nvSpPr>
        <p:spPr bwMode="auto">
          <a:xfrm flipV="1">
            <a:off x="6013450" y="6218238"/>
            <a:ext cx="636588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triangle" w="lg" len="lg"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501" name="TextBox 88"/>
          <p:cNvSpPr txBox="1">
            <a:spLocks noChangeArrowheads="1"/>
          </p:cNvSpPr>
          <p:nvPr/>
        </p:nvSpPr>
        <p:spPr bwMode="auto">
          <a:xfrm>
            <a:off x="5843588" y="6256338"/>
            <a:ext cx="1041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>
                <a:latin typeface="Euphemia UCAS" charset="0"/>
                <a:ea typeface="Euphemia UCAS" charset="0"/>
                <a:cs typeface="Euphemia UCAS" charset="0"/>
              </a:rPr>
              <a:t>30 m</a:t>
            </a:r>
          </a:p>
        </p:txBody>
      </p:sp>
      <p:cxnSp>
        <p:nvCxnSpPr>
          <p:cNvPr id="148505" name="Straight Connector 40"/>
          <p:cNvCxnSpPr>
            <a:cxnSpLocks noChangeShapeType="1"/>
          </p:cNvCxnSpPr>
          <p:nvPr/>
        </p:nvCxnSpPr>
        <p:spPr bwMode="auto">
          <a:xfrm>
            <a:off x="436563" y="1214438"/>
            <a:ext cx="149225" cy="15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48506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2898775" y="3695700"/>
            <a:ext cx="2606675" cy="917575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48507" name="Straight Arrow Connector 41"/>
          <p:cNvCxnSpPr>
            <a:cxnSpLocks noChangeShapeType="1"/>
          </p:cNvCxnSpPr>
          <p:nvPr/>
        </p:nvCxnSpPr>
        <p:spPr bwMode="auto">
          <a:xfrm rot="5400000">
            <a:off x="5735638" y="3951287"/>
            <a:ext cx="1944688" cy="608013"/>
          </a:xfrm>
          <a:prstGeom prst="straightConnector1">
            <a:avLst/>
          </a:prstGeom>
          <a:noFill/>
          <a:ln w="57150">
            <a:solidFill>
              <a:srgbClr val="0000FF"/>
            </a:solidFill>
            <a:round/>
            <a:headEnd/>
            <a:tailEnd type="arrow" w="med" len="med"/>
          </a:ln>
        </p:spPr>
      </p:cxnSp>
      <p:sp>
        <p:nvSpPr>
          <p:cNvPr id="148508" name="TextBox 56"/>
          <p:cNvSpPr txBox="1">
            <a:spLocks noChangeArrowheads="1"/>
          </p:cNvSpPr>
          <p:nvPr/>
        </p:nvSpPr>
        <p:spPr bwMode="auto">
          <a:xfrm>
            <a:off x="0" y="5354638"/>
            <a:ext cx="14509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latin typeface="Euphemia UCAS" charset="0"/>
                <a:ea typeface="Euphemia UCAS" charset="0"/>
                <a:cs typeface="Euphemia UCAS" charset="0"/>
              </a:rPr>
              <a:t>120 GeV protons from MI</a:t>
            </a:r>
          </a:p>
        </p:txBody>
      </p:sp>
      <p:sp>
        <p:nvSpPr>
          <p:cNvPr id="148509" name="TextBox 65"/>
          <p:cNvSpPr txBox="1">
            <a:spLocks noChangeArrowheads="1"/>
          </p:cNvSpPr>
          <p:nvPr/>
        </p:nvSpPr>
        <p:spPr bwMode="auto">
          <a:xfrm>
            <a:off x="7500938" y="4152900"/>
            <a:ext cx="16430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>
                <a:latin typeface="Euphemia UCAS" charset="0"/>
                <a:ea typeface="Euphemia UCAS" charset="0"/>
                <a:cs typeface="Euphemia UCAS" charset="0"/>
              </a:rPr>
              <a:t>Decay Pipe</a:t>
            </a:r>
          </a:p>
        </p:txBody>
      </p:sp>
      <p:sp>
        <p:nvSpPr>
          <p:cNvPr id="148510" name="Rectangle 54"/>
          <p:cNvSpPr>
            <a:spLocks noChangeArrowheads="1"/>
          </p:cNvSpPr>
          <p:nvPr/>
        </p:nvSpPr>
        <p:spPr bwMode="auto">
          <a:xfrm>
            <a:off x="4119563" y="1141413"/>
            <a:ext cx="1506537" cy="103346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 b="1">
                <a:solidFill>
                  <a:srgbClr val="FF0000"/>
                </a:solidFill>
                <a:ea typeface="Arial" charset="0"/>
                <a:cs typeface="Arial" charset="0"/>
              </a:rPr>
              <a:t>Monte Carlo</a:t>
            </a:r>
          </a:p>
          <a:p>
            <a:pPr algn="ctr" eaLnBrk="0" hangingPunct="0"/>
            <a:r>
              <a:rPr lang="en-US" sz="2000">
                <a:solidFill>
                  <a:srgbClr val="FF0000"/>
                </a:solidFill>
                <a:ea typeface="Arial" charset="0"/>
                <a:cs typeface="Arial" charset="0"/>
              </a:rPr>
              <a:t>Focused</a:t>
            </a:r>
          </a:p>
        </p:txBody>
      </p:sp>
      <p:sp>
        <p:nvSpPr>
          <p:cNvPr id="148511" name="Rectangle 56"/>
          <p:cNvSpPr>
            <a:spLocks noChangeArrowheads="1"/>
          </p:cNvSpPr>
          <p:nvPr/>
        </p:nvSpPr>
        <p:spPr bwMode="auto">
          <a:xfrm>
            <a:off x="7107238" y="1141413"/>
            <a:ext cx="1506537" cy="103346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 b="1">
                <a:solidFill>
                  <a:srgbClr val="0000FF"/>
                </a:solidFill>
                <a:ea typeface="Arial" charset="0"/>
                <a:cs typeface="Arial" charset="0"/>
              </a:rPr>
              <a:t>Monte Carlo</a:t>
            </a:r>
          </a:p>
          <a:p>
            <a:pPr algn="ctr" eaLnBrk="0" hangingPunct="0"/>
            <a:r>
              <a:rPr lang="en-US" sz="2000">
                <a:solidFill>
                  <a:srgbClr val="0000FF"/>
                </a:solidFill>
                <a:ea typeface="Arial" charset="0"/>
                <a:cs typeface="Arial" charset="0"/>
              </a:rPr>
              <a:t>Unfocused</a:t>
            </a:r>
          </a:p>
        </p:txBody>
      </p:sp>
      <p:sp>
        <p:nvSpPr>
          <p:cNvPr id="148512" name="Text Box 53"/>
          <p:cNvSpPr txBox="1">
            <a:spLocks noChangeArrowheads="1"/>
          </p:cNvSpPr>
          <p:nvPr/>
        </p:nvSpPr>
        <p:spPr bwMode="auto">
          <a:xfrm>
            <a:off x="2960688" y="4789488"/>
            <a:ext cx="317500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8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i="1">
                <a:solidFill>
                  <a:srgbClr val="0000FF"/>
                </a:solidFill>
                <a:latin typeface="Times New Roman" charset="0"/>
                <a:ea typeface="Bitstream Vera Sans" charset="0"/>
                <a:cs typeface="Bitstream Vera Sans" charset="0"/>
              </a:rPr>
              <a:t>π</a:t>
            </a:r>
            <a:r>
              <a:rPr lang="en-GB" i="1" baseline="33000">
                <a:solidFill>
                  <a:srgbClr val="0000FF"/>
                </a:solidFill>
                <a:latin typeface="Times New Roman" charset="0"/>
                <a:ea typeface="Bitstream Vera Sans" charset="0"/>
                <a:cs typeface="Bitstream Vera Sans" charset="0"/>
              </a:rPr>
              <a:t>+</a:t>
            </a:r>
          </a:p>
        </p:txBody>
      </p:sp>
      <p:sp>
        <p:nvSpPr>
          <p:cNvPr id="148513" name="Text Box 54"/>
          <p:cNvSpPr txBox="1">
            <a:spLocks noChangeArrowheads="1"/>
          </p:cNvSpPr>
          <p:nvPr/>
        </p:nvSpPr>
        <p:spPr bwMode="auto">
          <a:xfrm>
            <a:off x="2908300" y="5565775"/>
            <a:ext cx="342900" cy="257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8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i="1">
                <a:solidFill>
                  <a:srgbClr val="FF0000"/>
                </a:solidFill>
                <a:latin typeface="Times New Roman" charset="0"/>
                <a:ea typeface="Bitstream Vera Sans" charset="0"/>
                <a:cs typeface="Bitstream Vera Sans" charset="0"/>
              </a:rPr>
              <a:t>π</a:t>
            </a:r>
            <a:r>
              <a:rPr lang="en-GB" i="1" baseline="33000">
                <a:solidFill>
                  <a:srgbClr val="FF0000"/>
                </a:solidFill>
                <a:latin typeface="Times New Roman" charset="0"/>
                <a:ea typeface="Bitstream Vera Sans" charset="0"/>
                <a:cs typeface="Bitstream Vera Sans" charset="0"/>
              </a:rPr>
              <a:t>-</a:t>
            </a:r>
          </a:p>
        </p:txBody>
      </p:sp>
      <p:cxnSp>
        <p:nvCxnSpPr>
          <p:cNvPr id="148514" name="Straight Arrow Connector 66"/>
          <p:cNvCxnSpPr>
            <a:cxnSpLocks noChangeShapeType="1"/>
          </p:cNvCxnSpPr>
          <p:nvPr/>
        </p:nvCxnSpPr>
        <p:spPr bwMode="auto">
          <a:xfrm rot="5400000" flipH="1" flipV="1">
            <a:off x="8117682" y="4934744"/>
            <a:ext cx="0" cy="960437"/>
          </a:xfrm>
          <a:prstGeom prst="straightConnector1">
            <a:avLst/>
          </a:prstGeom>
          <a:noFill/>
          <a:ln w="19050">
            <a:solidFill>
              <a:srgbClr val="FF0000"/>
            </a:solidFill>
            <a:prstDash val="sysDash"/>
            <a:round/>
            <a:headEnd/>
            <a:tailEnd type="triangle" w="med" len="med"/>
          </a:ln>
        </p:spPr>
      </p:cxnSp>
      <p:sp>
        <p:nvSpPr>
          <p:cNvPr id="148515" name="Freeform 43"/>
          <p:cNvSpPr>
            <a:spLocks noChangeArrowheads="1"/>
          </p:cNvSpPr>
          <p:nvPr/>
        </p:nvSpPr>
        <p:spPr bwMode="auto">
          <a:xfrm>
            <a:off x="1306513" y="5233988"/>
            <a:ext cx="6323012" cy="317500"/>
          </a:xfrm>
          <a:custGeom>
            <a:avLst/>
            <a:gdLst>
              <a:gd name="T0" fmla="*/ 0 w 6322785"/>
              <a:gd name="T1" fmla="*/ 0 h 317501"/>
              <a:gd name="T2" fmla="*/ 1480074 w 6322785"/>
              <a:gd name="T3" fmla="*/ 281188 h 317501"/>
              <a:gd name="T4" fmla="*/ 4966877 w 6322785"/>
              <a:gd name="T5" fmla="*/ 217688 h 317501"/>
              <a:gd name="T6" fmla="*/ 6328914 w 6322785"/>
              <a:gd name="T7" fmla="*/ 181402 h 317501"/>
              <a:gd name="T8" fmla="*/ 0 60000 65536"/>
              <a:gd name="T9" fmla="*/ 0 60000 65536"/>
              <a:gd name="T10" fmla="*/ 0 60000 65536"/>
              <a:gd name="T11" fmla="*/ 0 60000 65536"/>
              <a:gd name="T12" fmla="*/ 0 w 6322785"/>
              <a:gd name="T13" fmla="*/ 0 h 317501"/>
              <a:gd name="T14" fmla="*/ 6322785 w 6322785"/>
              <a:gd name="T15" fmla="*/ 317501 h 31750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322785" h="317501">
                <a:moveTo>
                  <a:pt x="0" y="0"/>
                </a:moveTo>
                <a:cubicBezTo>
                  <a:pt x="325815" y="122464"/>
                  <a:pt x="651631" y="244929"/>
                  <a:pt x="1478643" y="281215"/>
                </a:cubicBezTo>
                <a:cubicBezTo>
                  <a:pt x="2305655" y="317501"/>
                  <a:pt x="4962071" y="217715"/>
                  <a:pt x="4962071" y="217715"/>
                </a:cubicBezTo>
                <a:lnTo>
                  <a:pt x="6322785" y="181429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148516" name="Freeform 55"/>
          <p:cNvSpPr>
            <a:spLocks noChangeArrowheads="1"/>
          </p:cNvSpPr>
          <p:nvPr/>
        </p:nvSpPr>
        <p:spPr bwMode="auto">
          <a:xfrm>
            <a:off x="1316038" y="4154488"/>
            <a:ext cx="4598987" cy="1079500"/>
          </a:xfrm>
          <a:custGeom>
            <a:avLst/>
            <a:gdLst>
              <a:gd name="T0" fmla="*/ 0 w 4599214"/>
              <a:gd name="T1" fmla="*/ 1079500 h 1079500"/>
              <a:gd name="T2" fmla="*/ 3071110 w 4599214"/>
              <a:gd name="T3" fmla="*/ 752929 h 1079500"/>
              <a:gd name="T4" fmla="*/ 4593085 w 4599214"/>
              <a:gd name="T5" fmla="*/ 0 h 1079500"/>
              <a:gd name="T6" fmla="*/ 0 60000 65536"/>
              <a:gd name="T7" fmla="*/ 0 60000 65536"/>
              <a:gd name="T8" fmla="*/ 0 60000 65536"/>
              <a:gd name="T9" fmla="*/ 0 w 4599214"/>
              <a:gd name="T10" fmla="*/ 0 h 1079500"/>
              <a:gd name="T11" fmla="*/ 4599214 w 4599214"/>
              <a:gd name="T12" fmla="*/ 1079500 h 10795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99214" h="1079500">
                <a:moveTo>
                  <a:pt x="0" y="1079500"/>
                </a:moveTo>
                <a:cubicBezTo>
                  <a:pt x="1154339" y="1006173"/>
                  <a:pt x="2308678" y="932846"/>
                  <a:pt x="3075214" y="752929"/>
                </a:cubicBezTo>
                <a:cubicBezTo>
                  <a:pt x="3841750" y="573012"/>
                  <a:pt x="4345214" y="122464"/>
                  <a:pt x="4599214" y="0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68" name="Line 50"/>
          <p:cNvSpPr>
            <a:spLocks noChangeShapeType="1"/>
          </p:cNvSpPr>
          <p:nvPr/>
        </p:nvSpPr>
        <p:spPr bwMode="auto">
          <a:xfrm flipV="1">
            <a:off x="1293813" y="5249863"/>
            <a:ext cx="6334125" cy="0"/>
          </a:xfrm>
          <a:prstGeom prst="line">
            <a:avLst/>
          </a:prstGeom>
          <a:noFill/>
          <a:ln w="1908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FF0000"/>
              </a:solidFill>
            </a:endParaRPr>
          </a:p>
        </p:txBody>
      </p:sp>
      <p:cxnSp>
        <p:nvCxnSpPr>
          <p:cNvPr id="148518" name="Straight Arrow Connector 58"/>
          <p:cNvCxnSpPr>
            <a:cxnSpLocks noChangeShapeType="1"/>
            <a:stCxn id="68" idx="1"/>
          </p:cNvCxnSpPr>
          <p:nvPr/>
        </p:nvCxnSpPr>
        <p:spPr bwMode="auto">
          <a:xfrm rot="16200000" flipH="1">
            <a:off x="8108157" y="4769644"/>
            <a:ext cx="1587" cy="962025"/>
          </a:xfrm>
          <a:prstGeom prst="straightConnector1">
            <a:avLst/>
          </a:prstGeom>
          <a:noFill/>
          <a:ln w="19050">
            <a:solidFill>
              <a:srgbClr val="0000FF"/>
            </a:solidFill>
            <a:prstDash val="sysDash"/>
            <a:round/>
            <a:headEnd/>
            <a:tailEnd type="triangle" w="med" len="med"/>
          </a:ln>
        </p:spPr>
      </p:cxnSp>
      <p:sp>
        <p:nvSpPr>
          <p:cNvPr id="148519" name="Text Box 53"/>
          <p:cNvSpPr txBox="1">
            <a:spLocks noChangeArrowheads="1"/>
          </p:cNvSpPr>
          <p:nvPr/>
        </p:nvSpPr>
        <p:spPr bwMode="auto">
          <a:xfrm>
            <a:off x="8402638" y="5413375"/>
            <a:ext cx="317500" cy="288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8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i="1">
                <a:solidFill>
                  <a:srgbClr val="FF0000"/>
                </a:solidFill>
                <a:latin typeface="Times New Roman" charset="0"/>
                <a:ea typeface="Bitstream Vera Sans" charset="0"/>
                <a:cs typeface="Bitstream Vera Sans" charset="0"/>
              </a:rPr>
              <a:t>ν</a:t>
            </a:r>
            <a:r>
              <a:rPr lang="en-GB" i="1" baseline="-25000">
                <a:solidFill>
                  <a:srgbClr val="FF0000"/>
                </a:solidFill>
                <a:latin typeface="Times New Roman" charset="0"/>
                <a:ea typeface="Bitstream Vera Sans" charset="0"/>
                <a:cs typeface="Bitstream Vera Sans" charset="0"/>
              </a:rPr>
              <a:t>μ</a:t>
            </a:r>
          </a:p>
        </p:txBody>
      </p:sp>
      <p:cxnSp>
        <p:nvCxnSpPr>
          <p:cNvPr id="148520" name="Straight Connector 77"/>
          <p:cNvCxnSpPr>
            <a:cxnSpLocks noChangeShapeType="1"/>
          </p:cNvCxnSpPr>
          <p:nvPr/>
        </p:nvCxnSpPr>
        <p:spPr bwMode="auto">
          <a:xfrm rot="10800000">
            <a:off x="8408988" y="5535613"/>
            <a:ext cx="136525" cy="15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</p:cxnSp>
      <p:sp>
        <p:nvSpPr>
          <p:cNvPr id="148521" name="Text Box 53"/>
          <p:cNvSpPr txBox="1">
            <a:spLocks noChangeArrowheads="1"/>
          </p:cNvSpPr>
          <p:nvPr/>
        </p:nvSpPr>
        <p:spPr bwMode="auto">
          <a:xfrm>
            <a:off x="8472488" y="4849813"/>
            <a:ext cx="317500" cy="288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8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i="1">
                <a:solidFill>
                  <a:srgbClr val="0000FF"/>
                </a:solidFill>
                <a:latin typeface="Times New Roman" charset="0"/>
                <a:ea typeface="Bitstream Vera Sans" charset="0"/>
                <a:cs typeface="Bitstream Vera Sans" charset="0"/>
              </a:rPr>
              <a:t>ν</a:t>
            </a:r>
            <a:r>
              <a:rPr lang="en-GB" i="1" baseline="-25000">
                <a:solidFill>
                  <a:srgbClr val="0000FF"/>
                </a:solidFill>
                <a:latin typeface="Times New Roman" charset="0"/>
                <a:ea typeface="Bitstream Vera Sans" charset="0"/>
                <a:cs typeface="Bitstream Vera Sans" charset="0"/>
              </a:rPr>
              <a:t>μ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26</a:t>
            </a:fld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2" name="Picture 6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76650"/>
            <a:ext cx="4572000" cy="318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0533" name="AutoShape 66"/>
          <p:cNvSpPr>
            <a:spLocks noChangeArrowheads="1"/>
          </p:cNvSpPr>
          <p:nvPr/>
        </p:nvSpPr>
        <p:spPr bwMode="auto">
          <a:xfrm>
            <a:off x="1235075" y="4373563"/>
            <a:ext cx="2719388" cy="731837"/>
          </a:xfrm>
          <a:prstGeom prst="roundRect">
            <a:avLst>
              <a:gd name="adj" fmla="val 282"/>
            </a:avLst>
          </a:prstGeom>
          <a:noFill/>
          <a:ln w="1836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GB" sz="1800" b="1">
                <a:solidFill>
                  <a:srgbClr val="000000"/>
                </a:solidFill>
                <a:latin typeface="Euphemia UCAS" charset="0"/>
                <a:ea typeface="msgothic" charset="0"/>
                <a:cs typeface="msgothic" charset="0"/>
              </a:rPr>
              <a:t>Neutrino mode</a:t>
            </a:r>
          </a:p>
          <a:p>
            <a:r>
              <a:rPr lang="en-US" sz="1800">
                <a:latin typeface="Euphemia UCAS" charset="0"/>
                <a:ea typeface="Times New Roman" charset="0"/>
                <a:cs typeface="Times New Roman" charset="0"/>
              </a:rPr>
              <a:t>Horns focus </a:t>
            </a:r>
            <a:r>
              <a:rPr lang="en-US" sz="2000" i="1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π</a:t>
            </a:r>
            <a:r>
              <a:rPr lang="en-US" sz="2000" baseline="3000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+</a:t>
            </a:r>
            <a:r>
              <a:rPr lang="en-US" sz="2000"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sz="20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i="1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sz="2000" baseline="3000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+</a:t>
            </a:r>
            <a:endParaRPr lang="en-GB" sz="2000" b="1">
              <a:solidFill>
                <a:srgbClr val="0000FF"/>
              </a:solidFill>
              <a:latin typeface="Times New Roman" charset="0"/>
              <a:ea typeface="msgothic" charset="0"/>
              <a:cs typeface="msgothic" charset="0"/>
            </a:endParaRPr>
          </a:p>
        </p:txBody>
      </p:sp>
      <p:graphicFrame>
        <p:nvGraphicFramePr>
          <p:cNvPr id="150530" name="Object 2"/>
          <p:cNvGraphicFramePr>
            <a:graphicFrameLocks noChangeAspect="1"/>
          </p:cNvGraphicFramePr>
          <p:nvPr/>
        </p:nvGraphicFramePr>
        <p:xfrm>
          <a:off x="2520950" y="5113338"/>
          <a:ext cx="1525588" cy="103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87" name="Equation" r:id="rId5" imgW="977900" imgH="660400" progId="Equation.3">
                  <p:embed/>
                </p:oleObj>
              </mc:Choice>
              <mc:Fallback>
                <p:oleObj name="Equation" r:id="rId5" imgW="977900" imgH="660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0950" y="5113338"/>
                        <a:ext cx="1525588" cy="1030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0534" name="Picture 42" descr="RFHC.p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-1198562" y="4929187"/>
            <a:ext cx="27686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5" name="Text Box 19"/>
          <p:cNvSpPr txBox="1">
            <a:spLocks noChangeAspect="1" noChangeArrowheads="1"/>
          </p:cNvSpPr>
          <p:nvPr/>
        </p:nvSpPr>
        <p:spPr bwMode="auto">
          <a:xfrm>
            <a:off x="1230313" y="4060825"/>
            <a:ext cx="15033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0000FF"/>
                </a:solidFill>
                <a:latin typeface="Helvetica" charset="0"/>
              </a:rPr>
              <a:t>Monte Carlo</a:t>
            </a:r>
          </a:p>
        </p:txBody>
      </p:sp>
      <p:pic>
        <p:nvPicPr>
          <p:cNvPr id="150536" name="Picture 59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676650"/>
            <a:ext cx="4572000" cy="318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0537" name="AutoShape 66"/>
          <p:cNvSpPr>
            <a:spLocks noChangeArrowheads="1"/>
          </p:cNvSpPr>
          <p:nvPr/>
        </p:nvSpPr>
        <p:spPr bwMode="auto">
          <a:xfrm>
            <a:off x="5551488" y="4335463"/>
            <a:ext cx="2719387" cy="731837"/>
          </a:xfrm>
          <a:prstGeom prst="roundRect">
            <a:avLst>
              <a:gd name="adj" fmla="val 282"/>
            </a:avLst>
          </a:prstGeom>
          <a:noFill/>
          <a:ln w="1836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GB" sz="1800" b="1">
                <a:solidFill>
                  <a:srgbClr val="000000"/>
                </a:solidFill>
                <a:latin typeface="Euphemia UCAS" charset="0"/>
                <a:ea typeface="msgothic" charset="0"/>
                <a:cs typeface="msgothic" charset="0"/>
              </a:rPr>
              <a:t>Antineutrino mode</a:t>
            </a:r>
          </a:p>
          <a:p>
            <a:r>
              <a:rPr lang="en-US" sz="1800">
                <a:latin typeface="Euphemia UCAS" charset="0"/>
                <a:ea typeface="Times New Roman" charset="0"/>
                <a:cs typeface="Times New Roman" charset="0"/>
              </a:rPr>
              <a:t>Horns focus </a:t>
            </a:r>
            <a:r>
              <a:rPr lang="en-US" sz="2000" i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π</a:t>
            </a:r>
            <a:r>
              <a:rPr lang="en-US" sz="2000" baseline="300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n-US" sz="2000"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sz="20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i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sz="2000" baseline="300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  <a:endParaRPr lang="en-GB" sz="2000" b="1">
              <a:solidFill>
                <a:srgbClr val="FF0000"/>
              </a:solidFill>
              <a:latin typeface="Times New Roman" charset="0"/>
              <a:ea typeface="msgothic" charset="0"/>
              <a:cs typeface="msgothic" charset="0"/>
            </a:endParaRPr>
          </a:p>
        </p:txBody>
      </p:sp>
      <p:graphicFrame>
        <p:nvGraphicFramePr>
          <p:cNvPr id="150531" name="Object 3"/>
          <p:cNvGraphicFramePr>
            <a:graphicFrameLocks noChangeAspect="1"/>
          </p:cNvGraphicFramePr>
          <p:nvPr/>
        </p:nvGraphicFramePr>
        <p:xfrm>
          <a:off x="6835775" y="5075238"/>
          <a:ext cx="1527175" cy="103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788" name="Equation" r:id="rId9" imgW="977900" imgH="660400" progId="Equation.3">
                  <p:embed/>
                </p:oleObj>
              </mc:Choice>
              <mc:Fallback>
                <p:oleObj name="Equation" r:id="rId9" imgW="977900" imgH="660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775" y="5075238"/>
                        <a:ext cx="1527175" cy="1030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0538" name="Picture 43" descr="RFHC.p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3359151" y="4929187"/>
            <a:ext cx="27686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9" name="Picture 41" descr="PiMinus_Pt_vs_Pz_ND.png"/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4600FF"/>
              </a:clrFrom>
              <a:clrTo>
                <a:srgbClr val="46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56"/>
          <a:stretch>
            <a:fillRect/>
          </a:stretch>
        </p:blipFill>
        <p:spPr bwMode="auto">
          <a:xfrm>
            <a:off x="6140450" y="919163"/>
            <a:ext cx="30035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40" name="Picture 40" descr="PiPlus_Pt_vs_Pz_ND.png"/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4600FF"/>
              </a:clrFrom>
              <a:clrTo>
                <a:srgbClr val="4600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96"/>
          <a:stretch>
            <a:fillRect/>
          </a:stretch>
        </p:blipFill>
        <p:spPr bwMode="auto">
          <a:xfrm>
            <a:off x="3108325" y="919163"/>
            <a:ext cx="3057525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41" name="Title 1"/>
          <p:cNvSpPr>
            <a:spLocks noGrp="1"/>
          </p:cNvSpPr>
          <p:nvPr>
            <p:ph type="title"/>
          </p:nvPr>
        </p:nvSpPr>
        <p:spPr>
          <a:solidFill>
            <a:srgbClr val="FD9A9B"/>
          </a:solidFill>
        </p:spPr>
        <p:txBody>
          <a:bodyPr/>
          <a:lstStyle/>
          <a:p>
            <a:r>
              <a:rPr lang="en-US" sz="3600" smtClean="0"/>
              <a:t>Peak vs. Tail</a:t>
            </a:r>
          </a:p>
        </p:txBody>
      </p:sp>
      <p:sp>
        <p:nvSpPr>
          <p:cNvPr id="150544" name="Content Placeholder 37"/>
          <p:cNvSpPr>
            <a:spLocks noGrp="1"/>
          </p:cNvSpPr>
          <p:nvPr>
            <p:ph idx="1"/>
          </p:nvPr>
        </p:nvSpPr>
        <p:spPr>
          <a:xfrm>
            <a:off x="0" y="1012825"/>
            <a:ext cx="3519488" cy="2459038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i="1" smtClean="0">
                <a:solidFill>
                  <a:srgbClr val="FF0000"/>
                </a:solidFill>
              </a:rPr>
              <a:t>ν</a:t>
            </a:r>
            <a:r>
              <a:rPr lang="en-US" i="1" baseline="-25000" smtClean="0">
                <a:solidFill>
                  <a:srgbClr val="FF0000"/>
                </a:solidFill>
              </a:rPr>
              <a:t>μ</a:t>
            </a:r>
            <a:r>
              <a:rPr lang="en-US" smtClean="0">
                <a:solidFill>
                  <a:srgbClr val="FF0000"/>
                </a:solidFill>
              </a:rPr>
              <a:t>’s</a:t>
            </a:r>
            <a:r>
              <a:rPr lang="en-US" i="1" baseline="-25000" smtClean="0">
                <a:solidFill>
                  <a:srgbClr val="FF0000"/>
                </a:solidFill>
              </a:rPr>
              <a:t> </a:t>
            </a:r>
            <a:r>
              <a:rPr lang="en-US" smtClean="0">
                <a:solidFill>
                  <a:srgbClr val="FF0000"/>
                </a:solidFill>
              </a:rPr>
              <a:t>from </a:t>
            </a:r>
            <a:r>
              <a:rPr lang="en-US" b="1" smtClean="0">
                <a:solidFill>
                  <a:srgbClr val="FF0000"/>
                </a:solidFill>
              </a:rPr>
              <a:t>low</a:t>
            </a:r>
            <a:r>
              <a:rPr lang="en-US" sz="2500" b="1" smtClean="0">
                <a:solidFill>
                  <a:srgbClr val="FF0000"/>
                </a:solidFill>
              </a:rPr>
              <a:t>-</a:t>
            </a:r>
            <a:r>
              <a:rPr lang="en-US" sz="2500" b="1" i="1" smtClean="0">
                <a:solidFill>
                  <a:srgbClr val="FF0000"/>
                </a:solidFill>
              </a:rPr>
              <a:t>p</a:t>
            </a:r>
            <a:r>
              <a:rPr lang="en-US" sz="2500" b="1" i="1" baseline="-25000" smtClean="0">
                <a:solidFill>
                  <a:srgbClr val="FF0000"/>
                </a:solidFill>
              </a:rPr>
              <a:t>t </a:t>
            </a:r>
            <a:r>
              <a:rPr lang="en-US" sz="2500" i="1" smtClean="0">
                <a:solidFill>
                  <a:srgbClr val="FF0000"/>
                </a:solidFill>
              </a:rPr>
              <a:t>π</a:t>
            </a:r>
            <a:r>
              <a:rPr lang="en-US" sz="2500" baseline="30000" smtClean="0">
                <a:solidFill>
                  <a:srgbClr val="FF0000"/>
                </a:solidFill>
              </a:rPr>
              <a:t>-</a:t>
            </a:r>
            <a:r>
              <a:rPr lang="en-US" sz="2500" smtClean="0">
                <a:solidFill>
                  <a:srgbClr val="FF0000"/>
                </a:solidFill>
              </a:rPr>
              <a:t>’s</a:t>
            </a:r>
          </a:p>
          <a:p>
            <a:pPr lvl="1">
              <a:lnSpc>
                <a:spcPct val="90000"/>
              </a:lnSpc>
              <a:spcAft>
                <a:spcPts val="2400"/>
              </a:spcAft>
            </a:pPr>
            <a:r>
              <a:rPr lang="en-US" sz="2200" smtClean="0">
                <a:solidFill>
                  <a:srgbClr val="000000"/>
                </a:solidFill>
              </a:rPr>
              <a:t>Focused by horns</a:t>
            </a:r>
          </a:p>
          <a:p>
            <a:pPr>
              <a:lnSpc>
                <a:spcPct val="90000"/>
              </a:lnSpc>
            </a:pPr>
            <a:r>
              <a:rPr lang="en-US" sz="2500" i="1" smtClean="0">
                <a:solidFill>
                  <a:srgbClr val="0000FF"/>
                </a:solidFill>
              </a:rPr>
              <a:t>ν</a:t>
            </a:r>
            <a:r>
              <a:rPr lang="en-US" sz="2500" i="1" baseline="-25000" smtClean="0">
                <a:solidFill>
                  <a:srgbClr val="0000FF"/>
                </a:solidFill>
              </a:rPr>
              <a:t>μ</a:t>
            </a:r>
            <a:r>
              <a:rPr lang="en-US" sz="2500" smtClean="0">
                <a:solidFill>
                  <a:srgbClr val="0000FF"/>
                </a:solidFill>
              </a:rPr>
              <a:t>’s</a:t>
            </a:r>
            <a:r>
              <a:rPr lang="en-US" sz="2500" i="1" baseline="-25000" smtClean="0">
                <a:solidFill>
                  <a:srgbClr val="0000FF"/>
                </a:solidFill>
              </a:rPr>
              <a:t> </a:t>
            </a:r>
            <a:r>
              <a:rPr lang="en-US" sz="2500" smtClean="0">
                <a:solidFill>
                  <a:srgbClr val="0000FF"/>
                </a:solidFill>
              </a:rPr>
              <a:t>from </a:t>
            </a:r>
            <a:r>
              <a:rPr lang="en-US" sz="2500" b="1" smtClean="0">
                <a:solidFill>
                  <a:srgbClr val="0000FF"/>
                </a:solidFill>
              </a:rPr>
              <a:t>high-</a:t>
            </a:r>
            <a:r>
              <a:rPr lang="en-US" sz="2500" b="1" i="1" smtClean="0">
                <a:solidFill>
                  <a:srgbClr val="0000FF"/>
                </a:solidFill>
              </a:rPr>
              <a:t>p</a:t>
            </a:r>
            <a:r>
              <a:rPr lang="en-US" sz="2500" b="1" i="1" baseline="-25000" smtClean="0">
                <a:solidFill>
                  <a:srgbClr val="0000FF"/>
                </a:solidFill>
              </a:rPr>
              <a:t>t</a:t>
            </a:r>
            <a:r>
              <a:rPr lang="en-US" sz="2500" smtClean="0">
                <a:solidFill>
                  <a:srgbClr val="0000FF"/>
                </a:solidFill>
              </a:rPr>
              <a:t> </a:t>
            </a:r>
            <a:r>
              <a:rPr lang="en-US" sz="2500" i="1" smtClean="0">
                <a:solidFill>
                  <a:srgbClr val="0000FF"/>
                </a:solidFill>
              </a:rPr>
              <a:t>π</a:t>
            </a:r>
            <a:r>
              <a:rPr lang="en-US" sz="2500" baseline="30000" smtClean="0">
                <a:solidFill>
                  <a:srgbClr val="0000FF"/>
                </a:solidFill>
              </a:rPr>
              <a:t>+</a:t>
            </a:r>
            <a:r>
              <a:rPr lang="en-US" sz="2500" smtClean="0">
                <a:solidFill>
                  <a:srgbClr val="0000FF"/>
                </a:solidFill>
              </a:rPr>
              <a:t>’s</a:t>
            </a:r>
          </a:p>
          <a:p>
            <a:pPr lvl="1">
              <a:lnSpc>
                <a:spcPct val="90000"/>
              </a:lnSpc>
            </a:pPr>
            <a:r>
              <a:rPr lang="en-US" sz="2100" smtClean="0">
                <a:solidFill>
                  <a:srgbClr val="000000"/>
                </a:solidFill>
              </a:rPr>
              <a:t>Pass through horn center</a:t>
            </a:r>
          </a:p>
        </p:txBody>
      </p:sp>
      <p:cxnSp>
        <p:nvCxnSpPr>
          <p:cNvPr id="150545" name="Straight Connector 40"/>
          <p:cNvCxnSpPr>
            <a:cxnSpLocks noChangeShapeType="1"/>
          </p:cNvCxnSpPr>
          <p:nvPr/>
        </p:nvCxnSpPr>
        <p:spPr bwMode="auto">
          <a:xfrm>
            <a:off x="436563" y="1214438"/>
            <a:ext cx="149225" cy="15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50546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3216275" y="3378200"/>
            <a:ext cx="2730500" cy="167640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50547" name="Straight Arrow Connector 41"/>
          <p:cNvCxnSpPr>
            <a:cxnSpLocks noChangeShapeType="1"/>
          </p:cNvCxnSpPr>
          <p:nvPr/>
        </p:nvCxnSpPr>
        <p:spPr bwMode="auto">
          <a:xfrm rot="5400000">
            <a:off x="5221287" y="4367213"/>
            <a:ext cx="2874963" cy="706438"/>
          </a:xfrm>
          <a:prstGeom prst="straightConnector1">
            <a:avLst/>
          </a:prstGeom>
          <a:noFill/>
          <a:ln w="57150">
            <a:solidFill>
              <a:srgbClr val="0000FF"/>
            </a:solidFill>
            <a:round/>
            <a:headEnd/>
            <a:tailEnd type="arrow" w="med" len="med"/>
          </a:ln>
        </p:spPr>
      </p:cxnSp>
      <p:sp>
        <p:nvSpPr>
          <p:cNvPr id="150548" name="Rectangle 54"/>
          <p:cNvSpPr>
            <a:spLocks noChangeArrowheads="1"/>
          </p:cNvSpPr>
          <p:nvPr/>
        </p:nvSpPr>
        <p:spPr bwMode="auto">
          <a:xfrm>
            <a:off x="4119563" y="1141413"/>
            <a:ext cx="1506537" cy="103346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 b="1">
                <a:solidFill>
                  <a:srgbClr val="FF0000"/>
                </a:solidFill>
                <a:ea typeface="Arial" charset="0"/>
                <a:cs typeface="Arial" charset="0"/>
              </a:rPr>
              <a:t>Monte Carlo</a:t>
            </a:r>
          </a:p>
          <a:p>
            <a:pPr algn="ctr" eaLnBrk="0" hangingPunct="0"/>
            <a:r>
              <a:rPr lang="en-US" sz="2000">
                <a:solidFill>
                  <a:srgbClr val="FF0000"/>
                </a:solidFill>
                <a:ea typeface="Arial" charset="0"/>
                <a:cs typeface="Arial" charset="0"/>
              </a:rPr>
              <a:t>Focused</a:t>
            </a:r>
          </a:p>
        </p:txBody>
      </p:sp>
      <p:sp>
        <p:nvSpPr>
          <p:cNvPr id="150549" name="Rectangle 56"/>
          <p:cNvSpPr>
            <a:spLocks noChangeArrowheads="1"/>
          </p:cNvSpPr>
          <p:nvPr/>
        </p:nvSpPr>
        <p:spPr bwMode="auto">
          <a:xfrm>
            <a:off x="7107238" y="1141413"/>
            <a:ext cx="1506537" cy="103346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 b="1">
                <a:solidFill>
                  <a:srgbClr val="0000FF"/>
                </a:solidFill>
                <a:ea typeface="Arial" charset="0"/>
                <a:cs typeface="Arial" charset="0"/>
              </a:rPr>
              <a:t>Monte Carlo</a:t>
            </a:r>
          </a:p>
          <a:p>
            <a:pPr algn="ctr" eaLnBrk="0" hangingPunct="0"/>
            <a:r>
              <a:rPr lang="en-US" sz="2000">
                <a:solidFill>
                  <a:srgbClr val="0000FF"/>
                </a:solidFill>
                <a:ea typeface="Arial" charset="0"/>
                <a:cs typeface="Arial" charset="0"/>
              </a:rPr>
              <a:t>Unfocused</a:t>
            </a:r>
          </a:p>
        </p:txBody>
      </p:sp>
      <p:sp>
        <p:nvSpPr>
          <p:cNvPr id="150550" name="Text Box 19"/>
          <p:cNvSpPr txBox="1">
            <a:spLocks noChangeAspect="1" noChangeArrowheads="1"/>
          </p:cNvSpPr>
          <p:nvPr/>
        </p:nvSpPr>
        <p:spPr bwMode="auto">
          <a:xfrm>
            <a:off x="5546725" y="4060825"/>
            <a:ext cx="15033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0000FF"/>
                </a:solidFill>
                <a:latin typeface="Helvetica" charset="0"/>
              </a:rPr>
              <a:t>Monte Carlo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27</a:t>
            </a:fld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5" descr="energySpectrum_RunIIandIII_PeakZoom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21000"/>
            <a:ext cx="91440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Target Degradation</a:t>
            </a:r>
          </a:p>
        </p:txBody>
      </p:sp>
      <p:sp>
        <p:nvSpPr>
          <p:cNvPr id="121860" name="Content Placeholder 2"/>
          <p:cNvSpPr>
            <a:spLocks noGrp="1"/>
          </p:cNvSpPr>
          <p:nvPr>
            <p:ph idx="1"/>
          </p:nvPr>
        </p:nvSpPr>
        <p:spPr>
          <a:xfrm>
            <a:off x="311150" y="855663"/>
            <a:ext cx="8523288" cy="234632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ts val="1224"/>
              </a:spcBef>
              <a:defRPr/>
            </a:pPr>
            <a:r>
              <a:rPr lang="en-US" sz="2400" dirty="0" smtClean="0"/>
              <a:t>Began during Run II and continued through Run III</a:t>
            </a:r>
          </a:p>
          <a:p>
            <a:pPr>
              <a:lnSpc>
                <a:spcPct val="90000"/>
              </a:lnSpc>
              <a:spcBef>
                <a:spcPts val="1224"/>
              </a:spcBef>
              <a:defRPr/>
            </a:pPr>
            <a:r>
              <a:rPr lang="en-US" sz="2400" dirty="0" smtClean="0"/>
              <a:t>The exact mechanism of the decay is not known</a:t>
            </a:r>
          </a:p>
          <a:p>
            <a:pPr>
              <a:lnSpc>
                <a:spcPct val="90000"/>
              </a:lnSpc>
              <a:spcBef>
                <a:spcPts val="1224"/>
              </a:spcBef>
              <a:defRPr/>
            </a:pPr>
            <a:r>
              <a:rPr lang="en-US" sz="2400" dirty="0" smtClean="0"/>
              <a:t>Missing fins at the shower max in the target model the energy-dependent effect</a:t>
            </a:r>
          </a:p>
          <a:p>
            <a:pPr>
              <a:lnSpc>
                <a:spcPct val="90000"/>
              </a:lnSpc>
              <a:spcBef>
                <a:spcPts val="1224"/>
              </a:spcBef>
              <a:defRPr/>
            </a:pPr>
            <a:r>
              <a:rPr lang="en-US" sz="2400" dirty="0" smtClean="0"/>
              <a:t>Target to undergo post-mortem later this year </a:t>
            </a:r>
          </a:p>
          <a:p>
            <a:pPr>
              <a:lnSpc>
                <a:spcPct val="90000"/>
              </a:lnSpc>
              <a:spcBef>
                <a:spcPts val="1224"/>
              </a:spcBef>
              <a:defRPr/>
            </a:pPr>
            <a:r>
              <a:rPr lang="en-US" sz="2400" dirty="0" smtClean="0"/>
              <a:t>Cancels between the two detector</a:t>
            </a:r>
          </a:p>
          <a:p>
            <a:pPr lvl="1">
              <a:lnSpc>
                <a:spcPct val="90000"/>
              </a:lnSpc>
              <a:spcBef>
                <a:spcPts val="1224"/>
              </a:spcBef>
              <a:defRPr/>
            </a:pP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28</a:t>
            </a:fld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11" descr="hqp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763" y="850900"/>
            <a:ext cx="5027612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7" descr="FDYvsXEnd.p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1538" y="841375"/>
            <a:ext cx="3192462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Far Detector Data</a:t>
            </a:r>
          </a:p>
        </p:txBody>
      </p:sp>
      <p:sp>
        <p:nvSpPr>
          <p:cNvPr id="128007" name="Content Placeholder 15"/>
          <p:cNvSpPr>
            <a:spLocks noGrp="1"/>
          </p:cNvSpPr>
          <p:nvPr>
            <p:ph idx="1"/>
          </p:nvPr>
        </p:nvSpPr>
        <p:spPr>
          <a:xfrm>
            <a:off x="593725" y="4471988"/>
            <a:ext cx="5283200" cy="1998662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sz="2400" smtClean="0"/>
              <a:t>Good data/mc agreement in </a:t>
            </a:r>
            <a:br>
              <a:rPr lang="en-US" sz="2400" smtClean="0"/>
            </a:br>
            <a:r>
              <a:rPr lang="en-US" sz="2400" smtClean="0"/>
              <a:t>charge/momentum</a:t>
            </a:r>
          </a:p>
          <a:p>
            <a:pPr>
              <a:spcAft>
                <a:spcPts val="600"/>
              </a:spcAft>
            </a:pPr>
            <a:r>
              <a:rPr lang="en-US" sz="2400" smtClean="0"/>
              <a:t>Antineutrinos focused inwards</a:t>
            </a:r>
          </a:p>
          <a:p>
            <a:pPr>
              <a:spcAft>
                <a:spcPts val="1200"/>
              </a:spcAft>
            </a:pPr>
            <a:r>
              <a:rPr lang="en-US" sz="2400" smtClean="0"/>
              <a:t>Neutrinos defocused outwards</a:t>
            </a:r>
          </a:p>
        </p:txBody>
      </p:sp>
      <p:pic>
        <p:nvPicPr>
          <p:cNvPr id="128010" name="Picture 8" descr="FDYvsXEndNQ.p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1538" y="3840163"/>
            <a:ext cx="3192462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8002" name="Object 2"/>
          <p:cNvGraphicFramePr>
            <a:graphicFrameLocks noChangeAspect="1"/>
          </p:cNvGraphicFramePr>
          <p:nvPr/>
        </p:nvGraphicFramePr>
        <p:xfrm>
          <a:off x="4343400" y="2184400"/>
          <a:ext cx="547688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59" name="Equation" r:id="rId7" imgW="165100" imgH="190500" progId="Equation.3">
                  <p:embed/>
                </p:oleObj>
              </mc:Choice>
              <mc:Fallback>
                <p:oleObj name="Equation" r:id="rId7" imgW="165100" imgH="1905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2184400"/>
                        <a:ext cx="547688" cy="630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03" name="Object 3"/>
          <p:cNvGraphicFramePr>
            <a:graphicFrameLocks noChangeAspect="1"/>
          </p:cNvGraphicFramePr>
          <p:nvPr/>
        </p:nvGraphicFramePr>
        <p:xfrm>
          <a:off x="1441450" y="2182813"/>
          <a:ext cx="547688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60" name="Equation" r:id="rId9" imgW="165100" imgH="190500" progId="Equation.3">
                  <p:embed/>
                </p:oleObj>
              </mc:Choice>
              <mc:Fallback>
                <p:oleObj name="Equation" r:id="rId9" imgW="165100" imgH="1905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1450" y="2182813"/>
                        <a:ext cx="547688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8011" name="Straight Connector 20"/>
          <p:cNvCxnSpPr>
            <a:cxnSpLocks noChangeShapeType="1"/>
          </p:cNvCxnSpPr>
          <p:nvPr/>
        </p:nvCxnSpPr>
        <p:spPr bwMode="auto">
          <a:xfrm rot="5400000" flipH="1" flipV="1">
            <a:off x="1716088" y="2486025"/>
            <a:ext cx="2998788" cy="158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28012" name="Straight Connector 21"/>
          <p:cNvCxnSpPr>
            <a:cxnSpLocks noChangeShapeType="1"/>
          </p:cNvCxnSpPr>
          <p:nvPr/>
        </p:nvCxnSpPr>
        <p:spPr bwMode="auto">
          <a:xfrm flipH="1" flipV="1">
            <a:off x="2300288" y="2489200"/>
            <a:ext cx="1828800" cy="1588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round/>
            <a:headEnd type="triangle" w="lg" len="lg"/>
            <a:tailEnd type="triangle" w="lg" len="lg"/>
          </a:ln>
        </p:spPr>
      </p:cxnSp>
      <p:sp>
        <p:nvSpPr>
          <p:cNvPr id="128013" name="TextBox 12"/>
          <p:cNvSpPr txBox="1">
            <a:spLocks noChangeArrowheads="1"/>
          </p:cNvSpPr>
          <p:nvPr/>
        </p:nvSpPr>
        <p:spPr bwMode="auto">
          <a:xfrm>
            <a:off x="2222500" y="4168775"/>
            <a:ext cx="2160588" cy="3698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Charge/Momentum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29</a:t>
            </a:fld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mtClean="0"/>
              <a:t>Why study </a:t>
            </a:r>
            <a:r>
              <a:rPr lang="en-US" i="1" smtClean="0">
                <a:latin typeface="Times New Roman" charset="0"/>
                <a:ea typeface="Times New Roman" charset="0"/>
                <a:cs typeface="Times New Roman" charset="0"/>
              </a:rPr>
              <a:t>ν</a:t>
            </a:r>
            <a:r>
              <a:rPr lang="en-US" i="1" baseline="-25000" smtClean="0">
                <a:latin typeface="Times New Roman" charset="0"/>
                <a:ea typeface="Times New Roman" charset="0"/>
                <a:cs typeface="Times New Roman" charset="0"/>
              </a:rPr>
              <a:t>μ</a:t>
            </a:r>
            <a:r>
              <a:rPr lang="en-US" smtClean="0"/>
              <a:t> and </a:t>
            </a:r>
            <a:r>
              <a:rPr lang="en-US" i="1" smtClean="0">
                <a:latin typeface="Times New Roman" charset="0"/>
                <a:ea typeface="Times New Roman" charset="0"/>
                <a:cs typeface="Times New Roman" charset="0"/>
              </a:rPr>
              <a:t>ν</a:t>
            </a:r>
            <a:r>
              <a:rPr lang="en-US" i="1" baseline="-25000" smtClean="0">
                <a:latin typeface="Times New Roman" charset="0"/>
                <a:ea typeface="Times New Roman" charset="0"/>
                <a:cs typeface="Times New Roman" charset="0"/>
              </a:rPr>
              <a:t>μ</a:t>
            </a:r>
            <a:r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45075" name="Content Placeholder 2"/>
          <p:cNvSpPr>
            <a:spLocks noGrp="1"/>
          </p:cNvSpPr>
          <p:nvPr>
            <p:ph idx="1"/>
          </p:nvPr>
        </p:nvSpPr>
        <p:spPr>
          <a:xfrm>
            <a:off x="0" y="952418"/>
            <a:ext cx="4856417" cy="5549894"/>
          </a:xfrm>
        </p:spPr>
        <p:txBody>
          <a:bodyPr>
            <a:noAutofit/>
          </a:bodyPr>
          <a:lstStyle/>
          <a:p>
            <a:r>
              <a:rPr lang="en-US" sz="2400" dirty="0"/>
              <a:t>Standard neutrino model predicts identical oscillations</a:t>
            </a:r>
          </a:p>
          <a:p>
            <a:pPr lvl="1">
              <a:spcBef>
                <a:spcPts val="1680"/>
              </a:spcBef>
            </a:pPr>
            <a:r>
              <a:rPr lang="en-US" sz="2000" dirty="0"/>
              <a:t>Differences would indicate </a:t>
            </a:r>
            <a:r>
              <a:rPr lang="en-US" sz="2000" dirty="0">
                <a:solidFill>
                  <a:srgbClr val="0000FF"/>
                </a:solidFill>
              </a:rPr>
              <a:t>new physics!</a:t>
            </a:r>
          </a:p>
          <a:p>
            <a:pPr lvl="1">
              <a:spcBef>
                <a:spcPts val="1680"/>
              </a:spcBef>
            </a:pPr>
            <a:r>
              <a:rPr lang="en-US" sz="2000" dirty="0"/>
              <a:t>Could manifest as different apparent mass-</a:t>
            </a:r>
            <a:r>
              <a:rPr lang="en-US" sz="2000" dirty="0" smtClean="0"/>
              <a:t>splittings</a:t>
            </a:r>
            <a:endParaRPr lang="en-US" sz="2400" dirty="0" smtClean="0"/>
          </a:p>
          <a:p>
            <a:r>
              <a:rPr lang="en-US" sz="2400" dirty="0" smtClean="0"/>
              <a:t>Antineutrino parameters are known with much less precision.</a:t>
            </a:r>
          </a:p>
          <a:p>
            <a:pPr lvl="1">
              <a:spcBef>
                <a:spcPts val="1680"/>
              </a:spcBef>
            </a:pPr>
            <a:r>
              <a:rPr lang="en-US" sz="2000" dirty="0" smtClean="0"/>
              <a:t>Only the MINOS experiment that can </a:t>
            </a:r>
            <a:r>
              <a:rPr lang="en-US" sz="2000" dirty="0" smtClean="0">
                <a:solidFill>
                  <a:srgbClr val="0000FF"/>
                </a:solidFill>
              </a:rPr>
              <a:t>identify </a:t>
            </a:r>
            <a:r>
              <a:rPr lang="en-US" sz="2000" i="1" dirty="0" err="1" smtClean="0">
                <a:solidFill>
                  <a:srgbClr val="0000FF"/>
                </a:solidFill>
              </a:rPr>
              <a:t>ν</a:t>
            </a:r>
            <a:r>
              <a:rPr lang="en-US" sz="2000" i="1" baseline="-25000" dirty="0" err="1" smtClean="0">
                <a:solidFill>
                  <a:srgbClr val="0000FF"/>
                </a:solidFill>
              </a:rPr>
              <a:t>μ</a:t>
            </a:r>
            <a:r>
              <a:rPr lang="en-US" sz="2000" dirty="0" smtClean="0">
                <a:solidFill>
                  <a:srgbClr val="0000FF"/>
                </a:solidFill>
              </a:rPr>
              <a:t> event-by-event</a:t>
            </a:r>
          </a:p>
          <a:p>
            <a:pPr lvl="1">
              <a:spcBef>
                <a:spcPts val="1680"/>
              </a:spcBef>
            </a:pPr>
            <a:r>
              <a:rPr lang="en-US" sz="2000" dirty="0" smtClean="0"/>
              <a:t>Allows a </a:t>
            </a:r>
            <a:r>
              <a:rPr lang="en-US" sz="2000" dirty="0" smtClean="0">
                <a:solidFill>
                  <a:srgbClr val="0000FF"/>
                </a:solidFill>
              </a:rPr>
              <a:t>direct measurement </a:t>
            </a:r>
            <a:r>
              <a:rPr lang="en-US" sz="2000" dirty="0" smtClean="0"/>
              <a:t>of antineutrino oscillations</a:t>
            </a:r>
          </a:p>
        </p:txBody>
      </p:sp>
      <p:cxnSp>
        <p:nvCxnSpPr>
          <p:cNvPr id="45072" name="Straight Connector 6"/>
          <p:cNvCxnSpPr>
            <a:cxnSpLocks noChangeShapeType="1"/>
          </p:cNvCxnSpPr>
          <p:nvPr/>
        </p:nvCxnSpPr>
        <p:spPr bwMode="auto">
          <a:xfrm>
            <a:off x="6142576" y="421386"/>
            <a:ext cx="203200" cy="1587"/>
          </a:xfrm>
          <a:prstGeom prst="line">
            <a:avLst/>
          </a:prstGeom>
          <a:noFill/>
          <a:ln w="22225">
            <a:solidFill>
              <a:srgbClr val="4F81BD"/>
            </a:solidFill>
            <a:round/>
            <a:headEnd/>
            <a:tailEnd/>
          </a:ln>
        </p:spPr>
      </p:cxnSp>
      <p:grpSp>
        <p:nvGrpSpPr>
          <p:cNvPr id="45073" name="Group 46"/>
          <p:cNvGrpSpPr>
            <a:grpSpLocks/>
          </p:cNvGrpSpPr>
          <p:nvPr/>
        </p:nvGrpSpPr>
        <p:grpSpPr bwMode="auto">
          <a:xfrm>
            <a:off x="4649787" y="3504870"/>
            <a:ext cx="2171700" cy="2276475"/>
            <a:chOff x="2530475" y="2808288"/>
            <a:chExt cx="2171700" cy="2276475"/>
          </a:xfrm>
        </p:grpSpPr>
        <p:graphicFrame>
          <p:nvGraphicFramePr>
            <p:cNvPr id="45064" name="Object 8"/>
            <p:cNvGraphicFramePr>
              <a:graphicFrameLocks noChangeAspect="1"/>
            </p:cNvGraphicFramePr>
            <p:nvPr/>
          </p:nvGraphicFramePr>
          <p:xfrm>
            <a:off x="3967163" y="3559175"/>
            <a:ext cx="735012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735" name="Equation" r:id="rId4" imgW="381000" imgH="203200" progId="Equation.3">
                    <p:embed/>
                  </p:oleObj>
                </mc:Choice>
                <mc:Fallback>
                  <p:oleObj name="Equation" r:id="rId4" imgW="381000" imgH="203200" progId="Equation.3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7163" y="3559175"/>
                          <a:ext cx="735012" cy="393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065" name="Object 9"/>
            <p:cNvGraphicFramePr>
              <a:graphicFrameLocks noChangeAspect="1"/>
            </p:cNvGraphicFramePr>
            <p:nvPr/>
          </p:nvGraphicFramePr>
          <p:xfrm>
            <a:off x="4017963" y="4564063"/>
            <a:ext cx="663575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736" name="Equation" r:id="rId6" imgW="342900" imgH="203200" progId="Equation.3">
                    <p:embed/>
                  </p:oleObj>
                </mc:Choice>
                <mc:Fallback>
                  <p:oleObj name="Equation" r:id="rId6" imgW="342900" imgH="203200" progId="Equation.3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7963" y="4564063"/>
                          <a:ext cx="663575" cy="393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066" name="Object 10"/>
            <p:cNvGraphicFramePr>
              <a:graphicFrameLocks noChangeAspect="1"/>
            </p:cNvGraphicFramePr>
            <p:nvPr/>
          </p:nvGraphicFramePr>
          <p:xfrm>
            <a:off x="2541588" y="4757738"/>
            <a:ext cx="230187" cy="327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737" name="Equation" r:id="rId8" imgW="152280" imgH="215640" progId="Equation.3">
                    <p:embed/>
                  </p:oleObj>
                </mc:Choice>
                <mc:Fallback>
                  <p:oleObj name="Equation" r:id="rId8" imgW="152280" imgH="215640" progId="Equation.3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1588" y="4757738"/>
                          <a:ext cx="230187" cy="327025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80808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067" name="Object 11"/>
            <p:cNvGraphicFramePr>
              <a:graphicFrameLocks noChangeAspect="1"/>
            </p:cNvGraphicFramePr>
            <p:nvPr/>
          </p:nvGraphicFramePr>
          <p:xfrm>
            <a:off x="2530475" y="4368800"/>
            <a:ext cx="250825" cy="327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738" name="Equation" r:id="rId10" imgW="164880" imgH="215640" progId="Equation.3">
                    <p:embed/>
                  </p:oleObj>
                </mc:Choice>
                <mc:Fallback>
                  <p:oleObj name="Equation" r:id="rId10" imgW="164880" imgH="215640" progId="Equation.3">
                    <p:embed/>
                    <p:pic>
                      <p:nvPicPr>
                        <p:cNvPr id="0" name="Picture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30475" y="4368800"/>
                          <a:ext cx="250825" cy="3270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068" name="Object 12"/>
            <p:cNvGraphicFramePr>
              <a:graphicFrameLocks noChangeAspect="1"/>
            </p:cNvGraphicFramePr>
            <p:nvPr/>
          </p:nvGraphicFramePr>
          <p:xfrm>
            <a:off x="2530475" y="2808288"/>
            <a:ext cx="250825" cy="346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739" name="Equation" r:id="rId12" imgW="164880" imgH="228600" progId="Equation.3">
                    <p:embed/>
                  </p:oleObj>
                </mc:Choice>
                <mc:Fallback>
                  <p:oleObj name="Equation" r:id="rId12" imgW="164880" imgH="228600" progId="Equation.3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30475" y="2808288"/>
                          <a:ext cx="250825" cy="3460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5093" name="Group 18"/>
            <p:cNvGrpSpPr>
              <a:grpSpLocks/>
            </p:cNvGrpSpPr>
            <p:nvPr/>
          </p:nvGrpSpPr>
          <p:grpSpPr bwMode="auto">
            <a:xfrm>
              <a:off x="2817813" y="4832350"/>
              <a:ext cx="971550" cy="177800"/>
              <a:chOff x="1008" y="2158"/>
              <a:chExt cx="950" cy="98"/>
            </a:xfrm>
          </p:grpSpPr>
          <p:sp>
            <p:nvSpPr>
              <p:cNvPr id="45104" name="Rectangle 12"/>
              <p:cNvSpPr>
                <a:spLocks noChangeArrowheads="1"/>
              </p:cNvSpPr>
              <p:nvPr/>
            </p:nvSpPr>
            <p:spPr bwMode="auto">
              <a:xfrm>
                <a:off x="1008" y="2158"/>
                <a:ext cx="691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105" name="Rectangle 13"/>
              <p:cNvSpPr>
                <a:spLocks noChangeArrowheads="1"/>
              </p:cNvSpPr>
              <p:nvPr/>
            </p:nvSpPr>
            <p:spPr bwMode="auto">
              <a:xfrm>
                <a:off x="1824" y="2158"/>
                <a:ext cx="134" cy="96"/>
              </a:xfrm>
              <a:prstGeom prst="rect">
                <a:avLst/>
              </a:prstGeom>
              <a:solidFill>
                <a:srgbClr val="8467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106" name="Rectangle 14"/>
              <p:cNvSpPr>
                <a:spLocks noChangeArrowheads="1"/>
              </p:cNvSpPr>
              <p:nvPr/>
            </p:nvSpPr>
            <p:spPr bwMode="auto">
              <a:xfrm>
                <a:off x="1692" y="2158"/>
                <a:ext cx="132" cy="98"/>
              </a:xfrm>
              <a:prstGeom prst="rect">
                <a:avLst/>
              </a:prstGeom>
              <a:solidFill>
                <a:srgbClr val="FF656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094" name="Group 57"/>
            <p:cNvGrpSpPr>
              <a:grpSpLocks/>
            </p:cNvGrpSpPr>
            <p:nvPr/>
          </p:nvGrpSpPr>
          <p:grpSpPr bwMode="auto">
            <a:xfrm>
              <a:off x="2817813" y="4445000"/>
              <a:ext cx="971550" cy="174625"/>
              <a:chOff x="5472864" y="3506759"/>
              <a:chExt cx="1508123" cy="152400"/>
            </a:xfrm>
          </p:grpSpPr>
          <p:sp>
            <p:nvSpPr>
              <p:cNvPr id="45101" name="Rectangle 9"/>
              <p:cNvSpPr>
                <a:spLocks noChangeArrowheads="1"/>
              </p:cNvSpPr>
              <p:nvPr/>
            </p:nvSpPr>
            <p:spPr bwMode="auto">
              <a:xfrm>
                <a:off x="5472864" y="3506759"/>
                <a:ext cx="503237" cy="1524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102" name="Rectangle 10"/>
              <p:cNvSpPr>
                <a:spLocks noChangeArrowheads="1"/>
              </p:cNvSpPr>
              <p:nvPr/>
            </p:nvSpPr>
            <p:spPr bwMode="auto">
              <a:xfrm>
                <a:off x="6477748" y="3506759"/>
                <a:ext cx="503239" cy="152400"/>
              </a:xfrm>
              <a:prstGeom prst="rect">
                <a:avLst/>
              </a:prstGeom>
              <a:solidFill>
                <a:srgbClr val="8467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103" name="Rectangle 11"/>
              <p:cNvSpPr>
                <a:spLocks noChangeArrowheads="1"/>
              </p:cNvSpPr>
              <p:nvPr/>
            </p:nvSpPr>
            <p:spPr bwMode="auto">
              <a:xfrm>
                <a:off x="5974511" y="3506759"/>
                <a:ext cx="503237" cy="152400"/>
              </a:xfrm>
              <a:prstGeom prst="rect">
                <a:avLst/>
              </a:prstGeom>
              <a:solidFill>
                <a:srgbClr val="FF656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5095" name="Line 65"/>
            <p:cNvSpPr>
              <a:spLocks noChangeShapeType="1"/>
            </p:cNvSpPr>
            <p:nvPr/>
          </p:nvSpPr>
          <p:spPr bwMode="auto">
            <a:xfrm>
              <a:off x="3876675" y="2976563"/>
              <a:ext cx="0" cy="1574800"/>
            </a:xfrm>
            <a:prstGeom prst="lin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round/>
              <a:headEnd type="triangle" w="lg" len="lg"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96" name="Line 67"/>
            <p:cNvSpPr>
              <a:spLocks noChangeShapeType="1"/>
            </p:cNvSpPr>
            <p:nvPr/>
          </p:nvSpPr>
          <p:spPr bwMode="auto">
            <a:xfrm>
              <a:off x="3876675" y="4551363"/>
              <a:ext cx="0" cy="412750"/>
            </a:xfrm>
            <a:prstGeom prst="lin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round/>
              <a:headEnd type="triangle" w="lg" len="sm"/>
              <a:tailEnd type="triangle" w="lg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5097" name="Group 55"/>
            <p:cNvGrpSpPr>
              <a:grpSpLocks/>
            </p:cNvGrpSpPr>
            <p:nvPr/>
          </p:nvGrpSpPr>
          <p:grpSpPr bwMode="auto">
            <a:xfrm>
              <a:off x="2817813" y="2892425"/>
              <a:ext cx="971550" cy="177800"/>
              <a:chOff x="5478418" y="1881526"/>
              <a:chExt cx="1497017" cy="196440"/>
            </a:xfrm>
          </p:grpSpPr>
          <p:sp>
            <p:nvSpPr>
              <p:cNvPr id="45098" name="Rectangle 6"/>
              <p:cNvSpPr>
                <a:spLocks noChangeArrowheads="1"/>
              </p:cNvSpPr>
              <p:nvPr/>
            </p:nvSpPr>
            <p:spPr bwMode="auto">
              <a:xfrm>
                <a:off x="6226135" y="1881526"/>
                <a:ext cx="749300" cy="196440"/>
              </a:xfrm>
              <a:prstGeom prst="rect">
                <a:avLst/>
              </a:prstGeom>
              <a:solidFill>
                <a:srgbClr val="8467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99" name="Rectangle 7"/>
              <p:cNvSpPr>
                <a:spLocks noChangeArrowheads="1"/>
              </p:cNvSpPr>
              <p:nvPr/>
            </p:nvSpPr>
            <p:spPr bwMode="auto">
              <a:xfrm>
                <a:off x="5478424" y="1881526"/>
                <a:ext cx="749300" cy="196440"/>
              </a:xfrm>
              <a:prstGeom prst="rect">
                <a:avLst/>
              </a:prstGeom>
              <a:solidFill>
                <a:srgbClr val="FF656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100" name="Rectangle 76"/>
              <p:cNvSpPr>
                <a:spLocks noChangeArrowheads="1"/>
              </p:cNvSpPr>
              <p:nvPr/>
            </p:nvSpPr>
            <p:spPr bwMode="auto">
              <a:xfrm>
                <a:off x="5478418" y="1881526"/>
                <a:ext cx="74613" cy="1964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5074" name="Group 47"/>
          <p:cNvGrpSpPr>
            <a:grpSpLocks/>
          </p:cNvGrpSpPr>
          <p:nvPr/>
        </p:nvGrpSpPr>
        <p:grpSpPr bwMode="auto">
          <a:xfrm>
            <a:off x="6989762" y="2573008"/>
            <a:ext cx="2154238" cy="3184525"/>
            <a:chOff x="5032375" y="1889125"/>
            <a:chExt cx="2154238" cy="3184525"/>
          </a:xfrm>
        </p:grpSpPr>
        <p:graphicFrame>
          <p:nvGraphicFramePr>
            <p:cNvPr id="45059" name="Object 3"/>
            <p:cNvGraphicFramePr>
              <a:graphicFrameLocks noChangeAspect="1"/>
            </p:cNvGraphicFramePr>
            <p:nvPr/>
          </p:nvGraphicFramePr>
          <p:xfrm>
            <a:off x="5053013" y="4802188"/>
            <a:ext cx="211137" cy="271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740" name="Equation" r:id="rId14" imgW="139700" imgH="177800" progId="Equation.3">
                    <p:embed/>
                  </p:oleObj>
                </mc:Choice>
                <mc:Fallback>
                  <p:oleObj name="Equation" r:id="rId14" imgW="139700" imgH="1778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53013" y="4802188"/>
                          <a:ext cx="211137" cy="271462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80808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060" name="Object 4"/>
            <p:cNvGraphicFramePr>
              <a:graphicFrameLocks noChangeAspect="1"/>
            </p:cNvGraphicFramePr>
            <p:nvPr/>
          </p:nvGraphicFramePr>
          <p:xfrm>
            <a:off x="5032375" y="4410075"/>
            <a:ext cx="252413" cy="269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741" name="Equation" r:id="rId16" imgW="165100" imgH="177800" progId="Equation.3">
                    <p:embed/>
                  </p:oleObj>
                </mc:Choice>
                <mc:Fallback>
                  <p:oleObj name="Equation" r:id="rId16" imgW="165100" imgH="17780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32375" y="4410075"/>
                          <a:ext cx="252413" cy="2698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061" name="Object 5"/>
            <p:cNvGraphicFramePr>
              <a:graphicFrameLocks noChangeAspect="1"/>
            </p:cNvGraphicFramePr>
            <p:nvPr/>
          </p:nvGraphicFramePr>
          <p:xfrm>
            <a:off x="6451600" y="3302000"/>
            <a:ext cx="735013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742" name="Equation" r:id="rId18" imgW="381000" imgH="203200" progId="Equation.3">
                    <p:embed/>
                  </p:oleObj>
                </mc:Choice>
                <mc:Fallback>
                  <p:oleObj name="Equation" r:id="rId18" imgW="381000" imgH="20320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51600" y="3302000"/>
                          <a:ext cx="735013" cy="393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062" name="Object 6"/>
            <p:cNvGraphicFramePr>
              <a:graphicFrameLocks noChangeAspect="1"/>
            </p:cNvGraphicFramePr>
            <p:nvPr/>
          </p:nvGraphicFramePr>
          <p:xfrm>
            <a:off x="6503988" y="4564063"/>
            <a:ext cx="663575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743" name="Equation" r:id="rId20" imgW="342900" imgH="203200" progId="Equation.3">
                    <p:embed/>
                  </p:oleObj>
                </mc:Choice>
                <mc:Fallback>
                  <p:oleObj name="Equation" r:id="rId20" imgW="342900" imgH="20320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03988" y="4564063"/>
                          <a:ext cx="663575" cy="393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063" name="Object 7"/>
            <p:cNvGraphicFramePr>
              <a:graphicFrameLocks noChangeAspect="1"/>
            </p:cNvGraphicFramePr>
            <p:nvPr/>
          </p:nvGraphicFramePr>
          <p:xfrm>
            <a:off x="5032375" y="1889125"/>
            <a:ext cx="252413" cy="268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744" name="Equation" r:id="rId22" imgW="165100" imgH="177800" progId="Equation.3">
                    <p:embed/>
                  </p:oleObj>
                </mc:Choice>
                <mc:Fallback>
                  <p:oleObj name="Equation" r:id="rId22" imgW="165100" imgH="17780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32375" y="1889125"/>
                          <a:ext cx="252413" cy="268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5078" name="Group 18"/>
            <p:cNvGrpSpPr>
              <a:grpSpLocks/>
            </p:cNvGrpSpPr>
            <p:nvPr/>
          </p:nvGrpSpPr>
          <p:grpSpPr bwMode="auto">
            <a:xfrm>
              <a:off x="5302250" y="4848225"/>
              <a:ext cx="971550" cy="179388"/>
              <a:chOff x="1008" y="2158"/>
              <a:chExt cx="950" cy="98"/>
            </a:xfrm>
          </p:grpSpPr>
          <p:sp>
            <p:nvSpPr>
              <p:cNvPr id="45090" name="Rectangle 12"/>
              <p:cNvSpPr>
                <a:spLocks noChangeArrowheads="1"/>
              </p:cNvSpPr>
              <p:nvPr/>
            </p:nvSpPr>
            <p:spPr bwMode="auto">
              <a:xfrm>
                <a:off x="1008" y="2158"/>
                <a:ext cx="691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91" name="Rectangle 13"/>
              <p:cNvSpPr>
                <a:spLocks noChangeArrowheads="1"/>
              </p:cNvSpPr>
              <p:nvPr/>
            </p:nvSpPr>
            <p:spPr bwMode="auto">
              <a:xfrm>
                <a:off x="1824" y="2158"/>
                <a:ext cx="134" cy="96"/>
              </a:xfrm>
              <a:prstGeom prst="rect">
                <a:avLst/>
              </a:prstGeom>
              <a:solidFill>
                <a:srgbClr val="8467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92" name="Rectangle 14"/>
              <p:cNvSpPr>
                <a:spLocks noChangeArrowheads="1"/>
              </p:cNvSpPr>
              <p:nvPr/>
            </p:nvSpPr>
            <p:spPr bwMode="auto">
              <a:xfrm>
                <a:off x="1692" y="2158"/>
                <a:ext cx="132" cy="98"/>
              </a:xfrm>
              <a:prstGeom prst="rect">
                <a:avLst/>
              </a:prstGeom>
              <a:solidFill>
                <a:srgbClr val="FF656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079" name="Group 57"/>
            <p:cNvGrpSpPr>
              <a:grpSpLocks/>
            </p:cNvGrpSpPr>
            <p:nvPr/>
          </p:nvGrpSpPr>
          <p:grpSpPr bwMode="auto">
            <a:xfrm>
              <a:off x="5302250" y="4457700"/>
              <a:ext cx="971550" cy="174625"/>
              <a:chOff x="5472864" y="3506759"/>
              <a:chExt cx="1508123" cy="152400"/>
            </a:xfrm>
          </p:grpSpPr>
          <p:sp>
            <p:nvSpPr>
              <p:cNvPr id="45087" name="Rectangle 9"/>
              <p:cNvSpPr>
                <a:spLocks noChangeArrowheads="1"/>
              </p:cNvSpPr>
              <p:nvPr/>
            </p:nvSpPr>
            <p:spPr bwMode="auto">
              <a:xfrm>
                <a:off x="5472864" y="3506759"/>
                <a:ext cx="503237" cy="1524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88" name="Rectangle 10"/>
              <p:cNvSpPr>
                <a:spLocks noChangeArrowheads="1"/>
              </p:cNvSpPr>
              <p:nvPr/>
            </p:nvSpPr>
            <p:spPr bwMode="auto">
              <a:xfrm>
                <a:off x="6477748" y="3506759"/>
                <a:ext cx="503239" cy="152400"/>
              </a:xfrm>
              <a:prstGeom prst="rect">
                <a:avLst/>
              </a:prstGeom>
              <a:solidFill>
                <a:srgbClr val="8467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89" name="Rectangle 11"/>
              <p:cNvSpPr>
                <a:spLocks noChangeArrowheads="1"/>
              </p:cNvSpPr>
              <p:nvPr/>
            </p:nvSpPr>
            <p:spPr bwMode="auto">
              <a:xfrm>
                <a:off x="5974511" y="3506759"/>
                <a:ext cx="503237" cy="152400"/>
              </a:xfrm>
              <a:prstGeom prst="rect">
                <a:avLst/>
              </a:prstGeom>
              <a:solidFill>
                <a:srgbClr val="FF656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5080" name="Line 65"/>
            <p:cNvSpPr>
              <a:spLocks noChangeShapeType="1"/>
            </p:cNvSpPr>
            <p:nvPr/>
          </p:nvSpPr>
          <p:spPr bwMode="auto">
            <a:xfrm>
              <a:off x="6361113" y="2036763"/>
              <a:ext cx="0" cy="2514600"/>
            </a:xfrm>
            <a:prstGeom prst="lin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round/>
              <a:headEnd type="triangle" w="lg" len="lg"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81" name="Line 67"/>
            <p:cNvSpPr>
              <a:spLocks noChangeShapeType="1"/>
            </p:cNvSpPr>
            <p:nvPr/>
          </p:nvSpPr>
          <p:spPr bwMode="auto">
            <a:xfrm>
              <a:off x="6361113" y="4540250"/>
              <a:ext cx="0" cy="423863"/>
            </a:xfrm>
            <a:prstGeom prst="lin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round/>
              <a:headEnd type="triangle" w="lg" len="sm"/>
              <a:tailEnd type="triangle" w="lg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5082" name="Group 55"/>
            <p:cNvGrpSpPr>
              <a:grpSpLocks/>
            </p:cNvGrpSpPr>
            <p:nvPr/>
          </p:nvGrpSpPr>
          <p:grpSpPr bwMode="auto">
            <a:xfrm>
              <a:off x="5302250" y="1933575"/>
              <a:ext cx="971550" cy="179388"/>
              <a:chOff x="5478418" y="1881526"/>
              <a:chExt cx="1497017" cy="196440"/>
            </a:xfrm>
          </p:grpSpPr>
          <p:sp>
            <p:nvSpPr>
              <p:cNvPr id="45084" name="Rectangle 6"/>
              <p:cNvSpPr>
                <a:spLocks noChangeArrowheads="1"/>
              </p:cNvSpPr>
              <p:nvPr/>
            </p:nvSpPr>
            <p:spPr bwMode="auto">
              <a:xfrm>
                <a:off x="6226135" y="1881526"/>
                <a:ext cx="749300" cy="196440"/>
              </a:xfrm>
              <a:prstGeom prst="rect">
                <a:avLst/>
              </a:prstGeom>
              <a:solidFill>
                <a:srgbClr val="8467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85" name="Rectangle 7"/>
              <p:cNvSpPr>
                <a:spLocks noChangeArrowheads="1"/>
              </p:cNvSpPr>
              <p:nvPr/>
            </p:nvSpPr>
            <p:spPr bwMode="auto">
              <a:xfrm>
                <a:off x="5478424" y="1881526"/>
                <a:ext cx="749300" cy="196440"/>
              </a:xfrm>
              <a:prstGeom prst="rect">
                <a:avLst/>
              </a:prstGeom>
              <a:solidFill>
                <a:srgbClr val="FF656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86" name="Rectangle 76"/>
              <p:cNvSpPr>
                <a:spLocks noChangeArrowheads="1"/>
              </p:cNvSpPr>
              <p:nvPr/>
            </p:nvSpPr>
            <p:spPr bwMode="auto">
              <a:xfrm>
                <a:off x="5478418" y="1881526"/>
                <a:ext cx="74613" cy="1964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5083" name="TextBox 48"/>
            <p:cNvSpPr txBox="1">
              <a:spLocks noChangeArrowheads="1"/>
            </p:cNvSpPr>
            <p:nvPr/>
          </p:nvSpPr>
          <p:spPr bwMode="auto">
            <a:xfrm>
              <a:off x="5467350" y="2987675"/>
              <a:ext cx="484188" cy="738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4200"/>
                <a:t>?</a:t>
              </a:r>
            </a:p>
          </p:txBody>
        </p:sp>
      </p:grpSp>
      <p:grpSp>
        <p:nvGrpSpPr>
          <p:cNvPr id="45076" name="Group 49"/>
          <p:cNvGrpSpPr>
            <a:grpSpLocks/>
          </p:cNvGrpSpPr>
          <p:nvPr/>
        </p:nvGrpSpPr>
        <p:grpSpPr bwMode="auto">
          <a:xfrm>
            <a:off x="4919282" y="1366515"/>
            <a:ext cx="3721100" cy="742950"/>
            <a:chOff x="2027238" y="1013248"/>
            <a:chExt cx="3721100" cy="744115"/>
          </a:xfrm>
        </p:grpSpPr>
        <p:graphicFrame>
          <p:nvGraphicFramePr>
            <p:cNvPr id="45058" name="Object 2"/>
            <p:cNvGraphicFramePr>
              <a:graphicFrameLocks noChangeAspect="1"/>
            </p:cNvGraphicFramePr>
            <p:nvPr/>
          </p:nvGraphicFramePr>
          <p:xfrm>
            <a:off x="2027238" y="1169988"/>
            <a:ext cx="3721100" cy="587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745" name="Equation" r:id="rId24" imgW="1689100" imgH="266700" progId="Equation.3">
                    <p:embed/>
                  </p:oleObj>
                </mc:Choice>
                <mc:Fallback>
                  <p:oleObj name="Equation" r:id="rId24" imgW="1689100" imgH="2667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27238" y="1169988"/>
                          <a:ext cx="3721100" cy="587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077" name="TextBox 48"/>
            <p:cNvSpPr txBox="1">
              <a:spLocks noChangeArrowheads="1"/>
            </p:cNvSpPr>
            <p:nvPr/>
          </p:nvSpPr>
          <p:spPr bwMode="auto">
            <a:xfrm>
              <a:off x="3742722" y="1013248"/>
              <a:ext cx="3212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Times New Roman" charset="0"/>
                  <a:ea typeface="Times New Roman" charset="0"/>
                  <a:cs typeface="Times New Roman" charset="0"/>
                </a:rPr>
                <a:t>?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3</a:t>
            </a:fld>
            <a:endParaRPr lang="en-US" dirty="0" smtClean="0"/>
          </a:p>
        </p:txBody>
      </p:sp>
      <p:cxnSp>
        <p:nvCxnSpPr>
          <p:cNvPr id="53" name="Straight Connector 6"/>
          <p:cNvCxnSpPr>
            <a:cxnSpLocks noChangeShapeType="1"/>
          </p:cNvCxnSpPr>
          <p:nvPr/>
        </p:nvCxnSpPr>
        <p:spPr bwMode="auto">
          <a:xfrm>
            <a:off x="2145690" y="5018405"/>
            <a:ext cx="141666" cy="0"/>
          </a:xfrm>
          <a:prstGeom prst="line">
            <a:avLst/>
          </a:prstGeom>
          <a:noFill/>
          <a:ln w="12700" cmpd="sng">
            <a:solidFill>
              <a:srgbClr val="0000FF"/>
            </a:solidFill>
            <a:round/>
            <a:headEnd/>
            <a:tailEnd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9" name="Picture 10" descr="rhc_result_contour_fhc_gf_log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71538"/>
            <a:ext cx="5145088" cy="579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0" name="Title 1"/>
          <p:cNvSpPr>
            <a:spLocks noGrp="1"/>
          </p:cNvSpPr>
          <p:nvPr>
            <p:ph type="title"/>
          </p:nvPr>
        </p:nvSpPr>
        <p:spPr>
          <a:solidFill>
            <a:srgbClr val="FD9A9B"/>
          </a:solidFill>
        </p:spPr>
        <p:txBody>
          <a:bodyPr>
            <a:normAutofit fontScale="90000"/>
          </a:bodyPr>
          <a:lstStyle/>
          <a:p>
            <a:r>
              <a:rPr lang="en-US" smtClean="0"/>
              <a:t>Antineutrino Contour</a:t>
            </a:r>
          </a:p>
        </p:txBody>
      </p:sp>
      <p:grpSp>
        <p:nvGrpSpPr>
          <p:cNvPr id="162823" name="Group 14"/>
          <p:cNvGrpSpPr>
            <a:grpSpLocks/>
          </p:cNvGrpSpPr>
          <p:nvPr/>
        </p:nvGrpSpPr>
        <p:grpSpPr bwMode="auto">
          <a:xfrm>
            <a:off x="5033963" y="2566988"/>
            <a:ext cx="4056062" cy="1249362"/>
            <a:chOff x="3819070" y="2203457"/>
            <a:chExt cx="4054929" cy="1249356"/>
          </a:xfrm>
        </p:grpSpPr>
        <p:graphicFrame>
          <p:nvGraphicFramePr>
            <p:cNvPr id="162818" name="Object 2"/>
            <p:cNvGraphicFramePr>
              <a:graphicFrameLocks noChangeAspect="1"/>
            </p:cNvGraphicFramePr>
            <p:nvPr/>
          </p:nvGraphicFramePr>
          <p:xfrm>
            <a:off x="3825875" y="2230438"/>
            <a:ext cx="4021138" cy="1222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956" name="Equation" r:id="rId5" imgW="1752600" imgH="520700" progId="Equation.3">
                    <p:embed/>
                  </p:oleObj>
                </mc:Choice>
                <mc:Fallback>
                  <p:oleObj name="Equation" r:id="rId5" imgW="1752600" imgH="5207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25875" y="2230438"/>
                          <a:ext cx="4021138" cy="12223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2825" name="Rectangle 13"/>
            <p:cNvSpPr>
              <a:spLocks noChangeArrowheads="1"/>
            </p:cNvSpPr>
            <p:nvPr/>
          </p:nvSpPr>
          <p:spPr bwMode="auto">
            <a:xfrm>
              <a:off x="3819070" y="2203457"/>
              <a:ext cx="4054929" cy="1223733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202238" y="4229100"/>
            <a:ext cx="3729037" cy="13239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defRPr/>
            </a:pPr>
            <a:r>
              <a:rPr lang="en-US" dirty="0">
                <a:latin typeface="Euphemia UCAS"/>
                <a:cs typeface="Euphemia UCAS"/>
              </a:rPr>
              <a:t>A combined analysis using all antineutrino data is planned.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30</a:t>
            </a:fld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Detecting Neutrinos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664865"/>
            <a:ext cx="8686800" cy="16597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Cannot directly observe the neutrino</a:t>
            </a:r>
          </a:p>
          <a:p>
            <a:r>
              <a:rPr lang="en-US" dirty="0" smtClean="0"/>
              <a:t>Instead, observe the charged particles after a neutrino interacts with a nucleus in the detector</a:t>
            </a:r>
          </a:p>
        </p:txBody>
      </p:sp>
      <p:pic>
        <p:nvPicPr>
          <p:cNvPr id="6" name="Picture 2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1140" y="1205090"/>
            <a:ext cx="4042583" cy="2988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 bwMode="auto">
          <a:xfrm>
            <a:off x="5004938" y="1049321"/>
            <a:ext cx="2191729" cy="336727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31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7597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63" t="12299" r="21197" b="21813"/>
          <a:stretch/>
        </p:blipFill>
        <p:spPr>
          <a:xfrm>
            <a:off x="2397364" y="812067"/>
            <a:ext cx="6595991" cy="44911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Detecting Charged Particles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014729"/>
            <a:ext cx="8686800" cy="146536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40000"/>
              </a:lnSpc>
              <a:spcBef>
                <a:spcPts val="624"/>
              </a:spcBef>
            </a:pPr>
            <a:r>
              <a:rPr lang="en-US" sz="2400" dirty="0" smtClean="0"/>
              <a:t>4 cm x 1 cm plastic scintillator strips</a:t>
            </a:r>
          </a:p>
          <a:p>
            <a:pPr>
              <a:lnSpc>
                <a:spcPct val="140000"/>
              </a:lnSpc>
              <a:spcBef>
                <a:spcPts val="624"/>
              </a:spcBef>
            </a:pPr>
            <a:r>
              <a:rPr lang="en-US" sz="2400" dirty="0" smtClean="0"/>
              <a:t>Embedded wavelength-shifting fiber</a:t>
            </a:r>
          </a:p>
          <a:p>
            <a:pPr>
              <a:lnSpc>
                <a:spcPct val="140000"/>
              </a:lnSpc>
              <a:spcBef>
                <a:spcPts val="624"/>
              </a:spcBef>
            </a:pPr>
            <a:r>
              <a:rPr lang="en-US" sz="2400" dirty="0" smtClean="0"/>
              <a:t>Scintillation light amplified by multi-anode PMTs</a:t>
            </a:r>
            <a:endParaRPr lang="en-US" sz="2400" dirty="0"/>
          </a:p>
        </p:txBody>
      </p:sp>
      <p:pic>
        <p:nvPicPr>
          <p:cNvPr id="11" name="Picture 7" descr="scint-strip-cropp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-663330" y="1964473"/>
            <a:ext cx="3640601" cy="17810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32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7862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0" descr="field map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875" y="4598988"/>
            <a:ext cx="2608263" cy="225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mtClean="0"/>
              <a:t>MINOS Detectors</a:t>
            </a:r>
          </a:p>
        </p:txBody>
      </p:sp>
      <p:grpSp>
        <p:nvGrpSpPr>
          <p:cNvPr id="64517" name="Group 170"/>
          <p:cNvGrpSpPr>
            <a:grpSpLocks/>
          </p:cNvGrpSpPr>
          <p:nvPr/>
        </p:nvGrpSpPr>
        <p:grpSpPr bwMode="auto">
          <a:xfrm>
            <a:off x="2336800" y="2368550"/>
            <a:ext cx="3190875" cy="1728788"/>
            <a:chOff x="23447" y="7506"/>
            <a:chExt cx="2622" cy="1228"/>
          </a:xfrm>
        </p:grpSpPr>
        <p:sp>
          <p:nvSpPr>
            <p:cNvPr id="64537" name="Freeform 171"/>
            <p:cNvSpPr>
              <a:spLocks noChangeArrowheads="1"/>
            </p:cNvSpPr>
            <p:nvPr/>
          </p:nvSpPr>
          <p:spPr bwMode="auto">
            <a:xfrm>
              <a:off x="25103" y="7508"/>
              <a:ext cx="966" cy="1226"/>
            </a:xfrm>
            <a:custGeom>
              <a:avLst/>
              <a:gdLst>
                <a:gd name="T0" fmla="*/ 0 w 4260"/>
                <a:gd name="T1" fmla="*/ 0 h 5405"/>
                <a:gd name="T2" fmla="*/ 0 w 4260"/>
                <a:gd name="T3" fmla="*/ 0 h 5405"/>
                <a:gd name="T4" fmla="*/ 0 w 4260"/>
                <a:gd name="T5" fmla="*/ 0 h 5405"/>
                <a:gd name="T6" fmla="*/ 0 w 4260"/>
                <a:gd name="T7" fmla="*/ 0 h 5405"/>
                <a:gd name="T8" fmla="*/ 0 w 4260"/>
                <a:gd name="T9" fmla="*/ 0 h 5405"/>
                <a:gd name="T10" fmla="*/ 0 w 4260"/>
                <a:gd name="T11" fmla="*/ 0 h 5405"/>
                <a:gd name="T12" fmla="*/ 0 w 4260"/>
                <a:gd name="T13" fmla="*/ 0 h 5405"/>
                <a:gd name="T14" fmla="*/ 0 w 4260"/>
                <a:gd name="T15" fmla="*/ 0 h 5405"/>
                <a:gd name="T16" fmla="*/ 0 w 4260"/>
                <a:gd name="T17" fmla="*/ 0 h 54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60"/>
                <a:gd name="T28" fmla="*/ 0 h 5405"/>
                <a:gd name="T29" fmla="*/ 4260 w 4260"/>
                <a:gd name="T30" fmla="*/ 5405 h 540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60" h="5405">
                  <a:moveTo>
                    <a:pt x="1286" y="0"/>
                  </a:moveTo>
                  <a:lnTo>
                    <a:pt x="2978" y="700"/>
                  </a:lnTo>
                  <a:lnTo>
                    <a:pt x="4258" y="2706"/>
                  </a:lnTo>
                  <a:lnTo>
                    <a:pt x="4259" y="4468"/>
                  </a:lnTo>
                  <a:lnTo>
                    <a:pt x="2976" y="5404"/>
                  </a:lnTo>
                  <a:lnTo>
                    <a:pt x="1281" y="4704"/>
                  </a:lnTo>
                  <a:lnTo>
                    <a:pt x="2" y="2698"/>
                  </a:lnTo>
                  <a:lnTo>
                    <a:pt x="0" y="935"/>
                  </a:lnTo>
                  <a:lnTo>
                    <a:pt x="1286" y="0"/>
                  </a:lnTo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64538" name="Freeform 172"/>
            <p:cNvSpPr>
              <a:spLocks noChangeArrowheads="1"/>
            </p:cNvSpPr>
            <p:nvPr/>
          </p:nvSpPr>
          <p:spPr bwMode="auto">
            <a:xfrm>
              <a:off x="24865" y="7508"/>
              <a:ext cx="966" cy="1226"/>
            </a:xfrm>
            <a:custGeom>
              <a:avLst/>
              <a:gdLst>
                <a:gd name="T0" fmla="*/ 0 w 4258"/>
                <a:gd name="T1" fmla="*/ 0 h 5406"/>
                <a:gd name="T2" fmla="*/ 0 w 4258"/>
                <a:gd name="T3" fmla="*/ 0 h 5406"/>
                <a:gd name="T4" fmla="*/ 0 w 4258"/>
                <a:gd name="T5" fmla="*/ 0 h 5406"/>
                <a:gd name="T6" fmla="*/ 0 w 4258"/>
                <a:gd name="T7" fmla="*/ 0 h 5406"/>
                <a:gd name="T8" fmla="*/ 0 w 4258"/>
                <a:gd name="T9" fmla="*/ 0 h 5406"/>
                <a:gd name="T10" fmla="*/ 0 w 4258"/>
                <a:gd name="T11" fmla="*/ 0 h 5406"/>
                <a:gd name="T12" fmla="*/ 0 w 4258"/>
                <a:gd name="T13" fmla="*/ 0 h 5406"/>
                <a:gd name="T14" fmla="*/ 0 w 4258"/>
                <a:gd name="T15" fmla="*/ 0 h 5406"/>
                <a:gd name="T16" fmla="*/ 0 w 4258"/>
                <a:gd name="T17" fmla="*/ 0 h 540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58"/>
                <a:gd name="T28" fmla="*/ 0 h 5406"/>
                <a:gd name="T29" fmla="*/ 4258 w 4258"/>
                <a:gd name="T30" fmla="*/ 5406 h 540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58" h="5406">
                  <a:moveTo>
                    <a:pt x="1284" y="0"/>
                  </a:moveTo>
                  <a:lnTo>
                    <a:pt x="2977" y="701"/>
                  </a:lnTo>
                  <a:lnTo>
                    <a:pt x="4257" y="2705"/>
                  </a:lnTo>
                  <a:lnTo>
                    <a:pt x="4256" y="4469"/>
                  </a:lnTo>
                  <a:lnTo>
                    <a:pt x="2976" y="5405"/>
                  </a:lnTo>
                  <a:lnTo>
                    <a:pt x="1281" y="4705"/>
                  </a:lnTo>
                  <a:lnTo>
                    <a:pt x="0" y="2698"/>
                  </a:lnTo>
                  <a:lnTo>
                    <a:pt x="0" y="939"/>
                  </a:lnTo>
                  <a:lnTo>
                    <a:pt x="1284" y="0"/>
                  </a:lnTo>
                </a:path>
              </a:pathLst>
            </a:custGeom>
            <a:solidFill>
              <a:srgbClr val="B3B3B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64539" name="Freeform 173"/>
            <p:cNvSpPr>
              <a:spLocks noChangeArrowheads="1"/>
            </p:cNvSpPr>
            <p:nvPr/>
          </p:nvSpPr>
          <p:spPr bwMode="auto">
            <a:xfrm>
              <a:off x="24627" y="7508"/>
              <a:ext cx="967" cy="1225"/>
            </a:xfrm>
            <a:custGeom>
              <a:avLst/>
              <a:gdLst>
                <a:gd name="T0" fmla="*/ 0 w 4263"/>
                <a:gd name="T1" fmla="*/ 0 h 5404"/>
                <a:gd name="T2" fmla="*/ 0 w 4263"/>
                <a:gd name="T3" fmla="*/ 0 h 5404"/>
                <a:gd name="T4" fmla="*/ 0 w 4263"/>
                <a:gd name="T5" fmla="*/ 0 h 5404"/>
                <a:gd name="T6" fmla="*/ 0 w 4263"/>
                <a:gd name="T7" fmla="*/ 0 h 5404"/>
                <a:gd name="T8" fmla="*/ 0 w 4263"/>
                <a:gd name="T9" fmla="*/ 0 h 5404"/>
                <a:gd name="T10" fmla="*/ 0 w 4263"/>
                <a:gd name="T11" fmla="*/ 0 h 5404"/>
                <a:gd name="T12" fmla="*/ 0 w 4263"/>
                <a:gd name="T13" fmla="*/ 0 h 5404"/>
                <a:gd name="T14" fmla="*/ 0 w 4263"/>
                <a:gd name="T15" fmla="*/ 0 h 5404"/>
                <a:gd name="T16" fmla="*/ 0 w 4263"/>
                <a:gd name="T17" fmla="*/ 0 h 54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63"/>
                <a:gd name="T28" fmla="*/ 0 h 5404"/>
                <a:gd name="T29" fmla="*/ 4263 w 4263"/>
                <a:gd name="T30" fmla="*/ 5404 h 54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63" h="5404">
                  <a:moveTo>
                    <a:pt x="1286" y="0"/>
                  </a:moveTo>
                  <a:lnTo>
                    <a:pt x="2979" y="698"/>
                  </a:lnTo>
                  <a:lnTo>
                    <a:pt x="4258" y="2704"/>
                  </a:lnTo>
                  <a:lnTo>
                    <a:pt x="4262" y="4466"/>
                  </a:lnTo>
                  <a:lnTo>
                    <a:pt x="2978" y="5403"/>
                  </a:lnTo>
                  <a:lnTo>
                    <a:pt x="1286" y="4705"/>
                  </a:lnTo>
                  <a:lnTo>
                    <a:pt x="0" y="2697"/>
                  </a:lnTo>
                  <a:lnTo>
                    <a:pt x="2" y="937"/>
                  </a:lnTo>
                  <a:lnTo>
                    <a:pt x="1286" y="0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64540" name="Freeform 174"/>
            <p:cNvSpPr>
              <a:spLocks noChangeArrowheads="1"/>
            </p:cNvSpPr>
            <p:nvPr/>
          </p:nvSpPr>
          <p:spPr bwMode="auto">
            <a:xfrm>
              <a:off x="24392" y="7508"/>
              <a:ext cx="966" cy="1226"/>
            </a:xfrm>
            <a:custGeom>
              <a:avLst/>
              <a:gdLst>
                <a:gd name="T0" fmla="*/ 0 w 4259"/>
                <a:gd name="T1" fmla="*/ 0 h 5406"/>
                <a:gd name="T2" fmla="*/ 0 w 4259"/>
                <a:gd name="T3" fmla="*/ 0 h 5406"/>
                <a:gd name="T4" fmla="*/ 0 w 4259"/>
                <a:gd name="T5" fmla="*/ 0 h 5406"/>
                <a:gd name="T6" fmla="*/ 0 w 4259"/>
                <a:gd name="T7" fmla="*/ 0 h 5406"/>
                <a:gd name="T8" fmla="*/ 0 w 4259"/>
                <a:gd name="T9" fmla="*/ 0 h 5406"/>
                <a:gd name="T10" fmla="*/ 0 w 4259"/>
                <a:gd name="T11" fmla="*/ 0 h 5406"/>
                <a:gd name="T12" fmla="*/ 0 w 4259"/>
                <a:gd name="T13" fmla="*/ 0 h 5406"/>
                <a:gd name="T14" fmla="*/ 0 w 4259"/>
                <a:gd name="T15" fmla="*/ 0 h 5406"/>
                <a:gd name="T16" fmla="*/ 0 w 4259"/>
                <a:gd name="T17" fmla="*/ 0 h 540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59"/>
                <a:gd name="T28" fmla="*/ 0 h 5406"/>
                <a:gd name="T29" fmla="*/ 4259 w 4259"/>
                <a:gd name="T30" fmla="*/ 5406 h 540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59" h="5406">
                  <a:moveTo>
                    <a:pt x="1284" y="0"/>
                  </a:moveTo>
                  <a:lnTo>
                    <a:pt x="2977" y="701"/>
                  </a:lnTo>
                  <a:lnTo>
                    <a:pt x="4257" y="2707"/>
                  </a:lnTo>
                  <a:lnTo>
                    <a:pt x="4258" y="4468"/>
                  </a:lnTo>
                  <a:lnTo>
                    <a:pt x="2975" y="5405"/>
                  </a:lnTo>
                  <a:lnTo>
                    <a:pt x="1284" y="4705"/>
                  </a:lnTo>
                  <a:lnTo>
                    <a:pt x="0" y="2700"/>
                  </a:lnTo>
                  <a:lnTo>
                    <a:pt x="1" y="939"/>
                  </a:lnTo>
                  <a:lnTo>
                    <a:pt x="1284" y="0"/>
                  </a:lnTo>
                </a:path>
              </a:pathLst>
            </a:custGeom>
            <a:solidFill>
              <a:srgbClr val="B3B3B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64541" name="Freeform 175"/>
            <p:cNvSpPr>
              <a:spLocks noChangeArrowheads="1"/>
            </p:cNvSpPr>
            <p:nvPr/>
          </p:nvSpPr>
          <p:spPr bwMode="auto">
            <a:xfrm>
              <a:off x="24158" y="7507"/>
              <a:ext cx="966" cy="1226"/>
            </a:xfrm>
            <a:custGeom>
              <a:avLst/>
              <a:gdLst>
                <a:gd name="T0" fmla="*/ 0 w 4259"/>
                <a:gd name="T1" fmla="*/ 0 h 5406"/>
                <a:gd name="T2" fmla="*/ 0 w 4259"/>
                <a:gd name="T3" fmla="*/ 0 h 5406"/>
                <a:gd name="T4" fmla="*/ 0 w 4259"/>
                <a:gd name="T5" fmla="*/ 0 h 5406"/>
                <a:gd name="T6" fmla="*/ 0 w 4259"/>
                <a:gd name="T7" fmla="*/ 0 h 5406"/>
                <a:gd name="T8" fmla="*/ 0 w 4259"/>
                <a:gd name="T9" fmla="*/ 0 h 5406"/>
                <a:gd name="T10" fmla="*/ 0 w 4259"/>
                <a:gd name="T11" fmla="*/ 0 h 5406"/>
                <a:gd name="T12" fmla="*/ 0 w 4259"/>
                <a:gd name="T13" fmla="*/ 0 h 5406"/>
                <a:gd name="T14" fmla="*/ 0 w 4259"/>
                <a:gd name="T15" fmla="*/ 0 h 5406"/>
                <a:gd name="T16" fmla="*/ 0 w 4259"/>
                <a:gd name="T17" fmla="*/ 0 h 540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59"/>
                <a:gd name="T28" fmla="*/ 0 h 5406"/>
                <a:gd name="T29" fmla="*/ 4259 w 4259"/>
                <a:gd name="T30" fmla="*/ 5406 h 540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59" h="5406">
                  <a:moveTo>
                    <a:pt x="1284" y="0"/>
                  </a:moveTo>
                  <a:lnTo>
                    <a:pt x="2978" y="703"/>
                  </a:lnTo>
                  <a:lnTo>
                    <a:pt x="4257" y="2705"/>
                  </a:lnTo>
                  <a:lnTo>
                    <a:pt x="4258" y="4468"/>
                  </a:lnTo>
                  <a:lnTo>
                    <a:pt x="2978" y="5405"/>
                  </a:lnTo>
                  <a:lnTo>
                    <a:pt x="1286" y="4708"/>
                  </a:lnTo>
                  <a:lnTo>
                    <a:pt x="2" y="2701"/>
                  </a:lnTo>
                  <a:lnTo>
                    <a:pt x="0" y="940"/>
                  </a:lnTo>
                  <a:lnTo>
                    <a:pt x="1284" y="0"/>
                  </a:lnTo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64542" name="Freeform 176"/>
            <p:cNvSpPr>
              <a:spLocks noChangeArrowheads="1"/>
            </p:cNvSpPr>
            <p:nvPr/>
          </p:nvSpPr>
          <p:spPr bwMode="auto">
            <a:xfrm>
              <a:off x="23920" y="7508"/>
              <a:ext cx="966" cy="1226"/>
            </a:xfrm>
            <a:custGeom>
              <a:avLst/>
              <a:gdLst>
                <a:gd name="T0" fmla="*/ 0 w 4258"/>
                <a:gd name="T1" fmla="*/ 0 h 5407"/>
                <a:gd name="T2" fmla="*/ 0 w 4258"/>
                <a:gd name="T3" fmla="*/ 0 h 5407"/>
                <a:gd name="T4" fmla="*/ 0 w 4258"/>
                <a:gd name="T5" fmla="*/ 0 h 5407"/>
                <a:gd name="T6" fmla="*/ 0 w 4258"/>
                <a:gd name="T7" fmla="*/ 0 h 5407"/>
                <a:gd name="T8" fmla="*/ 0 w 4258"/>
                <a:gd name="T9" fmla="*/ 0 h 5407"/>
                <a:gd name="T10" fmla="*/ 0 w 4258"/>
                <a:gd name="T11" fmla="*/ 0 h 5407"/>
                <a:gd name="T12" fmla="*/ 0 w 4258"/>
                <a:gd name="T13" fmla="*/ 0 h 5407"/>
                <a:gd name="T14" fmla="*/ 0 w 4258"/>
                <a:gd name="T15" fmla="*/ 0 h 5407"/>
                <a:gd name="T16" fmla="*/ 0 w 4258"/>
                <a:gd name="T17" fmla="*/ 0 h 54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58"/>
                <a:gd name="T28" fmla="*/ 0 h 5407"/>
                <a:gd name="T29" fmla="*/ 4258 w 4258"/>
                <a:gd name="T30" fmla="*/ 5407 h 54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58" h="5407">
                  <a:moveTo>
                    <a:pt x="1283" y="0"/>
                  </a:moveTo>
                  <a:lnTo>
                    <a:pt x="2976" y="701"/>
                  </a:lnTo>
                  <a:lnTo>
                    <a:pt x="4257" y="2703"/>
                  </a:lnTo>
                  <a:lnTo>
                    <a:pt x="4257" y="4468"/>
                  </a:lnTo>
                  <a:lnTo>
                    <a:pt x="2975" y="5406"/>
                  </a:lnTo>
                  <a:lnTo>
                    <a:pt x="1283" y="4705"/>
                  </a:lnTo>
                  <a:lnTo>
                    <a:pt x="1" y="2701"/>
                  </a:lnTo>
                  <a:lnTo>
                    <a:pt x="0" y="938"/>
                  </a:lnTo>
                  <a:lnTo>
                    <a:pt x="1283" y="0"/>
                  </a:lnTo>
                </a:path>
              </a:pathLst>
            </a:custGeom>
            <a:solidFill>
              <a:srgbClr val="B3B3B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64543" name="Freeform 177"/>
            <p:cNvSpPr>
              <a:spLocks noChangeArrowheads="1"/>
            </p:cNvSpPr>
            <p:nvPr/>
          </p:nvSpPr>
          <p:spPr bwMode="auto">
            <a:xfrm>
              <a:off x="23684" y="7506"/>
              <a:ext cx="965" cy="1226"/>
            </a:xfrm>
            <a:custGeom>
              <a:avLst/>
              <a:gdLst>
                <a:gd name="T0" fmla="*/ 0 w 4256"/>
                <a:gd name="T1" fmla="*/ 0 h 5406"/>
                <a:gd name="T2" fmla="*/ 0 w 4256"/>
                <a:gd name="T3" fmla="*/ 0 h 5406"/>
                <a:gd name="T4" fmla="*/ 0 w 4256"/>
                <a:gd name="T5" fmla="*/ 0 h 5406"/>
                <a:gd name="T6" fmla="*/ 0 w 4256"/>
                <a:gd name="T7" fmla="*/ 0 h 5406"/>
                <a:gd name="T8" fmla="*/ 0 w 4256"/>
                <a:gd name="T9" fmla="*/ 0 h 5406"/>
                <a:gd name="T10" fmla="*/ 0 w 4256"/>
                <a:gd name="T11" fmla="*/ 0 h 5406"/>
                <a:gd name="T12" fmla="*/ 0 w 4256"/>
                <a:gd name="T13" fmla="*/ 0 h 5406"/>
                <a:gd name="T14" fmla="*/ 0 w 4256"/>
                <a:gd name="T15" fmla="*/ 0 h 5406"/>
                <a:gd name="T16" fmla="*/ 0 w 4256"/>
                <a:gd name="T17" fmla="*/ 0 h 540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56"/>
                <a:gd name="T28" fmla="*/ 0 h 5406"/>
                <a:gd name="T29" fmla="*/ 4256 w 4256"/>
                <a:gd name="T30" fmla="*/ 5406 h 540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56" h="5406">
                  <a:moveTo>
                    <a:pt x="1282" y="0"/>
                  </a:moveTo>
                  <a:lnTo>
                    <a:pt x="2979" y="701"/>
                  </a:lnTo>
                  <a:lnTo>
                    <a:pt x="4255" y="2705"/>
                  </a:lnTo>
                  <a:lnTo>
                    <a:pt x="4255" y="4467"/>
                  </a:lnTo>
                  <a:lnTo>
                    <a:pt x="2976" y="5405"/>
                  </a:lnTo>
                  <a:lnTo>
                    <a:pt x="1285" y="4705"/>
                  </a:lnTo>
                  <a:lnTo>
                    <a:pt x="3" y="2701"/>
                  </a:lnTo>
                  <a:lnTo>
                    <a:pt x="0" y="938"/>
                  </a:lnTo>
                  <a:lnTo>
                    <a:pt x="1282" y="0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64544" name="Freeform 178"/>
            <p:cNvSpPr>
              <a:spLocks noChangeArrowheads="1"/>
            </p:cNvSpPr>
            <p:nvPr/>
          </p:nvSpPr>
          <p:spPr bwMode="auto">
            <a:xfrm>
              <a:off x="23447" y="7507"/>
              <a:ext cx="966" cy="1226"/>
            </a:xfrm>
            <a:custGeom>
              <a:avLst/>
              <a:gdLst>
                <a:gd name="T0" fmla="*/ 0 w 4258"/>
                <a:gd name="T1" fmla="*/ 0 h 5406"/>
                <a:gd name="T2" fmla="*/ 0 w 4258"/>
                <a:gd name="T3" fmla="*/ 0 h 5406"/>
                <a:gd name="T4" fmla="*/ 0 w 4258"/>
                <a:gd name="T5" fmla="*/ 0 h 5406"/>
                <a:gd name="T6" fmla="*/ 0 w 4258"/>
                <a:gd name="T7" fmla="*/ 0 h 5406"/>
                <a:gd name="T8" fmla="*/ 0 w 4258"/>
                <a:gd name="T9" fmla="*/ 0 h 5406"/>
                <a:gd name="T10" fmla="*/ 0 w 4258"/>
                <a:gd name="T11" fmla="*/ 0 h 5406"/>
                <a:gd name="T12" fmla="*/ 0 w 4258"/>
                <a:gd name="T13" fmla="*/ 0 h 5406"/>
                <a:gd name="T14" fmla="*/ 0 w 4258"/>
                <a:gd name="T15" fmla="*/ 0 h 5406"/>
                <a:gd name="T16" fmla="*/ 0 w 4258"/>
                <a:gd name="T17" fmla="*/ 0 h 540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58"/>
                <a:gd name="T28" fmla="*/ 0 h 5406"/>
                <a:gd name="T29" fmla="*/ 4258 w 4258"/>
                <a:gd name="T30" fmla="*/ 5406 h 540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58" h="5406">
                  <a:moveTo>
                    <a:pt x="1283" y="0"/>
                  </a:moveTo>
                  <a:lnTo>
                    <a:pt x="2978" y="701"/>
                  </a:lnTo>
                  <a:lnTo>
                    <a:pt x="4256" y="2705"/>
                  </a:lnTo>
                  <a:lnTo>
                    <a:pt x="4257" y="4467"/>
                  </a:lnTo>
                  <a:lnTo>
                    <a:pt x="2975" y="5405"/>
                  </a:lnTo>
                  <a:lnTo>
                    <a:pt x="1286" y="4705"/>
                  </a:lnTo>
                  <a:lnTo>
                    <a:pt x="2" y="2700"/>
                  </a:lnTo>
                  <a:lnTo>
                    <a:pt x="0" y="938"/>
                  </a:lnTo>
                  <a:lnTo>
                    <a:pt x="1283" y="0"/>
                  </a:lnTo>
                </a:path>
              </a:pathLst>
            </a:custGeom>
            <a:solidFill>
              <a:srgbClr val="B3B3B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</p:grpSp>
      <p:grpSp>
        <p:nvGrpSpPr>
          <p:cNvPr id="64518" name="Group 33"/>
          <p:cNvGrpSpPr>
            <a:grpSpLocks/>
          </p:cNvGrpSpPr>
          <p:nvPr/>
        </p:nvGrpSpPr>
        <p:grpSpPr bwMode="auto">
          <a:xfrm rot="-229424">
            <a:off x="2533650" y="2798763"/>
            <a:ext cx="722313" cy="822325"/>
            <a:chOff x="4809742" y="4320144"/>
            <a:chExt cx="365127" cy="415550"/>
          </a:xfrm>
        </p:grpSpPr>
        <p:sp>
          <p:nvSpPr>
            <p:cNvPr id="31" name="Circular Arrow 30"/>
            <p:cNvSpPr/>
            <p:nvPr/>
          </p:nvSpPr>
          <p:spPr bwMode="auto">
            <a:xfrm flipH="1">
              <a:off x="4809742" y="4320144"/>
              <a:ext cx="365127" cy="365127"/>
            </a:xfrm>
            <a:prstGeom prst="circular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3000000" rev="0"/>
              </a:camera>
              <a:lightRig rig="threePt" dir="t"/>
            </a:scene3d>
          </p:spPr>
        </p:sp>
        <p:sp>
          <p:nvSpPr>
            <p:cNvPr id="33" name="Circular Arrow 32"/>
            <p:cNvSpPr/>
            <p:nvPr/>
          </p:nvSpPr>
          <p:spPr bwMode="auto">
            <a:xfrm rot="10800000" flipH="1">
              <a:off x="4809742" y="4370567"/>
              <a:ext cx="365127" cy="365127"/>
            </a:xfrm>
            <a:prstGeom prst="circular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3000000" rev="0"/>
              </a:camera>
              <a:lightRig rig="threePt" dir="t"/>
            </a:scene3d>
          </p:spPr>
        </p:sp>
      </p:grpSp>
      <p:sp>
        <p:nvSpPr>
          <p:cNvPr id="64519" name="TextBox 34"/>
          <p:cNvSpPr txBox="1">
            <a:spLocks noChangeArrowheads="1"/>
          </p:cNvSpPr>
          <p:nvPr/>
        </p:nvSpPr>
        <p:spPr bwMode="auto">
          <a:xfrm>
            <a:off x="2957513" y="3346450"/>
            <a:ext cx="5349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64521" name="TextBox 25"/>
          <p:cNvSpPr txBox="1">
            <a:spLocks noChangeArrowheads="1"/>
          </p:cNvSpPr>
          <p:nvPr/>
        </p:nvSpPr>
        <p:spPr bwMode="auto">
          <a:xfrm>
            <a:off x="1006475" y="1095375"/>
            <a:ext cx="20669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1 in thick Steel</a:t>
            </a:r>
          </a:p>
        </p:txBody>
      </p:sp>
      <p:sp>
        <p:nvSpPr>
          <p:cNvPr id="64522" name="TextBox 26"/>
          <p:cNvSpPr txBox="1">
            <a:spLocks noChangeArrowheads="1"/>
          </p:cNvSpPr>
          <p:nvPr/>
        </p:nvSpPr>
        <p:spPr bwMode="auto">
          <a:xfrm>
            <a:off x="4067175" y="4619625"/>
            <a:ext cx="2730500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Strips in alternating directions allow </a:t>
            </a:r>
            <a:r>
              <a:rPr lang="en-US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3D event reconstruction</a:t>
            </a:r>
          </a:p>
        </p:txBody>
      </p:sp>
      <p:sp>
        <p:nvSpPr>
          <p:cNvPr id="64523" name="TextBox 27"/>
          <p:cNvSpPr txBox="1">
            <a:spLocks noChangeArrowheads="1"/>
          </p:cNvSpPr>
          <p:nvPr/>
        </p:nvSpPr>
        <p:spPr bwMode="auto">
          <a:xfrm>
            <a:off x="0" y="3082925"/>
            <a:ext cx="2738438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1.3 T toroidal magnetic field can </a:t>
            </a:r>
            <a:r>
              <a:rPr lang="en-US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distinguish neutrinos and antineutrinos</a:t>
            </a:r>
          </a:p>
        </p:txBody>
      </p:sp>
      <p:cxnSp>
        <p:nvCxnSpPr>
          <p:cNvPr id="64524" name="Straight Arrow Connector 29"/>
          <p:cNvCxnSpPr>
            <a:cxnSpLocks noChangeShapeType="1"/>
          </p:cNvCxnSpPr>
          <p:nvPr/>
        </p:nvCxnSpPr>
        <p:spPr bwMode="auto">
          <a:xfrm rot="16200000" flipH="1">
            <a:off x="1989932" y="1872456"/>
            <a:ext cx="846138" cy="2508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4525" name="Straight Arrow Connector 35"/>
          <p:cNvCxnSpPr>
            <a:cxnSpLocks noChangeShapeType="1"/>
          </p:cNvCxnSpPr>
          <p:nvPr/>
        </p:nvCxnSpPr>
        <p:spPr bwMode="auto">
          <a:xfrm rot="10800000" flipV="1">
            <a:off x="3576638" y="1701800"/>
            <a:ext cx="874712" cy="6731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4526" name="Straight Arrow Connector 37"/>
          <p:cNvCxnSpPr>
            <a:cxnSpLocks noChangeShapeType="1"/>
            <a:stCxn id="64522" idx="0"/>
          </p:cNvCxnSpPr>
          <p:nvPr/>
        </p:nvCxnSpPr>
        <p:spPr bwMode="auto">
          <a:xfrm rot="16200000" flipV="1">
            <a:off x="5081587" y="4268788"/>
            <a:ext cx="650875" cy="508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4527" name="Straight Arrow Connector 40"/>
          <p:cNvCxnSpPr>
            <a:cxnSpLocks noChangeShapeType="1"/>
            <a:stCxn id="64522" idx="0"/>
          </p:cNvCxnSpPr>
          <p:nvPr/>
        </p:nvCxnSpPr>
        <p:spPr bwMode="auto">
          <a:xfrm rot="16200000" flipV="1">
            <a:off x="4783931" y="3971132"/>
            <a:ext cx="492125" cy="8048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4528" name="Straight Arrow Connector 43"/>
          <p:cNvCxnSpPr>
            <a:cxnSpLocks noChangeShapeType="1"/>
          </p:cNvCxnSpPr>
          <p:nvPr/>
        </p:nvCxnSpPr>
        <p:spPr bwMode="auto">
          <a:xfrm flipV="1">
            <a:off x="1914525" y="3228975"/>
            <a:ext cx="736600" cy="30003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4529" name="TextBox 33"/>
          <p:cNvSpPr txBox="1">
            <a:spLocks noChangeArrowheads="1"/>
          </p:cNvSpPr>
          <p:nvPr/>
        </p:nvSpPr>
        <p:spPr bwMode="auto">
          <a:xfrm>
            <a:off x="3478213" y="904875"/>
            <a:ext cx="31511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1 cm thick, 4.1 cm wide</a:t>
            </a:r>
          </a:p>
          <a:p>
            <a:pPr algn="ctr"/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Plastic Scintillator</a:t>
            </a:r>
          </a:p>
        </p:txBody>
      </p:sp>
      <p:cxnSp>
        <p:nvCxnSpPr>
          <p:cNvPr id="64530" name="Curved Connector 34"/>
          <p:cNvCxnSpPr>
            <a:cxnSpLocks noChangeShapeType="1"/>
          </p:cNvCxnSpPr>
          <p:nvPr/>
        </p:nvCxnSpPr>
        <p:spPr bwMode="auto">
          <a:xfrm rot="20220000" flipV="1">
            <a:off x="5370513" y="2857500"/>
            <a:ext cx="1131887" cy="525463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</p:cxnSp>
      <p:sp>
        <p:nvSpPr>
          <p:cNvPr id="64531" name="TextBox 33"/>
          <p:cNvSpPr txBox="1">
            <a:spLocks noChangeArrowheads="1"/>
          </p:cNvSpPr>
          <p:nvPr/>
        </p:nvSpPr>
        <p:spPr bwMode="auto">
          <a:xfrm>
            <a:off x="6281738" y="1665288"/>
            <a:ext cx="27749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Read out on wavelength-shifting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fibre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to multi-anode PMTs</a:t>
            </a:r>
          </a:p>
        </p:txBody>
      </p:sp>
      <p:pic>
        <p:nvPicPr>
          <p:cNvPr id="64532" name="Picture 7" descr="scint-strip-croppe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6188" y="3243263"/>
            <a:ext cx="2647950" cy="12954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34" name="Circular Arrow 33"/>
          <p:cNvSpPr/>
          <p:nvPr/>
        </p:nvSpPr>
        <p:spPr bwMode="auto">
          <a:xfrm rot="10570576" flipH="1">
            <a:off x="1965224" y="5339414"/>
            <a:ext cx="722627" cy="723159"/>
          </a:xfrm>
          <a:prstGeom prst="circular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</p:sp>
      <p:sp>
        <p:nvSpPr>
          <p:cNvPr id="35" name="Circular Arrow 34"/>
          <p:cNvSpPr/>
          <p:nvPr/>
        </p:nvSpPr>
        <p:spPr bwMode="auto">
          <a:xfrm rot="21370576" flipH="1">
            <a:off x="1973330" y="5077320"/>
            <a:ext cx="722627" cy="723159"/>
          </a:xfrm>
          <a:prstGeom prst="circular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33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0943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Selecting Charged Currents</a:t>
            </a:r>
          </a:p>
        </p:txBody>
      </p:sp>
      <p:sp>
        <p:nvSpPr>
          <p:cNvPr id="81926" name="Content Placeholder 2"/>
          <p:cNvSpPr>
            <a:spLocks noGrp="1"/>
          </p:cNvSpPr>
          <p:nvPr>
            <p:ph idx="1"/>
          </p:nvPr>
        </p:nvSpPr>
        <p:spPr>
          <a:xfrm>
            <a:off x="14287" y="769938"/>
            <a:ext cx="4532401" cy="5660809"/>
          </a:xfrm>
        </p:spPr>
        <p:txBody>
          <a:bodyPr>
            <a:normAutofit/>
          </a:bodyPr>
          <a:lstStyle/>
          <a:p>
            <a:endParaRPr lang="en-US" sz="2600" dirty="0" smtClean="0">
              <a:solidFill>
                <a:srgbClr val="000000"/>
              </a:solidFill>
            </a:endParaRPr>
          </a:p>
          <a:p>
            <a:r>
              <a:rPr lang="en-US" sz="2600" dirty="0" smtClean="0">
                <a:solidFill>
                  <a:srgbClr val="000000"/>
                </a:solidFill>
              </a:rPr>
              <a:t>Basic selection</a:t>
            </a:r>
          </a:p>
          <a:p>
            <a:pPr marL="515938" lvl="1"/>
            <a:r>
              <a:rPr lang="en-US" sz="2200" dirty="0" smtClean="0">
                <a:solidFill>
                  <a:srgbClr val="000000"/>
                </a:solidFill>
              </a:rPr>
              <a:t>In-time with the spill</a:t>
            </a:r>
          </a:p>
          <a:p>
            <a:pPr marL="515938" lvl="1"/>
            <a:r>
              <a:rPr lang="en-US" sz="2200" dirty="0" smtClean="0">
                <a:solidFill>
                  <a:srgbClr val="000000"/>
                </a:solidFill>
              </a:rPr>
              <a:t>In the </a:t>
            </a:r>
            <a:r>
              <a:rPr lang="en-US" sz="2200" dirty="0" err="1" smtClean="0">
                <a:solidFill>
                  <a:srgbClr val="000000"/>
                </a:solidFill>
              </a:rPr>
              <a:t>fiducial</a:t>
            </a:r>
            <a:r>
              <a:rPr lang="en-US" sz="2200" dirty="0" smtClean="0">
                <a:solidFill>
                  <a:srgbClr val="000000"/>
                </a:solidFill>
              </a:rPr>
              <a:t> volume</a:t>
            </a:r>
          </a:p>
          <a:p>
            <a:pPr marL="515938" lvl="1">
              <a:spcAft>
                <a:spcPts val="240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At least 1 reconstructed track</a:t>
            </a:r>
          </a:p>
          <a:p>
            <a:r>
              <a:rPr lang="en-US" sz="2600" dirty="0" smtClean="0"/>
              <a:t>CC/NC separation using a </a:t>
            </a:r>
            <a:r>
              <a:rPr lang="en-US" sz="2600" dirty="0" err="1" smtClean="0">
                <a:solidFill>
                  <a:srgbClr val="0000FF"/>
                </a:solidFill>
              </a:rPr>
              <a:t>kNN</a:t>
            </a:r>
            <a:r>
              <a:rPr lang="en-US" sz="2600" dirty="0" smtClean="0">
                <a:solidFill>
                  <a:srgbClr val="0000FF"/>
                </a:solidFill>
              </a:rPr>
              <a:t> algorithm</a:t>
            </a:r>
          </a:p>
          <a:p>
            <a:pPr marL="512064" lvl="1">
              <a:spcBef>
                <a:spcPts val="528"/>
              </a:spcBef>
              <a:spcAft>
                <a:spcPts val="0"/>
              </a:spcAft>
            </a:pPr>
            <a:r>
              <a:rPr lang="en-US" sz="2200" dirty="0" smtClean="0"/>
              <a:t>Compare to </a:t>
            </a:r>
            <a:r>
              <a:rPr lang="en-US" sz="2200" dirty="0"/>
              <a:t>M</a:t>
            </a:r>
            <a:r>
              <a:rPr lang="en-US" sz="2200" dirty="0" smtClean="0"/>
              <a:t>onte </a:t>
            </a:r>
            <a:r>
              <a:rPr lang="en-US" sz="2200" dirty="0"/>
              <a:t>C</a:t>
            </a:r>
            <a:r>
              <a:rPr lang="en-US" sz="2200" dirty="0" smtClean="0"/>
              <a:t>arlo events</a:t>
            </a:r>
          </a:p>
          <a:p>
            <a:pPr marL="512064" lvl="1">
              <a:spcBef>
                <a:spcPts val="528"/>
              </a:spcBef>
              <a:spcAft>
                <a:spcPts val="0"/>
              </a:spcAft>
            </a:pPr>
            <a:r>
              <a:rPr lang="en-US" sz="2200" dirty="0" smtClean="0"/>
              <a:t>Fraction of signal in </a:t>
            </a:r>
            <a:r>
              <a:rPr lang="en-US" sz="2200" i="1" dirty="0" smtClean="0"/>
              <a:t>k</a:t>
            </a:r>
            <a:r>
              <a:rPr lang="en-US" sz="2200" dirty="0" smtClean="0"/>
              <a:t> most similar events is the discriminant</a:t>
            </a:r>
          </a:p>
        </p:txBody>
      </p:sp>
      <p:sp>
        <p:nvSpPr>
          <p:cNvPr id="81930" name="TextBox 14"/>
          <p:cNvSpPr txBox="1">
            <a:spLocks noChangeArrowheads="1"/>
          </p:cNvSpPr>
          <p:nvPr/>
        </p:nvSpPr>
        <p:spPr bwMode="auto">
          <a:xfrm>
            <a:off x="4810143" y="4900915"/>
            <a:ext cx="3621118" cy="127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dirty="0" err="1">
                <a:latin typeface="Euphemia UCAS" charset="0"/>
                <a:ea typeface="Euphemia UCAS" charset="0"/>
                <a:cs typeface="Euphemia UCAS" charset="0"/>
              </a:rPr>
              <a:t>k</a:t>
            </a:r>
            <a:r>
              <a:rPr lang="en-US" dirty="0">
                <a:latin typeface="Euphemia UCAS" charset="0"/>
                <a:ea typeface="Euphemia UCAS" charset="0"/>
                <a:cs typeface="Euphemia UCAS" charset="0"/>
              </a:rPr>
              <a:t>-</a:t>
            </a:r>
            <a:r>
              <a:rPr lang="en-US" dirty="0" smtClean="0">
                <a:latin typeface="Euphemia UCAS" charset="0"/>
                <a:ea typeface="Euphemia UCAS" charset="0"/>
                <a:cs typeface="Euphemia UCAS" charset="0"/>
              </a:rPr>
              <a:t>Nearest Neighbors</a:t>
            </a:r>
            <a:endParaRPr lang="en-US" dirty="0">
              <a:latin typeface="Euphemia UCAS" charset="0"/>
              <a:ea typeface="Euphemia UCAS" charset="0"/>
              <a:cs typeface="Euphemia UCAS" charset="0"/>
            </a:endParaRPr>
          </a:p>
          <a:p>
            <a:pPr algn="ctr"/>
            <a:endParaRPr lang="en-US" dirty="0">
              <a:latin typeface="Euphemia UCAS" charset="0"/>
              <a:ea typeface="Euphemia UCAS" charset="0"/>
              <a:cs typeface="Euphemia UCAS" charset="0"/>
            </a:endParaRPr>
          </a:p>
          <a:p>
            <a:pPr algn="ctr"/>
            <a:r>
              <a:rPr lang="en-US" dirty="0">
                <a:latin typeface="Euphemia UCAS" charset="0"/>
                <a:ea typeface="Euphemia UCAS" charset="0"/>
                <a:cs typeface="Euphemia UCAS" charset="0"/>
              </a:rPr>
              <a:t>“</a:t>
            </a:r>
            <a:r>
              <a:rPr lang="en-US" dirty="0" err="1">
                <a:latin typeface="Euphemia UCAS" charset="0"/>
                <a:ea typeface="Euphemia UCAS" charset="0"/>
                <a:cs typeface="Euphemia UCAS" charset="0"/>
              </a:rPr>
              <a:t>kNN</a:t>
            </a:r>
            <a:r>
              <a:rPr lang="en-US" dirty="0">
                <a:latin typeface="Euphemia UCAS" charset="0"/>
                <a:ea typeface="Euphemia UCAS" charset="0"/>
                <a:cs typeface="Euphemia UCAS" charset="0"/>
              </a:rPr>
              <a:t>”</a:t>
            </a:r>
          </a:p>
        </p:txBody>
      </p:sp>
      <p:pic>
        <p:nvPicPr>
          <p:cNvPr id="3" name="Picture 2" descr="kNN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72" t="36018" r="30104" b="6920"/>
          <a:stretch/>
        </p:blipFill>
        <p:spPr>
          <a:xfrm>
            <a:off x="4302297" y="816352"/>
            <a:ext cx="4231014" cy="406907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34</a:t>
            </a:fld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Selecting Charged Currents</a:t>
            </a:r>
          </a:p>
        </p:txBody>
      </p:sp>
      <p:sp>
        <p:nvSpPr>
          <p:cNvPr id="81926" name="Content Placeholder 2"/>
          <p:cNvSpPr>
            <a:spLocks noGrp="1"/>
          </p:cNvSpPr>
          <p:nvPr>
            <p:ph idx="1"/>
          </p:nvPr>
        </p:nvSpPr>
        <p:spPr>
          <a:xfrm>
            <a:off x="-1" y="1408113"/>
            <a:ext cx="4471416" cy="4823170"/>
          </a:xfrm>
        </p:spPr>
        <p:txBody>
          <a:bodyPr>
            <a:normAutofit/>
          </a:bodyPr>
          <a:lstStyle/>
          <a:p>
            <a:r>
              <a:rPr lang="en-US" sz="2600" dirty="0"/>
              <a:t>CC/NC separation using a </a:t>
            </a:r>
            <a:r>
              <a:rPr lang="en-US" sz="2600" dirty="0">
                <a:solidFill>
                  <a:srgbClr val="0000FF"/>
                </a:solidFill>
              </a:rPr>
              <a:t>kNN algorithm</a:t>
            </a:r>
          </a:p>
          <a:p>
            <a:pPr marL="57150" indent="-228600"/>
            <a:endParaRPr lang="en-US" sz="2600" dirty="0" smtClean="0"/>
          </a:p>
          <a:p>
            <a:r>
              <a:rPr lang="en-US" sz="2600" dirty="0"/>
              <a:t>4-parameter comparison</a:t>
            </a:r>
          </a:p>
          <a:p>
            <a:pPr marL="515938" lvl="1"/>
            <a:r>
              <a:rPr lang="en-GB" sz="2200" dirty="0">
                <a:solidFill>
                  <a:srgbClr val="0000FF"/>
                </a:solidFill>
              </a:rPr>
              <a:t>Track length</a:t>
            </a:r>
          </a:p>
          <a:p>
            <a:pPr marL="515938" lvl="1"/>
            <a:r>
              <a:rPr lang="en-GB" sz="2200" dirty="0">
                <a:solidFill>
                  <a:srgbClr val="000000"/>
                </a:solidFill>
              </a:rPr>
              <a:t>Transverse energy profile</a:t>
            </a:r>
          </a:p>
          <a:p>
            <a:pPr marL="515938" lvl="1"/>
            <a:r>
              <a:rPr lang="en-GB" sz="2200" dirty="0" smtClean="0">
                <a:solidFill>
                  <a:srgbClr val="000000"/>
                </a:solidFill>
              </a:rPr>
              <a:t>Energy deposited per plane</a:t>
            </a:r>
            <a:endParaRPr lang="en-GB" sz="2200" dirty="0">
              <a:solidFill>
                <a:srgbClr val="000000"/>
              </a:solidFill>
            </a:endParaRPr>
          </a:p>
          <a:p>
            <a:pPr marL="515938" lvl="1"/>
            <a:r>
              <a:rPr lang="en-GB" sz="2200" dirty="0">
                <a:solidFill>
                  <a:srgbClr val="000000"/>
                </a:solidFill>
              </a:rPr>
              <a:t>Energy fluctuations along the </a:t>
            </a:r>
            <a:r>
              <a:rPr lang="en-GB" sz="2200" dirty="0" smtClean="0">
                <a:solidFill>
                  <a:srgbClr val="000000"/>
                </a:solidFill>
              </a:rPr>
              <a:t>track</a:t>
            </a:r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13" name="Picture 12" descr="nd_le_roid_numplanes_all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053" y="3693027"/>
            <a:ext cx="4399643" cy="315812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903454" y="828201"/>
            <a:ext cx="5240546" cy="3004159"/>
            <a:chOff x="3903454" y="828201"/>
            <a:chExt cx="5240546" cy="3004159"/>
          </a:xfrm>
        </p:grpSpPr>
        <p:pic>
          <p:nvPicPr>
            <p:cNvPr id="10" name="Picture 5" descr="TrackyNuMuBarNCEvent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6315" y="832607"/>
              <a:ext cx="2537684" cy="273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4" descr="NegativeDataEvent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927" r="8249" b="5185"/>
            <a:stretch>
              <a:fillRect/>
            </a:stretch>
          </p:blipFill>
          <p:spPr bwMode="auto">
            <a:xfrm>
              <a:off x="3903454" y="828201"/>
              <a:ext cx="2860769" cy="2691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 descr="CCNuE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3332297"/>
              <a:ext cx="2057400" cy="500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31"/>
            <p:cNvSpPr txBox="1">
              <a:spLocks noChangeArrowheads="1"/>
            </p:cNvSpPr>
            <p:nvPr/>
          </p:nvSpPr>
          <p:spPr bwMode="auto">
            <a:xfrm>
              <a:off x="4867947" y="3451308"/>
              <a:ext cx="138218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solidFill>
                    <a:srgbClr val="0000FF"/>
                  </a:solidFill>
                  <a:ea typeface="Euphemia UCAS" charset="0"/>
                  <a:cs typeface="Euphemia UCAS" charset="0"/>
                </a:rPr>
                <a:t>Simulated Events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858045" y="938633"/>
              <a:ext cx="72888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0000FF"/>
                  </a:solidFill>
                  <a:latin typeface="Euphemia UCAS"/>
                  <a:cs typeface="Euphemia UCAS"/>
                </a:rPr>
                <a:t>CC</a:t>
              </a:r>
              <a:endParaRPr lang="en-US" sz="3200" dirty="0">
                <a:solidFill>
                  <a:srgbClr val="0000FF"/>
                </a:solidFill>
                <a:latin typeface="Euphemia UCAS"/>
                <a:cs typeface="Euphemia UCA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66624" y="925393"/>
              <a:ext cx="74110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  <a:latin typeface="Euphemia UCAS"/>
                  <a:cs typeface="Euphemia UCAS"/>
                </a:rPr>
                <a:t>N</a:t>
              </a:r>
              <a:r>
                <a:rPr lang="en-US" sz="3200" dirty="0" smtClean="0">
                  <a:solidFill>
                    <a:srgbClr val="0000FF"/>
                  </a:solidFill>
                  <a:latin typeface="Euphemia UCAS"/>
                  <a:cs typeface="Euphemia UCAS"/>
                </a:rPr>
                <a:t>C</a:t>
              </a:r>
              <a:endParaRPr lang="en-US" sz="3200" dirty="0">
                <a:solidFill>
                  <a:srgbClr val="0000FF"/>
                </a:solidFill>
                <a:latin typeface="Euphemia UCAS"/>
                <a:cs typeface="Euphemia UCAS"/>
              </a:endParaRPr>
            </a:p>
          </p:txBody>
        </p:sp>
      </p:grpSp>
      <p:cxnSp>
        <p:nvCxnSpPr>
          <p:cNvPr id="7" name="Straight Arrow Connector 6"/>
          <p:cNvCxnSpPr/>
          <p:nvPr/>
        </p:nvCxnSpPr>
        <p:spPr bwMode="auto">
          <a:xfrm>
            <a:off x="4976150" y="2021442"/>
            <a:ext cx="1619841" cy="8552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7163070" y="1567913"/>
            <a:ext cx="780628" cy="4504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35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6515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Selecting Charged Currents</a:t>
            </a:r>
          </a:p>
        </p:txBody>
      </p:sp>
      <p:sp>
        <p:nvSpPr>
          <p:cNvPr id="81926" name="Content Placeholder 2"/>
          <p:cNvSpPr>
            <a:spLocks noGrp="1"/>
          </p:cNvSpPr>
          <p:nvPr>
            <p:ph idx="1"/>
          </p:nvPr>
        </p:nvSpPr>
        <p:spPr>
          <a:xfrm>
            <a:off x="0" y="1408113"/>
            <a:ext cx="4466999" cy="4828032"/>
          </a:xfrm>
        </p:spPr>
        <p:txBody>
          <a:bodyPr>
            <a:normAutofit/>
          </a:bodyPr>
          <a:lstStyle/>
          <a:p>
            <a:r>
              <a:rPr lang="en-US" sz="2600" dirty="0"/>
              <a:t>CC/NC separation using a </a:t>
            </a:r>
            <a:r>
              <a:rPr lang="en-US" sz="2600" dirty="0">
                <a:solidFill>
                  <a:srgbClr val="0000FF"/>
                </a:solidFill>
              </a:rPr>
              <a:t>kNN algorithm</a:t>
            </a:r>
          </a:p>
          <a:p>
            <a:pPr marL="57150" indent="-228600"/>
            <a:endParaRPr lang="en-US" sz="2600" dirty="0" smtClean="0"/>
          </a:p>
          <a:p>
            <a:r>
              <a:rPr lang="en-US" sz="2600" dirty="0"/>
              <a:t>4-parameter comparison</a:t>
            </a:r>
          </a:p>
          <a:p>
            <a:pPr marL="515938" lvl="1"/>
            <a:r>
              <a:rPr lang="en-GB" sz="2200" dirty="0"/>
              <a:t>Track </a:t>
            </a:r>
            <a:r>
              <a:rPr lang="en-GB" sz="2200" dirty="0" smtClean="0"/>
              <a:t>length</a:t>
            </a:r>
          </a:p>
          <a:p>
            <a:pPr marL="515938" lvl="1"/>
            <a:r>
              <a:rPr lang="en-GB" sz="2200" dirty="0">
                <a:solidFill>
                  <a:srgbClr val="0000FF"/>
                </a:solidFill>
              </a:rPr>
              <a:t>Transverse energy profile</a:t>
            </a:r>
          </a:p>
          <a:p>
            <a:pPr marL="515938" lvl="1"/>
            <a:r>
              <a:rPr lang="en-GB" sz="2200" dirty="0" smtClean="0">
                <a:solidFill>
                  <a:srgbClr val="000000"/>
                </a:solidFill>
              </a:rPr>
              <a:t>Energy </a:t>
            </a:r>
            <a:r>
              <a:rPr lang="en-GB" sz="2200" dirty="0">
                <a:solidFill>
                  <a:srgbClr val="000000"/>
                </a:solidFill>
              </a:rPr>
              <a:t>deposited per </a:t>
            </a:r>
            <a:r>
              <a:rPr lang="en-GB" sz="2200" dirty="0" smtClean="0">
                <a:solidFill>
                  <a:srgbClr val="000000"/>
                </a:solidFill>
              </a:rPr>
              <a:t>plane</a:t>
            </a:r>
            <a:endParaRPr lang="en-GB" sz="2200" dirty="0">
              <a:solidFill>
                <a:srgbClr val="000000"/>
              </a:solidFill>
            </a:endParaRPr>
          </a:p>
          <a:p>
            <a:pPr marL="515938" lvl="1"/>
            <a:r>
              <a:rPr lang="en-GB" sz="2200" dirty="0" smtClean="0">
                <a:solidFill>
                  <a:srgbClr val="000000"/>
                </a:solidFill>
              </a:rPr>
              <a:t>Energy </a:t>
            </a:r>
            <a:r>
              <a:rPr lang="en-GB" sz="2200" dirty="0">
                <a:solidFill>
                  <a:srgbClr val="000000"/>
                </a:solidFill>
              </a:rPr>
              <a:t>fluctuations along the </a:t>
            </a:r>
            <a:r>
              <a:rPr lang="en-GB" sz="2200" dirty="0" smtClean="0">
                <a:solidFill>
                  <a:srgbClr val="000000"/>
                </a:solidFill>
              </a:rPr>
              <a:t>track</a:t>
            </a:r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9" name="Picture 8" descr="nd_le_roid_trkphfracclose_all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081" y="3690176"/>
            <a:ext cx="4407588" cy="316382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903454" y="828201"/>
            <a:ext cx="5240546" cy="3004159"/>
            <a:chOff x="3903454" y="828201"/>
            <a:chExt cx="5240546" cy="3004159"/>
          </a:xfrm>
        </p:grpSpPr>
        <p:pic>
          <p:nvPicPr>
            <p:cNvPr id="11" name="Picture 5" descr="TrackyNuMuBarNCEvent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6315" y="832607"/>
              <a:ext cx="2537684" cy="273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4" descr="NegativeDataEvent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927" r="8249" b="5185"/>
            <a:stretch>
              <a:fillRect/>
            </a:stretch>
          </p:blipFill>
          <p:spPr bwMode="auto">
            <a:xfrm>
              <a:off x="3903454" y="828201"/>
              <a:ext cx="2860769" cy="2691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 descr="CCNuE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3332297"/>
              <a:ext cx="2057400" cy="500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31"/>
            <p:cNvSpPr txBox="1">
              <a:spLocks noChangeArrowheads="1"/>
            </p:cNvSpPr>
            <p:nvPr/>
          </p:nvSpPr>
          <p:spPr bwMode="auto">
            <a:xfrm>
              <a:off x="4867947" y="3451308"/>
              <a:ext cx="138218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solidFill>
                    <a:srgbClr val="0000FF"/>
                  </a:solidFill>
                  <a:ea typeface="Euphemia UCAS" charset="0"/>
                  <a:cs typeface="Euphemia UCAS" charset="0"/>
                </a:rPr>
                <a:t>Simulated Events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58045" y="938633"/>
              <a:ext cx="72888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0000FF"/>
                  </a:solidFill>
                  <a:latin typeface="Euphemia UCAS"/>
                  <a:cs typeface="Euphemia UCAS"/>
                </a:rPr>
                <a:t>CC</a:t>
              </a:r>
              <a:endParaRPr lang="en-US" sz="3200" dirty="0">
                <a:solidFill>
                  <a:srgbClr val="0000FF"/>
                </a:solidFill>
                <a:latin typeface="Euphemia UCAS"/>
                <a:cs typeface="Euphemia UCA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66624" y="925393"/>
              <a:ext cx="74110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  <a:latin typeface="Euphemia UCAS"/>
                  <a:cs typeface="Euphemia UCAS"/>
                </a:rPr>
                <a:t>N</a:t>
              </a:r>
              <a:r>
                <a:rPr lang="en-US" sz="3200" dirty="0" smtClean="0">
                  <a:solidFill>
                    <a:srgbClr val="0000FF"/>
                  </a:solidFill>
                  <a:latin typeface="Euphemia UCAS"/>
                  <a:cs typeface="Euphemia UCAS"/>
                </a:rPr>
                <a:t>C</a:t>
              </a:r>
              <a:endParaRPr lang="en-US" sz="3200" dirty="0">
                <a:solidFill>
                  <a:srgbClr val="0000FF"/>
                </a:solidFill>
                <a:latin typeface="Euphemia UCAS"/>
                <a:cs typeface="Euphemia UCAS"/>
              </a:endParaRPr>
            </a:p>
          </p:txBody>
        </p:sp>
      </p:grpSp>
      <p:sp>
        <p:nvSpPr>
          <p:cNvPr id="3" name="Parallelogram 2"/>
          <p:cNvSpPr/>
          <p:nvPr/>
        </p:nvSpPr>
        <p:spPr bwMode="auto">
          <a:xfrm rot="3071117">
            <a:off x="7362347" y="1154386"/>
            <a:ext cx="620232" cy="862252"/>
          </a:xfrm>
          <a:prstGeom prst="parallelogram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Parallelogram 17"/>
          <p:cNvSpPr/>
          <p:nvPr/>
        </p:nvSpPr>
        <p:spPr bwMode="auto">
          <a:xfrm rot="3071117">
            <a:off x="7706728" y="1696191"/>
            <a:ext cx="620232" cy="868680"/>
          </a:xfrm>
          <a:prstGeom prst="parallelogram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Block Arc 4"/>
          <p:cNvSpPr/>
          <p:nvPr/>
        </p:nvSpPr>
        <p:spPr bwMode="auto">
          <a:xfrm rot="9044570">
            <a:off x="4675338" y="-523811"/>
            <a:ext cx="3477866" cy="3430222"/>
          </a:xfrm>
          <a:prstGeom prst="blockArc">
            <a:avLst>
              <a:gd name="adj1" fmla="val 17568281"/>
              <a:gd name="adj2" fmla="val 21455854"/>
              <a:gd name="adj3" fmla="val 12375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Block Arc 21"/>
          <p:cNvSpPr/>
          <p:nvPr/>
        </p:nvSpPr>
        <p:spPr bwMode="auto">
          <a:xfrm rot="9044570">
            <a:off x="4217592" y="-458552"/>
            <a:ext cx="4056658" cy="4001085"/>
          </a:xfrm>
          <a:prstGeom prst="blockArc">
            <a:avLst>
              <a:gd name="adj1" fmla="val 17568281"/>
              <a:gd name="adj2" fmla="val 21455854"/>
              <a:gd name="adj3" fmla="val 12375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36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3906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Selecting Charged Currents</a:t>
            </a:r>
          </a:p>
        </p:txBody>
      </p:sp>
      <p:sp>
        <p:nvSpPr>
          <p:cNvPr id="81926" name="Content Placeholder 2"/>
          <p:cNvSpPr>
            <a:spLocks noGrp="1"/>
          </p:cNvSpPr>
          <p:nvPr>
            <p:ph idx="1"/>
          </p:nvPr>
        </p:nvSpPr>
        <p:spPr>
          <a:xfrm>
            <a:off x="0" y="1408113"/>
            <a:ext cx="4466999" cy="4828032"/>
          </a:xfrm>
        </p:spPr>
        <p:txBody>
          <a:bodyPr>
            <a:normAutofit/>
          </a:bodyPr>
          <a:lstStyle/>
          <a:p>
            <a:r>
              <a:rPr lang="en-US" sz="2600" dirty="0"/>
              <a:t>CC/NC separation using a </a:t>
            </a:r>
            <a:r>
              <a:rPr lang="en-US" sz="2600" dirty="0">
                <a:solidFill>
                  <a:srgbClr val="0000FF"/>
                </a:solidFill>
              </a:rPr>
              <a:t>kNN algorithm</a:t>
            </a:r>
          </a:p>
          <a:p>
            <a:pPr marL="57150" indent="-228600"/>
            <a:endParaRPr lang="en-US" sz="2600" dirty="0" smtClean="0"/>
          </a:p>
          <a:p>
            <a:r>
              <a:rPr lang="en-US" sz="2600" dirty="0"/>
              <a:t>4-parameter comparison</a:t>
            </a:r>
          </a:p>
          <a:p>
            <a:pPr marL="515938" lvl="1"/>
            <a:r>
              <a:rPr lang="en-GB" sz="2200" dirty="0">
                <a:solidFill>
                  <a:srgbClr val="000000"/>
                </a:solidFill>
              </a:rPr>
              <a:t>Track length</a:t>
            </a:r>
          </a:p>
          <a:p>
            <a:pPr marL="515938" lvl="1"/>
            <a:r>
              <a:rPr lang="en-GB" sz="2200" dirty="0">
                <a:solidFill>
                  <a:srgbClr val="000000"/>
                </a:solidFill>
              </a:rPr>
              <a:t>Transverse energy profile</a:t>
            </a:r>
          </a:p>
          <a:p>
            <a:pPr marL="515938" lvl="1"/>
            <a:r>
              <a:rPr lang="en-GB" sz="2200" dirty="0" smtClean="0">
                <a:solidFill>
                  <a:srgbClr val="0000FF"/>
                </a:solidFill>
              </a:rPr>
              <a:t>Energy deposited per plane</a:t>
            </a:r>
            <a:endParaRPr lang="en-GB" sz="2200" dirty="0">
              <a:solidFill>
                <a:srgbClr val="0000FF"/>
              </a:solidFill>
            </a:endParaRPr>
          </a:p>
          <a:p>
            <a:pPr marL="515938" lvl="1"/>
            <a:r>
              <a:rPr lang="en-GB" sz="2200" dirty="0">
                <a:solidFill>
                  <a:srgbClr val="0000FF"/>
                </a:solidFill>
              </a:rPr>
              <a:t>Energy fluctuations along the </a:t>
            </a:r>
            <a:r>
              <a:rPr lang="en-GB" sz="2200" dirty="0" smtClean="0">
                <a:solidFill>
                  <a:srgbClr val="0000FF"/>
                </a:solidFill>
              </a:rPr>
              <a:t>track</a:t>
            </a:r>
            <a:endParaRPr lang="en-US" sz="2200" dirty="0">
              <a:solidFill>
                <a:srgbClr val="0000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450393" y="791396"/>
            <a:ext cx="4261756" cy="6066604"/>
            <a:chOff x="3807554" y="583804"/>
            <a:chExt cx="4407588" cy="6274196"/>
          </a:xfrm>
        </p:grpSpPr>
        <p:pic>
          <p:nvPicPr>
            <p:cNvPr id="9" name="Picture 8" descr="nd_le_roid_meansigcor_all.ep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07554" y="583804"/>
              <a:ext cx="4407588" cy="3163824"/>
            </a:xfrm>
            <a:prstGeom prst="rect">
              <a:avLst/>
            </a:prstGeom>
          </p:spPr>
        </p:pic>
        <p:pic>
          <p:nvPicPr>
            <p:cNvPr id="17" name="Picture 16" descr="nd_le_roid_lowphhiph_all.eps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7554" y="3694176"/>
              <a:ext cx="4407588" cy="3163824"/>
            </a:xfrm>
            <a:prstGeom prst="rect">
              <a:avLst/>
            </a:prstGeom>
          </p:spPr>
        </p:pic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37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8773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Selecting CC Antineutrinos</a:t>
            </a:r>
            <a:endParaRPr lang="en-US" dirty="0"/>
          </a:p>
        </p:txBody>
      </p:sp>
      <p:sp>
        <p:nvSpPr>
          <p:cNvPr id="88068" name="Content Placeholder 2"/>
          <p:cNvSpPr>
            <a:spLocks noGrp="1"/>
          </p:cNvSpPr>
          <p:nvPr>
            <p:ph idx="1"/>
          </p:nvPr>
        </p:nvSpPr>
        <p:spPr>
          <a:xfrm>
            <a:off x="228600" y="912813"/>
            <a:ext cx="8686800" cy="2144712"/>
          </a:xfrm>
        </p:spPr>
        <p:txBody>
          <a:bodyPr/>
          <a:lstStyle/>
          <a:p>
            <a:r>
              <a:rPr lang="en-US" sz="2600" dirty="0" smtClean="0"/>
              <a:t>Use the </a:t>
            </a:r>
            <a:r>
              <a:rPr lang="en-US" sz="2600" dirty="0" smtClean="0">
                <a:solidFill>
                  <a:srgbClr val="0000FF"/>
                </a:solidFill>
              </a:rPr>
              <a:t>CC/NC Selector</a:t>
            </a:r>
            <a:endParaRPr lang="en-US" sz="2600" dirty="0" smtClean="0"/>
          </a:p>
          <a:p>
            <a:pPr lvl="1">
              <a:spcAft>
                <a:spcPts val="1200"/>
              </a:spcAft>
            </a:pPr>
            <a:r>
              <a:rPr lang="en-US" sz="2200" dirty="0" smtClean="0"/>
              <a:t>Removes NC and high-y CC interactions</a:t>
            </a:r>
          </a:p>
          <a:p>
            <a:pPr>
              <a:spcAft>
                <a:spcPts val="1200"/>
              </a:spcAft>
            </a:pPr>
            <a:r>
              <a:rPr lang="en-US" sz="2600" dirty="0"/>
              <a:t>Accept only events with </a:t>
            </a:r>
            <a:r>
              <a:rPr lang="en-US" sz="2600" dirty="0">
                <a:solidFill>
                  <a:srgbClr val="0000FF"/>
                </a:solidFill>
              </a:rPr>
              <a:t>positive reconstructed charge</a:t>
            </a:r>
            <a:endParaRPr lang="en-US" sz="2600" dirty="0"/>
          </a:p>
        </p:txBody>
      </p:sp>
      <p:grpSp>
        <p:nvGrpSpPr>
          <p:cNvPr id="3" name="Group 2"/>
          <p:cNvGrpSpPr/>
          <p:nvPr/>
        </p:nvGrpSpPr>
        <p:grpSpPr>
          <a:xfrm>
            <a:off x="4572000" y="3147537"/>
            <a:ext cx="4572000" cy="3019425"/>
            <a:chOff x="0" y="3886140"/>
            <a:chExt cx="4572000" cy="3019425"/>
          </a:xfrm>
        </p:grpSpPr>
        <p:pic>
          <p:nvPicPr>
            <p:cNvPr id="88066" name="Picture 17" descr="hqp_r4.pd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86140"/>
              <a:ext cx="4572000" cy="3019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8073" name="Group 16"/>
            <p:cNvGrpSpPr>
              <a:grpSpLocks/>
            </p:cNvGrpSpPr>
            <p:nvPr/>
          </p:nvGrpSpPr>
          <p:grpSpPr bwMode="auto">
            <a:xfrm>
              <a:off x="2484438" y="5028366"/>
              <a:ext cx="1190432" cy="1435101"/>
              <a:chOff x="552450" y="5433585"/>
              <a:chExt cx="1190432" cy="1434286"/>
            </a:xfrm>
          </p:grpSpPr>
          <p:cxnSp>
            <p:nvCxnSpPr>
              <p:cNvPr id="88075" name="Straight Connector 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-61879" y="6245605"/>
                <a:ext cx="1242945" cy="1588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</p:cxnSp>
          <p:cxnSp>
            <p:nvCxnSpPr>
              <p:cNvPr id="88076" name="Straight Arrow Connector 11"/>
              <p:cNvCxnSpPr>
                <a:cxnSpLocks noChangeShapeType="1"/>
              </p:cNvCxnSpPr>
              <p:nvPr/>
            </p:nvCxnSpPr>
            <p:spPr bwMode="auto">
              <a:xfrm rot="10800000" flipH="1">
                <a:off x="552450" y="5634452"/>
                <a:ext cx="319088" cy="1588"/>
              </a:xfrm>
              <a:prstGeom prst="straightConnector1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88077" name="TextBox 12"/>
              <p:cNvSpPr txBox="1">
                <a:spLocks noChangeArrowheads="1"/>
              </p:cNvSpPr>
              <p:nvPr/>
            </p:nvSpPr>
            <p:spPr bwMode="auto">
              <a:xfrm>
                <a:off x="915988" y="5433585"/>
                <a:ext cx="826894" cy="3691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dirty="0">
                    <a:solidFill>
                      <a:srgbClr val="008000"/>
                    </a:solidFill>
                    <a:latin typeface="+mj-lt"/>
                    <a:ea typeface="Euphemia UCAS" charset="0"/>
                    <a:cs typeface="Euphemia UCAS" charset="0"/>
                  </a:rPr>
                  <a:t>Accept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0" y="3143568"/>
            <a:ext cx="4572000" cy="3027362"/>
            <a:chOff x="4572000" y="3243263"/>
            <a:chExt cx="4572000" cy="3027362"/>
          </a:xfrm>
        </p:grpSpPr>
        <p:pic>
          <p:nvPicPr>
            <p:cNvPr id="88071" name="Picture 12" descr="hRoIDPQ_r4Log.pdf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243263"/>
              <a:ext cx="4572000" cy="3027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8072" name="Group 14"/>
            <p:cNvGrpSpPr>
              <a:grpSpLocks/>
            </p:cNvGrpSpPr>
            <p:nvPr/>
          </p:nvGrpSpPr>
          <p:grpSpPr bwMode="auto">
            <a:xfrm>
              <a:off x="6288087" y="4348163"/>
              <a:ext cx="1190836" cy="1516062"/>
              <a:chOff x="6078670" y="4358516"/>
              <a:chExt cx="1191367" cy="1515528"/>
            </a:xfrm>
          </p:grpSpPr>
          <p:cxnSp>
            <p:nvCxnSpPr>
              <p:cNvPr id="88078" name="Straight Connector 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754531" y="4878996"/>
                <a:ext cx="660978" cy="1588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</p:cxnSp>
          <p:cxnSp>
            <p:nvCxnSpPr>
              <p:cNvPr id="88079" name="Straight Arrow Connector 11"/>
              <p:cNvCxnSpPr>
                <a:cxnSpLocks noChangeShapeType="1"/>
              </p:cNvCxnSpPr>
              <p:nvPr/>
            </p:nvCxnSpPr>
            <p:spPr bwMode="auto">
              <a:xfrm rot="10800000" flipH="1">
                <a:off x="6078670" y="4559615"/>
                <a:ext cx="319087" cy="1587"/>
              </a:xfrm>
              <a:prstGeom prst="straightConnector1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88080" name="TextBox 12"/>
              <p:cNvSpPr txBox="1">
                <a:spLocks noChangeArrowheads="1"/>
              </p:cNvSpPr>
              <p:nvPr/>
            </p:nvSpPr>
            <p:spPr bwMode="auto">
              <a:xfrm>
                <a:off x="6442774" y="4358516"/>
                <a:ext cx="827263" cy="369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dirty="0">
                    <a:solidFill>
                      <a:srgbClr val="008000"/>
                    </a:solidFill>
                    <a:latin typeface="+mj-lt"/>
                    <a:ea typeface="Euphemia UCAS" charset="0"/>
                    <a:cs typeface="Euphemia UCAS" charset="0"/>
                  </a:rPr>
                  <a:t>Accept</a:t>
                </a:r>
              </a:p>
            </p:txBody>
          </p:sp>
          <p:cxnSp>
            <p:nvCxnSpPr>
              <p:cNvPr id="88081" name="Straight Connector 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007642" y="5795872"/>
                <a:ext cx="154756" cy="1588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round/>
                <a:headEnd/>
                <a:tailEnd/>
              </a:ln>
            </p:spPr>
          </p:cxnSp>
        </p:grpSp>
        <p:sp>
          <p:nvSpPr>
            <p:cNvPr id="88074" name="AutoShape 66"/>
            <p:cNvSpPr>
              <a:spLocks noChangeArrowheads="1"/>
            </p:cNvSpPr>
            <p:nvPr/>
          </p:nvSpPr>
          <p:spPr bwMode="auto">
            <a:xfrm>
              <a:off x="6884988" y="3446463"/>
              <a:ext cx="1704975" cy="398462"/>
            </a:xfrm>
            <a:prstGeom prst="roundRect">
              <a:avLst>
                <a:gd name="adj" fmla="val 282"/>
              </a:avLst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GB" sz="1800" dirty="0" smtClean="0">
                  <a:solidFill>
                    <a:srgbClr val="000000"/>
                  </a:solidFill>
                  <a:latin typeface="+mj-lt"/>
                  <a:ea typeface="msgothic" charset="0"/>
                  <a:cs typeface="msgothic" charset="0"/>
                </a:rPr>
                <a:t>CC/NC </a:t>
              </a:r>
              <a:r>
                <a:rPr lang="en-GB" sz="1800" dirty="0">
                  <a:solidFill>
                    <a:srgbClr val="000000"/>
                  </a:solidFill>
                  <a:latin typeface="+mj-lt"/>
                  <a:ea typeface="msgothic" charset="0"/>
                  <a:cs typeface="msgothic" charset="0"/>
                </a:rPr>
                <a:t>Selector</a:t>
              </a: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38</a:t>
            </a:fld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Fitting for Oscillations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Fit performed by </a:t>
            </a:r>
            <a:r>
              <a:rPr lang="en-US" dirty="0"/>
              <a:t>minimizing a binned -log likelihood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For antineutrinos, a Feldman-Cousins approach is used</a:t>
            </a:r>
          </a:p>
          <a:p>
            <a:pPr lvl="1"/>
            <a:r>
              <a:rPr lang="en-US" dirty="0" smtClean="0"/>
              <a:t>Many fake experiments used create empirical </a:t>
            </a:r>
            <a:r>
              <a:rPr lang="en-US" i="1" dirty="0" smtClean="0"/>
              <a:t>χ</a:t>
            </a:r>
            <a:r>
              <a:rPr lang="en-US" baseline="30000" dirty="0" smtClean="0"/>
              <a:t>2</a:t>
            </a:r>
            <a:r>
              <a:rPr lang="en-US" dirty="0" smtClean="0"/>
              <a:t> distributions as a function of the parameters</a:t>
            </a:r>
            <a:endParaRPr lang="en-US" dirty="0"/>
          </a:p>
          <a:p>
            <a:pPr lvl="1"/>
            <a:r>
              <a:rPr lang="en-US" dirty="0" smtClean="0"/>
              <a:t>Systematics included in the fake experiments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66" y="1784972"/>
            <a:ext cx="8648700" cy="1206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3" y="3163888"/>
            <a:ext cx="4686300" cy="5207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39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751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20"/>
          <p:cNvGrpSpPr>
            <a:grpSpLocks/>
          </p:cNvGrpSpPr>
          <p:nvPr/>
        </p:nvGrpSpPr>
        <p:grpSpPr bwMode="auto">
          <a:xfrm>
            <a:off x="6483047" y="0"/>
            <a:ext cx="2530626" cy="3034348"/>
            <a:chOff x="6097588" y="642938"/>
            <a:chExt cx="2868612" cy="3438525"/>
          </a:xfrm>
        </p:grpSpPr>
        <p:pic>
          <p:nvPicPr>
            <p:cNvPr id="45" name="Picture 168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97588" y="642938"/>
              <a:ext cx="2868612" cy="34385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cxnSp>
          <p:nvCxnSpPr>
            <p:cNvPr id="46" name="Straight Arrow Connector 39"/>
            <p:cNvCxnSpPr>
              <a:cxnSpLocks noChangeShapeType="1"/>
            </p:cNvCxnSpPr>
            <p:nvPr/>
          </p:nvCxnSpPr>
          <p:spPr bwMode="auto">
            <a:xfrm rot="16200000" flipV="1">
              <a:off x="6821488" y="1522413"/>
              <a:ext cx="1282700" cy="72390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143253"/>
            <a:ext cx="5929086" cy="73260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The MINOS Experiment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4</a:t>
            </a:fld>
            <a:endParaRPr lang="en-US" dirty="0" smtClean="0"/>
          </a:p>
        </p:txBody>
      </p:sp>
      <p:grpSp>
        <p:nvGrpSpPr>
          <p:cNvPr id="19463" name="Group 35"/>
          <p:cNvGrpSpPr>
            <a:grpSpLocks/>
          </p:cNvGrpSpPr>
          <p:nvPr/>
        </p:nvGrpSpPr>
        <p:grpSpPr bwMode="auto">
          <a:xfrm>
            <a:off x="-1113444" y="979712"/>
            <a:ext cx="8128884" cy="8374312"/>
            <a:chOff x="-1059916" y="4435463"/>
            <a:chExt cx="8675006" cy="8937720"/>
          </a:xfrm>
        </p:grpSpPr>
        <p:pic>
          <p:nvPicPr>
            <p:cNvPr id="19476" name="Picture 34" descr="beam.pn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5406" y="4621055"/>
              <a:ext cx="908490" cy="1059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Arc 10"/>
            <p:cNvSpPr/>
            <p:nvPr/>
          </p:nvSpPr>
          <p:spPr bwMode="auto">
            <a:xfrm rot="20260318">
              <a:off x="-1059916" y="4697404"/>
              <a:ext cx="8675006" cy="8675779"/>
            </a:xfrm>
            <a:prstGeom prst="arc">
              <a:avLst>
                <a:gd name="adj1" fmla="val 14988164"/>
                <a:gd name="adj2" fmla="val 20160050"/>
              </a:avLst>
            </a:prstGeom>
            <a:noFill/>
            <a:ln w="57150" cap="flat" cmpd="sng" algn="ctr">
              <a:solidFill>
                <a:srgbClr val="804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/>
            </a:p>
          </p:txBody>
        </p:sp>
        <p:cxnSp>
          <p:nvCxnSpPr>
            <p:cNvPr id="19465" name="Straight Arrow Connector 12"/>
            <p:cNvCxnSpPr>
              <a:cxnSpLocks noChangeShapeType="1"/>
            </p:cNvCxnSpPr>
            <p:nvPr/>
          </p:nvCxnSpPr>
          <p:spPr bwMode="auto">
            <a:xfrm>
              <a:off x="899220" y="5404818"/>
              <a:ext cx="5645617" cy="158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19467" name="Straight Arrow Connector 15"/>
            <p:cNvCxnSpPr>
              <a:cxnSpLocks noChangeShapeType="1"/>
            </p:cNvCxnSpPr>
            <p:nvPr/>
          </p:nvCxnSpPr>
          <p:spPr bwMode="auto">
            <a:xfrm rot="5400000">
              <a:off x="2938673" y="5052531"/>
              <a:ext cx="686032" cy="158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19470" name="TextBox 28"/>
            <p:cNvSpPr txBox="1">
              <a:spLocks noChangeArrowheads="1"/>
            </p:cNvSpPr>
            <p:nvPr/>
          </p:nvSpPr>
          <p:spPr bwMode="auto">
            <a:xfrm>
              <a:off x="3328040" y="4876388"/>
              <a:ext cx="87986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latin typeface="Euphemia UCAS" charset="0"/>
                  <a:ea typeface="Euphemia UCAS" charset="0"/>
                  <a:cs typeface="Euphemia UCAS" charset="0"/>
                </a:rPr>
                <a:t>10 km</a:t>
              </a:r>
            </a:p>
          </p:txBody>
        </p:sp>
        <p:sp>
          <p:nvSpPr>
            <p:cNvPr id="19473" name="TextBox 31"/>
            <p:cNvSpPr txBox="1">
              <a:spLocks noChangeArrowheads="1"/>
            </p:cNvSpPr>
            <p:nvPr/>
          </p:nvSpPr>
          <p:spPr bwMode="auto">
            <a:xfrm>
              <a:off x="847672" y="4435463"/>
              <a:ext cx="118641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Euphemia UCAS" charset="0"/>
                  <a:ea typeface="Euphemia UCAS" charset="0"/>
                  <a:cs typeface="Euphemia UCAS" charset="0"/>
                </a:rPr>
                <a:t>Fermilab</a:t>
              </a:r>
            </a:p>
          </p:txBody>
        </p:sp>
      </p:grpSp>
      <p:cxnSp>
        <p:nvCxnSpPr>
          <p:cNvPr id="6" name="Straight Connector 5"/>
          <p:cNvCxnSpPr/>
          <p:nvPr/>
        </p:nvCxnSpPr>
        <p:spPr>
          <a:xfrm flipH="1">
            <a:off x="96762" y="1911048"/>
            <a:ext cx="653144" cy="11853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74095" y="1874762"/>
            <a:ext cx="8273143" cy="12337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-133045" y="3023811"/>
            <a:ext cx="9180283" cy="2721427"/>
            <a:chOff x="-133045" y="3023811"/>
            <a:chExt cx="9180283" cy="2721427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838" y="3225799"/>
              <a:ext cx="8915400" cy="2438400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-133045" y="3023811"/>
              <a:ext cx="416076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rgbClr val="FF0000"/>
                  </a:solidFill>
                  <a:latin typeface="+mn-lt"/>
                </a:rPr>
                <a:t>NuMI</a:t>
              </a:r>
              <a:r>
                <a:rPr lang="en-US" sz="2800" dirty="0" smtClean="0">
                  <a:solidFill>
                    <a:srgbClr val="FF0000"/>
                  </a:solidFill>
                  <a:latin typeface="+mn-lt"/>
                </a:rPr>
                <a:t> High-intensity Neutrino Beam</a:t>
              </a:r>
              <a:endParaRPr lang="en-US" sz="28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6762" y="3108476"/>
              <a:ext cx="8938381" cy="2636762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2" name="Straight Arrow Connector 12"/>
          <p:cNvCxnSpPr>
            <a:cxnSpLocks noChangeShapeType="1"/>
          </p:cNvCxnSpPr>
          <p:nvPr/>
        </p:nvCxnSpPr>
        <p:spPr bwMode="auto">
          <a:xfrm flipV="1">
            <a:off x="3241524" y="4366381"/>
            <a:ext cx="5600095" cy="278190"/>
          </a:xfrm>
          <a:prstGeom prst="straightConnector1">
            <a:avLst/>
          </a:prstGeom>
          <a:noFill/>
          <a:ln w="76200" cmpd="sng">
            <a:solidFill>
              <a:srgbClr val="FF0000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13024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C_surface_sys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2352" y="2100360"/>
            <a:ext cx="4991648" cy="33851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Feldman-Cousins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9236"/>
            <a:ext cx="3889563" cy="245114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Each point is the </a:t>
            </a:r>
            <a:r>
              <a:rPr lang="en-US" dirty="0">
                <a:sym typeface="Symbol"/>
              </a:rPr>
              <a:t></a:t>
            </a:r>
            <a:r>
              <a:rPr lang="en-US" dirty="0" smtClean="0">
                <a:sym typeface="Symbol"/>
              </a:rPr>
              <a:t></a:t>
            </a:r>
            <a:r>
              <a:rPr lang="en-US" baseline="30000" dirty="0">
                <a:sym typeface="Symbol"/>
              </a:rPr>
              <a:t>2</a:t>
            </a:r>
            <a:r>
              <a:rPr lang="en-US" dirty="0" smtClean="0"/>
              <a:t> that encompasses 90% of fake experiments</a:t>
            </a:r>
          </a:p>
          <a:p>
            <a:pPr lvl="1"/>
            <a:r>
              <a:rPr lang="en-US" dirty="0" smtClean="0"/>
              <a:t>A perfectly Gaussian surface would be 4.7 everywhere.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14123" y="5609979"/>
            <a:ext cx="2848817" cy="103184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US" sz="2000" dirty="0" smtClean="0">
                <a:latin typeface="Euphemia UCAS"/>
                <a:cs typeface="Euphemia UCAS"/>
              </a:rPr>
              <a:t>Better than Gaussian</a:t>
            </a:r>
          </a:p>
          <a:p>
            <a:pPr algn="ctr"/>
            <a:r>
              <a:rPr lang="en-US" sz="2100" dirty="0" smtClean="0">
                <a:latin typeface="Times New Roman"/>
                <a:cs typeface="Times New Roman"/>
              </a:rPr>
              <a:t>Physical boundary gives extra information</a:t>
            </a:r>
          </a:p>
          <a:p>
            <a:pPr algn="ctr"/>
            <a:endParaRPr lang="en-US" dirty="0"/>
          </a:p>
        </p:txBody>
      </p:sp>
      <p:pic>
        <p:nvPicPr>
          <p:cNvPr id="8" name="Picture 7" descr="dchisq_onepoint.gif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94" y="3537433"/>
            <a:ext cx="4161072" cy="28218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5789" y="957898"/>
            <a:ext cx="2848817" cy="103184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US" sz="2000" dirty="0" smtClean="0">
                <a:latin typeface="Euphemia UCAS"/>
                <a:cs typeface="Euphemia UCAS"/>
              </a:rPr>
              <a:t>Worse than Gaussian</a:t>
            </a:r>
          </a:p>
          <a:p>
            <a:pPr algn="ctr"/>
            <a:r>
              <a:rPr lang="en-US" sz="2100" dirty="0" smtClean="0">
                <a:latin typeface="Times New Roman"/>
                <a:cs typeface="Times New Roman"/>
              </a:rPr>
              <a:t>Degeneracy with fast oscillations</a:t>
            </a:r>
          </a:p>
          <a:p>
            <a:pPr algn="ctr"/>
            <a:endParaRPr lang="en-US" dirty="0"/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 bwMode="auto">
          <a:xfrm>
            <a:off x="5440198" y="1989741"/>
            <a:ext cx="215977" cy="154115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3" name="Straight Arrow Connector 12"/>
          <p:cNvCxnSpPr>
            <a:stCxn id="7" idx="0"/>
          </p:cNvCxnSpPr>
          <p:nvPr/>
        </p:nvCxnSpPr>
        <p:spPr bwMode="auto">
          <a:xfrm flipV="1">
            <a:off x="7638532" y="4323546"/>
            <a:ext cx="728645" cy="12864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40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5634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11" descr="StatsStarPlot_2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521494" y="2780506"/>
            <a:ext cx="35560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5" name="Picture 10" descr="StatsStarPlot_1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286544" y="564356"/>
            <a:ext cx="2533650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Systematics</a:t>
            </a:r>
          </a:p>
        </p:txBody>
      </p:sp>
      <p:sp>
        <p:nvSpPr>
          <p:cNvPr id="110599" name="Content Placeholder 2"/>
          <p:cNvSpPr>
            <a:spLocks noGrp="1"/>
          </p:cNvSpPr>
          <p:nvPr>
            <p:ph idx="1"/>
          </p:nvPr>
        </p:nvSpPr>
        <p:spPr>
          <a:xfrm>
            <a:off x="4118879" y="787400"/>
            <a:ext cx="5025122" cy="316071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GB" dirty="0"/>
              <a:t>Effect of uncertainties estimated by fitting systematically shifted MC</a:t>
            </a:r>
          </a:p>
          <a:p>
            <a:r>
              <a:rPr lang="en-GB" dirty="0" smtClean="0"/>
              <a:t>Systematics are very small relative to the statistical uncertainty</a:t>
            </a:r>
          </a:p>
        </p:txBody>
      </p:sp>
      <p:sp>
        <p:nvSpPr>
          <p:cNvPr id="110600" name="Rectangle 8"/>
          <p:cNvSpPr>
            <a:spLocks noChangeArrowheads="1"/>
          </p:cNvSpPr>
          <p:nvPr/>
        </p:nvSpPr>
        <p:spPr bwMode="auto">
          <a:xfrm>
            <a:off x="1939925" y="2066925"/>
            <a:ext cx="447675" cy="368300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01" name="Line 9"/>
          <p:cNvSpPr>
            <a:spLocks noChangeShapeType="1"/>
          </p:cNvSpPr>
          <p:nvPr/>
        </p:nvSpPr>
        <p:spPr bwMode="auto">
          <a:xfrm flipH="1">
            <a:off x="779463" y="2268538"/>
            <a:ext cx="1157287" cy="138747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02" name="Line 10"/>
          <p:cNvSpPr>
            <a:spLocks noChangeShapeType="1"/>
          </p:cNvSpPr>
          <p:nvPr/>
        </p:nvSpPr>
        <p:spPr bwMode="auto">
          <a:xfrm>
            <a:off x="2386013" y="2251075"/>
            <a:ext cx="2149475" cy="1395413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0603" name="Picture 11" descr="StatsStarPlot_2.p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5425282" y="3293269"/>
            <a:ext cx="2592387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4" name="Rectangle 11"/>
          <p:cNvSpPr>
            <a:spLocks noChangeArrowheads="1"/>
          </p:cNvSpPr>
          <p:nvPr/>
        </p:nvSpPr>
        <p:spPr bwMode="auto">
          <a:xfrm>
            <a:off x="938213" y="5719763"/>
            <a:ext cx="2044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  <a:ea typeface="Arial" charset="0"/>
                <a:cs typeface="Arial" charset="0"/>
              </a:rPr>
              <a:t>Monte Carlo</a:t>
            </a:r>
            <a:endParaRPr lang="en-GB">
              <a:solidFill>
                <a:srgbClr val="000000"/>
              </a:solidFill>
              <a:ea typeface="msgothic" charset="0"/>
              <a:cs typeface="msgothic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41</a:t>
            </a:fld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4184952" y="3757116"/>
            <a:ext cx="47292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1225"/>
              </a:spcBef>
            </a:pPr>
            <a:r>
              <a:rPr lang="en-US" sz="2800" b="1" dirty="0">
                <a:latin typeface="+mn-lt"/>
                <a:ea typeface="Times New Roman" charset="0"/>
                <a:cs typeface="Times New Roman" charset="0"/>
              </a:rPr>
              <a:t>Near Detector </a:t>
            </a:r>
            <a:r>
              <a:rPr lang="en-US" sz="2800" dirty="0">
                <a:latin typeface="+mn-lt"/>
                <a:ea typeface="Times New Roman" charset="0"/>
                <a:cs typeface="Times New Roman" charset="0"/>
              </a:rPr>
              <a:t>at </a:t>
            </a:r>
            <a:r>
              <a:rPr lang="en-US" sz="2800" dirty="0" err="1">
                <a:latin typeface="+mn-lt"/>
                <a:ea typeface="Times New Roman" charset="0"/>
                <a:cs typeface="Times New Roman" charset="0"/>
              </a:rPr>
              <a:t>Fermilab</a:t>
            </a:r>
            <a:r>
              <a:rPr lang="en-US" sz="2800" dirty="0">
                <a:latin typeface="+mn-lt"/>
                <a:ea typeface="Times New Roman" charset="0"/>
                <a:cs typeface="Times New Roman" charset="0"/>
              </a:rPr>
              <a:t> measures the initial </a:t>
            </a:r>
            <a:r>
              <a:rPr lang="en-US" sz="2800" dirty="0" smtClean="0">
                <a:latin typeface="+mn-lt"/>
                <a:ea typeface="Times New Roman" charset="0"/>
                <a:cs typeface="Times New Roman" charset="0"/>
              </a:rPr>
              <a:t/>
            </a:r>
            <a:br>
              <a:rPr lang="en-US" sz="2800" dirty="0" smtClean="0">
                <a:latin typeface="+mn-lt"/>
                <a:ea typeface="Times New Roman" charset="0"/>
                <a:cs typeface="Times New Roman" charset="0"/>
              </a:rPr>
            </a:br>
            <a:r>
              <a:rPr lang="en-US" sz="2800" dirty="0" smtClean="0">
                <a:solidFill>
                  <a:srgbClr val="0000FF"/>
                </a:solidFill>
                <a:latin typeface="+mn-lt"/>
                <a:ea typeface="Times New Roman" charset="0"/>
                <a:cs typeface="Times New Roman" charset="0"/>
              </a:rPr>
              <a:t>beam </a:t>
            </a:r>
            <a:r>
              <a:rPr lang="en-US" sz="2800" dirty="0">
                <a:solidFill>
                  <a:srgbClr val="0000FF"/>
                </a:solidFill>
                <a:latin typeface="+mn-lt"/>
                <a:ea typeface="Times New Roman" charset="0"/>
                <a:cs typeface="Times New Roman" charset="0"/>
              </a:rPr>
              <a:t>composition </a:t>
            </a:r>
            <a:r>
              <a:rPr lang="en-US" sz="2800" dirty="0">
                <a:latin typeface="+mn-lt"/>
                <a:ea typeface="Times New Roman" charset="0"/>
                <a:cs typeface="Times New Roman" charset="0"/>
              </a:rPr>
              <a:t>and </a:t>
            </a:r>
            <a:r>
              <a:rPr lang="en-US" sz="2800" dirty="0">
                <a:solidFill>
                  <a:srgbClr val="0000FF"/>
                </a:solidFill>
                <a:latin typeface="+mn-lt"/>
                <a:ea typeface="Times New Roman" charset="0"/>
                <a:cs typeface="Times New Roman" charset="0"/>
              </a:rPr>
              <a:t>spectrum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-1113444" y="979711"/>
            <a:ext cx="8128884" cy="8374312"/>
            <a:chOff x="-1113444" y="979711"/>
            <a:chExt cx="8128884" cy="8374312"/>
          </a:xfrm>
        </p:grpSpPr>
        <p:sp>
          <p:nvSpPr>
            <p:cNvPr id="32" name="TextBox 31"/>
            <p:cNvSpPr txBox="1"/>
            <p:nvPr/>
          </p:nvSpPr>
          <p:spPr>
            <a:xfrm>
              <a:off x="568474" y="2515811"/>
              <a:ext cx="21004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Near Detector</a:t>
              </a:r>
              <a:endParaRPr lang="en-US" dirty="0">
                <a:latin typeface="+mn-lt"/>
              </a:endParaRPr>
            </a:p>
          </p:txBody>
        </p:sp>
        <p:pic>
          <p:nvPicPr>
            <p:cNvPr id="33" name="Picture 32" descr="ND.jpeg"/>
            <p:cNvPicPr>
              <a:picLocks noChangeAspect="1"/>
            </p:cNvPicPr>
            <p:nvPr/>
          </p:nvPicPr>
          <p:blipFill rotWithShape="1">
            <a:blip r:embed="rId3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21" t="10119" r="5557" b="23413"/>
            <a:stretch/>
          </p:blipFill>
          <p:spPr>
            <a:xfrm>
              <a:off x="834571" y="1415145"/>
              <a:ext cx="1475350" cy="1179576"/>
            </a:xfrm>
            <a:prstGeom prst="rect">
              <a:avLst/>
            </a:prstGeom>
          </p:spPr>
        </p:pic>
        <p:pic>
          <p:nvPicPr>
            <p:cNvPr id="37" name="Picture 34" descr="beam.pn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481" y="1153604"/>
              <a:ext cx="851297" cy="993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Arc 37"/>
            <p:cNvSpPr/>
            <p:nvPr/>
          </p:nvSpPr>
          <p:spPr bwMode="auto">
            <a:xfrm rot="20260318">
              <a:off x="-1113444" y="1225140"/>
              <a:ext cx="8128884" cy="8128883"/>
            </a:xfrm>
            <a:prstGeom prst="arc">
              <a:avLst>
                <a:gd name="adj1" fmla="val 14988164"/>
                <a:gd name="adj2" fmla="val 20160050"/>
              </a:avLst>
            </a:prstGeom>
            <a:noFill/>
            <a:ln w="57150" cap="flat" cmpd="sng" algn="ctr">
              <a:solidFill>
                <a:srgbClr val="804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/>
            </a:p>
          </p:txBody>
        </p:sp>
        <p:cxnSp>
          <p:nvCxnSpPr>
            <p:cNvPr id="39" name="Straight Arrow Connector 12"/>
            <p:cNvCxnSpPr>
              <a:cxnSpLocks noChangeShapeType="1"/>
            </p:cNvCxnSpPr>
            <p:nvPr/>
          </p:nvCxnSpPr>
          <p:spPr bwMode="auto">
            <a:xfrm>
              <a:off x="722358" y="1887961"/>
              <a:ext cx="5290206" cy="148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41" name="Straight Arrow Connector 15"/>
            <p:cNvCxnSpPr>
              <a:cxnSpLocks noChangeShapeType="1"/>
            </p:cNvCxnSpPr>
            <p:nvPr/>
          </p:nvCxnSpPr>
          <p:spPr bwMode="auto">
            <a:xfrm rot="5400000">
              <a:off x="2633449" y="1557881"/>
              <a:ext cx="642786" cy="148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42" name="TextBox 28"/>
            <p:cNvSpPr txBox="1">
              <a:spLocks noChangeArrowheads="1"/>
            </p:cNvSpPr>
            <p:nvPr/>
          </p:nvSpPr>
          <p:spPr bwMode="auto">
            <a:xfrm>
              <a:off x="2998275" y="1392842"/>
              <a:ext cx="824477" cy="3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Euphemia UCAS" charset="0"/>
                  <a:ea typeface="Euphemia UCAS" charset="0"/>
                  <a:cs typeface="Euphemia UCAS" charset="0"/>
                </a:rPr>
                <a:t>10 km</a:t>
              </a:r>
            </a:p>
          </p:txBody>
        </p:sp>
        <p:sp>
          <p:nvSpPr>
            <p:cNvPr id="48" name="TextBox 31"/>
            <p:cNvSpPr txBox="1">
              <a:spLocks noChangeArrowheads="1"/>
            </p:cNvSpPr>
            <p:nvPr/>
          </p:nvSpPr>
          <p:spPr bwMode="auto">
            <a:xfrm>
              <a:off x="674055" y="979711"/>
              <a:ext cx="1111729" cy="374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Euphemia UCAS" charset="0"/>
                  <a:ea typeface="Euphemia UCAS" charset="0"/>
                  <a:cs typeface="Euphemia UCAS" charset="0"/>
                </a:rPr>
                <a:t>Fermilab</a:t>
              </a:r>
            </a:p>
          </p:txBody>
        </p:sp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830417" y="1822283"/>
              <a:ext cx="130307" cy="13029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</p:grpSp>
      <p:grpSp>
        <p:nvGrpSpPr>
          <p:cNvPr id="44" name="Group 20"/>
          <p:cNvGrpSpPr>
            <a:grpSpLocks/>
          </p:cNvGrpSpPr>
          <p:nvPr/>
        </p:nvGrpSpPr>
        <p:grpSpPr bwMode="auto">
          <a:xfrm>
            <a:off x="6483047" y="0"/>
            <a:ext cx="2530626" cy="3034348"/>
            <a:chOff x="6097588" y="642938"/>
            <a:chExt cx="2868612" cy="3438525"/>
          </a:xfrm>
        </p:grpSpPr>
        <p:pic>
          <p:nvPicPr>
            <p:cNvPr id="45" name="Picture 168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97588" y="642938"/>
              <a:ext cx="2868612" cy="34385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cxnSp>
          <p:nvCxnSpPr>
            <p:cNvPr id="46" name="Straight Arrow Connector 39"/>
            <p:cNvCxnSpPr>
              <a:cxnSpLocks noChangeShapeType="1"/>
            </p:cNvCxnSpPr>
            <p:nvPr/>
          </p:nvCxnSpPr>
          <p:spPr bwMode="auto">
            <a:xfrm rot="16200000" flipV="1">
              <a:off x="6821488" y="1522413"/>
              <a:ext cx="1282700" cy="72390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143253"/>
            <a:ext cx="5929086" cy="73260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The MINOS Experiment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5</a:t>
            </a:fld>
            <a:endParaRPr lang="en-US" dirty="0" smtClean="0"/>
          </a:p>
        </p:txBody>
      </p:sp>
      <p:grpSp>
        <p:nvGrpSpPr>
          <p:cNvPr id="26" name="Group 25"/>
          <p:cNvGrpSpPr/>
          <p:nvPr/>
        </p:nvGrpSpPr>
        <p:grpSpPr>
          <a:xfrm>
            <a:off x="158576" y="3217335"/>
            <a:ext cx="4493457" cy="3628570"/>
            <a:chOff x="3033149" y="3723027"/>
            <a:chExt cx="3718852" cy="3003059"/>
          </a:xfrm>
        </p:grpSpPr>
        <p:pic>
          <p:nvPicPr>
            <p:cNvPr id="27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33149" y="3723027"/>
              <a:ext cx="3561415" cy="3003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 Box 19"/>
            <p:cNvSpPr txBox="1">
              <a:spLocks noChangeAspect="1" noChangeArrowheads="1"/>
            </p:cNvSpPr>
            <p:nvPr/>
          </p:nvSpPr>
          <p:spPr bwMode="auto">
            <a:xfrm>
              <a:off x="4927447" y="5940101"/>
              <a:ext cx="1343212" cy="288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500" b="1">
                  <a:solidFill>
                    <a:srgbClr val="0000FF"/>
                  </a:solidFill>
                  <a:latin typeface="Helvetica" charset="0"/>
                </a:rPr>
                <a:t>Monte Carlo</a:t>
              </a:r>
            </a:p>
          </p:txBody>
        </p:sp>
        <p:sp>
          <p:nvSpPr>
            <p:cNvPr id="29" name="Text Box 20"/>
            <p:cNvSpPr txBox="1">
              <a:spLocks noChangeAspect="1" noChangeArrowheads="1"/>
            </p:cNvSpPr>
            <p:nvPr/>
          </p:nvSpPr>
          <p:spPr bwMode="auto">
            <a:xfrm>
              <a:off x="4714464" y="3810273"/>
              <a:ext cx="2037537" cy="303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Helvetica" charset="0"/>
                </a:rPr>
                <a:t>  </a:t>
              </a:r>
              <a:r>
                <a:rPr lang="el-GR" sz="1600" b="1">
                  <a:latin typeface="Helvetica" charset="0"/>
                </a:rPr>
                <a:t>ν</a:t>
              </a:r>
              <a:r>
                <a:rPr lang="el-GR" sz="1600" b="1" baseline="-25000">
                  <a:latin typeface="Helvetica" charset="0"/>
                </a:rPr>
                <a:t>μ</a:t>
              </a:r>
              <a:r>
                <a:rPr lang="en-US" sz="1600" b="1">
                  <a:latin typeface="Helvetica" charset="0"/>
                </a:rPr>
                <a:t> spectrum</a:t>
              </a:r>
            </a:p>
          </p:txBody>
        </p:sp>
      </p:grpSp>
      <p:cxnSp>
        <p:nvCxnSpPr>
          <p:cNvPr id="47" name="Straight Arrow Connector 46"/>
          <p:cNvCxnSpPr>
            <a:stCxn id="19474" idx="5"/>
          </p:cNvCxnSpPr>
          <p:nvPr/>
        </p:nvCxnSpPr>
        <p:spPr>
          <a:xfrm>
            <a:off x="941641" y="1933497"/>
            <a:ext cx="558169" cy="2892503"/>
          </a:xfrm>
          <a:prstGeom prst="straightConnector1">
            <a:avLst/>
          </a:prstGeom>
          <a:ln w="38100" cmpd="sng">
            <a:solidFill>
              <a:schemeClr val="accent1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19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-1113444" y="979711"/>
            <a:ext cx="8128884" cy="8374312"/>
            <a:chOff x="-1113444" y="979711"/>
            <a:chExt cx="8128884" cy="8374312"/>
          </a:xfrm>
        </p:grpSpPr>
        <p:sp>
          <p:nvSpPr>
            <p:cNvPr id="57" name="TextBox 56"/>
            <p:cNvSpPr txBox="1"/>
            <p:nvPr/>
          </p:nvSpPr>
          <p:spPr>
            <a:xfrm>
              <a:off x="568474" y="2515811"/>
              <a:ext cx="21004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Near Detector</a:t>
              </a:r>
              <a:endParaRPr lang="en-US" dirty="0">
                <a:latin typeface="+mn-lt"/>
              </a:endParaRPr>
            </a:p>
          </p:txBody>
        </p:sp>
        <p:pic>
          <p:nvPicPr>
            <p:cNvPr id="58" name="Picture 57" descr="ND.jpeg"/>
            <p:cNvPicPr>
              <a:picLocks noChangeAspect="1"/>
            </p:cNvPicPr>
            <p:nvPr/>
          </p:nvPicPr>
          <p:blipFill rotWithShape="1">
            <a:blip r:embed="rId3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21" t="10119" r="5557" b="23413"/>
            <a:stretch/>
          </p:blipFill>
          <p:spPr>
            <a:xfrm>
              <a:off x="834571" y="1415145"/>
              <a:ext cx="1475350" cy="1179576"/>
            </a:xfrm>
            <a:prstGeom prst="rect">
              <a:avLst/>
            </a:prstGeom>
          </p:spPr>
        </p:pic>
        <p:pic>
          <p:nvPicPr>
            <p:cNvPr id="59" name="Picture 58" descr="FD.jpeg"/>
            <p:cNvPicPr>
              <a:picLocks noChangeAspect="1"/>
            </p:cNvPicPr>
            <p:nvPr/>
          </p:nvPicPr>
          <p:blipFill rotWithShape="1">
            <a:blip r:embed="rId4">
              <a:alphaModFix amt="7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67" r="14373"/>
            <a:stretch/>
          </p:blipFill>
          <p:spPr>
            <a:xfrm>
              <a:off x="4317999" y="1422827"/>
              <a:ext cx="1257905" cy="1171894"/>
            </a:xfrm>
            <a:prstGeom prst="rect">
              <a:avLst/>
            </a:prstGeom>
          </p:spPr>
        </p:pic>
        <p:sp>
          <p:nvSpPr>
            <p:cNvPr id="60" name="TextBox 33"/>
            <p:cNvSpPr txBox="1">
              <a:spLocks noChangeArrowheads="1"/>
            </p:cNvSpPr>
            <p:nvPr/>
          </p:nvSpPr>
          <p:spPr bwMode="auto">
            <a:xfrm>
              <a:off x="4827921" y="1043112"/>
              <a:ext cx="1015266" cy="374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Euphemia UCAS" charset="0"/>
                  <a:ea typeface="Euphemia UCAS" charset="0"/>
                  <a:cs typeface="Euphemia UCAS" charset="0"/>
                </a:rPr>
                <a:t>Soudan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059156" y="2515811"/>
              <a:ext cx="18389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Far Detector</a:t>
              </a:r>
              <a:endParaRPr lang="en-US" dirty="0">
                <a:latin typeface="+mn-lt"/>
              </a:endParaRPr>
            </a:p>
          </p:txBody>
        </p:sp>
        <p:pic>
          <p:nvPicPr>
            <p:cNvPr id="62" name="Picture 34" descr="beam.pn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481" y="1153604"/>
              <a:ext cx="851297" cy="993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Arc 62"/>
            <p:cNvSpPr/>
            <p:nvPr/>
          </p:nvSpPr>
          <p:spPr bwMode="auto">
            <a:xfrm rot="20260318">
              <a:off x="-1113444" y="1225140"/>
              <a:ext cx="8128884" cy="8128883"/>
            </a:xfrm>
            <a:prstGeom prst="arc">
              <a:avLst>
                <a:gd name="adj1" fmla="val 14988164"/>
                <a:gd name="adj2" fmla="val 20160050"/>
              </a:avLst>
            </a:prstGeom>
            <a:noFill/>
            <a:ln w="57150" cap="flat" cmpd="sng" algn="ctr">
              <a:solidFill>
                <a:srgbClr val="804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/>
            </a:p>
          </p:txBody>
        </p:sp>
        <p:cxnSp>
          <p:nvCxnSpPr>
            <p:cNvPr id="64" name="Straight Arrow Connector 12"/>
            <p:cNvCxnSpPr>
              <a:cxnSpLocks noChangeShapeType="1"/>
            </p:cNvCxnSpPr>
            <p:nvPr/>
          </p:nvCxnSpPr>
          <p:spPr bwMode="auto">
            <a:xfrm>
              <a:off x="722358" y="1887961"/>
              <a:ext cx="5290206" cy="148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65" name="Oval 13"/>
            <p:cNvSpPr>
              <a:spLocks noChangeArrowheads="1"/>
            </p:cNvSpPr>
            <p:nvPr/>
          </p:nvSpPr>
          <p:spPr bwMode="auto">
            <a:xfrm>
              <a:off x="4700870" y="1827156"/>
              <a:ext cx="130307" cy="13029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cxnSp>
          <p:nvCxnSpPr>
            <p:cNvPr id="66" name="Straight Arrow Connector 15"/>
            <p:cNvCxnSpPr>
              <a:cxnSpLocks noChangeShapeType="1"/>
            </p:cNvCxnSpPr>
            <p:nvPr/>
          </p:nvCxnSpPr>
          <p:spPr bwMode="auto">
            <a:xfrm rot="5400000">
              <a:off x="2633449" y="1557881"/>
              <a:ext cx="642786" cy="148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67" name="TextBox 28"/>
            <p:cNvSpPr txBox="1">
              <a:spLocks noChangeArrowheads="1"/>
            </p:cNvSpPr>
            <p:nvPr/>
          </p:nvSpPr>
          <p:spPr bwMode="auto">
            <a:xfrm>
              <a:off x="2998275" y="1392842"/>
              <a:ext cx="824477" cy="3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Euphemia UCAS" charset="0"/>
                  <a:ea typeface="Euphemia UCAS" charset="0"/>
                  <a:cs typeface="Euphemia UCAS" charset="0"/>
                </a:rPr>
                <a:t>10 km</a:t>
              </a:r>
            </a:p>
          </p:txBody>
        </p:sp>
        <p:sp>
          <p:nvSpPr>
            <p:cNvPr id="68" name="TextBox 30"/>
            <p:cNvSpPr txBox="1">
              <a:spLocks noChangeArrowheads="1"/>
            </p:cNvSpPr>
            <p:nvPr/>
          </p:nvSpPr>
          <p:spPr bwMode="auto">
            <a:xfrm>
              <a:off x="2550230" y="1912960"/>
              <a:ext cx="950477" cy="3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latin typeface="Euphemia UCAS" charset="0"/>
                  <a:ea typeface="Euphemia UCAS" charset="0"/>
                  <a:cs typeface="Euphemia UCAS" charset="0"/>
                </a:rPr>
                <a:t>735 km</a:t>
              </a:r>
            </a:p>
          </p:txBody>
        </p:sp>
        <p:sp>
          <p:nvSpPr>
            <p:cNvPr id="69" name="TextBox 31"/>
            <p:cNvSpPr txBox="1">
              <a:spLocks noChangeArrowheads="1"/>
            </p:cNvSpPr>
            <p:nvPr/>
          </p:nvSpPr>
          <p:spPr bwMode="auto">
            <a:xfrm>
              <a:off x="674055" y="979711"/>
              <a:ext cx="1111729" cy="374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Euphemia UCAS" charset="0"/>
                  <a:ea typeface="Euphemia UCAS" charset="0"/>
                  <a:cs typeface="Euphemia UCAS" charset="0"/>
                </a:rPr>
                <a:t>Fermilab</a:t>
              </a:r>
            </a:p>
          </p:txBody>
        </p:sp>
        <p:sp>
          <p:nvSpPr>
            <p:cNvPr id="70" name="Oval 32"/>
            <p:cNvSpPr>
              <a:spLocks noChangeArrowheads="1"/>
            </p:cNvSpPr>
            <p:nvPr/>
          </p:nvSpPr>
          <p:spPr bwMode="auto">
            <a:xfrm>
              <a:off x="830417" y="1822283"/>
              <a:ext cx="130307" cy="13029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</p:grpSp>
      <p:grpSp>
        <p:nvGrpSpPr>
          <p:cNvPr id="44" name="Group 20"/>
          <p:cNvGrpSpPr>
            <a:grpSpLocks/>
          </p:cNvGrpSpPr>
          <p:nvPr/>
        </p:nvGrpSpPr>
        <p:grpSpPr bwMode="auto">
          <a:xfrm>
            <a:off x="6483047" y="0"/>
            <a:ext cx="2530626" cy="3034348"/>
            <a:chOff x="6097588" y="642938"/>
            <a:chExt cx="2868612" cy="3438525"/>
          </a:xfrm>
        </p:grpSpPr>
        <p:pic>
          <p:nvPicPr>
            <p:cNvPr id="45" name="Picture 168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97588" y="642938"/>
              <a:ext cx="2868612" cy="34385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cxnSp>
          <p:nvCxnSpPr>
            <p:cNvPr id="46" name="Straight Arrow Connector 39"/>
            <p:cNvCxnSpPr>
              <a:cxnSpLocks noChangeShapeType="1"/>
            </p:cNvCxnSpPr>
            <p:nvPr/>
          </p:nvCxnSpPr>
          <p:spPr bwMode="auto">
            <a:xfrm rot="16200000" flipV="1">
              <a:off x="6821488" y="1522413"/>
              <a:ext cx="1282700" cy="72390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143253"/>
            <a:ext cx="5929086" cy="73260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The MINOS Experiment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6</a:t>
            </a:fld>
            <a:endParaRPr lang="en-US" dirty="0" smtClean="0"/>
          </a:p>
        </p:txBody>
      </p:sp>
      <p:grpSp>
        <p:nvGrpSpPr>
          <p:cNvPr id="26" name="Group 25"/>
          <p:cNvGrpSpPr/>
          <p:nvPr/>
        </p:nvGrpSpPr>
        <p:grpSpPr>
          <a:xfrm>
            <a:off x="157067" y="3217335"/>
            <a:ext cx="4494966" cy="3628570"/>
            <a:chOff x="3031900" y="3723027"/>
            <a:chExt cx="3720101" cy="3003059"/>
          </a:xfrm>
        </p:grpSpPr>
        <p:pic>
          <p:nvPicPr>
            <p:cNvPr id="27" name="Picture 14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1900" y="3723027"/>
              <a:ext cx="3563913" cy="3003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 Box 19"/>
            <p:cNvSpPr txBox="1">
              <a:spLocks noChangeAspect="1" noChangeArrowheads="1"/>
            </p:cNvSpPr>
            <p:nvPr/>
          </p:nvSpPr>
          <p:spPr bwMode="auto">
            <a:xfrm>
              <a:off x="4927447" y="5940101"/>
              <a:ext cx="1343212" cy="288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500" b="1">
                  <a:solidFill>
                    <a:srgbClr val="0000FF"/>
                  </a:solidFill>
                  <a:latin typeface="Helvetica" charset="0"/>
                </a:rPr>
                <a:t>Monte Carlo</a:t>
              </a:r>
            </a:p>
          </p:txBody>
        </p:sp>
        <p:sp>
          <p:nvSpPr>
            <p:cNvPr id="29" name="Text Box 20"/>
            <p:cNvSpPr txBox="1">
              <a:spLocks noChangeAspect="1" noChangeArrowheads="1"/>
            </p:cNvSpPr>
            <p:nvPr/>
          </p:nvSpPr>
          <p:spPr bwMode="auto">
            <a:xfrm>
              <a:off x="4714464" y="3810273"/>
              <a:ext cx="2037537" cy="303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dirty="0">
                  <a:latin typeface="Helvetica" charset="0"/>
                </a:rPr>
                <a:t>  </a:t>
              </a:r>
              <a:r>
                <a:rPr lang="el-GR" sz="1600" b="1" dirty="0">
                  <a:latin typeface="Helvetica" charset="0"/>
                </a:rPr>
                <a:t>ν</a:t>
              </a:r>
              <a:r>
                <a:rPr lang="el-GR" sz="1600" b="1" baseline="-25000" dirty="0">
                  <a:latin typeface="Helvetica" charset="0"/>
                </a:rPr>
                <a:t>μ</a:t>
              </a:r>
              <a:r>
                <a:rPr lang="en-US" sz="1600" b="1" dirty="0">
                  <a:latin typeface="Helvetica" charset="0"/>
                </a:rPr>
                <a:t> spectrum</a:t>
              </a:r>
            </a:p>
          </p:txBody>
        </p:sp>
      </p:grpSp>
      <p:cxnSp>
        <p:nvCxnSpPr>
          <p:cNvPr id="47" name="Straight Arrow Connector 46"/>
          <p:cNvCxnSpPr>
            <a:stCxn id="19474" idx="5"/>
          </p:cNvCxnSpPr>
          <p:nvPr/>
        </p:nvCxnSpPr>
        <p:spPr>
          <a:xfrm>
            <a:off x="941641" y="1933497"/>
            <a:ext cx="558169" cy="2892503"/>
          </a:xfrm>
          <a:prstGeom prst="straightConnector1">
            <a:avLst/>
          </a:prstGeom>
          <a:ln w="38100" cmpd="sng">
            <a:solidFill>
              <a:srgbClr val="4F81BD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9466" idx="4"/>
          </p:cNvCxnSpPr>
          <p:nvPr/>
        </p:nvCxnSpPr>
        <p:spPr>
          <a:xfrm flipH="1">
            <a:off x="2370667" y="1957451"/>
            <a:ext cx="2395357" cy="3412835"/>
          </a:xfrm>
          <a:prstGeom prst="straightConnector1">
            <a:avLst/>
          </a:prstGeom>
          <a:ln w="38100" cmpd="sng">
            <a:solidFill>
              <a:srgbClr val="4F81BD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4184952" y="3757116"/>
            <a:ext cx="47292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1225"/>
              </a:spcBef>
            </a:pPr>
            <a:r>
              <a:rPr lang="en-US" sz="2800" b="1" dirty="0" smtClean="0">
                <a:latin typeface="+mn-lt"/>
                <a:ea typeface="Times New Roman" charset="0"/>
                <a:cs typeface="Times New Roman" charset="0"/>
              </a:rPr>
              <a:t>Far Detector </a:t>
            </a:r>
            <a:r>
              <a:rPr lang="en-US" sz="2800" dirty="0" smtClean="0">
                <a:latin typeface="+mn-lt"/>
                <a:ea typeface="Times New Roman" charset="0"/>
                <a:cs typeface="Times New Roman" charset="0"/>
              </a:rPr>
              <a:t>in Soudan, MN measures the </a:t>
            </a:r>
            <a:br>
              <a:rPr lang="en-US" sz="2800" dirty="0" smtClean="0">
                <a:latin typeface="+mn-lt"/>
                <a:ea typeface="Times New Roman" charset="0"/>
                <a:cs typeface="Times New Roman" charset="0"/>
              </a:rPr>
            </a:br>
            <a:r>
              <a:rPr lang="en-US" sz="2800" dirty="0" smtClean="0">
                <a:solidFill>
                  <a:srgbClr val="0000FF"/>
                </a:solidFill>
                <a:latin typeface="+mn-lt"/>
                <a:ea typeface="Times New Roman" charset="0"/>
                <a:cs typeface="Times New Roman" charset="0"/>
              </a:rPr>
              <a:t>oscillated spectrum</a:t>
            </a:r>
            <a:endParaRPr lang="en-US" sz="2800" dirty="0">
              <a:solidFill>
                <a:srgbClr val="0000FF"/>
              </a:solidFill>
              <a:latin typeface="+mn-lt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6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20"/>
          <p:cNvGrpSpPr>
            <a:grpSpLocks/>
          </p:cNvGrpSpPr>
          <p:nvPr/>
        </p:nvGrpSpPr>
        <p:grpSpPr bwMode="auto">
          <a:xfrm>
            <a:off x="6483047" y="0"/>
            <a:ext cx="2530626" cy="3034348"/>
            <a:chOff x="6097588" y="642938"/>
            <a:chExt cx="2868612" cy="3438525"/>
          </a:xfrm>
        </p:grpSpPr>
        <p:pic>
          <p:nvPicPr>
            <p:cNvPr id="45" name="Picture 16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97588" y="642938"/>
              <a:ext cx="2868612" cy="34385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cxnSp>
          <p:nvCxnSpPr>
            <p:cNvPr id="46" name="Straight Arrow Connector 39"/>
            <p:cNvCxnSpPr>
              <a:cxnSpLocks noChangeShapeType="1"/>
            </p:cNvCxnSpPr>
            <p:nvPr/>
          </p:nvCxnSpPr>
          <p:spPr bwMode="auto">
            <a:xfrm rot="16200000" flipV="1">
              <a:off x="6821488" y="1522413"/>
              <a:ext cx="1282700" cy="72390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143253"/>
            <a:ext cx="5929086" cy="73260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The MINOS Experiment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7</a:t>
            </a:fld>
            <a:endParaRPr lang="en-US" dirty="0" smtClean="0"/>
          </a:p>
        </p:txBody>
      </p:sp>
      <p:grpSp>
        <p:nvGrpSpPr>
          <p:cNvPr id="26" name="Group 25"/>
          <p:cNvGrpSpPr/>
          <p:nvPr/>
        </p:nvGrpSpPr>
        <p:grpSpPr>
          <a:xfrm>
            <a:off x="157067" y="3217335"/>
            <a:ext cx="4494966" cy="3628570"/>
            <a:chOff x="3031900" y="3723027"/>
            <a:chExt cx="3720101" cy="3003059"/>
          </a:xfrm>
        </p:grpSpPr>
        <p:pic>
          <p:nvPicPr>
            <p:cNvPr id="27" name="Picture 14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1900" y="3723027"/>
              <a:ext cx="3563913" cy="3003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 Box 19"/>
            <p:cNvSpPr txBox="1">
              <a:spLocks noChangeAspect="1" noChangeArrowheads="1"/>
            </p:cNvSpPr>
            <p:nvPr/>
          </p:nvSpPr>
          <p:spPr bwMode="auto">
            <a:xfrm>
              <a:off x="4927447" y="5940101"/>
              <a:ext cx="1343212" cy="288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500" b="1">
                  <a:solidFill>
                    <a:srgbClr val="0000FF"/>
                  </a:solidFill>
                  <a:latin typeface="Helvetica" charset="0"/>
                </a:rPr>
                <a:t>Monte Carlo</a:t>
              </a:r>
            </a:p>
          </p:txBody>
        </p:sp>
        <p:sp>
          <p:nvSpPr>
            <p:cNvPr id="29" name="Text Box 20"/>
            <p:cNvSpPr txBox="1">
              <a:spLocks noChangeAspect="1" noChangeArrowheads="1"/>
            </p:cNvSpPr>
            <p:nvPr/>
          </p:nvSpPr>
          <p:spPr bwMode="auto">
            <a:xfrm>
              <a:off x="4714464" y="3810273"/>
              <a:ext cx="2037537" cy="303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Helvetica" charset="0"/>
                </a:rPr>
                <a:t>  </a:t>
              </a:r>
              <a:r>
                <a:rPr lang="el-GR" sz="1600" b="1">
                  <a:latin typeface="Helvetica" charset="0"/>
                </a:rPr>
                <a:t>ν</a:t>
              </a:r>
              <a:r>
                <a:rPr lang="el-GR" sz="1600" b="1" baseline="-25000">
                  <a:latin typeface="Helvetica" charset="0"/>
                </a:rPr>
                <a:t>μ</a:t>
              </a:r>
              <a:r>
                <a:rPr lang="en-US" sz="1600" b="1">
                  <a:latin typeface="Helvetica" charset="0"/>
                </a:rPr>
                <a:t> spectrum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737400" y="3169735"/>
            <a:ext cx="4406600" cy="3688266"/>
            <a:chOff x="4902200" y="3139726"/>
            <a:chExt cx="3983038" cy="3333750"/>
          </a:xfrm>
        </p:grpSpPr>
        <p:pic>
          <p:nvPicPr>
            <p:cNvPr id="37" name="Picture 15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2200" y="3139726"/>
              <a:ext cx="3983038" cy="3333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 Box 11"/>
            <p:cNvSpPr txBox="1">
              <a:spLocks noChangeAspect="1" noChangeArrowheads="1"/>
            </p:cNvSpPr>
            <p:nvPr/>
          </p:nvSpPr>
          <p:spPr bwMode="auto">
            <a:xfrm>
              <a:off x="6604000" y="3443288"/>
              <a:ext cx="2041525" cy="333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954" tIns="41477" rIns="82954" bIns="41477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Helvetica" charset="0"/>
                </a:rPr>
                <a:t>spectrum ratio</a:t>
              </a:r>
            </a:p>
          </p:txBody>
        </p:sp>
        <p:sp>
          <p:nvSpPr>
            <p:cNvPr id="39" name="Text Box 12"/>
            <p:cNvSpPr txBox="1">
              <a:spLocks noChangeAspect="1" noChangeArrowheads="1"/>
            </p:cNvSpPr>
            <p:nvPr/>
          </p:nvSpPr>
          <p:spPr bwMode="auto">
            <a:xfrm>
              <a:off x="6999288" y="5630863"/>
              <a:ext cx="1500187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954" tIns="41477" rIns="82954" bIns="41477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500" b="1">
                  <a:solidFill>
                    <a:srgbClr val="0000FF"/>
                  </a:solidFill>
                  <a:latin typeface="Helvetica" charset="0"/>
                </a:rPr>
                <a:t>Monte Carlo</a:t>
              </a:r>
            </a:p>
          </p:txBody>
        </p:sp>
        <p:sp>
          <p:nvSpPr>
            <p:cNvPr id="40" name="Line 17"/>
            <p:cNvSpPr>
              <a:spLocks noChangeAspect="1" noChangeShapeType="1"/>
            </p:cNvSpPr>
            <p:nvPr/>
          </p:nvSpPr>
          <p:spPr bwMode="auto">
            <a:xfrm flipV="1">
              <a:off x="6189663" y="4192588"/>
              <a:ext cx="0" cy="1492250"/>
            </a:xfrm>
            <a:prstGeom prst="line">
              <a:avLst/>
            </a:prstGeom>
            <a:noFill/>
            <a:ln w="38100">
              <a:solidFill>
                <a:schemeClr val="accent5"/>
              </a:solidFill>
              <a:round/>
              <a:headEnd type="triangle" w="med" len="med"/>
              <a:tailEnd type="triangle" w="med" len="med"/>
            </a:ln>
          </p:spPr>
          <p:txBody>
            <a:bodyPr lIns="82954" tIns="41477" rIns="82954" bIns="41477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17"/>
            <p:cNvSpPr>
              <a:spLocks noChangeAspect="1" noChangeShapeType="1"/>
            </p:cNvSpPr>
            <p:nvPr/>
          </p:nvSpPr>
          <p:spPr bwMode="auto">
            <a:xfrm flipV="1">
              <a:off x="5624513" y="4381500"/>
              <a:ext cx="581025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 lIns="82954" tIns="41477" rIns="82954" bIns="41477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631558" y="3809598"/>
              <a:ext cx="5917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chemeClr val="accent2"/>
                  </a:solidFill>
                  <a:latin typeface="+mn-lt"/>
                </a:rPr>
                <a:t>Δ</a:t>
              </a:r>
              <a:r>
                <a:rPr lang="en-US" sz="1800" i="1" dirty="0">
                  <a:solidFill>
                    <a:schemeClr val="accent2"/>
                  </a:solidFill>
                  <a:latin typeface="+mn-lt"/>
                </a:rPr>
                <a:t>m</a:t>
              </a:r>
              <a:r>
                <a:rPr lang="en-US" sz="1800" baseline="30000" dirty="0">
                  <a:solidFill>
                    <a:schemeClr val="accent2"/>
                  </a:solidFill>
                  <a:latin typeface="+mn-lt"/>
                </a:rPr>
                <a:t>2</a:t>
              </a:r>
              <a:endParaRPr lang="en-US" sz="1800" dirty="0">
                <a:latin typeface="+mn-lt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232203" y="4585641"/>
              <a:ext cx="6873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solidFill>
                    <a:schemeClr val="accent5"/>
                  </a:solidFill>
                  <a:latin typeface="+mn-lt"/>
                </a:rPr>
                <a:t>sin</a:t>
              </a:r>
              <a:r>
                <a:rPr lang="en-US" sz="1800" baseline="30000" dirty="0" smtClean="0">
                  <a:solidFill>
                    <a:schemeClr val="accent5"/>
                  </a:solidFill>
                  <a:latin typeface="+mn-lt"/>
                </a:rPr>
                <a:t>2</a:t>
              </a:r>
              <a:r>
                <a:rPr lang="en-US" sz="1800" i="1" dirty="0" smtClean="0">
                  <a:solidFill>
                    <a:schemeClr val="accent5"/>
                  </a:solidFill>
                  <a:latin typeface="+mn-lt"/>
                </a:rPr>
                <a:t>θ</a:t>
              </a:r>
              <a:endParaRPr lang="en-US" sz="1800" dirty="0">
                <a:latin typeface="+mn-l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1113444" y="979711"/>
            <a:ext cx="8128884" cy="8374312"/>
            <a:chOff x="-1113444" y="979711"/>
            <a:chExt cx="8128884" cy="8374312"/>
          </a:xfrm>
        </p:grpSpPr>
        <p:sp>
          <p:nvSpPr>
            <p:cNvPr id="51" name="TextBox 50"/>
            <p:cNvSpPr txBox="1"/>
            <p:nvPr/>
          </p:nvSpPr>
          <p:spPr>
            <a:xfrm>
              <a:off x="568474" y="2515811"/>
              <a:ext cx="21004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Near Detector</a:t>
              </a:r>
              <a:endParaRPr lang="en-US" dirty="0">
                <a:latin typeface="+mn-lt"/>
              </a:endParaRPr>
            </a:p>
          </p:txBody>
        </p:sp>
        <p:pic>
          <p:nvPicPr>
            <p:cNvPr id="52" name="Picture 51" descr="ND.jpeg"/>
            <p:cNvPicPr>
              <a:picLocks noChangeAspect="1"/>
            </p:cNvPicPr>
            <p:nvPr/>
          </p:nvPicPr>
          <p:blipFill rotWithShape="1">
            <a:blip r:embed="rId7">
              <a:alphaModFix amt="7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21" t="10119" r="5557" b="23413"/>
            <a:stretch/>
          </p:blipFill>
          <p:spPr>
            <a:xfrm>
              <a:off x="834571" y="1415145"/>
              <a:ext cx="1475350" cy="1179576"/>
            </a:xfrm>
            <a:prstGeom prst="rect">
              <a:avLst/>
            </a:prstGeom>
          </p:spPr>
        </p:pic>
        <p:pic>
          <p:nvPicPr>
            <p:cNvPr id="53" name="Picture 52" descr="FD.jpeg"/>
            <p:cNvPicPr>
              <a:picLocks noChangeAspect="1"/>
            </p:cNvPicPr>
            <p:nvPr/>
          </p:nvPicPr>
          <p:blipFill rotWithShape="1">
            <a:blip r:embed="rId8">
              <a:alphaModFix amt="7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67" r="14373"/>
            <a:stretch/>
          </p:blipFill>
          <p:spPr>
            <a:xfrm>
              <a:off x="4317999" y="1422827"/>
              <a:ext cx="1257905" cy="1171894"/>
            </a:xfrm>
            <a:prstGeom prst="rect">
              <a:avLst/>
            </a:prstGeom>
          </p:spPr>
        </p:pic>
        <p:sp>
          <p:nvSpPr>
            <p:cNvPr id="54" name="TextBox 33"/>
            <p:cNvSpPr txBox="1">
              <a:spLocks noChangeArrowheads="1"/>
            </p:cNvSpPr>
            <p:nvPr/>
          </p:nvSpPr>
          <p:spPr bwMode="auto">
            <a:xfrm>
              <a:off x="4827921" y="1043112"/>
              <a:ext cx="1015266" cy="374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Euphemia UCAS" charset="0"/>
                  <a:ea typeface="Euphemia UCAS" charset="0"/>
                  <a:cs typeface="Euphemia UCAS" charset="0"/>
                </a:rPr>
                <a:t>Soudan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059156" y="2515811"/>
              <a:ext cx="18389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Far Detector</a:t>
              </a:r>
              <a:endParaRPr lang="en-US" dirty="0">
                <a:latin typeface="+mn-lt"/>
              </a:endParaRPr>
            </a:p>
          </p:txBody>
        </p:sp>
        <p:pic>
          <p:nvPicPr>
            <p:cNvPr id="19476" name="Picture 34" descr="beam.png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481" y="1153604"/>
              <a:ext cx="851297" cy="993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Arc 10"/>
            <p:cNvSpPr/>
            <p:nvPr/>
          </p:nvSpPr>
          <p:spPr bwMode="auto">
            <a:xfrm rot="20260318">
              <a:off x="-1113444" y="1225140"/>
              <a:ext cx="8128884" cy="8128883"/>
            </a:xfrm>
            <a:prstGeom prst="arc">
              <a:avLst>
                <a:gd name="adj1" fmla="val 14988164"/>
                <a:gd name="adj2" fmla="val 20160050"/>
              </a:avLst>
            </a:prstGeom>
            <a:noFill/>
            <a:ln w="57150" cap="flat" cmpd="sng" algn="ctr">
              <a:solidFill>
                <a:srgbClr val="804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/>
            </a:p>
          </p:txBody>
        </p:sp>
        <p:cxnSp>
          <p:nvCxnSpPr>
            <p:cNvPr id="19465" name="Straight Arrow Connector 12"/>
            <p:cNvCxnSpPr>
              <a:cxnSpLocks noChangeShapeType="1"/>
            </p:cNvCxnSpPr>
            <p:nvPr/>
          </p:nvCxnSpPr>
          <p:spPr bwMode="auto">
            <a:xfrm>
              <a:off x="722358" y="1887961"/>
              <a:ext cx="5290206" cy="148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19466" name="Oval 13"/>
            <p:cNvSpPr>
              <a:spLocks noChangeArrowheads="1"/>
            </p:cNvSpPr>
            <p:nvPr/>
          </p:nvSpPr>
          <p:spPr bwMode="auto">
            <a:xfrm>
              <a:off x="4700870" y="1827156"/>
              <a:ext cx="130307" cy="13029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cxnSp>
          <p:nvCxnSpPr>
            <p:cNvPr id="19467" name="Straight Arrow Connector 15"/>
            <p:cNvCxnSpPr>
              <a:cxnSpLocks noChangeShapeType="1"/>
            </p:cNvCxnSpPr>
            <p:nvPr/>
          </p:nvCxnSpPr>
          <p:spPr bwMode="auto">
            <a:xfrm rot="5400000">
              <a:off x="2633449" y="1557881"/>
              <a:ext cx="642786" cy="148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19470" name="TextBox 28"/>
            <p:cNvSpPr txBox="1">
              <a:spLocks noChangeArrowheads="1"/>
            </p:cNvSpPr>
            <p:nvPr/>
          </p:nvSpPr>
          <p:spPr bwMode="auto">
            <a:xfrm>
              <a:off x="2998275" y="1392842"/>
              <a:ext cx="824477" cy="3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Euphemia UCAS" charset="0"/>
                  <a:ea typeface="Euphemia UCAS" charset="0"/>
                  <a:cs typeface="Euphemia UCAS" charset="0"/>
                </a:rPr>
                <a:t>10 km</a:t>
              </a:r>
            </a:p>
          </p:txBody>
        </p:sp>
        <p:sp>
          <p:nvSpPr>
            <p:cNvPr id="19472" name="TextBox 30"/>
            <p:cNvSpPr txBox="1">
              <a:spLocks noChangeArrowheads="1"/>
            </p:cNvSpPr>
            <p:nvPr/>
          </p:nvSpPr>
          <p:spPr bwMode="auto">
            <a:xfrm>
              <a:off x="2550230" y="1912960"/>
              <a:ext cx="950477" cy="34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latin typeface="Euphemia UCAS" charset="0"/>
                  <a:ea typeface="Euphemia UCAS" charset="0"/>
                  <a:cs typeface="Euphemia UCAS" charset="0"/>
                </a:rPr>
                <a:t>735 km</a:t>
              </a:r>
            </a:p>
          </p:txBody>
        </p:sp>
        <p:sp>
          <p:nvSpPr>
            <p:cNvPr id="19473" name="TextBox 31"/>
            <p:cNvSpPr txBox="1">
              <a:spLocks noChangeArrowheads="1"/>
            </p:cNvSpPr>
            <p:nvPr/>
          </p:nvSpPr>
          <p:spPr bwMode="auto">
            <a:xfrm>
              <a:off x="674055" y="979711"/>
              <a:ext cx="1111729" cy="374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Euphemia UCAS" charset="0"/>
                  <a:ea typeface="Euphemia UCAS" charset="0"/>
                  <a:cs typeface="Euphemia UCAS" charset="0"/>
                </a:rPr>
                <a:t>Fermilab</a:t>
              </a:r>
            </a:p>
          </p:txBody>
        </p:sp>
        <p:sp>
          <p:nvSpPr>
            <p:cNvPr id="19474" name="Oval 32"/>
            <p:cNvSpPr>
              <a:spLocks noChangeArrowheads="1"/>
            </p:cNvSpPr>
            <p:nvPr/>
          </p:nvSpPr>
          <p:spPr bwMode="auto">
            <a:xfrm>
              <a:off x="830417" y="1822283"/>
              <a:ext cx="130307" cy="13029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299408" y="2128761"/>
            <a:ext cx="3638973" cy="1305076"/>
            <a:chOff x="2819641" y="827960"/>
            <a:chExt cx="5405495" cy="1938618"/>
          </a:xfrm>
        </p:grpSpPr>
        <p:graphicFrame>
          <p:nvGraphicFramePr>
            <p:cNvPr id="3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0623718"/>
                </p:ext>
              </p:extLst>
            </p:nvPr>
          </p:nvGraphicFramePr>
          <p:xfrm>
            <a:off x="2819641" y="827960"/>
            <a:ext cx="5405495" cy="19386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85" name="Equation" r:id="rId10" imgW="1981200" imgH="711200" progId="Equation.3">
                    <p:embed/>
                  </p:oleObj>
                </mc:Choice>
                <mc:Fallback>
                  <p:oleObj name="Equation" r:id="rId10" imgW="1981200" imgH="71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19641" y="827960"/>
                          <a:ext cx="5405495" cy="193861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38100" cmpd="sng">
                          <a:solidFill>
                            <a:srgbClr val="000000"/>
                          </a:solidFill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19"/>
            <p:cNvSpPr>
              <a:spLocks noChangeArrowheads="1"/>
            </p:cNvSpPr>
            <p:nvPr/>
          </p:nvSpPr>
          <p:spPr bwMode="auto">
            <a:xfrm>
              <a:off x="3304664" y="1763219"/>
              <a:ext cx="1730375" cy="801687"/>
            </a:xfrm>
            <a:prstGeom prst="rect">
              <a:avLst/>
            </a:prstGeom>
            <a:noFill/>
            <a:ln w="38100">
              <a:solidFill>
                <a:srgbClr val="4BACC6"/>
              </a:solidFill>
              <a:miter lim="800000"/>
              <a:headEnd/>
              <a:tailEnd/>
            </a:ln>
          </p:spPr>
          <p:txBody>
            <a:bodyPr wrap="none" lIns="82954" tIns="41477" rIns="82954" bIns="41477" anchor="ctr">
              <a:prstTxWarp prst="textNoShape">
                <a:avLst/>
              </a:prstTxWarp>
            </a:bodyPr>
            <a:lstStyle/>
            <a:p>
              <a:endParaRPr lang="en-US">
                <a:latin typeface="Helvetica" charset="0"/>
              </a:endParaRPr>
            </a:p>
          </p:txBody>
        </p:sp>
        <p:sp>
          <p:nvSpPr>
            <p:cNvPr id="35" name="Rectangle 19"/>
            <p:cNvSpPr>
              <a:spLocks noChangeArrowheads="1"/>
            </p:cNvSpPr>
            <p:nvPr/>
          </p:nvSpPr>
          <p:spPr bwMode="auto">
            <a:xfrm>
              <a:off x="6642285" y="1778817"/>
              <a:ext cx="968145" cy="801687"/>
            </a:xfrm>
            <a:prstGeom prst="rect">
              <a:avLst/>
            </a:prstGeom>
            <a:noFill/>
            <a:ln w="38100">
              <a:solidFill>
                <a:srgbClr val="C0504D"/>
              </a:solidFill>
              <a:miter lim="800000"/>
              <a:headEnd/>
              <a:tailEnd/>
            </a:ln>
          </p:spPr>
          <p:txBody>
            <a:bodyPr wrap="none" lIns="82954" tIns="41477" rIns="82954" bIns="41477" anchor="ctr">
              <a:prstTxWarp prst="textNoShape">
                <a:avLst/>
              </a:prstTxWarp>
            </a:bodyPr>
            <a:lstStyle/>
            <a:p>
              <a:endParaRPr lang="en-US">
                <a:latin typeface="Helvetica" charset="0"/>
              </a:endParaRPr>
            </a:p>
          </p:txBody>
        </p:sp>
      </p:grpSp>
      <p:cxnSp>
        <p:nvCxnSpPr>
          <p:cNvPr id="47" name="Straight Arrow Connector 46"/>
          <p:cNvCxnSpPr>
            <a:stCxn id="19474" idx="5"/>
          </p:cNvCxnSpPr>
          <p:nvPr/>
        </p:nvCxnSpPr>
        <p:spPr>
          <a:xfrm>
            <a:off x="941641" y="1933497"/>
            <a:ext cx="558169" cy="2892503"/>
          </a:xfrm>
          <a:prstGeom prst="straightConnector1">
            <a:avLst/>
          </a:prstGeom>
          <a:ln w="38100" cmpd="sng">
            <a:solidFill>
              <a:srgbClr val="4F81BD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9466" idx="4"/>
          </p:cNvCxnSpPr>
          <p:nvPr/>
        </p:nvCxnSpPr>
        <p:spPr>
          <a:xfrm flipH="1">
            <a:off x="2370667" y="1957451"/>
            <a:ext cx="2395357" cy="3412835"/>
          </a:xfrm>
          <a:prstGeom prst="straightConnector1">
            <a:avLst/>
          </a:prstGeom>
          <a:ln w="38100" cmpd="sng">
            <a:solidFill>
              <a:srgbClr val="4F81BD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1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4"/>
          <p:cNvGrpSpPr>
            <a:grpSpLocks/>
          </p:cNvGrpSpPr>
          <p:nvPr/>
        </p:nvGrpSpPr>
        <p:grpSpPr bwMode="auto">
          <a:xfrm>
            <a:off x="6538913" y="4487863"/>
            <a:ext cx="2605087" cy="1577975"/>
            <a:chOff x="6538625" y="4487631"/>
            <a:chExt cx="2605375" cy="1578820"/>
          </a:xfrm>
        </p:grpSpPr>
        <p:sp>
          <p:nvSpPr>
            <p:cNvPr id="50" name="Rectangle 49"/>
            <p:cNvSpPr/>
            <p:nvPr/>
          </p:nvSpPr>
          <p:spPr bwMode="auto">
            <a:xfrm>
              <a:off x="6667226" y="4487631"/>
              <a:ext cx="2476774" cy="157882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  <a:gs pos="66000">
                  <a:schemeClr val="bg2">
                    <a:lumMod val="20000"/>
                    <a:lumOff val="80000"/>
                  </a:schemeClr>
                </a:gs>
              </a:gsLst>
              <a:lin ang="162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6538625" y="4513045"/>
              <a:ext cx="300070" cy="1527993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  <a:gs pos="42000">
                  <a:schemeClr val="bg1"/>
                </a:gs>
              </a:gsLst>
              <a:lin ang="16200000" scaled="0"/>
              <a:tileRect/>
            </a:gradFill>
            <a:ln w="508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/>
            </a:p>
          </p:txBody>
        </p:sp>
      </p:grpSp>
      <p:pic>
        <p:nvPicPr>
          <p:cNvPr id="54275" name="Picture 6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9788"/>
            <a:ext cx="4572000" cy="318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a Neutrino Beam</a:t>
            </a:r>
            <a:endParaRPr lang="en-US" dirty="0"/>
          </a:p>
        </p:txBody>
      </p:sp>
      <p:pic>
        <p:nvPicPr>
          <p:cNvPr id="54280" name="Picture 4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0" y="4705350"/>
            <a:ext cx="1636713" cy="1122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4281" name="Picture 4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8225" y="4706938"/>
            <a:ext cx="2470150" cy="1139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4282" name="Right Arrow 55"/>
          <p:cNvSpPr>
            <a:spLocks noChangeArrowheads="1"/>
          </p:cNvSpPr>
          <p:nvPr/>
        </p:nvSpPr>
        <p:spPr bwMode="auto">
          <a:xfrm>
            <a:off x="231775" y="5156200"/>
            <a:ext cx="771525" cy="173038"/>
          </a:xfrm>
          <a:prstGeom prst="rightArrow">
            <a:avLst>
              <a:gd name="adj1" fmla="val 50000"/>
              <a:gd name="adj2" fmla="val 49541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54284" name="TextBox 63"/>
          <p:cNvSpPr txBox="1">
            <a:spLocks noChangeArrowheads="1"/>
          </p:cNvSpPr>
          <p:nvPr/>
        </p:nvSpPr>
        <p:spPr bwMode="auto">
          <a:xfrm>
            <a:off x="2282825" y="4260850"/>
            <a:ext cx="1870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>
                <a:latin typeface="+mj-lt"/>
                <a:ea typeface="Euphemia UCAS" charset="0"/>
                <a:cs typeface="Euphemia UCAS" charset="0"/>
              </a:rPr>
              <a:t>Focusing Horns</a:t>
            </a:r>
          </a:p>
        </p:txBody>
      </p:sp>
      <p:cxnSp>
        <p:nvCxnSpPr>
          <p:cNvPr id="54285" name="Straight Arrow Connector 68"/>
          <p:cNvCxnSpPr>
            <a:cxnSpLocks noChangeShapeType="1"/>
            <a:stCxn id="54284" idx="2"/>
          </p:cNvCxnSpPr>
          <p:nvPr/>
        </p:nvCxnSpPr>
        <p:spPr bwMode="auto">
          <a:xfrm rot="16200000" flipH="1">
            <a:off x="3687763" y="4159250"/>
            <a:ext cx="219075" cy="1158875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4286" name="Straight Arrow Connector 71"/>
          <p:cNvCxnSpPr>
            <a:cxnSpLocks noChangeShapeType="1"/>
            <a:stCxn id="54284" idx="2"/>
          </p:cNvCxnSpPr>
          <p:nvPr/>
        </p:nvCxnSpPr>
        <p:spPr bwMode="auto">
          <a:xfrm rot="5400000">
            <a:off x="2516187" y="4275138"/>
            <a:ext cx="347663" cy="1055688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4287" name="Line 65"/>
          <p:cNvSpPr>
            <a:spLocks noChangeShapeType="1"/>
          </p:cNvSpPr>
          <p:nvPr/>
        </p:nvSpPr>
        <p:spPr bwMode="auto">
          <a:xfrm>
            <a:off x="7232650" y="4484688"/>
            <a:ext cx="0" cy="157321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lg" len="lg"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8" name="Line 65"/>
          <p:cNvSpPr>
            <a:spLocks noChangeShapeType="1"/>
          </p:cNvSpPr>
          <p:nvPr/>
        </p:nvSpPr>
        <p:spPr bwMode="auto">
          <a:xfrm flipV="1">
            <a:off x="6657975" y="6211888"/>
            <a:ext cx="2486025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lg" len="lg"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89" name="TextBox 79"/>
          <p:cNvSpPr txBox="1">
            <a:spLocks noChangeArrowheads="1"/>
          </p:cNvSpPr>
          <p:nvPr/>
        </p:nvSpPr>
        <p:spPr bwMode="auto">
          <a:xfrm>
            <a:off x="7254875" y="4689475"/>
            <a:ext cx="871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latin typeface="+mj-lt"/>
                <a:ea typeface="Arial" charset="0"/>
                <a:cs typeface="Arial" charset="0"/>
              </a:rPr>
              <a:t>2 m</a:t>
            </a:r>
          </a:p>
        </p:txBody>
      </p:sp>
      <p:sp>
        <p:nvSpPr>
          <p:cNvPr id="54290" name="TextBox 80"/>
          <p:cNvSpPr txBox="1">
            <a:spLocks noChangeArrowheads="1"/>
          </p:cNvSpPr>
          <p:nvPr/>
        </p:nvSpPr>
        <p:spPr bwMode="auto">
          <a:xfrm>
            <a:off x="6904038" y="6257925"/>
            <a:ext cx="1039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>
                <a:latin typeface="+mj-lt"/>
                <a:ea typeface="Euphemia UCAS" charset="0"/>
                <a:cs typeface="Euphemia UCAS" charset="0"/>
              </a:rPr>
              <a:t>675 m</a:t>
            </a:r>
          </a:p>
        </p:txBody>
      </p:sp>
      <p:sp>
        <p:nvSpPr>
          <p:cNvPr id="54291" name="Line 65"/>
          <p:cNvSpPr>
            <a:spLocks noChangeShapeType="1"/>
          </p:cNvSpPr>
          <p:nvPr/>
        </p:nvSpPr>
        <p:spPr bwMode="auto">
          <a:xfrm flipV="1">
            <a:off x="1219200" y="6211888"/>
            <a:ext cx="47942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lg" len="lg"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92" name="TextBox 86"/>
          <p:cNvSpPr txBox="1">
            <a:spLocks noChangeArrowheads="1"/>
          </p:cNvSpPr>
          <p:nvPr/>
        </p:nvSpPr>
        <p:spPr bwMode="auto">
          <a:xfrm>
            <a:off x="3203575" y="6257925"/>
            <a:ext cx="1039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>
                <a:latin typeface="+mj-lt"/>
                <a:ea typeface="Euphemia UCAS" charset="0"/>
                <a:cs typeface="Euphemia UCAS" charset="0"/>
              </a:rPr>
              <a:t>15 m</a:t>
            </a:r>
          </a:p>
        </p:txBody>
      </p:sp>
      <p:sp>
        <p:nvSpPr>
          <p:cNvPr id="54293" name="Line 65"/>
          <p:cNvSpPr>
            <a:spLocks noChangeShapeType="1"/>
          </p:cNvSpPr>
          <p:nvPr/>
        </p:nvSpPr>
        <p:spPr bwMode="auto">
          <a:xfrm flipV="1">
            <a:off x="6013450" y="6218238"/>
            <a:ext cx="63658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lg" len="lg"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94" name="TextBox 88"/>
          <p:cNvSpPr txBox="1">
            <a:spLocks noChangeArrowheads="1"/>
          </p:cNvSpPr>
          <p:nvPr/>
        </p:nvSpPr>
        <p:spPr bwMode="auto">
          <a:xfrm>
            <a:off x="5843588" y="6256338"/>
            <a:ext cx="1041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>
                <a:latin typeface="+mj-lt"/>
                <a:ea typeface="Euphemia UCAS" charset="0"/>
                <a:cs typeface="Euphemia UCAS" charset="0"/>
              </a:rPr>
              <a:t>30 m</a:t>
            </a:r>
          </a:p>
        </p:txBody>
      </p:sp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2520950" y="2276475"/>
          <a:ext cx="1525588" cy="1030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54" name="Equation" r:id="rId7" imgW="977900" imgH="660400" progId="Equation.3">
                  <p:embed/>
                </p:oleObj>
              </mc:Choice>
              <mc:Fallback>
                <p:oleObj name="Equation" r:id="rId7" imgW="977900" imgH="66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0950" y="2276475"/>
                        <a:ext cx="1525588" cy="1030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4295" name="Straight Arrow Connector 67"/>
          <p:cNvCxnSpPr>
            <a:cxnSpLocks noChangeShapeType="1"/>
          </p:cNvCxnSpPr>
          <p:nvPr/>
        </p:nvCxnSpPr>
        <p:spPr bwMode="auto">
          <a:xfrm rot="16200000" flipH="1">
            <a:off x="750888" y="4664075"/>
            <a:ext cx="534988" cy="503237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4296" name="TextBox 62"/>
          <p:cNvSpPr txBox="1">
            <a:spLocks noChangeArrowheads="1"/>
          </p:cNvSpPr>
          <p:nvPr/>
        </p:nvSpPr>
        <p:spPr bwMode="auto">
          <a:xfrm>
            <a:off x="246063" y="4279900"/>
            <a:ext cx="1041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dirty="0">
                <a:latin typeface="+mj-lt"/>
                <a:ea typeface="Euphemia UCAS" charset="0"/>
                <a:cs typeface="Euphemia UCAS" charset="0"/>
              </a:rPr>
              <a:t>Target</a:t>
            </a:r>
          </a:p>
        </p:txBody>
      </p:sp>
      <p:pic>
        <p:nvPicPr>
          <p:cNvPr id="54298" name="Picture 38" descr="RFHC.pd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-1198562" y="2092325"/>
            <a:ext cx="27686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99" name="TextBox 65"/>
          <p:cNvSpPr txBox="1">
            <a:spLocks noChangeArrowheads="1"/>
          </p:cNvSpPr>
          <p:nvPr/>
        </p:nvSpPr>
        <p:spPr bwMode="auto">
          <a:xfrm>
            <a:off x="7500938" y="4152900"/>
            <a:ext cx="16430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>
                <a:latin typeface="+mj-lt"/>
                <a:ea typeface="Euphemia UCAS" charset="0"/>
                <a:cs typeface="Euphemia UCAS" charset="0"/>
              </a:rPr>
              <a:t>Decay Pipe</a:t>
            </a:r>
          </a:p>
        </p:txBody>
      </p:sp>
      <p:sp>
        <p:nvSpPr>
          <p:cNvPr id="54301" name="Text Box 53"/>
          <p:cNvSpPr txBox="1">
            <a:spLocks noChangeArrowheads="1"/>
          </p:cNvSpPr>
          <p:nvPr/>
        </p:nvSpPr>
        <p:spPr bwMode="auto">
          <a:xfrm>
            <a:off x="2960688" y="4730750"/>
            <a:ext cx="317500" cy="290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8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i="1">
                <a:solidFill>
                  <a:srgbClr val="FF0000"/>
                </a:solidFill>
                <a:latin typeface="Times New Roman" charset="0"/>
                <a:ea typeface="Bitstream Vera Sans" charset="0"/>
                <a:cs typeface="Bitstream Vera Sans" charset="0"/>
              </a:rPr>
              <a:t>π</a:t>
            </a:r>
            <a:r>
              <a:rPr lang="en-GB" i="1" baseline="33000">
                <a:solidFill>
                  <a:srgbClr val="FF0000"/>
                </a:solidFill>
                <a:latin typeface="Times New Roman" charset="0"/>
                <a:ea typeface="Bitstream Vera Sans" charset="0"/>
                <a:cs typeface="Bitstream Vera Sans" charset="0"/>
              </a:rPr>
              <a:t>-</a:t>
            </a:r>
          </a:p>
        </p:txBody>
      </p:sp>
      <p:sp>
        <p:nvSpPr>
          <p:cNvPr id="54302" name="Text Box 54"/>
          <p:cNvSpPr txBox="1">
            <a:spLocks noChangeArrowheads="1"/>
          </p:cNvSpPr>
          <p:nvPr/>
        </p:nvSpPr>
        <p:spPr bwMode="auto">
          <a:xfrm>
            <a:off x="2908300" y="5565775"/>
            <a:ext cx="342900" cy="257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8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i="1">
                <a:solidFill>
                  <a:srgbClr val="0000FF"/>
                </a:solidFill>
                <a:latin typeface="Times New Roman" charset="0"/>
                <a:ea typeface="Bitstream Vera Sans" charset="0"/>
                <a:cs typeface="Bitstream Vera Sans" charset="0"/>
              </a:rPr>
              <a:t>π</a:t>
            </a:r>
            <a:r>
              <a:rPr lang="en-GB" i="1" baseline="33000">
                <a:solidFill>
                  <a:srgbClr val="0000FF"/>
                </a:solidFill>
                <a:latin typeface="Times New Roman" charset="0"/>
                <a:ea typeface="Bitstream Vera Sans" charset="0"/>
                <a:cs typeface="Bitstream Vera Sans" charset="0"/>
              </a:rPr>
              <a:t>+</a:t>
            </a:r>
          </a:p>
        </p:txBody>
      </p:sp>
      <p:cxnSp>
        <p:nvCxnSpPr>
          <p:cNvPr id="54304" name="Straight Arrow Connector 66"/>
          <p:cNvCxnSpPr>
            <a:cxnSpLocks noChangeShapeType="1"/>
          </p:cNvCxnSpPr>
          <p:nvPr/>
        </p:nvCxnSpPr>
        <p:spPr bwMode="auto">
          <a:xfrm rot="5400000" flipH="1" flipV="1">
            <a:off x="8117682" y="4934744"/>
            <a:ext cx="0" cy="960437"/>
          </a:xfrm>
          <a:prstGeom prst="straightConnector1">
            <a:avLst/>
          </a:prstGeom>
          <a:noFill/>
          <a:ln w="19050">
            <a:solidFill>
              <a:srgbClr val="0000FF"/>
            </a:solidFill>
            <a:prstDash val="sysDash"/>
            <a:round/>
            <a:headEnd/>
            <a:tailEnd type="triangle" w="med" len="med"/>
          </a:ln>
        </p:spPr>
      </p:cxnSp>
      <p:sp>
        <p:nvSpPr>
          <p:cNvPr id="54306" name="Text Box 54"/>
          <p:cNvSpPr txBox="1">
            <a:spLocks noChangeArrowheads="1"/>
          </p:cNvSpPr>
          <p:nvPr/>
        </p:nvSpPr>
        <p:spPr bwMode="auto">
          <a:xfrm>
            <a:off x="8399463" y="5414963"/>
            <a:ext cx="342900" cy="257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8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i="1" dirty="0">
                <a:solidFill>
                  <a:srgbClr val="0000FF"/>
                </a:solidFill>
                <a:latin typeface="Times New Roman" charset="0"/>
                <a:ea typeface="Bitstream Vera Sans" charset="0"/>
                <a:cs typeface="Bitstream Vera Sans" charset="0"/>
              </a:rPr>
              <a:t>ν</a:t>
            </a:r>
            <a:r>
              <a:rPr lang="en-US" i="1" baseline="-25000" dirty="0">
                <a:solidFill>
                  <a:srgbClr val="0000FF"/>
                </a:solidFill>
                <a:latin typeface="Times New Roman" charset="0"/>
                <a:ea typeface="Bitstream Vera Sans" charset="0"/>
                <a:cs typeface="Bitstream Vera Sans" charset="0"/>
              </a:rPr>
              <a:t>μ</a:t>
            </a:r>
          </a:p>
        </p:txBody>
      </p:sp>
      <p:sp>
        <p:nvSpPr>
          <p:cNvPr id="54308" name="Freeform 43"/>
          <p:cNvSpPr>
            <a:spLocks noChangeArrowheads="1"/>
          </p:cNvSpPr>
          <p:nvPr/>
        </p:nvSpPr>
        <p:spPr bwMode="auto">
          <a:xfrm>
            <a:off x="1306513" y="5233988"/>
            <a:ext cx="6323012" cy="317500"/>
          </a:xfrm>
          <a:custGeom>
            <a:avLst/>
            <a:gdLst>
              <a:gd name="T0" fmla="*/ 0 w 6322785"/>
              <a:gd name="T1" fmla="*/ 0 h 317501"/>
              <a:gd name="T2" fmla="*/ 1480074 w 6322785"/>
              <a:gd name="T3" fmla="*/ 281188 h 317501"/>
              <a:gd name="T4" fmla="*/ 4966877 w 6322785"/>
              <a:gd name="T5" fmla="*/ 217688 h 317501"/>
              <a:gd name="T6" fmla="*/ 6328914 w 6322785"/>
              <a:gd name="T7" fmla="*/ 181402 h 317501"/>
              <a:gd name="T8" fmla="*/ 0 60000 65536"/>
              <a:gd name="T9" fmla="*/ 0 60000 65536"/>
              <a:gd name="T10" fmla="*/ 0 60000 65536"/>
              <a:gd name="T11" fmla="*/ 0 60000 65536"/>
              <a:gd name="T12" fmla="*/ 0 w 6322785"/>
              <a:gd name="T13" fmla="*/ 0 h 317501"/>
              <a:gd name="T14" fmla="*/ 6322785 w 6322785"/>
              <a:gd name="T15" fmla="*/ 317501 h 31750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322785" h="317501">
                <a:moveTo>
                  <a:pt x="0" y="0"/>
                </a:moveTo>
                <a:cubicBezTo>
                  <a:pt x="325815" y="122464"/>
                  <a:pt x="651631" y="244929"/>
                  <a:pt x="1478643" y="281215"/>
                </a:cubicBezTo>
                <a:cubicBezTo>
                  <a:pt x="2305655" y="317501"/>
                  <a:pt x="4962071" y="217715"/>
                  <a:pt x="4962071" y="217715"/>
                </a:cubicBezTo>
                <a:lnTo>
                  <a:pt x="6322785" y="181429"/>
                </a:ln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54309" name="Freeform 55"/>
          <p:cNvSpPr>
            <a:spLocks noChangeArrowheads="1"/>
          </p:cNvSpPr>
          <p:nvPr/>
        </p:nvSpPr>
        <p:spPr bwMode="auto">
          <a:xfrm>
            <a:off x="1316038" y="4154488"/>
            <a:ext cx="4598987" cy="1079500"/>
          </a:xfrm>
          <a:custGeom>
            <a:avLst/>
            <a:gdLst>
              <a:gd name="T0" fmla="*/ 0 w 4599214"/>
              <a:gd name="T1" fmla="*/ 1079500 h 1079500"/>
              <a:gd name="T2" fmla="*/ 3071110 w 4599214"/>
              <a:gd name="T3" fmla="*/ 752929 h 1079500"/>
              <a:gd name="T4" fmla="*/ 4593085 w 4599214"/>
              <a:gd name="T5" fmla="*/ 0 h 1079500"/>
              <a:gd name="T6" fmla="*/ 0 60000 65536"/>
              <a:gd name="T7" fmla="*/ 0 60000 65536"/>
              <a:gd name="T8" fmla="*/ 0 60000 65536"/>
              <a:gd name="T9" fmla="*/ 0 w 4599214"/>
              <a:gd name="T10" fmla="*/ 0 h 1079500"/>
              <a:gd name="T11" fmla="*/ 4599214 w 4599214"/>
              <a:gd name="T12" fmla="*/ 1079500 h 10795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99214" h="1079500">
                <a:moveTo>
                  <a:pt x="0" y="1079500"/>
                </a:moveTo>
                <a:cubicBezTo>
                  <a:pt x="1154339" y="1006173"/>
                  <a:pt x="2308678" y="932846"/>
                  <a:pt x="3075214" y="752929"/>
                </a:cubicBezTo>
                <a:cubicBezTo>
                  <a:pt x="3841750" y="573012"/>
                  <a:pt x="4345214" y="122464"/>
                  <a:pt x="4599214" y="0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43" name="AutoShape 66"/>
          <p:cNvSpPr>
            <a:spLocks noChangeArrowheads="1"/>
          </p:cNvSpPr>
          <p:nvPr/>
        </p:nvSpPr>
        <p:spPr bwMode="auto">
          <a:xfrm>
            <a:off x="1235075" y="1247775"/>
            <a:ext cx="2719388" cy="1077913"/>
          </a:xfrm>
          <a:prstGeom prst="roundRect">
            <a:avLst>
              <a:gd name="adj" fmla="val 282"/>
            </a:avLst>
          </a:prstGeom>
          <a:noFill/>
          <a:ln w="1836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Helvetica" charset="0"/>
              </a:rPr>
              <a:t>Monte Carlo</a:t>
            </a:r>
            <a:endParaRPr lang="en-GB" sz="1800" dirty="0">
              <a:solidFill>
                <a:srgbClr val="000000"/>
              </a:solidFill>
              <a:latin typeface="Euphemia UCAS" charset="0"/>
              <a:ea typeface="msgothic" charset="0"/>
              <a:cs typeface="msgothic" charset="0"/>
            </a:endParaRPr>
          </a:p>
          <a:p>
            <a:r>
              <a:rPr lang="en-GB" sz="1800" b="1" dirty="0">
                <a:solidFill>
                  <a:srgbClr val="000000"/>
                </a:solidFill>
                <a:latin typeface="Euphemia UCAS" charset="0"/>
                <a:ea typeface="msgothic" charset="0"/>
                <a:cs typeface="msgothic" charset="0"/>
              </a:rPr>
              <a:t>Neutrino mode</a:t>
            </a:r>
          </a:p>
          <a:p>
            <a:r>
              <a:rPr lang="en-US" sz="1800" dirty="0">
                <a:latin typeface="Euphemia UCAS" charset="0"/>
                <a:ea typeface="Times New Roman" charset="0"/>
                <a:cs typeface="Times New Roman" charset="0"/>
              </a:rPr>
              <a:t>Horns focus </a:t>
            </a:r>
            <a:r>
              <a:rPr lang="en-US" sz="2000" i="1" dirty="0" err="1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π</a:t>
            </a:r>
            <a:r>
              <a:rPr lang="en-US" sz="2000" baseline="3000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+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sz="2000" baseline="3000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+</a:t>
            </a:r>
            <a:endParaRPr lang="en-GB" sz="2000" b="1" dirty="0">
              <a:solidFill>
                <a:srgbClr val="0000FF"/>
              </a:solidFill>
              <a:latin typeface="Times New Roman" charset="0"/>
              <a:ea typeface="msgothic" charset="0"/>
              <a:cs typeface="msgothic" charset="0"/>
            </a:endParaRPr>
          </a:p>
        </p:txBody>
      </p:sp>
      <p:sp>
        <p:nvSpPr>
          <p:cNvPr id="44" name="Line 50"/>
          <p:cNvSpPr>
            <a:spLocks noChangeShapeType="1"/>
          </p:cNvSpPr>
          <p:nvPr/>
        </p:nvSpPr>
        <p:spPr bwMode="auto">
          <a:xfrm flipV="1">
            <a:off x="1293813" y="5231721"/>
            <a:ext cx="6334125" cy="0"/>
          </a:xfrm>
          <a:prstGeom prst="line">
            <a:avLst/>
          </a:prstGeom>
          <a:noFill/>
          <a:ln w="1908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cxnSp>
        <p:nvCxnSpPr>
          <p:cNvPr id="45" name="Straight Arrow Connector 58"/>
          <p:cNvCxnSpPr>
            <a:cxnSpLocks noChangeShapeType="1"/>
            <a:stCxn id="44" idx="1"/>
          </p:cNvCxnSpPr>
          <p:nvPr/>
        </p:nvCxnSpPr>
        <p:spPr bwMode="auto">
          <a:xfrm rot="16200000" flipH="1">
            <a:off x="8108157" y="4751502"/>
            <a:ext cx="1587" cy="962025"/>
          </a:xfrm>
          <a:prstGeom prst="straightConnector1">
            <a:avLst/>
          </a:prstGeom>
          <a:noFill/>
          <a:ln w="19050">
            <a:solidFill>
              <a:srgbClr val="FF0000"/>
            </a:solidFill>
            <a:prstDash val="sysDash"/>
            <a:round/>
            <a:headEnd/>
            <a:tailEnd type="triangle" w="med" len="med"/>
          </a:ln>
        </p:spPr>
      </p:cxnSp>
      <p:grpSp>
        <p:nvGrpSpPr>
          <p:cNvPr id="46" name="Group 45"/>
          <p:cNvGrpSpPr/>
          <p:nvPr/>
        </p:nvGrpSpPr>
        <p:grpSpPr>
          <a:xfrm>
            <a:off x="8173362" y="4822601"/>
            <a:ext cx="644070" cy="288925"/>
            <a:chOff x="8164288" y="4849813"/>
            <a:chExt cx="644070" cy="288925"/>
          </a:xfrm>
        </p:grpSpPr>
        <p:sp>
          <p:nvSpPr>
            <p:cNvPr id="47" name="Text Box 53"/>
            <p:cNvSpPr txBox="1">
              <a:spLocks noChangeArrowheads="1"/>
            </p:cNvSpPr>
            <p:nvPr/>
          </p:nvSpPr>
          <p:spPr bwMode="auto">
            <a:xfrm>
              <a:off x="8164288" y="4849813"/>
              <a:ext cx="644070" cy="2889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lnSpc>
                  <a:spcPct val="84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i="1" dirty="0" smtClean="0">
                  <a:solidFill>
                    <a:srgbClr val="0000FF"/>
                  </a:solidFill>
                  <a:latin typeface="Times New Roman" charset="0"/>
                  <a:ea typeface="Bitstream Vera Sans" charset="0"/>
                  <a:cs typeface="Bitstream Vera Sans" charset="0"/>
                </a:rPr>
                <a:t>ν</a:t>
              </a:r>
              <a:r>
                <a:rPr lang="en-US" i="1" baseline="-25000" dirty="0" smtClean="0">
                  <a:solidFill>
                    <a:srgbClr val="0000FF"/>
                  </a:solidFill>
                  <a:latin typeface="Times New Roman" charset="0"/>
                  <a:ea typeface="Bitstream Vera Sans" charset="0"/>
                  <a:cs typeface="Bitstream Vera Sans" charset="0"/>
                </a:rPr>
                <a:t>μ</a:t>
              </a:r>
              <a:r>
                <a:rPr lang="en-GB" i="1" dirty="0" smtClean="0">
                  <a:solidFill>
                    <a:srgbClr val="FF0000"/>
                  </a:solidFill>
                  <a:latin typeface="Times New Roman" charset="0"/>
                  <a:ea typeface="Bitstream Vera Sans" charset="0"/>
                  <a:cs typeface="Bitstream Vera Sans" charset="0"/>
                </a:rPr>
                <a:t>/ν</a:t>
              </a:r>
              <a:r>
                <a:rPr lang="en-GB" i="1" baseline="-25000" dirty="0" smtClean="0">
                  <a:solidFill>
                    <a:srgbClr val="FF0000"/>
                  </a:solidFill>
                  <a:latin typeface="Times New Roman" charset="0"/>
                  <a:ea typeface="Bitstream Vera Sans" charset="0"/>
                  <a:cs typeface="Bitstream Vera Sans" charset="0"/>
                </a:rPr>
                <a:t>μ</a:t>
              </a:r>
              <a:endParaRPr lang="en-GB" i="1" baseline="-25000" dirty="0">
                <a:solidFill>
                  <a:srgbClr val="FF0000"/>
                </a:solidFill>
                <a:latin typeface="Times New Roman" charset="0"/>
                <a:ea typeface="Bitstream Vera Sans" charset="0"/>
                <a:cs typeface="Bitstream Vera Sans" charset="0"/>
              </a:endParaRPr>
            </a:p>
          </p:txBody>
        </p:sp>
        <p:cxnSp>
          <p:nvCxnSpPr>
            <p:cNvPr id="48" name="Straight Connector 77"/>
            <p:cNvCxnSpPr>
              <a:cxnSpLocks noChangeShapeType="1"/>
            </p:cNvCxnSpPr>
            <p:nvPr/>
          </p:nvCxnSpPr>
          <p:spPr bwMode="auto">
            <a:xfrm rot="10800000">
              <a:off x="8502876" y="4937354"/>
              <a:ext cx="136525" cy="158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52" name="Line 50"/>
          <p:cNvSpPr>
            <a:spLocks noChangeShapeType="1"/>
          </p:cNvSpPr>
          <p:nvPr/>
        </p:nvSpPr>
        <p:spPr bwMode="auto">
          <a:xfrm flipV="1">
            <a:off x="1291999" y="5275262"/>
            <a:ext cx="6334125" cy="0"/>
          </a:xfrm>
          <a:prstGeom prst="line">
            <a:avLst/>
          </a:prstGeom>
          <a:noFill/>
          <a:ln w="1908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cxnSp>
        <p:nvCxnSpPr>
          <p:cNvPr id="53" name="Straight Arrow Connector 58"/>
          <p:cNvCxnSpPr>
            <a:cxnSpLocks noChangeShapeType="1"/>
            <a:stCxn id="52" idx="1"/>
          </p:cNvCxnSpPr>
          <p:nvPr/>
        </p:nvCxnSpPr>
        <p:spPr bwMode="auto">
          <a:xfrm rot="16200000" flipH="1">
            <a:off x="8106343" y="4795043"/>
            <a:ext cx="1587" cy="962025"/>
          </a:xfrm>
          <a:prstGeom prst="straightConnector1">
            <a:avLst/>
          </a:prstGeom>
          <a:noFill/>
          <a:ln w="19050">
            <a:solidFill>
              <a:srgbClr val="0000FF"/>
            </a:solidFill>
            <a:prstDash val="sysDash"/>
            <a:round/>
            <a:headEnd/>
            <a:tailEnd type="triangle" w="med" len="med"/>
          </a:ln>
        </p:spPr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8</a:t>
            </a:fld>
            <a:endParaRPr lang="en-US" dirty="0" smtClean="0"/>
          </a:p>
        </p:txBody>
      </p:sp>
      <p:sp>
        <p:nvSpPr>
          <p:cNvPr id="54" name="TextBox 56"/>
          <p:cNvSpPr txBox="1">
            <a:spLocks noChangeArrowheads="1"/>
          </p:cNvSpPr>
          <p:nvPr/>
        </p:nvSpPr>
        <p:spPr bwMode="auto">
          <a:xfrm>
            <a:off x="0" y="5354638"/>
            <a:ext cx="14509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>
                <a:latin typeface="+mj-lt"/>
                <a:ea typeface="Euphemia UCAS" charset="0"/>
                <a:cs typeface="Euphemia UCAS" charset="0"/>
              </a:rPr>
              <a:t>120 </a:t>
            </a:r>
            <a:r>
              <a:rPr lang="en-US" sz="1800" dirty="0" err="1">
                <a:latin typeface="+mj-lt"/>
                <a:ea typeface="Euphemia UCAS" charset="0"/>
                <a:cs typeface="Euphemia UCAS" charset="0"/>
              </a:rPr>
              <a:t>GeV</a:t>
            </a:r>
            <a:r>
              <a:rPr lang="en-US" sz="1800" dirty="0">
                <a:latin typeface="+mj-lt"/>
                <a:ea typeface="Euphemia UCAS" charset="0"/>
                <a:cs typeface="Euphemia UCAS" charset="0"/>
              </a:rPr>
              <a:t> </a:t>
            </a:r>
            <a:r>
              <a:rPr lang="en-US" sz="1800" dirty="0" smtClean="0">
                <a:latin typeface="+mj-lt"/>
                <a:ea typeface="Euphemia UCAS" charset="0"/>
                <a:cs typeface="Euphemia UCAS" charset="0"/>
              </a:rPr>
              <a:t/>
            </a:r>
            <a:br>
              <a:rPr lang="en-US" sz="1800" dirty="0" smtClean="0">
                <a:latin typeface="+mj-lt"/>
                <a:ea typeface="Euphemia UCAS" charset="0"/>
                <a:cs typeface="Euphemia UCAS" charset="0"/>
              </a:rPr>
            </a:br>
            <a:r>
              <a:rPr lang="en-US" sz="1800" dirty="0" smtClean="0">
                <a:latin typeface="+mj-lt"/>
                <a:ea typeface="Euphemia UCAS" charset="0"/>
                <a:cs typeface="Euphemia UCAS" charset="0"/>
              </a:rPr>
              <a:t>MI protons</a:t>
            </a:r>
            <a:endParaRPr lang="en-US" sz="1800" dirty="0">
              <a:latin typeface="+mj-lt"/>
              <a:ea typeface="Euphemia UCAS" charset="0"/>
              <a:cs typeface="Euphemia UCAS" charset="0"/>
            </a:endParaRPr>
          </a:p>
        </p:txBody>
      </p:sp>
      <p:sp>
        <p:nvSpPr>
          <p:cNvPr id="55" name="Content Placeholder 2"/>
          <p:cNvSpPr>
            <a:spLocks noGrp="1"/>
          </p:cNvSpPr>
          <p:nvPr>
            <p:ph idx="1"/>
          </p:nvPr>
        </p:nvSpPr>
        <p:spPr>
          <a:xfrm>
            <a:off x="4339027" y="1074988"/>
            <a:ext cx="4720306" cy="262615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Horns focus </a:t>
            </a:r>
            <a:r>
              <a:rPr lang="en-US" sz="2400" i="1" dirty="0">
                <a:solidFill>
                  <a:srgbClr val="0000FF"/>
                </a:solidFill>
              </a:rPr>
              <a:t>π</a:t>
            </a:r>
            <a:r>
              <a:rPr lang="en-US" sz="2400" baseline="30000" dirty="0">
                <a:solidFill>
                  <a:srgbClr val="0000FF"/>
                </a:solidFill>
              </a:rPr>
              <a:t>+</a:t>
            </a:r>
            <a:r>
              <a:rPr lang="en-US" sz="2400" dirty="0"/>
              <a:t>, </a:t>
            </a:r>
            <a:r>
              <a:rPr lang="en-US" sz="2400" i="1" dirty="0">
                <a:solidFill>
                  <a:srgbClr val="0000FF"/>
                </a:solidFill>
              </a:rPr>
              <a:t>K</a:t>
            </a:r>
            <a:r>
              <a:rPr lang="en-US" sz="2400" baseline="30000" dirty="0">
                <a:solidFill>
                  <a:srgbClr val="0000FF"/>
                </a:solidFill>
              </a:rPr>
              <a:t>+</a:t>
            </a:r>
            <a:r>
              <a:rPr lang="en-US" sz="2400" dirty="0"/>
              <a:t>, which decay into </a:t>
            </a:r>
            <a:r>
              <a:rPr lang="en-US" sz="2400" i="1" dirty="0" err="1" smtClean="0">
                <a:solidFill>
                  <a:srgbClr val="0000FF"/>
                </a:solidFill>
              </a:rPr>
              <a:t>ν</a:t>
            </a:r>
            <a:r>
              <a:rPr lang="en-US" sz="2400" i="1" baseline="-25000" dirty="0" err="1" smtClean="0">
                <a:solidFill>
                  <a:srgbClr val="0000FF"/>
                </a:solidFill>
              </a:rPr>
              <a:t>μ</a:t>
            </a:r>
            <a:endParaRPr lang="en-US" sz="2400" i="1" baseline="-25000" dirty="0" smtClean="0">
              <a:solidFill>
                <a:srgbClr val="0000FF"/>
              </a:solidFill>
            </a:endParaRPr>
          </a:p>
          <a:p>
            <a:r>
              <a:rPr lang="en-US" sz="2400" dirty="0" smtClean="0"/>
              <a:t>Higher </a:t>
            </a:r>
            <a:r>
              <a:rPr lang="en-US" sz="2400" dirty="0"/>
              <a:t>energy </a:t>
            </a:r>
            <a:r>
              <a:rPr lang="en-US" sz="2400" i="1" dirty="0" err="1">
                <a:solidFill>
                  <a:srgbClr val="FF0000"/>
                </a:solidFill>
              </a:rPr>
              <a:t>ν</a:t>
            </a:r>
            <a:r>
              <a:rPr lang="en-US" sz="2400" i="1" dirty="0">
                <a:solidFill>
                  <a:srgbClr val="FF0000"/>
                </a:solidFill>
              </a:rPr>
              <a:t>̄̄</a:t>
            </a:r>
            <a:r>
              <a:rPr lang="en-US" sz="2400" i="1" baseline="-25000" dirty="0">
                <a:solidFill>
                  <a:srgbClr val="FF0000"/>
                </a:solidFill>
              </a:rPr>
              <a:t>μ</a:t>
            </a:r>
            <a:r>
              <a:rPr lang="en-US" sz="2400" dirty="0"/>
              <a:t> from very forward </a:t>
            </a:r>
            <a:r>
              <a:rPr lang="en-US" sz="2400" i="1" dirty="0">
                <a:solidFill>
                  <a:srgbClr val="FF0000"/>
                </a:solidFill>
              </a:rPr>
              <a:t>π</a:t>
            </a:r>
            <a:r>
              <a:rPr lang="en-US" sz="2400" baseline="30000" dirty="0">
                <a:solidFill>
                  <a:srgbClr val="FF0000"/>
                </a:solidFill>
              </a:rPr>
              <a:t>-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 smtClean="0"/>
              <a:t>Most </a:t>
            </a:r>
            <a:r>
              <a:rPr lang="en-US" sz="2400" dirty="0"/>
              <a:t>of MINOS beam data taken in this configuration </a:t>
            </a:r>
          </a:p>
        </p:txBody>
      </p:sp>
    </p:spTree>
    <p:extLst>
      <p:ext uri="{BB962C8B-B14F-4D97-AF65-F5344CB8AC3E}">
        <p14:creationId xmlns:p14="http://schemas.microsoft.com/office/powerpoint/2010/main" val="131580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4"/>
          <p:cNvGrpSpPr>
            <a:grpSpLocks/>
          </p:cNvGrpSpPr>
          <p:nvPr/>
        </p:nvGrpSpPr>
        <p:grpSpPr bwMode="auto">
          <a:xfrm>
            <a:off x="6538913" y="4487863"/>
            <a:ext cx="2605087" cy="1577975"/>
            <a:chOff x="6538625" y="4487631"/>
            <a:chExt cx="2605375" cy="1578820"/>
          </a:xfrm>
        </p:grpSpPr>
        <p:sp>
          <p:nvSpPr>
            <p:cNvPr id="57" name="Rectangle 56"/>
            <p:cNvSpPr/>
            <p:nvPr/>
          </p:nvSpPr>
          <p:spPr bwMode="auto">
            <a:xfrm>
              <a:off x="6667226" y="4487631"/>
              <a:ext cx="2476774" cy="157882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  <a:gs pos="66000">
                  <a:schemeClr val="bg2">
                    <a:lumMod val="20000"/>
                    <a:lumOff val="80000"/>
                  </a:schemeClr>
                </a:gs>
              </a:gsLst>
              <a:lin ang="162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6538625" y="4513045"/>
              <a:ext cx="300070" cy="1527993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  <a:gs pos="42000">
                  <a:schemeClr val="bg1"/>
                </a:gs>
              </a:gsLst>
              <a:lin ang="16200000" scaled="0"/>
              <a:tileRect/>
            </a:gradFill>
            <a:ln w="508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/>
            </a:p>
          </p:txBody>
        </p:sp>
      </p:grpSp>
      <p:pic>
        <p:nvPicPr>
          <p:cNvPr id="56326" name="Picture 4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0" y="4705350"/>
            <a:ext cx="1636713" cy="1122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6327" name="Picture 4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8225" y="4706938"/>
            <a:ext cx="2470150" cy="1139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6328" name="Text Box 53"/>
          <p:cNvSpPr txBox="1">
            <a:spLocks noChangeArrowheads="1"/>
          </p:cNvSpPr>
          <p:nvPr/>
        </p:nvSpPr>
        <p:spPr bwMode="auto">
          <a:xfrm>
            <a:off x="3205617" y="5506131"/>
            <a:ext cx="317500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8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i="1" dirty="0" err="1">
                <a:solidFill>
                  <a:srgbClr val="0000FF"/>
                </a:solidFill>
                <a:latin typeface="Times New Roman" charset="0"/>
                <a:ea typeface="Bitstream Vera Sans" charset="0"/>
                <a:cs typeface="Bitstream Vera Sans" charset="0"/>
              </a:rPr>
              <a:t>π</a:t>
            </a:r>
            <a:r>
              <a:rPr lang="en-GB" i="1" baseline="33000" dirty="0">
                <a:solidFill>
                  <a:srgbClr val="0000FF"/>
                </a:solidFill>
                <a:latin typeface="Times New Roman" charset="0"/>
                <a:ea typeface="Bitstream Vera Sans" charset="0"/>
                <a:cs typeface="Bitstream Vera Sans" charset="0"/>
              </a:rPr>
              <a:t>+</a:t>
            </a:r>
          </a:p>
        </p:txBody>
      </p:sp>
      <p:sp>
        <p:nvSpPr>
          <p:cNvPr id="56329" name="Text Box 54"/>
          <p:cNvSpPr txBox="1">
            <a:spLocks noChangeArrowheads="1"/>
          </p:cNvSpPr>
          <p:nvPr/>
        </p:nvSpPr>
        <p:spPr bwMode="auto">
          <a:xfrm>
            <a:off x="3171371" y="4820849"/>
            <a:ext cx="342900" cy="257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lnSpc>
                <a:spcPct val="8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i="1" dirty="0" err="1">
                <a:solidFill>
                  <a:srgbClr val="FF0000"/>
                </a:solidFill>
                <a:latin typeface="Times New Roman" charset="0"/>
                <a:ea typeface="Bitstream Vera Sans" charset="0"/>
                <a:cs typeface="Bitstream Vera Sans" charset="0"/>
              </a:rPr>
              <a:t>π</a:t>
            </a:r>
            <a:r>
              <a:rPr lang="en-GB" i="1" baseline="33000" dirty="0">
                <a:solidFill>
                  <a:srgbClr val="FF0000"/>
                </a:solidFill>
                <a:latin typeface="Times New Roman" charset="0"/>
                <a:ea typeface="Bitstream Vera Sans" charset="0"/>
                <a:cs typeface="Bitstream Vera Sans" charset="0"/>
              </a:rPr>
              <a:t>-</a:t>
            </a:r>
          </a:p>
        </p:txBody>
      </p:sp>
      <p:sp>
        <p:nvSpPr>
          <p:cNvPr id="56330" name="Right Arrow 55"/>
          <p:cNvSpPr>
            <a:spLocks noChangeArrowheads="1"/>
          </p:cNvSpPr>
          <p:nvPr/>
        </p:nvSpPr>
        <p:spPr bwMode="auto">
          <a:xfrm>
            <a:off x="231775" y="5156200"/>
            <a:ext cx="771525" cy="173038"/>
          </a:xfrm>
          <a:prstGeom prst="rightArrow">
            <a:avLst>
              <a:gd name="adj1" fmla="val 50000"/>
              <a:gd name="adj2" fmla="val 49541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56331" name="TextBox 62"/>
          <p:cNvSpPr txBox="1">
            <a:spLocks noChangeArrowheads="1"/>
          </p:cNvSpPr>
          <p:nvPr/>
        </p:nvSpPr>
        <p:spPr bwMode="auto">
          <a:xfrm>
            <a:off x="246063" y="4279900"/>
            <a:ext cx="1041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>
                <a:latin typeface="+mj-lt"/>
                <a:ea typeface="Euphemia UCAS" charset="0"/>
                <a:cs typeface="Euphemia UCAS" charset="0"/>
              </a:rPr>
              <a:t>Target</a:t>
            </a:r>
          </a:p>
        </p:txBody>
      </p:sp>
      <p:sp>
        <p:nvSpPr>
          <p:cNvPr id="56332" name="TextBox 63"/>
          <p:cNvSpPr txBox="1">
            <a:spLocks noChangeArrowheads="1"/>
          </p:cNvSpPr>
          <p:nvPr/>
        </p:nvSpPr>
        <p:spPr bwMode="auto">
          <a:xfrm>
            <a:off x="2282825" y="4260850"/>
            <a:ext cx="1870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>
                <a:latin typeface="+mj-lt"/>
                <a:ea typeface="Euphemia UCAS" charset="0"/>
                <a:cs typeface="Euphemia UCAS" charset="0"/>
              </a:rPr>
              <a:t>Focusing Horns</a:t>
            </a:r>
          </a:p>
        </p:txBody>
      </p:sp>
      <p:sp>
        <p:nvSpPr>
          <p:cNvPr id="56333" name="TextBox 65"/>
          <p:cNvSpPr txBox="1">
            <a:spLocks noChangeArrowheads="1"/>
          </p:cNvSpPr>
          <p:nvPr/>
        </p:nvSpPr>
        <p:spPr bwMode="auto">
          <a:xfrm>
            <a:off x="7500938" y="4152900"/>
            <a:ext cx="16430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dirty="0">
                <a:latin typeface="+mj-lt"/>
                <a:ea typeface="Euphemia UCAS" charset="0"/>
                <a:cs typeface="Euphemia UCAS" charset="0"/>
              </a:rPr>
              <a:t>Decay Pipe</a:t>
            </a:r>
          </a:p>
        </p:txBody>
      </p:sp>
      <p:cxnSp>
        <p:nvCxnSpPr>
          <p:cNvPr id="56334" name="Straight Arrow Connector 67"/>
          <p:cNvCxnSpPr>
            <a:cxnSpLocks noChangeShapeType="1"/>
            <a:stCxn id="56331" idx="2"/>
          </p:cNvCxnSpPr>
          <p:nvPr/>
        </p:nvCxnSpPr>
        <p:spPr bwMode="auto">
          <a:xfrm rot="16200000" flipH="1">
            <a:off x="750888" y="4664075"/>
            <a:ext cx="534988" cy="503237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6335" name="Straight Arrow Connector 68"/>
          <p:cNvCxnSpPr>
            <a:cxnSpLocks noChangeShapeType="1"/>
            <a:stCxn id="56332" idx="2"/>
          </p:cNvCxnSpPr>
          <p:nvPr/>
        </p:nvCxnSpPr>
        <p:spPr bwMode="auto">
          <a:xfrm rot="16200000" flipH="1">
            <a:off x="3687763" y="4159250"/>
            <a:ext cx="219075" cy="1158875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6336" name="Straight Arrow Connector 71"/>
          <p:cNvCxnSpPr>
            <a:cxnSpLocks noChangeShapeType="1"/>
            <a:stCxn id="56332" idx="2"/>
          </p:cNvCxnSpPr>
          <p:nvPr/>
        </p:nvCxnSpPr>
        <p:spPr bwMode="auto">
          <a:xfrm rot="5400000">
            <a:off x="2516187" y="4275138"/>
            <a:ext cx="347663" cy="1055688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6337" name="Line 65"/>
          <p:cNvSpPr>
            <a:spLocks noChangeShapeType="1"/>
          </p:cNvSpPr>
          <p:nvPr/>
        </p:nvSpPr>
        <p:spPr bwMode="auto">
          <a:xfrm>
            <a:off x="7232650" y="4484688"/>
            <a:ext cx="0" cy="157321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lg" len="lg"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8" name="Line 65"/>
          <p:cNvSpPr>
            <a:spLocks noChangeShapeType="1"/>
          </p:cNvSpPr>
          <p:nvPr/>
        </p:nvSpPr>
        <p:spPr bwMode="auto">
          <a:xfrm flipV="1">
            <a:off x="6657975" y="6211888"/>
            <a:ext cx="2486025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lg" len="lg"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39" name="TextBox 79"/>
          <p:cNvSpPr txBox="1">
            <a:spLocks noChangeArrowheads="1"/>
          </p:cNvSpPr>
          <p:nvPr/>
        </p:nvSpPr>
        <p:spPr bwMode="auto">
          <a:xfrm>
            <a:off x="7254875" y="4689475"/>
            <a:ext cx="871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latin typeface="+mj-lt"/>
                <a:ea typeface="Arial" charset="0"/>
                <a:cs typeface="Arial" charset="0"/>
              </a:rPr>
              <a:t>2 m</a:t>
            </a:r>
          </a:p>
        </p:txBody>
      </p:sp>
      <p:sp>
        <p:nvSpPr>
          <p:cNvPr id="56340" name="TextBox 80"/>
          <p:cNvSpPr txBox="1">
            <a:spLocks noChangeArrowheads="1"/>
          </p:cNvSpPr>
          <p:nvPr/>
        </p:nvSpPr>
        <p:spPr bwMode="auto">
          <a:xfrm>
            <a:off x="6904038" y="6257925"/>
            <a:ext cx="1039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>
                <a:latin typeface="+mj-lt"/>
                <a:ea typeface="Euphemia UCAS" charset="0"/>
                <a:cs typeface="Euphemia UCAS" charset="0"/>
              </a:rPr>
              <a:t>675 m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8626702" y="4787447"/>
            <a:ext cx="320222" cy="288925"/>
            <a:chOff x="8626702" y="4787447"/>
            <a:chExt cx="320222" cy="288925"/>
          </a:xfrm>
        </p:grpSpPr>
        <p:sp>
          <p:nvSpPr>
            <p:cNvPr id="56342" name="Text Box 53"/>
            <p:cNvSpPr txBox="1">
              <a:spLocks noChangeArrowheads="1"/>
            </p:cNvSpPr>
            <p:nvPr/>
          </p:nvSpPr>
          <p:spPr bwMode="auto">
            <a:xfrm>
              <a:off x="8629424" y="4787447"/>
              <a:ext cx="317500" cy="2889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lnSpc>
                  <a:spcPct val="84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i="1" dirty="0">
                  <a:solidFill>
                    <a:srgbClr val="FF0000"/>
                  </a:solidFill>
                  <a:latin typeface="Times New Roman" charset="0"/>
                  <a:ea typeface="Bitstream Vera Sans" charset="0"/>
                  <a:cs typeface="Bitstream Vera Sans" charset="0"/>
                </a:rPr>
                <a:t>ν</a:t>
              </a:r>
              <a:r>
                <a:rPr lang="en-GB" i="1" baseline="-25000" dirty="0">
                  <a:solidFill>
                    <a:srgbClr val="FF0000"/>
                  </a:solidFill>
                  <a:latin typeface="Times New Roman" charset="0"/>
                  <a:ea typeface="Bitstream Vera Sans" charset="0"/>
                  <a:cs typeface="Bitstream Vera Sans" charset="0"/>
                </a:rPr>
                <a:t>μ</a:t>
              </a:r>
            </a:p>
          </p:txBody>
        </p:sp>
        <p:cxnSp>
          <p:nvCxnSpPr>
            <p:cNvPr id="56343" name="Straight Connector 77"/>
            <p:cNvCxnSpPr>
              <a:cxnSpLocks noChangeShapeType="1"/>
            </p:cNvCxnSpPr>
            <p:nvPr/>
          </p:nvCxnSpPr>
          <p:spPr bwMode="auto">
            <a:xfrm rot="10800000">
              <a:off x="8626702" y="4882470"/>
              <a:ext cx="136525" cy="158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56344" name="Line 65"/>
          <p:cNvSpPr>
            <a:spLocks noChangeShapeType="1"/>
          </p:cNvSpPr>
          <p:nvPr/>
        </p:nvSpPr>
        <p:spPr bwMode="auto">
          <a:xfrm flipV="1">
            <a:off x="1219200" y="6211888"/>
            <a:ext cx="47942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lg" len="lg"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45" name="TextBox 86"/>
          <p:cNvSpPr txBox="1">
            <a:spLocks noChangeArrowheads="1"/>
          </p:cNvSpPr>
          <p:nvPr/>
        </p:nvSpPr>
        <p:spPr bwMode="auto">
          <a:xfrm>
            <a:off x="3203575" y="6257925"/>
            <a:ext cx="1039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>
                <a:latin typeface="+mj-lt"/>
                <a:ea typeface="Euphemia UCAS" charset="0"/>
                <a:cs typeface="Euphemia UCAS" charset="0"/>
              </a:rPr>
              <a:t>15 m</a:t>
            </a:r>
          </a:p>
        </p:txBody>
      </p:sp>
      <p:sp>
        <p:nvSpPr>
          <p:cNvPr id="56346" name="Line 65"/>
          <p:cNvSpPr>
            <a:spLocks noChangeShapeType="1"/>
          </p:cNvSpPr>
          <p:nvPr/>
        </p:nvSpPr>
        <p:spPr bwMode="auto">
          <a:xfrm flipV="1">
            <a:off x="6013450" y="6218238"/>
            <a:ext cx="63658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lg" len="lg"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47" name="TextBox 88"/>
          <p:cNvSpPr txBox="1">
            <a:spLocks noChangeArrowheads="1"/>
          </p:cNvSpPr>
          <p:nvPr/>
        </p:nvSpPr>
        <p:spPr bwMode="auto">
          <a:xfrm>
            <a:off x="5843588" y="6256338"/>
            <a:ext cx="1041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>
                <a:latin typeface="+mj-lt"/>
                <a:ea typeface="Euphemia UCAS" charset="0"/>
                <a:cs typeface="Euphemia UCAS" charset="0"/>
              </a:rPr>
              <a:t>30 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an Antineutrino Beam</a:t>
            </a:r>
            <a:endParaRPr lang="en-US" dirty="0"/>
          </a:p>
        </p:txBody>
      </p:sp>
      <p:grpSp>
        <p:nvGrpSpPr>
          <p:cNvPr id="54" name="Group 53"/>
          <p:cNvGrpSpPr/>
          <p:nvPr/>
        </p:nvGrpSpPr>
        <p:grpSpPr>
          <a:xfrm flipV="1">
            <a:off x="1315584" y="4880203"/>
            <a:ext cx="7291387" cy="317500"/>
            <a:chOff x="1306513" y="5233988"/>
            <a:chExt cx="7291387" cy="317500"/>
          </a:xfrm>
        </p:grpSpPr>
        <p:cxnSp>
          <p:nvCxnSpPr>
            <p:cNvPr id="56341" name="Straight Arrow Connector 66"/>
            <p:cNvCxnSpPr>
              <a:cxnSpLocks noChangeShapeType="1"/>
            </p:cNvCxnSpPr>
            <p:nvPr/>
          </p:nvCxnSpPr>
          <p:spPr bwMode="auto">
            <a:xfrm rot="5400000" flipH="1" flipV="1">
              <a:off x="8117682" y="4934744"/>
              <a:ext cx="0" cy="960437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prstDash val="sysDash"/>
              <a:round/>
              <a:headEnd/>
              <a:tailEnd type="triangle" w="med" len="med"/>
            </a:ln>
          </p:spPr>
        </p:cxnSp>
        <p:sp>
          <p:nvSpPr>
            <p:cNvPr id="56349" name="Freeform 43"/>
            <p:cNvSpPr>
              <a:spLocks noChangeArrowheads="1"/>
            </p:cNvSpPr>
            <p:nvPr/>
          </p:nvSpPr>
          <p:spPr bwMode="auto">
            <a:xfrm>
              <a:off x="1306513" y="5233988"/>
              <a:ext cx="6323012" cy="317500"/>
            </a:xfrm>
            <a:custGeom>
              <a:avLst/>
              <a:gdLst>
                <a:gd name="T0" fmla="*/ 0 w 6322785"/>
                <a:gd name="T1" fmla="*/ 0 h 317501"/>
                <a:gd name="T2" fmla="*/ 1480074 w 6322785"/>
                <a:gd name="T3" fmla="*/ 281188 h 317501"/>
                <a:gd name="T4" fmla="*/ 4966877 w 6322785"/>
                <a:gd name="T5" fmla="*/ 217688 h 317501"/>
                <a:gd name="T6" fmla="*/ 6328914 w 6322785"/>
                <a:gd name="T7" fmla="*/ 181402 h 31750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22785"/>
                <a:gd name="T13" fmla="*/ 0 h 317501"/>
                <a:gd name="T14" fmla="*/ 6322785 w 6322785"/>
                <a:gd name="T15" fmla="*/ 317501 h 31750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22785" h="317501">
                  <a:moveTo>
                    <a:pt x="0" y="0"/>
                  </a:moveTo>
                  <a:cubicBezTo>
                    <a:pt x="325815" y="122464"/>
                    <a:pt x="651631" y="244929"/>
                    <a:pt x="1478643" y="281215"/>
                  </a:cubicBezTo>
                  <a:cubicBezTo>
                    <a:pt x="2305655" y="317501"/>
                    <a:pt x="4962071" y="217715"/>
                    <a:pt x="4962071" y="217715"/>
                  </a:cubicBezTo>
                  <a:lnTo>
                    <a:pt x="6322785" y="181429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</p:grpSp>
      <p:sp>
        <p:nvSpPr>
          <p:cNvPr id="56350" name="Freeform 55"/>
          <p:cNvSpPr>
            <a:spLocks noChangeArrowheads="1"/>
          </p:cNvSpPr>
          <p:nvPr/>
        </p:nvSpPr>
        <p:spPr bwMode="auto">
          <a:xfrm flipV="1">
            <a:off x="1297895" y="5288417"/>
            <a:ext cx="4598987" cy="1079500"/>
          </a:xfrm>
          <a:custGeom>
            <a:avLst/>
            <a:gdLst>
              <a:gd name="T0" fmla="*/ 0 w 4599214"/>
              <a:gd name="T1" fmla="*/ 1079500 h 1079500"/>
              <a:gd name="T2" fmla="*/ 3071110 w 4599214"/>
              <a:gd name="T3" fmla="*/ 752929 h 1079500"/>
              <a:gd name="T4" fmla="*/ 4593085 w 4599214"/>
              <a:gd name="T5" fmla="*/ 0 h 1079500"/>
              <a:gd name="T6" fmla="*/ 0 60000 65536"/>
              <a:gd name="T7" fmla="*/ 0 60000 65536"/>
              <a:gd name="T8" fmla="*/ 0 60000 65536"/>
              <a:gd name="T9" fmla="*/ 0 w 4599214"/>
              <a:gd name="T10" fmla="*/ 0 h 1079500"/>
              <a:gd name="T11" fmla="*/ 4599214 w 4599214"/>
              <a:gd name="T12" fmla="*/ 1079500 h 10795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99214" h="1079500">
                <a:moveTo>
                  <a:pt x="0" y="1079500"/>
                </a:moveTo>
                <a:cubicBezTo>
                  <a:pt x="1154339" y="1006173"/>
                  <a:pt x="2308678" y="932846"/>
                  <a:pt x="3075214" y="752929"/>
                </a:cubicBezTo>
                <a:cubicBezTo>
                  <a:pt x="3841750" y="573012"/>
                  <a:pt x="4345214" y="122464"/>
                  <a:pt x="4599214" y="0"/>
                </a:cubicBez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pic>
        <p:nvPicPr>
          <p:cNvPr id="56356" name="Picture 6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9788"/>
            <a:ext cx="4572000" cy="318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6357" name="AutoShape 66"/>
          <p:cNvSpPr>
            <a:spLocks noChangeArrowheads="1"/>
          </p:cNvSpPr>
          <p:nvPr/>
        </p:nvSpPr>
        <p:spPr bwMode="auto">
          <a:xfrm>
            <a:off x="1235075" y="1247775"/>
            <a:ext cx="2719388" cy="1077913"/>
          </a:xfrm>
          <a:prstGeom prst="roundRect">
            <a:avLst>
              <a:gd name="adj" fmla="val 282"/>
            </a:avLst>
          </a:prstGeom>
          <a:noFill/>
          <a:ln w="1836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Helvetica" charset="0"/>
              </a:rPr>
              <a:t>Monte Carlo</a:t>
            </a:r>
            <a:endParaRPr lang="en-GB" sz="1800" dirty="0">
              <a:solidFill>
                <a:srgbClr val="000000"/>
              </a:solidFill>
              <a:latin typeface="Euphemia UCAS" charset="0"/>
              <a:ea typeface="msgothic" charset="0"/>
              <a:cs typeface="msgothic" charset="0"/>
            </a:endParaRPr>
          </a:p>
          <a:p>
            <a:r>
              <a:rPr lang="en-GB" sz="1800" b="1" dirty="0">
                <a:solidFill>
                  <a:srgbClr val="000000"/>
                </a:solidFill>
                <a:latin typeface="Euphemia UCAS" charset="0"/>
                <a:ea typeface="msgothic" charset="0"/>
                <a:cs typeface="msgothic" charset="0"/>
              </a:rPr>
              <a:t>Neutrino mode</a:t>
            </a:r>
          </a:p>
          <a:p>
            <a:r>
              <a:rPr lang="en-US" sz="1800" dirty="0">
                <a:latin typeface="Euphemia UCAS" charset="0"/>
                <a:ea typeface="Times New Roman" charset="0"/>
                <a:cs typeface="Times New Roman" charset="0"/>
              </a:rPr>
              <a:t>Horns focus </a:t>
            </a:r>
            <a:r>
              <a:rPr lang="en-US" sz="2000" i="1" dirty="0" err="1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π</a:t>
            </a:r>
            <a:r>
              <a:rPr lang="en-US" sz="2000" baseline="3000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+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sz="2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sz="2000" baseline="30000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+</a:t>
            </a:r>
            <a:endParaRPr lang="en-GB" sz="2000" b="1" dirty="0">
              <a:solidFill>
                <a:srgbClr val="0000FF"/>
              </a:solidFill>
              <a:latin typeface="Times New Roman" charset="0"/>
              <a:ea typeface="msgothic" charset="0"/>
              <a:cs typeface="msgothic" charset="0"/>
            </a:endParaRPr>
          </a:p>
        </p:txBody>
      </p:sp>
      <p:graphicFrame>
        <p:nvGraphicFramePr>
          <p:cNvPr id="56322" name="Object 2"/>
          <p:cNvGraphicFramePr>
            <a:graphicFrameLocks noChangeAspect="1"/>
          </p:cNvGraphicFramePr>
          <p:nvPr/>
        </p:nvGraphicFramePr>
        <p:xfrm>
          <a:off x="2520950" y="2276475"/>
          <a:ext cx="1525588" cy="1030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199" name="Equation" r:id="rId7" imgW="977900" imgH="660400" progId="Equation.3">
                  <p:embed/>
                </p:oleObj>
              </mc:Choice>
              <mc:Fallback>
                <p:oleObj name="Equation" r:id="rId7" imgW="977900" imgH="66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0950" y="2276475"/>
                        <a:ext cx="1525588" cy="1030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6358" name="Picture 42" descr="RFHC.pd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-1198562" y="2092325"/>
            <a:ext cx="27686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59" name="Picture 59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839788"/>
            <a:ext cx="4572000" cy="318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6360" name="AutoShape 66"/>
          <p:cNvSpPr>
            <a:spLocks noChangeArrowheads="1"/>
          </p:cNvSpPr>
          <p:nvPr/>
        </p:nvSpPr>
        <p:spPr bwMode="auto">
          <a:xfrm>
            <a:off x="5551488" y="1247775"/>
            <a:ext cx="2719387" cy="1077913"/>
          </a:xfrm>
          <a:prstGeom prst="roundRect">
            <a:avLst>
              <a:gd name="adj" fmla="val 282"/>
            </a:avLst>
          </a:prstGeom>
          <a:noFill/>
          <a:ln w="1836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800" b="1">
                <a:solidFill>
                  <a:srgbClr val="0000FF"/>
                </a:solidFill>
                <a:latin typeface="Helvetica" charset="0"/>
              </a:rPr>
              <a:t>Monte Carlo</a:t>
            </a:r>
            <a:endParaRPr lang="en-GB" sz="1800">
              <a:solidFill>
                <a:srgbClr val="000000"/>
              </a:solidFill>
              <a:latin typeface="Euphemia UCAS" charset="0"/>
              <a:ea typeface="msgothic" charset="0"/>
              <a:cs typeface="msgothic" charset="0"/>
            </a:endParaRPr>
          </a:p>
          <a:p>
            <a:r>
              <a:rPr lang="en-GB" sz="1800" b="1">
                <a:solidFill>
                  <a:srgbClr val="000000"/>
                </a:solidFill>
                <a:latin typeface="Euphemia UCAS" charset="0"/>
                <a:ea typeface="msgothic" charset="0"/>
                <a:cs typeface="msgothic" charset="0"/>
              </a:rPr>
              <a:t>Antineutrino mode</a:t>
            </a:r>
          </a:p>
          <a:p>
            <a:r>
              <a:rPr lang="en-US" sz="1800">
                <a:latin typeface="Euphemia UCAS" charset="0"/>
                <a:ea typeface="Times New Roman" charset="0"/>
                <a:cs typeface="Times New Roman" charset="0"/>
              </a:rPr>
              <a:t>Horns focus </a:t>
            </a:r>
            <a:r>
              <a:rPr lang="en-US" sz="2000" i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π</a:t>
            </a:r>
            <a:r>
              <a:rPr lang="en-US" sz="2000" baseline="300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n-US" sz="2000"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sz="20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i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sz="2000" baseline="300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  <a:endParaRPr lang="en-GB" sz="2000" b="1">
              <a:solidFill>
                <a:srgbClr val="FF0000"/>
              </a:solidFill>
              <a:latin typeface="Times New Roman" charset="0"/>
              <a:ea typeface="msgothic" charset="0"/>
              <a:cs typeface="msgothic" charset="0"/>
            </a:endParaRPr>
          </a:p>
        </p:txBody>
      </p:sp>
      <p:graphicFrame>
        <p:nvGraphicFramePr>
          <p:cNvPr id="56323" name="Object 3"/>
          <p:cNvGraphicFramePr>
            <a:graphicFrameLocks noChangeAspect="1"/>
          </p:cNvGraphicFramePr>
          <p:nvPr/>
        </p:nvGraphicFramePr>
        <p:xfrm>
          <a:off x="6835775" y="2238375"/>
          <a:ext cx="1527175" cy="1030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200" name="Equation" r:id="rId11" imgW="977900" imgH="660400" progId="Equation.3">
                  <p:embed/>
                </p:oleObj>
              </mc:Choice>
              <mc:Fallback>
                <p:oleObj name="Equation" r:id="rId11" imgW="977900" imgH="66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775" y="2238375"/>
                        <a:ext cx="1527175" cy="1030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6361" name="Picture 43" descr="RFHC.pd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3359151" y="2092325"/>
            <a:ext cx="27686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Line 50"/>
          <p:cNvSpPr>
            <a:spLocks noChangeShapeType="1"/>
          </p:cNvSpPr>
          <p:nvPr/>
        </p:nvSpPr>
        <p:spPr bwMode="auto">
          <a:xfrm flipV="1">
            <a:off x="1293813" y="5231721"/>
            <a:ext cx="6334125" cy="0"/>
          </a:xfrm>
          <a:prstGeom prst="line">
            <a:avLst/>
          </a:prstGeom>
          <a:noFill/>
          <a:ln w="1908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cxnSp>
        <p:nvCxnSpPr>
          <p:cNvPr id="45" name="Straight Arrow Connector 58"/>
          <p:cNvCxnSpPr>
            <a:cxnSpLocks noChangeShapeType="1"/>
            <a:stCxn id="44" idx="1"/>
          </p:cNvCxnSpPr>
          <p:nvPr/>
        </p:nvCxnSpPr>
        <p:spPr bwMode="auto">
          <a:xfrm rot="16200000" flipH="1">
            <a:off x="8108157" y="4751502"/>
            <a:ext cx="1587" cy="962025"/>
          </a:xfrm>
          <a:prstGeom prst="straightConnector1">
            <a:avLst/>
          </a:prstGeom>
          <a:noFill/>
          <a:ln w="19050">
            <a:solidFill>
              <a:srgbClr val="FF0000"/>
            </a:solidFill>
            <a:prstDash val="sysDash"/>
            <a:round/>
            <a:headEnd/>
            <a:tailEnd type="triangle" w="med" len="med"/>
          </a:ln>
        </p:spPr>
      </p:cxnSp>
      <p:grpSp>
        <p:nvGrpSpPr>
          <p:cNvPr id="46" name="Group 45"/>
          <p:cNvGrpSpPr/>
          <p:nvPr/>
        </p:nvGrpSpPr>
        <p:grpSpPr>
          <a:xfrm>
            <a:off x="8382001" y="5258029"/>
            <a:ext cx="644070" cy="288925"/>
            <a:chOff x="8164288" y="4849813"/>
            <a:chExt cx="644070" cy="288925"/>
          </a:xfrm>
        </p:grpSpPr>
        <p:sp>
          <p:nvSpPr>
            <p:cNvPr id="47" name="Text Box 53"/>
            <p:cNvSpPr txBox="1">
              <a:spLocks noChangeArrowheads="1"/>
            </p:cNvSpPr>
            <p:nvPr/>
          </p:nvSpPr>
          <p:spPr bwMode="auto">
            <a:xfrm>
              <a:off x="8164288" y="4849813"/>
              <a:ext cx="644070" cy="2889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lnSpc>
                  <a:spcPct val="84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i="1" dirty="0" smtClean="0">
                  <a:solidFill>
                    <a:srgbClr val="0000FF"/>
                  </a:solidFill>
                  <a:latin typeface="Times New Roman" charset="0"/>
                  <a:ea typeface="Bitstream Vera Sans" charset="0"/>
                  <a:cs typeface="Bitstream Vera Sans" charset="0"/>
                </a:rPr>
                <a:t>ν</a:t>
              </a:r>
              <a:r>
                <a:rPr lang="en-US" i="1" baseline="-25000" dirty="0" smtClean="0">
                  <a:solidFill>
                    <a:srgbClr val="0000FF"/>
                  </a:solidFill>
                  <a:latin typeface="Times New Roman" charset="0"/>
                  <a:ea typeface="Bitstream Vera Sans" charset="0"/>
                  <a:cs typeface="Bitstream Vera Sans" charset="0"/>
                </a:rPr>
                <a:t>μ</a:t>
              </a:r>
              <a:r>
                <a:rPr lang="en-GB" i="1" dirty="0" smtClean="0">
                  <a:solidFill>
                    <a:srgbClr val="FF0000"/>
                  </a:solidFill>
                  <a:latin typeface="Times New Roman" charset="0"/>
                  <a:ea typeface="Bitstream Vera Sans" charset="0"/>
                  <a:cs typeface="Bitstream Vera Sans" charset="0"/>
                </a:rPr>
                <a:t>/ν</a:t>
              </a:r>
              <a:r>
                <a:rPr lang="en-GB" i="1" baseline="-25000" dirty="0" smtClean="0">
                  <a:solidFill>
                    <a:srgbClr val="FF0000"/>
                  </a:solidFill>
                  <a:latin typeface="Times New Roman" charset="0"/>
                  <a:ea typeface="Bitstream Vera Sans" charset="0"/>
                  <a:cs typeface="Bitstream Vera Sans" charset="0"/>
                </a:rPr>
                <a:t>μ</a:t>
              </a:r>
              <a:endParaRPr lang="en-GB" i="1" baseline="-25000" dirty="0">
                <a:solidFill>
                  <a:srgbClr val="FF0000"/>
                </a:solidFill>
                <a:latin typeface="Times New Roman" charset="0"/>
                <a:ea typeface="Bitstream Vera Sans" charset="0"/>
                <a:cs typeface="Bitstream Vera Sans" charset="0"/>
              </a:endParaRPr>
            </a:p>
          </p:txBody>
        </p:sp>
        <p:cxnSp>
          <p:nvCxnSpPr>
            <p:cNvPr id="48" name="Straight Connector 77"/>
            <p:cNvCxnSpPr>
              <a:cxnSpLocks noChangeShapeType="1"/>
            </p:cNvCxnSpPr>
            <p:nvPr/>
          </p:nvCxnSpPr>
          <p:spPr bwMode="auto">
            <a:xfrm rot="10800000">
              <a:off x="8502876" y="4937354"/>
              <a:ext cx="136525" cy="158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52" name="Line 50"/>
          <p:cNvSpPr>
            <a:spLocks noChangeShapeType="1"/>
          </p:cNvSpPr>
          <p:nvPr/>
        </p:nvSpPr>
        <p:spPr bwMode="auto">
          <a:xfrm flipV="1">
            <a:off x="1291999" y="5275262"/>
            <a:ext cx="6334125" cy="0"/>
          </a:xfrm>
          <a:prstGeom prst="line">
            <a:avLst/>
          </a:prstGeom>
          <a:noFill/>
          <a:ln w="1908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cxnSp>
        <p:nvCxnSpPr>
          <p:cNvPr id="53" name="Straight Arrow Connector 58"/>
          <p:cNvCxnSpPr>
            <a:cxnSpLocks noChangeShapeType="1"/>
            <a:stCxn id="52" idx="1"/>
          </p:cNvCxnSpPr>
          <p:nvPr/>
        </p:nvCxnSpPr>
        <p:spPr bwMode="auto">
          <a:xfrm rot="16200000" flipH="1">
            <a:off x="8106343" y="4795043"/>
            <a:ext cx="1587" cy="962025"/>
          </a:xfrm>
          <a:prstGeom prst="straightConnector1">
            <a:avLst/>
          </a:prstGeom>
          <a:noFill/>
          <a:ln w="19050">
            <a:solidFill>
              <a:srgbClr val="0000FF"/>
            </a:solidFill>
            <a:prstDash val="sysDash"/>
            <a:round/>
            <a:headEnd/>
            <a:tailEnd type="triangle" w="med" len="med"/>
          </a:ln>
        </p:spPr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Alex Himmel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2E41C-1392-5D48-8A50-25761362EC9A}" type="slidenum">
              <a:rPr lang="en-US" smtClean="0"/>
              <a:pPr>
                <a:defRPr/>
              </a:pPr>
              <a:t>9</a:t>
            </a:fld>
            <a:endParaRPr lang="en-US" dirty="0" smtClean="0"/>
          </a:p>
        </p:txBody>
      </p:sp>
      <p:sp>
        <p:nvSpPr>
          <p:cNvPr id="59" name="TextBox 56"/>
          <p:cNvSpPr txBox="1">
            <a:spLocks noChangeArrowheads="1"/>
          </p:cNvSpPr>
          <p:nvPr/>
        </p:nvSpPr>
        <p:spPr bwMode="auto">
          <a:xfrm>
            <a:off x="0" y="5354638"/>
            <a:ext cx="14509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>
                <a:latin typeface="+mj-lt"/>
                <a:ea typeface="Euphemia UCAS" charset="0"/>
                <a:cs typeface="Euphemia UCAS" charset="0"/>
              </a:rPr>
              <a:t>120 </a:t>
            </a:r>
            <a:r>
              <a:rPr lang="en-US" sz="1800" dirty="0" err="1">
                <a:latin typeface="+mj-lt"/>
                <a:ea typeface="Euphemia UCAS" charset="0"/>
                <a:cs typeface="Euphemia UCAS" charset="0"/>
              </a:rPr>
              <a:t>GeV</a:t>
            </a:r>
            <a:r>
              <a:rPr lang="en-US" sz="1800" dirty="0">
                <a:latin typeface="+mj-lt"/>
                <a:ea typeface="Euphemia UCAS" charset="0"/>
                <a:cs typeface="Euphemia UCAS" charset="0"/>
              </a:rPr>
              <a:t> </a:t>
            </a:r>
            <a:r>
              <a:rPr lang="en-US" sz="1800" dirty="0" smtClean="0">
                <a:latin typeface="+mj-lt"/>
                <a:ea typeface="Euphemia UCAS" charset="0"/>
                <a:cs typeface="Euphemia UCAS" charset="0"/>
              </a:rPr>
              <a:t/>
            </a:r>
            <a:br>
              <a:rPr lang="en-US" sz="1800" dirty="0" smtClean="0">
                <a:latin typeface="+mj-lt"/>
                <a:ea typeface="Euphemia UCAS" charset="0"/>
                <a:cs typeface="Euphemia UCAS" charset="0"/>
              </a:rPr>
            </a:br>
            <a:r>
              <a:rPr lang="en-US" sz="1800" dirty="0" smtClean="0">
                <a:latin typeface="+mj-lt"/>
                <a:ea typeface="Euphemia UCAS" charset="0"/>
                <a:cs typeface="Euphemia UCAS" charset="0"/>
              </a:rPr>
              <a:t>MI protons</a:t>
            </a:r>
            <a:endParaRPr lang="en-US" sz="1800" dirty="0">
              <a:latin typeface="+mj-lt"/>
              <a:ea typeface="Euphemia UCAS" charset="0"/>
              <a:cs typeface="Euphemia UC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18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2K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T2KTheme.thmx</Template>
  <TotalTime>33436</TotalTime>
  <Words>2038</Words>
  <Application>Microsoft Macintosh PowerPoint</Application>
  <PresentationFormat>On-screen Show (4:3)</PresentationFormat>
  <Paragraphs>541</Paragraphs>
  <Slides>41</Slides>
  <Notes>34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T2KTheme</vt:lpstr>
      <vt:lpstr>Equation</vt:lpstr>
      <vt:lpstr>Microsoft Equation</vt:lpstr>
      <vt:lpstr>URA Thesis Award: Antineutrino Oscillations in the Atmospheric Sector</vt:lpstr>
      <vt:lpstr>The Standard 3-neutrino Picture</vt:lpstr>
      <vt:lpstr>Why study νμ and νμ?</vt:lpstr>
      <vt:lpstr>The MINOS Experiment</vt:lpstr>
      <vt:lpstr>The MINOS Experiment</vt:lpstr>
      <vt:lpstr>The MINOS Experiment</vt:lpstr>
      <vt:lpstr>The MINOS Experiment</vt:lpstr>
      <vt:lpstr>Making a Neutrino Beam</vt:lpstr>
      <vt:lpstr>Making an Antineutrino Beam</vt:lpstr>
      <vt:lpstr>Antineutrino Cross-section</vt:lpstr>
      <vt:lpstr>NuMI Beam Performance</vt:lpstr>
      <vt:lpstr>MINOS Detectors</vt:lpstr>
      <vt:lpstr>Signal</vt:lpstr>
      <vt:lpstr>Signal</vt:lpstr>
      <vt:lpstr>Signal</vt:lpstr>
      <vt:lpstr>Selecting Charge Currents</vt:lpstr>
      <vt:lpstr>Select CC Antineutrinos</vt:lpstr>
      <vt:lpstr>Near Detector Spectrum</vt:lpstr>
      <vt:lpstr>Near-to-Far Extrapolation</vt:lpstr>
      <vt:lpstr>Far Detector Data</vt:lpstr>
      <vt:lpstr>Neutrinos and Antineutrinos</vt:lpstr>
      <vt:lpstr>New Results</vt:lpstr>
      <vt:lpstr>New Results</vt:lpstr>
      <vt:lpstr>Conclusions</vt:lpstr>
      <vt:lpstr>PowerPoint Presentation</vt:lpstr>
      <vt:lpstr>Peak vs. Tail</vt:lpstr>
      <vt:lpstr>Peak vs. Tail</vt:lpstr>
      <vt:lpstr>Target Degradation</vt:lpstr>
      <vt:lpstr>Far Detector Data</vt:lpstr>
      <vt:lpstr>Antineutrino Contour</vt:lpstr>
      <vt:lpstr>Detecting Neutrinos</vt:lpstr>
      <vt:lpstr>Detecting Charged Particles</vt:lpstr>
      <vt:lpstr>MINOS Detectors</vt:lpstr>
      <vt:lpstr>Selecting Charged Currents</vt:lpstr>
      <vt:lpstr>Selecting Charged Currents</vt:lpstr>
      <vt:lpstr>Selecting Charged Currents</vt:lpstr>
      <vt:lpstr>Selecting Charged Currents</vt:lpstr>
      <vt:lpstr>Selecting CC Antineutrinos</vt:lpstr>
      <vt:lpstr>Fitting for Oscillations</vt:lpstr>
      <vt:lpstr>Feldman-Cousins</vt:lpstr>
      <vt:lpstr>Systematics</vt:lpstr>
    </vt:vector>
  </TitlesOfParts>
  <Company>California Institute of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Detector</dc:title>
  <dc:creator>Alexander Himmel</dc:creator>
  <cp:lastModifiedBy>Tiffany Himmel</cp:lastModifiedBy>
  <cp:revision>840</cp:revision>
  <cp:lastPrinted>2010-12-03T22:05:24Z</cp:lastPrinted>
  <dcterms:created xsi:type="dcterms:W3CDTF">2010-06-13T15:02:02Z</dcterms:created>
  <dcterms:modified xsi:type="dcterms:W3CDTF">2012-06-12T22:15:15Z</dcterms:modified>
</cp:coreProperties>
</file>