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4" r:id="rId4"/>
    <p:sldId id="273" r:id="rId5"/>
    <p:sldId id="269" r:id="rId6"/>
    <p:sldId id="270" r:id="rId7"/>
    <p:sldId id="265" r:id="rId8"/>
    <p:sldId id="259" r:id="rId9"/>
    <p:sldId id="262" r:id="rId10"/>
    <p:sldId id="274" r:id="rId11"/>
    <p:sldId id="263" r:id="rId12"/>
    <p:sldId id="276" r:id="rId13"/>
    <p:sldId id="277" r:id="rId14"/>
    <p:sldId id="278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3F6B"/>
    <a:srgbClr val="000000"/>
    <a:srgbClr val="5C0426"/>
    <a:srgbClr val="4B5C29"/>
    <a:srgbClr val="7F7F7F"/>
    <a:srgbClr val="5F5F5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1" autoAdjust="0"/>
    <p:restoredTop sz="98293" autoAdjust="0"/>
  </p:normalViewPr>
  <p:slideViewPr>
    <p:cSldViewPr>
      <p:cViewPr>
        <p:scale>
          <a:sx n="110" d="100"/>
          <a:sy n="110" d="100"/>
        </p:scale>
        <p:origin x="-8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lide footer_green_3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slid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524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4F7DE11-B874-FD41-874F-D88A7957DA1E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2000" y="8610600"/>
            <a:ext cx="480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8685213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F962FA3-11C0-B044-B473-CA4C2F32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1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0D9DD8-B5D6-594D-96D9-B903E1B8C219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989501-2A35-974D-8E3D-A1BCF2090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39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7D612-DD62-0B4A-BCDD-D1F568D21CC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itle header_green_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een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36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7EBB-AEB8-9A46-AF21-64312400A927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51CA-30F3-CE4E-8F91-210032A863E2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508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4392-079E-6441-8763-E3819C160836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B72A-8086-494C-A86F-EC30474276D0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13186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551D-976E-2843-84AF-9C2F2D0DC32A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2010-A1B0-3944-A50F-357AE18F498A}" type="slidenum">
              <a:rPr lang="en-US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6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E707-1EF7-2141-8C96-06EED52E1D5D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8BE5-4E7E-A146-9D0D-B4DB5D42C184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88390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CAE-08E6-4B47-9ABA-6312E75DF946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3A86-784A-FA48-83EA-87B7AD234B4F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57365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A4C9-5436-6643-91BC-8CF71FF431F4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65AD-0C5C-BB41-8690-9C62EA0FE138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77304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2F7D-531F-C04D-969A-63212FAA6470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B7EA-0673-CC48-B228-48CDA41F778C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87783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449A-EC8F-8346-B830-D26BBF150ADE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BB3D-088F-7A42-A526-400D15EC81EF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00741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C6D6-9EB1-3B46-94B3-045CAE84E2FF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F117-6482-1244-9FDF-154D4A4F62DC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93798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F26E9-7DFD-074F-96D3-B0A68F755335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Joshua G. Rubin     APS-DNP     Santa Fe     November 4 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79AB-88EE-8A43-879E-A3018BAFDEA8}" type="slidenum">
              <a:rPr lang="en-US"/>
              <a:pPr>
                <a:defRPr/>
              </a:pPr>
              <a:t>‹#›</a:t>
            </a:fld>
            <a:r>
              <a:rPr lang="en-US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417277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een_37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Joshua G. Rubin      CIPANP      St. Petersburg, Florida     June 3 ,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92875"/>
            <a:ext cx="609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cs typeface="+mn-cs"/>
              </a:defRPr>
            </a:lvl1pPr>
          </a:lstStyle>
          <a:p>
            <a:pPr>
              <a:defRPr/>
            </a:pPr>
            <a:fld id="{4F82350E-011B-C94D-938E-E098DD690A05}" type="slidenum">
              <a:rPr lang="en-US"/>
              <a:pPr>
                <a:defRPr/>
              </a:pPr>
              <a:t>‹#›</a:t>
            </a:fld>
            <a:r>
              <a:rPr lang="en-US" dirty="0" smtClean="0"/>
              <a:t>/15s</a:t>
            </a:r>
            <a:endParaRPr lang="en-US" dirty="0"/>
          </a:p>
        </p:txBody>
      </p:sp>
      <p:pic>
        <p:nvPicPr>
          <p:cNvPr id="1032" name="Picture 4" descr="slide head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First </a:t>
            </a:r>
            <a:r>
              <a:rPr lang="en-US" dirty="0" smtClean="0"/>
              <a:t>Beam </a:t>
            </a:r>
            <a:r>
              <a:rPr lang="en-US" dirty="0"/>
              <a:t>at Fermilab SeaQuest/E906: </a:t>
            </a:r>
            <a:r>
              <a:rPr lang="en-US" dirty="0" smtClean="0"/>
              <a:t>Status </a:t>
            </a:r>
            <a:r>
              <a:rPr lang="en-US" dirty="0"/>
              <a:t>and </a:t>
            </a:r>
            <a:r>
              <a:rPr lang="en-US" dirty="0" smtClean="0"/>
              <a:t>Plans </a:t>
            </a:r>
            <a:r>
              <a:rPr lang="en-US" dirty="0"/>
              <a:t> </a:t>
            </a:r>
            <a:endParaRPr lang="en-US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Joshua G. Rubin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Physics Division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Argonne National Laboratory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95400" y="5530850"/>
            <a:ext cx="6738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b="1">
                <a:cs typeface="+mn-cs"/>
              </a:rPr>
              <a:t>Work supported in part by the U.S. Department of Energy, Office of Nuclear Physics, contract no. DE-AC02-06CH11357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30513"/>
            <a:ext cx="289560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429000" cy="563562"/>
          </a:xfrm>
        </p:spPr>
        <p:txBody>
          <a:bodyPr/>
          <a:lstStyle/>
          <a:p>
            <a:r>
              <a:rPr lang="en-US" dirty="0" smtClean="0"/>
              <a:t>“Splat”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pic>
        <p:nvPicPr>
          <p:cNvPr id="6" name="Picture 5" descr="splat-full-detectors-hod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12068"/>
          <a:stretch/>
        </p:blipFill>
        <p:spPr>
          <a:xfrm>
            <a:off x="304800" y="838200"/>
            <a:ext cx="4038600" cy="2951772"/>
          </a:xfrm>
          <a:prstGeom prst="rect">
            <a:avLst/>
          </a:prstGeom>
        </p:spPr>
      </p:pic>
      <p:pic>
        <p:nvPicPr>
          <p:cNvPr id="7" name="Content Placeholder 6" descr="splat-s3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3515" r="424" b="2775"/>
          <a:stretch/>
        </p:blipFill>
        <p:spPr>
          <a:xfrm>
            <a:off x="1761212" y="3411621"/>
            <a:ext cx="3039388" cy="2912979"/>
          </a:xfrm>
        </p:spPr>
      </p:pic>
      <p:sp>
        <p:nvSpPr>
          <p:cNvPr id="10" name="TextBox 9"/>
          <p:cNvSpPr txBox="1"/>
          <p:nvPr/>
        </p:nvSpPr>
        <p:spPr>
          <a:xfrm>
            <a:off x="4876800" y="381000"/>
            <a:ext cx="403860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Symptoms and Clues: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Very large hit multiplicity for dimuon trigger events for both matrix and simple NIM triggers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All systems: hodoscopes, chambers, and prop. tubes swamped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Single trigger (1*2*3*4) provides clean single tracks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i="1" dirty="0" smtClean="0"/>
              <a:t>Average</a:t>
            </a:r>
            <a:r>
              <a:rPr lang="en-US" dirty="0" smtClean="0"/>
              <a:t> intensity normal, measured by </a:t>
            </a:r>
            <a:r>
              <a:rPr lang="en-US" dirty="0" err="1" smtClean="0"/>
              <a:t>beamline</a:t>
            </a:r>
            <a:r>
              <a:rPr lang="en-US" dirty="0" smtClean="0"/>
              <a:t> instrumentation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3368" y="407736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33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Stations 3+4 (all hits)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921316">
            <a:off x="-28109" y="3588291"/>
            <a:ext cx="19404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detector (hodoscope hits)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066800" y="2743200"/>
            <a:ext cx="838200" cy="990600"/>
          </a:xfrm>
          <a:prstGeom prst="straightConnector1">
            <a:avLst/>
          </a:prstGeom>
          <a:noFill/>
          <a:ln w="28575" cap="flat" cmpd="sng" algn="ctr">
            <a:solidFill>
              <a:srgbClr val="20202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3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“Splat” </a:t>
            </a:r>
            <a:r>
              <a:rPr lang="en-US" dirty="0" smtClean="0"/>
              <a:t>Events – Understanding the Beam</a:t>
            </a:r>
            <a:endParaRPr lang="en-US" dirty="0"/>
          </a:p>
        </p:txBody>
      </p:sp>
      <p:pic>
        <p:nvPicPr>
          <p:cNvPr id="7" name="Content Placeholder 6" descr="Untitled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542" r="4089" b="5885"/>
          <a:stretch/>
        </p:blipFill>
        <p:spPr>
          <a:xfrm>
            <a:off x="3886200" y="1676400"/>
            <a:ext cx="5100298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21611" y="92669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3505200" cy="447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Independent 10kHz pulsed DAQ read out raw hodoscope rates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Bins are integrated counts over 100µs (≈</a:t>
            </a:r>
            <a:r>
              <a:rPr lang="en-US" dirty="0"/>
              <a:t>5000 </a:t>
            </a:r>
            <a:r>
              <a:rPr lang="en-US" dirty="0" smtClean="0"/>
              <a:t>RF buckets)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Large variation in Instantaneous intensity, </a:t>
            </a:r>
            <a:r>
              <a:rPr lang="en-US" dirty="0"/>
              <a:t>duty factor very low</a:t>
            </a:r>
            <a:r>
              <a:rPr lang="en-US" dirty="0" smtClean="0"/>
              <a:t>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Periodic structure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6877587" cy="3841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“Splat” </a:t>
            </a:r>
            <a:r>
              <a:rPr lang="en-US" dirty="0" smtClean="0"/>
              <a:t>Events – Understanding the Beam – FFT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21611" y="92669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Several clear resonances: 60Hz and harmonics, 360Hz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990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/>
              <a:t>Fine grained feedback for the accelerator control room.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638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Injector power supplies?  Slow extraction procedure?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Sp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6" y="3204264"/>
            <a:ext cx="336752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The Splat-Block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321611" y="92669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82811"/>
            <a:ext cx="815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A card was developed to keep a running average of the multiplicity over a 160 ns window (8 RF buckets).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If average multiplicity above threshold, raises a trigger veto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Luminosity greatly reduced, but trigger suppresses windows of time with large beam intensities.</a:t>
            </a:r>
            <a:endParaRPr lang="en-US" b="1" dirty="0" smtClean="0"/>
          </a:p>
        </p:txBody>
      </p:sp>
      <p:pic>
        <p:nvPicPr>
          <p:cNvPr id="6" name="Picture 5" descr="noSplat-close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4264"/>
            <a:ext cx="3513397" cy="3577536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aseline="0" dirty="0" smtClean="0"/>
              <a:t>Short</a:t>
            </a:r>
            <a:r>
              <a:rPr lang="en-US" sz="2000" dirty="0" smtClean="0"/>
              <a:t> run, </a:t>
            </a:r>
            <a:r>
              <a:rPr lang="en-US" sz="2000" b="1" dirty="0" smtClean="0">
                <a:solidFill>
                  <a:srgbClr val="953F6B"/>
                </a:solidFill>
              </a:rPr>
              <a:t>problems solved or understood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b="1" dirty="0" smtClean="0"/>
              <a:t>The shutdown gives us the opportunity to address remaining problems properly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Full </a:t>
            </a:r>
            <a:r>
              <a:rPr lang="en-US" b="1" dirty="0"/>
              <a:t>luminosity (≈10</a:t>
            </a:r>
            <a:r>
              <a:rPr lang="en-US" b="1" baseline="30000" dirty="0" smtClean="0"/>
              <a:t>19 </a:t>
            </a:r>
            <a:r>
              <a:rPr lang="en-US" b="1" dirty="0" smtClean="0"/>
              <a:t>POT) will still be delivered by end of Run II.</a:t>
            </a:r>
            <a:endParaRPr lang="en-US" b="1" baseline="30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Approximately two weeks of </a:t>
            </a:r>
            <a:r>
              <a:rPr lang="en-US" sz="2000" b="1" dirty="0" smtClean="0">
                <a:solidFill>
                  <a:srgbClr val="3366FF"/>
                </a:solidFill>
              </a:rPr>
              <a:t>analyzable production data </a:t>
            </a:r>
            <a:r>
              <a:rPr lang="en-US" sz="2000" dirty="0" smtClean="0"/>
              <a:t>taken with splat-block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Dimuon pairs observed and reconstructed!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Data taken with several target species (H, D, C, Fe, and W)</a:t>
            </a:r>
          </a:p>
          <a:p>
            <a:pPr>
              <a:spcAft>
                <a:spcPts val="600"/>
              </a:spcAft>
            </a:pPr>
            <a:r>
              <a:rPr lang="en-US" sz="2000" baseline="0" dirty="0" smtClean="0"/>
              <a:t>Luminosity too low to make a meaningful</a:t>
            </a:r>
            <a:r>
              <a:rPr lang="en-US" sz="2000" dirty="0" smtClean="0"/>
              <a:t> Drell-Yan analysis, but J/</a:t>
            </a:r>
            <a:r>
              <a:rPr lang="en-US" sz="2000" dirty="0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cross section much larger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We expect to produce </a:t>
            </a:r>
            <a:r>
              <a:rPr lang="en-US" sz="2000" i="1" dirty="0" smtClean="0"/>
              <a:t>at least</a:t>
            </a:r>
            <a:r>
              <a:rPr lang="en-US" sz="2000" dirty="0" smtClean="0"/>
              <a:t> 120GeV relative J</a:t>
            </a:r>
            <a:r>
              <a:rPr lang="en-US" sz="2000" dirty="0"/>
              <a:t>/</a:t>
            </a:r>
            <a:r>
              <a:rPr lang="en-US" sz="2000" dirty="0">
                <a:latin typeface="Symbol" charset="2"/>
                <a:cs typeface="Symbol" charset="2"/>
              </a:rPr>
              <a:t>y</a:t>
            </a:r>
            <a:r>
              <a:rPr lang="en-US" sz="2000" dirty="0"/>
              <a:t> </a:t>
            </a:r>
            <a:r>
              <a:rPr lang="en-US" sz="2000" dirty="0" smtClean="0"/>
              <a:t>cross sections on nuclear targets.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Offline analysis underway… tracking, alignment, chamber calibration, data quality,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II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67000"/>
          </a:xfrm>
        </p:spPr>
        <p:txBody>
          <a:bodyPr/>
          <a:lstStyle/>
          <a:p>
            <a:r>
              <a:rPr lang="en-US" baseline="0" dirty="0" smtClean="0"/>
              <a:t>Upgraded Stations 1 and 3- will expand acceptance to larger</a:t>
            </a:r>
            <a:r>
              <a:rPr lang="en-US" dirty="0" smtClean="0"/>
              <a:t> x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Transistorized PMT bases to address possible voltage sagging in Station 1 due to larger than expected rates</a:t>
            </a:r>
            <a:endParaRPr lang="en-US" baseline="0" dirty="0" smtClean="0"/>
          </a:p>
          <a:p>
            <a:r>
              <a:rPr lang="en-US" baseline="0" dirty="0" smtClean="0"/>
              <a:t>Zero suppressed TDCs – improve</a:t>
            </a:r>
            <a:r>
              <a:rPr lang="en-US" dirty="0" smtClean="0"/>
              <a:t> live time significantly.</a:t>
            </a:r>
            <a:endParaRPr lang="en-US" baseline="0" dirty="0" smtClean="0"/>
          </a:p>
          <a:p>
            <a:r>
              <a:rPr lang="en-US" baseline="0" dirty="0" smtClean="0"/>
              <a:t>Possible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Cerenkov to monitor individual</a:t>
            </a:r>
            <a:r>
              <a:rPr lang="en-US" dirty="0" smtClean="0"/>
              <a:t> </a:t>
            </a:r>
            <a:r>
              <a:rPr lang="en-US" baseline="0" dirty="0" smtClean="0"/>
              <a:t>bunch intensity</a:t>
            </a:r>
          </a:p>
          <a:p>
            <a:pPr lvl="1"/>
            <a:r>
              <a:rPr lang="en-US" baseline="0" dirty="0" smtClean="0"/>
              <a:t>Feedback to the</a:t>
            </a:r>
            <a:r>
              <a:rPr lang="en-US" dirty="0" smtClean="0"/>
              <a:t> accelerator control room</a:t>
            </a:r>
            <a:endParaRPr lang="en-US" baseline="0" dirty="0" smtClean="0"/>
          </a:p>
          <a:p>
            <a:pPr lvl="1"/>
            <a:r>
              <a:rPr lang="en-US" baseline="0" dirty="0" smtClean="0"/>
              <a:t>Generate DAQ veto</a:t>
            </a:r>
          </a:p>
          <a:p>
            <a:pPr lvl="1"/>
            <a:r>
              <a:rPr lang="en-US" dirty="0" smtClean="0"/>
              <a:t>Produce accurate luminosity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810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B5C29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 smtClean="0"/>
              <a:t>And beyond!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486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Special thanks for an </a:t>
            </a:r>
            <a:r>
              <a:rPr lang="en-US" b="1" i="1" dirty="0" smtClean="0"/>
              <a:t>extraordinary</a:t>
            </a:r>
            <a:r>
              <a:rPr lang="en-US" b="1" dirty="0" smtClean="0"/>
              <a:t> effort from the Fermilab team!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SeaQuest with polarized Main Injector has ben proposed to study transverse-momentum dependent </a:t>
            </a:r>
            <a:r>
              <a:rPr lang="en-US" dirty="0" smtClean="0"/>
              <a:t>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4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191000" cy="715962"/>
          </a:xfrm>
        </p:spPr>
        <p:txBody>
          <a:bodyPr/>
          <a:lstStyle/>
          <a:p>
            <a:r>
              <a:rPr lang="en-US" sz="3200" dirty="0" smtClean="0"/>
              <a:t>SeaQuest Apparatus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228030" y="1269229"/>
            <a:ext cx="6763570" cy="3302771"/>
            <a:chOff x="533400" y="1524000"/>
            <a:chExt cx="8001000" cy="390703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524000"/>
              <a:ext cx="8001000" cy="390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ounded Rectangle 8"/>
            <p:cNvSpPr/>
            <p:nvPr/>
          </p:nvSpPr>
          <p:spPr bwMode="auto">
            <a:xfrm rot="20843731">
              <a:off x="613348" y="4286979"/>
              <a:ext cx="507128" cy="90356"/>
            </a:xfrm>
            <a:prstGeom prst="roundRect">
              <a:avLst/>
            </a:prstGeom>
            <a:ln w="28575" cmpd="sng">
              <a:solidFill>
                <a:schemeClr val="tx1"/>
              </a:solidFill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26309">
            <a:off x="1435389" y="893019"/>
            <a:ext cx="2438400" cy="1752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/>
              <a:t>FMAG</a:t>
            </a:r>
            <a:endParaRPr lang="en-US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Solid iron dump &amp; focusing magnet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D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=</a:t>
            </a:r>
            <a:r>
              <a:rPr lang="en-US" sz="2400" dirty="0" smtClean="0"/>
              <a:t>2.9 </a:t>
            </a:r>
            <a:r>
              <a:rPr lang="en-US" sz="2400" dirty="0" err="1" smtClean="0"/>
              <a:t>GeV</a:t>
            </a:r>
            <a:r>
              <a:rPr lang="en-US" sz="2400" dirty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20843170">
            <a:off x="3697938" y="629378"/>
            <a:ext cx="3124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0"/>
              <a:buNone/>
            </a:pPr>
            <a:r>
              <a:rPr lang="en-US" sz="2400" b="1" dirty="0" smtClean="0"/>
              <a:t>KMAG </a:t>
            </a:r>
          </a:p>
          <a:p>
            <a:pPr marL="0" indent="0" algn="ctr">
              <a:spcBef>
                <a:spcPts val="0"/>
              </a:spcBef>
              <a:buFont typeface="Wingdings" charset="0"/>
              <a:buNone/>
            </a:pPr>
            <a:r>
              <a:rPr lang="en-US" sz="2400" dirty="0" smtClean="0"/>
              <a:t>Spectrometer magnet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=0.4 </a:t>
            </a:r>
            <a:r>
              <a:rPr lang="en-US" dirty="0" err="1"/>
              <a:t>GeV</a:t>
            </a:r>
            <a:r>
              <a:rPr lang="en-US" dirty="0"/>
              <a:t>)</a:t>
            </a:r>
          </a:p>
          <a:p>
            <a:pPr marL="0" indent="0">
              <a:buFont typeface="Wingdings" charset="0"/>
              <a:buNone/>
            </a:pPr>
            <a:endParaRPr lang="en-US" sz="2400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332410" y="3755214"/>
            <a:ext cx="1722755" cy="401976"/>
          </a:xfrm>
          <a:prstGeom prst="straightConnector1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 rot="20813698">
            <a:off x="-159423" y="2320542"/>
            <a:ext cx="2501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Beam</a:t>
            </a:r>
          </a:p>
          <a:p>
            <a:pPr algn="ctr"/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protons Main Injector</a:t>
            </a:r>
          </a:p>
          <a:p>
            <a:pPr algn="ctr"/>
            <a:r>
              <a:rPr lang="en-US" dirty="0" smtClean="0"/>
              <a:t>5s of 19ns RF/min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 rot="20826309">
            <a:off x="-32054" y="4277718"/>
            <a:ext cx="2748833" cy="136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buFont typeface="Wingdings" charset="0"/>
              <a:buNone/>
            </a:pPr>
            <a:r>
              <a:rPr lang="en-US" sz="2400" b="1" dirty="0" smtClean="0"/>
              <a:t>Targets</a:t>
            </a:r>
            <a:endParaRPr lang="en-US" sz="2400" dirty="0" smtClean="0"/>
          </a:p>
          <a:p>
            <a:pPr marL="0" indent="0" algn="r">
              <a:spcBef>
                <a:spcPts val="0"/>
              </a:spcBef>
              <a:buFont typeface="Wingdings" charset="0"/>
              <a:buNone/>
            </a:pPr>
            <a:r>
              <a:rPr lang="en-US" sz="2400" dirty="0" smtClean="0"/>
              <a:t>Liquid H and D</a:t>
            </a:r>
          </a:p>
          <a:p>
            <a:pPr marL="0" indent="0" algn="r">
              <a:spcBef>
                <a:spcPts val="0"/>
              </a:spcBef>
              <a:buFont typeface="Wingdings" charset="0"/>
              <a:buNone/>
            </a:pPr>
            <a:r>
              <a:rPr lang="en-US" dirty="0" smtClean="0"/>
              <a:t>Solid C, Fe, W</a:t>
            </a:r>
          </a:p>
          <a:p>
            <a:pPr marL="0" indent="0" algn="r">
              <a:spcBef>
                <a:spcPts val="0"/>
              </a:spcBef>
              <a:buFont typeface="Wingdings" charset="0"/>
              <a:buNone/>
            </a:pPr>
            <a:r>
              <a:rPr lang="en-US" sz="2400" dirty="0" smtClean="0"/>
              <a:t>1-3 spills/</a:t>
            </a:r>
            <a:r>
              <a:rPr lang="en-US" sz="2400" dirty="0" err="1" smtClean="0"/>
              <a:t>targ</a:t>
            </a:r>
            <a:r>
              <a:rPr lang="en-US" sz="2400" dirty="0" smtClean="0"/>
              <a:t>. cycle</a:t>
            </a:r>
            <a:endParaRPr lang="en-US" sz="2400" dirty="0"/>
          </a:p>
        </p:txBody>
      </p:sp>
      <p:sp>
        <p:nvSpPr>
          <p:cNvPr id="53" name="Left Brace 52"/>
          <p:cNvSpPr/>
          <p:nvPr/>
        </p:nvSpPr>
        <p:spPr bwMode="auto">
          <a:xfrm rot="15452235">
            <a:off x="2441498" y="3673902"/>
            <a:ext cx="222403" cy="653196"/>
          </a:xfrm>
          <a:prstGeom prst="leftBrace">
            <a:avLst>
              <a:gd name="adj1" fmla="val 8333"/>
              <a:gd name="adj2" fmla="val 15969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sp>
        <p:nvSpPr>
          <p:cNvPr id="54" name="Left Brace 53"/>
          <p:cNvSpPr/>
          <p:nvPr/>
        </p:nvSpPr>
        <p:spPr bwMode="auto">
          <a:xfrm rot="15452235" flipH="1">
            <a:off x="2743397" y="1964679"/>
            <a:ext cx="265539" cy="1150129"/>
          </a:xfrm>
          <a:prstGeom prst="lef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sp>
        <p:nvSpPr>
          <p:cNvPr id="55" name="Left Brace 54"/>
          <p:cNvSpPr/>
          <p:nvPr/>
        </p:nvSpPr>
        <p:spPr bwMode="auto">
          <a:xfrm rot="15452235" flipH="1">
            <a:off x="4702472" y="1489708"/>
            <a:ext cx="301935" cy="1150129"/>
          </a:xfrm>
          <a:prstGeom prst="leftBrace">
            <a:avLst>
              <a:gd name="adj1" fmla="val 8333"/>
              <a:gd name="adj2" fmla="val 77358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3048000" y="4106333"/>
            <a:ext cx="2438400" cy="54186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6172200" y="3352801"/>
            <a:ext cx="2667000" cy="59266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" name="Content Placeholder 2"/>
          <p:cNvSpPr txBox="1">
            <a:spLocks/>
          </p:cNvSpPr>
          <p:nvPr/>
        </p:nvSpPr>
        <p:spPr bwMode="auto">
          <a:xfrm rot="20826309">
            <a:off x="5389277" y="3758012"/>
            <a:ext cx="819463" cy="3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Font typeface="Wingdings" charset="0"/>
              <a:buNone/>
            </a:pPr>
            <a:r>
              <a:rPr lang="en-US" sz="2400" b="1" dirty="0" smtClean="0"/>
              <a:t>25m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203114" y="4353342"/>
            <a:ext cx="6657464" cy="2260876"/>
            <a:chOff x="2203114" y="4353342"/>
            <a:chExt cx="6657464" cy="2260876"/>
          </a:xfrm>
        </p:grpSpPr>
        <p:sp>
          <p:nvSpPr>
            <p:cNvPr id="70" name="Left Arrow 69"/>
            <p:cNvSpPr/>
            <p:nvPr/>
          </p:nvSpPr>
          <p:spPr bwMode="auto">
            <a:xfrm rot="20637389">
              <a:off x="2203114" y="5383465"/>
              <a:ext cx="1886670" cy="885530"/>
            </a:xfrm>
            <a:prstGeom prst="lef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n w="1016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ＭＳ Ｐゴシック" charset="0"/>
                </a:rPr>
                <a:t>High Rate</a:t>
              </a:r>
              <a:endParaRPr kumimoji="0" lang="en-US" sz="2400" b="1" i="0" u="none" strike="noStrike" normalizeH="0" baseline="0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ＭＳ Ｐゴシック" charset="0"/>
              </a:endParaRPr>
            </a:p>
          </p:txBody>
        </p:sp>
        <p:sp>
          <p:nvSpPr>
            <p:cNvPr id="71" name="Left Arrow 70"/>
            <p:cNvSpPr/>
            <p:nvPr/>
          </p:nvSpPr>
          <p:spPr bwMode="auto">
            <a:xfrm rot="20637389" flipH="1">
              <a:off x="2826037" y="5728688"/>
              <a:ext cx="1888983" cy="885530"/>
            </a:xfrm>
            <a:prstGeom prst="leftArrow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n w="1016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ＭＳ Ｐゴシック" charset="0"/>
                </a:rPr>
                <a:t>Low</a:t>
              </a:r>
              <a:r>
                <a:rPr lang="en-US" dirty="0" smtClean="0">
                  <a:ln w="1016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ＭＳ Ｐゴシック" charset="0"/>
                </a:rPr>
                <a:t> </a:t>
              </a:r>
              <a:r>
                <a:rPr lang="en-US" b="1" dirty="0" smtClean="0">
                  <a:ln w="1016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ＭＳ Ｐゴシック" charset="0"/>
                </a:rPr>
                <a:t>Rate</a:t>
              </a:r>
              <a:endParaRPr kumimoji="0" lang="en-US" sz="2400" b="1" i="0" u="none" strike="noStrike" normalizeH="0" baseline="0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ＭＳ Ｐゴシック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53000" y="4353342"/>
              <a:ext cx="3907578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800000"/>
                  </a:solidFill>
                </a:rPr>
                <a:t>Mainly muons penetrate dump: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200" dirty="0" smtClean="0"/>
                <a:t>Dimuon Pairs</a:t>
              </a:r>
            </a:p>
            <a:p>
              <a:pPr marL="800100" lvl="1" indent="-342900">
                <a:buFont typeface="Lucida Grande"/>
                <a:buChar char="-"/>
              </a:pPr>
              <a:r>
                <a:rPr lang="en-US" sz="2200" dirty="0" smtClean="0"/>
                <a:t>Drell-Yan</a:t>
              </a:r>
            </a:p>
            <a:p>
              <a:pPr marL="800100" lvl="1" indent="-342900">
                <a:buFont typeface="Lucida Grande"/>
                <a:buChar char="-"/>
              </a:pPr>
              <a:r>
                <a:rPr lang="en-US" sz="2200" dirty="0" smtClean="0"/>
                <a:t> J/</a:t>
              </a:r>
              <a:r>
                <a:rPr lang="en-US" sz="2200" dirty="0" smtClean="0">
                  <a:latin typeface="Symbol" charset="2"/>
                  <a:cs typeface="Symbol" charset="2"/>
                </a:rPr>
                <a:t>y </a:t>
              </a:r>
              <a:r>
                <a:rPr lang="en-US" sz="2200" dirty="0" smtClean="0">
                  <a:latin typeface="Calibri"/>
                  <a:cs typeface="Calibri"/>
                </a:rPr>
                <a:t>decay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200" dirty="0" smtClean="0"/>
                <a:t>Single Muons </a:t>
              </a:r>
            </a:p>
            <a:p>
              <a:pPr marL="800100" lvl="1" indent="-342900">
                <a:buFont typeface="Lucida Grande"/>
                <a:buChar char="-"/>
              </a:pPr>
              <a:r>
                <a:rPr lang="en-US" sz="2200" dirty="0" smtClean="0"/>
                <a:t>hadron decay</a:t>
              </a:r>
            </a:p>
          </p:txBody>
        </p:sp>
      </p:grp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 rot="20843170">
            <a:off x="6744772" y="478866"/>
            <a:ext cx="2116125" cy="59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≈4000 </a:t>
            </a:r>
            <a:r>
              <a:rPr lang="en-US" sz="2400" dirty="0" smtClean="0"/>
              <a:t>detector channels</a:t>
            </a:r>
            <a:endParaRPr lang="en-US" dirty="0"/>
          </a:p>
          <a:p>
            <a:pPr marL="0" indent="0"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40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85796"/>
            <a:ext cx="3879850" cy="29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2800" dirty="0" smtClean="0"/>
              <a:t>Fixed Target Drell-Yan Scattering:</a:t>
            </a:r>
            <a:br>
              <a:rPr lang="en-US" sz="2800" dirty="0" smtClean="0"/>
            </a:br>
            <a:r>
              <a:rPr lang="en-US" sz="2800" dirty="0" smtClean="0"/>
              <a:t>A Laboratory</a:t>
            </a:r>
            <a:r>
              <a:rPr lang="en-US" sz="2800" baseline="0" dirty="0" smtClean="0"/>
              <a:t> for Studying Sea Quarks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14400" y="1066800"/>
            <a:ext cx="3276600" cy="2590800"/>
            <a:chOff x="384" y="1584"/>
            <a:chExt cx="2544" cy="206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4" y="1584"/>
              <a:ext cx="2544" cy="2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3600" dirty="0">
                <a:solidFill>
                  <a:srgbClr val="333399"/>
                </a:solidFill>
                <a:latin typeface="Helvetica" charset="0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18189" flipH="1">
              <a:off x="1608" y="2592"/>
              <a:ext cx="661" cy="89"/>
            </a:xfrm>
            <a:custGeom>
              <a:avLst/>
              <a:gdLst>
                <a:gd name="T0" fmla="*/ 0 w 1296"/>
                <a:gd name="T1" fmla="*/ 224 h 432"/>
                <a:gd name="T2" fmla="*/ 144 w 1296"/>
                <a:gd name="T3" fmla="*/ 32 h 432"/>
                <a:gd name="T4" fmla="*/ 288 w 1296"/>
                <a:gd name="T5" fmla="*/ 416 h 432"/>
                <a:gd name="T6" fmla="*/ 432 w 1296"/>
                <a:gd name="T7" fmla="*/ 32 h 432"/>
                <a:gd name="T8" fmla="*/ 576 w 1296"/>
                <a:gd name="T9" fmla="*/ 416 h 432"/>
                <a:gd name="T10" fmla="*/ 720 w 1296"/>
                <a:gd name="T11" fmla="*/ 32 h 432"/>
                <a:gd name="T12" fmla="*/ 864 w 1296"/>
                <a:gd name="T13" fmla="*/ 416 h 432"/>
                <a:gd name="T14" fmla="*/ 1008 w 1296"/>
                <a:gd name="T15" fmla="*/ 32 h 432"/>
                <a:gd name="T16" fmla="*/ 1152 w 1296"/>
                <a:gd name="T17" fmla="*/ 416 h 432"/>
                <a:gd name="T18" fmla="*/ 1296 w 1296"/>
                <a:gd name="T19" fmla="*/ 12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6" h="432">
                  <a:moveTo>
                    <a:pt x="0" y="224"/>
                  </a:moveTo>
                  <a:cubicBezTo>
                    <a:pt x="48" y="112"/>
                    <a:pt x="96" y="0"/>
                    <a:pt x="144" y="32"/>
                  </a:cubicBezTo>
                  <a:cubicBezTo>
                    <a:pt x="192" y="64"/>
                    <a:pt x="240" y="416"/>
                    <a:pt x="288" y="416"/>
                  </a:cubicBezTo>
                  <a:cubicBezTo>
                    <a:pt x="336" y="416"/>
                    <a:pt x="384" y="32"/>
                    <a:pt x="432" y="32"/>
                  </a:cubicBezTo>
                  <a:cubicBezTo>
                    <a:pt x="480" y="32"/>
                    <a:pt x="528" y="416"/>
                    <a:pt x="576" y="416"/>
                  </a:cubicBezTo>
                  <a:cubicBezTo>
                    <a:pt x="624" y="416"/>
                    <a:pt x="672" y="32"/>
                    <a:pt x="720" y="32"/>
                  </a:cubicBezTo>
                  <a:cubicBezTo>
                    <a:pt x="768" y="32"/>
                    <a:pt x="816" y="416"/>
                    <a:pt x="864" y="416"/>
                  </a:cubicBezTo>
                  <a:cubicBezTo>
                    <a:pt x="912" y="416"/>
                    <a:pt x="960" y="32"/>
                    <a:pt x="1008" y="32"/>
                  </a:cubicBezTo>
                  <a:cubicBezTo>
                    <a:pt x="1056" y="32"/>
                    <a:pt x="1104" y="400"/>
                    <a:pt x="1152" y="416"/>
                  </a:cubicBezTo>
                  <a:cubicBezTo>
                    <a:pt x="1200" y="432"/>
                    <a:pt x="1272" y="176"/>
                    <a:pt x="1296" y="12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1296" y="2304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200" y="2640"/>
              <a:ext cx="432" cy="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2224" y="2600"/>
              <a:ext cx="335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240" y="2352"/>
              <a:ext cx="304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80" y="2016"/>
              <a:ext cx="288" cy="96"/>
              <a:chOff x="2208" y="1632"/>
              <a:chExt cx="528" cy="96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2209" y="1632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2209" y="1680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2209" y="1728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4" name="Oval 14" descr="Wide downward diagonal"/>
            <p:cNvSpPr>
              <a:spLocks noChangeArrowheads="1"/>
            </p:cNvSpPr>
            <p:nvPr/>
          </p:nvSpPr>
          <p:spPr bwMode="auto">
            <a:xfrm>
              <a:off x="720" y="1728"/>
              <a:ext cx="672" cy="672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480" y="3144"/>
              <a:ext cx="288" cy="96"/>
              <a:chOff x="2208" y="1632"/>
              <a:chExt cx="528" cy="96"/>
            </a:xfrm>
          </p:grpSpPr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2209" y="1632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2209" y="1681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2209" y="1728"/>
                <a:ext cx="5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6" name="Oval 19" descr="Wide downward diagonal"/>
            <p:cNvSpPr>
              <a:spLocks noChangeArrowheads="1"/>
            </p:cNvSpPr>
            <p:nvPr/>
          </p:nvSpPr>
          <p:spPr bwMode="auto">
            <a:xfrm>
              <a:off x="720" y="2832"/>
              <a:ext cx="672" cy="672"/>
            </a:xfrm>
            <a:prstGeom prst="ellipse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441" y="2112"/>
              <a:ext cx="240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i="1">
                  <a:latin typeface="Times New Roman" charset="0"/>
                  <a:cs typeface="+mn-cs"/>
                </a:rPr>
                <a:t>q</a:t>
              </a:r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1440" y="2616"/>
              <a:ext cx="240" cy="411"/>
              <a:chOff x="1536" y="2251"/>
              <a:chExt cx="240" cy="411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251"/>
                <a:ext cx="240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200" i="1" dirty="0">
                    <a:latin typeface="Times New Roman" charset="0"/>
                    <a:cs typeface="+mn-cs"/>
                  </a:rPr>
                  <a:t>q</a:t>
                </a: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633" y="2448"/>
                <a:ext cx="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159" y="2112"/>
              <a:ext cx="239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i="1" dirty="0">
                  <a:latin typeface="Times New Roman" charset="0"/>
                  <a:cs typeface="+mn-cs"/>
                </a:rPr>
                <a:t>l</a:t>
              </a: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2160" y="2691"/>
              <a:ext cx="240" cy="411"/>
              <a:chOff x="2256" y="2307"/>
              <a:chExt cx="240" cy="411"/>
            </a:xfrm>
          </p:grpSpPr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307"/>
                <a:ext cx="240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200" i="1" dirty="0">
                    <a:latin typeface="Times New Roman" charset="0"/>
                    <a:cs typeface="+mn-cs"/>
                  </a:rPr>
                  <a:t>l</a:t>
                </a:r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2344" y="2416"/>
                <a:ext cx="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1392" y="201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392" y="20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>
              <a:off x="1392" y="316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1392" y="321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3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55442"/>
              </p:ext>
            </p:extLst>
          </p:nvPr>
        </p:nvGraphicFramePr>
        <p:xfrm>
          <a:off x="815975" y="4486275"/>
          <a:ext cx="53324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4" imgW="3111500" imgH="457200" progId="Equation.3">
                  <p:embed/>
                </p:oleObj>
              </mc:Choice>
              <mc:Fallback>
                <p:oleObj name="Equation" r:id="rId4" imgW="311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86275"/>
                        <a:ext cx="5332413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04800" y="3733800"/>
            <a:ext cx="6015038" cy="5191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Fixed target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favors large x</a:t>
            </a:r>
            <a:r>
              <a:rPr lang="en-US" sz="28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(=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x</a:t>
            </a:r>
            <a:r>
              <a:rPr lang="en-US" sz="28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b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 – x</a:t>
            </a:r>
            <a:r>
              <a:rPr lang="en-US" sz="28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t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)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charset="0"/>
                <a:cs typeface="+mn-cs"/>
                <a:sym typeface="Wingdings" charset="0"/>
              </a:rPr>
              <a:t>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 charset="0"/>
              <a:cs typeface="+mn-cs"/>
              <a:sym typeface="Wingdings" charset="0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4902200" y="4343400"/>
            <a:ext cx="1117600" cy="1143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3825" dist="50800" dir="2700000" algn="ctr" rotWithShape="0">
              <a:schemeClr val="bg2">
                <a:lumMod val="50000"/>
                <a:alpha val="75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77000" y="4418013"/>
            <a:ext cx="2051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cs typeface="+mn-cs"/>
              </a:rPr>
              <a:t>Beam antiquark densities negligible for large x</a:t>
            </a:r>
            <a:r>
              <a:rPr lang="en-US" sz="1800" b="1" baseline="-25000" dirty="0">
                <a:cs typeface="+mn-cs"/>
              </a:rPr>
              <a:t>b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066800" y="5486400"/>
            <a:ext cx="6801862" cy="769441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200" b="1" dirty="0">
                <a:solidFill>
                  <a:srgbClr val="FF9933"/>
                </a:solidFill>
                <a:latin typeface="Helvetica" charset="0"/>
                <a:cs typeface="+mn-cs"/>
              </a:rPr>
              <a:t> Sensitive specifically to antiquarks in the target!</a:t>
            </a:r>
          </a:p>
          <a:p>
            <a:pPr>
              <a:buFontTx/>
              <a:buChar char="•"/>
              <a:defRPr/>
            </a:pPr>
            <a:r>
              <a:rPr lang="en-US" sz="2200" b="1" dirty="0">
                <a:solidFill>
                  <a:srgbClr val="FF9933"/>
                </a:solidFill>
                <a:latin typeface="Helvetica" charset="0"/>
                <a:cs typeface="+mn-cs"/>
                <a:sym typeface="Wingdings" charset="0"/>
              </a:rPr>
              <a:t> </a:t>
            </a:r>
            <a:r>
              <a:rPr lang="en-US" sz="2200" b="1" dirty="0" smtClean="0">
                <a:solidFill>
                  <a:srgbClr val="FF9933"/>
                </a:solidFill>
                <a:latin typeface="Helvetica" charset="0"/>
                <a:cs typeface="+mn-cs"/>
                <a:sym typeface="Wingdings" charset="0"/>
              </a:rPr>
              <a:t>Complements </a:t>
            </a:r>
            <a:r>
              <a:rPr lang="en-US" sz="2200" b="1" dirty="0">
                <a:solidFill>
                  <a:srgbClr val="FF9933"/>
                </a:solidFill>
                <a:latin typeface="Helvetica" charset="0"/>
                <a:cs typeface="+mn-cs"/>
                <a:sym typeface="Wingdings" charset="0"/>
              </a:rPr>
              <a:t>DIS results</a:t>
            </a:r>
            <a:endParaRPr lang="en-US" sz="2200" b="1" dirty="0">
              <a:solidFill>
                <a:srgbClr val="FF9933"/>
              </a:solidFill>
              <a:latin typeface="Helvetica" charset="0"/>
              <a:cs typeface="+mn-cs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7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Light Sea Asymmetry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pic>
        <p:nvPicPr>
          <p:cNvPr id="7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016250" cy="6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81400" y="914400"/>
            <a:ext cx="5583129" cy="5410200"/>
            <a:chOff x="-1219200" y="838200"/>
            <a:chExt cx="5583129" cy="54102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19200" y="838200"/>
              <a:ext cx="5583129" cy="54102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-228600" y="3505200"/>
              <a:ext cx="4191000" cy="0"/>
            </a:xfrm>
            <a:prstGeom prst="line">
              <a:avLst/>
            </a:prstGeom>
            <a:noFill/>
            <a:ln w="1905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840" y="6210300"/>
            <a:ext cx="323596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28600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4592" indent="-164592"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What is the origin of the quark sea?</a:t>
            </a:r>
          </a:p>
          <a:p>
            <a:pPr marL="164592" indent="-164592">
              <a:spcAft>
                <a:spcPts val="1200"/>
              </a:spcAft>
              <a:buFont typeface="Arial"/>
              <a:buChar char="•"/>
            </a:pPr>
            <a:r>
              <a:rPr lang="en-US" sz="2200" dirty="0" smtClean="0"/>
              <a:t>Naïvely expect flavor symmetry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9624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E866 measured an asymmetric light quark sea</a:t>
            </a:r>
          </a:p>
          <a:p>
            <a:pPr marL="164592" indent="-164592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Caused by influence of valence quarks?  Virtual mesons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1676400"/>
            <a:ext cx="2209800" cy="144780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315200" y="3200400"/>
            <a:ext cx="1371600" cy="2209800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0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j-cs"/>
              </a:rPr>
              <a:t>Nuclear Dependence of Drell-Yan – Exciting mysteries!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114800" cy="4525963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2400" b="1" dirty="0" smtClean="0">
                <a:cs typeface="+mn-cs"/>
              </a:rPr>
              <a:t>E772 produced results on several nuclear targets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400" b="1" dirty="0" smtClean="0">
                <a:solidFill>
                  <a:srgbClr val="5C0426"/>
                </a:solidFill>
                <a:cs typeface="+mn-cs"/>
              </a:rPr>
              <a:t>No evidence of DIS-like anti-shadowing for sea-quarks. </a:t>
            </a:r>
            <a:r>
              <a:rPr lang="en-US" sz="2400" b="1" i="1" dirty="0" smtClean="0">
                <a:solidFill>
                  <a:srgbClr val="5C0426"/>
                </a:solidFill>
                <a:cs typeface="+mn-cs"/>
              </a:rPr>
              <a:t>Interesting...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400" b="1" dirty="0" smtClean="0">
                <a:solidFill>
                  <a:schemeClr val="folHlink"/>
                </a:solidFill>
                <a:cs typeface="+mn-cs"/>
              </a:rPr>
              <a:t>Where are the excess pions we expect for nuclear binding?!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400" b="1" i="1" dirty="0" smtClean="0">
                <a:cs typeface="+mn-cs"/>
              </a:rPr>
              <a:t>x</a:t>
            </a:r>
            <a:r>
              <a:rPr lang="en-US" sz="2400" b="1" dirty="0" smtClean="0">
                <a:cs typeface="+mn-cs"/>
              </a:rPr>
              <a:t>-reach limited where many models predict antiquark enhancement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323975"/>
            <a:ext cx="45910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7543800" y="2133600"/>
            <a:ext cx="914400" cy="685800"/>
          </a:xfrm>
          <a:prstGeom prst="rect">
            <a:avLst/>
          </a:prstGeom>
          <a:noFill/>
          <a:ln w="28575">
            <a:solidFill>
              <a:srgbClr val="5C0426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5C0426"/>
              </a:solidFill>
              <a:cs typeface="+mn-cs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791200" y="4114800"/>
            <a:ext cx="914400" cy="685800"/>
          </a:xfrm>
          <a:prstGeom prst="rect">
            <a:avLst/>
          </a:prstGeom>
          <a:noFill/>
          <a:ln w="28575">
            <a:solidFill>
              <a:srgbClr val="5C0426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5C0426"/>
              </a:solidFill>
              <a:cs typeface="+mn-cs"/>
            </a:endParaRPr>
          </a:p>
        </p:txBody>
      </p:sp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6"/>
          <a:stretch>
            <a:fillRect/>
          </a:stretch>
        </p:blipFill>
        <p:spPr bwMode="auto">
          <a:xfrm>
            <a:off x="304800" y="3276600"/>
            <a:ext cx="4038600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587875" y="6019800"/>
            <a:ext cx="219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5C0426"/>
                </a:solidFill>
                <a:cs typeface="+mn-cs"/>
              </a:rPr>
              <a:t>DIS for comparison</a:t>
            </a: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 flipV="1">
            <a:off x="4267200" y="5943600"/>
            <a:ext cx="457200" cy="152400"/>
          </a:xfrm>
          <a:prstGeom prst="line">
            <a:avLst/>
          </a:prstGeom>
          <a:noFill/>
          <a:ln w="38100">
            <a:solidFill>
              <a:srgbClr val="5C042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6531895"/>
            <a:ext cx="4572000" cy="372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Alde </a:t>
            </a:r>
            <a:r>
              <a:rPr lang="en-US" sz="1400" i="1" dirty="0"/>
              <a:t>et al </a:t>
            </a:r>
            <a:r>
              <a:rPr lang="en-US" sz="1400" dirty="0"/>
              <a:t>(Fermilab E772) Phys. Rev.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64</a:t>
            </a:r>
            <a:r>
              <a:rPr lang="en-US" sz="1400" dirty="0"/>
              <a:t> 2479 (1990)</a:t>
            </a:r>
            <a:endParaRPr lang="en-US" sz="1400" b="1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81" grpId="0"/>
      <p:bldP spid="839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243263" cy="3463756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latin typeface="Calibri" charset="0"/>
                <a:cs typeface="+mj-cs"/>
              </a:rPr>
              <a:t>E906/SeaQuest – D-Y Comparison with E866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4232275" cy="446276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5F5F5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120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GeV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 protons from FNAL main injector (vs. 800GeV @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E866)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spcAft>
                <a:spcPts val="2400"/>
              </a:spcAft>
              <a:buFont typeface="Symbol" charset="0"/>
              <a:buNone/>
              <a:defRPr/>
            </a:pP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charset="0"/>
                <a:cs typeface="+mn-cs"/>
              </a:rPr>
              <a:t>s</a:t>
            </a:r>
            <a:r>
              <a:rPr lang="en-US" sz="2800" b="1" baseline="30000" dirty="0" err="1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Drell</a:t>
            </a:r>
            <a:r>
              <a:rPr lang="en-US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-Yan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falls off as 1/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spcAft>
                <a:spcPts val="2400"/>
              </a:spcAft>
              <a:buFont typeface="Symbol" charset="0"/>
              <a:buNone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J/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charset="0"/>
                <a:cs typeface="+mn-cs"/>
              </a:rPr>
              <a:t>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 background proportional to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spcAft>
                <a:spcPts val="2400"/>
              </a:spcAft>
              <a:buFont typeface="Symbol" charset="0"/>
              <a:buChar char=" "/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50x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relative increase in precision!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8" name="Picture 7" descr="dbub_e906_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848477" cy="2842433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5405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other PDF related topics… absolute cross sections, 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energy loss.</a:t>
            </a:r>
            <a:endParaRPr lang="en-US" sz="20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9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r>
              <a:rPr lang="en-US" dirty="0" smtClean="0"/>
              <a:t>Charm at SeaQuest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685800"/>
            <a:ext cx="7648248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 </a:t>
            </a:r>
            <a:r>
              <a:rPr lang="en-US" b="1" dirty="0" smtClean="0"/>
              <a:t>is the (large!) background for the Drell-Yan analyses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b="1" dirty="0" smtClean="0"/>
              <a:t>D-mesons dominate singles rate at large angles</a:t>
            </a:r>
            <a:endParaRPr lang="en-US" b="1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/15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87600"/>
            <a:ext cx="2971800" cy="3937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5400000">
            <a:off x="2055424" y="4227611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Ann.Rev.Nucl.Part.Sci</a:t>
            </a:r>
            <a:r>
              <a:rPr lang="de-DE" sz="1400" dirty="0"/>
              <a:t>. 42 (1992) 367-399</a:t>
            </a:r>
            <a:endParaRPr lang="en-US" sz="1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42500"/>
            <a:ext cx="3657600" cy="385442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5" name="Rectangle 24"/>
          <p:cNvSpPr/>
          <p:nvPr/>
        </p:nvSpPr>
        <p:spPr>
          <a:xfrm rot="5400000">
            <a:off x="6924626" y="4254649"/>
            <a:ext cx="2765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/>
              <a:t>Phys.Rev.Lett. 84 (2000) 3256-3260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1" y="1721279"/>
            <a:ext cx="243839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cross section </a:t>
            </a:r>
          </a:p>
          <a:p>
            <a:pPr algn="ctr"/>
            <a:r>
              <a:rPr lang="en-US" sz="2000" b="1" dirty="0" smtClean="0"/>
              <a:t>changes rapidly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1711035"/>
            <a:ext cx="3276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nuclear dependence</a:t>
            </a:r>
          </a:p>
          <a:p>
            <a:pPr algn="ctr"/>
            <a:r>
              <a:rPr lang="en-US" sz="2000" b="1" dirty="0" smtClean="0"/>
              <a:t>Effect of nuclear matter?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616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dirty="0" smtClean="0"/>
              <a:t>The SeaQuest Timeline – Some Unexpected Difficulties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25472"/>
              </p:ext>
            </p:extLst>
          </p:nvPr>
        </p:nvGraphicFramePr>
        <p:xfrm>
          <a:off x="762000" y="1447800"/>
          <a:ext cx="7620001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07"/>
                <a:gridCol w="1313155"/>
                <a:gridCol w="1494409"/>
                <a:gridCol w="1657165"/>
                <a:gridCol w="165716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Schedule: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Actual: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667000" y="1905000"/>
            <a:ext cx="2667000" cy="304800"/>
          </a:xfrm>
          <a:prstGeom prst="rect">
            <a:avLst/>
          </a:prstGeom>
          <a:solidFill>
            <a:srgbClr val="FF6600">
              <a:alpha val="54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rPr>
              <a:t>Run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rPr>
              <a:t> I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1905000"/>
            <a:ext cx="1600200" cy="304800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rPr>
              <a:t>Injector Upgrade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charset="0"/>
              <a:ea typeface="ＭＳ Ｐゴシック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7086600" y="1905000"/>
            <a:ext cx="1371600" cy="304800"/>
          </a:xfrm>
          <a:prstGeom prst="homePlate">
            <a:avLst/>
          </a:prstGeom>
          <a:solidFill>
            <a:srgbClr val="FF6600">
              <a:alpha val="5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Run II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762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Fermilab Main Injector is currently shut down to upgrade intensity</a:t>
            </a:r>
            <a:endParaRPr lang="en-US" sz="2000" b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5257800" y="2362200"/>
            <a:ext cx="3429001" cy="3955197"/>
            <a:chOff x="5257800" y="2362200"/>
            <a:chExt cx="3429001" cy="395519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715000" y="2362200"/>
              <a:ext cx="1676400" cy="304800"/>
            </a:xfrm>
            <a:prstGeom prst="rect">
              <a:avLst/>
            </a:prstGeom>
            <a:solidFill>
              <a:schemeClr val="accent5">
                <a:lumMod val="75000"/>
                <a:alpha val="54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9" name="Pentagon 18"/>
            <p:cNvSpPr/>
            <p:nvPr/>
          </p:nvSpPr>
          <p:spPr bwMode="auto">
            <a:xfrm>
              <a:off x="7467600" y="2362200"/>
              <a:ext cx="990600" cy="304800"/>
            </a:xfrm>
            <a:prstGeom prst="homePlate">
              <a:avLst/>
            </a:prstGeom>
            <a:solidFill>
              <a:srgbClr val="FF6600">
                <a:alpha val="5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257800" y="2362200"/>
              <a:ext cx="381000" cy="304800"/>
            </a:xfrm>
            <a:prstGeom prst="rect">
              <a:avLst/>
            </a:prstGeom>
            <a:solidFill>
              <a:srgbClr val="FF6600">
                <a:alpha val="54000"/>
              </a:srgbClr>
            </a:solidFill>
            <a:ln w="2857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67400" y="5486400"/>
              <a:ext cx="2819400" cy="830997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Run I became a short commissioning run</a:t>
              </a:r>
              <a:endParaRPr lang="en-US" dirty="0"/>
            </a:p>
          </p:txBody>
        </p:sp>
        <p:cxnSp>
          <p:nvCxnSpPr>
            <p:cNvPr id="68" name="Elbow Connector 67"/>
            <p:cNvCxnSpPr>
              <a:stCxn id="11" idx="2"/>
              <a:endCxn id="39" idx="3"/>
            </p:cNvCxnSpPr>
            <p:nvPr/>
          </p:nvCxnSpPr>
          <p:spPr bwMode="auto">
            <a:xfrm rot="16200000" flipH="1">
              <a:off x="5450101" y="2665199"/>
              <a:ext cx="3234899" cy="3238500"/>
            </a:xfrm>
            <a:prstGeom prst="bentConnector4">
              <a:avLst>
                <a:gd name="adj1" fmla="val 8038"/>
                <a:gd name="adj2" fmla="val 107059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47" name="Group 146"/>
          <p:cNvGrpSpPr/>
          <p:nvPr/>
        </p:nvGrpSpPr>
        <p:grpSpPr>
          <a:xfrm>
            <a:off x="457200" y="2362200"/>
            <a:ext cx="5257800" cy="3886200"/>
            <a:chOff x="457200" y="2362200"/>
            <a:chExt cx="5257800" cy="3886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2362200"/>
              <a:ext cx="304800" cy="297597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endParaRPr>
            </a:p>
          </p:txBody>
        </p:sp>
        <p:cxnSp>
          <p:nvCxnSpPr>
            <p:cNvPr id="84" name="Elbow Connector 83"/>
            <p:cNvCxnSpPr>
              <a:stCxn id="21" idx="2"/>
              <a:endCxn id="98" idx="1"/>
            </p:cNvCxnSpPr>
            <p:nvPr/>
          </p:nvCxnSpPr>
          <p:spPr bwMode="auto">
            <a:xfrm rot="5400000">
              <a:off x="387698" y="2729299"/>
              <a:ext cx="3034605" cy="2895600"/>
            </a:xfrm>
            <a:prstGeom prst="bentConnector4">
              <a:avLst>
                <a:gd name="adj1" fmla="val 8273"/>
                <a:gd name="adj2" fmla="val 107895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286125"/>
              <a:ext cx="3304578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Rectangle 97"/>
            <p:cNvSpPr/>
            <p:nvPr/>
          </p:nvSpPr>
          <p:spPr>
            <a:xfrm>
              <a:off x="457200" y="5140404"/>
              <a:ext cx="5257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Additional radiation shielding </a:t>
              </a:r>
              <a:r>
                <a:rPr lang="en-US" sz="2200" dirty="0"/>
                <a:t>required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500 </a:t>
              </a:r>
              <a:r>
                <a:rPr lang="en-US" sz="2200" dirty="0"/>
                <a:t>tons of concrete and </a:t>
              </a:r>
              <a:r>
                <a:rPr lang="en-US" sz="2200" dirty="0" smtClean="0"/>
                <a:t>steel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200" dirty="0" smtClean="0"/>
                <a:t> 14 tons of steel on movable cart</a:t>
              </a:r>
              <a:endParaRPr lang="en-US" sz="2200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886200" y="2362200"/>
            <a:ext cx="4517189" cy="2775704"/>
            <a:chOff x="3886200" y="2362200"/>
            <a:chExt cx="4517189" cy="2775704"/>
          </a:xfrm>
        </p:grpSpPr>
        <p:cxnSp>
          <p:nvCxnSpPr>
            <p:cNvPr id="76" name="Elbow Connector 75"/>
            <p:cNvCxnSpPr>
              <a:stCxn id="20" idx="2"/>
            </p:cNvCxnSpPr>
            <p:nvPr/>
          </p:nvCxnSpPr>
          <p:spPr bwMode="auto">
            <a:xfrm rot="16200000" flipH="1">
              <a:off x="4400549" y="2800350"/>
              <a:ext cx="685803" cy="419101"/>
            </a:xfrm>
            <a:prstGeom prst="bentConnector3">
              <a:avLst>
                <a:gd name="adj1" fmla="val 36355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Rectangle 19"/>
            <p:cNvSpPr/>
            <p:nvPr/>
          </p:nvSpPr>
          <p:spPr bwMode="auto">
            <a:xfrm>
              <a:off x="3886200" y="2362200"/>
              <a:ext cx="1295400" cy="304800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38600" y="3352800"/>
              <a:ext cx="4364789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-182880">
                <a:buFont typeface="Arial" pitchFamily="34" charset="0"/>
                <a:buChar char="•"/>
              </a:pPr>
              <a:r>
                <a:rPr lang="en-US" sz="2200" dirty="0" err="1" smtClean="0"/>
                <a:t>Beamline</a:t>
              </a:r>
              <a:r>
                <a:rPr lang="en-US" sz="2200" dirty="0" smtClean="0"/>
                <a:t> loses vacuum</a:t>
              </a:r>
            </a:p>
            <a:p>
              <a:pPr marL="182880" indent="-182880">
                <a:buFont typeface="Arial" pitchFamily="34" charset="0"/>
                <a:buChar char="•"/>
              </a:pPr>
              <a:r>
                <a:rPr lang="en-US" sz="2200" dirty="0"/>
                <a:t>Last delivered beam to </a:t>
              </a:r>
              <a:r>
                <a:rPr lang="en-US" sz="2200" dirty="0" smtClean="0"/>
                <a:t>KTEV</a:t>
              </a:r>
            </a:p>
            <a:p>
              <a:pPr marL="182880" indent="-182880">
                <a:buFont typeface="Arial" pitchFamily="34" charset="0"/>
                <a:buChar char="•"/>
              </a:pPr>
              <a:r>
                <a:rPr lang="en-US" sz="2200" dirty="0" smtClean="0"/>
                <a:t>760’ pipe buried under berm</a:t>
              </a:r>
            </a:p>
            <a:p>
              <a:pPr marL="182880" indent="-182880">
                <a:buFont typeface="Arial" pitchFamily="34" charset="0"/>
                <a:buChar char="•"/>
              </a:pPr>
              <a:r>
                <a:rPr lang="en-US" sz="2200" i="1" dirty="0" smtClean="0"/>
                <a:t>Ultimately</a:t>
              </a:r>
              <a:r>
                <a:rPr lang="en-US" sz="2200" dirty="0" smtClean="0"/>
                <a:t> leak controlled and reasonable vacuum was possible</a:t>
              </a:r>
              <a:endParaRPr lang="en-US" sz="2200" dirty="0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10173368" y="7218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Commissioning Run (~two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400" dirty="0" smtClean="0"/>
              <a:t>First</a:t>
            </a:r>
            <a:r>
              <a:rPr lang="en-US" sz="2400" baseline="0" dirty="0" smtClean="0"/>
              <a:t> protons arrived in hall on March</a:t>
            </a:r>
            <a:r>
              <a:rPr lang="en-US" sz="2400" dirty="0" smtClean="0"/>
              <a:t> 8, 2012</a:t>
            </a:r>
          </a:p>
          <a:p>
            <a:pPr>
              <a:spcAft>
                <a:spcPts val="2400"/>
              </a:spcAft>
            </a:pPr>
            <a:r>
              <a:rPr lang="en-US" sz="2400" dirty="0" smtClean="0"/>
              <a:t>Run ended April 30, 2012 with beginning of shutdown</a:t>
            </a: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953F6B"/>
                </a:solidFill>
              </a:rPr>
              <a:t>All systems worked!</a:t>
            </a:r>
          </a:p>
          <a:p>
            <a:pPr lvl="1">
              <a:spcAft>
                <a:spcPts val="2400"/>
              </a:spcAft>
            </a:pPr>
            <a:r>
              <a:rPr lang="en-US" sz="2200" dirty="0" smtClean="0"/>
              <a:t>Typical issues with mapping and timing resolved quickly</a:t>
            </a:r>
          </a:p>
          <a:p>
            <a:pPr lvl="1">
              <a:spcAft>
                <a:spcPts val="2400"/>
              </a:spcAft>
            </a:pPr>
            <a:r>
              <a:rPr lang="en-US" sz="2200" dirty="0" smtClean="0"/>
              <a:t>Some challenges with TDC microcode – modules rolled-back to a prior software version, zero-suppression moved to VME CPUs.              </a:t>
            </a:r>
            <a:r>
              <a:rPr lang="en-US" sz="2200" dirty="0" smtClean="0">
                <a:sym typeface="Wingdings"/>
              </a:rPr>
              <a:t>  relatively long dead-times (&gt;1ms)</a:t>
            </a:r>
            <a:endParaRPr lang="en-US" sz="2200" dirty="0" smtClean="0"/>
          </a:p>
          <a:p>
            <a:pPr>
              <a:spcAft>
                <a:spcPts val="2400"/>
              </a:spcAft>
            </a:pPr>
            <a:r>
              <a:rPr lang="en-US" sz="2400" dirty="0" smtClean="0"/>
              <a:t>Unexpectedly large hit multiplicities with dimuon trigger – termed </a:t>
            </a:r>
            <a:r>
              <a:rPr lang="en-US" sz="2400" b="1" dirty="0" smtClean="0"/>
              <a:t>“splat events”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Joshua G. Rubin     Fermilab Users' Meeting     June  13 , 2012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09600" cy="365125"/>
          </a:xfrm>
        </p:spPr>
        <p:txBody>
          <a:bodyPr/>
          <a:lstStyle/>
          <a:p>
            <a:pPr>
              <a:defRPr/>
            </a:pPr>
            <a:fld id="{88732010-A1B0-3944-A50F-357AE18F498A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begin{document}&#10;\textBlue&#10;$\displaystyle&#10;\left.\frac{\sigma^{pd}}{2\sigma^{pp}}\right|_{x_b\gg x_t} \approx \frac{1}{2}\left[1+\frac{\bar d(x_t)}{\bar u(x_t)}\right]&#10;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256"/>
  <p:tag name="DEBUGINTERACTIVE" val="True"/>
  <p:tag name="ORIGWIDTH" val="914.375"/>
  <p:tag name="PICTUREFILESIZE" val="237806"/>
</p:tagLst>
</file>

<file path=ppt/theme/theme1.xml><?xml version="1.0" encoding="utf-8"?>
<a:theme xmlns:a="http://schemas.openxmlformats.org/drawingml/2006/main" name="Default Design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Default Design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16607</TotalTime>
  <Words>1227</Words>
  <Application>Microsoft Macintosh PowerPoint</Application>
  <PresentationFormat>On-screen Show (4:3)</PresentationFormat>
  <Paragraphs>163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First Beam at Fermilab SeaQuest/E906: Status and Plans  </vt:lpstr>
      <vt:lpstr>SeaQuest Apparatus</vt:lpstr>
      <vt:lpstr>Fixed Target Drell-Yan Scattering: A Laboratory for Studying Sea Quarks</vt:lpstr>
      <vt:lpstr>Measuring the Light Sea Asymmetry</vt:lpstr>
      <vt:lpstr>Nuclear Dependence of Drell-Yan – Exciting mysteries!</vt:lpstr>
      <vt:lpstr>E906/SeaQuest – D-Y Comparison with E866</vt:lpstr>
      <vt:lpstr>Charm at SeaQuest</vt:lpstr>
      <vt:lpstr>The SeaQuest Timeline – Some Unexpected Difficulties</vt:lpstr>
      <vt:lpstr>Commissioning Run (~two months)</vt:lpstr>
      <vt:lpstr>“Splat” Events</vt:lpstr>
      <vt:lpstr>“Splat” Events – Understanding the Beam</vt:lpstr>
      <vt:lpstr>“Splat” Events – Understanding the Beam – FFT</vt:lpstr>
      <vt:lpstr>The Splat-Block Card</vt:lpstr>
      <vt:lpstr>Run I Summary</vt:lpstr>
      <vt:lpstr>Run II Improvements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Stasiak</dc:creator>
  <cp:lastModifiedBy>Joshua Rubin</cp:lastModifiedBy>
  <cp:revision>201</cp:revision>
  <cp:lastPrinted>2012-06-13T14:11:56Z</cp:lastPrinted>
  <dcterms:created xsi:type="dcterms:W3CDTF">2009-09-18T21:05:16Z</dcterms:created>
  <dcterms:modified xsi:type="dcterms:W3CDTF">2012-06-13T14:12:02Z</dcterms:modified>
</cp:coreProperties>
</file>