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409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75" r:id="rId6"/>
    <p:sldId id="271" r:id="rId7"/>
    <p:sldId id="276" r:id="rId8"/>
    <p:sldId id="273" r:id="rId9"/>
    <p:sldId id="274" r:id="rId10"/>
    <p:sldId id="268" r:id="rId11"/>
    <p:sldId id="260" r:id="rId12"/>
    <p:sldId id="264" r:id="rId13"/>
    <p:sldId id="265" r:id="rId14"/>
    <p:sldId id="263" r:id="rId15"/>
    <p:sldId id="261" r:id="rId16"/>
    <p:sldId id="266" r:id="rId17"/>
    <p:sldId id="262" r:id="rId18"/>
    <p:sldId id="277" r:id="rId19"/>
  </p:sldIdLst>
  <p:sldSz cx="9144000" cy="6858000" type="screen4x3"/>
  <p:notesSz cx="7010400" cy="9296400"/>
  <p:embeddedFontLst>
    <p:embeddedFont>
      <p:font typeface="FermiLgo" pitchFamily="2" charset="0"/>
      <p:regular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Cambria Math" pitchFamily="18" charset="0"/>
      <p:regular r:id="rId26"/>
    </p:embeddedFont>
    <p:embeddedFont>
      <p:font typeface="MS PGothic" pitchFamily="34" charset="-128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47" autoAdjust="0"/>
    <p:restoredTop sz="94660"/>
  </p:normalViewPr>
  <p:slideViewPr>
    <p:cSldViewPr>
      <p:cViewPr>
        <p:scale>
          <a:sx n="80" d="100"/>
          <a:sy n="80" d="100"/>
        </p:scale>
        <p:origin x="-390" y="-792"/>
      </p:cViewPr>
      <p:guideLst>
        <p:guide orient="horz" pos="816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0C5C98-63E3-4AD1-BF81-AAD5F266033E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4615F38-F4A0-47DB-B6C7-76E154DE3E01}">
      <dgm:prSet/>
      <dgm:spPr/>
      <dgm:t>
        <a:bodyPr/>
        <a:lstStyle/>
        <a:p>
          <a:pPr rtl="0"/>
          <a:r>
            <a:rPr lang="en-US" dirty="0" smtClean="0"/>
            <a:t>(NT04)</a:t>
          </a:r>
          <a:endParaRPr lang="en-US" dirty="0"/>
        </a:p>
      </dgm:t>
    </dgm:pt>
    <dgm:pt modelId="{71E4F03A-2EA9-45A2-9A2F-9C216EF598B4}" type="parTrans" cxnId="{39D794B0-A362-4FC5-B1A6-03F97F145569}">
      <dgm:prSet/>
      <dgm:spPr/>
      <dgm:t>
        <a:bodyPr/>
        <a:lstStyle/>
        <a:p>
          <a:endParaRPr lang="en-US"/>
        </a:p>
      </dgm:t>
    </dgm:pt>
    <dgm:pt modelId="{5A816497-47B4-49DB-BD27-6188A65719CD}" type="sibTrans" cxnId="{39D794B0-A362-4FC5-B1A6-03F97F145569}">
      <dgm:prSet/>
      <dgm:spPr/>
      <dgm:t>
        <a:bodyPr/>
        <a:lstStyle/>
        <a:p>
          <a:endParaRPr lang="en-US"/>
        </a:p>
      </dgm:t>
    </dgm:pt>
    <dgm:pt modelId="{BADB112F-51B9-4710-88E2-D6F44B586B7D}" type="pres">
      <dgm:prSet presAssocID="{360C5C98-63E3-4AD1-BF81-AAD5F266033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507E1F5-4D39-46FF-879E-9C525D70C39C}" type="pres">
      <dgm:prSet presAssocID="{64615F38-F4A0-47DB-B6C7-76E154DE3E0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9084B-A8BB-4768-9FBE-D69D9F44BE56}" type="presOf" srcId="{64615F38-F4A0-47DB-B6C7-76E154DE3E01}" destId="{2507E1F5-4D39-46FF-879E-9C525D70C39C}" srcOrd="0" destOrd="0" presId="urn:microsoft.com/office/officeart/2005/8/layout/vList2"/>
    <dgm:cxn modelId="{5B98A438-FEE9-4ED4-AC41-1C49C36144AE}" type="presOf" srcId="{360C5C98-63E3-4AD1-BF81-AAD5F266033E}" destId="{BADB112F-51B9-4710-88E2-D6F44B586B7D}" srcOrd="0" destOrd="0" presId="urn:microsoft.com/office/officeart/2005/8/layout/vList2"/>
    <dgm:cxn modelId="{39D794B0-A362-4FC5-B1A6-03F97F145569}" srcId="{360C5C98-63E3-4AD1-BF81-AAD5F266033E}" destId="{64615F38-F4A0-47DB-B6C7-76E154DE3E01}" srcOrd="0" destOrd="0" parTransId="{71E4F03A-2EA9-45A2-9A2F-9C216EF598B4}" sibTransId="{5A816497-47B4-49DB-BD27-6188A65719CD}"/>
    <dgm:cxn modelId="{5A2CA782-1617-4499-A6E5-01972BD3EF9D}" type="presParOf" srcId="{BADB112F-51B9-4710-88E2-D6F44B586B7D}" destId="{2507E1F5-4D39-46FF-879E-9C525D70C3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AB0EB1-4847-4531-8207-586CE8B69C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F8F9275-DCFC-4B08-91B6-B2CC8C768449}">
      <dgm:prSet/>
      <dgm:spPr/>
      <dgm:t>
        <a:bodyPr/>
        <a:lstStyle/>
        <a:p>
          <a:pPr rtl="0"/>
          <a:r>
            <a:rPr lang="en-US" smtClean="0"/>
            <a:t>NT05</a:t>
          </a:r>
          <a:endParaRPr lang="en-US"/>
        </a:p>
      </dgm:t>
    </dgm:pt>
    <dgm:pt modelId="{90AE21BD-58F0-4313-A0A1-7CE3AC8F1701}" type="parTrans" cxnId="{19AB42CC-1AA3-400D-AE1D-6CB100C2454C}">
      <dgm:prSet/>
      <dgm:spPr/>
      <dgm:t>
        <a:bodyPr/>
        <a:lstStyle/>
        <a:p>
          <a:endParaRPr lang="en-US"/>
        </a:p>
      </dgm:t>
    </dgm:pt>
    <dgm:pt modelId="{1F9C5B46-D8BC-4E2B-B8BD-291E6F9AA2A4}" type="sibTrans" cxnId="{19AB42CC-1AA3-400D-AE1D-6CB100C2454C}">
      <dgm:prSet/>
      <dgm:spPr/>
      <dgm:t>
        <a:bodyPr/>
        <a:lstStyle/>
        <a:p>
          <a:endParaRPr lang="en-US"/>
        </a:p>
      </dgm:t>
    </dgm:pt>
    <dgm:pt modelId="{80EA0759-2C88-4BE0-8180-FED23B4FB016}" type="pres">
      <dgm:prSet presAssocID="{F4AB0EB1-4847-4531-8207-586CE8B69C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DB3D798-7F09-43E4-A990-FB290BDDCBCB}" type="pres">
      <dgm:prSet presAssocID="{DF8F9275-DCFC-4B08-91B6-B2CC8C7684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9AB42CC-1AA3-400D-AE1D-6CB100C2454C}" srcId="{F4AB0EB1-4847-4531-8207-586CE8B69CCB}" destId="{DF8F9275-DCFC-4B08-91B6-B2CC8C768449}" srcOrd="0" destOrd="0" parTransId="{90AE21BD-58F0-4313-A0A1-7CE3AC8F1701}" sibTransId="{1F9C5B46-D8BC-4E2B-B8BD-291E6F9AA2A4}"/>
    <dgm:cxn modelId="{0CC9C56E-82FB-4F1A-97F2-A31C2A8C066A}" type="presOf" srcId="{DF8F9275-DCFC-4B08-91B6-B2CC8C768449}" destId="{1DB3D798-7F09-43E4-A990-FB290BDDCBCB}" srcOrd="0" destOrd="0" presId="urn:microsoft.com/office/officeart/2005/8/layout/vList2"/>
    <dgm:cxn modelId="{DCFA2033-3E28-48DD-BC71-29EE51A712FE}" type="presOf" srcId="{F4AB0EB1-4847-4531-8207-586CE8B69CCB}" destId="{80EA0759-2C88-4BE0-8180-FED23B4FB016}" srcOrd="0" destOrd="0" presId="urn:microsoft.com/office/officeart/2005/8/layout/vList2"/>
    <dgm:cxn modelId="{8FFF254C-BC37-4124-98B8-987892FA9E15}" type="presParOf" srcId="{80EA0759-2C88-4BE0-8180-FED23B4FB016}" destId="{1DB3D798-7F09-43E4-A990-FB290BDDCB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9B6B07-73AA-4BDB-B09A-4964529ABFC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6F2C2F1-3F85-4571-A00F-7114F3B683E0}">
      <dgm:prSet/>
      <dgm:spPr/>
      <dgm:t>
        <a:bodyPr/>
        <a:lstStyle/>
        <a:p>
          <a:pPr rtl="0"/>
          <a:r>
            <a:rPr lang="en-US" dirty="0" smtClean="0"/>
            <a:t>NT06</a:t>
          </a:r>
          <a:endParaRPr lang="en-US" dirty="0"/>
        </a:p>
      </dgm:t>
    </dgm:pt>
    <dgm:pt modelId="{C4783A79-D2B7-4902-A8B4-8851C2B8C949}" type="parTrans" cxnId="{BACD3A2F-05F0-4BFE-B090-12E716D35D9D}">
      <dgm:prSet/>
      <dgm:spPr/>
      <dgm:t>
        <a:bodyPr/>
        <a:lstStyle/>
        <a:p>
          <a:endParaRPr lang="en-US"/>
        </a:p>
      </dgm:t>
    </dgm:pt>
    <dgm:pt modelId="{F813E6E1-233E-44CF-88A1-01AA2A9A38A9}" type="sibTrans" cxnId="{BACD3A2F-05F0-4BFE-B090-12E716D35D9D}">
      <dgm:prSet/>
      <dgm:spPr/>
      <dgm:t>
        <a:bodyPr/>
        <a:lstStyle/>
        <a:p>
          <a:endParaRPr lang="en-US"/>
        </a:p>
      </dgm:t>
    </dgm:pt>
    <dgm:pt modelId="{EB61EF20-DD5E-42AB-BB17-0275CED1A666}" type="pres">
      <dgm:prSet presAssocID="{E89B6B07-73AA-4BDB-B09A-4964529ABFC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DC84A27-3654-4140-B8CC-DD7C58E2064F}" type="pres">
      <dgm:prSet presAssocID="{76F2C2F1-3F85-4571-A00F-7114F3B683E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ACD3A2F-05F0-4BFE-B090-12E716D35D9D}" srcId="{E89B6B07-73AA-4BDB-B09A-4964529ABFC9}" destId="{76F2C2F1-3F85-4571-A00F-7114F3B683E0}" srcOrd="0" destOrd="0" parTransId="{C4783A79-D2B7-4902-A8B4-8851C2B8C949}" sibTransId="{F813E6E1-233E-44CF-88A1-01AA2A9A38A9}"/>
    <dgm:cxn modelId="{37EB22DF-9933-4324-9066-9E0140E19D1D}" type="presOf" srcId="{E89B6B07-73AA-4BDB-B09A-4964529ABFC9}" destId="{EB61EF20-DD5E-42AB-BB17-0275CED1A666}" srcOrd="0" destOrd="0" presId="urn:microsoft.com/office/officeart/2005/8/layout/vList2"/>
    <dgm:cxn modelId="{27AD3555-DB0B-4172-A92A-87980E368AE7}" type="presOf" srcId="{76F2C2F1-3F85-4571-A00F-7114F3B683E0}" destId="{9DC84A27-3654-4140-B8CC-DD7C58E2064F}" srcOrd="0" destOrd="0" presId="urn:microsoft.com/office/officeart/2005/8/layout/vList2"/>
    <dgm:cxn modelId="{18AA545B-05FC-4041-BF3E-5A30B8019E56}" type="presParOf" srcId="{EB61EF20-DD5E-42AB-BB17-0275CED1A666}" destId="{9DC84A27-3654-4140-B8CC-DD7C58E206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E1B414-BEEB-4659-8784-31806C1DD8A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1D744D0-A5EA-4E06-892E-49D90C3FC6A9}">
      <dgm:prSet/>
      <dgm:spPr/>
      <dgm:t>
        <a:bodyPr/>
        <a:lstStyle/>
        <a:p>
          <a:pPr rtl="0"/>
          <a:r>
            <a:rPr lang="en-US" smtClean="0"/>
            <a:t>NT01</a:t>
          </a:r>
          <a:endParaRPr lang="en-US"/>
        </a:p>
      </dgm:t>
    </dgm:pt>
    <dgm:pt modelId="{1E8A26B9-046B-48CF-9A52-60848B4C83A4}" type="parTrans" cxnId="{72C8B9DE-0918-4551-9117-2E54AF0F6259}">
      <dgm:prSet/>
      <dgm:spPr/>
      <dgm:t>
        <a:bodyPr/>
        <a:lstStyle/>
        <a:p>
          <a:endParaRPr lang="en-US"/>
        </a:p>
      </dgm:t>
    </dgm:pt>
    <dgm:pt modelId="{DEDDB891-C849-442C-8DC8-7E66054BFF56}" type="sibTrans" cxnId="{72C8B9DE-0918-4551-9117-2E54AF0F6259}">
      <dgm:prSet/>
      <dgm:spPr/>
      <dgm:t>
        <a:bodyPr/>
        <a:lstStyle/>
        <a:p>
          <a:endParaRPr lang="en-US"/>
        </a:p>
      </dgm:t>
    </dgm:pt>
    <dgm:pt modelId="{72D9F0DD-7489-4F21-8F2B-4E77F6B9C742}" type="pres">
      <dgm:prSet presAssocID="{52E1B414-BEEB-4659-8784-31806C1DD8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AA9078A-2CC6-48DC-888C-E544CBABDDFE}" type="pres">
      <dgm:prSet presAssocID="{D1D744D0-A5EA-4E06-892E-49D90C3FC6A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03F76C-0E43-4F9F-B321-92F1B0A54300}" type="presOf" srcId="{D1D744D0-A5EA-4E06-892E-49D90C3FC6A9}" destId="{4AA9078A-2CC6-48DC-888C-E544CBABDDFE}" srcOrd="0" destOrd="0" presId="urn:microsoft.com/office/officeart/2005/8/layout/vList2"/>
    <dgm:cxn modelId="{72C8B9DE-0918-4551-9117-2E54AF0F6259}" srcId="{52E1B414-BEEB-4659-8784-31806C1DD8A8}" destId="{D1D744D0-A5EA-4E06-892E-49D90C3FC6A9}" srcOrd="0" destOrd="0" parTransId="{1E8A26B9-046B-48CF-9A52-60848B4C83A4}" sibTransId="{DEDDB891-C849-442C-8DC8-7E66054BFF56}"/>
    <dgm:cxn modelId="{FC9F030C-9DA1-4FC3-BD21-F547D07CDE66}" type="presOf" srcId="{52E1B414-BEEB-4659-8784-31806C1DD8A8}" destId="{72D9F0DD-7489-4F21-8F2B-4E77F6B9C742}" srcOrd="0" destOrd="0" presId="urn:microsoft.com/office/officeart/2005/8/layout/vList2"/>
    <dgm:cxn modelId="{FC6C3716-AC95-4790-A9D3-38E532C7C326}" type="presParOf" srcId="{72D9F0DD-7489-4F21-8F2B-4E77F6B9C742}" destId="{4AA9078A-2CC6-48DC-888C-E544CBABDDF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4B35B5E-7C7B-42F9-807D-8D22DBC8BFBA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BAEBF7E5-9ABA-4B49-AECA-9D429DE7B088}">
      <dgm:prSet/>
      <dgm:spPr/>
      <dgm:t>
        <a:bodyPr/>
        <a:lstStyle/>
        <a:p>
          <a:pPr rtl="0"/>
          <a:r>
            <a:rPr lang="en-US" dirty="0" smtClean="0"/>
            <a:t>NT02</a:t>
          </a:r>
          <a:endParaRPr lang="en-US" dirty="0"/>
        </a:p>
      </dgm:t>
    </dgm:pt>
    <dgm:pt modelId="{7FEDB847-86D4-4F92-BB8F-BA92FA008921}" type="parTrans" cxnId="{E3A41255-11A3-4D10-970B-92030D03126D}">
      <dgm:prSet/>
      <dgm:spPr/>
      <dgm:t>
        <a:bodyPr/>
        <a:lstStyle/>
        <a:p>
          <a:endParaRPr lang="en-US"/>
        </a:p>
      </dgm:t>
    </dgm:pt>
    <dgm:pt modelId="{A20830E7-70AF-4344-B8FC-B6753C875E29}" type="sibTrans" cxnId="{E3A41255-11A3-4D10-970B-92030D03126D}">
      <dgm:prSet/>
      <dgm:spPr/>
      <dgm:t>
        <a:bodyPr/>
        <a:lstStyle/>
        <a:p>
          <a:endParaRPr lang="en-US"/>
        </a:p>
      </dgm:t>
    </dgm:pt>
    <dgm:pt modelId="{0AFFEDFF-B2FA-46FD-8E05-BC228F0D0C0D}" type="pres">
      <dgm:prSet presAssocID="{94B35B5E-7C7B-42F9-807D-8D22DBC8BFB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9EFAF3F-CB07-4428-AFE6-75544F65D2D7}" type="pres">
      <dgm:prSet presAssocID="{BAEBF7E5-9ABA-4B49-AECA-9D429DE7B08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3DF4B3-4CF2-4991-BDCF-06C38F73CED8}" type="presOf" srcId="{94B35B5E-7C7B-42F9-807D-8D22DBC8BFBA}" destId="{0AFFEDFF-B2FA-46FD-8E05-BC228F0D0C0D}" srcOrd="0" destOrd="0" presId="urn:microsoft.com/office/officeart/2005/8/layout/vList2"/>
    <dgm:cxn modelId="{977504BD-BFFD-4AD3-8557-0872DCE3A19B}" type="presOf" srcId="{BAEBF7E5-9ABA-4B49-AECA-9D429DE7B088}" destId="{29EFAF3F-CB07-4428-AFE6-75544F65D2D7}" srcOrd="0" destOrd="0" presId="urn:microsoft.com/office/officeart/2005/8/layout/vList2"/>
    <dgm:cxn modelId="{E3A41255-11A3-4D10-970B-92030D03126D}" srcId="{94B35B5E-7C7B-42F9-807D-8D22DBC8BFBA}" destId="{BAEBF7E5-9ABA-4B49-AECA-9D429DE7B088}" srcOrd="0" destOrd="0" parTransId="{7FEDB847-86D4-4F92-BB8F-BA92FA008921}" sibTransId="{A20830E7-70AF-4344-B8FC-B6753C875E29}"/>
    <dgm:cxn modelId="{6D0E7BE6-33B1-407D-8417-4811858B4B30}" type="presParOf" srcId="{0AFFEDFF-B2FA-46FD-8E05-BC228F0D0C0D}" destId="{29EFAF3F-CB07-4428-AFE6-75544F65D2D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07E1F5-4D39-46FF-879E-9C525D70C39C}">
      <dsp:nvSpPr>
        <dsp:cNvPr id="0" name=""/>
        <dsp:cNvSpPr/>
      </dsp:nvSpPr>
      <dsp:spPr>
        <a:xfrm>
          <a:off x="0" y="4778"/>
          <a:ext cx="706272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(NT04)</a:t>
          </a:r>
          <a:endParaRPr lang="en-US" sz="1500" kern="1200" dirty="0"/>
        </a:p>
      </dsp:txBody>
      <dsp:txXfrm>
        <a:off x="17563" y="22341"/>
        <a:ext cx="671146" cy="324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3D798-7F09-43E4-A990-FB290BDDCBCB}">
      <dsp:nvSpPr>
        <dsp:cNvPr id="0" name=""/>
        <dsp:cNvSpPr/>
      </dsp:nvSpPr>
      <dsp:spPr>
        <a:xfrm>
          <a:off x="0" y="4778"/>
          <a:ext cx="679993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NT05</a:t>
          </a:r>
          <a:endParaRPr lang="en-US" sz="1500" kern="1200"/>
        </a:p>
      </dsp:txBody>
      <dsp:txXfrm>
        <a:off x="17563" y="22341"/>
        <a:ext cx="644867" cy="3246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C84A27-3654-4140-B8CC-DD7C58E2064F}">
      <dsp:nvSpPr>
        <dsp:cNvPr id="0" name=""/>
        <dsp:cNvSpPr/>
      </dsp:nvSpPr>
      <dsp:spPr>
        <a:xfrm>
          <a:off x="0" y="4778"/>
          <a:ext cx="679993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NT06</a:t>
          </a:r>
          <a:endParaRPr lang="en-US" sz="1500" kern="1200" dirty="0"/>
        </a:p>
      </dsp:txBody>
      <dsp:txXfrm>
        <a:off x="17563" y="22341"/>
        <a:ext cx="644867" cy="324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A9078A-2CC6-48DC-888C-E544CBABDDFE}">
      <dsp:nvSpPr>
        <dsp:cNvPr id="0" name=""/>
        <dsp:cNvSpPr/>
      </dsp:nvSpPr>
      <dsp:spPr>
        <a:xfrm>
          <a:off x="0" y="4778"/>
          <a:ext cx="685800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smtClean="0"/>
            <a:t>NT01</a:t>
          </a:r>
          <a:endParaRPr lang="en-US" sz="1500" kern="1200"/>
        </a:p>
      </dsp:txBody>
      <dsp:txXfrm>
        <a:off x="17563" y="22341"/>
        <a:ext cx="650674" cy="3246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EFAF3F-CB07-4428-AFE6-75544F65D2D7}">
      <dsp:nvSpPr>
        <dsp:cNvPr id="0" name=""/>
        <dsp:cNvSpPr/>
      </dsp:nvSpPr>
      <dsp:spPr>
        <a:xfrm>
          <a:off x="0" y="4778"/>
          <a:ext cx="609600" cy="35977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NT02</a:t>
          </a:r>
          <a:endParaRPr lang="en-US" sz="1500" kern="1200" dirty="0"/>
        </a:p>
      </dsp:txBody>
      <dsp:txXfrm>
        <a:off x="17563" y="22341"/>
        <a:ext cx="574474" cy="3246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23B802-0AD2-406B-BEF0-39D41DAD67AF}" type="datetimeFigureOut">
              <a:rPr lang="en-US" smtClean="0"/>
              <a:t>6/11/2012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0024B-FF1E-4D96-A635-508931CA77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47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8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41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0431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1722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1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88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267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621483"/>
            <a:ext cx="2895600" cy="211777"/>
          </a:xfrm>
        </p:spPr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256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756" y="1311234"/>
            <a:ext cx="428204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956686"/>
            <a:ext cx="4267200" cy="452031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311234"/>
            <a:ext cx="4270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1950996"/>
            <a:ext cx="4270375" cy="45260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913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827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12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5400"/>
            <a:ext cx="3008313" cy="1009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1295400"/>
            <a:ext cx="5334000" cy="518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86000"/>
            <a:ext cx="3008313" cy="4191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24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569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152400"/>
            <a:ext cx="61722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295400"/>
            <a:ext cx="8686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" y="6646223"/>
            <a:ext cx="2107870" cy="211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2012 Users' Meeting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31379"/>
            <a:ext cx="2895600" cy="2117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 smtClean="0"/>
              <a:t>Accelerator Performance - Phil Adamson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4200" y="6629400"/>
            <a:ext cx="213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046523" y="-470065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FermiLgo" pitchFamily="2" charset="0"/>
              </a:rPr>
              <a:t>f</a:t>
            </a:r>
            <a:endParaRPr lang="en-US" sz="9600" dirty="0">
              <a:latin typeface="FermiLgo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6523" y="-470065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FermiLgo" pitchFamily="2" charset="0"/>
              </a:rPr>
              <a:t>f</a:t>
            </a:r>
            <a:endParaRPr lang="en-US" sz="9600" dirty="0">
              <a:latin typeface="FermiLgo" pitchFamily="2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-470848"/>
            <a:ext cx="99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atin typeface="FermiLgo" pitchFamily="2" charset="0"/>
              </a:rPr>
              <a:t>f</a:t>
            </a:r>
            <a:endParaRPr lang="en-US" sz="9600" dirty="0">
              <a:latin typeface="FermiLg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45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  <p:sldLayoutId id="2147484098" r:id="rId4"/>
    <p:sldLayoutId id="2147484099" r:id="rId5"/>
    <p:sldLayoutId id="2147484100" r:id="rId6"/>
    <p:sldLayoutId id="2147484101" r:id="rId7"/>
    <p:sldLayoutId id="2147484102" r:id="rId8"/>
    <p:sldLayoutId id="2147484103" r:id="rId9"/>
    <p:sldLayoutId id="2147484104" r:id="rId10"/>
    <p:sldLayoutId id="2147484105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diagramColors" Target="../diagrams/colors5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diagramQuickStyle" Target="../diagrams/quickStyle5.xml"/><Relationship Id="rId2" Type="http://schemas.openxmlformats.org/officeDocument/2006/relationships/image" Target="../media/image5.png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diagramLayout" Target="../diagrams/layout5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diagramData" Target="../diagrams/data5.xml"/><Relationship Id="rId28" Type="http://schemas.openxmlformats.org/officeDocument/2006/relationships/image" Target="../media/image6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Recent Accelerator Performance</a:t>
            </a:r>
            <a:br>
              <a:rPr lang="en-US" dirty="0" smtClean="0"/>
            </a:br>
            <a:r>
              <a:rPr lang="en-US" sz="3200" dirty="0" smtClean="0"/>
              <a:t>and Shutdown plans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Phil Adamson</a:t>
            </a:r>
          </a:p>
          <a:p>
            <a:r>
              <a:rPr lang="en-US" dirty="0" err="1" smtClean="0"/>
              <a:t>Fermilab</a:t>
            </a:r>
            <a:r>
              <a:rPr lang="en-US" dirty="0" smtClean="0"/>
              <a:t> Accelerator Division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53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1295400"/>
            <a:ext cx="6908799" cy="518160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6" t="17377" r="346" b="10982"/>
          <a:stretch/>
        </p:blipFill>
        <p:spPr>
          <a:xfrm>
            <a:off x="5753870" y="4724400"/>
            <a:ext cx="4267200" cy="2292824"/>
          </a:xfrm>
          <a:prstGeom prst="rect">
            <a:avLst/>
          </a:prstGeom>
        </p:spPr>
      </p:pic>
      <p:pic>
        <p:nvPicPr>
          <p:cNvPr id="9" name="Content Placeholder 5" descr="E:\DCIM\100PENTX\IMGP23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627" y="1295400"/>
            <a:ext cx="2969573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2971800" cy="396240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FFFF00"/>
                </a:solidFill>
              </a:rPr>
              <a:t>Shutdown 2012</a:t>
            </a:r>
            <a:endParaRPr lang="en-US" sz="8000" dirty="0">
              <a:solidFill>
                <a:srgbClr val="FFFF00"/>
              </a:solidFill>
            </a:endParaRPr>
          </a:p>
        </p:txBody>
      </p:sp>
      <p:pic>
        <p:nvPicPr>
          <p:cNvPr id="14" name="Picture 2" descr="E:\DCIM\100PENTX\IMGP232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2" r="5643" b="4787"/>
          <a:stretch/>
        </p:blipFill>
        <p:spPr bwMode="auto">
          <a:xfrm>
            <a:off x="2844799" y="4990281"/>
            <a:ext cx="2985218" cy="186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E:\DCIM\100PENTX\IMGP233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9" b="8450"/>
          <a:stretch/>
        </p:blipFill>
        <p:spPr bwMode="auto">
          <a:xfrm>
            <a:off x="1137" y="4862216"/>
            <a:ext cx="3046863" cy="198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143035"/>
            <a:ext cx="4876799" cy="541016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Increasing beam power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3810000"/>
            <a:ext cx="4572397" cy="2591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54" y="3966223"/>
            <a:ext cx="762066" cy="22785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79" y="3954850"/>
            <a:ext cx="762066" cy="2278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424" y="3966223"/>
            <a:ext cx="1280271" cy="22785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45" y="3954850"/>
            <a:ext cx="1310754" cy="22785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496" y="1218975"/>
            <a:ext cx="4572397" cy="25910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809999"/>
            <a:ext cx="4572397" cy="2591025"/>
          </a:xfrm>
          <a:prstGeom prst="rect">
            <a:avLst/>
          </a:prstGeom>
        </p:spPr>
      </p:pic>
      <p:sp>
        <p:nvSpPr>
          <p:cNvPr id="23" name="Content Placeholder 2"/>
          <p:cNvSpPr>
            <a:spLocks noGrp="1"/>
          </p:cNvSpPr>
          <p:nvPr>
            <p:ph sz="half" idx="1"/>
          </p:nvPr>
        </p:nvSpPr>
        <p:spPr>
          <a:xfrm>
            <a:off x="0" y="3123398"/>
            <a:ext cx="4267200" cy="327648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Move slip-stacking to recycler</a:t>
            </a:r>
          </a:p>
          <a:p>
            <a:r>
              <a:rPr lang="en-US" dirty="0" smtClean="0"/>
              <a:t>11 batch -&gt; 12 batch</a:t>
            </a:r>
          </a:p>
          <a:p>
            <a:r>
              <a:rPr lang="en-US" dirty="0" smtClean="0"/>
              <a:t>Increase Main Injector ramp rate (204 </a:t>
            </a:r>
            <a:r>
              <a:rPr lang="en-US" dirty="0" err="1" smtClean="0"/>
              <a:t>GeV</a:t>
            </a:r>
            <a:r>
              <a:rPr lang="en-US" dirty="0" smtClean="0"/>
              <a:t>/s -&gt; 240 </a:t>
            </a:r>
            <a:r>
              <a:rPr lang="en-US" dirty="0" err="1" smtClean="0"/>
              <a:t>GeV</a:t>
            </a:r>
            <a:r>
              <a:rPr lang="en-US" dirty="0" smtClean="0"/>
              <a:t>/s)</a:t>
            </a:r>
          </a:p>
          <a:p>
            <a:r>
              <a:rPr lang="en-US" dirty="0" smtClean="0"/>
              <a:t>330 (380) -&gt; 700kW with only ~10% increase in per-pulse intensity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7944729" y="4874679"/>
            <a:ext cx="1845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Main</a:t>
            </a:r>
            <a:r>
              <a:rPr lang="en-US" dirty="0" smtClean="0"/>
              <a:t> </a:t>
            </a:r>
            <a:r>
              <a:rPr lang="en-US" sz="2400" dirty="0" smtClean="0"/>
              <a:t>Injector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8169355" y="2161087"/>
            <a:ext cx="1431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Recycler</a:t>
            </a:r>
            <a:endParaRPr lang="en-US" sz="24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0" y="1307003"/>
            <a:ext cx="4321454" cy="1740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0000"/>
                </a:solidFill>
              </a:rPr>
              <a:t>Red: MI momentum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Green: Beam current</a:t>
            </a:r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68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4.44444E-6 L 3.88889E-6 -0.388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4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3.33333E-6 -0.3872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11111E-6 L -0.08056 0.002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9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38727 L -0.08472 -0.3877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6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smtClean="0">
                <a:ea typeface="ＭＳ Ｐゴシック" pitchFamily="34" charset="-128"/>
              </a:rPr>
              <a:t>Accelerator and NuMI Upgrades</a:t>
            </a:r>
          </a:p>
        </p:txBody>
      </p:sp>
      <p:sp>
        <p:nvSpPr>
          <p:cNvPr id="1945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000000"/>
                </a:solidFill>
              </a:rPr>
              <a:t>2012 Users' Meeting</a:t>
            </a:r>
            <a:endParaRPr lang="en-US" sz="1200" dirty="0" smtClean="0">
              <a:solidFill>
                <a:srgbClr val="000000"/>
              </a:solidFill>
            </a:endParaRPr>
          </a:p>
        </p:txBody>
      </p:sp>
      <p:sp>
        <p:nvSpPr>
          <p:cNvPr id="1946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619874"/>
            <a:ext cx="3733800" cy="22328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200" dirty="0" smtClean="0">
                <a:solidFill>
                  <a:srgbClr val="000000"/>
                </a:solidFill>
              </a:rPr>
              <a:t>Accelerator Performance - Phil Adamson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94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eaLnBrk="0" hangingPunct="0"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12629E7-D083-4980-9D55-B3FFF66CC499}" type="slidenum">
              <a:rPr lang="en-US" sz="1200">
                <a:solidFill>
                  <a:srgbClr val="000000"/>
                </a:solidFill>
              </a:rPr>
              <a:pPr eaLnBrk="1" hangingPunct="1"/>
              <a:t>12</a:t>
            </a:fld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19462" name="Picture 8" descr="accel and numi upgrad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0"/>
          <a:stretch/>
        </p:blipFill>
        <p:spPr bwMode="auto">
          <a:xfrm>
            <a:off x="5378450" y="1295399"/>
            <a:ext cx="37655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2481263" y="1646238"/>
            <a:ext cx="6383337" cy="4889500"/>
            <a:chOff x="2481012" y="1645864"/>
            <a:chExt cx="6383347" cy="4889370"/>
          </a:xfrm>
        </p:grpSpPr>
        <p:cxnSp>
          <p:nvCxnSpPr>
            <p:cNvPr id="11" name="Straight Arrow Connector 10"/>
            <p:cNvCxnSpPr/>
            <p:nvPr/>
          </p:nvCxnSpPr>
          <p:spPr>
            <a:xfrm rot="16200000" flipH="1">
              <a:off x="3065259" y="2390347"/>
              <a:ext cx="3284450" cy="246221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6200000" flipH="1">
              <a:off x="4099500" y="3461099"/>
              <a:ext cx="2111319" cy="161449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9467" name="Group 58"/>
            <p:cNvGrpSpPr>
              <a:grpSpLocks/>
            </p:cNvGrpSpPr>
            <p:nvPr/>
          </p:nvGrpSpPr>
          <p:grpSpPr bwMode="auto">
            <a:xfrm>
              <a:off x="2481012" y="1645864"/>
              <a:ext cx="6383347" cy="4889370"/>
              <a:chOff x="2481012" y="1645864"/>
              <a:chExt cx="6383347" cy="488937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3292225" y="1645864"/>
                <a:ext cx="4143381" cy="142871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3085850" y="2271322"/>
                <a:ext cx="5568959" cy="200972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2850900" y="3760358"/>
                <a:ext cx="5778509" cy="55402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858838" y="4390578"/>
                <a:ext cx="3232155" cy="102549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>
                <a:off x="3296988" y="4104836"/>
                <a:ext cx="5289558" cy="20160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3220788" y="2565002"/>
                <a:ext cx="2767016" cy="115249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>
                <a:off x="2481012" y="2842807"/>
                <a:ext cx="4810133" cy="3641628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 flipV="1">
                <a:off x="4003426" y="3204748"/>
                <a:ext cx="4221170" cy="200178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 flipV="1">
                <a:off x="3978026" y="3490490"/>
                <a:ext cx="4340232" cy="2355787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>
                <a:spLocks noChangeArrowheads="1"/>
              </p:cNvSpPr>
              <p:nvPr/>
            </p:nvSpPr>
            <p:spPr bwMode="auto">
              <a:xfrm>
                <a:off x="5702054" y="2952341"/>
                <a:ext cx="3162305" cy="3582893"/>
              </a:xfrm>
              <a:prstGeom prst="ellipse">
                <a:avLst/>
              </a:pr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3200">
                  <a:solidFill>
                    <a:srgbClr val="FFFFFF"/>
                  </a:solidFill>
                  <a:ea typeface="ＭＳ Ｐゴシック" pitchFamily="34" charset="-128"/>
                </a:endParaRPr>
              </a:p>
            </p:txBody>
          </p:sp>
          <p:cxnSp>
            <p:nvCxnSpPr>
              <p:cNvPr id="47" name="Straight Arrow Connector 46"/>
              <p:cNvCxnSpPr/>
              <p:nvPr/>
            </p:nvCxnSpPr>
            <p:spPr>
              <a:xfrm>
                <a:off x="4339977" y="3196810"/>
                <a:ext cx="1547815" cy="671495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endCxn id="39" idx="3"/>
              </p:cNvCxnSpPr>
              <p:nvPr/>
            </p:nvCxnSpPr>
            <p:spPr>
              <a:xfrm rot="16200000" flipH="1">
                <a:off x="3854242" y="3698421"/>
                <a:ext cx="2805037" cy="1817690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4306640" y="3044414"/>
                <a:ext cx="2917830" cy="160334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</p:grpSp>
      <p:sp>
        <p:nvSpPr>
          <p:cNvPr id="19464" name="Content Placeholder 2"/>
          <p:cNvSpPr>
            <a:spLocks noGrp="1"/>
          </p:cNvSpPr>
          <p:nvPr>
            <p:ph idx="1"/>
          </p:nvPr>
        </p:nvSpPr>
        <p:spPr>
          <a:xfrm>
            <a:off x="0" y="1287463"/>
            <a:ext cx="5294313" cy="5162550"/>
          </a:xfrm>
        </p:spPr>
        <p:txBody>
          <a:bodyPr/>
          <a:lstStyle/>
          <a:p>
            <a:pPr marL="284163" indent="-284163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Recycler  Ring, RR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New injection line into RR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New extraction line from RR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New 53 MHz RF system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Instrumentation Upgrades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New abort kickers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Decommissioning of </a:t>
            </a:r>
            <a:r>
              <a:rPr lang="en-US" sz="1800" dirty="0" err="1" smtClean="0">
                <a:ea typeface="ＭＳ Ｐゴシック" pitchFamily="34" charset="-128"/>
              </a:rPr>
              <a:t>pbar</a:t>
            </a:r>
            <a:r>
              <a:rPr lang="en-US" sz="1800" dirty="0" smtClean="0">
                <a:ea typeface="ＭＳ Ｐゴシック" pitchFamily="34" charset="-128"/>
              </a:rPr>
              <a:t> components</a:t>
            </a:r>
          </a:p>
          <a:p>
            <a:pPr marL="284163" indent="-284163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Main Injector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Two 53 MHz cavities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Quad Power Supply Upgrade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Low Level RF System</a:t>
            </a:r>
          </a:p>
          <a:p>
            <a:pPr marL="284163" indent="-284163">
              <a:lnSpc>
                <a:spcPct val="90000"/>
              </a:lnSpc>
            </a:pPr>
            <a:r>
              <a:rPr lang="en-US" sz="2000" dirty="0" smtClean="0">
                <a:ea typeface="ＭＳ Ｐゴシック" pitchFamily="34" charset="-128"/>
              </a:rPr>
              <a:t>NuMI 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Change to medium energy  </a:t>
            </a:r>
            <a:r>
              <a:rPr lang="en-US" sz="1800" dirty="0" smtClean="0">
                <a:latin typeface="Symbol" pitchFamily="18" charset="2"/>
                <a:ea typeface="ＭＳ Ｐゴシック" pitchFamily="34" charset="-128"/>
              </a:rPr>
              <a:t>n</a:t>
            </a:r>
            <a:r>
              <a:rPr lang="en-US" sz="1800" dirty="0" smtClean="0">
                <a:ea typeface="ＭＳ Ｐゴシック" pitchFamily="34" charset="-128"/>
              </a:rPr>
              <a:t> beam configuration (new target, horn, configuration)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1800" dirty="0" smtClean="0">
                <a:ea typeface="ＭＳ Ｐゴシック" pitchFamily="34" charset="-128"/>
              </a:rPr>
              <a:t>Cooling &amp; power supply upgrades</a:t>
            </a:r>
          </a:p>
          <a:p>
            <a:pPr marL="284163" indent="-284163"/>
            <a:endParaRPr 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9091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2012 Users' Meeting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Accelerator Performance - Phil Adamson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C3D43-0FDA-6D49-9A1B-1CC92D7F81C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54821"/>
            <a:ext cx="7315200" cy="568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2133600" y="990600"/>
            <a:ext cx="3200400" cy="7620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52400" y="1600200"/>
            <a:ext cx="6096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86163" y="1415534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 1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152400" y="2025134"/>
            <a:ext cx="609600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78787" y="184046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 2</a:t>
            </a:r>
            <a:endParaRPr lang="en-US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0" y="2394466"/>
            <a:ext cx="609600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70214" y="2230398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 3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86223" y="268143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Crew4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155435" y="2875261"/>
            <a:ext cx="609600" cy="0"/>
          </a:xfrm>
          <a:prstGeom prst="line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886223" y="3123889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 5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533900" y="1691140"/>
            <a:ext cx="647700" cy="11663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2270594" y="1301234"/>
            <a:ext cx="270676" cy="228600"/>
          </a:xfrm>
          <a:prstGeom prst="ellipse">
            <a:avLst/>
          </a:prstGeom>
          <a:noFill/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388042" y="1544154"/>
            <a:ext cx="0" cy="462722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541270" y="2054716"/>
            <a:ext cx="125730" cy="1069173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124200" y="3320534"/>
            <a:ext cx="304800" cy="26086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V="1">
            <a:off x="4570343" y="2514600"/>
            <a:ext cx="611257" cy="1032909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2233488" y="4876800"/>
            <a:ext cx="3252912" cy="325204"/>
          </a:xfrm>
          <a:prstGeom prst="ellipse">
            <a:avLst/>
          </a:prstGeom>
          <a:noFill/>
          <a:ln w="22225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/>
          <p:nvPr/>
        </p:nvCxnSpPr>
        <p:spPr>
          <a:xfrm flipV="1">
            <a:off x="3371850" y="2971800"/>
            <a:ext cx="0" cy="1905001"/>
          </a:xfrm>
          <a:prstGeom prst="straightConnector1">
            <a:avLst/>
          </a:prstGeom>
          <a:ln>
            <a:solidFill>
              <a:srgbClr val="7030A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6400800" y="2857500"/>
            <a:ext cx="761171" cy="690009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2827600" y="2743200"/>
            <a:ext cx="1592000" cy="228600"/>
          </a:xfrm>
          <a:prstGeom prst="ellipse">
            <a:avLst/>
          </a:prstGeom>
          <a:noFill/>
          <a:ln w="22225">
            <a:solidFill>
              <a:srgbClr val="F808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/>
          <p:cNvCxnSpPr/>
          <p:nvPr/>
        </p:nvCxnSpPr>
        <p:spPr>
          <a:xfrm>
            <a:off x="152400" y="3320534"/>
            <a:ext cx="609600" cy="0"/>
          </a:xfrm>
          <a:prstGeom prst="line">
            <a:avLst/>
          </a:prstGeom>
          <a:ln>
            <a:solidFill>
              <a:srgbClr val="F808D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58" idx="6"/>
          </p:cNvCxnSpPr>
          <p:nvPr/>
        </p:nvCxnSpPr>
        <p:spPr>
          <a:xfrm>
            <a:off x="4419600" y="2857500"/>
            <a:ext cx="533400" cy="52639"/>
          </a:xfrm>
          <a:prstGeom prst="straightConnector1">
            <a:avLst/>
          </a:prstGeom>
          <a:ln>
            <a:solidFill>
              <a:srgbClr val="F808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904776" y="3676971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Crew 6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152400" y="3682106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Staging</a:t>
            </a:r>
            <a:endParaRPr lang="en-US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5797163" y="2910139"/>
            <a:ext cx="451237" cy="16618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2179983" y="6248400"/>
            <a:ext cx="1401417" cy="580777"/>
          </a:xfrm>
          <a:prstGeom prst="ellipse">
            <a:avLst/>
          </a:prstGeom>
          <a:noFill/>
          <a:ln w="22225">
            <a:solidFill>
              <a:srgbClr val="765A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0" y="5879068"/>
            <a:ext cx="1364476" cy="369332"/>
          </a:xfrm>
          <a:prstGeom prst="rect">
            <a:avLst/>
          </a:prstGeom>
          <a:noFill/>
          <a:ln>
            <a:solidFill>
              <a:srgbClr val="765A66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65A66"/>
                </a:solidFill>
              </a:rPr>
              <a:t>NuMI Crew </a:t>
            </a:r>
            <a:endParaRPr lang="en-US" dirty="0">
              <a:solidFill>
                <a:srgbClr val="765A66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4570343" y="2204532"/>
            <a:ext cx="1373257" cy="5268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5400675" y="2415064"/>
            <a:ext cx="396488" cy="18466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Oval 104"/>
          <p:cNvSpPr/>
          <p:nvPr/>
        </p:nvSpPr>
        <p:spPr>
          <a:xfrm>
            <a:off x="6553200" y="4953000"/>
            <a:ext cx="914400" cy="304800"/>
          </a:xfrm>
          <a:prstGeom prst="ellipse">
            <a:avLst/>
          </a:prstGeom>
          <a:noFill/>
          <a:ln w="22225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Straight Arrow Connector 105"/>
          <p:cNvCxnSpPr/>
          <p:nvPr/>
        </p:nvCxnSpPr>
        <p:spPr>
          <a:xfrm flipV="1">
            <a:off x="7161971" y="3050769"/>
            <a:ext cx="915229" cy="19400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flipV="1">
            <a:off x="5418166" y="2971800"/>
            <a:ext cx="525434" cy="2019032"/>
          </a:xfrm>
          <a:prstGeom prst="straightConnector1">
            <a:avLst/>
          </a:prstGeom>
          <a:ln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 flipV="1">
            <a:off x="6288079" y="1580964"/>
            <a:ext cx="0" cy="1162236"/>
          </a:xfrm>
          <a:prstGeom prst="straightConnector1">
            <a:avLst/>
          </a:prstGeom>
          <a:ln>
            <a:solidFill>
              <a:srgbClr val="00B05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5029200" y="2910139"/>
            <a:ext cx="0" cy="1966661"/>
          </a:xfrm>
          <a:prstGeom prst="straightConnector1">
            <a:avLst/>
          </a:prstGeom>
          <a:ln>
            <a:solidFill>
              <a:srgbClr val="F808D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4009476" y="5202004"/>
            <a:ext cx="676824" cy="172467"/>
          </a:xfrm>
          <a:prstGeom prst="straightConnector1">
            <a:avLst/>
          </a:prstGeom>
          <a:ln>
            <a:solidFill>
              <a:srgbClr val="7030A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>
            <a:endCxn id="45" idx="5"/>
          </p:cNvCxnSpPr>
          <p:nvPr/>
        </p:nvCxnSpPr>
        <p:spPr>
          <a:xfrm flipH="1" flipV="1">
            <a:off x="5010022" y="5154379"/>
            <a:ext cx="19178" cy="220092"/>
          </a:xfrm>
          <a:prstGeom prst="straightConnector1">
            <a:avLst/>
          </a:prstGeom>
          <a:ln>
            <a:solidFill>
              <a:srgbClr val="7030A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0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0239" y="152400"/>
            <a:ext cx="62815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New MI8 line to recycler</a:t>
            </a:r>
            <a:endParaRPr lang="en-US" sz="48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" y="1143000"/>
            <a:ext cx="7772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dmorris\Pictures\MI-8 line\IMG_4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4900" y="1295400"/>
            <a:ext cx="6934200" cy="5201068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1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219200"/>
          </a:xfrm>
        </p:spPr>
        <p:txBody>
          <a:bodyPr/>
          <a:lstStyle/>
          <a:p>
            <a:r>
              <a:rPr lang="en-US" dirty="0" smtClean="0"/>
              <a:t>Future Proton Needs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458200" cy="54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7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29200" y="1300162"/>
            <a:ext cx="3945894" cy="502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257800" y="1447800"/>
            <a:ext cx="180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Cockcroft Walton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1295400"/>
            <a:ext cx="4343400" cy="5181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Proton source is 40 years old</a:t>
            </a:r>
          </a:p>
          <a:p>
            <a:pPr lvl="1"/>
            <a:r>
              <a:rPr lang="en-US" dirty="0" smtClean="0"/>
              <a:t>Must run for at least 15 more years to support lab physics program</a:t>
            </a:r>
          </a:p>
          <a:p>
            <a:r>
              <a:rPr lang="en-US" dirty="0" smtClean="0"/>
              <a:t>Need upgrades to permit higher rep rate for intensity frontier</a:t>
            </a:r>
          </a:p>
          <a:p>
            <a:endParaRPr lang="en-US" dirty="0"/>
          </a:p>
          <a:p>
            <a:r>
              <a:rPr lang="en-US" dirty="0" smtClean="0"/>
              <a:t>Identify weaknesses and remedy</a:t>
            </a:r>
          </a:p>
          <a:p>
            <a:pPr lvl="1"/>
            <a:r>
              <a:rPr lang="en-US" dirty="0" smtClean="0"/>
              <a:t>Cockcroft-</a:t>
            </a:r>
            <a:r>
              <a:rPr lang="en-US" dirty="0" err="1" smtClean="0"/>
              <a:t>Waltons</a:t>
            </a:r>
            <a:endParaRPr lang="en-US" dirty="0" smtClean="0"/>
          </a:p>
          <a:p>
            <a:pPr lvl="2"/>
            <a:r>
              <a:rPr lang="en-US" dirty="0"/>
              <a:t>(2009   I- off for ~ 1 year for </a:t>
            </a:r>
            <a:r>
              <a:rPr lang="en-US" dirty="0" smtClean="0"/>
              <a:t>repair)</a:t>
            </a:r>
          </a:p>
          <a:p>
            <a:pPr lvl="1"/>
            <a:r>
              <a:rPr lang="en-US" dirty="0" smtClean="0"/>
              <a:t>Solution – RFQ Based Injector</a:t>
            </a:r>
          </a:p>
          <a:p>
            <a:pPr lvl="2"/>
            <a:r>
              <a:rPr lang="en-US" dirty="0" smtClean="0"/>
              <a:t>Install this shutdown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2158" y="1274618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2158" y="3452503"/>
            <a:ext cx="449580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7094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Improvement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95400"/>
            <a:ext cx="44958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Linac</a:t>
            </a:r>
            <a:endParaRPr lang="en-US" dirty="0" smtClean="0"/>
          </a:p>
          <a:p>
            <a:pPr lvl="1"/>
            <a:r>
              <a:rPr lang="en-US" dirty="0" smtClean="0"/>
              <a:t>Linac Dump Repair</a:t>
            </a:r>
          </a:p>
          <a:p>
            <a:pPr lvl="1"/>
            <a:r>
              <a:rPr lang="en-US" dirty="0" smtClean="0"/>
              <a:t>Vacuum Upgrades</a:t>
            </a:r>
          </a:p>
          <a:p>
            <a:pPr lvl="1"/>
            <a:r>
              <a:rPr lang="en-US" dirty="0" smtClean="0"/>
              <a:t>BPM Upgrade</a:t>
            </a:r>
          </a:p>
          <a:p>
            <a:pPr lvl="1"/>
            <a:r>
              <a:rPr lang="en-US" dirty="0" smtClean="0"/>
              <a:t>Klystron Maintenance</a:t>
            </a:r>
          </a:p>
          <a:p>
            <a:pPr lvl="1"/>
            <a:r>
              <a:rPr lang="en-US" dirty="0" smtClean="0"/>
              <a:t>Low Energy Maintenance</a:t>
            </a:r>
          </a:p>
          <a:p>
            <a:pPr lvl="1"/>
            <a:r>
              <a:rPr lang="en-US" dirty="0" smtClean="0"/>
              <a:t>LE PLC Upgrade</a:t>
            </a:r>
            <a:endParaRPr lang="en-US" dirty="0"/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Solid State Upgrade</a:t>
            </a:r>
          </a:p>
          <a:p>
            <a:pPr lvl="1"/>
            <a:r>
              <a:rPr lang="en-US" dirty="0"/>
              <a:t>Booster Cavity </a:t>
            </a:r>
            <a:r>
              <a:rPr lang="en-US" dirty="0" err="1"/>
              <a:t>Refurb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Gradient Magnet Moves</a:t>
            </a:r>
          </a:p>
          <a:p>
            <a:pPr lvl="1"/>
            <a:r>
              <a:rPr lang="en-US" dirty="0"/>
              <a:t>Beam Absorber Install</a:t>
            </a:r>
          </a:p>
          <a:p>
            <a:pPr lvl="1"/>
            <a:r>
              <a:rPr lang="en-US" dirty="0"/>
              <a:t>LCW Upgrade</a:t>
            </a:r>
          </a:p>
          <a:p>
            <a:pPr lvl="1"/>
            <a:r>
              <a:rPr lang="en-US" dirty="0"/>
              <a:t>Possible Shielding Changes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5384" y="4686300"/>
            <a:ext cx="4608616" cy="1866900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en-US" dirty="0" smtClean="0"/>
              <a:t>Booster RF cavity tuners need cooling upgrade to permit 15 Hz operation 	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384" y="1295400"/>
            <a:ext cx="451485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81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Accelerators have had a good year</a:t>
            </a:r>
          </a:p>
          <a:p>
            <a:r>
              <a:rPr lang="en-US" dirty="0" smtClean="0"/>
              <a:t>“11-month” shutdown has begun</a:t>
            </a:r>
          </a:p>
          <a:p>
            <a:pPr lvl="1"/>
            <a:r>
              <a:rPr lang="en-US" dirty="0" smtClean="0"/>
              <a:t>Lots of work to do to upgrade complex to meet  challenges of the intensity frontier</a:t>
            </a:r>
          </a:p>
          <a:p>
            <a:pPr lvl="2"/>
            <a:r>
              <a:rPr lang="en-US" dirty="0" smtClean="0"/>
              <a:t>ANU (double </a:t>
            </a:r>
            <a:r>
              <a:rPr lang="en-US" dirty="0" err="1" smtClean="0"/>
              <a:t>NuMI</a:t>
            </a:r>
            <a:r>
              <a:rPr lang="en-US" dirty="0" smtClean="0"/>
              <a:t> beam power)</a:t>
            </a:r>
          </a:p>
          <a:p>
            <a:pPr lvl="2"/>
            <a:r>
              <a:rPr lang="en-US" dirty="0" smtClean="0"/>
              <a:t>PIP (double+ proton source output)</a:t>
            </a:r>
          </a:p>
          <a:p>
            <a:pPr lvl="2"/>
            <a:r>
              <a:rPr lang="en-US" dirty="0" err="1" smtClean="0"/>
              <a:t>SeaQuest</a:t>
            </a:r>
            <a:r>
              <a:rPr lang="en-US" dirty="0"/>
              <a:t> </a:t>
            </a:r>
            <a:r>
              <a:rPr lang="en-US" dirty="0" smtClean="0"/>
              <a:t>(2 orders of magnitude increase in slow spill from MI)</a:t>
            </a:r>
          </a:p>
          <a:p>
            <a:r>
              <a:rPr lang="en-US" dirty="0" smtClean="0"/>
              <a:t>We are working hard to meet these challenges</a:t>
            </a:r>
          </a:p>
          <a:p>
            <a:r>
              <a:rPr lang="en-US" dirty="0" smtClean="0"/>
              <a:t>Expect a report on startup / commissioning next year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5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419600" cy="5181600"/>
          </a:xfrm>
        </p:spPr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smtClean="0"/>
              <a:t> shut down at the end of last FY</a:t>
            </a:r>
          </a:p>
          <a:p>
            <a:pPr lvl="1"/>
            <a:r>
              <a:rPr lang="en-US" dirty="0"/>
              <a:t>I</a:t>
            </a:r>
            <a:r>
              <a:rPr lang="en-US" dirty="0" smtClean="0"/>
              <a:t>mpact celebrated yesterday</a:t>
            </a:r>
          </a:p>
          <a:p>
            <a:r>
              <a:rPr lang="en-US" dirty="0" smtClean="0"/>
              <a:t>Talks later this afternoon</a:t>
            </a:r>
          </a:p>
          <a:p>
            <a:pPr lvl="1"/>
            <a:r>
              <a:rPr lang="en-US" dirty="0" err="1" smtClean="0"/>
              <a:t>Muon</a:t>
            </a:r>
            <a:r>
              <a:rPr lang="en-US" dirty="0" smtClean="0"/>
              <a:t> Accelerator Program</a:t>
            </a:r>
          </a:p>
          <a:p>
            <a:pPr lvl="2"/>
            <a:r>
              <a:rPr lang="en-US" dirty="0" err="1" smtClean="0"/>
              <a:t>Yagmur</a:t>
            </a:r>
            <a:r>
              <a:rPr lang="en-US" dirty="0" smtClean="0"/>
              <a:t> Torun</a:t>
            </a:r>
          </a:p>
          <a:p>
            <a:pPr lvl="1"/>
            <a:r>
              <a:rPr lang="en-US" dirty="0" smtClean="0"/>
              <a:t>FNAL Test Beam</a:t>
            </a:r>
          </a:p>
          <a:p>
            <a:pPr lvl="2"/>
            <a:r>
              <a:rPr lang="en-US" dirty="0" smtClean="0"/>
              <a:t>Aria </a:t>
            </a:r>
            <a:r>
              <a:rPr lang="en-US" dirty="0" err="1" smtClean="0"/>
              <a:t>Soha</a:t>
            </a:r>
            <a:endParaRPr lang="en-US" dirty="0" smtClean="0"/>
          </a:p>
          <a:p>
            <a:pPr lvl="1"/>
            <a:r>
              <a:rPr lang="en-US" dirty="0" smtClean="0"/>
              <a:t>ASTA</a:t>
            </a:r>
          </a:p>
          <a:p>
            <a:pPr lvl="2"/>
            <a:r>
              <a:rPr lang="en-US" dirty="0" smtClean="0"/>
              <a:t>Mike Church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11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33" r="7600"/>
          <a:stretch/>
        </p:blipFill>
        <p:spPr bwMode="auto">
          <a:xfrm>
            <a:off x="4724400" y="1295400"/>
            <a:ext cx="4191000" cy="521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0" y="1295400"/>
            <a:ext cx="795217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40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Accelerator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30" y="1295400"/>
            <a:ext cx="795217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1905000" y="2971800"/>
            <a:ext cx="152400" cy="22860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35492" y="1295400"/>
            <a:ext cx="4579908" cy="2590800"/>
          </a:xfrm>
        </p:spPr>
        <p:txBody>
          <a:bodyPr>
            <a:normAutofit fontScale="62500" lnSpcReduction="20000"/>
          </a:bodyPr>
          <a:lstStyle/>
          <a:p>
            <a:r>
              <a:rPr lang="en-US" dirty="0" err="1" smtClean="0"/>
              <a:t>Linac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NTF, MTA</a:t>
            </a:r>
          </a:p>
          <a:p>
            <a:r>
              <a:rPr lang="en-US" dirty="0" smtClean="0"/>
              <a:t>Booster</a:t>
            </a:r>
          </a:p>
          <a:p>
            <a:pPr lvl="1"/>
            <a:r>
              <a:rPr lang="en-US" dirty="0" smtClean="0"/>
              <a:t>BNB (</a:t>
            </a:r>
            <a:r>
              <a:rPr lang="en-US" dirty="0" err="1" smtClean="0"/>
              <a:t>MiniBooNE</a:t>
            </a:r>
            <a:r>
              <a:rPr lang="en-US" dirty="0" smtClean="0"/>
              <a:t>)</a:t>
            </a:r>
          </a:p>
          <a:p>
            <a:r>
              <a:rPr lang="en-US" dirty="0" smtClean="0"/>
              <a:t>Main Injector/Recycler</a:t>
            </a:r>
          </a:p>
          <a:p>
            <a:pPr lvl="1"/>
            <a:r>
              <a:rPr lang="en-US" dirty="0" err="1" smtClean="0"/>
              <a:t>NuMI</a:t>
            </a:r>
            <a:r>
              <a:rPr lang="en-US" dirty="0" smtClean="0"/>
              <a:t> (MINOS, Minerva)</a:t>
            </a:r>
          </a:p>
          <a:p>
            <a:pPr lvl="1"/>
            <a:r>
              <a:rPr lang="en-US" dirty="0" smtClean="0"/>
              <a:t>SY120</a:t>
            </a:r>
          </a:p>
          <a:p>
            <a:pPr lvl="2"/>
            <a:r>
              <a:rPr lang="en-US" dirty="0" smtClean="0"/>
              <a:t>Test Beams, </a:t>
            </a:r>
            <a:r>
              <a:rPr lang="en-US" dirty="0" err="1" smtClean="0"/>
              <a:t>SeaQuest</a:t>
            </a:r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Rings</a:t>
            </a:r>
          </a:p>
          <a:p>
            <a:pPr lvl="2"/>
            <a:r>
              <a:rPr lang="en-US" dirty="0" smtClean="0"/>
              <a:t>Ex-</a:t>
            </a:r>
            <a:r>
              <a:rPr lang="en-US" dirty="0" err="1" smtClean="0"/>
              <a:t>pbar</a:t>
            </a:r>
            <a:r>
              <a:rPr lang="en-US" dirty="0" smtClean="0"/>
              <a:t> source</a:t>
            </a:r>
          </a:p>
          <a:p>
            <a:endParaRPr lang="en-US" dirty="0" smtClean="0"/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057400" y="3086100"/>
            <a:ext cx="457200" cy="1143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34926">
            <a:off x="1516845" y="3613738"/>
            <a:ext cx="5486400" cy="2209800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stCxn id="10" idx="0"/>
          </p:cNvCxnSpPr>
          <p:nvPr/>
        </p:nvCxnSpPr>
        <p:spPr>
          <a:xfrm flipH="1" flipV="1">
            <a:off x="304800" y="3276600"/>
            <a:ext cx="4030692" cy="339717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447800" y="2362200"/>
            <a:ext cx="914400" cy="45720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905000" y="2362200"/>
            <a:ext cx="415146" cy="45720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11335671">
            <a:off x="2362200" y="2819400"/>
            <a:ext cx="3200400" cy="627058"/>
          </a:xfrm>
          <a:prstGeom prst="arc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/>
          <p:cNvSpPr/>
          <p:nvPr/>
        </p:nvSpPr>
        <p:spPr>
          <a:xfrm>
            <a:off x="2112573" y="3200400"/>
            <a:ext cx="706827" cy="246058"/>
          </a:xfrm>
          <a:prstGeom prst="triangl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14670" y="3157871"/>
            <a:ext cx="2328530" cy="652130"/>
          </a:xfrm>
          <a:custGeom>
            <a:avLst/>
            <a:gdLst>
              <a:gd name="connsiteX0" fmla="*/ 2105246 w 2246188"/>
              <a:gd name="connsiteY0" fmla="*/ 0 h 717255"/>
              <a:gd name="connsiteX1" fmla="*/ 2222204 w 2246188"/>
              <a:gd name="connsiteY1" fmla="*/ 446567 h 717255"/>
              <a:gd name="connsiteX2" fmla="*/ 1690577 w 2246188"/>
              <a:gd name="connsiteY2" fmla="*/ 712381 h 717255"/>
              <a:gd name="connsiteX3" fmla="*/ 0 w 2246188"/>
              <a:gd name="connsiteY3" fmla="*/ 223283 h 717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46188" h="717255">
                <a:moveTo>
                  <a:pt x="2105246" y="0"/>
                </a:moveTo>
                <a:cubicBezTo>
                  <a:pt x="2198280" y="163918"/>
                  <a:pt x="2291315" y="327837"/>
                  <a:pt x="2222204" y="446567"/>
                </a:cubicBezTo>
                <a:cubicBezTo>
                  <a:pt x="2153093" y="565297"/>
                  <a:pt x="2060944" y="749595"/>
                  <a:pt x="1690577" y="712381"/>
                </a:cubicBezTo>
                <a:cubicBezTo>
                  <a:pt x="1320210" y="675167"/>
                  <a:pt x="283535" y="303027"/>
                  <a:pt x="0" y="223283"/>
                </a:cubicBezTo>
              </a:path>
            </a:pathLst>
          </a:custGeom>
          <a:noFill/>
          <a:ln w="5715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51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1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6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animClr clrSpc="rgb" dir="cw">
                                      <p:cBhvr>
                                        <p:cTn id="11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0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Recall </a:t>
            </a:r>
            <a:r>
              <a:rPr lang="en-US" dirty="0" err="1" smtClean="0"/>
              <a:t>NuMI</a:t>
            </a:r>
            <a:r>
              <a:rPr lang="en-US" dirty="0" smtClean="0"/>
              <a:t> target problems from last year</a:t>
            </a:r>
          </a:p>
          <a:p>
            <a:r>
              <a:rPr lang="en-US" dirty="0" smtClean="0"/>
              <a:t>Water cooling lines for target redesigned</a:t>
            </a:r>
          </a:p>
          <a:p>
            <a:pPr lvl="1"/>
            <a:r>
              <a:rPr lang="en-US" dirty="0" smtClean="0"/>
              <a:t>Target ran until shutdown with no problems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7" name="Content Placeholder 7" descr="NT06 autopsy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/>
          <a:srcRect l="18530" r="15237"/>
          <a:stretch/>
        </p:blipFill>
        <p:spPr>
          <a:xfrm>
            <a:off x="4564082" y="1295400"/>
            <a:ext cx="4374079" cy="495300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8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FY11: </a:t>
            </a:r>
            <a:r>
              <a:rPr lang="en-US" dirty="0" err="1" smtClean="0"/>
              <a:t>Annus</a:t>
            </a:r>
            <a:r>
              <a:rPr lang="en-US" dirty="0" smtClean="0"/>
              <a:t> </a:t>
            </a:r>
            <a:r>
              <a:rPr lang="en-US" dirty="0" err="1" smtClean="0"/>
              <a:t>Horribilis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562600"/>
            <a:ext cx="8686800" cy="1066800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Got 2.2E20 in FY11, thanks to heroic efforts from target folks (and delay to future projects)</a:t>
            </a:r>
          </a:p>
          <a:p>
            <a:r>
              <a:rPr lang="en-US" dirty="0" smtClean="0"/>
              <a:t>New target NT07 installed at end of FY11</a:t>
            </a:r>
          </a:p>
          <a:p>
            <a:pPr lvl="1"/>
            <a:r>
              <a:rPr lang="en-US" dirty="0" smtClean="0"/>
              <a:t>Ran without problems until shutdown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8197" y="1139562"/>
            <a:ext cx="9144000" cy="4423038"/>
            <a:chOff x="18197" y="1139562"/>
            <a:chExt cx="9144000" cy="44230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97" y="1139562"/>
              <a:ext cx="9144000" cy="4423038"/>
            </a:xfrm>
            <a:prstGeom prst="rect">
              <a:avLst/>
            </a:prstGeom>
          </p:spPr>
        </p:pic>
        <p:graphicFrame>
          <p:nvGraphicFramePr>
            <p:cNvPr id="15" name="Diagram 14"/>
            <p:cNvGraphicFramePr/>
            <p:nvPr>
              <p:extLst>
                <p:ext uri="{D42A27DB-BD31-4B8C-83A1-F6EECF244321}">
                  <p14:modId xmlns:p14="http://schemas.microsoft.com/office/powerpoint/2010/main" val="1067559224"/>
                </p:ext>
              </p:extLst>
            </p:nvPr>
          </p:nvGraphicFramePr>
          <p:xfrm>
            <a:off x="55729" y="3351081"/>
            <a:ext cx="706272" cy="3693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681411997"/>
                </p:ext>
              </p:extLst>
            </p:nvPr>
          </p:nvGraphicFramePr>
          <p:xfrm>
            <a:off x="2133600" y="3613666"/>
            <a:ext cx="679994" cy="3693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graphicFrame>
          <p:nvGraphicFramePr>
            <p:cNvPr id="13" name="Diagram 12"/>
            <p:cNvGraphicFramePr/>
            <p:nvPr>
              <p:extLst>
                <p:ext uri="{D42A27DB-BD31-4B8C-83A1-F6EECF244321}">
                  <p14:modId xmlns:p14="http://schemas.microsoft.com/office/powerpoint/2010/main" val="4113426761"/>
                </p:ext>
              </p:extLst>
            </p:nvPr>
          </p:nvGraphicFramePr>
          <p:xfrm>
            <a:off x="4800600" y="4572000"/>
            <a:ext cx="679994" cy="3693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3" r:lo="rId14" r:qs="rId15" r:cs="rId16"/>
            </a:graphicData>
          </a:graphic>
        </p:graphicFrame>
        <p:graphicFrame>
          <p:nvGraphicFramePr>
            <p:cNvPr id="12" name="Diagram 11"/>
            <p:cNvGraphicFramePr/>
            <p:nvPr>
              <p:extLst>
                <p:ext uri="{D42A27DB-BD31-4B8C-83A1-F6EECF244321}">
                  <p14:modId xmlns:p14="http://schemas.microsoft.com/office/powerpoint/2010/main" val="2876514116"/>
                </p:ext>
              </p:extLst>
            </p:nvPr>
          </p:nvGraphicFramePr>
          <p:xfrm>
            <a:off x="6019800" y="4495800"/>
            <a:ext cx="685800" cy="3693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8" r:lo="rId19" r:qs="rId20" r:cs="rId21"/>
            </a:graphicData>
          </a:graphic>
        </p:graphicFrame>
        <p:graphicFrame>
          <p:nvGraphicFramePr>
            <p:cNvPr id="11" name="Diagram 10"/>
            <p:cNvGraphicFramePr/>
            <p:nvPr>
              <p:extLst>
                <p:ext uri="{D42A27DB-BD31-4B8C-83A1-F6EECF244321}">
                  <p14:modId xmlns:p14="http://schemas.microsoft.com/office/powerpoint/2010/main" val="3208532090"/>
                </p:ext>
              </p:extLst>
            </p:nvPr>
          </p:nvGraphicFramePr>
          <p:xfrm>
            <a:off x="7315200" y="4495800"/>
            <a:ext cx="609600" cy="36933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3" r:lo="rId24" r:qs="rId25" r:cs="rId26"/>
            </a:graphicData>
          </a:graphic>
        </p:graphicFrame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85800"/>
            <a:ext cx="5976333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5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4.6346E-6 L -0.26024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Injector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3352799" cy="5181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After </a:t>
            </a:r>
            <a:r>
              <a:rPr lang="en-US" dirty="0" err="1" smtClean="0"/>
              <a:t>Tevatron</a:t>
            </a:r>
            <a:r>
              <a:rPr lang="en-US" dirty="0" smtClean="0"/>
              <a:t> off, re-adjusted slip-stacking to fulfill request from </a:t>
            </a:r>
            <a:r>
              <a:rPr lang="en-US" dirty="0" err="1" smtClean="0"/>
              <a:t>NuMI</a:t>
            </a:r>
            <a:r>
              <a:rPr lang="en-US" dirty="0" smtClean="0"/>
              <a:t> with minimum losses</a:t>
            </a:r>
          </a:p>
          <a:p>
            <a:pPr lvl="1"/>
            <a:r>
              <a:rPr lang="en-US" dirty="0" smtClean="0"/>
              <a:t>Beam loss per proton accelerated reduced by almost a factor of 2</a:t>
            </a:r>
          </a:p>
          <a:p>
            <a:pPr lvl="1"/>
            <a:r>
              <a:rPr lang="en-US" dirty="0" smtClean="0"/>
              <a:t>ALARA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4"/>
          <a:stretch/>
        </p:blipFill>
        <p:spPr bwMode="auto">
          <a:xfrm>
            <a:off x="3766065" y="1295400"/>
            <a:ext cx="5149335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5257800" y="1905000"/>
            <a:ext cx="457200" cy="17526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0" y="1676400"/>
            <a:ext cx="2071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Retune after </a:t>
            </a:r>
            <a:r>
              <a:rPr lang="en-US" dirty="0" err="1" smtClean="0"/>
              <a:t>Tevatron</a:t>
            </a:r>
            <a:r>
              <a:rPr lang="en-US" dirty="0" smtClean="0"/>
              <a:t> off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1556266" y="3321247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Normalized beam loss (µJ/proton)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SY120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228600" y="1295400"/>
                <a:ext cx="3403600" cy="5181600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 smtClean="0"/>
                  <a:t>Testbeam typically runs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dirty="0" smtClean="0"/>
                  <a:t> protons per spill</a:t>
                </a:r>
              </a:p>
              <a:p>
                <a:r>
                  <a:rPr lang="en-US" dirty="0" err="1" smtClean="0"/>
                  <a:t>SeaQuest</a:t>
                </a:r>
                <a:r>
                  <a:rPr lang="en-US" dirty="0" smtClean="0"/>
                  <a:t> started running in March</a:t>
                </a:r>
              </a:p>
              <a:p>
                <a:pPr lvl="1"/>
                <a:r>
                  <a:rPr lang="en-US" dirty="0" smtClean="0"/>
                  <a:t>Ultimately wants 2 orders of magnitude more</a:t>
                </a:r>
              </a:p>
              <a:p>
                <a:pPr lvl="1"/>
                <a:r>
                  <a:rPr lang="en-US" dirty="0" smtClean="0"/>
                  <a:t>Can’t afford 2 orders of magnitude more beam loss</a:t>
                </a:r>
              </a:p>
              <a:p>
                <a:pPr lvl="1"/>
                <a:r>
                  <a:rPr lang="en-US" dirty="0" smtClean="0"/>
                  <a:t>Installed/installing instrumentation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228600" y="1295400"/>
                <a:ext cx="3403600" cy="5181600"/>
              </a:xfrm>
              <a:blipFill rotWithShape="1">
                <a:blip r:embed="rId2"/>
                <a:stretch>
                  <a:fillRect l="-2867" t="-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00" y="1295400"/>
            <a:ext cx="52832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541"/>
          <a:stretch/>
        </p:blipFill>
        <p:spPr>
          <a:xfrm>
            <a:off x="4343400" y="4648200"/>
            <a:ext cx="4572000" cy="1856787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48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Source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2965862" cy="5181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Steady year-on-year improvement</a:t>
            </a:r>
          </a:p>
          <a:p>
            <a:pPr lvl="1"/>
            <a:r>
              <a:rPr lang="en-US" dirty="0" smtClean="0"/>
              <a:t>Lots of small gains</a:t>
            </a:r>
          </a:p>
          <a:p>
            <a:r>
              <a:rPr lang="en-US" dirty="0" smtClean="0"/>
              <a:t>Need Proton Improvement Plan for future</a:t>
            </a:r>
          </a:p>
          <a:p>
            <a:pPr lvl="1"/>
            <a:r>
              <a:rPr lang="en-US" dirty="0" smtClean="0"/>
              <a:t>See later in talk</a:t>
            </a:r>
          </a:p>
          <a:p>
            <a:r>
              <a:rPr lang="en-US" dirty="0" smtClean="0"/>
              <a:t>BNB (</a:t>
            </a:r>
            <a:r>
              <a:rPr lang="en-US" dirty="0" err="1" smtClean="0"/>
              <a:t>MiniBooNE</a:t>
            </a:r>
            <a:r>
              <a:rPr lang="en-US" dirty="0" smtClean="0"/>
              <a:t>) good, steady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2012 Users' Meeting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/>
              <a:t>Accelerator Performance - Phil Adamson</a:t>
            </a:r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62" y="12954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462" y="28194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38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NOS - TOF -Phase 2 - 2012-1-25">
  <a:themeElements>
    <a:clrScheme name="Phil-NOvA">
      <a:dk1>
        <a:srgbClr val="121252"/>
      </a:dk1>
      <a:lt1>
        <a:sysClr val="window" lastClr="FFFFFF"/>
      </a:lt1>
      <a:dk2>
        <a:srgbClr val="1F497D"/>
      </a:dk2>
      <a:lt2>
        <a:srgbClr val="C6C6F2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MINOS - TOF -Phase 2 - 2012-1-25</Template>
  <TotalTime>845</TotalTime>
  <Words>719</Words>
  <Application>Microsoft Office PowerPoint</Application>
  <PresentationFormat>On-screen Show (4:3)</PresentationFormat>
  <Paragraphs>176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Symbol</vt:lpstr>
      <vt:lpstr>FermiLgo</vt:lpstr>
      <vt:lpstr>Calibri</vt:lpstr>
      <vt:lpstr>Cambria Math</vt:lpstr>
      <vt:lpstr>MS PGothic</vt:lpstr>
      <vt:lpstr>MINOS - TOF -Phase 2 - 2012-1-25</vt:lpstr>
      <vt:lpstr>Recent Accelerator Performance and Shutdown plans</vt:lpstr>
      <vt:lpstr>Introduction</vt:lpstr>
      <vt:lpstr>Accelerator Overview</vt:lpstr>
      <vt:lpstr>Accelerator Overview</vt:lpstr>
      <vt:lpstr>NuMI Performance</vt:lpstr>
      <vt:lpstr>FY11: Annus Horribilis</vt:lpstr>
      <vt:lpstr>Main Injector</vt:lpstr>
      <vt:lpstr>SY120</vt:lpstr>
      <vt:lpstr>Proton Source</vt:lpstr>
      <vt:lpstr>Shutdown 2012</vt:lpstr>
      <vt:lpstr>Increasing beam power</vt:lpstr>
      <vt:lpstr>Accelerator and NuMI Upgrades</vt:lpstr>
      <vt:lpstr>Big Picture</vt:lpstr>
      <vt:lpstr>PowerPoint Presentation</vt:lpstr>
      <vt:lpstr>Future Proton Needs</vt:lpstr>
      <vt:lpstr>Proton Improvement Plan</vt:lpstr>
      <vt:lpstr>Proton Improvement Plan</vt:lpstr>
      <vt:lpstr>Summary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Recent Accelerator Performance and Shutdown plans</dc:title>
  <dc:creator>Phil Adamson</dc:creator>
  <cp:lastModifiedBy>Phil Adamson</cp:lastModifiedBy>
  <cp:revision>16</cp:revision>
  <dcterms:created xsi:type="dcterms:W3CDTF">2012-06-12T04:46:53Z</dcterms:created>
  <dcterms:modified xsi:type="dcterms:W3CDTF">2012-06-12T18:52:23Z</dcterms:modified>
</cp:coreProperties>
</file>