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3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1.bin" ContentType="application/vnd.openxmlformats-officedocument.oleObject"/>
  <Override PartName="/ppt/notesSlides/notesSlide9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9" r:id="rId4"/>
    <p:sldId id="261" r:id="rId5"/>
    <p:sldId id="258" r:id="rId6"/>
    <p:sldId id="281" r:id="rId7"/>
    <p:sldId id="289" r:id="rId8"/>
    <p:sldId id="282" r:id="rId9"/>
    <p:sldId id="303" r:id="rId10"/>
    <p:sldId id="305" r:id="rId11"/>
    <p:sldId id="299" r:id="rId12"/>
    <p:sldId id="277" r:id="rId13"/>
    <p:sldId id="297" r:id="rId14"/>
    <p:sldId id="269" r:id="rId15"/>
    <p:sldId id="278" r:id="rId16"/>
    <p:sldId id="280" r:id="rId17"/>
    <p:sldId id="279" r:id="rId18"/>
    <p:sldId id="266" r:id="rId19"/>
    <p:sldId id="275" r:id="rId20"/>
    <p:sldId id="264" r:id="rId21"/>
    <p:sldId id="267" r:id="rId22"/>
    <p:sldId id="270" r:id="rId23"/>
    <p:sldId id="271" r:id="rId24"/>
    <p:sldId id="300" r:id="rId25"/>
    <p:sldId id="284" r:id="rId26"/>
    <p:sldId id="290" r:id="rId27"/>
    <p:sldId id="291" r:id="rId28"/>
    <p:sldId id="306" r:id="rId29"/>
    <p:sldId id="308" r:id="rId30"/>
    <p:sldId id="30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200"/>
    <a:srgbClr val="B74207"/>
    <a:srgbClr val="FB9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4" autoAdjust="0"/>
    <p:restoredTop sz="82765" autoAdjust="0"/>
  </p:normalViewPr>
  <p:slideViewPr>
    <p:cSldViewPr snapToGrid="0" snapToObjects="1">
      <p:cViewPr>
        <p:scale>
          <a:sx n="80" d="100"/>
          <a:sy n="80" d="100"/>
        </p:scale>
        <p:origin x="-1984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29.emf"/><Relationship Id="rId3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BDFF9-BA41-1C47-B7E7-0355CBD94821}" type="datetime1">
              <a:rPr lang="en-US" smtClean="0"/>
              <a:t>6/12/12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F81C1-9AFA-1E47-8CC9-3CFDBCFAED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9279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3F2D7-6846-CA4F-B14C-0889B755C643}" type="datetime1">
              <a:rPr lang="en-US" smtClean="0"/>
              <a:t>6/12/12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596AD-36CB-D546-A845-B32CBA673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5152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Emma Barnes, Boston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0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35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(5/31/12 09:16) -----</a:t>
            </a:r>
          </a:p>
          <a:p>
            <a:r>
              <a:rPr lang="en-US" dirty="0"/>
              <a:t>Mu2e hall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35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05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91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24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Intrinsic high-side resolutions: • Core: ≈ 115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 • Tail: ≈ 176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keV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Straggling upstream =⇒ ≈ 1 MeV/c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10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61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85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65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 high Z&lt;</a:t>
            </a:r>
            <a:r>
              <a:rPr lang="en-US" baseline="0" dirty="0" smtClean="0"/>
              <a:t> low Z</a:t>
            </a:r>
          </a:p>
          <a:p>
            <a:r>
              <a:rPr lang="en-US" baseline="0" dirty="0" smtClean="0"/>
              <a:t>Muon </a:t>
            </a:r>
            <a:r>
              <a:rPr lang="en-US" baseline="0" dirty="0" err="1" smtClean="0"/>
              <a:t>radiative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cature</a:t>
            </a:r>
            <a:r>
              <a:rPr lang="en-US" baseline="0" dirty="0" smtClean="0"/>
              <a:t> endpoint &lt; CE Al (2.6MeV)</a:t>
            </a:r>
          </a:p>
          <a:p>
            <a:r>
              <a:rPr lang="en-US" baseline="0" dirty="0" smtClean="0"/>
              <a:t>Muon </a:t>
            </a:r>
            <a:r>
              <a:rPr lang="en-US" baseline="0" dirty="0" err="1" smtClean="0"/>
              <a:t>Convertion</a:t>
            </a:r>
            <a:r>
              <a:rPr lang="en-US" baseline="0" dirty="0" smtClean="0"/>
              <a:t> rate </a:t>
            </a:r>
            <a:r>
              <a:rPr lang="en-US" baseline="0" dirty="0" err="1" smtClean="0"/>
              <a:t>increaseswith</a:t>
            </a:r>
            <a:r>
              <a:rPr lang="en-US" baseline="0" dirty="0" smtClean="0"/>
              <a:t> 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48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55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35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105.658 - BE(13)=0.48 MeV, C(27)=0.21 MeV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39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12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08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30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Emma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9596AD-36CB-D546-A845-B32CBA6730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71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607C-0E1E-CB42-B7FB-D47A139B74A1}" type="datetime1">
              <a:rPr lang="en-US" smtClean="0"/>
              <a:t>6/12/12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bu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19" y="0"/>
            <a:ext cx="1762641" cy="606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11" y="-2645"/>
            <a:ext cx="1331962" cy="76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85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320E5-FB80-604E-A711-CFA3EDA2AB04}" type="datetime1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18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0175C-2EFD-CF4F-A54F-666E314BCBB3}" type="datetime1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6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CCFCE-72F2-3548-A987-CE01B4D56109}" type="datetime1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u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19" y="0"/>
            <a:ext cx="1762641" cy="606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10" y="-2645"/>
            <a:ext cx="1340557" cy="76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3E49-97CE-FA4E-B6A8-115E01CBBE61}" type="datetime1">
              <a:rPr lang="en-US" smtClean="0"/>
              <a:t>6/12/12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7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6F4B-3A56-C44A-BFA5-322E6CA54F1C}" type="datetime1">
              <a:rPr lang="en-US" smtClean="0"/>
              <a:t>6/12/12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0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991D5-9969-7148-854D-08BC2E94C968}" type="datetime1">
              <a:rPr lang="en-US" smtClean="0"/>
              <a:t>6/12/12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7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901F-9FD7-C941-B1B9-DD79F7036C6A}" type="datetime1">
              <a:rPr lang="en-US" smtClean="0"/>
              <a:t>6/12/12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6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A8BB8-1643-0240-AC0A-B5442DCDA372}" type="datetime1">
              <a:rPr lang="en-US" smtClean="0"/>
              <a:t>6/12/12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F770-AB95-4C4E-9E81-C802C50D7982}" type="datetime1">
              <a:rPr lang="en-US" smtClean="0"/>
              <a:t>6/12/12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6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BC315-24EB-D445-852F-C620B33D6E6E}" type="datetime1">
              <a:rPr lang="en-US" smtClean="0"/>
              <a:t>6/12/12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9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EB744-5D71-B94B-9FAC-8EC13CE1B4AE}" type="datetime1">
              <a:rPr lang="en-US" smtClean="0"/>
              <a:t>6/12/12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74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3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hyperlink" Target="http://vms-db-srv.fnal.gov/fmi/xsl/VMS_Site_2/000Return/photography/r_online_mrdetail.xsl?-db=VMS_Frames&amp;-lay=WWWBrowse&amp;-recid=158984&amp;-find=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microsoft.com/office/2007/relationships/hdphoto" Target="../media/hdphoto3.wdp"/><Relationship Id="rId5" Type="http://schemas.openxmlformats.org/officeDocument/2006/relationships/image" Target="../media/image34.jpeg"/><Relationship Id="rId6" Type="http://schemas.microsoft.com/office/2007/relationships/hdphoto" Target="../media/hdphoto4.wdp"/><Relationship Id="rId7" Type="http://schemas.openxmlformats.org/officeDocument/2006/relationships/image" Target="../media/image35.jpeg"/><Relationship Id="rId8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6.em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40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image" Target="../media/image4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41.emf"/><Relationship Id="rId10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emf"/><Relationship Id="rId12" Type="http://schemas.openxmlformats.org/officeDocument/2006/relationships/oleObject" Target="../embeddings/oleObject18.bin"/><Relationship Id="rId13" Type="http://schemas.openxmlformats.org/officeDocument/2006/relationships/image" Target="../media/image5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54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52.emf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9" Type="http://schemas.openxmlformats.org/officeDocument/2006/relationships/image" Target="../media/image55.emf"/><Relationship Id="rId10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emf"/><Relationship Id="rId12" Type="http://schemas.openxmlformats.org/officeDocument/2006/relationships/image" Target="../media/image10.png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9.emf"/><Relationship Id="rId15" Type="http://schemas.openxmlformats.org/officeDocument/2006/relationships/image" Target="../media/image11.jpeg"/><Relationship Id="rId16" Type="http://schemas.microsoft.com/office/2007/relationships/hdphoto" Target="../media/hdphoto1.wdp"/><Relationship Id="rId17" Type="http://schemas.openxmlformats.org/officeDocument/2006/relationships/hyperlink" Target="http://jacksonville.com/entertainment/2012-03-20/story/sky-guy-scientists-hold-fast-speed-limit-light%23ixzz1v8bLlsN1" TargetMode="External"/><Relationship Id="rId18" Type="http://schemas.openxmlformats.org/officeDocument/2006/relationships/image" Target="../media/image12.jpeg"/><Relationship Id="rId19" Type="http://schemas.microsoft.com/office/2007/relationships/hdphoto" Target="../media/hdphoto2.wdp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7.emf"/><Relationship Id="rId10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0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8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799" y="324726"/>
            <a:ext cx="7772400" cy="2427044"/>
          </a:xfrm>
        </p:spPr>
        <p:txBody>
          <a:bodyPr/>
          <a:lstStyle/>
          <a:p>
            <a:r>
              <a:rPr lang="en-US" sz="6000" dirty="0" smtClean="0"/>
              <a:t>The Mu2e Experiment</a:t>
            </a:r>
            <a:br>
              <a:rPr lang="en-US" sz="6000" dirty="0" smtClean="0"/>
            </a:br>
            <a:r>
              <a:rPr lang="en-US" sz="4000" dirty="0" smtClean="0"/>
              <a:t>FNAL Users’ meeting 2012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68575"/>
            <a:ext cx="6400800" cy="121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Emma J Barnes</a:t>
            </a:r>
          </a:p>
          <a:p>
            <a:r>
              <a:rPr lang="en-US" dirty="0" smtClean="0"/>
              <a:t>Boston University </a:t>
            </a:r>
          </a:p>
          <a:p>
            <a:r>
              <a:rPr lang="en-US" dirty="0" smtClean="0"/>
              <a:t>June 12-13</a:t>
            </a:r>
            <a:r>
              <a:rPr lang="en-US" baseline="30000" dirty="0" smtClean="0"/>
              <a:t>th</a:t>
            </a:r>
            <a:r>
              <a:rPr lang="en-US" dirty="0" smtClean="0"/>
              <a:t> 2012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34" y="2125244"/>
            <a:ext cx="8458200" cy="2658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7222" y="6197326"/>
            <a:ext cx="2356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http://mu2e.fnal.gov/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41368" y="65104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631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9481"/>
            <a:ext cx="5104122" cy="30522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30420" y="47381"/>
            <a:ext cx="5948948" cy="567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/>
              <a:t>Measuring </a:t>
            </a:r>
            <a:r>
              <a:rPr lang="en-US" sz="3200" smtClean="0">
                <a:latin typeface="Symbol" charset="2"/>
                <a:cs typeface="Symbol" charset="2"/>
              </a:rPr>
              <a:t>m</a:t>
            </a:r>
            <a:r>
              <a:rPr lang="en-US" sz="3200" smtClean="0"/>
              <a:t>e conversion</a:t>
            </a:r>
            <a:endParaRPr lang="en-US" sz="32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365440"/>
              </p:ext>
            </p:extLst>
          </p:nvPr>
        </p:nvGraphicFramePr>
        <p:xfrm>
          <a:off x="3775205" y="1469700"/>
          <a:ext cx="5174177" cy="809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1" name="Equation" r:id="rId4" imgW="2489200" imgH="444500" progId="Equation.3">
                  <p:embed/>
                </p:oleObj>
              </mc:Choice>
              <mc:Fallback>
                <p:oleObj name="Equation" r:id="rId4" imgW="2489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75205" y="1469700"/>
                        <a:ext cx="5174177" cy="80920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onut 8"/>
          <p:cNvSpPr/>
          <p:nvPr/>
        </p:nvSpPr>
        <p:spPr>
          <a:xfrm>
            <a:off x="4344739" y="1791370"/>
            <a:ext cx="4719053" cy="641684"/>
          </a:xfrm>
          <a:prstGeom prst="donut">
            <a:avLst>
              <a:gd name="adj" fmla="val 416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Elbow Connector 9"/>
          <p:cNvCxnSpPr/>
          <p:nvPr/>
        </p:nvCxnSpPr>
        <p:spPr>
          <a:xfrm flipV="1">
            <a:off x="4612105" y="2278903"/>
            <a:ext cx="1750188" cy="688886"/>
          </a:xfrm>
          <a:prstGeom prst="bentConnector2">
            <a:avLst/>
          </a:prstGeom>
          <a:ln w="381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61643" y="4001699"/>
            <a:ext cx="7179725" cy="132343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With sensitivity to R at 90% C.L. &lt;</a:t>
            </a:r>
            <a:r>
              <a:rPr lang="en-US" sz="2000" dirty="0" smtClean="0"/>
              <a:t>  5</a:t>
            </a:r>
            <a:r>
              <a:rPr lang="en-US" sz="2000" dirty="0"/>
              <a:t>x</a:t>
            </a:r>
            <a:r>
              <a:rPr lang="en-US" sz="2000" dirty="0" smtClean="0"/>
              <a:t>10</a:t>
            </a:r>
            <a:r>
              <a:rPr lang="en-US" sz="2000" baseline="30000" dirty="0"/>
              <a:t>-17 </a:t>
            </a:r>
            <a:endParaRPr lang="en-US" sz="2000" dirty="0"/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>
                <a:sym typeface="Wingdings"/>
              </a:rPr>
              <a:t>4 </a:t>
            </a:r>
            <a:r>
              <a:rPr lang="en-US" sz="2000" dirty="0">
                <a:sym typeface="Wingdings"/>
              </a:rPr>
              <a:t>orders of magnitude better than current limits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>
                <a:sym typeface="Wingdings"/>
              </a:rPr>
              <a:t>Need more than 10</a:t>
            </a:r>
            <a:r>
              <a:rPr lang="en-US" sz="2000" baseline="30000" dirty="0">
                <a:sym typeface="Wingdings"/>
              </a:rPr>
              <a:t>17 </a:t>
            </a:r>
            <a:r>
              <a:rPr lang="en-US" sz="2000" dirty="0">
                <a:sym typeface="Wingdings"/>
              </a:rPr>
              <a:t> stopped muons!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>
                <a:sym typeface="Wingdings"/>
              </a:rPr>
              <a:t>--  </a:t>
            </a:r>
            <a:r>
              <a:rPr lang="en-US" sz="2000" dirty="0" smtClean="0">
                <a:sym typeface="Wingdings"/>
              </a:rPr>
              <a:t>3.6x10</a:t>
            </a:r>
            <a:r>
              <a:rPr lang="en-US" sz="2000" baseline="30000" dirty="0" smtClean="0">
                <a:sym typeface="Wingdings"/>
              </a:rPr>
              <a:t>20 </a:t>
            </a:r>
            <a:r>
              <a:rPr lang="en-US" sz="2000" dirty="0">
                <a:sym typeface="Wingdings"/>
              </a:rPr>
              <a:t>protons on target </a:t>
            </a:r>
            <a:r>
              <a:rPr lang="en-US" sz="2000" dirty="0" smtClean="0">
                <a:sym typeface="Wingdings"/>
              </a:rPr>
              <a:t>(3 </a:t>
            </a:r>
            <a:r>
              <a:rPr lang="en-US" sz="2000" dirty="0">
                <a:sym typeface="Wingdings"/>
              </a:rPr>
              <a:t>year </a:t>
            </a:r>
            <a:r>
              <a:rPr lang="en-US" sz="2000" dirty="0" smtClean="0">
                <a:sym typeface="Wingdings"/>
              </a:rPr>
              <a:t>run)</a:t>
            </a:r>
            <a:endParaRPr lang="en-US" sz="2000" dirty="0">
              <a:sym typeface="Wingding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64" y="5325138"/>
            <a:ext cx="8531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b="1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Need to </a:t>
            </a:r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reduce any </a:t>
            </a:r>
            <a:r>
              <a:rPr lang="en-US" sz="2000" b="1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background </a:t>
            </a:r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that could affect our sensitivity.</a:t>
            </a:r>
          </a:p>
        </p:txBody>
      </p:sp>
    </p:spTree>
    <p:extLst>
      <p:ext uri="{BB962C8B-B14F-4D97-AF65-F5344CB8AC3E}">
        <p14:creationId xmlns:p14="http://schemas.microsoft.com/office/powerpoint/2010/main" val="73429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56"/>
            <a:ext cx="8229600" cy="557918"/>
          </a:xfrm>
        </p:spPr>
        <p:txBody>
          <a:bodyPr>
            <a:normAutofit fontScale="90000"/>
          </a:bodyPr>
          <a:lstStyle/>
          <a:p>
            <a:r>
              <a:rPr lang="en-US" u="sng" dirty="0" smtClean="0"/>
              <a:t>Needle in a haystack?</a:t>
            </a:r>
            <a:endParaRPr lang="en-US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6655" y="5318763"/>
            <a:ext cx="8435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b="1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Need to </a:t>
            </a:r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reduce any </a:t>
            </a:r>
            <a:r>
              <a:rPr lang="en-US" sz="2000" b="1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background </a:t>
            </a:r>
            <a:r>
              <a:rPr lang="en-US" sz="2000" b="1" dirty="0" smtClean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that could affect our sensitivity.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8581" y="5925329"/>
            <a:ext cx="7004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b="1" dirty="0">
                <a:solidFill>
                  <a:srgbClr val="FF0000"/>
                </a:solidFill>
                <a:latin typeface="Arial Black"/>
                <a:cs typeface="Arial Black"/>
                <a:sym typeface="Wingdings"/>
              </a:rPr>
              <a:t>Mu2e has been designed with this in mind.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99106" y="1421249"/>
            <a:ext cx="7704138" cy="3108544"/>
            <a:chOff x="685738" y="1894384"/>
            <a:chExt cx="7704138" cy="3108544"/>
          </a:xfrm>
        </p:grpSpPr>
        <p:sp>
          <p:nvSpPr>
            <p:cNvPr id="11" name="Rectangle 10"/>
            <p:cNvSpPr/>
            <p:nvPr/>
          </p:nvSpPr>
          <p:spPr>
            <a:xfrm>
              <a:off x="685738" y="1894384"/>
              <a:ext cx="7704138" cy="310854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sz="2800" dirty="0" smtClean="0"/>
                <a:t>Muon decay in orbit (DIOs)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800" dirty="0" smtClean="0"/>
                <a:t>Radiative muon/pion capture</a:t>
              </a:r>
            </a:p>
            <a:p>
              <a:pPr marL="342900" indent="-342900">
                <a:buFont typeface="Arial"/>
                <a:buChar char="•"/>
              </a:pPr>
              <a:endParaRPr lang="en-US" sz="2800" dirty="0" smtClean="0"/>
            </a:p>
            <a:p>
              <a:pPr marL="342900" indent="-342900">
                <a:buFont typeface="Arial"/>
                <a:buChar char="•"/>
              </a:pPr>
              <a:r>
                <a:rPr lang="en-US" sz="2800" dirty="0"/>
                <a:t>Long transit time backgrounds (</a:t>
              </a:r>
              <a:r>
                <a:rPr lang="en-US" sz="2800" dirty="0" err="1"/>
                <a:t>pbars</a:t>
              </a:r>
              <a:r>
                <a:rPr lang="en-US" sz="2800" dirty="0"/>
                <a:t>, </a:t>
              </a:r>
              <a:r>
                <a:rPr lang="en-US" sz="2800" dirty="0" err="1"/>
                <a:t>pions</a:t>
              </a:r>
              <a:r>
                <a:rPr lang="en-US" sz="2800" dirty="0"/>
                <a:t>) 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800" dirty="0" smtClean="0"/>
                <a:t>Cosmic </a:t>
              </a:r>
              <a:r>
                <a:rPr lang="en-US" sz="2800" dirty="0"/>
                <a:t>ray induced electrons</a:t>
              </a:r>
            </a:p>
            <a:p>
              <a:pPr marL="342900" lvl="1" indent="-342900">
                <a:buFont typeface="Arial"/>
                <a:buChar char="•"/>
              </a:pPr>
              <a:r>
                <a:rPr lang="en-US" sz="2800" dirty="0"/>
                <a:t>Muon/pion decay in flight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sz="2800" dirty="0"/>
                <a:t>Beam </a:t>
              </a:r>
              <a:r>
                <a:rPr lang="en-US" sz="2800" dirty="0" smtClean="0"/>
                <a:t>electrons that can scatter into the target </a:t>
              </a: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3819303"/>
                </p:ext>
              </p:extLst>
            </p:nvPr>
          </p:nvGraphicFramePr>
          <p:xfrm>
            <a:off x="1173690" y="2716067"/>
            <a:ext cx="2162175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85" name="Equation" r:id="rId4" imgW="774700" imgH="228600" progId="Equation.3">
                    <p:embed/>
                  </p:oleObj>
                </mc:Choice>
                <mc:Fallback>
                  <p:oleObj name="Equation" r:id="rId4" imgW="7747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73690" y="2716067"/>
                          <a:ext cx="2162175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05427719"/>
                </p:ext>
              </p:extLst>
            </p:nvPr>
          </p:nvGraphicFramePr>
          <p:xfrm>
            <a:off x="3759726" y="2771726"/>
            <a:ext cx="2657475" cy="463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86" name="Equation" r:id="rId6" imgW="952500" imgH="203200" progId="Equation.3">
                    <p:embed/>
                  </p:oleObj>
                </mc:Choice>
                <mc:Fallback>
                  <p:oleObj name="Equation" r:id="rId6" imgW="9525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759726" y="2771726"/>
                          <a:ext cx="2657475" cy="4630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4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7-0337-24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63" y="-548105"/>
            <a:ext cx="10106526" cy="802105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pic>
        <p:nvPicPr>
          <p:cNvPr id="3" name="Picture 2" descr="Fermilab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0" y="-126999"/>
            <a:ext cx="4294494" cy="11870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083" y="6345125"/>
            <a:ext cx="95726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hlinkClick r:id="rId5"/>
              </a:rPr>
              <a:t>Reider Hahn</a:t>
            </a:r>
            <a:r>
              <a:rPr lang="en-US" sz="1200" dirty="0" smtClean="0">
                <a:solidFill>
                  <a:srgbClr val="FFFFFF"/>
                </a:solidFill>
                <a:hlinkClick r:id="rId5"/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3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657474" y="0"/>
            <a:ext cx="2513262" cy="11743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5585828" cy="6858000"/>
            <a:chOff x="-4218135" y="-227349"/>
            <a:chExt cx="5585828" cy="6984999"/>
          </a:xfrm>
        </p:grpSpPr>
        <p:pic>
          <p:nvPicPr>
            <p:cNvPr id="15" name="Picture 14" descr="Screen shot 2012-05-25 at 4.03.16 PM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18135" y="-227349"/>
              <a:ext cx="5585828" cy="698499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-536639" y="4278883"/>
              <a:ext cx="1650331" cy="338554"/>
            </a:xfrm>
            <a:prstGeom prst="rect">
              <a:avLst/>
            </a:prstGeom>
            <a:solidFill>
              <a:srgbClr val="00C2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Delivery Ring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617884" y="69454"/>
            <a:ext cx="4552852" cy="3045388"/>
            <a:chOff x="4591148" y="-86850"/>
            <a:chExt cx="4737002" cy="3154388"/>
          </a:xfrm>
        </p:grpSpPr>
        <p:pic>
          <p:nvPicPr>
            <p:cNvPr id="18" name="Picture 17" descr="Screen shot 2012-05-25 at 4.10.18 PM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148" y="-86850"/>
              <a:ext cx="4737002" cy="315438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526102" y="2082317"/>
              <a:ext cx="1121621" cy="461665"/>
            </a:xfrm>
            <a:prstGeom prst="rect">
              <a:avLst/>
            </a:prstGeom>
            <a:solidFill>
              <a:srgbClr val="00C2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Delivery Ring</a:t>
              </a:r>
            </a:p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 descr="Screen shot 2012-05-25 at 4.09.54 PM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50" y="3790462"/>
            <a:ext cx="5090100" cy="28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0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5" y="1697796"/>
            <a:ext cx="8472905" cy="3515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12" y="52388"/>
            <a:ext cx="8229600" cy="5685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mu2e Detector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4205" y="957889"/>
            <a:ext cx="381000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>
                <a:cs typeface="Baskerville Old Face"/>
              </a:rPr>
              <a:t>Transport</a:t>
            </a:r>
            <a:r>
              <a:rPr lang="en-US" i="1" dirty="0">
                <a:cs typeface="Baskerville Old Face"/>
              </a:rPr>
              <a:t>:</a:t>
            </a:r>
            <a:r>
              <a:rPr lang="en-US" dirty="0">
                <a:cs typeface="Baskerville Old Face"/>
              </a:rPr>
              <a:t> S-curve </a:t>
            </a:r>
            <a:r>
              <a:rPr lang="en-US" dirty="0" smtClean="0">
                <a:cs typeface="Baskerville Old Face"/>
              </a:rPr>
              <a:t>removes line of sight background and also </a:t>
            </a:r>
            <a:r>
              <a:rPr lang="en-US" dirty="0">
                <a:cs typeface="Baskerville Old Face"/>
              </a:rPr>
              <a:t>sign-</a:t>
            </a:r>
            <a:r>
              <a:rPr lang="en-US" dirty="0" smtClean="0">
                <a:cs typeface="Baskerville Old Face"/>
              </a:rPr>
              <a:t>selects.</a:t>
            </a:r>
            <a:endParaRPr lang="en-US" dirty="0">
              <a:cs typeface="Baskerville Old Fac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58018" y="997993"/>
            <a:ext cx="3515894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>
                <a:cs typeface="Baskerville Old Face"/>
              </a:rPr>
              <a:t>Detector</a:t>
            </a:r>
            <a:r>
              <a:rPr lang="en-US" i="1" dirty="0">
                <a:cs typeface="Baskerville Old Face"/>
              </a:rPr>
              <a:t>: </a:t>
            </a:r>
            <a:r>
              <a:rPr lang="en-US" dirty="0">
                <a:cs typeface="Baskerville Old Face"/>
              </a:rPr>
              <a:t>Stopping Target, Tracking and Calorimeter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74001" y="5426612"/>
            <a:ext cx="5297898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>
                <a:cs typeface="Baskerville Old Face"/>
              </a:rPr>
              <a:t>Production</a:t>
            </a:r>
            <a:r>
              <a:rPr lang="en-US" dirty="0">
                <a:cs typeface="Baskerville Old Face"/>
              </a:rPr>
              <a:t>: 8</a:t>
            </a:r>
            <a:r>
              <a:rPr lang="en-US" dirty="0" smtClean="0">
                <a:cs typeface="Baskerville Old Face"/>
              </a:rPr>
              <a:t> </a:t>
            </a:r>
            <a:r>
              <a:rPr lang="en-US" dirty="0" err="1" smtClean="0">
                <a:cs typeface="Baskerville Old Face"/>
              </a:rPr>
              <a:t>GeV</a:t>
            </a:r>
            <a:r>
              <a:rPr lang="en-US" dirty="0" smtClean="0">
                <a:cs typeface="Baskerville Old Face"/>
              </a:rPr>
              <a:t> protons enter the PS and encounter a tungsten target.  </a:t>
            </a:r>
          </a:p>
          <a:p>
            <a:r>
              <a:rPr lang="en-US" dirty="0"/>
              <a:t>Up to 8 kW beam power </a:t>
            </a:r>
            <a:r>
              <a:rPr lang="en-US" dirty="0" smtClean="0"/>
              <a:t>(6x10</a:t>
            </a:r>
            <a:r>
              <a:rPr lang="en-US" baseline="30000" dirty="0" smtClean="0"/>
              <a:t>12</a:t>
            </a:r>
            <a:r>
              <a:rPr lang="en-US" dirty="0" smtClean="0"/>
              <a:t> Protons/s)</a:t>
            </a:r>
          </a:p>
          <a:p>
            <a:r>
              <a:rPr lang="en-US" i="1" dirty="0" smtClean="0">
                <a:cs typeface="Baskerville Old Face"/>
              </a:rPr>
              <a:t>π</a:t>
            </a:r>
            <a:r>
              <a:rPr lang="en-US" dirty="0" smtClean="0">
                <a:cs typeface="Baskerville Old Face"/>
              </a:rPr>
              <a:t>’s are then produced </a:t>
            </a:r>
            <a:r>
              <a:rPr lang="en-US" dirty="0">
                <a:cs typeface="Baskerville Old Face"/>
              </a:rPr>
              <a:t>which decay into accepted </a:t>
            </a:r>
            <a:r>
              <a:rPr lang="en-US" i="1" dirty="0" err="1">
                <a:cs typeface="Baskerville Old Face"/>
              </a:rPr>
              <a:t>μ</a:t>
            </a:r>
            <a:r>
              <a:rPr lang="en-US" dirty="0" err="1">
                <a:cs typeface="Baskerville Old Face"/>
              </a:rPr>
              <a:t>’s</a:t>
            </a:r>
            <a:endParaRPr lang="en-US" dirty="0">
              <a:cs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242049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/>
          <p:nvPr/>
        </p:nvCxnSpPr>
        <p:spPr bwMode="auto">
          <a:xfrm flipV="1">
            <a:off x="6218713" y="5227275"/>
            <a:ext cx="1881065" cy="374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486" y="5527794"/>
            <a:ext cx="3123450" cy="12960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53366"/>
            <a:ext cx="2895600" cy="365125"/>
          </a:xfrm>
        </p:spPr>
        <p:txBody>
          <a:bodyPr/>
          <a:lstStyle/>
          <a:p>
            <a:r>
              <a:rPr lang="en-US" dirty="0" smtClean="0"/>
              <a:t>Emma J Barnes, Boston University</a:t>
            </a:r>
            <a:endParaRPr lang="en-US" dirty="0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354901" y="1985025"/>
            <a:ext cx="7904196" cy="4649407"/>
            <a:chOff x="223" y="1593"/>
            <a:chExt cx="4979" cy="2527"/>
          </a:xfrm>
        </p:grpSpPr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960" y="1593"/>
              <a:ext cx="4242" cy="2527"/>
              <a:chOff x="737" y="1901"/>
              <a:chExt cx="4242" cy="2527"/>
            </a:xfrm>
          </p:grpSpPr>
          <p:pic>
            <p:nvPicPr>
              <p:cNvPr id="9" name="Picture 17" descr="Target_Solenoid_pion_mu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438"/>
              <a:stretch>
                <a:fillRect/>
              </a:stretch>
            </p:blipFill>
            <p:spPr bwMode="auto">
              <a:xfrm flipH="1">
                <a:off x="781" y="1901"/>
                <a:ext cx="4198" cy="2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Box 29"/>
              <p:cNvSpPr txBox="1">
                <a:spLocks noChangeArrowheads="1"/>
              </p:cNvSpPr>
              <p:nvPr/>
            </p:nvSpPr>
            <p:spPr bwMode="auto">
              <a:xfrm rot="-600000">
                <a:off x="1572" y="2722"/>
                <a:ext cx="36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37931725" indent="-37474525" algn="l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ClrTx/>
                  <a:buSzTx/>
                  <a:buFontTx/>
                  <a:buNone/>
                </a:pPr>
                <a:r>
                  <a:rPr kumimoji="0" lang="en-US" sz="1800" dirty="0">
                    <a:latin typeface="Calibri" charset="0"/>
                    <a:cs typeface="ＭＳ Ｐゴシック" charset="0"/>
                  </a:rPr>
                  <a:t>2.5T</a:t>
                </a:r>
              </a:p>
            </p:txBody>
          </p:sp>
          <p:sp>
            <p:nvSpPr>
              <p:cNvPr id="11" name="TextBox 30"/>
              <p:cNvSpPr txBox="1">
                <a:spLocks noChangeArrowheads="1"/>
              </p:cNvSpPr>
              <p:nvPr/>
            </p:nvSpPr>
            <p:spPr bwMode="auto">
              <a:xfrm rot="21000000">
                <a:off x="4260" y="2218"/>
                <a:ext cx="375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37931725" indent="-37474525" algn="l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ClrTx/>
                  <a:buSzTx/>
                  <a:buFontTx/>
                  <a:buNone/>
                </a:pPr>
                <a:r>
                  <a:rPr kumimoji="0" lang="en-US" sz="1800" dirty="0" smtClean="0">
                    <a:latin typeface="Calibri" charset="0"/>
                    <a:cs typeface="ＭＳ Ｐゴシック" charset="0"/>
                  </a:rPr>
                  <a:t>4.6T</a:t>
                </a:r>
                <a:endParaRPr kumimoji="0" lang="en-US" sz="1800" dirty="0">
                  <a:latin typeface="Calibri" charset="0"/>
                  <a:cs typeface="ＭＳ Ｐゴシック" charset="0"/>
                </a:endParaRPr>
              </a:p>
            </p:txBody>
          </p:sp>
          <p:sp>
            <p:nvSpPr>
              <p:cNvPr id="12" name="TextBox 31"/>
              <p:cNvSpPr txBox="1">
                <a:spLocks noChangeArrowheads="1"/>
              </p:cNvSpPr>
              <p:nvPr/>
            </p:nvSpPr>
            <p:spPr bwMode="auto">
              <a:xfrm rot="-600000">
                <a:off x="2400" y="2482"/>
                <a:ext cx="14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l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37931725" indent="-37474525" algn="l"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>
                  <a:spcBef>
                    <a:spcPct val="0"/>
                  </a:spcBef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>
                  <a:buClrTx/>
                  <a:buSzTx/>
                  <a:buFontTx/>
                  <a:buNone/>
                </a:pPr>
                <a:r>
                  <a:rPr kumimoji="0" lang="en-US" sz="1800" dirty="0">
                    <a:latin typeface="Calibri" charset="0"/>
                    <a:cs typeface="ＭＳ Ｐゴシック" charset="0"/>
                  </a:rPr>
                  <a:t>Graded Solenoid Field</a:t>
                </a: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rot="10200000">
                <a:off x="1875" y="2773"/>
                <a:ext cx="500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cxnSpLocks noChangeShapeType="1"/>
              </p:cNvCxnSpPr>
              <p:nvPr/>
            </p:nvCxnSpPr>
            <p:spPr bwMode="auto">
              <a:xfrm rot="10200000" flipH="1">
                <a:off x="3764" y="2429"/>
                <a:ext cx="500" cy="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Text Box 27"/>
              <p:cNvSpPr txBox="1">
                <a:spLocks noChangeArrowheads="1"/>
              </p:cNvSpPr>
              <p:nvPr/>
            </p:nvSpPr>
            <p:spPr bwMode="auto">
              <a:xfrm>
                <a:off x="737" y="4244"/>
                <a:ext cx="98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Incident protons</a:t>
                </a:r>
              </a:p>
            </p:txBody>
          </p:sp>
        </p:grpSp>
        <p:sp>
          <p:nvSpPr>
            <p:cNvPr id="7" name="Text Box 29"/>
            <p:cNvSpPr txBox="1">
              <a:spLocks noChangeArrowheads="1"/>
            </p:cNvSpPr>
            <p:nvPr/>
          </p:nvSpPr>
          <p:spPr bwMode="auto">
            <a:xfrm>
              <a:off x="223" y="3772"/>
              <a:ext cx="905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/>
                <a:t>Mu2e detector</a:t>
              </a:r>
            </a:p>
          </p:txBody>
        </p:sp>
        <p:sp>
          <p:nvSpPr>
            <p:cNvPr id="8" name="Line 30"/>
            <p:cNvSpPr>
              <a:spLocks noChangeShapeType="1"/>
            </p:cNvSpPr>
            <p:nvPr/>
          </p:nvSpPr>
          <p:spPr bwMode="auto">
            <a:xfrm flipH="1">
              <a:off x="480" y="3504"/>
              <a:ext cx="48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59306" y="30251"/>
            <a:ext cx="8229600" cy="568501"/>
          </a:xfrm>
        </p:spPr>
        <p:txBody>
          <a:bodyPr>
            <a:noAutofit/>
          </a:bodyPr>
          <a:lstStyle/>
          <a:p>
            <a:r>
              <a:rPr lang="en-US" sz="3800" dirty="0" smtClean="0"/>
              <a:t>The production Solenoid (PS)</a:t>
            </a:r>
            <a:endParaRPr lang="en-US" sz="3800" dirty="0"/>
          </a:p>
        </p:txBody>
      </p:sp>
      <p:sp>
        <p:nvSpPr>
          <p:cNvPr id="2" name="Rectangle 1"/>
          <p:cNvSpPr/>
          <p:nvPr/>
        </p:nvSpPr>
        <p:spPr>
          <a:xfrm>
            <a:off x="47978" y="966751"/>
            <a:ext cx="904522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 (Body)"/>
                <a:cs typeface="Calibri (Body)"/>
              </a:rPr>
              <a:t>8 </a:t>
            </a:r>
            <a:r>
              <a:rPr lang="en-US" dirty="0" err="1">
                <a:latin typeface="Calibri (Body)"/>
                <a:cs typeface="Calibri (Body)"/>
              </a:rPr>
              <a:t>GeV</a:t>
            </a:r>
            <a:r>
              <a:rPr lang="en-US" dirty="0">
                <a:latin typeface="Calibri (Body)"/>
                <a:cs typeface="Calibri (Body)"/>
              </a:rPr>
              <a:t> protons strike a </a:t>
            </a:r>
            <a:r>
              <a:rPr lang="en-US" dirty="0" smtClean="0">
                <a:latin typeface="Calibri (Body)"/>
                <a:cs typeface="Calibri (Body)"/>
              </a:rPr>
              <a:t>tungsten production </a:t>
            </a:r>
            <a:r>
              <a:rPr lang="en-US" dirty="0">
                <a:latin typeface="Calibri (Body)"/>
                <a:cs typeface="Calibri (Body)"/>
              </a:rPr>
              <a:t>target near the center of the Production Solenoid. </a:t>
            </a:r>
            <a:endParaRPr lang="en-US" dirty="0" smtClean="0">
              <a:latin typeface="Calibri (Body)"/>
              <a:cs typeface="Calibri (Body)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 (Body)"/>
                <a:cs typeface="Calibri (Body)"/>
              </a:rPr>
              <a:t>The PS </a:t>
            </a:r>
            <a:r>
              <a:rPr lang="en-US" dirty="0">
                <a:latin typeface="Calibri (Body)"/>
                <a:cs typeface="Calibri (Body)"/>
              </a:rPr>
              <a:t>is a high field magnet with a graded </a:t>
            </a:r>
            <a:r>
              <a:rPr lang="en-US" dirty="0" smtClean="0">
                <a:latin typeface="Calibri (Body)"/>
                <a:cs typeface="Calibri (Body)"/>
              </a:rPr>
              <a:t>(4.6 T -&gt; 2.5 T) </a:t>
            </a:r>
            <a:r>
              <a:rPr lang="en-US" dirty="0" err="1" smtClean="0">
                <a:latin typeface="Calibri (Body)"/>
                <a:cs typeface="Calibri (Body)"/>
              </a:rPr>
              <a:t>solenoidal</a:t>
            </a:r>
            <a:r>
              <a:rPr lang="en-US" dirty="0" smtClean="0">
                <a:latin typeface="Calibri (Body)"/>
                <a:cs typeface="Calibri (Body)"/>
              </a:rPr>
              <a:t> field.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 (Body)"/>
                <a:cs typeface="Calibri (Body)"/>
              </a:rPr>
              <a:t>The PS will </a:t>
            </a:r>
            <a:r>
              <a:rPr lang="en-US" dirty="0">
                <a:latin typeface="Calibri (Body)"/>
                <a:cs typeface="Calibri (Body)"/>
              </a:rPr>
              <a:t>be used to capture </a:t>
            </a:r>
            <a:r>
              <a:rPr lang="en-US" dirty="0" err="1">
                <a:latin typeface="Calibri (Body)"/>
                <a:cs typeface="Calibri (Body)"/>
              </a:rPr>
              <a:t>pions</a:t>
            </a:r>
            <a:r>
              <a:rPr lang="en-US" dirty="0">
                <a:latin typeface="Calibri (Body)"/>
                <a:cs typeface="Calibri (Body)"/>
              </a:rPr>
              <a:t> </a:t>
            </a:r>
            <a:r>
              <a:rPr lang="en-US" dirty="0" smtClean="0">
                <a:latin typeface="Calibri (Body)"/>
                <a:cs typeface="Calibri (Body)"/>
              </a:rPr>
              <a:t>which can then decay into muons.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 (Body)"/>
                <a:cs typeface="Calibri (Body)"/>
              </a:rPr>
              <a:t>A </a:t>
            </a:r>
            <a:r>
              <a:rPr lang="en-US" dirty="0">
                <a:latin typeface="Calibri (Body)"/>
                <a:cs typeface="Calibri (Body)"/>
              </a:rPr>
              <a:t>heat and radiation shield, constructed from bronze, will line the inside of the </a:t>
            </a:r>
            <a:r>
              <a:rPr lang="en-US" dirty="0" smtClean="0">
                <a:latin typeface="Calibri (Body)"/>
                <a:cs typeface="Calibri (Body)"/>
              </a:rPr>
              <a:t>PS to </a:t>
            </a:r>
            <a:r>
              <a:rPr lang="en-US" dirty="0">
                <a:latin typeface="Calibri (Body)"/>
                <a:cs typeface="Calibri (Body)"/>
              </a:rPr>
              <a:t>limit the heat load </a:t>
            </a:r>
            <a:r>
              <a:rPr lang="en-US" dirty="0" smtClean="0">
                <a:latin typeface="Calibri (Body)"/>
                <a:cs typeface="Calibri (Body)"/>
              </a:rPr>
              <a:t>and radiation </a:t>
            </a:r>
            <a:r>
              <a:rPr lang="en-US" dirty="0">
                <a:latin typeface="Calibri (Body)"/>
                <a:cs typeface="Calibri (Body)"/>
              </a:rPr>
              <a:t>damage to the superconducting cable</a:t>
            </a:r>
            <a:r>
              <a:rPr lang="en-US" dirty="0" smtClean="0">
                <a:latin typeface="Calibri (Body)"/>
                <a:cs typeface="Calibri (Body)"/>
              </a:rPr>
              <a:t>.</a:t>
            </a:r>
            <a:endParaRPr lang="en-US" dirty="0">
              <a:latin typeface="Calibri (Body)"/>
              <a:cs typeface="Calibri (Body)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589235" y="5773356"/>
            <a:ext cx="1829433" cy="3367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8056434" y="3265493"/>
            <a:ext cx="0" cy="3971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9"/>
          <p:cNvSpPr txBox="1">
            <a:spLocks noChangeArrowheads="1"/>
          </p:cNvSpPr>
          <p:nvPr/>
        </p:nvSpPr>
        <p:spPr bwMode="auto">
          <a:xfrm rot="21000000">
            <a:off x="5624270" y="5544985"/>
            <a:ext cx="538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kumimoji="0" lang="en-US" sz="1800" dirty="0" smtClean="0">
                <a:latin typeface="Calibri" charset="0"/>
                <a:cs typeface="ＭＳ Ｐゴシック" charset="0"/>
              </a:rPr>
              <a:t>4 m</a:t>
            </a:r>
            <a:endParaRPr kumimoji="0" lang="en-US" sz="1800" dirty="0">
              <a:latin typeface="Calibri" charset="0"/>
              <a:cs typeface="ＭＳ Ｐゴシック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8095408" y="4127887"/>
            <a:ext cx="0" cy="412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29"/>
          <p:cNvSpPr txBox="1">
            <a:spLocks noChangeArrowheads="1"/>
          </p:cNvSpPr>
          <p:nvPr/>
        </p:nvSpPr>
        <p:spPr bwMode="auto">
          <a:xfrm>
            <a:off x="7893876" y="3684920"/>
            <a:ext cx="713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kumimoji="0" lang="en-US" sz="1800" dirty="0" smtClean="0">
                <a:latin typeface="Calibri" charset="0"/>
                <a:cs typeface="ＭＳ Ｐゴシック" charset="0"/>
              </a:rPr>
              <a:t>1.5 m</a:t>
            </a:r>
            <a:endParaRPr kumimoji="0" lang="en-US" sz="1800" dirty="0">
              <a:latin typeface="Calibri" charset="0"/>
              <a:cs typeface="ＭＳ Ｐゴシック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0811" y="3357129"/>
            <a:ext cx="2979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+mj-lt"/>
                <a:cs typeface="Baskerville Old Face"/>
              </a:rPr>
              <a:t>π</a:t>
            </a:r>
            <a:r>
              <a:rPr lang="en-US" dirty="0">
                <a:latin typeface="+mj-lt"/>
                <a:cs typeface="Baskerville Old Face"/>
              </a:rPr>
              <a:t>’s are </a:t>
            </a:r>
            <a:r>
              <a:rPr lang="en-US" dirty="0" smtClean="0">
                <a:latin typeface="+mj-lt"/>
                <a:cs typeface="Baskerville Old Face"/>
              </a:rPr>
              <a:t>captured, spiral around and decay.</a:t>
            </a:r>
            <a:endParaRPr lang="en-US" dirty="0">
              <a:latin typeface="+mj-lt"/>
              <a:cs typeface="Baskerville Old Face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649111" y="4362559"/>
            <a:ext cx="1411111" cy="1239552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2582333" y="4515556"/>
            <a:ext cx="2300111" cy="1692021"/>
          </a:xfrm>
          <a:prstGeom prst="straightConnector1">
            <a:avLst/>
          </a:prstGeom>
          <a:ln w="38100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Donut 14"/>
          <p:cNvSpPr/>
          <p:nvPr/>
        </p:nvSpPr>
        <p:spPr>
          <a:xfrm>
            <a:off x="6046536" y="6040707"/>
            <a:ext cx="947947" cy="365125"/>
          </a:xfrm>
          <a:prstGeom prst="donut">
            <a:avLst>
              <a:gd name="adj" fmla="val 27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553200" y="5227275"/>
            <a:ext cx="211221" cy="7866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6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lum bright="20000"/>
          </a:blip>
          <a:stretch>
            <a:fillRect/>
          </a:stretch>
        </p:blipFill>
        <p:spPr>
          <a:xfrm>
            <a:off x="3457221" y="889000"/>
            <a:ext cx="5686767" cy="533479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437683" y="869462"/>
            <a:ext cx="1002776" cy="55086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75" y="5093368"/>
            <a:ext cx="3340945" cy="1628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12722" y="6356350"/>
            <a:ext cx="3120966" cy="365125"/>
          </a:xfrm>
        </p:spPr>
        <p:txBody>
          <a:bodyPr/>
          <a:lstStyle/>
          <a:p>
            <a:r>
              <a:rPr lang="en-US" dirty="0" smtClean="0"/>
              <a:t>Emma J Barnes, Boston University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16973" y="58474"/>
            <a:ext cx="8229600" cy="393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Transport Solenoid (</a:t>
            </a:r>
            <a:r>
              <a:rPr lang="en-US" dirty="0"/>
              <a:t>T</a:t>
            </a:r>
            <a:r>
              <a:rPr lang="en-US" dirty="0" smtClean="0"/>
              <a:t>S)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747843"/>
            <a:ext cx="461433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Calibri (Body)"/>
                <a:cs typeface="Calibri (Body)"/>
              </a:rPr>
              <a:t>It consists </a:t>
            </a:r>
            <a:r>
              <a:rPr lang="en-US" sz="1700" dirty="0">
                <a:latin typeface="Calibri (Body)"/>
                <a:cs typeface="Calibri (Body)"/>
              </a:rPr>
              <a:t>of a set of superconducting solenoids and </a:t>
            </a:r>
            <a:r>
              <a:rPr lang="en-US" sz="1700" dirty="0" err="1">
                <a:latin typeface="Calibri (Body)"/>
                <a:cs typeface="Calibri (Body)"/>
              </a:rPr>
              <a:t>toroids</a:t>
            </a:r>
            <a:r>
              <a:rPr lang="en-US" sz="1700" dirty="0">
                <a:latin typeface="Calibri (Body)"/>
                <a:cs typeface="Calibri (Body)"/>
              </a:rPr>
              <a:t> that form a magnetic channel that </a:t>
            </a:r>
            <a:r>
              <a:rPr lang="en-US" sz="1700" dirty="0" smtClean="0">
                <a:latin typeface="Calibri (Body)"/>
                <a:cs typeface="Calibri (Body)"/>
              </a:rPr>
              <a:t>transmits </a:t>
            </a:r>
            <a:r>
              <a:rPr lang="en-US" sz="1700" dirty="0">
                <a:latin typeface="Calibri (Body)"/>
                <a:cs typeface="Calibri (Body)"/>
              </a:rPr>
              <a:t>low energy negatively charged muons from the </a:t>
            </a:r>
            <a:r>
              <a:rPr lang="en-US" sz="1700" dirty="0" smtClean="0">
                <a:latin typeface="Calibri (Body)"/>
                <a:cs typeface="Calibri (Body)"/>
              </a:rPr>
              <a:t>PS. </a:t>
            </a:r>
            <a:endParaRPr lang="en-US" sz="1700" dirty="0">
              <a:latin typeface="Calibri (Body)"/>
              <a:cs typeface="Calibri (Body)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2029" y="5471171"/>
            <a:ext cx="228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m long straight section from PS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0059534">
            <a:off x="5722424" y="3140192"/>
            <a:ext cx="268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~2 m long straight section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9569" y="1196548"/>
            <a:ext cx="1768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 m long straight section into 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82483" y="2014409"/>
            <a:ext cx="108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90° turn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0942" y="6039128"/>
            <a:ext cx="1085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90° turn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83847" y="4281427"/>
            <a:ext cx="20601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2</a:t>
            </a:r>
            <a:r>
              <a:rPr lang="en-US" baseline="30000" dirty="0" smtClean="0">
                <a:solidFill>
                  <a:srgbClr val="000000"/>
                </a:solidFill>
              </a:rPr>
              <a:t>nd</a:t>
            </a:r>
            <a:r>
              <a:rPr lang="en-US" dirty="0" smtClean="0">
                <a:solidFill>
                  <a:srgbClr val="000000"/>
                </a:solidFill>
              </a:rPr>
              <a:t> Collimator</a:t>
            </a:r>
            <a:r>
              <a:rPr lang="en-US" dirty="0" smtClean="0"/>
              <a:t> with </a:t>
            </a:r>
            <a:r>
              <a:rPr lang="en-US" dirty="0" err="1" smtClean="0"/>
              <a:t>pbar</a:t>
            </a:r>
            <a:r>
              <a:rPr lang="en-US" dirty="0" smtClean="0"/>
              <a:t> absorber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6737526" y="4141310"/>
            <a:ext cx="1009474" cy="168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-57545" y="3114842"/>
            <a:ext cx="45175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High </a:t>
            </a:r>
            <a:r>
              <a:rPr lang="en-US" dirty="0"/>
              <a:t>energy negatively charged particles, positively charged particles and line-of-sight neutral particles will nearly all be eliminated by the two 90° bends combined with a series of absorbers and collimators.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14111" y="1033674"/>
            <a:ext cx="44741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smtClean="0">
                <a:latin typeface="Calibri (Body)"/>
                <a:cs typeface="Calibri (Body)"/>
              </a:rPr>
              <a:t>S</a:t>
            </a:r>
            <a:r>
              <a:rPr lang="en-US" sz="1700" dirty="0">
                <a:latin typeface="Calibri (Body)"/>
                <a:cs typeface="Calibri (Body)"/>
              </a:rPr>
              <a:t>-shaped to reduced any line-of-sight photons and neutrons.</a:t>
            </a:r>
          </a:p>
        </p:txBody>
      </p:sp>
      <p:pic>
        <p:nvPicPr>
          <p:cNvPr id="27" name="Left Arrow 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5221">
            <a:off x="4885139" y="4009889"/>
            <a:ext cx="1097688" cy="45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848826" y="1013597"/>
            <a:ext cx="2215266" cy="58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Stopping Target </a:t>
            </a:r>
            <a:r>
              <a:rPr lang="en-US" sz="1600" b="1" dirty="0">
                <a:solidFill>
                  <a:schemeClr val="bg1"/>
                </a:solidFill>
              </a:rPr>
              <a:t>and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Mu2e Detector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 rot="7792048" flipV="1">
            <a:off x="4801408" y="4094571"/>
            <a:ext cx="1162137" cy="28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kumimoji="0" lang="en-US" sz="1800" dirty="0">
                <a:solidFill>
                  <a:srgbClr val="FFFFFF"/>
                </a:solidFill>
                <a:latin typeface="Symbol" charset="0"/>
                <a:cs typeface="ＭＳ Ｐゴシック" charset="0"/>
                <a:sym typeface="Symbol" charset="0"/>
              </a:rPr>
              <a:t></a:t>
            </a:r>
            <a:r>
              <a:rPr kumimoji="0" lang="en-US" sz="1800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beam</a:t>
            </a:r>
            <a:endParaRPr kumimoji="0" lang="en-US" sz="1800" dirty="0">
              <a:solidFill>
                <a:srgbClr val="FFFFFF"/>
              </a:solidFill>
              <a:latin typeface="Symbol" charset="0"/>
              <a:cs typeface="ＭＳ Ｐゴシック" charset="0"/>
              <a:sym typeface="Symbo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621412" y="1747843"/>
            <a:ext cx="1713438" cy="1658585"/>
          </a:xfrm>
          <a:prstGeom prst="ellipse">
            <a:avLst/>
          </a:prstGeom>
          <a:solidFill>
            <a:srgbClr val="B7420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030634" y="1965454"/>
            <a:ext cx="874889" cy="623976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932240" y="1965454"/>
            <a:ext cx="473697" cy="623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37716" y="1966832"/>
            <a:ext cx="473697" cy="623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774878" y="3114842"/>
            <a:ext cx="297151" cy="53519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8" name="Donut 37"/>
          <p:cNvSpPr/>
          <p:nvPr/>
        </p:nvSpPr>
        <p:spPr>
          <a:xfrm rot="1004800">
            <a:off x="690204" y="5668211"/>
            <a:ext cx="1488852" cy="696153"/>
          </a:xfrm>
          <a:prstGeom prst="donut">
            <a:avLst>
              <a:gd name="adj" fmla="val 27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858211" y="5253789"/>
            <a:ext cx="2756122" cy="6017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9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11" y="653754"/>
            <a:ext cx="3571342" cy="1296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22" y="1586445"/>
            <a:ext cx="8062750" cy="3822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3452" y="16883"/>
            <a:ext cx="8229600" cy="5685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Detector Solenoid (DS)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2624489" y="-970909"/>
            <a:ext cx="11636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Detector Solenoid will provide a graded field for the muon stopping target located upstream and a uniform field downstream for the detector elements that analyze conversion electrons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1735667" y="1466857"/>
            <a:ext cx="2610556" cy="500115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>
            <a:off x="5187493" y="2064817"/>
            <a:ext cx="2584870" cy="48592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29"/>
          <p:cNvSpPr txBox="1">
            <a:spLocks noChangeArrowheads="1"/>
          </p:cNvSpPr>
          <p:nvPr/>
        </p:nvSpPr>
        <p:spPr bwMode="auto">
          <a:xfrm rot="522706">
            <a:off x="4379403" y="1779489"/>
            <a:ext cx="77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kumimoji="0" lang="en-US" sz="1800" dirty="0" smtClean="0">
                <a:latin typeface="Calibri" charset="0"/>
                <a:cs typeface="ＭＳ Ｐゴシック" charset="0"/>
              </a:rPr>
              <a:t>~11 m</a:t>
            </a:r>
            <a:endParaRPr kumimoji="0" lang="en-US" sz="1800" dirty="0">
              <a:latin typeface="Calibri" charset="0"/>
              <a:cs typeface="ＭＳ Ｐゴシック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7712037" y="3436064"/>
            <a:ext cx="0" cy="479778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>
            <a:off x="7715037" y="3915842"/>
            <a:ext cx="882" cy="479775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7730030" y="3570097"/>
            <a:ext cx="65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kumimoji="0" lang="en-US" sz="1800" dirty="0" smtClean="0">
                <a:latin typeface="Calibri" charset="0"/>
                <a:cs typeface="ＭＳ Ｐゴシック" charset="0"/>
              </a:rPr>
              <a:t>~2 m</a:t>
            </a:r>
            <a:endParaRPr kumimoji="0" lang="en-US" sz="1800" dirty="0">
              <a:latin typeface="Calibri" charset="0"/>
              <a:cs typeface="ＭＳ Ｐゴシック" charset="0"/>
            </a:endParaRPr>
          </a:p>
        </p:txBody>
      </p:sp>
      <p:sp>
        <p:nvSpPr>
          <p:cNvPr id="30" name="Rectangle 29"/>
          <p:cNvSpPr/>
          <p:nvPr/>
        </p:nvSpPr>
        <p:spPr>
          <a:xfrm rot="536767">
            <a:off x="5488167" y="3151244"/>
            <a:ext cx="1353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Graded field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7494" y="830921"/>
            <a:ext cx="4564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ignal </a:t>
            </a:r>
            <a:r>
              <a:rPr lang="en-US" dirty="0"/>
              <a:t>events pass </a:t>
            </a:r>
            <a:r>
              <a:rPr lang="en-US" i="1" dirty="0"/>
              <a:t>through</a:t>
            </a:r>
            <a:r>
              <a:rPr lang="en-US" dirty="0"/>
              <a:t> </a:t>
            </a:r>
            <a:r>
              <a:rPr lang="en-US" dirty="0" smtClean="0"/>
              <a:t>tracker and </a:t>
            </a:r>
            <a:r>
              <a:rPr lang="en-US" dirty="0"/>
              <a:t>produce hits, then </a:t>
            </a:r>
            <a:r>
              <a:rPr lang="en-US" dirty="0" smtClean="0"/>
              <a:t>stop in </a:t>
            </a:r>
            <a:r>
              <a:rPr lang="en-US" dirty="0"/>
              <a:t>calorimeter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7641" y="-970909"/>
            <a:ext cx="2925916" cy="173074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98237" y="478619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Calorimeter</a:t>
            </a:r>
            <a:r>
              <a:rPr lang="en-US" dirty="0" smtClean="0"/>
              <a:t>:  energy, position, and timing information on tracks that have been reconstructed by the tracker. </a:t>
            </a:r>
          </a:p>
          <a:p>
            <a:r>
              <a:rPr lang="en-US" dirty="0" smtClean="0"/>
              <a:t>1936 </a:t>
            </a:r>
            <a:r>
              <a:rPr lang="en-US" dirty="0"/>
              <a:t>LYSO crystals </a:t>
            </a:r>
            <a:r>
              <a:rPr lang="en-US" dirty="0" smtClean="0"/>
              <a:t>arranged </a:t>
            </a:r>
            <a:r>
              <a:rPr lang="en-US" dirty="0"/>
              <a:t>in four vanes </a:t>
            </a:r>
          </a:p>
        </p:txBody>
      </p:sp>
      <p:sp>
        <p:nvSpPr>
          <p:cNvPr id="45" name="Rectangle 44"/>
          <p:cNvSpPr/>
          <p:nvPr/>
        </p:nvSpPr>
        <p:spPr>
          <a:xfrm rot="469508">
            <a:off x="3698236" y="3020359"/>
            <a:ext cx="1000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Tracker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 rot="469508">
            <a:off x="5053001" y="3785876"/>
            <a:ext cx="2106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Al Stopping target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 bwMode="auto">
          <a:xfrm flipH="1" flipV="1">
            <a:off x="6096001" y="3722499"/>
            <a:ext cx="588210" cy="207223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 bwMode="auto">
          <a:xfrm flipV="1">
            <a:off x="2286000" y="3436065"/>
            <a:ext cx="446170" cy="1496882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rot="469508">
            <a:off x="2018984" y="3601486"/>
            <a:ext cx="1376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Calorimeter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 rot="548508">
            <a:off x="3324729" y="2260635"/>
            <a:ext cx="2494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FFFF"/>
                </a:solidFill>
              </a:rPr>
              <a:t>The Cosmic Ray </a:t>
            </a:r>
            <a:r>
              <a:rPr lang="en-US" b="1" i="1" dirty="0" smtClean="0">
                <a:solidFill>
                  <a:srgbClr val="FFFFFF"/>
                </a:solidFill>
              </a:rPr>
              <a:t>Veto</a:t>
            </a:r>
            <a:endParaRPr lang="en-US" b="1" i="1" dirty="0">
              <a:solidFill>
                <a:srgbClr val="FFFF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3413808" y="1477252"/>
            <a:ext cx="706636" cy="1632367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Emma J Barnes, Boston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7" name="Slide Number Placeholder 2"/>
          <p:cNvSpPr txBox="1">
            <a:spLocks/>
          </p:cNvSpPr>
          <p:nvPr/>
        </p:nvSpPr>
        <p:spPr>
          <a:xfrm>
            <a:off x="-115981" y="6423190"/>
            <a:ext cx="4995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9" name="Donut 38"/>
          <p:cNvSpPr/>
          <p:nvPr/>
        </p:nvSpPr>
        <p:spPr>
          <a:xfrm rot="20991649">
            <a:off x="6885406" y="1142705"/>
            <a:ext cx="2246561" cy="487888"/>
          </a:xfrm>
          <a:prstGeom prst="donut">
            <a:avLst>
              <a:gd name="adj" fmla="val 27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5547895" y="1586445"/>
            <a:ext cx="1484730" cy="6185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50482" y="5800273"/>
            <a:ext cx="403507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17 </a:t>
            </a:r>
            <a:r>
              <a:rPr lang="en-US" dirty="0" smtClean="0"/>
              <a:t>thin Al disks.  Radii decreases </a:t>
            </a:r>
            <a:r>
              <a:rPr lang="en-US" dirty="0"/>
              <a:t>from 8.3 cm upstream to 6.53 </a:t>
            </a:r>
            <a:r>
              <a:rPr lang="en-US" dirty="0" smtClean="0"/>
              <a:t>cm downstream</a:t>
            </a:r>
            <a:r>
              <a:rPr lang="en-US" dirty="0"/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61789" y="3509528"/>
            <a:ext cx="628315" cy="114041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 rot="536767">
            <a:off x="5352374" y="3259908"/>
            <a:ext cx="471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 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rot="536767">
            <a:off x="6335742" y="3428693"/>
            <a:ext cx="471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3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08" y="2487926"/>
            <a:ext cx="1665114" cy="1746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41" y="2343703"/>
            <a:ext cx="1665114" cy="18796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4110" y="884114"/>
            <a:ext cx="9158110" cy="191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/>
              <a:t>DIOs contribute ~50% background in the signal energy region.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/>
              <a:t>Most DIO e</a:t>
            </a:r>
            <a:r>
              <a:rPr lang="en-US" baseline="30000" dirty="0" smtClean="0"/>
              <a:t>-</a:t>
            </a:r>
            <a:r>
              <a:rPr lang="en-US" dirty="0" smtClean="0"/>
              <a:t>s have energies below 52.8 MeV, the kinematic limit for for decay of a free muon.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/>
              <a:t>For decay off a bound muon the outgoing </a:t>
            </a:r>
            <a:r>
              <a:rPr lang="en-US" dirty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can recoil off the nucleus.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/>
              <a:t>If the neutrinos are at rest the e</a:t>
            </a:r>
            <a:r>
              <a:rPr lang="en-US" baseline="30000" dirty="0" smtClean="0"/>
              <a:t>-</a:t>
            </a:r>
            <a:r>
              <a:rPr lang="en-US" dirty="0" smtClean="0"/>
              <a:t> can have exactly the conversion energy E</a:t>
            </a:r>
            <a:r>
              <a:rPr lang="en-US" baseline="-25000" dirty="0" smtClean="0"/>
              <a:t>CE</a:t>
            </a:r>
            <a:r>
              <a:rPr lang="en-US" dirty="0" smtClean="0"/>
              <a:t>=104.97 MeV.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/>
              <a:t>Small rate                                   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/>
              <a:t>~3x10</a:t>
            </a:r>
            <a:r>
              <a:rPr lang="en-US" baseline="30000" dirty="0" smtClean="0"/>
              <a:t>-13</a:t>
            </a:r>
            <a:r>
              <a:rPr lang="en-US" dirty="0" smtClean="0"/>
              <a:t> e</a:t>
            </a:r>
            <a:r>
              <a:rPr lang="en-US" baseline="30000" dirty="0" smtClean="0"/>
              <a:t>-</a:t>
            </a:r>
            <a:r>
              <a:rPr lang="en-US" dirty="0" smtClean="0"/>
              <a:t>s &gt;100 MeV</a:t>
            </a:r>
            <a:endParaRPr lang="en-US" baseline="30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3222" y="2502037"/>
            <a:ext cx="5975444" cy="4219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3180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Decay In Orbit (DIO)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3777" y="2785913"/>
            <a:ext cx="5665145" cy="3723994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817523"/>
              </p:ext>
            </p:extLst>
          </p:nvPr>
        </p:nvGraphicFramePr>
        <p:xfrm>
          <a:off x="2756471" y="485479"/>
          <a:ext cx="3599973" cy="459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6" name="Equation" r:id="rId8" imgW="2286000" imgH="254000" progId="Equation.3">
                  <p:embed/>
                </p:oleObj>
              </mc:Choice>
              <mc:Fallback>
                <p:oleObj name="Equation" r:id="rId8" imgW="2286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56471" y="485479"/>
                        <a:ext cx="3599973" cy="459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198937"/>
              </p:ext>
            </p:extLst>
          </p:nvPr>
        </p:nvGraphicFramePr>
        <p:xfrm>
          <a:off x="1411506" y="2154652"/>
          <a:ext cx="1620837" cy="347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57" name="Equation" r:id="rId10" imgW="1028700" imgH="241300" progId="Equation.3">
                  <p:embed/>
                </p:oleObj>
              </mc:Choice>
              <mc:Fallback>
                <p:oleObj name="Equation" r:id="rId10" imgW="1028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11506" y="2154652"/>
                        <a:ext cx="1620837" cy="347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7818612" y="6106527"/>
            <a:ext cx="1009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E</a:t>
            </a:r>
            <a:r>
              <a:rPr lang="en-US" baseline="-25000" smtClean="0"/>
              <a:t>e</a:t>
            </a:r>
            <a:r>
              <a:rPr lang="en-US" smtClean="0"/>
              <a:t> (MeV)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440841" y="5972277"/>
            <a:ext cx="1595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tail from recoil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366" y="4191676"/>
            <a:ext cx="3207588" cy="26381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Rectangle 34"/>
          <p:cNvSpPr/>
          <p:nvPr/>
        </p:nvSpPr>
        <p:spPr>
          <a:xfrm>
            <a:off x="310441" y="4768539"/>
            <a:ext cx="1622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momentum window </a:t>
            </a:r>
            <a:r>
              <a:rPr lang="en-US" sz="1200" dirty="0" smtClean="0"/>
              <a:t>=103.5 </a:t>
            </a:r>
            <a:r>
              <a:rPr lang="en-US" sz="1200" dirty="0"/>
              <a:t>to 104.7 MeV/c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rackerem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41" y="2712100"/>
            <a:ext cx="5003800" cy="3822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29665" y="747890"/>
            <a:ext cx="4685990" cy="175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20 </a:t>
            </a:r>
            <a:r>
              <a:rPr lang="en-US" dirty="0" err="1"/>
              <a:t>μm</a:t>
            </a:r>
            <a:r>
              <a:rPr lang="en-US" dirty="0"/>
              <a:t> sense wire inside a 5 mm diameter tube made of 15 </a:t>
            </a:r>
            <a:r>
              <a:rPr lang="en-US" dirty="0" err="1" smtClean="0"/>
              <a:t>μm</a:t>
            </a:r>
            <a:r>
              <a:rPr lang="en-US" dirty="0" smtClean="0"/>
              <a:t> thick </a:t>
            </a:r>
            <a:r>
              <a:rPr lang="en-US" dirty="0"/>
              <a:t>metalized Mylar®.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~</a:t>
            </a:r>
            <a:r>
              <a:rPr lang="en-US" dirty="0"/>
              <a:t>22,000 straws distributed into 18 measurement stations across a ~3 m length.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Planes </a:t>
            </a:r>
            <a:r>
              <a:rPr lang="en-US" dirty="0"/>
              <a:t>are constructed from two layers of </a:t>
            </a:r>
            <a:r>
              <a:rPr lang="en-US" dirty="0" smtClean="0"/>
              <a:t>straws and are operated </a:t>
            </a:r>
            <a:r>
              <a:rPr lang="en-US" dirty="0"/>
              <a:t>in </a:t>
            </a:r>
            <a:r>
              <a:rPr lang="en-US" dirty="0" smtClean="0"/>
              <a:t>a vacuum</a:t>
            </a:r>
            <a:r>
              <a:rPr lang="en-US" dirty="0"/>
              <a:t>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083"/>
            <a:ext cx="8229600" cy="5579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Tracker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888" y="755940"/>
            <a:ext cx="5168900" cy="251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2121" y="2649532"/>
            <a:ext cx="2527300" cy="9525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6410691" y="2911368"/>
            <a:ext cx="2113549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105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MeV conversion 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US" sz="1600" b="1" baseline="30000" dirty="0" smtClean="0">
                <a:solidFill>
                  <a:schemeClr val="accent3">
                    <a:lumMod val="75000"/>
                  </a:schemeClr>
                </a:solidFill>
              </a:rPr>
              <a:t>-</a:t>
            </a:r>
            <a:endParaRPr lang="en-US" sz="16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16429" y="5020664"/>
            <a:ext cx="194437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Michel e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 </a:t>
            </a:r>
            <a:r>
              <a:rPr lang="en-US" sz="1600" b="1" dirty="0" smtClean="0">
                <a:solidFill>
                  <a:srgbClr val="FF0000"/>
                </a:solidFill>
              </a:rPr>
              <a:t>&lt; 53 </a:t>
            </a:r>
            <a:r>
              <a:rPr lang="en-US" sz="1600" b="1" dirty="0">
                <a:solidFill>
                  <a:srgbClr val="FF0000"/>
                </a:solidFill>
              </a:rPr>
              <a:t>MeV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03327" y="5388752"/>
            <a:ext cx="1574913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&gt;53 </a:t>
            </a:r>
            <a:r>
              <a:rPr lang="en-US" sz="1600" b="1" dirty="0">
                <a:solidFill>
                  <a:srgbClr val="0000FF"/>
                </a:solidFill>
              </a:rPr>
              <a:t>MeV </a:t>
            </a:r>
            <a:r>
              <a:rPr lang="en-US" sz="1600" b="1" dirty="0" smtClean="0">
                <a:solidFill>
                  <a:srgbClr val="0000FF"/>
                </a:solidFill>
              </a:rPr>
              <a:t>DIO e</a:t>
            </a:r>
            <a:r>
              <a:rPr lang="en-US" sz="1600" b="1" baseline="30000" dirty="0" smtClean="0">
                <a:solidFill>
                  <a:srgbClr val="0000FF"/>
                </a:solidFill>
              </a:rPr>
              <a:t>-</a:t>
            </a:r>
            <a:endParaRPr lang="en-US" sz="1600" b="1" baseline="300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389" y="1052273"/>
            <a:ext cx="3436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high-side resolution of </a:t>
            </a:r>
            <a:r>
              <a:rPr lang="en-US" dirty="0" err="1"/>
              <a:t>σ</a:t>
            </a:r>
            <a:r>
              <a:rPr lang="en-US" dirty="0"/>
              <a:t> &lt; 180 </a:t>
            </a:r>
            <a:r>
              <a:rPr lang="en-US" dirty="0" err="1"/>
              <a:t>keV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9" name="Donut 18"/>
          <p:cNvSpPr/>
          <p:nvPr/>
        </p:nvSpPr>
        <p:spPr>
          <a:xfrm>
            <a:off x="7000388" y="3344673"/>
            <a:ext cx="1190625" cy="1166844"/>
          </a:xfrm>
          <a:prstGeom prst="donut">
            <a:avLst>
              <a:gd name="adj" fmla="val 1440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7257951" y="4632298"/>
            <a:ext cx="709083" cy="682626"/>
          </a:xfrm>
          <a:prstGeom prst="donut">
            <a:avLst>
              <a:gd name="adj" fmla="val 1440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6839062" y="4511517"/>
            <a:ext cx="439209" cy="439209"/>
          </a:xfrm>
          <a:prstGeom prst="donut">
            <a:avLst>
              <a:gd name="adj" fmla="val 14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240" y="3770382"/>
            <a:ext cx="54892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tracker is designed to intercept only a small fraction of the significant flux of electrons from muon decays-in-</a:t>
            </a:r>
            <a:r>
              <a:rPr lang="en-US" dirty="0" smtClean="0"/>
              <a:t>orbit (DIO) (energies &lt; 60MeV). </a:t>
            </a:r>
          </a:p>
        </p:txBody>
      </p:sp>
      <p:sp>
        <p:nvSpPr>
          <p:cNvPr id="22" name="Oval 21"/>
          <p:cNvSpPr/>
          <p:nvPr/>
        </p:nvSpPr>
        <p:spPr>
          <a:xfrm>
            <a:off x="7155378" y="4436833"/>
            <a:ext cx="291789" cy="29706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608112"/>
            <a:ext cx="5056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</a:t>
            </a:r>
            <a:r>
              <a:rPr lang="en-US" baseline="30000" dirty="0"/>
              <a:t>- </a:t>
            </a:r>
            <a:r>
              <a:rPr lang="en-US" dirty="0"/>
              <a:t>with energies &gt; 53 MeV (~3% total rate) will be observed in the tracker. </a:t>
            </a:r>
          </a:p>
        </p:txBody>
      </p:sp>
      <p:sp>
        <p:nvSpPr>
          <p:cNvPr id="8" name="Rectangle 7"/>
          <p:cNvSpPr/>
          <p:nvPr/>
        </p:nvSpPr>
        <p:spPr>
          <a:xfrm>
            <a:off x="-5081" y="4672938"/>
            <a:ext cx="54739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</a:t>
            </a:r>
            <a:r>
              <a:rPr lang="en-US" baseline="30000" dirty="0"/>
              <a:t>- </a:t>
            </a:r>
            <a:r>
              <a:rPr lang="en-US" dirty="0"/>
              <a:t>with energies &lt; 53 MeV will curl in the field of the DS and pass unobstructed through the hole in the center of the tracker.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40" y="3775339"/>
            <a:ext cx="4775200" cy="29327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060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9" grpId="0"/>
      <p:bldP spid="6" grpId="0"/>
      <p:bldP spid="6" grpId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24" y="0"/>
            <a:ext cx="8229600" cy="963551"/>
          </a:xfrm>
        </p:spPr>
        <p:txBody>
          <a:bodyPr/>
          <a:lstStyle/>
          <a:p>
            <a:r>
              <a:rPr lang="en-US" u="sng" dirty="0" smtClean="0"/>
              <a:t>Summary of Talk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381" y="1571978"/>
            <a:ext cx="8313092" cy="4525963"/>
          </a:xfrm>
        </p:spPr>
        <p:txBody>
          <a:bodyPr/>
          <a:lstStyle/>
          <a:p>
            <a:r>
              <a:rPr lang="en-US" i="1" dirty="0" smtClean="0"/>
              <a:t>Charged Lepton Flavor Violation (CLFV)</a:t>
            </a:r>
          </a:p>
          <a:p>
            <a:r>
              <a:rPr lang="en-US" i="1" dirty="0" smtClean="0"/>
              <a:t>Observing CLFV.</a:t>
            </a:r>
          </a:p>
          <a:p>
            <a:r>
              <a:rPr lang="en-US" i="1" dirty="0" smtClean="0"/>
              <a:t>The physics of muon to electron conversion</a:t>
            </a:r>
          </a:p>
          <a:p>
            <a:r>
              <a:rPr lang="en-US" i="1" dirty="0" smtClean="0"/>
              <a:t>The Mu2e experiment</a:t>
            </a:r>
          </a:p>
          <a:p>
            <a:r>
              <a:rPr lang="en-US" i="1" dirty="0" smtClean="0"/>
              <a:t>Backgrounds that can limit sensitivity</a:t>
            </a:r>
          </a:p>
          <a:p>
            <a:r>
              <a:rPr lang="en-US" i="1" dirty="0" smtClean="0"/>
              <a:t>Current status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4668" y="6356350"/>
            <a:ext cx="2847975" cy="365125"/>
          </a:xfrm>
        </p:spPr>
        <p:txBody>
          <a:bodyPr/>
          <a:lstStyle/>
          <a:p>
            <a:r>
              <a:rPr lang="en-US" dirty="0" smtClean="0"/>
              <a:t>Emma J Barnes, Boston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3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91" y="4577321"/>
            <a:ext cx="5530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Muon </a:t>
            </a:r>
            <a:r>
              <a:rPr lang="en-US" dirty="0" smtClean="0"/>
              <a:t>lifetime </a:t>
            </a:r>
            <a:r>
              <a:rPr lang="en-US" dirty="0"/>
              <a:t>in </a:t>
            </a:r>
            <a:r>
              <a:rPr lang="en-US" dirty="0" smtClean="0"/>
              <a:t>Al is long </a:t>
            </a:r>
            <a:r>
              <a:rPr lang="en-US" dirty="0"/>
              <a:t>(864 </a:t>
            </a:r>
            <a:r>
              <a:rPr lang="en-US" dirty="0" smtClean="0"/>
              <a:t>ns) </a:t>
            </a:r>
            <a:r>
              <a:rPr lang="en-US" dirty="0"/>
              <a:t>the loss of muons is acceptable if the time between pulses is not much longer than the muon lifetime and one simply waits for the </a:t>
            </a:r>
            <a:r>
              <a:rPr lang="en-US" dirty="0" err="1"/>
              <a:t>pions</a:t>
            </a:r>
            <a:r>
              <a:rPr lang="en-US" dirty="0"/>
              <a:t> to </a:t>
            </a:r>
            <a:r>
              <a:rPr lang="en-US" dirty="0" smtClean="0"/>
              <a:t>decay (</a:t>
            </a:r>
            <a:r>
              <a:rPr lang="en-US" dirty="0"/>
              <a:t>21 </a:t>
            </a:r>
            <a:r>
              <a:rPr lang="en-US" dirty="0" smtClean="0"/>
              <a:t>ns).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374668"/>
            <a:ext cx="9182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Delivery ring supplies a </a:t>
            </a:r>
            <a:r>
              <a:rPr lang="en-US" dirty="0"/>
              <a:t>single circulating bunch </a:t>
            </a:r>
            <a:r>
              <a:rPr lang="en-US" dirty="0" smtClean="0"/>
              <a:t>where protons are </a:t>
            </a:r>
            <a:r>
              <a:rPr lang="en-US" dirty="0"/>
              <a:t>resonantly </a:t>
            </a:r>
            <a:r>
              <a:rPr lang="en-US" dirty="0" smtClean="0"/>
              <a:t>extracted to the beamline.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Pulsed </a:t>
            </a:r>
            <a:r>
              <a:rPr lang="en-US" dirty="0"/>
              <a:t>beam to Mu2e every cyclotron period of 1695 </a:t>
            </a:r>
            <a:r>
              <a:rPr lang="en-US" dirty="0" smtClean="0"/>
              <a:t>ns (2x muon lifetimes) for </a:t>
            </a:r>
            <a:r>
              <a:rPr lang="en-US" dirty="0"/>
              <a:t>8 </a:t>
            </a:r>
            <a:r>
              <a:rPr lang="en-US" dirty="0" err="1"/>
              <a:t>GeV</a:t>
            </a:r>
            <a:r>
              <a:rPr lang="en-US" dirty="0"/>
              <a:t> protons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5" y="500127"/>
            <a:ext cx="8565443" cy="2767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609" y="119417"/>
            <a:ext cx="5792611" cy="3885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Pulsed beam structure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3385" y="766085"/>
            <a:ext cx="150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Proton bunch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3118" y="805597"/>
            <a:ext cx="1801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Debuncher</a:t>
            </a:r>
            <a:r>
              <a:rPr lang="en-US" sz="1600" b="1" dirty="0" smtClean="0"/>
              <a:t> Cycle</a:t>
            </a:r>
            <a:endParaRPr lang="en-US" sz="1600" b="1" dirty="0"/>
          </a:p>
        </p:txBody>
      </p:sp>
      <p:sp>
        <p:nvSpPr>
          <p:cNvPr id="18" name="Rectangle 17"/>
          <p:cNvSpPr/>
          <p:nvPr/>
        </p:nvSpPr>
        <p:spPr>
          <a:xfrm>
            <a:off x="-42327" y="5762725"/>
            <a:ext cx="5750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Extinction level of 10</a:t>
            </a:r>
            <a:r>
              <a:rPr lang="en-US" sz="2000" b="1" baseline="30000" dirty="0">
                <a:solidFill>
                  <a:srgbClr val="0000FF"/>
                </a:solidFill>
              </a:rPr>
              <a:t>-10  </a:t>
            </a:r>
            <a:r>
              <a:rPr lang="en-US" sz="2000" b="1" dirty="0">
                <a:solidFill>
                  <a:srgbClr val="0000FF"/>
                </a:solidFill>
              </a:rPr>
              <a:t>between bunches is crucial!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5010499"/>
              </p:ext>
            </p:extLst>
          </p:nvPr>
        </p:nvGraphicFramePr>
        <p:xfrm>
          <a:off x="1346073" y="6256525"/>
          <a:ext cx="2273373" cy="39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6" name="Equation" r:id="rId5" imgW="3848100" imgH="660400" progId="Equation.3">
                  <p:embed/>
                </p:oleObj>
              </mc:Choice>
              <mc:Fallback>
                <p:oleObj name="Equation" r:id="rId5" imgW="38481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6073" y="6256525"/>
                        <a:ext cx="2273373" cy="39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bulogo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19" y="0"/>
            <a:ext cx="1762641" cy="6067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11" y="-2645"/>
            <a:ext cx="1331962" cy="76464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5595267" y="4277338"/>
            <a:ext cx="3435844" cy="2444137"/>
            <a:chOff x="3436436" y="3956506"/>
            <a:chExt cx="3181840" cy="2143674"/>
          </a:xfrm>
        </p:grpSpPr>
        <p:grpSp>
          <p:nvGrpSpPr>
            <p:cNvPr id="28" name="Group 27"/>
            <p:cNvGrpSpPr/>
            <p:nvPr/>
          </p:nvGrpSpPr>
          <p:grpSpPr>
            <a:xfrm>
              <a:off x="3436436" y="3956506"/>
              <a:ext cx="3181840" cy="2143674"/>
              <a:chOff x="3436436" y="3956506"/>
              <a:chExt cx="3181840" cy="214367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36436" y="3956506"/>
                <a:ext cx="3181840" cy="2143674"/>
              </a:xfrm>
              <a:prstGeom prst="rect">
                <a:avLst/>
              </a:prstGeom>
            </p:spPr>
          </p:pic>
          <p:cxnSp>
            <p:nvCxnSpPr>
              <p:cNvPr id="13" name="Straight Arrow Connector 12"/>
              <p:cNvCxnSpPr/>
              <p:nvPr/>
            </p:nvCxnSpPr>
            <p:spPr>
              <a:xfrm>
                <a:off x="5161859" y="5027705"/>
                <a:ext cx="0" cy="8639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4102136" y="4261382"/>
                <a:ext cx="0" cy="6798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4101748" y="4430059"/>
                <a:ext cx="1172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Reduced 10</a:t>
                </a:r>
                <a:r>
                  <a:rPr lang="en-US" sz="1200" baseline="30000" dirty="0" smtClean="0">
                    <a:solidFill>
                      <a:srgbClr val="FF0000"/>
                    </a:solidFill>
                  </a:rPr>
                  <a:t>11</a:t>
                </a:r>
                <a:endParaRPr lang="en-US" sz="1200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14471" y="5050116"/>
                <a:ext cx="1172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Wait ~700ns</a:t>
                </a:r>
                <a:endParaRPr lang="en-US" sz="1200" baseline="30000" dirty="0">
                  <a:solidFill>
                    <a:srgbClr val="FF0000"/>
                  </a:solidFill>
                </a:endParaRPr>
              </a:p>
            </p:txBody>
          </p:sp>
        </p:grpSp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3278066"/>
                </p:ext>
              </p:extLst>
            </p:nvPr>
          </p:nvGraphicFramePr>
          <p:xfrm>
            <a:off x="5221159" y="4617087"/>
            <a:ext cx="1098942" cy="2840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27" name="Equation" r:id="rId10" imgW="774700" imgH="228600" progId="Equation.3">
                    <p:embed/>
                  </p:oleObj>
                </mc:Choice>
                <mc:Fallback>
                  <p:oleObj name="Equation" r:id="rId10" imgW="7747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221159" y="4617087"/>
                          <a:ext cx="1098942" cy="2840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62284942"/>
                </p:ext>
              </p:extLst>
            </p:nvPr>
          </p:nvGraphicFramePr>
          <p:xfrm>
            <a:off x="5181055" y="4331341"/>
            <a:ext cx="1133116" cy="2406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28" name="Equation" r:id="rId12" imgW="952500" imgH="203200" progId="Equation.3">
                    <p:embed/>
                  </p:oleObj>
                </mc:Choice>
                <mc:Fallback>
                  <p:oleObj name="Equation" r:id="rId12" imgW="9525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181055" y="4331341"/>
                          <a:ext cx="1133116" cy="2406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TextBox 21"/>
          <p:cNvSpPr txBox="1"/>
          <p:nvPr/>
        </p:nvSpPr>
        <p:spPr>
          <a:xfrm>
            <a:off x="2006521" y="2989737"/>
            <a:ext cx="515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Protons suppressed by a factor of 10</a:t>
            </a:r>
            <a:r>
              <a:rPr lang="en-US" sz="1600" b="1" baseline="30000" dirty="0" smtClean="0"/>
              <a:t>-10</a:t>
            </a:r>
            <a:endParaRPr lang="en-US" sz="1600" b="1" baseline="30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243675" y="3226820"/>
            <a:ext cx="895062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1911660" y="3165562"/>
            <a:ext cx="975919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810376" y="4307243"/>
            <a:ext cx="430001" cy="95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211" y="-19458"/>
            <a:ext cx="6443578" cy="557918"/>
          </a:xfrm>
        </p:spPr>
        <p:txBody>
          <a:bodyPr>
            <a:noAutofit/>
          </a:bodyPr>
          <a:lstStyle/>
          <a:p>
            <a:r>
              <a:rPr lang="en-US" sz="3800" dirty="0" smtClean="0"/>
              <a:t>Backgrounds and sensitivities</a:t>
            </a:r>
            <a:endParaRPr lang="en-US" sz="3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340455"/>
              </p:ext>
            </p:extLst>
          </p:nvPr>
        </p:nvGraphicFramePr>
        <p:xfrm>
          <a:off x="711198" y="1265570"/>
          <a:ext cx="7697534" cy="3384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767"/>
                <a:gridCol w="3848767"/>
              </a:tblGrid>
              <a:tr h="296482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Background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Background Estimate</a:t>
                      </a:r>
                      <a:endParaRPr lang="en-US" sz="1600" dirty="0"/>
                    </a:p>
                  </a:txBody>
                  <a:tcPr/>
                </a:tc>
              </a:tr>
              <a:tr h="296482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Muon decay-in-orbit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0.22	± 0.06</a:t>
                      </a:r>
                    </a:p>
                  </a:txBody>
                  <a:tcPr/>
                </a:tc>
              </a:tr>
              <a:tr h="296482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Cosmic Rays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0.05	± 0.013</a:t>
                      </a:r>
                      <a:endParaRPr lang="en-US" sz="1600" dirty="0"/>
                    </a:p>
                  </a:txBody>
                  <a:tcPr/>
                </a:tc>
              </a:tr>
              <a:tr h="29648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Radiative Pion Capture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0.03	± 0.007</a:t>
                      </a:r>
                    </a:p>
                  </a:txBody>
                  <a:tcPr/>
                </a:tc>
              </a:tr>
              <a:tr h="296482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Pion decay In-Flight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0.003</a:t>
                      </a:r>
                      <a:r>
                        <a:rPr lang="fr-FR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0.0015</a:t>
                      </a:r>
                      <a:endParaRPr lang="en-US" sz="1600" dirty="0"/>
                    </a:p>
                  </a:txBody>
                  <a:tcPr/>
                </a:tc>
              </a:tr>
              <a:tr h="296482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Muon decay In-Flight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0.01</a:t>
                      </a:r>
                      <a:r>
                        <a:rPr lang="fr-FR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0.003 </a:t>
                      </a:r>
                      <a:endParaRPr lang="en-US" sz="1600" dirty="0"/>
                    </a:p>
                  </a:txBody>
                  <a:tcPr/>
                </a:tc>
              </a:tr>
              <a:tr h="296482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Antiproton Induced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0.10	± 0.05</a:t>
                      </a:r>
                      <a:endParaRPr lang="en-US" sz="1600" dirty="0"/>
                    </a:p>
                  </a:txBody>
                  <a:tcPr/>
                </a:tc>
              </a:tr>
              <a:tr h="296482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Beam electrons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0.0006</a:t>
                      </a:r>
                      <a:r>
                        <a:rPr lang="fr-FR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 0.0003 </a:t>
                      </a:r>
                      <a:endParaRPr lang="en-US" sz="1600" dirty="0"/>
                    </a:p>
                  </a:txBody>
                  <a:tcPr/>
                </a:tc>
              </a:tr>
              <a:tr h="36668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Radiative muon capture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2 x 10</a:t>
                      </a:r>
                      <a:r>
                        <a:rPr lang="fr-FR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-6	</a:t>
                      </a:r>
                      <a:endParaRPr lang="en-US" sz="1600" baseline="30000" dirty="0" smtClean="0"/>
                    </a:p>
                  </a:txBody>
                  <a:tcPr/>
                </a:tc>
              </a:tr>
              <a:tr h="2964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(Add in quadrature)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0.41	± 0.08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40812" y="5074535"/>
            <a:ext cx="5408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GOAL &lt; 2.4× </a:t>
            </a:r>
            <a:r>
              <a:rPr lang="en-US" sz="2400" b="1" dirty="0">
                <a:solidFill>
                  <a:srgbClr val="FF0000"/>
                </a:solidFill>
              </a:rPr>
              <a:t>10</a:t>
            </a:r>
            <a:r>
              <a:rPr lang="en-US" sz="2400" b="1" baseline="30000" dirty="0">
                <a:solidFill>
                  <a:srgbClr val="FF0000"/>
                </a:solidFill>
              </a:rPr>
              <a:t>−17</a:t>
            </a:r>
            <a:r>
              <a:rPr lang="en-US" sz="2400" b="1" dirty="0">
                <a:solidFill>
                  <a:srgbClr val="FF0000"/>
                </a:solidFill>
              </a:rPr>
              <a:t> single event sensitivity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73972" y="602142"/>
            <a:ext cx="561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 years of 1.2 </a:t>
            </a:r>
            <a:r>
              <a:rPr lang="en-US" dirty="0" smtClean="0"/>
              <a:t>x10</a:t>
            </a:r>
            <a:r>
              <a:rPr lang="en-US" baseline="30000" dirty="0" smtClean="0"/>
              <a:t>20</a:t>
            </a:r>
            <a:r>
              <a:rPr lang="en-US" dirty="0" smtClean="0"/>
              <a:t> </a:t>
            </a:r>
            <a:r>
              <a:rPr lang="en-US" dirty="0"/>
              <a:t>protons/year (8 kW beam power)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49866" y="5536200"/>
            <a:ext cx="3462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</a:t>
            </a:r>
            <a:r>
              <a:rPr lang="en-US" sz="24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~10</a:t>
            </a:r>
            <a:r>
              <a:rPr lang="en-US" sz="2400" b="1" baseline="30000" dirty="0">
                <a:solidFill>
                  <a:srgbClr val="FF0000"/>
                </a:solidFill>
              </a:rPr>
              <a:t>−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15</a:t>
            </a:r>
            <a:r>
              <a:rPr lang="en-US" sz="2400" b="1" dirty="0" smtClean="0">
                <a:solidFill>
                  <a:srgbClr val="FF0000"/>
                </a:solidFill>
              </a:rPr>
              <a:t> 40 signal events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4412238" y="1590836"/>
            <a:ext cx="1483229" cy="369924"/>
          </a:xfrm>
          <a:prstGeom prst="donut">
            <a:avLst>
              <a:gd name="adj" fmla="val 27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4425606" y="3275257"/>
            <a:ext cx="1443125" cy="361903"/>
          </a:xfrm>
          <a:prstGeom prst="donut">
            <a:avLst>
              <a:gd name="adj" fmla="val 27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0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9" y="1642533"/>
            <a:ext cx="8932332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Aim for a 4 </a:t>
            </a:r>
            <a:r>
              <a:rPr lang="en-US" sz="3000" dirty="0"/>
              <a:t>orders of magnitude </a:t>
            </a:r>
            <a:r>
              <a:rPr lang="en-US" sz="3000" dirty="0" smtClean="0"/>
              <a:t>improvement compared to SINDRUM II</a:t>
            </a:r>
            <a:r>
              <a:rPr lang="en-US" sz="3000" dirty="0"/>
              <a:t> </a:t>
            </a:r>
            <a:r>
              <a:rPr lang="en-US" sz="3000" dirty="0" smtClean="0"/>
              <a:t>which achieved </a:t>
            </a:r>
            <a:r>
              <a:rPr lang="el-GR" sz="3000" dirty="0"/>
              <a:t>R</a:t>
            </a:r>
            <a:r>
              <a:rPr lang="el-GR" sz="3000" baseline="-25000" dirty="0"/>
              <a:t>μe</a:t>
            </a:r>
            <a:r>
              <a:rPr lang="el-GR" sz="3000" dirty="0"/>
              <a:t> &lt;7×10</a:t>
            </a:r>
            <a:r>
              <a:rPr lang="el-GR" sz="3000" baseline="30000" dirty="0"/>
              <a:t>−</a:t>
            </a:r>
            <a:r>
              <a:rPr lang="el-GR" sz="3000" baseline="30000" dirty="0" smtClean="0"/>
              <a:t>13</a:t>
            </a:r>
            <a:r>
              <a:rPr lang="en-US" sz="3000" baseline="30000" dirty="0" smtClean="0"/>
              <a:t>.</a:t>
            </a:r>
            <a:r>
              <a:rPr lang="el-GR" sz="3000" dirty="0" smtClean="0"/>
              <a:t> </a:t>
            </a:r>
            <a:endParaRPr lang="en-US" sz="3000" dirty="0" smtClean="0"/>
          </a:p>
          <a:p>
            <a:r>
              <a:rPr lang="en-US" sz="3000" dirty="0" smtClean="0"/>
              <a:t>CD-0 approval.</a:t>
            </a:r>
          </a:p>
          <a:p>
            <a:r>
              <a:rPr lang="en-US" sz="3000" dirty="0" smtClean="0"/>
              <a:t>Lehman review for CD-1 last week!</a:t>
            </a:r>
          </a:p>
          <a:p>
            <a:r>
              <a:rPr lang="en-US" sz="3000" dirty="0" smtClean="0"/>
              <a:t>Start taking data in 2019</a:t>
            </a:r>
          </a:p>
          <a:p>
            <a:r>
              <a:rPr lang="en-US" sz="3000" dirty="0" smtClean="0"/>
              <a:t>3 year running time</a:t>
            </a:r>
            <a:endParaRPr lang="en-US" sz="3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90" y="66075"/>
            <a:ext cx="8229600" cy="4845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Mu2e Collaboration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35620"/>
            <a:ext cx="2895600" cy="365125"/>
          </a:xfrm>
        </p:spPr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pic>
        <p:nvPicPr>
          <p:cNvPr id="10" name="Picture 9" descr="Screen shot 2012-05-08 at 12.5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9" y="4678954"/>
            <a:ext cx="2982760" cy="20383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2177"/>
            <a:ext cx="2133600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" y="1389472"/>
            <a:ext cx="326189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/>
              <a:t>Boston University 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Brookhaven </a:t>
            </a:r>
            <a:r>
              <a:rPr lang="en-US" sz="1700" dirty="0"/>
              <a:t>National Laboratory 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University </a:t>
            </a:r>
            <a:r>
              <a:rPr lang="en-US" sz="1700" dirty="0"/>
              <a:t>of California, Berkeley 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Lawrence </a:t>
            </a:r>
            <a:r>
              <a:rPr lang="en-US" sz="1700" dirty="0"/>
              <a:t>Berkeley National </a:t>
            </a:r>
            <a:r>
              <a:rPr lang="en-US" sz="1700" dirty="0" smtClean="0"/>
              <a:t>Laboratory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University </a:t>
            </a:r>
            <a:r>
              <a:rPr lang="en-US" sz="1700" dirty="0"/>
              <a:t>of California, </a:t>
            </a:r>
            <a:r>
              <a:rPr lang="en-US" sz="1700" dirty="0" smtClean="0"/>
              <a:t>Irvine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California </a:t>
            </a:r>
            <a:r>
              <a:rPr lang="en-US" sz="1700" dirty="0"/>
              <a:t>Institute of Technology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/>
              <a:t>City University of New York 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Duke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77151" y="604820"/>
            <a:ext cx="3141563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/>
              <a:t>Fermi National Accelerator Laboratory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/>
              <a:t>Lewis University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/>
              <a:t>University of Illinois, Urbana-Champaign 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Los </a:t>
            </a:r>
            <a:r>
              <a:rPr lang="en-US" sz="1700" dirty="0"/>
              <a:t>Alamos National Laboratory 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University </a:t>
            </a:r>
            <a:r>
              <a:rPr lang="en-US" sz="1700" dirty="0"/>
              <a:t>of Massachusetts, Amherst Muons, Inc. 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Northwestern </a:t>
            </a:r>
            <a:r>
              <a:rPr lang="en-US" sz="1700" dirty="0"/>
              <a:t>University Northern Illinois University Rice University 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University </a:t>
            </a:r>
            <a:r>
              <a:rPr lang="en-US" sz="1700" dirty="0"/>
              <a:t>of Houston University of Virginia University of Washington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49366" y="1448955"/>
            <a:ext cx="311886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Instituto</a:t>
            </a:r>
            <a:r>
              <a:rPr lang="en-US" sz="1700" dirty="0" smtClean="0"/>
              <a:t> </a:t>
            </a:r>
            <a:r>
              <a:rPr lang="en-US" sz="1700" dirty="0" err="1" smtClean="0"/>
              <a:t>Nazionale</a:t>
            </a:r>
            <a:r>
              <a:rPr lang="en-US" sz="1700" dirty="0" smtClean="0"/>
              <a:t> di </a:t>
            </a:r>
            <a:r>
              <a:rPr lang="en-US" sz="1700" dirty="0" err="1" smtClean="0"/>
              <a:t>Fisica</a:t>
            </a:r>
            <a:r>
              <a:rPr lang="en-US" sz="1700" dirty="0" smtClean="0"/>
              <a:t> </a:t>
            </a:r>
            <a:r>
              <a:rPr lang="en-US" sz="1700" dirty="0" err="1" smtClean="0"/>
              <a:t>Nucleare</a:t>
            </a:r>
            <a:r>
              <a:rPr lang="en-US" sz="1700" dirty="0" smtClean="0"/>
              <a:t> Pisa </a:t>
            </a:r>
            <a:r>
              <a:rPr lang="en-US" sz="1700" dirty="0" err="1" smtClean="0"/>
              <a:t>Instituto</a:t>
            </a:r>
            <a:endParaRPr lang="en-US" sz="1700" dirty="0"/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Nazionale</a:t>
            </a:r>
            <a:r>
              <a:rPr lang="en-US" sz="1700" dirty="0" smtClean="0"/>
              <a:t> di </a:t>
            </a:r>
            <a:r>
              <a:rPr lang="en-US" sz="1700" dirty="0" err="1" smtClean="0"/>
              <a:t>Fisica</a:t>
            </a:r>
            <a:r>
              <a:rPr lang="en-US" sz="1700" dirty="0" smtClean="0"/>
              <a:t> </a:t>
            </a:r>
            <a:r>
              <a:rPr lang="en-US" sz="1700" dirty="0" err="1" smtClean="0"/>
              <a:t>Nucleare</a:t>
            </a:r>
            <a:r>
              <a:rPr lang="en-US" sz="1700" dirty="0" smtClean="0"/>
              <a:t>, Lecce</a:t>
            </a:r>
          </a:p>
          <a:p>
            <a:pPr marL="285750" indent="-285750">
              <a:buFont typeface="Arial"/>
              <a:buChar char="•"/>
            </a:pPr>
            <a:r>
              <a:rPr lang="en-US" sz="1700" dirty="0" err="1" smtClean="0"/>
              <a:t>Laboratori</a:t>
            </a:r>
            <a:r>
              <a:rPr lang="en-US" sz="1700" dirty="0" smtClean="0"/>
              <a:t> </a:t>
            </a:r>
            <a:r>
              <a:rPr lang="en-US" sz="1700" dirty="0" err="1" smtClean="0"/>
              <a:t>Nazionali</a:t>
            </a:r>
            <a:r>
              <a:rPr lang="en-US" sz="1700" dirty="0" smtClean="0"/>
              <a:t> di </a:t>
            </a:r>
            <a:r>
              <a:rPr lang="en-US" sz="1700" dirty="0" err="1" smtClean="0"/>
              <a:t>Frascati</a:t>
            </a:r>
            <a:endParaRPr lang="en-US" sz="1700" dirty="0"/>
          </a:p>
        </p:txBody>
      </p:sp>
      <p:sp>
        <p:nvSpPr>
          <p:cNvPr id="13" name="Rectangle 12"/>
          <p:cNvSpPr/>
          <p:nvPr/>
        </p:nvSpPr>
        <p:spPr>
          <a:xfrm>
            <a:off x="6081116" y="4115486"/>
            <a:ext cx="28916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700" dirty="0"/>
              <a:t>Institute for </a:t>
            </a:r>
            <a:r>
              <a:rPr lang="en-US" sz="1700" dirty="0" smtClean="0"/>
              <a:t>Nuclear Research</a:t>
            </a:r>
            <a:r>
              <a:rPr lang="en-US" sz="1700" dirty="0"/>
              <a:t>, Moscow </a:t>
            </a:r>
            <a:endParaRPr lang="en-US" sz="1700" dirty="0" smtClean="0"/>
          </a:p>
          <a:p>
            <a:pPr marL="285750" indent="-285750">
              <a:buFont typeface="Arial"/>
              <a:buChar char="•"/>
            </a:pPr>
            <a:r>
              <a:rPr lang="en-US" sz="1700" dirty="0" smtClean="0"/>
              <a:t>Joint </a:t>
            </a:r>
            <a:r>
              <a:rPr lang="en-US" sz="1700" dirty="0"/>
              <a:t>Institute for Nuclear Research, </a:t>
            </a:r>
            <a:r>
              <a:rPr lang="en-US" sz="1700" dirty="0" err="1"/>
              <a:t>Dubna</a:t>
            </a:r>
            <a:endParaRPr lang="en-US" sz="17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89" y="773652"/>
            <a:ext cx="1618025" cy="607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112" y="682978"/>
            <a:ext cx="1675336" cy="6981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743" y="3210271"/>
            <a:ext cx="1786310" cy="7426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10714" y="4684830"/>
            <a:ext cx="35309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~130 collaborators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84616" y="5374127"/>
            <a:ext cx="2356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http://mu2e.fnal.gov/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65632" y="55743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Thanks for listening!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5118"/>
            <a:ext cx="8229600" cy="1143000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8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427" y="942864"/>
            <a:ext cx="4607351" cy="5280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42864"/>
            <a:ext cx="4797778" cy="541348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889000"/>
            <a:ext cx="9271000" cy="5467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0667" y="0"/>
            <a:ext cx="44591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latin typeface="+mj-lt"/>
              </a:rPr>
              <a:t>Mu2e and the LHC</a:t>
            </a:r>
            <a:endParaRPr lang="en-US" sz="3400" dirty="0"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7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barsi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67" y="3273975"/>
            <a:ext cx="4511822" cy="3521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360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Antiprotons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58" y="725312"/>
            <a:ext cx="8926689" cy="209990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The 8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smtClean="0"/>
              <a:t>K.E proton </a:t>
            </a:r>
            <a:r>
              <a:rPr lang="en-US" dirty="0"/>
              <a:t>beam can produce antiprotons in sufficient numbers to be a serious background</a:t>
            </a:r>
            <a:r>
              <a:rPr lang="en-US" dirty="0" smtClean="0"/>
              <a:t>.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Spiral slowly through the TS entering the DS.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They do not decay (well not that we know of!)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Annihilate on nuclei (such as in the stopping target) releasing a large number of secondaries (</a:t>
            </a:r>
            <a:r>
              <a:rPr lang="en-US" dirty="0"/>
              <a:t>energetic </a:t>
            </a:r>
            <a:r>
              <a:rPr lang="en-US" dirty="0" smtClean="0">
                <a:latin typeface="Symbol" charset="2"/>
                <a:cs typeface="Symbol" charset="2"/>
              </a:rPr>
              <a:t>p, g,</a:t>
            </a:r>
            <a:r>
              <a:rPr lang="en-US" dirty="0" smtClean="0"/>
              <a:t> n and p.)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~</a:t>
            </a:r>
            <a:r>
              <a:rPr lang="en-US" dirty="0"/>
              <a:t>0.9 π</a:t>
            </a:r>
            <a:r>
              <a:rPr lang="en-US" baseline="30000" dirty="0"/>
              <a:t>–</a:t>
            </a:r>
            <a:r>
              <a:rPr lang="en-US" dirty="0"/>
              <a:t> and 1.2 π</a:t>
            </a:r>
            <a:r>
              <a:rPr lang="en-US" baseline="30000" dirty="0"/>
              <a:t>0</a:t>
            </a:r>
            <a:r>
              <a:rPr lang="en-US" dirty="0"/>
              <a:t>s </a:t>
            </a:r>
            <a:r>
              <a:rPr lang="en-US" dirty="0" smtClean="0"/>
              <a:t>produced per Al nucleus.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87568" y="3652174"/>
            <a:ext cx="5676864" cy="1515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3366FF"/>
                </a:solidFill>
              </a:rPr>
              <a:t>Electrostatic </a:t>
            </a:r>
            <a:r>
              <a:rPr lang="en-US" sz="1800" b="1" dirty="0">
                <a:solidFill>
                  <a:srgbClr val="3366FF"/>
                </a:solidFill>
              </a:rPr>
              <a:t>sweeper field in the first </a:t>
            </a:r>
            <a:r>
              <a:rPr lang="en-US" sz="1800" b="1" dirty="0" smtClean="0">
                <a:solidFill>
                  <a:srgbClr val="3366FF"/>
                </a:solidFill>
              </a:rPr>
              <a:t>collimator</a:t>
            </a:r>
            <a:r>
              <a:rPr lang="en-US" sz="1800" b="1" dirty="0">
                <a:solidFill>
                  <a:srgbClr val="3366FF"/>
                </a:solidFill>
              </a:rPr>
              <a:t>. </a:t>
            </a:r>
          </a:p>
          <a:p>
            <a:r>
              <a:rPr lang="en-US" sz="1800" b="1" dirty="0" smtClean="0">
                <a:solidFill>
                  <a:srgbClr val="3366FF"/>
                </a:solidFill>
              </a:rPr>
              <a:t>Reduction </a:t>
            </a:r>
            <a:r>
              <a:rPr lang="en-US" sz="1800" b="1" dirty="0">
                <a:solidFill>
                  <a:srgbClr val="3366FF"/>
                </a:solidFill>
              </a:rPr>
              <a:t>of the incident proton beam </a:t>
            </a:r>
            <a:r>
              <a:rPr lang="en-US" sz="1800" b="1" dirty="0" smtClean="0">
                <a:solidFill>
                  <a:srgbClr val="3366FF"/>
                </a:solidFill>
              </a:rPr>
              <a:t>energy.</a:t>
            </a:r>
            <a:endParaRPr lang="en-US" sz="1800" b="1" dirty="0">
              <a:solidFill>
                <a:srgbClr val="3366FF"/>
              </a:solidFill>
            </a:endParaRPr>
          </a:p>
          <a:p>
            <a:r>
              <a:rPr lang="en-US" sz="1800" b="1" dirty="0" smtClean="0">
                <a:solidFill>
                  <a:srgbClr val="3366FF"/>
                </a:solidFill>
              </a:rPr>
              <a:t>Insertion </a:t>
            </a:r>
            <a:r>
              <a:rPr lang="en-US" sz="1800" b="1" dirty="0">
                <a:solidFill>
                  <a:srgbClr val="3366FF"/>
                </a:solidFill>
              </a:rPr>
              <a:t>of absorber material in the beam line.</a:t>
            </a:r>
          </a:p>
        </p:txBody>
      </p:sp>
      <p:pic>
        <p:nvPicPr>
          <p:cNvPr id="7" name="Picture 6" descr="allpbarresul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8" y="2825220"/>
            <a:ext cx="4829528" cy="40552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>
            <a:off x="635002" y="6315254"/>
            <a:ext cx="4035777" cy="0"/>
          </a:xfrm>
          <a:prstGeom prst="straightConnector1">
            <a:avLst/>
          </a:prstGeom>
          <a:ln w="57150" cmpd="sng">
            <a:solidFill>
              <a:srgbClr val="2F2B2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n 21"/>
          <p:cNvSpPr/>
          <p:nvPr/>
        </p:nvSpPr>
        <p:spPr>
          <a:xfrm rot="5400000">
            <a:off x="4855857" y="4132880"/>
            <a:ext cx="2017713" cy="731458"/>
          </a:xfrm>
          <a:prstGeom prst="can">
            <a:avLst>
              <a:gd name="adj" fmla="val 28858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Trapezoid 22"/>
          <p:cNvSpPr/>
          <p:nvPr/>
        </p:nvSpPr>
        <p:spPr>
          <a:xfrm>
            <a:off x="7755713" y="4523214"/>
            <a:ext cx="1014730" cy="100012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apezoid 23"/>
          <p:cNvSpPr/>
          <p:nvPr/>
        </p:nvSpPr>
        <p:spPr>
          <a:xfrm rot="10800000">
            <a:off x="7755713" y="3505627"/>
            <a:ext cx="1014730" cy="100012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039818" y="3489752"/>
            <a:ext cx="0" cy="201771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30593" y="3489752"/>
            <a:ext cx="0" cy="201771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498985" y="5672646"/>
            <a:ext cx="731458" cy="1278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7910777" y="5755196"/>
            <a:ext cx="731458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08089" y="6383846"/>
            <a:ext cx="1205229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342838" y="4101021"/>
            <a:ext cx="112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239.5 mm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071568" y="6080078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0.12 mm (MECO)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817943" y="6454728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1.0 mm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754443" y="5863662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0.12 mm</a:t>
            </a:r>
            <a:endParaRPr lang="en-US" dirty="0"/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9412499" y="2447020"/>
            <a:ext cx="3334558" cy="7563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Only a 9 % reduction in muons (compared to no absorber) and 533±124 Pbars throughout entire mu2e run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58043" y="2526177"/>
            <a:ext cx="8655756" cy="5782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Can reduce the Pbar flux to 533±124 Pbars throughout entire mu2e run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7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 animBg="1"/>
      <p:bldP spid="23" grpId="0" animBg="1"/>
      <p:bldP spid="24" grpId="0" animBg="1"/>
      <p:bldP spid="30" grpId="0"/>
      <p:bldP spid="31" grpId="0"/>
      <p:bldP spid="32" grpId="0"/>
      <p:bldP spid="33" grpId="0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 descr="Screen shot 2012-01-18 at 5.2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4" y="1226219"/>
            <a:ext cx="785812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2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12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requirements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42" y="1176421"/>
            <a:ext cx="8007684" cy="49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98055" y="3347804"/>
            <a:ext cx="4804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CLFV in the SM can occur through the intermediate mixing of massive neutrinos.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 rate depends on the neutrino mass splitting and couplings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00877" y="2121531"/>
            <a:ext cx="47314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Neutral lepton (neutrino) flavor violation is now an accepted </a:t>
            </a:r>
            <a:r>
              <a:rPr lang="en-US" dirty="0" smtClean="0"/>
              <a:t>fact.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Numerous experiments have confirmed many </a:t>
            </a:r>
            <a:r>
              <a:rPr lang="en-US" dirty="0"/>
              <a:t>of the parameters of neutrino mixing.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0" y="-14508"/>
            <a:ext cx="6223000" cy="705953"/>
          </a:xfrm>
        </p:spPr>
        <p:txBody>
          <a:bodyPr>
            <a:normAutofit/>
          </a:bodyPr>
          <a:lstStyle/>
          <a:p>
            <a:r>
              <a:rPr lang="en-US" sz="3400" dirty="0" smtClean="0"/>
              <a:t>Charged Lepton Flavor violation</a:t>
            </a:r>
            <a:endParaRPr lang="en-US" sz="3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381692"/>
              </p:ext>
            </p:extLst>
          </p:nvPr>
        </p:nvGraphicFramePr>
        <p:xfrm>
          <a:off x="4984898" y="650626"/>
          <a:ext cx="3206751" cy="796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0" name="Equation" r:id="rId4" imgW="1079500" imgH="266700" progId="Equation.3">
                  <p:embed/>
                </p:oleObj>
              </mc:Choice>
              <mc:Fallback>
                <p:oleObj name="Equation" r:id="rId4" imgW="1079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84898" y="650626"/>
                        <a:ext cx="3206751" cy="796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32638"/>
              </p:ext>
            </p:extLst>
          </p:nvPr>
        </p:nvGraphicFramePr>
        <p:xfrm>
          <a:off x="3321949" y="691445"/>
          <a:ext cx="2054580" cy="663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1" name="Equation" r:id="rId6" imgW="609600" imgH="228600" progId="Equation.3">
                  <p:embed/>
                </p:oleObj>
              </mc:Choice>
              <mc:Fallback>
                <p:oleObj name="Equation" r:id="rId6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21949" y="691445"/>
                        <a:ext cx="2054580" cy="663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928398"/>
              </p:ext>
            </p:extLst>
          </p:nvPr>
        </p:nvGraphicFramePr>
        <p:xfrm>
          <a:off x="1089410" y="1460565"/>
          <a:ext cx="2038802" cy="573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2" name="Equation" r:id="rId8" imgW="863600" imgH="228600" progId="Equation.3">
                  <p:embed/>
                </p:oleObj>
              </mc:Choice>
              <mc:Fallback>
                <p:oleObj name="Equation" r:id="rId8" imgW="863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89410" y="1460565"/>
                        <a:ext cx="2038802" cy="573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539586"/>
              </p:ext>
            </p:extLst>
          </p:nvPr>
        </p:nvGraphicFramePr>
        <p:xfrm>
          <a:off x="4778540" y="1478845"/>
          <a:ext cx="3683000" cy="554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3" name="Equation" r:id="rId10" imgW="1905000" imgH="241300" progId="Equation.3">
                  <p:embed/>
                </p:oleObj>
              </mc:Choice>
              <mc:Fallback>
                <p:oleObj name="Equation" r:id="rId10" imgW="1905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78540" y="1478845"/>
                        <a:ext cx="3683000" cy="554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Content Placeholder 4"/>
          <p:cNvPicPr>
            <a:picLocks noChangeAspect="1"/>
          </p:cNvPicPr>
          <p:nvPr/>
        </p:nvPicPr>
        <p:blipFill>
          <a:blip r:embed="rId12"/>
          <a:srcRect l="5017" r="5017"/>
          <a:stretch>
            <a:fillRect/>
          </a:stretch>
        </p:blipFill>
        <p:spPr>
          <a:xfrm>
            <a:off x="2554111" y="4521605"/>
            <a:ext cx="3560233" cy="1842827"/>
          </a:xfrm>
          <a:prstGeom prst="rect">
            <a:avLst/>
          </a:prstGeom>
        </p:spPr>
      </p:pic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731692"/>
              </p:ext>
            </p:extLst>
          </p:nvPr>
        </p:nvGraphicFramePr>
        <p:xfrm>
          <a:off x="1509891" y="4816242"/>
          <a:ext cx="5597325" cy="125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4" name="Equation" r:id="rId13" imgW="2628900" imgH="558800" progId="Equation.3">
                  <p:embed/>
                </p:oleObj>
              </mc:Choice>
              <mc:Fallback>
                <p:oleObj name="Equation" r:id="rId13" imgW="26289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09891" y="4816242"/>
                        <a:ext cx="5597325" cy="1254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1484911" y="6268462"/>
            <a:ext cx="6070178" cy="3693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So, if observed it would be </a:t>
            </a:r>
            <a:r>
              <a:rPr lang="en-US" dirty="0"/>
              <a:t>unambiguous sign of New </a:t>
            </a:r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73922" y="4580116"/>
            <a:ext cx="2470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No Standard model background.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48259" y="1921011"/>
            <a:ext cx="4288018" cy="2659105"/>
            <a:chOff x="-48259" y="1921011"/>
            <a:chExt cx="4288018" cy="2659105"/>
          </a:xfrm>
        </p:grpSpPr>
        <p:pic>
          <p:nvPicPr>
            <p:cNvPr id="23" name="Picture 22" descr="NeutrinoDetector.jpg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7" y="2151256"/>
              <a:ext cx="2376321" cy="1971902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4112" y="4118451"/>
              <a:ext cx="21025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 smtClean="0">
                  <a:solidFill>
                    <a:srgbClr val="000000"/>
                  </a:solidFill>
                  <a:hlinkClick r:id="rId17"/>
                </a:rPr>
                <a:t>http</a:t>
              </a:r>
              <a:r>
                <a:rPr lang="en-US" sz="800" dirty="0">
                  <a:solidFill>
                    <a:srgbClr val="000000"/>
                  </a:solidFill>
                  <a:hlinkClick r:id="rId17"/>
                </a:rPr>
                <a:t>://jacksonville.com/entertainment/2012-03-20/story/sky-guy-scientists-hold-fast-speed-limit-light#ixzz1v8bLlsN1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pic>
          <p:nvPicPr>
            <p:cNvPr id="19" name="Picture 18" descr="SNO-hi res.preview.jpg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325" y="2234916"/>
              <a:ext cx="2073571" cy="197680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194658" y="4270096"/>
              <a:ext cx="204510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http://</a:t>
              </a:r>
              <a:r>
                <a:rPr lang="en-US" sz="800" dirty="0" err="1"/>
                <a:t>www.snolab.ca</a:t>
              </a:r>
              <a:r>
                <a:rPr lang="en-US" sz="800" dirty="0"/>
                <a:t>/content/</a:t>
              </a:r>
              <a:r>
                <a:rPr lang="en-US" sz="800" dirty="0" err="1"/>
                <a:t>sno</a:t>
              </a:r>
              <a:r>
                <a:rPr lang="en-US" sz="800" dirty="0"/>
                <a:t>-detector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48259" y="1921011"/>
              <a:ext cx="1911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/>
                <a:t>Homestake</a:t>
              </a:r>
              <a:r>
                <a:rPr lang="en-US" sz="1200" b="1" dirty="0" smtClean="0"/>
                <a:t> mine</a:t>
              </a:r>
              <a:endParaRPr 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89342" y="2234916"/>
              <a:ext cx="1911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 smtClean="0"/>
                <a:t>SNOlab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37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-0.23836 -0.0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9" grpId="0" animBg="1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550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Accelerator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6" y="1171575"/>
            <a:ext cx="5257835" cy="4575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174" y="952500"/>
            <a:ext cx="390207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33528"/>
            <a:ext cx="8932333" cy="402695"/>
          </a:xfrm>
        </p:spPr>
        <p:txBody>
          <a:bodyPr>
            <a:noAutofit/>
          </a:bodyPr>
          <a:lstStyle/>
          <a:p>
            <a:r>
              <a:rPr lang="en-US" sz="3800" dirty="0" smtClean="0"/>
              <a:t>Searching for CLFV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422" y="706971"/>
            <a:ext cx="8229600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3366FF"/>
                </a:solidFill>
              </a:rPr>
              <a:t>3 rare muon processes stand out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1979" y="4601983"/>
            <a:ext cx="8229600" cy="1455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baseline="30000" dirty="0" smtClean="0">
              <a:ea typeface="ＭＳ ゴシック"/>
              <a:cs typeface="Symbol" charset="2"/>
              <a:sym typeface="Wingdings"/>
            </a:endParaRPr>
          </a:p>
          <a:p>
            <a:pPr marL="0" indent="0">
              <a:buFont typeface="Arial"/>
              <a:buNone/>
            </a:pPr>
            <a:endParaRPr lang="en-US" baseline="30000" dirty="0" smtClean="0">
              <a:ea typeface="ＭＳ ゴシック"/>
              <a:cs typeface="Symbol" charset="2"/>
              <a:sym typeface="Wingdings"/>
            </a:endParaRPr>
          </a:p>
          <a:p>
            <a:pPr marL="0" indent="0">
              <a:buFont typeface="Arial"/>
              <a:buNone/>
            </a:pPr>
            <a:endParaRPr lang="en-US" baseline="30000" dirty="0" smtClean="0">
              <a:latin typeface="Symbol" charset="2"/>
              <a:cs typeface="Symbol" charset="2"/>
            </a:endParaRPr>
          </a:p>
          <a:p>
            <a:pPr marL="0" indent="0">
              <a:buFont typeface="Arial"/>
              <a:buNone/>
            </a:pP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5488" y="5286659"/>
            <a:ext cx="3494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Mu2e, comet, SINDRUM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617306"/>
              </p:ext>
            </p:extLst>
          </p:nvPr>
        </p:nvGraphicFramePr>
        <p:xfrm>
          <a:off x="268114" y="1258445"/>
          <a:ext cx="2525889" cy="735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4" name="Equation" r:id="rId4" imgW="609600" imgH="228600" progId="Equation.3">
                  <p:embed/>
                </p:oleObj>
              </mc:Choice>
              <mc:Fallback>
                <p:oleObj name="Equation" r:id="rId4" imgW="609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8114" y="1258445"/>
                        <a:ext cx="2525889" cy="735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887341"/>
              </p:ext>
            </p:extLst>
          </p:nvPr>
        </p:nvGraphicFramePr>
        <p:xfrm>
          <a:off x="155221" y="2457096"/>
          <a:ext cx="3036709" cy="796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5" name="Equation" r:id="rId6" imgW="774700" imgH="228600" progId="Equation.3">
                  <p:embed/>
                </p:oleObj>
              </mc:Choice>
              <mc:Fallback>
                <p:oleObj name="Equation" r:id="rId6" imgW="774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5221" y="2457096"/>
                        <a:ext cx="3036709" cy="796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349228"/>
              </p:ext>
            </p:extLst>
          </p:nvPr>
        </p:nvGraphicFramePr>
        <p:xfrm>
          <a:off x="245533" y="4316939"/>
          <a:ext cx="2921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6" name="Equation" r:id="rId8" imgW="774700" imgH="228600" progId="Equation.3">
                  <p:embed/>
                </p:oleObj>
              </mc:Choice>
              <mc:Fallback>
                <p:oleObj name="Equation" r:id="rId8" imgW="774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45533" y="4316939"/>
                        <a:ext cx="2921000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986423" y="1994356"/>
            <a:ext cx="3494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MEGA, MEG, and others…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6981" y="3181085"/>
            <a:ext cx="4294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Br(μ</a:t>
            </a:r>
            <a:r>
              <a:rPr lang="el-GR" baseline="30000" dirty="0"/>
              <a:t>+</a:t>
            </a:r>
            <a:r>
              <a:rPr lang="el-GR" dirty="0"/>
              <a:t> →eγ</a:t>
            </a:r>
            <a:r>
              <a:rPr lang="el-GR" dirty="0" smtClean="0"/>
              <a:t>)</a:t>
            </a:r>
            <a:r>
              <a:rPr lang="en-US" dirty="0" smtClean="0"/>
              <a:t> </a:t>
            </a:r>
            <a:r>
              <a:rPr lang="el-GR" dirty="0" smtClean="0"/>
              <a:t>&lt;</a:t>
            </a:r>
            <a:r>
              <a:rPr lang="en-US" dirty="0" smtClean="0"/>
              <a:t> </a:t>
            </a:r>
            <a:r>
              <a:rPr lang="el-GR" dirty="0" smtClean="0"/>
              <a:t>2.4</a:t>
            </a:r>
            <a:r>
              <a:rPr lang="el-GR" dirty="0"/>
              <a:t>×10</a:t>
            </a:r>
            <a:r>
              <a:rPr lang="el-GR" baseline="30000" dirty="0"/>
              <a:t>−12</a:t>
            </a:r>
            <a:r>
              <a:rPr lang="el-GR" dirty="0"/>
              <a:t> [MEG 2011]</a:t>
            </a:r>
          </a:p>
          <a:p>
            <a:r>
              <a:rPr lang="el-GR" dirty="0"/>
              <a:t>Br(μ</a:t>
            </a:r>
            <a:r>
              <a:rPr lang="el-GR" baseline="30000" dirty="0"/>
              <a:t>+</a:t>
            </a:r>
            <a:r>
              <a:rPr lang="el-GR" dirty="0"/>
              <a:t> → e</a:t>
            </a:r>
            <a:r>
              <a:rPr lang="el-GR" baseline="30000" dirty="0"/>
              <a:t>+</a:t>
            </a:r>
            <a:r>
              <a:rPr lang="el-GR" dirty="0"/>
              <a:t>e</a:t>
            </a:r>
            <a:r>
              <a:rPr lang="el-GR" baseline="30000" dirty="0"/>
              <a:t>−</a:t>
            </a:r>
            <a:r>
              <a:rPr lang="el-GR" dirty="0"/>
              <a:t>e</a:t>
            </a:r>
            <a:r>
              <a:rPr lang="el-GR" baseline="30000" dirty="0"/>
              <a:t>+</a:t>
            </a:r>
            <a:r>
              <a:rPr lang="el-GR" dirty="0"/>
              <a:t>) &lt; </a:t>
            </a:r>
            <a:r>
              <a:rPr lang="el-GR" dirty="0" smtClean="0"/>
              <a:t>1×10</a:t>
            </a:r>
            <a:r>
              <a:rPr lang="el-GR" baseline="30000" dirty="0"/>
              <a:t>−12</a:t>
            </a:r>
            <a:r>
              <a:rPr lang="el-GR" dirty="0"/>
              <a:t> [SINDRUM-I</a:t>
            </a:r>
            <a:r>
              <a:rPr lang="el-GR" dirty="0" smtClean="0"/>
              <a:t>,1988</a:t>
            </a:r>
            <a:r>
              <a:rPr lang="el-GR" dirty="0"/>
              <a:t>]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183282" y="5680100"/>
            <a:ext cx="3221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R</a:t>
            </a:r>
            <a:r>
              <a:rPr lang="el-GR" baseline="-25000" dirty="0"/>
              <a:t>μe</a:t>
            </a:r>
            <a:r>
              <a:rPr lang="el-GR" dirty="0"/>
              <a:t> &lt;7×10</a:t>
            </a:r>
            <a:r>
              <a:rPr lang="el-GR" baseline="30000" dirty="0"/>
              <a:t>−13</a:t>
            </a:r>
            <a:r>
              <a:rPr lang="el-GR" dirty="0"/>
              <a:t> [SINDRUM-II, 2006]</a:t>
            </a:r>
            <a:endParaRPr lang="en-US" dirty="0"/>
          </a:p>
        </p:txBody>
      </p:sp>
      <p:sp>
        <p:nvSpPr>
          <p:cNvPr id="17" name="Donut 16"/>
          <p:cNvSpPr/>
          <p:nvPr/>
        </p:nvSpPr>
        <p:spPr>
          <a:xfrm>
            <a:off x="28222" y="4147607"/>
            <a:ext cx="3443111" cy="1068497"/>
          </a:xfrm>
          <a:prstGeom prst="donut">
            <a:avLst>
              <a:gd name="adj" fmla="val 914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4766" y="1925724"/>
            <a:ext cx="450758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/>
              <a:t>S</a:t>
            </a:r>
            <a:r>
              <a:rPr lang="en-US" i="1" dirty="0" smtClean="0"/>
              <a:t>ignal </a:t>
            </a:r>
            <a:r>
              <a:rPr lang="en-US" i="1" dirty="0"/>
              <a:t>is combination </a:t>
            </a:r>
            <a:r>
              <a:rPr lang="en-US" i="1" dirty="0" smtClean="0"/>
              <a:t>of final </a:t>
            </a:r>
            <a:r>
              <a:rPr lang="en-US" i="1" dirty="0"/>
              <a:t>state </a:t>
            </a:r>
            <a:r>
              <a:rPr lang="en-US" i="1" dirty="0" smtClean="0"/>
              <a:t>particles.</a:t>
            </a:r>
          </a:p>
          <a:p>
            <a:pPr marL="285750" indent="-285750">
              <a:buFont typeface="Arial"/>
              <a:buChar char="•"/>
            </a:pPr>
            <a:r>
              <a:rPr lang="en-US" i="1" dirty="0"/>
              <a:t>A</a:t>
            </a:r>
            <a:r>
              <a:rPr lang="en-US" i="1" dirty="0" smtClean="0"/>
              <a:t>ccidental </a:t>
            </a:r>
            <a:r>
              <a:rPr lang="en-US" i="1" dirty="0"/>
              <a:t>coincidences limit usable μ rate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45253" y="4363329"/>
            <a:ext cx="4505160" cy="64633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ignal </a:t>
            </a:r>
            <a:r>
              <a:rPr lang="en-US" dirty="0"/>
              <a:t>is </a:t>
            </a:r>
            <a:r>
              <a:rPr lang="en-US" dirty="0" smtClean="0"/>
              <a:t>a </a:t>
            </a:r>
            <a:r>
              <a:rPr lang="en-US" dirty="0" err="1" smtClean="0"/>
              <a:t>monoenergetic</a:t>
            </a:r>
            <a:r>
              <a:rPr lang="en-US" dirty="0" smtClean="0"/>
              <a:t> electron.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</a:t>
            </a:r>
            <a:r>
              <a:rPr lang="en-US" dirty="0"/>
              <a:t>take more muons/</a:t>
            </a:r>
            <a:r>
              <a:rPr lang="en-US" dirty="0" smtClean="0"/>
              <a:t>s.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6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154332" y="-67872"/>
            <a:ext cx="2032000" cy="11743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8" y="-15162"/>
            <a:ext cx="2032000" cy="11743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7" name="Picture 46" descr="clfvHistoryNew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" y="-324556"/>
            <a:ext cx="9159874" cy="7166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4" y="0"/>
            <a:ext cx="9094611" cy="68616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US" sz="4000" dirty="0" smtClean="0"/>
              <a:t>History of CLFV searches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84669" y="6463818"/>
            <a:ext cx="2847975" cy="365125"/>
          </a:xfrm>
        </p:spPr>
        <p:txBody>
          <a:bodyPr/>
          <a:lstStyle/>
          <a:p>
            <a:r>
              <a:rPr lang="en-US" dirty="0" smtClean="0"/>
              <a:t>Emma J Barnes, Boston University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003874" y="3648227"/>
            <a:ext cx="21061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MEG 2011:</a:t>
            </a:r>
            <a:r>
              <a:rPr lang="en-US" dirty="0">
                <a:latin typeface="Symbol" charset="2"/>
                <a:cs typeface="Symbol" charset="2"/>
              </a:rPr>
              <a:t>m 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e</a:t>
            </a:r>
            <a:r>
              <a:rPr lang="en-US" baseline="30000" dirty="0" smtClean="0">
                <a:ea typeface="Wingdings"/>
                <a:cs typeface="Wingdings"/>
                <a:sym typeface="Wingdings"/>
              </a:rPr>
              <a:t>- </a:t>
            </a:r>
            <a:r>
              <a:rPr lang="en-US" dirty="0" smtClean="0">
                <a:latin typeface="Symbol" charset="2"/>
                <a:ea typeface="Wingdings"/>
                <a:cs typeface="Symbol" charset="2"/>
                <a:sym typeface="Wingdings"/>
              </a:rPr>
              <a:t>g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358337" y="3051977"/>
            <a:ext cx="914177" cy="109139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252228" y="2682645"/>
            <a:ext cx="2612225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Symbol" charset="2"/>
              </a:rPr>
              <a:t>SINDRUM II: </a:t>
            </a:r>
            <a:r>
              <a:rPr lang="en-US" dirty="0" smtClean="0">
                <a:latin typeface="Symbol" charset="2"/>
                <a:cs typeface="Symbol" charset="2"/>
              </a:rPr>
              <a:t>m </a:t>
            </a:r>
            <a:r>
              <a:rPr lang="en-US" dirty="0" err="1" smtClean="0">
                <a:cs typeface="Symbol" charset="2"/>
              </a:rPr>
              <a:t>Au</a:t>
            </a:r>
            <a:r>
              <a:rPr lang="en-US" sz="1400" dirty="0" err="1" smtClean="0"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ea typeface="Wingdings"/>
                <a:cs typeface="Wingdings"/>
                <a:sym typeface="Wingdings"/>
              </a:rPr>
              <a:t>Au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e</a:t>
            </a:r>
            <a:r>
              <a:rPr lang="en-US" baseline="30000" dirty="0" smtClean="0">
                <a:ea typeface="Wingdings"/>
                <a:cs typeface="Wingdings"/>
                <a:sym typeface="Wingdings"/>
              </a:rPr>
              <a:t>-</a:t>
            </a:r>
            <a:endParaRPr lang="en-US" baseline="30000" dirty="0">
              <a:cs typeface="Symbol" charset="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86143" y="4473497"/>
            <a:ext cx="35493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Symbol" charset="2"/>
              </a:rPr>
              <a:t>Mu2e – about 4 order of magnitude improvement!</a:t>
            </a:r>
            <a:endParaRPr lang="en-US" baseline="30000" dirty="0">
              <a:cs typeface="Symbol" charset="2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435443" y="4759158"/>
            <a:ext cx="2010768" cy="54810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40444" y="4017559"/>
            <a:ext cx="1746356" cy="4214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730" y="4325400"/>
            <a:ext cx="1603700" cy="34017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6355" y="5643502"/>
            <a:ext cx="170762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Future concepts:</a:t>
            </a:r>
            <a:endParaRPr lang="en-US" sz="1600" baseline="30000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9497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341"/>
            <a:ext cx="8229600" cy="6302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-&gt; e conversion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9" name="Donut 8"/>
          <p:cNvSpPr/>
          <p:nvPr/>
        </p:nvSpPr>
        <p:spPr>
          <a:xfrm rot="3511793">
            <a:off x="5198119" y="401548"/>
            <a:ext cx="518642" cy="3665547"/>
          </a:xfrm>
          <a:prstGeom prst="donut">
            <a:avLst>
              <a:gd name="adj" fmla="val 1418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388" y="1618367"/>
            <a:ext cx="1130300" cy="9462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303" y="1819708"/>
            <a:ext cx="3103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Muon are stopped and rapidly (</a:t>
            </a:r>
            <a:r>
              <a:rPr lang="en-US" dirty="0" err="1" smtClean="0"/>
              <a:t>ps</a:t>
            </a:r>
            <a:r>
              <a:rPr lang="en-US" dirty="0" smtClean="0"/>
              <a:t>) cascade to the 1s state producing X-Rays.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75547" y="2927832"/>
            <a:ext cx="2379377" cy="1477328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Transition Energy for Al</a:t>
            </a:r>
            <a:endParaRPr lang="en-US" dirty="0"/>
          </a:p>
          <a:p>
            <a:r>
              <a:rPr lang="en-US" dirty="0"/>
              <a:t>3d</a:t>
            </a:r>
            <a:r>
              <a:rPr lang="en-US" b="1" i="1" dirty="0"/>
              <a:t>→</a:t>
            </a:r>
            <a:r>
              <a:rPr lang="en-US" dirty="0"/>
              <a:t> 2p	66 </a:t>
            </a:r>
            <a:r>
              <a:rPr lang="en-US" dirty="0" err="1"/>
              <a:t>keV</a:t>
            </a:r>
            <a:r>
              <a:rPr lang="en-US" dirty="0"/>
              <a:t>	</a:t>
            </a:r>
          </a:p>
          <a:p>
            <a:r>
              <a:rPr lang="en-US" dirty="0"/>
              <a:t>2p</a:t>
            </a:r>
            <a:r>
              <a:rPr lang="en-US" b="1" i="1" dirty="0"/>
              <a:t>→</a:t>
            </a:r>
            <a:r>
              <a:rPr lang="en-US" dirty="0"/>
              <a:t> 1s	356 </a:t>
            </a:r>
            <a:r>
              <a:rPr lang="en-US" dirty="0" err="1"/>
              <a:t>keV</a:t>
            </a:r>
            <a:r>
              <a:rPr lang="en-US" dirty="0"/>
              <a:t>	</a:t>
            </a:r>
          </a:p>
          <a:p>
            <a:r>
              <a:rPr lang="en-US" dirty="0"/>
              <a:t>3d</a:t>
            </a:r>
            <a:r>
              <a:rPr lang="en-US" b="1" i="1" dirty="0"/>
              <a:t>→</a:t>
            </a:r>
            <a:r>
              <a:rPr lang="en-US" dirty="0"/>
              <a:t> 1s	423 </a:t>
            </a:r>
            <a:r>
              <a:rPr lang="en-US" dirty="0" err="1"/>
              <a:t>keV</a:t>
            </a:r>
            <a:r>
              <a:rPr lang="en-US" dirty="0"/>
              <a:t>	</a:t>
            </a:r>
          </a:p>
          <a:p>
            <a:r>
              <a:rPr lang="en-US" dirty="0"/>
              <a:t>4p</a:t>
            </a:r>
            <a:r>
              <a:rPr lang="en-US" b="1" i="1" dirty="0"/>
              <a:t>→</a:t>
            </a:r>
            <a:r>
              <a:rPr lang="en-US" dirty="0"/>
              <a:t> 1s	446 </a:t>
            </a:r>
            <a:r>
              <a:rPr lang="en-US" dirty="0" err="1"/>
              <a:t>keV</a:t>
            </a:r>
            <a:r>
              <a:rPr lang="en-US" dirty="0"/>
              <a:t>	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654924" y="1650349"/>
            <a:ext cx="1610157" cy="85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31106" y="980696"/>
            <a:ext cx="50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1s</a:t>
            </a:r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 rot="18548658">
            <a:off x="4902870" y="2393261"/>
            <a:ext cx="572204" cy="234112"/>
          </a:xfrm>
          <a:custGeom>
            <a:avLst/>
            <a:gdLst>
              <a:gd name="connsiteX0" fmla="*/ 0 w 772584"/>
              <a:gd name="connsiteY0" fmla="*/ 603253 h 677336"/>
              <a:gd name="connsiteX1" fmla="*/ 63500 w 772584"/>
              <a:gd name="connsiteY1" fmla="*/ 10586 h 677336"/>
              <a:gd name="connsiteX2" fmla="*/ 190500 w 772584"/>
              <a:gd name="connsiteY2" fmla="*/ 666753 h 677336"/>
              <a:gd name="connsiteX3" fmla="*/ 296334 w 772584"/>
              <a:gd name="connsiteY3" fmla="*/ 10586 h 677336"/>
              <a:gd name="connsiteX4" fmla="*/ 402167 w 772584"/>
              <a:gd name="connsiteY4" fmla="*/ 666753 h 677336"/>
              <a:gd name="connsiteX5" fmla="*/ 497417 w 772584"/>
              <a:gd name="connsiteY5" fmla="*/ 3 h 677336"/>
              <a:gd name="connsiteX6" fmla="*/ 582084 w 772584"/>
              <a:gd name="connsiteY6" fmla="*/ 677336 h 677336"/>
              <a:gd name="connsiteX7" fmla="*/ 698500 w 772584"/>
              <a:gd name="connsiteY7" fmla="*/ 3 h 677336"/>
              <a:gd name="connsiteX8" fmla="*/ 772584 w 772584"/>
              <a:gd name="connsiteY8" fmla="*/ 677336 h 677336"/>
              <a:gd name="connsiteX9" fmla="*/ 772584 w 772584"/>
              <a:gd name="connsiteY9" fmla="*/ 677336 h 677336"/>
              <a:gd name="connsiteX10" fmla="*/ 772584 w 772584"/>
              <a:gd name="connsiteY10" fmla="*/ 677336 h 67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584" h="677336">
                <a:moveTo>
                  <a:pt x="0" y="603253"/>
                </a:moveTo>
                <a:cubicBezTo>
                  <a:pt x="15875" y="301628"/>
                  <a:pt x="31750" y="3"/>
                  <a:pt x="63500" y="10586"/>
                </a:cubicBezTo>
                <a:cubicBezTo>
                  <a:pt x="95250" y="21169"/>
                  <a:pt x="151694" y="666753"/>
                  <a:pt x="190500" y="666753"/>
                </a:cubicBezTo>
                <a:cubicBezTo>
                  <a:pt x="229306" y="666753"/>
                  <a:pt x="261056" y="10586"/>
                  <a:pt x="296334" y="10586"/>
                </a:cubicBezTo>
                <a:cubicBezTo>
                  <a:pt x="331612" y="10586"/>
                  <a:pt x="368653" y="668517"/>
                  <a:pt x="402167" y="666753"/>
                </a:cubicBezTo>
                <a:cubicBezTo>
                  <a:pt x="435681" y="664989"/>
                  <a:pt x="467431" y="-1761"/>
                  <a:pt x="497417" y="3"/>
                </a:cubicBezTo>
                <a:cubicBezTo>
                  <a:pt x="527403" y="1767"/>
                  <a:pt x="548570" y="677336"/>
                  <a:pt x="582084" y="677336"/>
                </a:cubicBezTo>
                <a:cubicBezTo>
                  <a:pt x="615598" y="677336"/>
                  <a:pt x="666750" y="3"/>
                  <a:pt x="698500" y="3"/>
                </a:cubicBezTo>
                <a:cubicBezTo>
                  <a:pt x="730250" y="3"/>
                  <a:pt x="772584" y="677336"/>
                  <a:pt x="772584" y="677336"/>
                </a:cubicBezTo>
                <a:lnTo>
                  <a:pt x="772584" y="677336"/>
                </a:lnTo>
                <a:lnTo>
                  <a:pt x="772584" y="677336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302522" y="2469600"/>
            <a:ext cx="25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012814" y="3122044"/>
            <a:ext cx="605782" cy="5214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6472333" y="1668672"/>
            <a:ext cx="609600" cy="4509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108669" y="1116389"/>
            <a:ext cx="189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Coherent recoil of nucleus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28615" y="2507343"/>
            <a:ext cx="390588" cy="381000"/>
            <a:chOff x="4614418" y="2792733"/>
            <a:chExt cx="390588" cy="381000"/>
          </a:xfrm>
        </p:grpSpPr>
        <p:sp>
          <p:nvSpPr>
            <p:cNvPr id="35" name="Connector 34"/>
            <p:cNvSpPr/>
            <p:nvPr/>
          </p:nvSpPr>
          <p:spPr>
            <a:xfrm>
              <a:off x="4614418" y="2871388"/>
              <a:ext cx="298881" cy="285828"/>
            </a:xfrm>
            <a:prstGeom prst="flowChartConnector">
              <a:avLst/>
            </a:prstGeom>
            <a:gradFill flip="none" rotWithShape="1">
              <a:gsLst>
                <a:gs pos="48000">
                  <a:srgbClr val="FF0000">
                    <a:alpha val="80000"/>
                  </a:srgbClr>
                </a:gs>
                <a:gs pos="0">
                  <a:srgbClr val="FFFFFF"/>
                </a:gs>
                <a:gs pos="1000">
                  <a:srgbClr val="FB949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14418" y="2792733"/>
              <a:ext cx="390588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-</a:t>
              </a:r>
              <a:endParaRPr lang="en-US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99452" y="1265227"/>
            <a:ext cx="449565" cy="371280"/>
            <a:chOff x="2221507" y="1240913"/>
            <a:chExt cx="449565" cy="371280"/>
          </a:xfrm>
          <a:effectLst>
            <a:glow rad="101600">
              <a:schemeClr val="bg1">
                <a:alpha val="75000"/>
              </a:schemeClr>
            </a:glow>
          </a:effectLst>
        </p:grpSpPr>
        <p:sp>
          <p:nvSpPr>
            <p:cNvPr id="19" name="Connector 18"/>
            <p:cNvSpPr/>
            <p:nvPr/>
          </p:nvSpPr>
          <p:spPr>
            <a:xfrm>
              <a:off x="2230533" y="1326365"/>
              <a:ext cx="298881" cy="285828"/>
            </a:xfrm>
            <a:prstGeom prst="flowChartConnector">
              <a:avLst/>
            </a:prstGeom>
            <a:gradFill flip="none" rotWithShape="1">
              <a:gsLst>
                <a:gs pos="25000">
                  <a:schemeClr val="tx2"/>
                </a:gs>
                <a:gs pos="0">
                  <a:schemeClr val="accent1">
                    <a:alpha val="7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21507" y="1240913"/>
              <a:ext cx="449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-</a:t>
              </a:r>
              <a:endParaRPr lang="en-US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Freeform 22"/>
          <p:cNvSpPr/>
          <p:nvPr/>
        </p:nvSpPr>
        <p:spPr>
          <a:xfrm rot="19961007">
            <a:off x="3123429" y="1296779"/>
            <a:ext cx="919632" cy="210811"/>
          </a:xfrm>
          <a:custGeom>
            <a:avLst/>
            <a:gdLst>
              <a:gd name="connsiteX0" fmla="*/ 0 w 772584"/>
              <a:gd name="connsiteY0" fmla="*/ 603253 h 677336"/>
              <a:gd name="connsiteX1" fmla="*/ 63500 w 772584"/>
              <a:gd name="connsiteY1" fmla="*/ 10586 h 677336"/>
              <a:gd name="connsiteX2" fmla="*/ 190500 w 772584"/>
              <a:gd name="connsiteY2" fmla="*/ 666753 h 677336"/>
              <a:gd name="connsiteX3" fmla="*/ 296334 w 772584"/>
              <a:gd name="connsiteY3" fmla="*/ 10586 h 677336"/>
              <a:gd name="connsiteX4" fmla="*/ 402167 w 772584"/>
              <a:gd name="connsiteY4" fmla="*/ 666753 h 677336"/>
              <a:gd name="connsiteX5" fmla="*/ 497417 w 772584"/>
              <a:gd name="connsiteY5" fmla="*/ 3 h 677336"/>
              <a:gd name="connsiteX6" fmla="*/ 582084 w 772584"/>
              <a:gd name="connsiteY6" fmla="*/ 677336 h 677336"/>
              <a:gd name="connsiteX7" fmla="*/ 698500 w 772584"/>
              <a:gd name="connsiteY7" fmla="*/ 3 h 677336"/>
              <a:gd name="connsiteX8" fmla="*/ 772584 w 772584"/>
              <a:gd name="connsiteY8" fmla="*/ 677336 h 677336"/>
              <a:gd name="connsiteX9" fmla="*/ 772584 w 772584"/>
              <a:gd name="connsiteY9" fmla="*/ 677336 h 677336"/>
              <a:gd name="connsiteX10" fmla="*/ 772584 w 772584"/>
              <a:gd name="connsiteY10" fmla="*/ 677336 h 67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584" h="677336">
                <a:moveTo>
                  <a:pt x="0" y="603253"/>
                </a:moveTo>
                <a:cubicBezTo>
                  <a:pt x="15875" y="301628"/>
                  <a:pt x="31750" y="3"/>
                  <a:pt x="63500" y="10586"/>
                </a:cubicBezTo>
                <a:cubicBezTo>
                  <a:pt x="95250" y="21169"/>
                  <a:pt x="151694" y="666753"/>
                  <a:pt x="190500" y="666753"/>
                </a:cubicBezTo>
                <a:cubicBezTo>
                  <a:pt x="229306" y="666753"/>
                  <a:pt x="261056" y="10586"/>
                  <a:pt x="296334" y="10586"/>
                </a:cubicBezTo>
                <a:cubicBezTo>
                  <a:pt x="331612" y="10586"/>
                  <a:pt x="368653" y="668517"/>
                  <a:pt x="402167" y="666753"/>
                </a:cubicBezTo>
                <a:cubicBezTo>
                  <a:pt x="435681" y="664989"/>
                  <a:pt x="467431" y="-1761"/>
                  <a:pt x="497417" y="3"/>
                </a:cubicBezTo>
                <a:cubicBezTo>
                  <a:pt x="527403" y="1767"/>
                  <a:pt x="548570" y="677336"/>
                  <a:pt x="582084" y="677336"/>
                </a:cubicBezTo>
                <a:cubicBezTo>
                  <a:pt x="615598" y="677336"/>
                  <a:pt x="666750" y="3"/>
                  <a:pt x="698500" y="3"/>
                </a:cubicBezTo>
                <a:cubicBezTo>
                  <a:pt x="730250" y="3"/>
                  <a:pt x="772584" y="677336"/>
                  <a:pt x="772584" y="677336"/>
                </a:cubicBezTo>
                <a:lnTo>
                  <a:pt x="772584" y="677336"/>
                </a:lnTo>
                <a:lnTo>
                  <a:pt x="772584" y="677336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rot="19961007">
            <a:off x="2842137" y="2447797"/>
            <a:ext cx="919632" cy="210811"/>
          </a:xfrm>
          <a:custGeom>
            <a:avLst/>
            <a:gdLst>
              <a:gd name="connsiteX0" fmla="*/ 0 w 772584"/>
              <a:gd name="connsiteY0" fmla="*/ 603253 h 677336"/>
              <a:gd name="connsiteX1" fmla="*/ 63500 w 772584"/>
              <a:gd name="connsiteY1" fmla="*/ 10586 h 677336"/>
              <a:gd name="connsiteX2" fmla="*/ 190500 w 772584"/>
              <a:gd name="connsiteY2" fmla="*/ 666753 h 677336"/>
              <a:gd name="connsiteX3" fmla="*/ 296334 w 772584"/>
              <a:gd name="connsiteY3" fmla="*/ 10586 h 677336"/>
              <a:gd name="connsiteX4" fmla="*/ 402167 w 772584"/>
              <a:gd name="connsiteY4" fmla="*/ 666753 h 677336"/>
              <a:gd name="connsiteX5" fmla="*/ 497417 w 772584"/>
              <a:gd name="connsiteY5" fmla="*/ 3 h 677336"/>
              <a:gd name="connsiteX6" fmla="*/ 582084 w 772584"/>
              <a:gd name="connsiteY6" fmla="*/ 677336 h 677336"/>
              <a:gd name="connsiteX7" fmla="*/ 698500 w 772584"/>
              <a:gd name="connsiteY7" fmla="*/ 3 h 677336"/>
              <a:gd name="connsiteX8" fmla="*/ 772584 w 772584"/>
              <a:gd name="connsiteY8" fmla="*/ 677336 h 677336"/>
              <a:gd name="connsiteX9" fmla="*/ 772584 w 772584"/>
              <a:gd name="connsiteY9" fmla="*/ 677336 h 677336"/>
              <a:gd name="connsiteX10" fmla="*/ 772584 w 772584"/>
              <a:gd name="connsiteY10" fmla="*/ 677336 h 677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584" h="677336">
                <a:moveTo>
                  <a:pt x="0" y="603253"/>
                </a:moveTo>
                <a:cubicBezTo>
                  <a:pt x="15875" y="301628"/>
                  <a:pt x="31750" y="3"/>
                  <a:pt x="63500" y="10586"/>
                </a:cubicBezTo>
                <a:cubicBezTo>
                  <a:pt x="95250" y="21169"/>
                  <a:pt x="151694" y="666753"/>
                  <a:pt x="190500" y="666753"/>
                </a:cubicBezTo>
                <a:cubicBezTo>
                  <a:pt x="229306" y="666753"/>
                  <a:pt x="261056" y="10586"/>
                  <a:pt x="296334" y="10586"/>
                </a:cubicBezTo>
                <a:cubicBezTo>
                  <a:pt x="331612" y="10586"/>
                  <a:pt x="368653" y="668517"/>
                  <a:pt x="402167" y="666753"/>
                </a:cubicBezTo>
                <a:cubicBezTo>
                  <a:pt x="435681" y="664989"/>
                  <a:pt x="467431" y="-1761"/>
                  <a:pt x="497417" y="3"/>
                </a:cubicBezTo>
                <a:cubicBezTo>
                  <a:pt x="527403" y="1767"/>
                  <a:pt x="548570" y="677336"/>
                  <a:pt x="582084" y="677336"/>
                </a:cubicBezTo>
                <a:cubicBezTo>
                  <a:pt x="615598" y="677336"/>
                  <a:pt x="666750" y="3"/>
                  <a:pt x="698500" y="3"/>
                </a:cubicBezTo>
                <a:cubicBezTo>
                  <a:pt x="730250" y="3"/>
                  <a:pt x="772584" y="677336"/>
                  <a:pt x="772584" y="677336"/>
                </a:cubicBezTo>
                <a:lnTo>
                  <a:pt x="772584" y="677336"/>
                </a:lnTo>
                <a:lnTo>
                  <a:pt x="772584" y="677336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157921" y="2787503"/>
            <a:ext cx="3971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Mono-energetic e</a:t>
            </a:r>
            <a:r>
              <a:rPr lang="en-US" baseline="30000" dirty="0" smtClean="0"/>
              <a:t>-</a:t>
            </a:r>
            <a:r>
              <a:rPr lang="en-US" dirty="0" smtClean="0"/>
              <a:t> produced</a:t>
            </a:r>
          </a:p>
          <a:p>
            <a:r>
              <a:rPr lang="en-US" dirty="0" smtClean="0"/>
              <a:t>Energy depends on the Z of the material (for Al E=104.97 MeV) </a:t>
            </a:r>
            <a:endParaRPr lang="en-US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758234"/>
              </p:ext>
            </p:extLst>
          </p:nvPr>
        </p:nvGraphicFramePr>
        <p:xfrm>
          <a:off x="4533190" y="3871273"/>
          <a:ext cx="3991252" cy="469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Equation" r:id="rId5" imgW="1816100" imgH="254000" progId="Equation.3">
                  <p:embed/>
                </p:oleObj>
              </mc:Choice>
              <mc:Fallback>
                <p:oleObj name="Equation" r:id="rId5" imgW="18161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33190" y="3871273"/>
                        <a:ext cx="3991252" cy="469556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566071"/>
              </p:ext>
            </p:extLst>
          </p:nvPr>
        </p:nvGraphicFramePr>
        <p:xfrm>
          <a:off x="300038" y="4972050"/>
          <a:ext cx="8370887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Equation" r:id="rId7" imgW="2997200" imgH="444500" progId="Equation.3">
                  <p:embed/>
                </p:oleObj>
              </mc:Choice>
              <mc:Fallback>
                <p:oleObj name="Equation" r:id="rId7" imgW="2997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0038" y="4972050"/>
                        <a:ext cx="8370887" cy="1087438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4180931" y="618896"/>
            <a:ext cx="2901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dirty="0"/>
              <a:t>4</a:t>
            </a:r>
            <a:r>
              <a:rPr lang="en-US" dirty="0" smtClean="0"/>
              <a:t>0 % Muon </a:t>
            </a:r>
            <a:r>
              <a:rPr lang="en-US" dirty="0"/>
              <a:t>decay in orbit </a:t>
            </a:r>
          </a:p>
          <a:p>
            <a:pPr defTabSz="457200">
              <a:defRPr/>
            </a:pPr>
            <a:r>
              <a:rPr lang="en-US" dirty="0" smtClean="0"/>
              <a:t>60 % Muon </a:t>
            </a:r>
            <a:r>
              <a:rPr lang="en-US" dirty="0"/>
              <a:t>capture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198654" y="2395420"/>
            <a:ext cx="419942" cy="377043"/>
            <a:chOff x="4251817" y="2395420"/>
            <a:chExt cx="419942" cy="377043"/>
          </a:xfrm>
        </p:grpSpPr>
        <p:sp>
          <p:nvSpPr>
            <p:cNvPr id="29" name="Connector 28"/>
            <p:cNvSpPr/>
            <p:nvPr/>
          </p:nvSpPr>
          <p:spPr>
            <a:xfrm>
              <a:off x="4259174" y="2486635"/>
              <a:ext cx="298881" cy="285828"/>
            </a:xfrm>
            <a:prstGeom prst="flowChartConnector">
              <a:avLst/>
            </a:prstGeom>
            <a:gradFill flip="none" rotWithShape="1">
              <a:gsLst>
                <a:gs pos="23000">
                  <a:schemeClr val="tx2"/>
                </a:gs>
                <a:gs pos="5000">
                  <a:schemeClr val="accent1">
                    <a:alpha val="7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FF"/>
                  </a:solidFill>
                </a:ln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51817" y="2395420"/>
              <a:ext cx="419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baseline="30000" dirty="0" smtClean="0">
                  <a:solidFill>
                    <a:srgbClr val="FFFFFF"/>
                  </a:solidFill>
                  <a:cs typeface="Symbol" charset="2"/>
                </a:rPr>
                <a:t>-</a:t>
              </a:r>
              <a:endParaRPr lang="en-US" baseline="30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5" name="Freeform 14"/>
          <p:cNvSpPr/>
          <p:nvPr/>
        </p:nvSpPr>
        <p:spPr>
          <a:xfrm>
            <a:off x="5510892" y="1959417"/>
            <a:ext cx="810264" cy="535226"/>
          </a:xfrm>
          <a:custGeom>
            <a:avLst/>
            <a:gdLst>
              <a:gd name="connsiteX0" fmla="*/ 0 w 810264"/>
              <a:gd name="connsiteY0" fmla="*/ 535226 h 535226"/>
              <a:gd name="connsiteX1" fmla="*/ 703036 w 810264"/>
              <a:gd name="connsiteY1" fmla="*/ 86190 h 535226"/>
              <a:gd name="connsiteX2" fmla="*/ 807357 w 810264"/>
              <a:gd name="connsiteY2" fmla="*/ 12 h 53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0264" h="535226">
                <a:moveTo>
                  <a:pt x="0" y="535226"/>
                </a:moveTo>
                <a:lnTo>
                  <a:pt x="703036" y="86190"/>
                </a:lnTo>
                <a:cubicBezTo>
                  <a:pt x="837596" y="-3012"/>
                  <a:pt x="807357" y="12"/>
                  <a:pt x="807357" y="12"/>
                </a:cubicBezTo>
              </a:path>
            </a:pathLst>
          </a:custGeom>
          <a:ln w="127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86350" y="32956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9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5.92593E-6 L 0.21996 0.16505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8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-0.00261 0.00463 -0.0066 0.00833 -0.00972 0.01273 C -0.01094 0.01412 -0.01302 0.01713 -0.01302 0.01713 C -0.01476 0.02153 -0.0184 0.02685 -0.02205 0.02824 C -0.02778 0.03356 -0.03177 0.04213 -0.0382 0.04629 C -0.03906 0.05023 -0.03941 0.05208 -0.03941 0.05671 L -0.04011 0.07129 L 0.0026 0.05856 L 0.11302 -0.01551 L 0.22292 -0.10857 L 0.28298 -0.17593 L 0.30035 -0.19908 L 0.30295 -0.21366 L 0.28941 -0.21898 L 0.24149 -0.19468 L 0.17569 -0.15162 L 0.09358 -0.08889 L 0.01927 -0.01898 L -0.03629 0.04629 L -0.04271 0.0706 L -0.00712 0.06111 L 0.06719 0.0162 " pathEditMode="relative" ptsTypes="fffff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1316 0.1615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0" y="807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8" presetClass="entr" presetSubtype="9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/>
      <p:bldP spid="30" grpId="1" animBg="1"/>
      <p:bldP spid="30" grpId="2" animBg="1"/>
      <p:bldP spid="31" grpId="0"/>
      <p:bldP spid="46" grpId="0"/>
      <p:bldP spid="23" grpId="0" animBg="1"/>
      <p:bldP spid="23" grpId="1" animBg="1"/>
      <p:bldP spid="25" grpId="0" animBg="1"/>
      <p:bldP spid="25" grpId="1" animBg="1"/>
      <p:bldP spid="27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778" y="119417"/>
            <a:ext cx="5446887" cy="374473"/>
          </a:xfrm>
        </p:spPr>
        <p:txBody>
          <a:bodyPr>
            <a:noAutofit/>
          </a:bodyPr>
          <a:lstStyle/>
          <a:p>
            <a:r>
              <a:rPr lang="en-US" sz="3200" dirty="0" smtClean="0"/>
              <a:t>Mu2e Sensitivity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164" y="1307744"/>
            <a:ext cx="4649612" cy="5189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1" y="3044626"/>
            <a:ext cx="2311400" cy="167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1056" y="4996088"/>
            <a:ext cx="2130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Supersymmetry</a:t>
            </a:r>
            <a:r>
              <a:rPr lang="en-US" dirty="0"/>
              <a:t> and Heavy Neutrinos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72" y="719668"/>
            <a:ext cx="3357739" cy="5034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491" y="719668"/>
            <a:ext cx="4182533" cy="503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645" y="3238814"/>
            <a:ext cx="1866900" cy="1714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1" y="2641048"/>
            <a:ext cx="77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Loops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35612" y="2726941"/>
            <a:ext cx="179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 terms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368778" y="1425223"/>
            <a:ext cx="1023053" cy="121582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0"/>
          </p:cNvCxnSpPr>
          <p:nvPr/>
        </p:nvCxnSpPr>
        <p:spPr>
          <a:xfrm flipH="1" flipV="1">
            <a:off x="7041444" y="1425223"/>
            <a:ext cx="791635" cy="130171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79999" y="2992441"/>
            <a:ext cx="115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mu2e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17156" y="2028842"/>
            <a:ext cx="1789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Mu2e: Project 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168" y="1307744"/>
            <a:ext cx="1615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: Energy scale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1109" y="1705676"/>
            <a:ext cx="1778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: Importance of contact term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861"/>
            <a:ext cx="8229600" cy="449262"/>
          </a:xfrm>
        </p:spPr>
        <p:txBody>
          <a:bodyPr>
            <a:noAutofit/>
          </a:bodyPr>
          <a:lstStyle/>
          <a:p>
            <a:r>
              <a:rPr lang="en-US" sz="3400" dirty="0" smtClean="0"/>
              <a:t>Contributions to </a:t>
            </a:r>
            <a:r>
              <a:rPr lang="en-US" sz="3400" dirty="0" smtClean="0">
                <a:latin typeface="Symbol" charset="2"/>
                <a:cs typeface="Symbol" charset="2"/>
              </a:rPr>
              <a:t>m</a:t>
            </a:r>
            <a:r>
              <a:rPr lang="en-US" sz="3400" dirty="0" smtClean="0"/>
              <a:t>e conversion</a:t>
            </a:r>
            <a:endParaRPr lang="en-US" sz="3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822677"/>
            <a:ext cx="8664222" cy="55336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4000" y="1419781"/>
            <a:ext cx="2382253" cy="4308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Rate ~ 10</a:t>
            </a:r>
            <a:r>
              <a:rPr lang="en-US" sz="2200" baseline="30000" dirty="0" smtClean="0"/>
              <a:t>-15</a:t>
            </a:r>
            <a:endParaRPr lang="en-US" sz="2200" baseline="30000" dirty="0"/>
          </a:p>
        </p:txBody>
      </p:sp>
    </p:spTree>
    <p:extLst>
      <p:ext uri="{BB962C8B-B14F-4D97-AF65-F5344CB8AC3E}">
        <p14:creationId xmlns:p14="http://schemas.microsoft.com/office/powerpoint/2010/main" val="218430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420" y="47381"/>
            <a:ext cx="5948948" cy="567573"/>
          </a:xfrm>
        </p:spPr>
        <p:txBody>
          <a:bodyPr>
            <a:noAutofit/>
          </a:bodyPr>
          <a:lstStyle/>
          <a:p>
            <a:r>
              <a:rPr lang="en-US" sz="3200" dirty="0" smtClean="0"/>
              <a:t>Measuring </a:t>
            </a:r>
            <a:r>
              <a:rPr lang="en-US" sz="3200" dirty="0">
                <a:latin typeface="Symbol" charset="2"/>
                <a:cs typeface="Symbol" charset="2"/>
              </a:rPr>
              <a:t>m</a:t>
            </a:r>
            <a:r>
              <a:rPr lang="en-US" sz="3200" dirty="0"/>
              <a:t>e conversion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672" y="1524326"/>
            <a:ext cx="8229600" cy="387651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Generate </a:t>
            </a:r>
            <a:r>
              <a:rPr lang="en-US" sz="2400" dirty="0"/>
              <a:t>pulsed beam of low momentum </a:t>
            </a:r>
            <a:r>
              <a:rPr lang="en-US" sz="2400" dirty="0">
                <a:solidFill>
                  <a:srgbClr val="FF0000"/>
                </a:solidFill>
              </a:rPr>
              <a:t>negative </a:t>
            </a:r>
            <a:r>
              <a:rPr lang="en-US" sz="2400" dirty="0" smtClean="0">
                <a:solidFill>
                  <a:srgbClr val="FF0000"/>
                </a:solidFill>
              </a:rPr>
              <a:t>muons</a:t>
            </a:r>
            <a:r>
              <a:rPr lang="en-US" sz="24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Stop muons in thin foils and form </a:t>
            </a:r>
            <a:r>
              <a:rPr lang="en-US" sz="2400" dirty="0" smtClean="0">
                <a:solidFill>
                  <a:srgbClr val="3366FF"/>
                </a:solidFill>
              </a:rPr>
              <a:t>muonic atoms. </a:t>
            </a:r>
          </a:p>
          <a:p>
            <a:pPr lvl="1">
              <a:buFont typeface="Wingdings" charset="2"/>
              <a:buChar char="Ø"/>
            </a:pPr>
            <a:r>
              <a:rPr lang="fi-FI" sz="2200" dirty="0" smtClean="0"/>
              <a:t>μ</a:t>
            </a:r>
            <a:r>
              <a:rPr lang="fi-FI" sz="2200" baseline="30000" dirty="0" smtClean="0"/>
              <a:t>−</a:t>
            </a:r>
            <a:r>
              <a:rPr lang="fi-FI" sz="2200" dirty="0" smtClean="0"/>
              <a:t> in aluminium: </a:t>
            </a:r>
            <a:r>
              <a:rPr lang="fi-FI" sz="2200" dirty="0" smtClean="0">
                <a:solidFill>
                  <a:srgbClr val="008000"/>
                </a:solidFill>
              </a:rPr>
              <a:t>τ</a:t>
            </a:r>
            <a:r>
              <a:rPr lang="fi-FI" sz="2200" baseline="-25000" dirty="0" smtClean="0">
                <a:solidFill>
                  <a:srgbClr val="008000"/>
                </a:solidFill>
              </a:rPr>
              <a:t>½</a:t>
            </a:r>
            <a:r>
              <a:rPr lang="fi-FI" sz="2200" dirty="0" smtClean="0">
                <a:solidFill>
                  <a:srgbClr val="008000"/>
                </a:solidFill>
              </a:rPr>
              <a:t>= 864 ns.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Wait for </a:t>
            </a:r>
            <a:r>
              <a:rPr lang="en-US" sz="2400" dirty="0" smtClean="0">
                <a:solidFill>
                  <a:srgbClr val="FF0000"/>
                </a:solidFill>
              </a:rPr>
              <a:t>prompt background</a:t>
            </a:r>
            <a:r>
              <a:rPr lang="en-US" sz="2400" dirty="0" smtClean="0"/>
              <a:t> to </a:t>
            </a:r>
            <a:r>
              <a:rPr lang="en-US" sz="2400" dirty="0" smtClean="0">
                <a:solidFill>
                  <a:srgbClr val="FF0000"/>
                </a:solidFill>
              </a:rPr>
              <a:t>decay</a:t>
            </a:r>
            <a:r>
              <a:rPr lang="en-US" sz="2400" dirty="0" smtClean="0"/>
              <a:t>.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Need suitable beam repetition rate.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Then measure the electron spectrum.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The signal: mono-energetic electrons at 105 MeV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Emma J Barnes, Boston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3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9281</TotalTime>
  <Words>2195</Words>
  <Application>Microsoft Macintosh PowerPoint</Application>
  <PresentationFormat>On-screen Show (4:3)</PresentationFormat>
  <Paragraphs>353</Paragraphs>
  <Slides>30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Equation</vt:lpstr>
      <vt:lpstr>The Mu2e Experiment FNAL Users’ meeting 2012 </vt:lpstr>
      <vt:lpstr>Summary of Talk</vt:lpstr>
      <vt:lpstr>Charged Lepton Flavor violation</vt:lpstr>
      <vt:lpstr>Searching for CLFV</vt:lpstr>
      <vt:lpstr>History of CLFV searches</vt:lpstr>
      <vt:lpstr>m-&gt; e conversion</vt:lpstr>
      <vt:lpstr>Mu2e Sensitivity</vt:lpstr>
      <vt:lpstr>Contributions to me conversion</vt:lpstr>
      <vt:lpstr>Measuring me conversion</vt:lpstr>
      <vt:lpstr>PowerPoint Presentation</vt:lpstr>
      <vt:lpstr>Needle in a haystack?</vt:lpstr>
      <vt:lpstr>PowerPoint Presentation</vt:lpstr>
      <vt:lpstr>PowerPoint Presentation</vt:lpstr>
      <vt:lpstr>The mu2e Detector System</vt:lpstr>
      <vt:lpstr>The production Solenoid (PS)</vt:lpstr>
      <vt:lpstr>The Transport Solenoid (TS)</vt:lpstr>
      <vt:lpstr>The Detector Solenoid (DS)</vt:lpstr>
      <vt:lpstr>Decay In Orbit (DIO)</vt:lpstr>
      <vt:lpstr>The Tracker</vt:lpstr>
      <vt:lpstr>Pulsed beam structure</vt:lpstr>
      <vt:lpstr>Backgrounds and sensitivities</vt:lpstr>
      <vt:lpstr>Road Map</vt:lpstr>
      <vt:lpstr>The Mu2e Collaboration</vt:lpstr>
      <vt:lpstr>Backup Slides</vt:lpstr>
      <vt:lpstr>PowerPoint Presentation</vt:lpstr>
      <vt:lpstr>PowerPoint Presentation</vt:lpstr>
      <vt:lpstr>Antiprotons</vt:lpstr>
      <vt:lpstr>PowerPoint Presentation</vt:lpstr>
      <vt:lpstr>Beam requirements</vt:lpstr>
      <vt:lpstr>Accelerator timeline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Mu2e Experiment FNAL Users’ meeting 2012 </dc:title>
  <dc:creator>Emma Barnes</dc:creator>
  <cp:lastModifiedBy>Emma Barnes</cp:lastModifiedBy>
  <cp:revision>573</cp:revision>
  <dcterms:created xsi:type="dcterms:W3CDTF">2012-05-08T15:17:41Z</dcterms:created>
  <dcterms:modified xsi:type="dcterms:W3CDTF">2012-06-12T20:07:50Z</dcterms:modified>
</cp:coreProperties>
</file>