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5" r:id="rId7"/>
    <p:sldId id="293" r:id="rId8"/>
    <p:sldId id="294" r:id="rId9"/>
    <p:sldId id="295" r:id="rId10"/>
    <p:sldId id="266" r:id="rId11"/>
    <p:sldId id="267" r:id="rId12"/>
    <p:sldId id="268" r:id="rId13"/>
    <p:sldId id="296" r:id="rId14"/>
    <p:sldId id="297" r:id="rId15"/>
    <p:sldId id="273" r:id="rId16"/>
    <p:sldId id="277" r:id="rId17"/>
    <p:sldId id="278" r:id="rId18"/>
    <p:sldId id="281" r:id="rId19"/>
    <p:sldId id="282" r:id="rId20"/>
    <p:sldId id="285" r:id="rId21"/>
    <p:sldId id="283" r:id="rId22"/>
    <p:sldId id="286" r:id="rId23"/>
    <p:sldId id="291" r:id="rId24"/>
    <p:sldId id="287" r:id="rId25"/>
    <p:sldId id="264" r:id="rId26"/>
    <p:sldId id="301" r:id="rId27"/>
    <p:sldId id="298" r:id="rId28"/>
    <p:sldId id="299" r:id="rId29"/>
    <p:sldId id="300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B19C-AC98-4D4E-AF31-8DCF26935E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CFB3-972E-473E-BFDE-8E0D2EAE8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9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04006D-C2D7-4686-827F-EDEB5EFE83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17028"/>
          </a:xfrm>
        </p:spPr>
        <p:txBody>
          <a:bodyPr/>
          <a:lstStyle/>
          <a:p>
            <a:r>
              <a:rPr lang="en-US" dirty="0" smtClean="0"/>
              <a:t>CDMS and Direct Dark Matter Searches at FNAL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Ben </a:t>
            </a:r>
            <a:r>
              <a:rPr lang="en-US" dirty="0" err="1" smtClean="0"/>
              <a:t>Loer</a:t>
            </a:r>
            <a:endParaRPr lang="en-US" dirty="0" smtClean="0"/>
          </a:p>
          <a:p>
            <a:r>
              <a:rPr lang="en-US" dirty="0" smtClean="0"/>
              <a:t>2012 FNAL Users’ Meeting</a:t>
            </a:r>
          </a:p>
          <a:p>
            <a:r>
              <a:rPr lang="en-US" dirty="0" smtClean="0"/>
              <a:t>Jun 13, 2012</a:t>
            </a:r>
          </a:p>
        </p:txBody>
      </p:sp>
      <p:pic>
        <p:nvPicPr>
          <p:cNvPr id="7" name="Picture 2" descr="http://map.gsfc.nasa.gov/media/080998/080998a_today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190750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"/>
    </mc:Choice>
    <mc:Fallback xmlns="">
      <p:transition spd="slow" advTm="30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WIMP Searches at FNAL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22243" r="18662" b="49765"/>
          <a:stretch/>
        </p:blipFill>
        <p:spPr bwMode="auto">
          <a:xfrm>
            <a:off x="2895600" y="1563469"/>
            <a:ext cx="2957849" cy="105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20" y="3316069"/>
            <a:ext cx="3440807" cy="258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-coupp.fnal.gov/public/mushroo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6107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s://argus.princeton.edu/darkside/photopile/2011_06-05_Run3_assembly-3/IMG_3341.JPG"/>
          <p:cNvSpPr>
            <a:spLocks noChangeAspect="1" noChangeArrowheads="1"/>
          </p:cNvSpPr>
          <p:nvPr/>
        </p:nvSpPr>
        <p:spPr bwMode="auto">
          <a:xfrm>
            <a:off x="155575" y="-2536825"/>
            <a:ext cx="7048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3" r="5303" b="10813"/>
          <a:stretch/>
        </p:blipFill>
        <p:spPr bwMode="auto">
          <a:xfrm rot="5400000">
            <a:off x="5388234" y="2267479"/>
            <a:ext cx="4191000" cy="28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031938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COUPP</a:t>
            </a:r>
          </a:p>
          <a:p>
            <a:pPr algn="ctr"/>
            <a:r>
              <a:rPr lang="en-US" dirty="0" smtClean="0"/>
              <a:t>Bubble chamber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6584" y="2630269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DAMIC</a:t>
            </a:r>
          </a:p>
          <a:p>
            <a:pPr algn="ctr"/>
            <a:r>
              <a:rPr lang="en-US" dirty="0" smtClean="0"/>
              <a:t>CCDs (from </a:t>
            </a:r>
            <a:r>
              <a:rPr lang="en-US" dirty="0" err="1" smtClean="0"/>
              <a:t>DECam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24256" y="5754469"/>
            <a:ext cx="115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DarkSide</a:t>
            </a:r>
            <a:endParaRPr lang="en-US" dirty="0" smtClean="0"/>
          </a:p>
          <a:p>
            <a:pPr algn="ctr"/>
            <a:r>
              <a:rPr lang="en-US" dirty="0" smtClean="0"/>
              <a:t>Argon TPC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07272" y="5906869"/>
            <a:ext cx="142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CDMS</a:t>
            </a:r>
          </a:p>
          <a:p>
            <a:pPr algn="ctr"/>
            <a:r>
              <a:rPr lang="en-US" dirty="0" smtClean="0"/>
              <a:t>Cryogenic </a:t>
            </a:r>
            <a:r>
              <a:rPr lang="en-US" dirty="0" err="1" smtClean="0"/>
              <a:t>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8"/>
    </mc:Choice>
    <mc:Fallback xmlns="">
      <p:transition spd="slow" advTm="169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DAMIC: CCDs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Track length gives particle discrimination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“Dots” are diffusion-limited hits (nuclear recoils)</a:t>
            </a:r>
          </a:p>
          <a:p>
            <a:r>
              <a:rPr lang="en-US" dirty="0" smtClean="0"/>
              <a:t>Tracks are MIPs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Limit-holder for low-mass WIMPS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Ultra low threshold (40 </a:t>
            </a:r>
            <a:r>
              <a:rPr lang="en-US" dirty="0" err="1" smtClean="0"/>
              <a:t>eV</a:t>
            </a:r>
            <a:r>
              <a:rPr lang="en-US" dirty="0" smtClean="0"/>
              <a:t>!) helps overcome small mass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User's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14800" cy="197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160774" y="2894156"/>
            <a:ext cx="3068826" cy="3049444"/>
            <a:chOff x="4648200" y="2209800"/>
            <a:chExt cx="4064269" cy="4038600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209800"/>
              <a:ext cx="4064269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257800" y="3505200"/>
              <a:ext cx="835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DAMIC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3505200"/>
              <a:ext cx="865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CRESST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5181600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XENON10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4200" y="44958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CDMS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63897" y="5867400"/>
            <a:ext cx="551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Moving to SNOLAB with 10g of CCDs and neutron shield</a:t>
            </a:r>
          </a:p>
        </p:txBody>
      </p:sp>
    </p:spTree>
    <p:extLst>
      <p:ext uri="{BB962C8B-B14F-4D97-AF65-F5344CB8AC3E}">
        <p14:creationId xmlns:p14="http://schemas.microsoft.com/office/powerpoint/2010/main" val="35924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8"/>
    </mc:Choice>
    <mc:Fallback xmlns="">
      <p:transition spd="slow" advTm="715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" r="3529"/>
          <a:stretch/>
        </p:blipFill>
        <p:spPr bwMode="auto">
          <a:xfrm>
            <a:off x="2741510" y="3847039"/>
            <a:ext cx="3168511" cy="255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COUPP: Bubble Chamber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Nucleation threshold insensitive to MIPs</a:t>
            </a:r>
          </a:p>
          <a:p>
            <a:r>
              <a:rPr lang="en-US" dirty="0" smtClean="0"/>
              <a:t>Acoustic sensors provide alpha rejection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4kg chamber at SNOLAB leading spin-dependent result</a:t>
            </a:r>
          </a:p>
          <a:p>
            <a:r>
              <a:rPr lang="en-US" dirty="0" smtClean="0"/>
              <a:t>Upgrading to 60 kg late 2012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User's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12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" y="3657600"/>
            <a:ext cx="28159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b="1298"/>
          <a:stretch/>
        </p:blipFill>
        <p:spPr bwMode="auto">
          <a:xfrm>
            <a:off x="5715000" y="3847039"/>
            <a:ext cx="3352800" cy="25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5"/>
    </mc:Choice>
    <mc:Fallback xmlns="">
      <p:transition spd="slow" advTm="857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DarkSide</a:t>
            </a:r>
            <a:r>
              <a:rPr lang="en-US" dirty="0" smtClean="0"/>
              <a:t>: Dual-phase argon TPC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8577"/>
            <a:ext cx="8915399" cy="38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52282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active volume with small drift field</a:t>
            </a:r>
          </a:p>
          <a:p>
            <a:r>
              <a:rPr lang="en-US" dirty="0" smtClean="0"/>
              <a:t>Gas multiplication volume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5304472"/>
            <a:ext cx="201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interaction creates scintillation (S1)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3899" y="5304472"/>
            <a:ext cx="217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Ionized electrons drift toward gas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304472"/>
            <a:ext cx="228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field in gas makes secondary scintillation (S2)</a:t>
            </a:r>
          </a:p>
          <a:p>
            <a:r>
              <a:rPr lang="en-US" dirty="0" smtClean="0"/>
              <a:t>(light-gain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8"/>
    </mc:Choice>
    <mc:Fallback xmlns="">
      <p:transition spd="slow" advTm="446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TPC background rejection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8006" y="1981200"/>
            <a:ext cx="2852803" cy="1828800"/>
            <a:chOff x="5105400" y="2505278"/>
            <a:chExt cx="3478761" cy="2230073"/>
          </a:xfrm>
        </p:grpSpPr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05278"/>
              <a:ext cx="3478761" cy="223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29400" y="3048000"/>
              <a:ext cx="11840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Gamma</a:t>
              </a:r>
            </a:p>
            <a:p>
              <a:r>
                <a:rPr lang="en-US" dirty="0" smtClean="0"/>
                <a:t>Slow pulse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66" y="4523318"/>
            <a:ext cx="2928744" cy="1877482"/>
            <a:chOff x="5029200" y="4661706"/>
            <a:chExt cx="3188335" cy="2043894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661706"/>
              <a:ext cx="3188335" cy="204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679230" y="5105400"/>
              <a:ext cx="1113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Neutron</a:t>
              </a:r>
            </a:p>
            <a:p>
              <a:r>
                <a:rPr lang="en-US" dirty="0" smtClean="0"/>
                <a:t>Fast pulse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87708" y="1999821"/>
            <a:ext cx="2956292" cy="1733979"/>
            <a:chOff x="5105400" y="2648173"/>
            <a:chExt cx="3478761" cy="2040427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648173"/>
              <a:ext cx="3478761" cy="204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44355" y="3127103"/>
              <a:ext cx="1280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Gamma</a:t>
              </a:r>
            </a:p>
            <a:p>
              <a:r>
                <a:rPr lang="en-US" dirty="0" smtClean="0"/>
                <a:t>Large S2/S1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1200" y="4427159"/>
            <a:ext cx="3276600" cy="1921852"/>
            <a:chOff x="5105400" y="4284173"/>
            <a:chExt cx="3478761" cy="2040427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284173"/>
              <a:ext cx="3478761" cy="204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013610" y="4920733"/>
              <a:ext cx="1279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Neutron</a:t>
              </a:r>
            </a:p>
            <a:p>
              <a:r>
                <a:rPr lang="en-US" dirty="0" smtClean="0"/>
                <a:t>Small S2/S1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3727" y="1411069"/>
            <a:ext cx="26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scintillation gives </a:t>
            </a:r>
            <a:br>
              <a:rPr lang="en-US" dirty="0" smtClean="0"/>
            </a:br>
            <a:r>
              <a:rPr lang="en-US" dirty="0" smtClean="0"/>
              <a:t>energy, PSD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1411069"/>
            <a:ext cx="369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scintillation gives position;</a:t>
            </a:r>
          </a:p>
          <a:p>
            <a:r>
              <a:rPr lang="en-US" dirty="0" smtClean="0"/>
              <a:t>Ratio gives ionization yield (~</a:t>
            </a:r>
            <a:r>
              <a:rPr lang="en-US" dirty="0" err="1" smtClean="0"/>
              <a:t>dE</a:t>
            </a:r>
            <a:r>
              <a:rPr lang="en-US" dirty="0" smtClean="0"/>
              <a:t>/dx)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362200"/>
            <a:ext cx="3892046" cy="2639434"/>
            <a:chOff x="2291369" y="1166656"/>
            <a:chExt cx="3892046" cy="26394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369" y="1166656"/>
              <a:ext cx="3892046" cy="263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907539" y="3109970"/>
              <a:ext cx="2767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Unshielded </a:t>
              </a:r>
              <a:r>
                <a:rPr lang="en-US" sz="1400" dirty="0" err="1" smtClean="0"/>
                <a:t>AmBe</a:t>
              </a:r>
              <a:r>
                <a:rPr lang="en-US" sz="1400" dirty="0" smtClean="0"/>
                <a:t> source at surface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19400" y="4876800"/>
            <a:ext cx="3149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Discrimination power, 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s</a:t>
            </a:r>
            <a:r>
              <a:rPr lang="en-US" sz="2000" b="1" dirty="0" smtClean="0">
                <a:solidFill>
                  <a:schemeClr val="accent5"/>
                </a:solidFill>
              </a:rPr>
              <a:t>ensitivity depend 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</a:rPr>
              <a:t>e</a:t>
            </a:r>
            <a:r>
              <a:rPr lang="en-US" sz="2000" b="1" dirty="0" smtClean="0">
                <a:solidFill>
                  <a:schemeClr val="accent5"/>
                </a:solidFill>
              </a:rPr>
              <a:t>xponentially on light yield!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2"/>
    </mc:Choice>
    <mc:Fallback xmlns="">
      <p:transition spd="slow" advTm="448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DarkSide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Underground argon reduces </a:t>
            </a:r>
            <a:r>
              <a:rPr lang="en-US" baseline="30000" dirty="0" smtClean="0"/>
              <a:t>39</a:t>
            </a:r>
            <a:r>
              <a:rPr lang="en-US" dirty="0" smtClean="0"/>
              <a:t>Ar background &gt; x100</a:t>
            </a:r>
          </a:p>
          <a:p>
            <a:r>
              <a:rPr lang="en-US" dirty="0" smtClean="0"/>
              <a:t>DS-10 kg measured </a:t>
            </a:r>
            <a:br>
              <a:rPr lang="en-US" dirty="0" smtClean="0"/>
            </a:br>
            <a:r>
              <a:rPr lang="en-US" dirty="0" smtClean="0"/>
              <a:t>9 </a:t>
            </a:r>
            <a:r>
              <a:rPr lang="en-US" dirty="0" err="1" smtClean="0"/>
              <a:t>p.e.</a:t>
            </a:r>
            <a:r>
              <a:rPr lang="en-US" dirty="0" smtClean="0"/>
              <a:t>/</a:t>
            </a:r>
            <a:r>
              <a:rPr lang="en-US" dirty="0" err="1" smtClean="0"/>
              <a:t>keV</a:t>
            </a:r>
            <a:r>
              <a:rPr lang="en-US" dirty="0" smtClean="0"/>
              <a:t> light yield: best in field</a:t>
            </a:r>
          </a:p>
          <a:p>
            <a:r>
              <a:rPr lang="en-US" dirty="0" smtClean="0"/>
              <a:t>DS-50 kg under construction now; employs high-efficiency neutron veto and huge water shield</a:t>
            </a:r>
          </a:p>
          <a:p>
            <a:r>
              <a:rPr lang="en-US" dirty="0" smtClean="0"/>
              <a:t>Data incoming early 2013, plan for 3-year campaign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15</a:t>
            </a:fld>
            <a:endParaRPr lang="en-US"/>
          </a:p>
        </p:txBody>
      </p:sp>
      <p:pic>
        <p:nvPicPr>
          <p:cNvPr id="16388" name="Picture 4" descr="http://images.iop.org/objects/ccr/cern/52/5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38" y="1828800"/>
            <a:ext cx="3088648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32"/>
    </mc:Choice>
    <mc:Fallback xmlns="">
      <p:transition spd="slow" advTm="7753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CDMS: Cold Germanium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ZIP: Z-sensitive Ion and Phonon detector</a:t>
            </a:r>
          </a:p>
          <a:p>
            <a:r>
              <a:rPr lang="en-US" dirty="0" smtClean="0"/>
              <a:t>Recoil in </a:t>
            </a:r>
            <a:r>
              <a:rPr lang="en-US" dirty="0" err="1" smtClean="0"/>
              <a:t>Ge</a:t>
            </a:r>
            <a:r>
              <a:rPr lang="en-US" dirty="0" smtClean="0"/>
              <a:t> crystal ionizes electrons and excites the lattice (phonons)</a:t>
            </a:r>
          </a:p>
          <a:p>
            <a:r>
              <a:rPr lang="en-US" dirty="0" smtClean="0"/>
              <a:t>Apply an electric field-&gt; collect and measure free electrons/holes</a:t>
            </a:r>
          </a:p>
          <a:p>
            <a:r>
              <a:rPr lang="en-US" dirty="0" smtClean="0"/>
              <a:t>TES measures phonons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Fig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27145"/>
            <a:ext cx="4038600" cy="27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4" descr="http://titus.stanford.edu/public/photos/One_Z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5872" b="14659"/>
          <a:stretch/>
        </p:blipFill>
        <p:spPr bwMode="auto">
          <a:xfrm>
            <a:off x="4953000" y="1463898"/>
            <a:ext cx="3660775" cy="24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8"/>
    </mc:Choice>
    <mc:Fallback xmlns="">
      <p:transition spd="slow" advTm="6355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Neutrons/WIMPs hit nucleus, excite more phonons than ions</a:t>
            </a:r>
          </a:p>
          <a:p>
            <a:r>
              <a:rPr lang="en-US" dirty="0" smtClean="0"/>
              <a:t>Ratio of ionization/phonon signal removes gammas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17806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8"/>
    </mc:Choice>
    <mc:Fallback xmlns="">
      <p:transition spd="slow" advTm="2385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10" y="1487269"/>
            <a:ext cx="4078790" cy="24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CDMS II Low Threshold Analysis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Based on 2 years of data already analyzed at 10 </a:t>
            </a:r>
            <a:r>
              <a:rPr lang="en-US" dirty="0" err="1" smtClean="0"/>
              <a:t>keV</a:t>
            </a:r>
            <a:r>
              <a:rPr lang="en-US" dirty="0" smtClean="0"/>
              <a:t> threshold</a:t>
            </a:r>
          </a:p>
          <a:p>
            <a:r>
              <a:rPr lang="en-US" dirty="0" smtClean="0"/>
              <a:t>Push analysis down to 2 </a:t>
            </a:r>
            <a:r>
              <a:rPr lang="en-US" dirty="0" err="1" smtClean="0"/>
              <a:t>keV</a:t>
            </a:r>
            <a:r>
              <a:rPr lang="en-US" dirty="0" smtClean="0"/>
              <a:t> threshold</a:t>
            </a:r>
          </a:p>
          <a:p>
            <a:r>
              <a:rPr lang="en-US" dirty="0" smtClean="0"/>
              <a:t>Backgrounds higher, less well understood</a:t>
            </a:r>
          </a:p>
          <a:p>
            <a:r>
              <a:rPr lang="en-US" dirty="0" smtClean="0"/>
              <a:t>Net result: no evidence for WIMP signal above background. </a:t>
            </a:r>
          </a:p>
          <a:p>
            <a:r>
              <a:rPr lang="en-US" dirty="0" smtClean="0"/>
              <a:t>The result (solid black) excludes  most of DAMA and </a:t>
            </a:r>
            <a:r>
              <a:rPr lang="en-US" dirty="0" err="1" smtClean="0"/>
              <a:t>CoGeNT</a:t>
            </a:r>
            <a:r>
              <a:rPr lang="en-US" dirty="0" smtClean="0"/>
              <a:t> allowed regions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9"/>
          <a:stretch/>
        </p:blipFill>
        <p:spPr bwMode="auto">
          <a:xfrm>
            <a:off x="4662745" y="3922449"/>
            <a:ext cx="4267200" cy="20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08661" y="5830669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4"/>
            </a:pPr>
            <a:r>
              <a:rPr lang="en-US" dirty="0" smtClean="0"/>
              <a:t>        6               8             10            12</a:t>
            </a:r>
          </a:p>
          <a:p>
            <a:r>
              <a:rPr lang="en-US" dirty="0" smtClean="0"/>
              <a:t>WIMP mass (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3701534"/>
            <a:ext cx="8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29495" y="44196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5"/>
    </mc:Choice>
    <mc:Fallback xmlns="">
      <p:transition spd="slow" advTm="8500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CDMS II Annual Modulation Search –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evidence for annual modulation in nuclear recoil data (blue)</a:t>
            </a:r>
          </a:p>
          <a:p>
            <a:r>
              <a:rPr lang="en-US" dirty="0" smtClean="0"/>
              <a:t>Tension with </a:t>
            </a:r>
            <a:r>
              <a:rPr lang="en-US" dirty="0" err="1" smtClean="0"/>
              <a:t>CoGeNT</a:t>
            </a:r>
            <a:r>
              <a:rPr lang="en-US" dirty="0" smtClean="0"/>
              <a:t> (orange), which also uses germanium in Soudan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19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2795"/>
            <a:ext cx="39467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52" y="3611551"/>
            <a:ext cx="3157538" cy="278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5"/>
    </mc:Choice>
    <mc:Fallback xmlns="">
      <p:transition spd="slow" advTm="381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case for cold dark matter</a:t>
            </a:r>
          </a:p>
          <a:p>
            <a:pPr lvl="1"/>
            <a:r>
              <a:rPr lang="en-US" dirty="0" smtClean="0"/>
              <a:t>Direct dark matter search basics</a:t>
            </a:r>
          </a:p>
          <a:p>
            <a:r>
              <a:rPr lang="en-US" dirty="0" smtClean="0"/>
              <a:t>Dark matter searches at FNAL</a:t>
            </a:r>
          </a:p>
          <a:p>
            <a:r>
              <a:rPr lang="en-US" dirty="0" smtClean="0"/>
              <a:t>CDMS: Cryogenic Dark Matter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"/>
    </mc:Choice>
    <mc:Fallback xmlns="">
      <p:transition spd="slow" advTm="8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SuperCDMS</a:t>
            </a:r>
            <a:r>
              <a:rPr lang="en-US" dirty="0" smtClean="0"/>
              <a:t>: Enter the </a:t>
            </a:r>
            <a:r>
              <a:rPr lang="en-US" dirty="0" err="1" smtClean="0"/>
              <a:t>iZIP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CDMS II 10keV threshold result limited by surface events</a:t>
            </a:r>
          </a:p>
          <a:p>
            <a:r>
              <a:rPr lang="en-US" dirty="0" err="1" smtClean="0"/>
              <a:t>iZIPs</a:t>
            </a:r>
            <a:r>
              <a:rPr lang="en-US" dirty="0" smtClean="0"/>
              <a:t> have </a:t>
            </a:r>
            <a:r>
              <a:rPr lang="en-US" b="1" u="sng" dirty="0" smtClean="0"/>
              <a:t>I</a:t>
            </a:r>
            <a:r>
              <a:rPr lang="en-US" dirty="0" smtClean="0"/>
              <a:t>nterleaved phonon and charge sensors on both sides</a:t>
            </a:r>
          </a:p>
          <a:p>
            <a:r>
              <a:rPr lang="en-US" dirty="0" smtClean="0"/>
              <a:t>Surface events show up clearly on one side or the other</a:t>
            </a:r>
          </a:p>
          <a:p>
            <a:r>
              <a:rPr lang="en-US" dirty="0" smtClean="0"/>
              <a:t>Reduces surface background by &gt; x50,</a:t>
            </a:r>
          </a:p>
          <a:p>
            <a:r>
              <a:rPr lang="en-US" dirty="0" smtClean="0"/>
              <a:t>Improves </a:t>
            </a:r>
            <a:r>
              <a:rPr lang="en-US" dirty="0" err="1" smtClean="0"/>
              <a:t>fiducial</a:t>
            </a:r>
            <a:r>
              <a:rPr lang="en-US" dirty="0" smtClean="0"/>
              <a:t> volume by ~x2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13,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User's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7325"/>
            <a:ext cx="3276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512170"/>
            <a:ext cx="3243262" cy="32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SuperCDMS</a:t>
            </a:r>
            <a:r>
              <a:rPr lang="en-US" dirty="0" smtClean="0"/>
              <a:t> Soudan: Running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iZIPs</a:t>
            </a:r>
            <a:r>
              <a:rPr lang="en-US" dirty="0" smtClean="0"/>
              <a:t>: 5 towers of 3 </a:t>
            </a:r>
            <a:r>
              <a:rPr lang="en-US" dirty="0" err="1" smtClean="0"/>
              <a:t>iZIPs</a:t>
            </a:r>
            <a:r>
              <a:rPr lang="en-US" dirty="0" smtClean="0"/>
              <a:t> each, total 9kg</a:t>
            </a:r>
          </a:p>
          <a:p>
            <a:r>
              <a:rPr lang="en-US" dirty="0" smtClean="0"/>
              <a:t>2 with implanted Pb210 sources to measure surface rejection</a:t>
            </a:r>
          </a:p>
          <a:p>
            <a:r>
              <a:rPr lang="en-US" dirty="0" smtClean="0"/>
              <a:t>Started taking data in March, </a:t>
            </a:r>
            <a:br>
              <a:rPr lang="en-US" dirty="0" smtClean="0"/>
            </a:br>
            <a:r>
              <a:rPr lang="en-US" dirty="0" smtClean="0"/>
              <a:t>plan to run for 2 years</a:t>
            </a:r>
            <a:endParaRPr lang="en-US" dirty="0"/>
          </a:p>
        </p:txBody>
      </p:sp>
      <p:pic>
        <p:nvPicPr>
          <p:cNvPr id="26628" name="Picture 4" descr="http://titus.stanford.edu/public/photos/Soudan_Nov_2011/H104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7888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SuperCDMS</a:t>
            </a:r>
            <a:r>
              <a:rPr lang="en-US" dirty="0" smtClean="0"/>
              <a:t> SNOLAB: Coming soon!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at least 100 kg total mass (72 </a:t>
            </a:r>
            <a:r>
              <a:rPr lang="en-US" dirty="0" err="1" smtClean="0"/>
              <a:t>iZIPs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investigating upgrade to a liquid scintillator active neutron veto</a:t>
            </a:r>
          </a:p>
          <a:p>
            <a:r>
              <a:rPr lang="en-US" dirty="0" smtClean="0"/>
              <a:t>Deeper site + better material screening + </a:t>
            </a:r>
            <a:r>
              <a:rPr lang="en-US" dirty="0" err="1" smtClean="0"/>
              <a:t>iZIPs</a:t>
            </a:r>
            <a:r>
              <a:rPr lang="en-US" dirty="0" smtClean="0"/>
              <a:t> + neutron veto =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 smtClean="0"/>
              <a:t>background!</a:t>
            </a:r>
            <a:endParaRPr lang="en-US" dirty="0"/>
          </a:p>
        </p:txBody>
      </p:sp>
      <p:pic>
        <p:nvPicPr>
          <p:cNvPr id="7170" name="Picture 2" descr="SNOLAB Underground Faci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10655" cy="33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SuperCDMS</a:t>
            </a:r>
            <a:r>
              <a:rPr lang="en-US" dirty="0" smtClean="0"/>
              <a:t> SNOLAB</a:t>
            </a:r>
            <a:br>
              <a:rPr lang="en-US" dirty="0" smtClean="0"/>
            </a:br>
            <a:r>
              <a:rPr lang="en-US" dirty="0" smtClean="0"/>
              <a:t>Projected Sensitivity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040"/>
          <a:stretch/>
        </p:blipFill>
        <p:spPr bwMode="auto">
          <a:xfrm>
            <a:off x="1828800" y="1513170"/>
            <a:ext cx="5715000" cy="52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 Technology Distribution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4267200"/>
            <a:ext cx="278291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Scintillation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4000" y="4267200"/>
            <a:ext cx="278291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Ionization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0" y="1828800"/>
            <a:ext cx="278291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Heat</a:t>
            </a:r>
            <a:endParaRPr lang="en-US" dirty="0"/>
          </a:p>
        </p:txBody>
      </p:sp>
      <p:cxnSp>
        <p:nvCxnSpPr>
          <p:cNvPr id="10" name="Straight Connector 9"/>
          <p:cNvCxnSpPr>
            <a:stCxn id="7" idx="3"/>
            <a:endCxn id="5" idx="0"/>
          </p:cNvCxnSpPr>
          <p:nvPr/>
        </p:nvCxnSpPr>
        <p:spPr>
          <a:xfrm flipH="1">
            <a:off x="2229655" y="2544248"/>
            <a:ext cx="1225893" cy="1722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  <a:endCxn id="5" idx="6"/>
          </p:cNvCxnSpPr>
          <p:nvPr/>
        </p:nvCxnSpPr>
        <p:spPr>
          <a:xfrm flipH="1">
            <a:off x="3621110" y="4686300"/>
            <a:ext cx="17128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5"/>
            <a:endCxn id="6" idx="0"/>
          </p:cNvCxnSpPr>
          <p:nvPr/>
        </p:nvCxnSpPr>
        <p:spPr>
          <a:xfrm>
            <a:off x="5423362" y="2544248"/>
            <a:ext cx="1302093" cy="1722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ars.els-cdn.com/content/image/1-s2.0-S0146641011000044-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0" y="1201222"/>
            <a:ext cx="7278710" cy="50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CDMS II Installation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26</a:t>
            </a:fld>
            <a:endParaRPr lang="en-US"/>
          </a:p>
        </p:txBody>
      </p:sp>
      <p:pic>
        <p:nvPicPr>
          <p:cNvPr id="17412" name="Picture 4" descr="http://titus.stanford.edu/public/photos/cdms_shield_constructio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49" y="2971800"/>
            <a:ext cx="4508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titus.stanford.edu/public/photos/cdms2%20dete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7450"/>
            <a:ext cx="2955736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titus.stanford.edu/public/photos/cdms_two_tower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1"/>
            <a:ext cx="4063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101334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 assembly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9699" y="914400"/>
            <a:ext cx="209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Towers in cryostat</a:t>
            </a:r>
          </a:p>
          <a:p>
            <a:r>
              <a:rPr lang="en-US" dirty="0" smtClean="0"/>
              <a:t>(2 towers campaign)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590800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of underground argon reduces </a:t>
            </a:r>
            <a:r>
              <a:rPr lang="en-US" baseline="30000" dirty="0" smtClean="0"/>
              <a:t>39</a:t>
            </a:r>
            <a:r>
              <a:rPr lang="en-US" dirty="0" smtClean="0"/>
              <a:t>Ar background by to &lt;0.65% standard argon</a:t>
            </a:r>
            <a:endParaRPr lang="en-US" dirty="0"/>
          </a:p>
        </p:txBody>
      </p:sp>
      <p:pic>
        <p:nvPicPr>
          <p:cNvPr id="14340" name="Picture 4" descr="http://darkside-docdb.fnal.gov/cgi-bin/RetrieveFile?docid=66;filename=DistillationColumn4-1-11.jpg;version=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638" y="1820213"/>
            <a:ext cx="3607724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User's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8753"/>
            <a:ext cx="4260476" cy="308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7629"/>
            <a:ext cx="3876499" cy="31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 kg prototype operating at LNGS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p.e.</a:t>
            </a:r>
            <a:r>
              <a:rPr lang="en-US" dirty="0" smtClean="0"/>
              <a:t>/</a:t>
            </a:r>
            <a:r>
              <a:rPr lang="en-US" dirty="0" err="1" smtClean="0"/>
              <a:t>keV</a:t>
            </a:r>
            <a:r>
              <a:rPr lang="en-US" dirty="0" smtClean="0"/>
              <a:t> light yield best reported for argon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User's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28</a:t>
            </a:fld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352800" cy="46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7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exclusion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828800"/>
            <a:ext cx="40195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96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for dark matter: </a:t>
            </a:r>
            <a:br>
              <a:rPr lang="en-US" dirty="0" smtClean="0"/>
            </a:br>
            <a:r>
              <a:rPr lang="en-US" dirty="0" smtClean="0"/>
              <a:t>compelling at all scales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http://www.philica.com/uploads/images/145/Image/image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8758"/>
          <a:stretch/>
        </p:blipFill>
        <p:spPr bwMode="auto">
          <a:xfrm>
            <a:off x="150254" y="1781846"/>
            <a:ext cx="2897746" cy="26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ature.com/nature/journal/v440/n7088/images/nature04803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202"/>
            <a:ext cx="3200400" cy="23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map.gsfc.nasa.gov/media/101080/101080_7yrFullSky_WMAP_1024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7185"/>
            <a:ext cx="3053419" cy="15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ience.tamu.edu/articles/CDMS_DarkMat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2" y="1524000"/>
            <a:ext cx="3163508" cy="22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254" y="138326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galaxies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1487112"/>
            <a:ext cx="90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Galaxy</a:t>
            </a:r>
          </a:p>
          <a:p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8252" y="5144869"/>
            <a:ext cx="206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whole </a:t>
            </a:r>
          </a:p>
          <a:p>
            <a:pPr algn="ctr"/>
            <a:r>
              <a:rPr lang="en-US" dirty="0" smtClean="0"/>
              <a:t>observable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"/>
    </mc:Choice>
    <mc:Fallback xmlns="">
      <p:transition spd="slow" advTm="62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CDMS II Results - 2009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Dec 2009: then best spin-independent sensitivity</a:t>
            </a:r>
          </a:p>
          <a:p>
            <a:r>
              <a:rPr lang="en-US" dirty="0" smtClean="0"/>
              <a:t>Limited by surface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30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4742"/>
            <a:ext cx="4191000" cy="496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248025" cy="328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Events in CDMS II ZIPs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Limiting background in CDMS II 10 </a:t>
            </a:r>
            <a:r>
              <a:rPr lang="en-US" dirty="0" err="1" smtClean="0"/>
              <a:t>keV</a:t>
            </a:r>
            <a:r>
              <a:rPr lang="en-US" dirty="0" smtClean="0"/>
              <a:t> threshold analysis was surface events</a:t>
            </a:r>
          </a:p>
          <a:p>
            <a:r>
              <a:rPr lang="en-US" dirty="0" smtClean="0"/>
              <a:t>Free electrons/holes have some ballistic motion</a:t>
            </a:r>
          </a:p>
          <a:p>
            <a:r>
              <a:rPr lang="en-US" dirty="0" smtClean="0"/>
              <a:t>Some is lost for events near surface</a:t>
            </a:r>
          </a:p>
          <a:p>
            <a:r>
              <a:rPr lang="en-US" dirty="0" smtClean="0"/>
              <a:t>Pushes yield down into WIMP search box</a:t>
            </a:r>
            <a:endParaRPr lang="en-US" dirty="0"/>
          </a:p>
        </p:txBody>
      </p:sp>
      <p:pic>
        <p:nvPicPr>
          <p:cNvPr id="8" name="Picture 2" descr="Fig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22404"/>
            <a:ext cx="4038600" cy="27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31</a:t>
            </a:fld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7375838" y="3580327"/>
            <a:ext cx="228600" cy="228600"/>
          </a:xfrm>
          <a:prstGeom prst="irregularSeal1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7529529" y="3276602"/>
            <a:ext cx="74909" cy="3037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7604438" y="3428464"/>
            <a:ext cx="244162" cy="29251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</p:cNvCxnSpPr>
          <p:nvPr/>
        </p:nvCxnSpPr>
        <p:spPr>
          <a:xfrm flipH="1" flipV="1">
            <a:off x="7239000" y="3276602"/>
            <a:ext cx="290529" cy="3037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>
            <a:off x="7465638" y="3808927"/>
            <a:ext cx="24500" cy="68687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0"/>
    </mc:Choice>
    <mc:Fallback xmlns="">
      <p:transition spd="slow" advTm="79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possible candidates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focus on WIMP: Weakly Interacting Massive Particle</a:t>
            </a:r>
          </a:p>
          <a:p>
            <a:r>
              <a:rPr lang="en-US" dirty="0" smtClean="0"/>
              <a:t>Cosmological relic density naturally leads to ~</a:t>
            </a:r>
            <a:r>
              <a:rPr lang="en-US" dirty="0" err="1" smtClean="0"/>
              <a:t>GeV</a:t>
            </a:r>
            <a:r>
              <a:rPr lang="en-US" dirty="0" smtClean="0"/>
              <a:t>—</a:t>
            </a:r>
            <a:r>
              <a:rPr lang="en-US" dirty="0" err="1" smtClean="0"/>
              <a:t>TeV</a:t>
            </a:r>
            <a:r>
              <a:rPr lang="en-US" dirty="0" smtClean="0"/>
              <a:t> particle with weak-scale annihilation cross-sec</a:t>
            </a:r>
          </a:p>
          <a:p>
            <a:r>
              <a:rPr lang="en-US" dirty="0" smtClean="0"/>
              <a:t>Bonus: matches </a:t>
            </a:r>
            <a:r>
              <a:rPr lang="en-US" dirty="0" err="1" smtClean="0"/>
              <a:t>neutralino</a:t>
            </a:r>
            <a:r>
              <a:rPr lang="en-US" dirty="0" smtClean="0"/>
              <a:t> in many SUSY models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99918" y="1790527"/>
            <a:ext cx="4146048" cy="3892055"/>
            <a:chOff x="203589" y="1828800"/>
            <a:chExt cx="4139811" cy="3886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89" y="1828800"/>
              <a:ext cx="4139811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209800" y="3200400"/>
              <a:ext cx="12192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9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"/>
    </mc:Choice>
    <mc:Fallback xmlns="">
      <p:transition spd="slow" advTm="3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WIMP 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/>
              <a:t>Sharply falling exponential </a:t>
            </a:r>
            <a:r>
              <a:rPr lang="en-US" dirty="0" smtClean="0"/>
              <a:t>spectrum</a:t>
            </a:r>
          </a:p>
          <a:p>
            <a:r>
              <a:rPr lang="en-US" dirty="0" smtClean="0"/>
              <a:t>Tiny overall rate: ~few/ton/year</a:t>
            </a:r>
          </a:p>
          <a:p>
            <a:r>
              <a:rPr lang="en-US" dirty="0" smtClean="0"/>
              <a:t>Compare to “clean” copper, ~10</a:t>
            </a:r>
            <a:r>
              <a:rPr lang="en-US" baseline="30000" dirty="0" smtClean="0"/>
              <a:t>7</a:t>
            </a:r>
            <a:r>
              <a:rPr lang="en-US" dirty="0" smtClean="0"/>
              <a:t>/ton/year</a:t>
            </a:r>
          </a:p>
          <a:p>
            <a:r>
              <a:rPr lang="en-US" dirty="0" smtClean="0"/>
              <a:t>1 fingerprint: </a:t>
            </a:r>
            <a:br>
              <a:rPr lang="en-US" dirty="0" smtClean="0"/>
            </a:br>
            <a:r>
              <a:rPr lang="en-US" dirty="0" smtClean="0"/>
              <a:t>~20 decays/year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880" y="1935495"/>
            <a:ext cx="5057320" cy="344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5953780"/>
            <a:ext cx="67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Need: Low threshold, very low backgrounds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"/>
    </mc:Choice>
    <mc:Fallback xmlns="">
      <p:transition spd="slow" advTm="6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Gammas are largest background, but they have different energy deposition mechanism</a:t>
            </a:r>
          </a:p>
          <a:p>
            <a:r>
              <a:rPr lang="en-US" dirty="0" smtClean="0"/>
              <a:t>Alphas are usually higher energy, at surface</a:t>
            </a:r>
          </a:p>
          <a:p>
            <a:r>
              <a:rPr lang="en-US" dirty="0" smtClean="0"/>
              <a:t>Neutrons mimic WIMPs; good for calibration, bad for background – need lots of shielding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http://cdms.berkeley.edu/Education/DMpages/science/images/NucRecoilA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1177"/>
            <a:ext cx="4038600" cy="39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"/>
    </mc:Choice>
    <mc:Fallback xmlns="">
      <p:transition spd="slow" advTm="6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WIMP signals expected to have annual modulation</a:t>
            </a:r>
          </a:p>
          <a:p>
            <a:r>
              <a:rPr lang="en-US" dirty="0" smtClean="0"/>
              <a:t>Due to motion of earth relative to sun through “WIMP wind”</a:t>
            </a:r>
          </a:p>
          <a:p>
            <a:r>
              <a:rPr lang="en-US" dirty="0" smtClean="0"/>
              <a:t>“Smoking gun” dark matter signature</a:t>
            </a:r>
            <a:endParaRPr lang="en-US" dirty="0"/>
          </a:p>
        </p:txBody>
      </p:sp>
      <p:pic>
        <p:nvPicPr>
          <p:cNvPr id="19468" name="Picture 12" descr="http://www.hep.shef.ac.uk/research/dm/images/earth_in_galax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709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58"/>
    </mc:Choice>
    <mc:Fallback xmlns="">
      <p:transition spd="slow" advTm="359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modulation: Some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DAMA, </a:t>
            </a:r>
            <a:r>
              <a:rPr lang="en-US" dirty="0" err="1" smtClean="0"/>
              <a:t>CoGeNT</a:t>
            </a:r>
            <a:r>
              <a:rPr lang="en-US" dirty="0" smtClean="0"/>
              <a:t>, and CRESST see low-energy signals compatible with ~7 </a:t>
            </a:r>
            <a:r>
              <a:rPr lang="en-US" dirty="0" err="1" smtClean="0"/>
              <a:t>GeV</a:t>
            </a:r>
            <a:r>
              <a:rPr lang="en-US" dirty="0" smtClean="0"/>
              <a:t> WIMP</a:t>
            </a:r>
          </a:p>
          <a:p>
            <a:r>
              <a:rPr lang="en-US" dirty="0" smtClean="0"/>
              <a:t>DAMA sees annual modulation at expected phase with &gt;7 sigma</a:t>
            </a:r>
          </a:p>
          <a:p>
            <a:r>
              <a:rPr lang="en-US" dirty="0" err="1" smtClean="0"/>
              <a:t>CoGeNT</a:t>
            </a:r>
            <a:r>
              <a:rPr lang="en-US" dirty="0" smtClean="0"/>
              <a:t> sees (statistically) weaker modulation</a:t>
            </a:r>
          </a:p>
        </p:txBody>
      </p:sp>
      <p:pic>
        <p:nvPicPr>
          <p:cNvPr id="19462" name="Picture 6" descr="http://ars.els-cdn.com/content/image/1-s2.0-S016890021001274X-gr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6"/>
          <a:stretch/>
        </p:blipFill>
        <p:spPr bwMode="auto">
          <a:xfrm>
            <a:off x="4190999" y="1600200"/>
            <a:ext cx="47753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8</a:t>
            </a:fld>
            <a:endParaRPr lang="en-US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9"/>
          <a:stretch/>
        </p:blipFill>
        <p:spPr bwMode="auto">
          <a:xfrm>
            <a:off x="4538524" y="3352800"/>
            <a:ext cx="420785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1"/>
    </mc:Choice>
    <mc:Fallback xmlns="">
      <p:transition spd="slow" advTm="299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community at now</a:t>
            </a:r>
            <a:r>
              <a:rPr lang="en-US" baseline="30000" dirty="0" smtClean="0"/>
              <a:t>*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006D-C2D7-4686-827F-EDEB5EFE835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1528" y="1444823"/>
            <a:ext cx="2370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For loose definitions of ‘now’</a:t>
            </a:r>
            <a:endParaRPr lang="en-US" sz="1400" baseline="30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828800"/>
            <a:ext cx="6934200" cy="4429126"/>
            <a:chOff x="1066800" y="1438274"/>
            <a:chExt cx="6934200" cy="4429126"/>
          </a:xfrm>
        </p:grpSpPr>
        <p:pic>
          <p:nvPicPr>
            <p:cNvPr id="1026" name="Picture 2" descr="http://xenon.fis.uc.pt/news/site_media/limit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38274"/>
              <a:ext cx="6934200" cy="442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32982" y="2810470"/>
              <a:ext cx="26870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spin-independent fronts:</a:t>
              </a:r>
              <a:br>
                <a:rPr lang="en-US" dirty="0" smtClean="0"/>
              </a:br>
              <a:r>
                <a:rPr lang="en-US" dirty="0" smtClean="0"/>
                <a:t>Low mass (&lt;~10 </a:t>
              </a:r>
              <a:r>
                <a:rPr lang="en-US" dirty="0" err="1" smtClean="0"/>
                <a:t>GeV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High mass (~100s </a:t>
              </a:r>
              <a:r>
                <a:rPr lang="en-US" dirty="0" err="1" smtClean="0"/>
                <a:t>GeV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8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59"/>
    </mc:Choice>
    <mc:Fallback xmlns="">
      <p:transition spd="slow" advTm="5645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755</TotalTime>
  <Words>1070</Words>
  <Application>Microsoft Office PowerPoint</Application>
  <PresentationFormat>On-screen Show (4:3)</PresentationFormat>
  <Paragraphs>245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CDMS and Direct Dark Matter Searches at FNAL</vt:lpstr>
      <vt:lpstr>Outline</vt:lpstr>
      <vt:lpstr>Evidence for dark matter:  compelling at all scales</vt:lpstr>
      <vt:lpstr>Lots of possible candidates</vt:lpstr>
      <vt:lpstr>WIMP Search Challenges</vt:lpstr>
      <vt:lpstr>Background Rejection</vt:lpstr>
      <vt:lpstr>Annual modulation</vt:lpstr>
      <vt:lpstr>Annual modulation: Some hints</vt:lpstr>
      <vt:lpstr>Where is the community at now*?</vt:lpstr>
      <vt:lpstr>Direct WIMP Searches at FNAL</vt:lpstr>
      <vt:lpstr>DAMIC: CCDs </vt:lpstr>
      <vt:lpstr>COUPP: Bubble Chamber</vt:lpstr>
      <vt:lpstr>DarkSide: Dual-phase argon TPC</vt:lpstr>
      <vt:lpstr>Argon TPC background rejection</vt:lpstr>
      <vt:lpstr>DarkSide Highlights</vt:lpstr>
      <vt:lpstr>CDMS: Cold Germanium Crystals</vt:lpstr>
      <vt:lpstr>CDMS</vt:lpstr>
      <vt:lpstr>CDMS II Low Threshold Analysis - 2011</vt:lpstr>
      <vt:lpstr>CDMS II Annual Modulation Search – 2012</vt:lpstr>
      <vt:lpstr>SuperCDMS: Enter the iZIP</vt:lpstr>
      <vt:lpstr>SuperCDMS Soudan: Running now</vt:lpstr>
      <vt:lpstr>SuperCDMS SNOLAB: Coming soon! </vt:lpstr>
      <vt:lpstr>SuperCDMS SNOLAB Projected Sensitivity</vt:lpstr>
      <vt:lpstr>Extra material</vt:lpstr>
      <vt:lpstr>WIMP Technology Distribution</vt:lpstr>
      <vt:lpstr>CDMS II Installation</vt:lpstr>
      <vt:lpstr>DarkSide</vt:lpstr>
      <vt:lpstr>DarkSide</vt:lpstr>
      <vt:lpstr>Tevatron exclusion</vt:lpstr>
      <vt:lpstr>CDMS II Results - 2009</vt:lpstr>
      <vt:lpstr>Surface Events in CDMS II ZIPs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CDMS and Direct Dark Matter Searches at FNAL</dc:title>
  <dc:creator>Ben M. Loer x2136 15849N</dc:creator>
  <cp:lastModifiedBy>Ben M. Loer x2136 15849N</cp:lastModifiedBy>
  <cp:revision>75</cp:revision>
  <dcterms:created xsi:type="dcterms:W3CDTF">2012-06-11T14:05:36Z</dcterms:created>
  <dcterms:modified xsi:type="dcterms:W3CDTF">2012-06-13T17:34:55Z</dcterms:modified>
</cp:coreProperties>
</file>