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  <p:sldMasterId id="2147483752" r:id="rId6"/>
    <p:sldMasterId id="2147483764" r:id="rId7"/>
    <p:sldMasterId id="2147483767" r:id="rId8"/>
    <p:sldMasterId id="2147483770" r:id="rId9"/>
    <p:sldMasterId id="2147483778" r:id="rId10"/>
    <p:sldMasterId id="2147483785" r:id="rId11"/>
    <p:sldMasterId id="2147483794" r:id="rId12"/>
    <p:sldMasterId id="2147483798" r:id="rId13"/>
    <p:sldMasterId id="2147483803" r:id="rId14"/>
    <p:sldMasterId id="2147483811" r:id="rId15"/>
    <p:sldMasterId id="2147483818" r:id="rId16"/>
    <p:sldMasterId id="2147483830" r:id="rId17"/>
    <p:sldMasterId id="2147483833" r:id="rId18"/>
  </p:sldMasterIdLst>
  <p:notesMasterIdLst>
    <p:notesMasterId r:id="rId41"/>
  </p:notesMasterIdLst>
  <p:handoutMasterIdLst>
    <p:handoutMasterId r:id="rId42"/>
  </p:handoutMasterIdLst>
  <p:sldIdLst>
    <p:sldId id="317" r:id="rId19"/>
    <p:sldId id="549" r:id="rId20"/>
    <p:sldId id="550" r:id="rId21"/>
    <p:sldId id="540" r:id="rId22"/>
    <p:sldId id="523" r:id="rId23"/>
    <p:sldId id="525" r:id="rId24"/>
    <p:sldId id="472" r:id="rId25"/>
    <p:sldId id="542" r:id="rId26"/>
    <p:sldId id="541" r:id="rId27"/>
    <p:sldId id="551" r:id="rId28"/>
    <p:sldId id="544" r:id="rId29"/>
    <p:sldId id="528" r:id="rId30"/>
    <p:sldId id="545" r:id="rId31"/>
    <p:sldId id="548" r:id="rId32"/>
    <p:sldId id="529" r:id="rId33"/>
    <p:sldId id="535" r:id="rId34"/>
    <p:sldId id="531" r:id="rId35"/>
    <p:sldId id="532" r:id="rId36"/>
    <p:sldId id="533" r:id="rId37"/>
    <p:sldId id="534" r:id="rId38"/>
    <p:sldId id="547" r:id="rId39"/>
    <p:sldId id="272" r:id="rId40"/>
  </p:sldIdLst>
  <p:sldSz cx="12192000" cy="6858000"/>
  <p:notesSz cx="7172325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4D36"/>
    <a:srgbClr val="1E5DF8"/>
    <a:srgbClr val="00BED5"/>
    <a:srgbClr val="003088"/>
    <a:srgbClr val="F08900"/>
    <a:srgbClr val="FF6900"/>
    <a:srgbClr val="626262"/>
    <a:srgbClr val="FFFFFF"/>
    <a:srgbClr val="C1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826" autoAdjust="0"/>
  </p:normalViewPr>
  <p:slideViewPr>
    <p:cSldViewPr snapToGrid="0" snapToObjects="1">
      <p:cViewPr varScale="1">
        <p:scale>
          <a:sx n="69" d="100"/>
          <a:sy n="69" d="100"/>
        </p:scale>
        <p:origin x="1860" y="4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7288"/>
    </p:cViewPr>
  </p:sorterViewPr>
  <p:notesViewPr>
    <p:cSldViewPr snapToGrid="0" snapToObjects="1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8008" cy="47089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62658" y="0"/>
            <a:ext cx="3108008" cy="47089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r">
              <a:defRPr sz="1200"/>
            </a:lvl1pPr>
          </a:lstStyle>
          <a:p>
            <a:fld id="{850BBF66-F78C-479F-91EC-9431AC561831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7"/>
            <a:ext cx="3108008" cy="470894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7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8008" cy="47089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62658" y="0"/>
            <a:ext cx="3108008" cy="47089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1525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13" tIns="47306" rIns="94613" bIns="473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7233" y="4516676"/>
            <a:ext cx="5737860" cy="3695462"/>
          </a:xfrm>
          <a:prstGeom prst="rect">
            <a:avLst/>
          </a:prstGeom>
        </p:spPr>
        <p:txBody>
          <a:bodyPr vert="horz" lIns="94613" tIns="47306" rIns="94613" bIns="4730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108008" cy="470894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62658" y="8914407"/>
            <a:ext cx="3108008" cy="470894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6130">
              <a:defRPr/>
            </a:pPr>
            <a:fld id="{C0F3BA1D-A00F-DB41-84DA-BE26C4853B35}" type="slidenum">
              <a:rPr lang="en-US">
                <a:solidFill>
                  <a:prstClr val="black"/>
                </a:solidFill>
              </a:rPr>
              <a:pPr defTabSz="946130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2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3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Densham | Target Status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01.06.21</a:t>
            </a:r>
          </a:p>
        </p:txBody>
      </p:sp>
    </p:spTree>
    <p:extLst>
      <p:ext uri="{BB962C8B-B14F-4D97-AF65-F5344CB8AC3E}">
        <p14:creationId xmlns:p14="http://schemas.microsoft.com/office/powerpoint/2010/main" val="261150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Densham | Target Status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01.06.21</a:t>
            </a:r>
          </a:p>
        </p:txBody>
      </p:sp>
    </p:spTree>
    <p:extLst>
      <p:ext uri="{BB962C8B-B14F-4D97-AF65-F5344CB8AC3E}">
        <p14:creationId xmlns:p14="http://schemas.microsoft.com/office/powerpoint/2010/main" val="291372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96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69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86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54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LBNF-UK </a:t>
            </a:r>
            <a:r>
              <a:rPr lang="en-US" sz="1400" dirty="0" smtClean="0"/>
              <a:t>Target </a:t>
            </a:r>
            <a:r>
              <a:rPr lang="en-US" sz="1400" dirty="0" smtClean="0"/>
              <a:t>and</a:t>
            </a:r>
            <a:r>
              <a:rPr lang="en-US" sz="1400" baseline="0" dirty="0" smtClean="0"/>
              <a:t> Associated Equipment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56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104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11-Dec-2020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Target PDR - Risks &amp; Interfaces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269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3E7D-1A37-48CE-95AA-B9FB297CE993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6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14" y="-124076"/>
            <a:ext cx="975826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7D4A-D86B-40DE-87C4-92F878E76AE6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186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909E-93DD-41C6-BF46-4B9219DA6AED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10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0A82-EE22-4DD6-8BC1-B1B5B64EBB02}" type="datetime1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19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B4FF-9379-4F60-A27D-8C0FABC9947F}" type="datetime1">
              <a:rPr lang="en-GB" smtClean="0"/>
              <a:t>30/06/2022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13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1B152-0634-4B99-A619-E69D01449019}" type="datetime1">
              <a:rPr lang="en-GB" smtClean="0"/>
              <a:t>30/06/2022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05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D6C-41EC-4C02-BDDC-B1050B7F42F1}" type="datetime1">
              <a:rPr lang="en-GB" smtClean="0"/>
              <a:t>30/06/2022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98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73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55D4-B2FC-4300-B8FC-5E517FF8448E}" type="datetime1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516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A8FE-11B0-4089-84CE-9553C819EE74}" type="datetime1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2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0DD8-4C90-40CB-A627-B9EA8C06F551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09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93EF-5ABD-4468-9174-DE58458CF675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37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67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 Target Visiting Panel 2021-10-14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86100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LBNF-UK </a:t>
            </a:r>
            <a:r>
              <a:rPr lang="en-US" sz="1400" dirty="0" smtClean="0"/>
              <a:t>Target </a:t>
            </a:r>
            <a:r>
              <a:rPr lang="en-US" sz="1400" dirty="0" smtClean="0"/>
              <a:t>and Associated Equipment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94121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66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 Target Visiting Panel 2021-10-14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29880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 Sep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B61BA6-454C-7C47-84ED-41D34EEDD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Beamline Update - BIWG Session – DUNE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78157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63EFE4-5256-0840-8B9B-17EC366A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642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28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504663"/>
            <a:ext cx="4429205" cy="302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/>
              <a:t>LBNF Target system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10459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D7E0-DE26-4CEC-856C-CA6AB4EB2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980F0-FA08-475E-B6D9-92C6AEAC3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3F26-C900-4CDA-B093-7FA1471E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B305-3289-44A6-A87E-9309D5333F90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35F8-FB74-4D07-9F65-311E7395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BB51F-272F-4C45-90B7-FCDF542D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A30E-B41A-46C6-9C4F-11FED84BB9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059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47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385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427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275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15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7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35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167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238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LBNF/DUNE-US All Hands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63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6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LBNF-UK </a:t>
            </a:r>
            <a:r>
              <a:rPr lang="en-US" sz="1400" dirty="0" smtClean="0"/>
              <a:t>Target </a:t>
            </a:r>
            <a:r>
              <a:rPr lang="en-US" sz="1400" dirty="0" smtClean="0"/>
              <a:t>and Associated Equipment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94987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906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504663"/>
            <a:ext cx="4429205" cy="302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 Target system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32057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Hylen | Requirements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27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706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43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1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07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33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892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Jim Hylen | Requirements Overview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554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197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299909"/>
            <a:ext cx="4429205" cy="4215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 Targetry Baffle</a:t>
            </a:r>
            <a:br>
              <a:rPr lang="en-US" sz="1400" dirty="0" smtClean="0"/>
            </a:br>
            <a:r>
              <a:rPr lang="en-US" sz="1400" dirty="0" smtClean="0"/>
              <a:t>Preliminary Design Review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444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E787-C73C-4EDF-91C4-2DF619FCC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2FE22-BC1B-4181-AC28-4C1721E6C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9EB5D-C80E-422D-9B75-8472E7F9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159B4-7C38-4C4A-9E79-04B4B035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89E5-9CB6-4C11-8748-428886FC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412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B04-1F8F-4409-8608-4DFD7A85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C802-2733-4611-A8E7-8F40A1F7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18528-A37B-4459-A817-1421642B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60201-E14F-4FB9-B006-997F78D7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040A-4424-415A-87A2-7C00934F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35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8238-6736-48C4-BDF9-D8A17C43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7F69B-DBEA-4C8E-B9EE-D34705100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DE0D-776E-45EF-9B26-FB9C8BF9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64820-52A7-4FE9-B2F9-472A1C0F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93D77-B002-4741-97ED-8F69B57F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95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A599-BD8E-479A-B67B-4FE3AAFF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E726-E609-47D3-AFF2-F1D724A04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6224E-9CE3-4B1E-92D3-921C0592D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0DB8F-D77A-492C-AF6D-4CB6C007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7D3A8-710D-4C22-B6D5-55A2F463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52FF1-CA6B-41F5-81CA-8E5EDEFF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3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76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F310-0FB4-47D0-A03C-FD81458B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7825-B42C-446A-B7C2-1CE1727E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D93D3-CFDD-40F0-AE60-3661AAF9D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9DC40-08B0-42CB-A196-59EFEC04E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7BE59-9DF2-4677-9F1C-DD6495C7A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F9F38-0279-444D-9040-2F312F31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3B1EA-E209-4280-8FEE-499E11AC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990A8-47F2-49BD-97E1-1311794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89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8278-86A1-43AC-9DC5-F2F16E8E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EA75C0-0C33-4F6C-95BE-EBB763A6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EF779-CFD8-414D-BADE-F665018F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8E6B9-6EB6-4DA5-87D9-605D662D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4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7F087-5A70-4BCC-B9AB-7092E24F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904C9-F6E5-4DFD-A870-A063FB9E5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D766A-C6AE-4148-9053-CCF4E6B7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928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85C9-E2FE-4949-B1BF-BF044C64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8698-C4B8-4032-BF1B-557F02AB5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22098-7F42-45CB-B856-8DD5FA4E0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A7C25-DCBB-4E28-8D50-F6E2F4AF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D959E-F31E-42CA-B3C6-5B6FEEEF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64756-11C0-40FB-94A1-7F37BF1A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131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5D5B-CCE1-42F6-AA44-D701A0AF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B501C-E21D-4542-B4B7-265351BD7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C05DB-FD70-4A02-AEE1-314584400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3C28A-4E04-4EDA-AF18-E2889301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0DAEB-8510-40C1-B961-B3AE0E80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D382E-A134-4FF3-B60B-FC3760C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707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865-D447-4827-A1D5-62D668B07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F8F7E-EB80-413A-AEE3-C2EA1D91F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5C712-424B-48BD-945B-E3B359C5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66457-E282-4E43-9A61-2980A41B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76D71-428B-410E-8F0F-19A061C9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590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D3907-9E5D-4050-9B57-444B7B404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35333-757A-4731-B7A6-7F3E330F9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5FCC-CB70-4DB6-B863-4F38E0A0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C4695-C2BC-4D7A-BC6F-F332D189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FA769-A773-4042-91BA-4EFAF121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301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02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413499"/>
            <a:ext cx="4429205" cy="307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LBNF-UK</a:t>
            </a:r>
            <a:r>
              <a:rPr lang="en-US" sz="1400" baseline="0" dirty="0" smtClean="0"/>
              <a:t> </a:t>
            </a:r>
            <a:r>
              <a:rPr lang="en-US" sz="1400" dirty="0" smtClean="0"/>
              <a:t>Target and Associated Equipment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27814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Keith Gollwitzer |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53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8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6077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6989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619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297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912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731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7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3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8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11116733" y="6483731"/>
            <a:ext cx="5588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03.06.22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Jim Hylen | Requirements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9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CF0FB-04B8-4C2C-8873-9612EC26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E1E79-EB94-4085-BD63-5459C1A68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86F49-C44C-4DE3-A053-B10746E70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C65E9-4C9F-4F86-8577-2C224EBC1D37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08EBC-9491-48F0-8E98-57F44509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5FB08-A071-4758-97C9-4B51D7BD9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3C04-DC90-41A3-8F09-CFB884B58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5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11116733" y="6483731"/>
            <a:ext cx="5588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06-Apr-2022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Keith Gollwitzer |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0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3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5534" y="365125"/>
            <a:ext cx="97582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9C30F-A877-4527-A107-43DD4D10A75A}" type="datetime1">
              <a:rPr lang="en-GB" smtClean="0"/>
              <a:t>30/06/2022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F419-A71E-4DB2-88C1-0CAE73B1D0B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arallelogram 6"/>
          <p:cNvSpPr/>
          <p:nvPr userDrawn="1"/>
        </p:nvSpPr>
        <p:spPr>
          <a:xfrm>
            <a:off x="-1298512" y="-914401"/>
            <a:ext cx="3295261" cy="5965437"/>
          </a:xfrm>
          <a:prstGeom prst="parallelogram">
            <a:avLst>
              <a:gd name="adj" fmla="val 86477"/>
            </a:avLst>
          </a:prstGeom>
          <a:solidFill>
            <a:srgbClr val="A3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arallelogram 7"/>
          <p:cNvSpPr/>
          <p:nvPr userDrawn="1"/>
        </p:nvSpPr>
        <p:spPr>
          <a:xfrm>
            <a:off x="-1937657" y="-663245"/>
            <a:ext cx="3295261" cy="5965437"/>
          </a:xfrm>
          <a:prstGeom prst="parallelogram">
            <a:avLst>
              <a:gd name="adj" fmla="val 85911"/>
            </a:avLst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7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4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403158" y="6504663"/>
            <a:ext cx="4818053" cy="270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LBNF-UK </a:t>
            </a:r>
            <a:r>
              <a:rPr lang="en-US" sz="1400" dirty="0" smtClean="0"/>
              <a:t>Target </a:t>
            </a:r>
            <a:r>
              <a:rPr lang="en-US" sz="1400" dirty="0" smtClean="0"/>
              <a:t>and Associated Equipment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88719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23 Jun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Meeting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08B9D2B-4C0E-2F41-A6D0-86E3DF6FF9D9}"/>
              </a:ext>
            </a:extLst>
          </p:cNvPr>
          <p:cNvSpPr txBox="1">
            <a:spLocks/>
          </p:cNvSpPr>
          <p:nvPr userDrawn="1"/>
        </p:nvSpPr>
        <p:spPr>
          <a:xfrm>
            <a:off x="11586632" y="64884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</p:spTree>
    <p:extLst>
      <p:ext uri="{BB962C8B-B14F-4D97-AF65-F5344CB8AC3E}">
        <p14:creationId xmlns:p14="http://schemas.microsoft.com/office/powerpoint/2010/main" val="34932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09.29.2021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LBNF/DUNE-US All Hands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30A5-7676-4279-9A6A-148E61F351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39847" y="6451676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4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76143" y="478946"/>
            <a:ext cx="5606643" cy="21390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LBNF </a:t>
            </a:r>
            <a:r>
              <a:rPr lang="en-US" sz="36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and Associated Equipment</a:t>
            </a:r>
            <a:r>
              <a:rPr lang="en-US" sz="4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sz="2800" b="1" spc="-15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spc="-15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2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09344" y="3196176"/>
            <a:ext cx="6223618" cy="26930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GB" sz="2000" b="1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Densham (PI)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GB" sz="2000" b="1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Loveridge (PM),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O’Dell,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Tristan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Davenne, Mike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Fitton, Eric Harvey-Fishenden, Dan Wilcox,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Parkin, Phil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Jeffery, Joe Bennett </a:t>
            </a:r>
            <a:b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(STFC </a:t>
            </a:r>
            <a:r>
              <a:rPr lang="en-GB" sz="1400" i="1" spc="15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Appleton Laboratory)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en-GB" sz="14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</a:t>
            </a:r>
            <a:r>
              <a:rPr lang="en-GB" sz="1400" i="1" spc="15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Warwick</a:t>
            </a:r>
            <a:r>
              <a:rPr lang="en-GB" sz="14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Biao 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 </a:t>
            </a:r>
            <a:r>
              <a:rPr lang="en-US" sz="1400" i="1" spc="15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of Birmingham)</a:t>
            </a:r>
            <a:endParaRPr lang="en-GB" sz="1400" i="1" spc="15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 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 </a:t>
            </a:r>
            <a:r>
              <a:rPr lang="en-US" sz="1400" i="1" spc="15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of Bristol</a:t>
            </a:r>
            <a:r>
              <a:rPr lang="en-US" sz="14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i="1" spc="15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4" y="5942095"/>
            <a:ext cx="3046380" cy="778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5668" y="5832592"/>
            <a:ext cx="2699792" cy="1012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319" y="5891909"/>
            <a:ext cx="1240015" cy="826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74" y="5984782"/>
            <a:ext cx="1063296" cy="705320"/>
          </a:xfrm>
          <a:prstGeom prst="rect">
            <a:avLst/>
          </a:prstGeom>
        </p:spPr>
      </p:pic>
      <p:pic>
        <p:nvPicPr>
          <p:cNvPr id="1026" name="Picture 2" descr="Offre d&amp;#39;emploi – Teaching Fellow in Medieval History | RMBLF.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38" y="4992539"/>
            <a:ext cx="1938813" cy="9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3" y="5168070"/>
            <a:ext cx="1682222" cy="508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668" y="4155649"/>
            <a:ext cx="2010056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010" y="3157150"/>
            <a:ext cx="6011816" cy="3612830"/>
            <a:chOff x="5849764" y="3048114"/>
            <a:chExt cx="6125494" cy="371520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2933" y="3209544"/>
              <a:ext cx="5882325" cy="3553778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6370320" y="3370993"/>
              <a:ext cx="505968" cy="459037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849764" y="3048114"/>
              <a:ext cx="1765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SS 316L</a:t>
              </a:r>
            </a:p>
          </p:txBody>
        </p:sp>
        <p:cxnSp>
          <p:nvCxnSpPr>
            <p:cNvPr id="35" name="Straight Arrow Connector 34"/>
            <p:cNvCxnSpPr>
              <a:stCxn id="36" idx="1"/>
            </p:cNvCxnSpPr>
            <p:nvPr/>
          </p:nvCxnSpPr>
          <p:spPr>
            <a:xfrm flipH="1">
              <a:off x="7171251" y="3319769"/>
              <a:ext cx="718254" cy="292222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889505" y="3150492"/>
              <a:ext cx="1765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Al6061-T6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Geometry Changes for Vibration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32" y="874562"/>
            <a:ext cx="11118797" cy="5093514"/>
          </a:xfrm>
        </p:spPr>
        <p:txBody>
          <a:bodyPr/>
          <a:lstStyle/>
          <a:p>
            <a:r>
              <a:rPr lang="en-GB" dirty="0"/>
              <a:t>Two options </a:t>
            </a:r>
            <a:r>
              <a:rPr lang="en-GB" dirty="0" smtClean="0"/>
              <a:t>investigated to </a:t>
            </a:r>
            <a:r>
              <a:rPr lang="en-GB" dirty="0"/>
              <a:t>mitigate vibrations of target expected from pulsed magnetic horn current induced Lorentz forces:</a:t>
            </a:r>
          </a:p>
          <a:p>
            <a:pPr lvl="1"/>
            <a:r>
              <a:rPr lang="en-GB" dirty="0"/>
              <a:t>Make the </a:t>
            </a:r>
            <a:r>
              <a:rPr lang="en-GB" dirty="0" smtClean="0"/>
              <a:t>support </a:t>
            </a:r>
            <a:r>
              <a:rPr lang="en-GB" dirty="0"/>
              <a:t>plate </a:t>
            </a:r>
            <a:r>
              <a:rPr lang="en-GB" dirty="0" smtClean="0"/>
              <a:t>stiffer, </a:t>
            </a:r>
            <a:r>
              <a:rPr lang="en-GB" dirty="0"/>
              <a:t>while also reducing the driving frequency below the first plate frequency (e.g. by adding mass)</a:t>
            </a:r>
          </a:p>
          <a:p>
            <a:pPr lvl="2"/>
            <a:r>
              <a:rPr lang="en-GB" dirty="0"/>
              <a:t>Implemented as a ribbed stainless steel 316L plate</a:t>
            </a:r>
          </a:p>
          <a:p>
            <a:pPr lvl="1"/>
            <a:r>
              <a:rPr lang="en-GB" dirty="0" smtClean="0"/>
              <a:t>Make </a:t>
            </a:r>
            <a:r>
              <a:rPr lang="en-GB" dirty="0"/>
              <a:t>the </a:t>
            </a:r>
            <a:r>
              <a:rPr lang="en-GB" dirty="0" smtClean="0"/>
              <a:t>support </a:t>
            </a:r>
            <a:r>
              <a:rPr lang="en-GB" dirty="0"/>
              <a:t>plate </a:t>
            </a:r>
            <a:r>
              <a:rPr lang="en-GB" dirty="0" smtClean="0"/>
              <a:t>axially compliant (low </a:t>
            </a:r>
            <a:r>
              <a:rPr lang="en-GB" i="1" dirty="0" smtClean="0"/>
              <a:t>f</a:t>
            </a:r>
            <a:r>
              <a:rPr lang="en-GB" dirty="0" smtClean="0"/>
              <a:t>), </a:t>
            </a:r>
            <a:r>
              <a:rPr lang="en-GB" dirty="0"/>
              <a:t>so driving frequency is not transmitted</a:t>
            </a:r>
          </a:p>
          <a:p>
            <a:pPr lvl="2"/>
            <a:r>
              <a:rPr lang="en-GB" dirty="0"/>
              <a:t>Implemented as two thin aluminium plates, axially separated to prevent gravity sag</a:t>
            </a:r>
          </a:p>
          <a:p>
            <a:pPr marL="806450" lvl="2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10</a:t>
            </a:fld>
            <a:r>
              <a:t> </a:t>
            </a:r>
            <a:endParaRPr dirty="0"/>
          </a:p>
        </p:txBody>
      </p:sp>
      <p:grpSp>
        <p:nvGrpSpPr>
          <p:cNvPr id="28" name="Group 27"/>
          <p:cNvGrpSpPr/>
          <p:nvPr/>
        </p:nvGrpSpPr>
        <p:grpSpPr>
          <a:xfrm>
            <a:off x="6307301" y="3055154"/>
            <a:ext cx="5839976" cy="3762869"/>
            <a:chOff x="37228" y="3040267"/>
            <a:chExt cx="5839976" cy="3762869"/>
          </a:xfrm>
        </p:grpSpPr>
        <p:grpSp>
          <p:nvGrpSpPr>
            <p:cNvPr id="24" name="Group 23"/>
            <p:cNvGrpSpPr/>
            <p:nvPr/>
          </p:nvGrpSpPr>
          <p:grpSpPr>
            <a:xfrm>
              <a:off x="37228" y="3040267"/>
              <a:ext cx="5839976" cy="3762869"/>
              <a:chOff x="37228" y="3040267"/>
              <a:chExt cx="5839976" cy="37628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797" y="3209544"/>
                <a:ext cx="5761407" cy="3593592"/>
              </a:xfrm>
              <a:prstGeom prst="rect">
                <a:avLst/>
              </a:prstGeom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514240" y="3366556"/>
                <a:ext cx="253857" cy="356022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37228" y="3040267"/>
                <a:ext cx="1765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Al6061-T6</a:t>
                </a:r>
              </a:p>
            </p:txBody>
          </p:sp>
          <p:cxnSp>
            <p:nvCxnSpPr>
              <p:cNvPr id="16" name="Straight Arrow Connector 15"/>
              <p:cNvCxnSpPr>
                <a:stCxn id="17" idx="1"/>
              </p:cNvCxnSpPr>
              <p:nvPr/>
            </p:nvCxnSpPr>
            <p:spPr>
              <a:xfrm flipH="1">
                <a:off x="1158555" y="3347350"/>
                <a:ext cx="718254" cy="292222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876809" y="3178073"/>
                <a:ext cx="1765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Al6061-T6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080581" y="6096557"/>
              <a:ext cx="2505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2x 6mm thick plates, with 58mm spacing between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963458" y="5547469"/>
              <a:ext cx="1117123" cy="735567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9511518" y="3002445"/>
            <a:ext cx="2839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</a:rPr>
              <a:t>2 x a</a:t>
            </a:r>
            <a:r>
              <a:rPr lang="en-GB" sz="2000" b="1" dirty="0" smtClean="0">
                <a:solidFill>
                  <a:srgbClr val="000000"/>
                </a:solidFill>
              </a:rPr>
              <a:t>xially compliant support plates</a:t>
            </a:r>
            <a:endParaRPr lang="en-GB" sz="2000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0655" y="3705488"/>
            <a:ext cx="301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Increased </a:t>
            </a:r>
            <a:r>
              <a:rPr lang="en-GB" sz="2000" b="1" dirty="0" smtClean="0">
                <a:solidFill>
                  <a:srgbClr val="000000"/>
                </a:solidFill>
              </a:rPr>
              <a:t>stiffness of (green) </a:t>
            </a:r>
            <a:r>
              <a:rPr lang="en-GB" sz="2000" b="1" dirty="0" smtClean="0">
                <a:solidFill>
                  <a:srgbClr val="000000"/>
                </a:solidFill>
              </a:rPr>
              <a:t>s</a:t>
            </a:r>
            <a:r>
              <a:rPr lang="en-GB" sz="2000" b="1" dirty="0" smtClean="0">
                <a:solidFill>
                  <a:srgbClr val="000000"/>
                </a:solidFill>
              </a:rPr>
              <a:t>upport plate</a:t>
            </a:r>
            <a:endParaRPr lang="en-GB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297655"/>
              </p:ext>
            </p:extLst>
          </p:nvPr>
        </p:nvGraphicFramePr>
        <p:xfrm>
          <a:off x="10660773" y="4022054"/>
          <a:ext cx="1528913" cy="1524000"/>
        </p:xfrm>
        <a:graphic>
          <a:graphicData uri="http://schemas.openxmlformats.org/drawingml/2006/table">
            <a:tbl>
              <a:tblPr/>
              <a:tblGrid>
                <a:gridCol w="1026097">
                  <a:extLst>
                    <a:ext uri="{9D8B030D-6E8A-4147-A177-3AD203B41FA5}">
                      <a16:colId xmlns:a16="http://schemas.microsoft.com/office/drawing/2014/main" val="3456433418"/>
                    </a:ext>
                  </a:extLst>
                </a:gridCol>
                <a:gridCol w="502816">
                  <a:extLst>
                    <a:ext uri="{9D8B030D-6E8A-4147-A177-3AD203B41FA5}">
                      <a16:colId xmlns:a16="http://schemas.microsoft.com/office/drawing/2014/main" val="2959977546"/>
                    </a:ext>
                  </a:extLst>
                </a:gridCol>
              </a:tblGrid>
              <a:tr h="1841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Gravity sag (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932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734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Reinforced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4993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Thin Plates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590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 Plate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911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9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to Vibration </a:t>
            </a:r>
            <a:r>
              <a:rPr lang="en-GB" dirty="0" smtClean="0"/>
              <a:t>Response of 1.5 m target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11</a:t>
            </a:fld>
            <a:r>
              <a:t> 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3891107" y="5858332"/>
            <a:ext cx="516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Conclusion: reducing the axial stiffness of the mounting plate can reduce vibration amplitudes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56" y="1035199"/>
            <a:ext cx="8440152" cy="481497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22706C-44E2-E573-4E5F-70B08B209668}"/>
              </a:ext>
            </a:extLst>
          </p:cNvPr>
          <p:cNvCxnSpPr>
            <a:cxnSpLocks/>
          </p:cNvCxnSpPr>
          <p:nvPr/>
        </p:nvCxnSpPr>
        <p:spPr>
          <a:xfrm>
            <a:off x="1970660" y="1603043"/>
            <a:ext cx="1726866" cy="306123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E623C7-4E43-748C-F687-80C324F02AA0}"/>
              </a:ext>
            </a:extLst>
          </p:cNvPr>
          <p:cNvSpPr txBox="1"/>
          <p:nvPr/>
        </p:nvSpPr>
        <p:spPr>
          <a:xfrm>
            <a:off x="245966" y="1158255"/>
            <a:ext cx="1813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1</a:t>
            </a:r>
            <a:r>
              <a:rPr lang="en-GB" sz="1600" baseline="30000" dirty="0">
                <a:solidFill>
                  <a:srgbClr val="000000"/>
                </a:solidFill>
              </a:rPr>
              <a:t>st</a:t>
            </a:r>
            <a:r>
              <a:rPr lang="en-GB" sz="1600" dirty="0">
                <a:solidFill>
                  <a:srgbClr val="000000"/>
                </a:solidFill>
              </a:rPr>
              <a:t> mode of “green” </a:t>
            </a:r>
            <a:r>
              <a:rPr lang="en-GB" sz="1600" dirty="0" smtClean="0">
                <a:solidFill>
                  <a:srgbClr val="000000"/>
                </a:solidFill>
              </a:rPr>
              <a:t>support plate </a:t>
            </a:r>
            <a:r>
              <a:rPr lang="en-GB" sz="1600" dirty="0">
                <a:solidFill>
                  <a:srgbClr val="000000"/>
                </a:solidFill>
              </a:rPr>
              <a:t>in each case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767543-7AAF-B2F1-FA53-D0A4C905AC23}"/>
              </a:ext>
            </a:extLst>
          </p:cNvPr>
          <p:cNvCxnSpPr>
            <a:cxnSpLocks/>
          </p:cNvCxnSpPr>
          <p:nvPr/>
        </p:nvCxnSpPr>
        <p:spPr>
          <a:xfrm>
            <a:off x="1970660" y="1598965"/>
            <a:ext cx="2517450" cy="265482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4E106B-49D1-43E1-EC7B-6F5D29974B09}"/>
              </a:ext>
            </a:extLst>
          </p:cNvPr>
          <p:cNvCxnSpPr>
            <a:cxnSpLocks/>
          </p:cNvCxnSpPr>
          <p:nvPr/>
        </p:nvCxnSpPr>
        <p:spPr>
          <a:xfrm>
            <a:off x="1970660" y="1603043"/>
            <a:ext cx="2969197" cy="236468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811A53-5013-016A-0720-32D16B35DB57}"/>
              </a:ext>
            </a:extLst>
          </p:cNvPr>
          <p:cNvCxnSpPr>
            <a:cxnSpLocks/>
          </p:cNvCxnSpPr>
          <p:nvPr/>
        </p:nvCxnSpPr>
        <p:spPr>
          <a:xfrm>
            <a:off x="1970660" y="1603043"/>
            <a:ext cx="3297626" cy="125760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AC967B9-CF72-A150-ED63-26D3A9E3C689}"/>
              </a:ext>
            </a:extLst>
          </p:cNvPr>
          <p:cNvSpPr txBox="1"/>
          <p:nvPr/>
        </p:nvSpPr>
        <p:spPr>
          <a:xfrm>
            <a:off x="10041622" y="2189018"/>
            <a:ext cx="18732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Sine sweep with </a:t>
            </a:r>
            <a:r>
              <a:rPr lang="en-GB" dirty="0" smtClean="0"/>
              <a:t>varying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10 </a:t>
            </a:r>
            <a:r>
              <a:rPr lang="en-GB" dirty="0"/>
              <a:t>µm amplitude </a:t>
            </a:r>
            <a:r>
              <a:rPr lang="en-GB" dirty="0" smtClean="0"/>
              <a:t>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</a:t>
            </a:r>
            <a:r>
              <a:rPr lang="en-GB" dirty="0"/>
              <a:t>% damping (typ. from </a:t>
            </a:r>
            <a:r>
              <a:rPr lang="en-GB" dirty="0" smtClean="0"/>
              <a:t>T2K horn data)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9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02952" y="1071715"/>
            <a:ext cx="11646435" cy="5120988"/>
          </a:xfrm>
        </p:spPr>
        <p:txBody>
          <a:bodyPr/>
          <a:lstStyle/>
          <a:p>
            <a:pPr lvl="3"/>
            <a:endParaRPr lang="en-GB" sz="1000" dirty="0"/>
          </a:p>
          <a:p>
            <a:r>
              <a:rPr lang="en-GB" i="1" dirty="0" smtClean="0"/>
              <a:t>Axially compliant </a:t>
            </a:r>
            <a:r>
              <a:rPr lang="en-GB" dirty="0" smtClean="0"/>
              <a:t>support geometry (2 thin plates) gives a large frequency range where fatigue response looks acceptable (and </a:t>
            </a:r>
            <a:r>
              <a:rPr lang="en-GB" dirty="0" smtClean="0"/>
              <a:t>(de-)</a:t>
            </a:r>
            <a:r>
              <a:rPr lang="en-GB" dirty="0" err="1" smtClean="0"/>
              <a:t>tunable</a:t>
            </a:r>
            <a:r>
              <a:rPr lang="en-GB" dirty="0" smtClean="0"/>
              <a:t>)</a:t>
            </a:r>
          </a:p>
          <a:p>
            <a:r>
              <a:rPr lang="en-GB" dirty="0"/>
              <a:t>Baseline plan </a:t>
            </a:r>
            <a:r>
              <a:rPr lang="en-GB" dirty="0" smtClean="0"/>
              <a:t>for prototype target </a:t>
            </a:r>
            <a:r>
              <a:rPr lang="en-GB" dirty="0"/>
              <a:t>support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Vibration induced stresses in target </a:t>
            </a:r>
            <a:r>
              <a:rPr lang="en-GB" dirty="0" err="1" smtClean="0"/>
              <a:t>Ti</a:t>
            </a:r>
            <a:r>
              <a:rPr lang="en-GB" dirty="0" smtClean="0"/>
              <a:t> &amp; graphite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1878" y="3155175"/>
            <a:ext cx="11303570" cy="3342419"/>
            <a:chOff x="383257" y="2899143"/>
            <a:chExt cx="11303570" cy="33424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1179" y="2908287"/>
              <a:ext cx="5535648" cy="31580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3257" y="2899143"/>
              <a:ext cx="5529551" cy="3164098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1003681" y="4938131"/>
              <a:ext cx="464515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198980" y="5903008"/>
              <a:ext cx="26027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1.5E9 cycle endurance limits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718681" y="4956219"/>
              <a:ext cx="472744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477983" y="4956220"/>
              <a:ext cx="577582" cy="10050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134579" y="4956220"/>
              <a:ext cx="847245" cy="10050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ular Callout 8"/>
          <p:cNvSpPr/>
          <p:nvPr/>
        </p:nvSpPr>
        <p:spPr>
          <a:xfrm>
            <a:off x="8427899" y="6348469"/>
            <a:ext cx="1557365" cy="290716"/>
          </a:xfrm>
          <a:prstGeom prst="wedgeRectCallout">
            <a:avLst>
              <a:gd name="adj1" fmla="val -20833"/>
              <a:gd name="adj2" fmla="val -249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Horn 1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2738978" y="6318832"/>
            <a:ext cx="1557365" cy="290716"/>
          </a:xfrm>
          <a:prstGeom prst="wedgeRectCallout">
            <a:avLst>
              <a:gd name="adj1" fmla="val -24065"/>
              <a:gd name="adj2" fmla="val -237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Horn 1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20876515">
            <a:off x="4251246" y="3501649"/>
            <a:ext cx="1274061" cy="3465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rot="20876515">
            <a:off x="10100158" y="3459476"/>
            <a:ext cx="1221883" cy="34645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2909455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Titanium target container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221277" y="2901556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Graphite target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6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0Hz2pcDamp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684"/>
          <a:stretch/>
        </p:blipFill>
        <p:spPr>
          <a:xfrm>
            <a:off x="5279777" y="987936"/>
            <a:ext cx="5858693" cy="268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Modes of Concern – </a:t>
            </a:r>
            <a:r>
              <a:rPr lang="en-GB" dirty="0" smtClean="0"/>
              <a:t>2 </a:t>
            </a:r>
            <a:r>
              <a:rPr lang="en-GB" dirty="0"/>
              <a:t>Thin </a:t>
            </a:r>
            <a:r>
              <a:rPr lang="en-GB" dirty="0" smtClean="0"/>
              <a:t>Plate support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485774" y="1076164"/>
            <a:ext cx="4030976" cy="3091445"/>
            <a:chOff x="570524" y="1596007"/>
            <a:chExt cx="4030976" cy="30914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524" y="2586275"/>
              <a:ext cx="3683144" cy="210117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464057" y="1596007"/>
              <a:ext cx="3137443" cy="2646810"/>
              <a:chOff x="1353908" y="718564"/>
              <a:chExt cx="2779181" cy="234457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2073325" y="1280160"/>
                <a:ext cx="459565" cy="1782976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2569465" y="1110883"/>
                <a:ext cx="1563624" cy="29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Peak at 610Hz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1353908" y="887841"/>
                <a:ext cx="614732" cy="2084724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015324" y="718564"/>
                <a:ext cx="1563624" cy="29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Peak at 210Hz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7566900" y="987936"/>
            <a:ext cx="156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210Hz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9482" y="4272441"/>
            <a:ext cx="4413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Double plate natural frequency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GB" dirty="0"/>
              <a:t>237Hz with dummy target mass </a:t>
            </a:r>
            <a:r>
              <a:rPr lang="en-GB" dirty="0" smtClean="0"/>
              <a:t>attached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natural frequency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GB" dirty="0" smtClean="0"/>
              <a:t>633Hz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Target can </a:t>
            </a:r>
            <a:r>
              <a:rPr lang="en-GB" b="1" i="1" dirty="0" smtClean="0"/>
              <a:t>(in principle) </a:t>
            </a:r>
            <a:r>
              <a:rPr lang="en-GB" b="1" dirty="0" smtClean="0"/>
              <a:t>be ‘tuned’ by changing (increasing) thickness of outer container</a:t>
            </a:r>
            <a:endParaRPr lang="en-GB" b="1" dirty="0"/>
          </a:p>
        </p:txBody>
      </p:sp>
      <p:pic>
        <p:nvPicPr>
          <p:cNvPr id="23" name="610Hz2pcDamp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9543"/>
          <a:stretch/>
        </p:blipFill>
        <p:spPr>
          <a:xfrm>
            <a:off x="5279777" y="3717525"/>
            <a:ext cx="5858693" cy="2723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13</a:t>
            </a:fld>
            <a:r>
              <a:rPr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052" y="3705944"/>
            <a:ext cx="156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610Hz</a:t>
            </a:r>
          </a:p>
        </p:txBody>
      </p:sp>
    </p:spTree>
    <p:extLst>
      <p:ext uri="{BB962C8B-B14F-4D97-AF65-F5344CB8AC3E}">
        <p14:creationId xmlns:p14="http://schemas.microsoft.com/office/powerpoint/2010/main" val="5374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36"/>
            <a:ext cx="12192000" cy="753035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Physics impact of LBNF target </a:t>
            </a:r>
            <a:r>
              <a:rPr lang="en-US" b="0" dirty="0" smtClean="0"/>
              <a:t>outer </a:t>
            </a:r>
            <a:r>
              <a:rPr lang="en-GB" b="0" dirty="0" smtClean="0"/>
              <a:t>container </a:t>
            </a:r>
            <a:r>
              <a:rPr lang="en-GB" b="0" dirty="0"/>
              <a:t>thickness variations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4" y="922293"/>
            <a:ext cx="5856680" cy="54224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862"/>
            <a:ext cx="6180509" cy="4578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418" y="922293"/>
            <a:ext cx="526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John Back presentation to BIWG </a:t>
            </a:r>
            <a:r>
              <a:rPr lang="en-GB" dirty="0" err="1" smtClean="0"/>
              <a:t>docdb</a:t>
            </a:r>
            <a:r>
              <a:rPr lang="en-GB" dirty="0" smtClean="0"/>
              <a:t> 25880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817090" y="5865092"/>
            <a:ext cx="366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etailed GEANT4 model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97573" y="6202311"/>
            <a:ext cx="470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Unoscillated</a:t>
            </a:r>
            <a:r>
              <a:rPr lang="en-GB" dirty="0" smtClean="0"/>
              <a:t> </a:t>
            </a:r>
            <a:r>
              <a:rPr lang="en-GB" dirty="0" err="1" smtClean="0">
                <a:latin typeface="GreekC" panose="00000400000000000000" pitchFamily="2" charset="0"/>
                <a:cs typeface="GreekC" panose="00000400000000000000" pitchFamily="2" charset="0"/>
              </a:rPr>
              <a:t>n</a:t>
            </a:r>
            <a:r>
              <a:rPr lang="en-GB" dirty="0" err="1" smtClean="0">
                <a:cs typeface="GreekC" panose="00000400000000000000" pitchFamily="2" charset="0"/>
              </a:rPr>
              <a:t>signal</a:t>
            </a:r>
            <a:r>
              <a:rPr lang="en-GB" dirty="0" smtClean="0">
                <a:cs typeface="GreekC" panose="00000400000000000000" pitchFamily="2" charset="0"/>
              </a:rPr>
              <a:t> &amp; background fluxes extrapolated to far detector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53382" y="2327564"/>
            <a:ext cx="4627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Increasing target length from 1.5 to 1.8 m has similar effect to extra 2 </a:t>
            </a:r>
            <a:r>
              <a:rPr lang="en-GB" dirty="0" err="1" smtClean="0"/>
              <a:t>kT</a:t>
            </a:r>
            <a:r>
              <a:rPr lang="en-GB" dirty="0" smtClean="0"/>
              <a:t> detector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‘Lose’ c. 2 </a:t>
            </a:r>
            <a:r>
              <a:rPr lang="en-GB" dirty="0" err="1" smtClean="0"/>
              <a:t>kT</a:t>
            </a:r>
            <a:r>
              <a:rPr lang="en-GB" dirty="0" smtClean="0"/>
              <a:t> if double target container thickness from 1 mm to 2 mm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1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0D67-9BF1-4589-986F-B43B3429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Window Material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24574-1480-4FFD-A26B-C3C8119AF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Windows have higher temperature, radiation damage and fatigue than the container</a:t>
            </a:r>
          </a:p>
          <a:p>
            <a:r>
              <a:rPr lang="en-GB" dirty="0"/>
              <a:t>Available radiation damage data: up to </a:t>
            </a:r>
            <a:r>
              <a:rPr lang="en-GB" b="1" dirty="0"/>
              <a:t>0.24 </a:t>
            </a:r>
            <a:r>
              <a:rPr lang="en-GB" b="1" dirty="0" err="1"/>
              <a:t>dpa</a:t>
            </a:r>
            <a:r>
              <a:rPr lang="en-GB" dirty="0"/>
              <a:t>, mostly for grades 5 and 23</a:t>
            </a:r>
          </a:p>
          <a:p>
            <a:r>
              <a:rPr lang="en-GB" dirty="0"/>
              <a:t>Peak dose: </a:t>
            </a:r>
            <a:r>
              <a:rPr lang="en-GB" b="1" dirty="0" smtClean="0">
                <a:solidFill>
                  <a:srgbClr val="00B050"/>
                </a:solidFill>
              </a:rPr>
              <a:t>0.14 </a:t>
            </a:r>
            <a:r>
              <a:rPr lang="en-GB" b="1" dirty="0" err="1" smtClean="0">
                <a:solidFill>
                  <a:srgbClr val="00B050"/>
                </a:solidFill>
              </a:rPr>
              <a:t>dpa</a:t>
            </a:r>
            <a:r>
              <a:rPr lang="en-GB" b="1" dirty="0" smtClean="0">
                <a:solidFill>
                  <a:srgbClr val="00B050"/>
                </a:solidFill>
              </a:rPr>
              <a:t>/</a:t>
            </a:r>
            <a:r>
              <a:rPr lang="en-GB" b="1" dirty="0" err="1" smtClean="0">
                <a:solidFill>
                  <a:srgbClr val="00B050"/>
                </a:solidFill>
              </a:rPr>
              <a:t>yr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in container</a:t>
            </a:r>
            <a:r>
              <a:rPr lang="en-GB" dirty="0"/>
              <a:t>, </a:t>
            </a:r>
            <a:r>
              <a:rPr lang="en-GB" b="1" dirty="0">
                <a:solidFill>
                  <a:srgbClr val="FF0000"/>
                </a:solidFill>
              </a:rPr>
              <a:t>2.5 </a:t>
            </a:r>
            <a:r>
              <a:rPr lang="en-GB" b="1" dirty="0" err="1">
                <a:solidFill>
                  <a:srgbClr val="FF0000"/>
                </a:solidFill>
              </a:rPr>
              <a:t>dpa</a:t>
            </a:r>
            <a:r>
              <a:rPr lang="en-GB" b="1" dirty="0">
                <a:solidFill>
                  <a:srgbClr val="FF0000"/>
                </a:solidFill>
              </a:rPr>
              <a:t>/</a:t>
            </a:r>
            <a:r>
              <a:rPr lang="en-GB" b="1" dirty="0" err="1">
                <a:solidFill>
                  <a:srgbClr val="FF0000"/>
                </a:solidFill>
              </a:rPr>
              <a:t>yr</a:t>
            </a:r>
            <a:r>
              <a:rPr lang="en-GB" b="1" dirty="0">
                <a:solidFill>
                  <a:srgbClr val="FF0000"/>
                </a:solidFill>
              </a:rPr>
              <a:t> in upstream window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F6463-6C54-4F77-9D5E-8EC3366E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7E3F8-064F-4CCD-88D5-50CC0E90B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8"/>
          <a:stretch/>
        </p:blipFill>
        <p:spPr>
          <a:xfrm>
            <a:off x="6096000" y="3794047"/>
            <a:ext cx="4724400" cy="306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59316-A0B2-4716-A2C9-2D950525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112" y="2783980"/>
            <a:ext cx="3849269" cy="3556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540D32-E2F6-4945-AD5D-FC9D5D52C4EA}"/>
              </a:ext>
            </a:extLst>
          </p:cNvPr>
          <p:cNvSpPr txBox="1"/>
          <p:nvPr/>
        </p:nvSpPr>
        <p:spPr>
          <a:xfrm>
            <a:off x="216680" y="4171757"/>
            <a:ext cx="2012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Upstream Window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0.3mm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= 2.5dpa/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115°C steady state, 150°C 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ΔT = 70°C/pulse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BECFD-65C9-4742-8716-F8AFF8140EEB}"/>
              </a:ext>
            </a:extLst>
          </p:cNvPr>
          <p:cNvSpPr txBox="1"/>
          <p:nvPr/>
        </p:nvSpPr>
        <p:spPr>
          <a:xfrm>
            <a:off x="9647552" y="2806653"/>
            <a:ext cx="2345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Downstream Window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0.4mm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= 0.7dpa/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150°C steady state, 175°C 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ΔT = 55°C/pulse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588428">
            <a:off x="2089961" y="4684159"/>
            <a:ext cx="438150" cy="3076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636040">
            <a:off x="2145466" y="4408809"/>
            <a:ext cx="31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Radiation Damage of T2K Titanium Windows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81" y="960504"/>
            <a:ext cx="7044133" cy="466379"/>
          </a:xfrm>
        </p:spPr>
        <p:txBody>
          <a:bodyPr>
            <a:normAutofit/>
          </a:bodyPr>
          <a:lstStyle/>
          <a:p>
            <a:r>
              <a:rPr lang="en-GB" dirty="0" smtClean="0"/>
              <a:t>Visible inspection permissible only </a:t>
            </a:r>
          </a:p>
        </p:txBody>
      </p:sp>
      <p:grpSp>
        <p:nvGrpSpPr>
          <p:cNvPr id="10" name="グループ化 2"/>
          <p:cNvGrpSpPr/>
          <p:nvPr/>
        </p:nvGrpSpPr>
        <p:grpSpPr>
          <a:xfrm>
            <a:off x="204561" y="1596676"/>
            <a:ext cx="2773887" cy="2661186"/>
            <a:chOff x="536028" y="946339"/>
            <a:chExt cx="2953406" cy="2833411"/>
          </a:xfrm>
        </p:grpSpPr>
        <p:pic>
          <p:nvPicPr>
            <p:cNvPr id="11" name="図 5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1" r="11082"/>
            <a:stretch/>
          </p:blipFill>
          <p:spPr>
            <a:xfrm>
              <a:off x="536028" y="946339"/>
              <a:ext cx="2953406" cy="2833411"/>
            </a:xfrm>
            <a:prstGeom prst="rect">
              <a:avLst/>
            </a:prstGeom>
          </p:spPr>
        </p:pic>
        <p:sp>
          <p:nvSpPr>
            <p:cNvPr id="12" name="正方形/長方形 52"/>
            <p:cNvSpPr/>
            <p:nvPr/>
          </p:nvSpPr>
          <p:spPr bwMode="auto">
            <a:xfrm>
              <a:off x="1971671" y="2456406"/>
              <a:ext cx="196686" cy="393234"/>
            </a:xfrm>
            <a:prstGeom prst="rect">
              <a:avLst/>
            </a:prstGeom>
            <a:noFill/>
            <a:ln w="2857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58719" y="1566589"/>
            <a:ext cx="2336215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T2K beam window #1 (DS) after 2.2e21 POT, c.1.4 DPA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19" y="2464341"/>
            <a:ext cx="2336215" cy="1752161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448" y="4437494"/>
            <a:ext cx="2599337" cy="16979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4800" y="5214477"/>
            <a:ext cx="2525741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T2K beam window #2 (US) after c.1.6e21 POT, C. 1 DPA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882" y="4513811"/>
            <a:ext cx="231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5 Ti-6Al-4V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679" y="874142"/>
            <a:ext cx="4630657" cy="5630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64134" y="2594061"/>
            <a:ext cx="233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N5=0.22 dpa @112°C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64135" y="5356512"/>
            <a:ext cx="233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F52=0.22 dpa @112°C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3039" y="6498739"/>
            <a:ext cx="44489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Ishida et al., Journal of Nuclear Materials,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4821" y="2093556"/>
            <a:ext cx="13002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Tensile properties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titanium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irradiated with 180 MeV protons at up to 0.23 DPA at BLIP, BNL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986" y="828827"/>
            <a:ext cx="4551362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" y="115887"/>
            <a:ext cx="10267950" cy="629548"/>
          </a:xfrm>
        </p:spPr>
        <p:txBody>
          <a:bodyPr>
            <a:noAutofit/>
          </a:bodyPr>
          <a:lstStyle/>
          <a:p>
            <a:r>
              <a:rPr lang="en-US" altLang="en-US" sz="2400" dirty="0" smtClean="0"/>
              <a:t>Legacy from </a:t>
            </a:r>
            <a:r>
              <a:rPr lang="en-US" altLang="en-US" sz="2400" dirty="0" err="1" smtClean="0"/>
              <a:t>HyperK</a:t>
            </a:r>
            <a:r>
              <a:rPr lang="en-US" altLang="en-US" sz="2400" dirty="0" smtClean="0"/>
              <a:t>-UK project: </a:t>
            </a:r>
            <a:br>
              <a:rPr lang="en-US" altLang="en-US" sz="2400" dirty="0" smtClean="0"/>
            </a:br>
            <a:r>
              <a:rPr lang="en-US" altLang="en-US" sz="2400" dirty="0" smtClean="0"/>
              <a:t>Irradiated mesoscale fatigue samples of </a:t>
            </a:r>
            <a:r>
              <a:rPr lang="en-US" altLang="en-US" sz="2400" dirty="0"/>
              <a:t>Ti-6Al-4V titanium </a:t>
            </a:r>
            <a:r>
              <a:rPr lang="en-US" altLang="en-US" sz="2400" dirty="0" smtClean="0"/>
              <a:t>alloy</a:t>
            </a:r>
            <a:endParaRPr lang="en-US" altLang="en-US" sz="240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37" y="4040396"/>
            <a:ext cx="16081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図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58" y="2758348"/>
            <a:ext cx="1470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グループ化 3"/>
          <p:cNvGrpSpPr>
            <a:grpSpLocks/>
          </p:cNvGrpSpPr>
          <p:nvPr/>
        </p:nvGrpSpPr>
        <p:grpSpPr bwMode="auto">
          <a:xfrm>
            <a:off x="4048126" y="4824414"/>
            <a:ext cx="1419225" cy="1419225"/>
            <a:chOff x="7268564" y="4279395"/>
            <a:chExt cx="1419296" cy="1419296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7268564" y="4279395"/>
              <a:ext cx="1419296" cy="14192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cxnSp>
          <p:nvCxnSpPr>
            <p:cNvPr id="33" name="直線矢印コネクタ 29"/>
            <p:cNvCxnSpPr/>
            <p:nvPr/>
          </p:nvCxnSpPr>
          <p:spPr bwMode="auto">
            <a:xfrm>
              <a:off x="7366212" y="5057245"/>
              <a:ext cx="1224000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cxnSp>
        <p:sp>
          <p:nvSpPr>
            <p:cNvPr id="34" name="正方形/長方形 31"/>
            <p:cNvSpPr/>
            <p:nvPr/>
          </p:nvSpPr>
          <p:spPr>
            <a:xfrm>
              <a:off x="7602399" y="5383649"/>
              <a:ext cx="747357" cy="30779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rgbClr val="2E2C61">
                        <a:alpha val="60000"/>
                      </a:srgbClr>
                    </a:glow>
                  </a:effectLst>
                  <a:uLnTx/>
                  <a:uFillTx/>
                  <a:latin typeface="Calibri" panose="020F0502020204030204"/>
                  <a:ea typeface="小塚ゴシック Pro R" panose="020B0400000000000000" pitchFamily="34" charset="-128"/>
                  <a:cs typeface="+mn-cs"/>
                </a:rPr>
                <a:t>3.4mm 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2E2C61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27655" name="グループ化 6"/>
          <p:cNvGrpSpPr>
            <a:grpSpLocks/>
          </p:cNvGrpSpPr>
          <p:nvPr/>
        </p:nvGrpSpPr>
        <p:grpSpPr bwMode="auto">
          <a:xfrm>
            <a:off x="1654559" y="3713354"/>
            <a:ext cx="2311015" cy="2369148"/>
            <a:chOff x="4824001" y="4075290"/>
            <a:chExt cx="2311075" cy="2370232"/>
          </a:xfrm>
        </p:grpSpPr>
        <p:pic>
          <p:nvPicPr>
            <p:cNvPr id="27666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1" r="4730"/>
            <a:stretch>
              <a:fillRect/>
            </a:stretch>
          </p:blipFill>
          <p:spPr bwMode="auto">
            <a:xfrm rot="5400000">
              <a:off x="4717833" y="4181458"/>
              <a:ext cx="2370232" cy="2157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正方形/長方形 33"/>
            <p:cNvSpPr/>
            <p:nvPr/>
          </p:nvSpPr>
          <p:spPr>
            <a:xfrm>
              <a:off x="4849017" y="4110040"/>
              <a:ext cx="2286059" cy="584883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101600">
                      <a:srgbClr val="2E2C61">
                        <a:alpha val="60000"/>
                      </a:srgbClr>
                    </a:glow>
                  </a:effectLst>
                  <a:uLnTx/>
                  <a:uFillTx/>
                  <a:latin typeface="Calibri" panose="020F0502020204030204"/>
                  <a:ea typeface="小塚ゴシック Pro B" panose="020B0800000000000000" pitchFamily="34" charset="-128"/>
                  <a:cs typeface="+mn-cs"/>
                </a:rPr>
                <a:t>Mesoscale-Fatigue samples in BLIP capsule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2E2C61"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小塚ゴシック Pro B" panose="020B0800000000000000" pitchFamily="34" charset="-128"/>
                <a:cs typeface="+mn-cs"/>
              </a:endParaRPr>
            </a:p>
          </p:txBody>
        </p:sp>
        <p:sp>
          <p:nvSpPr>
            <p:cNvPr id="27668" name="正方形/長方形 34"/>
            <p:cNvSpPr>
              <a:spLocks noChangeArrowheads="1"/>
            </p:cNvSpPr>
            <p:nvPr/>
          </p:nvSpPr>
          <p:spPr bwMode="auto">
            <a:xfrm>
              <a:off x="6310854" y="5378304"/>
              <a:ext cx="113004" cy="156375"/>
            </a:xfrm>
            <a:prstGeom prst="rect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Lucida Sans" panose="020B0602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Lucida Sans" panose="020B0602030504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Lucida Sans" panose="020B0602030504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anose="020B0602030504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7656" name="コンテンツ プレースホルダー 36"/>
          <p:cNvSpPr>
            <a:spLocks noGrp="1"/>
          </p:cNvSpPr>
          <p:nvPr/>
        </p:nvSpPr>
        <p:spPr bwMode="auto">
          <a:xfrm>
            <a:off x="408564" y="1484794"/>
            <a:ext cx="4992382" cy="207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5000"/>
              <a:buFont typeface="Wingdings" panose="05000000000000000000" pitchFamily="2" charset="2"/>
              <a:buBlip>
                <a:blip r:embed="rId7"/>
              </a:buBlip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1st phase irradiation (2017)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088"/>
              </a:buClr>
              <a:buSzPct val="65000"/>
              <a:buFont typeface="Wingdings" panose="05000000000000000000" pitchFamily="2" charset="2"/>
              <a:buBlip>
                <a:blip r:embed="rId8"/>
              </a:buBlip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Samples at c.0.23 DPA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小塚ゴシック Pro M"/>
              <a:ea typeface="小塚ゴシック Pro M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5000"/>
              <a:buFont typeface="Wingdings" panose="05000000000000000000" pitchFamily="2" charset="2"/>
              <a:buBlip>
                <a:blip r:embed="rId7"/>
              </a:buBlip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2</a:t>
            </a:r>
            <a:r>
              <a:rPr kumimoji="1" lang="en-US" altLang="ja-JP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nd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phase irradiation(Jan-Mar 2018)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088"/>
              </a:buClr>
              <a:buSzPct val="65000"/>
              <a:buFont typeface="Wingdings" panose="05000000000000000000" pitchFamily="2" charset="2"/>
              <a:buBlip>
                <a:blip r:embed="rId8"/>
              </a:buBlip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Samples at c.1 DPA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小塚ゴシック Pro M"/>
              <a:ea typeface="小塚ゴシック Pro M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088"/>
              </a:buClr>
              <a:buSzPct val="65000"/>
              <a:buFont typeface="Wingdings" panose="05000000000000000000" pitchFamily="2" charset="2"/>
              <a:buBlip>
                <a:blip r:embed="rId8"/>
              </a:buBlip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Fatigue test results will inform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selection of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target window material candidates for irradiation at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小塚ゴシック Pro M"/>
                <a:ea typeface="小塚ゴシック Pro M"/>
                <a:cs typeface="Verdana" panose="020B0604030504040204" pitchFamily="34" charset="0"/>
              </a:rPr>
              <a:t>B’ham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小塚ゴシック Pro M"/>
              <a:ea typeface="小塚ゴシック Pro M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088"/>
              </a:buClr>
              <a:buSzPct val="65000"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小塚ゴシック Pro M"/>
              <a:ea typeface="小塚ゴシック Pro M"/>
              <a:cs typeface="Verdana" panose="020B0604030504040204" pitchFamily="34" charset="0"/>
            </a:endParaRPr>
          </a:p>
        </p:txBody>
      </p:sp>
      <p:cxnSp>
        <p:nvCxnSpPr>
          <p:cNvPr id="3" name="Straight Arrow Connector 2"/>
          <p:cNvCxnSpPr>
            <a:stCxn id="27668" idx="3"/>
            <a:endCxn id="32" idx="0"/>
          </p:cNvCxnSpPr>
          <p:nvPr/>
        </p:nvCxnSpPr>
        <p:spPr>
          <a:xfrm>
            <a:off x="3254375" y="5072063"/>
            <a:ext cx="793750" cy="46196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072605"/>
            <a:ext cx="2809875" cy="18049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TextBox 35"/>
          <p:cNvSpPr txBox="1">
            <a:spLocks noChangeArrowheads="1"/>
          </p:cNvSpPr>
          <p:nvPr/>
        </p:nvSpPr>
        <p:spPr bwMode="auto">
          <a:xfrm>
            <a:off x="364003" y="840629"/>
            <a:ext cx="6224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Mesoscale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ultrasonic fatigue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samples prepared by RAL and Oxford and irradiated at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BLIP, Brookhaven National Lab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" name="Picture 8" descr="RaDIATE Red Transparent BG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104" y="6093228"/>
            <a:ext cx="564158" cy="730614"/>
          </a:xfrm>
          <a:prstGeom prst="rect">
            <a:avLst/>
          </a:prstGeom>
          <a:effectLst>
            <a:glow rad="63500">
              <a:srgbClr val="FFFF99">
                <a:alpha val="83000"/>
              </a:srgbClr>
            </a:glow>
          </a:effectLst>
        </p:spPr>
      </p:pic>
      <p:sp>
        <p:nvSpPr>
          <p:cNvPr id="41" name="正方形/長方形 5"/>
          <p:cNvSpPr/>
          <p:nvPr/>
        </p:nvSpPr>
        <p:spPr>
          <a:xfrm>
            <a:off x="8342674" y="6113070"/>
            <a:ext cx="2325326" cy="738664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uLnTx/>
                <a:uFillTx/>
                <a:latin typeface="Franklin Gothic Medium"/>
                <a:ea typeface="游ゴシック" panose="020B0400000000000000" pitchFamily="34" charset="-128"/>
                <a:cs typeface="Franklin Gothic Medium"/>
              </a:rPr>
              <a:t>RaDIATE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游ゴシック" panose="020B0400000000000000" pitchFamily="34" charset="-128"/>
                <a:cs typeface="Candara"/>
              </a:rPr>
              <a:t>       Collaboration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2" name="正方形/長方形 35"/>
          <p:cNvSpPr/>
          <p:nvPr/>
        </p:nvSpPr>
        <p:spPr>
          <a:xfrm>
            <a:off x="8557788" y="3431647"/>
            <a:ext cx="1895097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小塚ゴシック Pro B" panose="020B0800000000000000" pitchFamily="34" charset="-128"/>
                <a:ea typeface="小塚ゴシック Pro B" panose="020B0800000000000000" pitchFamily="34" charset="-128"/>
                <a:cs typeface="+mn-cs"/>
              </a:rPr>
              <a:t>Accumulated </a:t>
            </a:r>
            <a:r>
              <a:rPr kumimoji="0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小塚ゴシック Pro B" panose="020B0800000000000000" pitchFamily="34" charset="-128"/>
                <a:ea typeface="小塚ゴシック Pro B" panose="020B0800000000000000" pitchFamily="34" charset="-128"/>
                <a:cs typeface="+mn-cs"/>
              </a:rPr>
              <a:t>Damage in </a:t>
            </a:r>
            <a:r>
              <a:rPr kumimoji="0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小塚ゴシック Pro B" panose="020B0800000000000000" pitchFamily="34" charset="-128"/>
                <a:ea typeface="小塚ゴシック Pro B" panose="020B0800000000000000" pitchFamily="34" charset="-128"/>
                <a:cs typeface="+mn-cs"/>
              </a:rPr>
              <a:t>Ti</a:t>
            </a:r>
            <a:r>
              <a:rPr kumimoji="0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小塚ゴシック Pro B" panose="020B0800000000000000" pitchFamily="34" charset="-128"/>
                <a:ea typeface="小塚ゴシック Pro B" panose="020B0800000000000000" pitchFamily="34" charset="-128"/>
                <a:cs typeface="+mn-cs"/>
              </a:rPr>
              <a:t> samples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小塚ゴシック Pro B" panose="020B0800000000000000" pitchFamily="34" charset="-128"/>
              <a:ea typeface="小塚ゴシック Pro B" panose="020B0800000000000000" pitchFamily="34" charset="-128"/>
              <a:cs typeface="+mn-cs"/>
            </a:endParaRPr>
          </a:p>
        </p:txBody>
      </p:sp>
      <p:sp>
        <p:nvSpPr>
          <p:cNvPr id="27665" name="TextBox 3"/>
          <p:cNvSpPr txBox="1">
            <a:spLocks noChangeArrowheads="1"/>
          </p:cNvSpPr>
          <p:nvPr/>
        </p:nvSpPr>
        <p:spPr bwMode="auto">
          <a:xfrm>
            <a:off x="5807239" y="3308331"/>
            <a:ext cx="1935163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Samples irradiated to 0.23 DPA extracted from capsule</a:t>
            </a:r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Up-Down Arrow 1"/>
          <p:cNvSpPr/>
          <p:nvPr/>
        </p:nvSpPr>
        <p:spPr>
          <a:xfrm rot="1086191">
            <a:off x="6843250" y="2100462"/>
            <a:ext cx="227664" cy="47671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rot="16929693">
            <a:off x="6006905" y="1881897"/>
            <a:ext cx="103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vibration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274640"/>
            <a:ext cx="11603909" cy="57308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Ultrasonic Fatigue Rig for active sample testing at </a:t>
            </a:r>
            <a:r>
              <a:rPr lang="en-GB" dirty="0" err="1" smtClean="0"/>
              <a:t>Culham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092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1011B-45E0-4089-8470-B950279DDECA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09220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356;p52"/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740" y="953726"/>
            <a:ext cx="8273332" cy="50925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756072" y="1038004"/>
            <a:ext cx="33597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Ultrasonic Fatigue Rig (UFR) diagnostics by STFC Innovations PDRA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RAL Graduate Engineer placement planned to assist in commissioning and testing control samples in shielded research room at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Culham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sample testing and microscopy of fracture surfaces by Oxford at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Culham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7047" y="5224007"/>
            <a:ext cx="177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optics for UFR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3C59807-0735-44F8-895E-7D590D00160E}"/>
              </a:ext>
            </a:extLst>
          </p:cNvPr>
          <p:cNvSpPr/>
          <p:nvPr/>
        </p:nvSpPr>
        <p:spPr>
          <a:xfrm>
            <a:off x="952403" y="1351379"/>
            <a:ext cx="2866351" cy="31063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EE67DE18-F4FA-4B8B-9857-D2C5C3AC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74" y="2453943"/>
            <a:ext cx="1448893" cy="1931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B8947B-318B-470E-B521-6A9F15A55A10}"/>
              </a:ext>
            </a:extLst>
          </p:cNvPr>
          <p:cNvSpPr txBox="1"/>
          <p:nvPr/>
        </p:nvSpPr>
        <p:spPr>
          <a:xfrm>
            <a:off x="927346" y="1438280"/>
            <a:ext cx="283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(RAL)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C918F-187D-415A-8A74-E7BFBD01B78B}"/>
              </a:ext>
            </a:extLst>
          </p:cNvPr>
          <p:cNvGrpSpPr/>
          <p:nvPr/>
        </p:nvGrpSpPr>
        <p:grpSpPr>
          <a:xfrm>
            <a:off x="4704094" y="1351379"/>
            <a:ext cx="2832378" cy="3106320"/>
            <a:chOff x="6561911" y="1077968"/>
            <a:chExt cx="2650047" cy="2905628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9B6092F2-A741-4583-A3FE-2EDB3B5108B6}"/>
                </a:ext>
              </a:extLst>
            </p:cNvPr>
            <p:cNvSpPr/>
            <p:nvPr/>
          </p:nvSpPr>
          <p:spPr>
            <a:xfrm>
              <a:off x="6561911" y="1077968"/>
              <a:ext cx="2607733" cy="290562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CFB0DE-E796-451A-8B7D-5B82FEEE1900}"/>
                </a:ext>
              </a:extLst>
            </p:cNvPr>
            <p:cNvSpPr txBox="1"/>
            <p:nvPr/>
          </p:nvSpPr>
          <p:spPr>
            <a:xfrm>
              <a:off x="6604225" y="1134060"/>
              <a:ext cx="2607733" cy="345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MC40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irradiation (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B’ham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03542B-F4EC-483F-BC65-A61B5890B1D5}"/>
              </a:ext>
            </a:extLst>
          </p:cNvPr>
          <p:cNvGrpSpPr/>
          <p:nvPr/>
        </p:nvGrpSpPr>
        <p:grpSpPr>
          <a:xfrm>
            <a:off x="8480836" y="1340610"/>
            <a:ext cx="2784954" cy="3079069"/>
            <a:chOff x="6561911" y="1077968"/>
            <a:chExt cx="2607733" cy="2905628"/>
          </a:xfrm>
        </p:grpSpPr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6F56613D-6B68-4BCB-BA20-F16B76F33286}"/>
                </a:ext>
              </a:extLst>
            </p:cNvPr>
            <p:cNvSpPr/>
            <p:nvPr/>
          </p:nvSpPr>
          <p:spPr>
            <a:xfrm>
              <a:off x="6561911" y="1077968"/>
              <a:ext cx="2607733" cy="290562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DA6D52-8345-498D-ADFA-663AE376375F}"/>
                </a:ext>
              </a:extLst>
            </p:cNvPr>
            <p:cNvSpPr txBox="1"/>
            <p:nvPr/>
          </p:nvSpPr>
          <p:spPr>
            <a:xfrm>
              <a:off x="6561911" y="1104012"/>
              <a:ext cx="2607733" cy="1045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PIE (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Culham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Micro/nano indentation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Micromechanical tests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TEM/XRD</a:t>
              </a:r>
            </a:p>
          </p:txBody>
        </p:sp>
        <p:pic>
          <p:nvPicPr>
            <p:cNvPr id="39" name="Picture 2" descr="Advanced Materials Spotlight - Culham Science Centre - Culham Science  Centre combines world-class publicly funded research">
              <a:extLst>
                <a:ext uri="{FF2B5EF4-FFF2-40B4-BE49-F238E27FC236}">
                  <a16:creationId xmlns:a16="http://schemas.microsoft.com/office/drawing/2014/main" id="{AEB5F8FE-B819-4CAD-BD40-6A43828C1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34" y="2235001"/>
              <a:ext cx="2412487" cy="157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653523-C1F1-4E74-9F65-B98808202E01}"/>
                </a:ext>
              </a:extLst>
            </p:cNvPr>
            <p:cNvSpPr txBox="1"/>
            <p:nvPr/>
          </p:nvSpPr>
          <p:spPr>
            <a:xfrm>
              <a:off x="6651593" y="3026983"/>
              <a:ext cx="2420427" cy="784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Hardening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Ductility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Fatigue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A57042E-16F8-4E11-B2CF-B1F172749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10" y="2897369"/>
            <a:ext cx="2236715" cy="148843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1EA978E-D820-4E9F-A619-42BEC42CAB8E}"/>
              </a:ext>
            </a:extLst>
          </p:cNvPr>
          <p:cNvSpPr txBox="1"/>
          <p:nvPr/>
        </p:nvSpPr>
        <p:spPr>
          <a:xfrm>
            <a:off x="4658861" y="1738859"/>
            <a:ext cx="292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and He irradiation at high energy to 2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-6Al-4V (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α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+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β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Ti-15V-3Cr-3Sn-3Al (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β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)??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0C8FC-D529-4F0E-A17F-6BEED8506F39}"/>
              </a:ext>
            </a:extLst>
          </p:cNvPr>
          <p:cNvSpPr txBox="1"/>
          <p:nvPr/>
        </p:nvSpPr>
        <p:spPr>
          <a:xfrm>
            <a:off x="927346" y="1759987"/>
            <a:ext cx="278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the sample temperature e.g. 160 °C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06392AF3-69A4-46F3-B375-2FA3373F7A27}"/>
              </a:ext>
            </a:extLst>
          </p:cNvPr>
          <p:cNvSpPr/>
          <p:nvPr/>
        </p:nvSpPr>
        <p:spPr>
          <a:xfrm>
            <a:off x="3933825" y="2600688"/>
            <a:ext cx="642006" cy="494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2928D0F6-471B-4554-9F15-33AA23ADEC2B}"/>
              </a:ext>
            </a:extLst>
          </p:cNvPr>
          <p:cNvSpPr/>
          <p:nvPr/>
        </p:nvSpPr>
        <p:spPr>
          <a:xfrm>
            <a:off x="7710567" y="2632675"/>
            <a:ext cx="642006" cy="494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6537D0-B22E-417F-80C5-48FDFFA3B02E}"/>
              </a:ext>
            </a:extLst>
          </p:cNvPr>
          <p:cNvSpPr/>
          <p:nvPr/>
        </p:nvSpPr>
        <p:spPr>
          <a:xfrm>
            <a:off x="952403" y="4498428"/>
            <a:ext cx="10426454" cy="33367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02CC1-7A63-4EB4-8DD0-EB123BCD1EC2}"/>
              </a:ext>
            </a:extLst>
          </p:cNvPr>
          <p:cNvSpPr txBox="1"/>
          <p:nvPr/>
        </p:nvSpPr>
        <p:spPr>
          <a:xfrm>
            <a:off x="3284936" y="5133161"/>
            <a:ext cx="661384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Post-doc (16 Months)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E21BCC-027F-497C-BBFB-786D89894765}"/>
              </a:ext>
            </a:extLst>
          </p:cNvPr>
          <p:cNvSpPr txBox="1"/>
          <p:nvPr/>
        </p:nvSpPr>
        <p:spPr>
          <a:xfrm>
            <a:off x="2637236" y="5600242"/>
            <a:ext cx="888801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irradiation fully funded by EPSRC-CDT Topological Design at Univ.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(4 years)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3045B7-A247-4751-B3C2-F92EDBC53DB9}"/>
              </a:ext>
            </a:extLst>
          </p:cNvPr>
          <p:cNvSpPr txBox="1"/>
          <p:nvPr/>
        </p:nvSpPr>
        <p:spPr>
          <a:xfrm>
            <a:off x="2626522" y="6113981"/>
            <a:ext cx="888801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on Fe-Cr irradiation funded by UKAEA (3.5-4 years)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85725" y="274640"/>
            <a:ext cx="11603909" cy="573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Birmingham University MC40 Materials Irradiation &amp; PIE plans</a:t>
            </a:r>
          </a:p>
        </p:txBody>
      </p:sp>
    </p:spTree>
    <p:extLst>
      <p:ext uri="{BB962C8B-B14F-4D97-AF65-F5344CB8AC3E}">
        <p14:creationId xmlns:p14="http://schemas.microsoft.com/office/powerpoint/2010/main" val="20781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3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LBNF Target Complex – Target Hall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EF9BF-081D-4165-AC07-3E3A68BC3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/>
          <a:stretch/>
        </p:blipFill>
        <p:spPr>
          <a:xfrm>
            <a:off x="1661161" y="914881"/>
            <a:ext cx="8892540" cy="5159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55AB7-DBA0-40F6-9AAF-5E22A62D9665}"/>
              </a:ext>
            </a:extLst>
          </p:cNvPr>
          <p:cNvSpPr txBox="1"/>
          <p:nvPr/>
        </p:nvSpPr>
        <p:spPr>
          <a:xfrm rot="21238126">
            <a:off x="7895086" y="452495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  <a:sym typeface="Wingdings" panose="05000000000000000000" pitchFamily="2" charset="2"/>
              </a:rPr>
              <a:t>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BB5AC-07EF-4364-B8BF-485600C6468E}"/>
              </a:ext>
            </a:extLst>
          </p:cNvPr>
          <p:cNvSpPr txBox="1"/>
          <p:nvPr/>
        </p:nvSpPr>
        <p:spPr>
          <a:xfrm>
            <a:off x="4335629" y="2248603"/>
            <a:ext cx="102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Work-Cell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1DC4D-9C64-4CFB-972D-A23F0C5367F4}"/>
              </a:ext>
            </a:extLst>
          </p:cNvPr>
          <p:cNvSpPr txBox="1"/>
          <p:nvPr/>
        </p:nvSpPr>
        <p:spPr>
          <a:xfrm>
            <a:off x="6713220" y="2930872"/>
            <a:ext cx="145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Target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Hall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F72BF-6408-401E-AD71-5A8CF28C5710}"/>
              </a:ext>
            </a:extLst>
          </p:cNvPr>
          <p:cNvSpPr txBox="1"/>
          <p:nvPr/>
        </p:nvSpPr>
        <p:spPr>
          <a:xfrm>
            <a:off x="2338383" y="4146001"/>
            <a:ext cx="65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Decay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Vessel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E5CA5-626D-45B0-A741-FDFBBCA05748}"/>
              </a:ext>
            </a:extLst>
          </p:cNvPr>
          <p:cNvSpPr txBox="1"/>
          <p:nvPr/>
        </p:nvSpPr>
        <p:spPr>
          <a:xfrm rot="21174567">
            <a:off x="9128265" y="4282851"/>
            <a:ext cx="16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Primary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Beamline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19901-6995-42F5-8FA5-23556C9F5333}"/>
              </a:ext>
            </a:extLst>
          </p:cNvPr>
          <p:cNvSpPr txBox="1"/>
          <p:nvPr/>
        </p:nvSpPr>
        <p:spPr>
          <a:xfrm>
            <a:off x="4845771" y="2939193"/>
            <a:ext cx="102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Work Cell</a:t>
            </a:r>
          </a:p>
        </p:txBody>
      </p:sp>
    </p:spTree>
    <p:extLst>
      <p:ext uri="{BB962C8B-B14F-4D97-AF65-F5344CB8AC3E}">
        <p14:creationId xmlns:p14="http://schemas.microsoft.com/office/powerpoint/2010/main" val="20714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86" y="1281812"/>
            <a:ext cx="5674205" cy="4536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5866" y="1692535"/>
            <a:ext cx="2569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Stainless steel enclosure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1222" y="6390054"/>
            <a:ext cx="151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 gas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486" y="3138347"/>
            <a:ext cx="220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MeV proton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0.564cm radius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872" y="924058"/>
            <a:ext cx="386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FLUKA model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132" y="5844999"/>
            <a:ext cx="2569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6082 Aluminium window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657" y="5864210"/>
            <a:ext cx="184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Titanium foil ‘mesoscale’ fatigue samples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659601" y="3091950"/>
            <a:ext cx="185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Graphite beam dump / samples for Bristol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V="1">
            <a:off x="1501025" y="3770678"/>
            <a:ext cx="1039332" cy="207432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H="1" flipV="1">
            <a:off x="2601565" y="4169000"/>
            <a:ext cx="674976" cy="2221054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0"/>
          </p:cNvCxnSpPr>
          <p:nvPr/>
        </p:nvCxnSpPr>
        <p:spPr>
          <a:xfrm flipH="1" flipV="1">
            <a:off x="2857975" y="4169000"/>
            <a:ext cx="418566" cy="2221054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0"/>
          </p:cNvCxnSpPr>
          <p:nvPr/>
        </p:nvCxnSpPr>
        <p:spPr>
          <a:xfrm flipH="1" flipV="1">
            <a:off x="3030981" y="4169000"/>
            <a:ext cx="1670358" cy="169521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0"/>
          </p:cNvCxnSpPr>
          <p:nvPr/>
        </p:nvCxnSpPr>
        <p:spPr>
          <a:xfrm flipH="1" flipV="1">
            <a:off x="3183381" y="4169000"/>
            <a:ext cx="1517958" cy="169521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91" y="580057"/>
            <a:ext cx="5686402" cy="31897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07" y="3549868"/>
            <a:ext cx="4897913" cy="270915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464748" y="6274266"/>
            <a:ext cx="544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energy deposition used for engineering design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76655" y="3138347"/>
            <a:ext cx="20445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6655" y="3714920"/>
            <a:ext cx="20445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85725" y="54213"/>
            <a:ext cx="11827768" cy="1006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Birmingham MC40 cyclotron irradiation plan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sample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environment outline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at RAL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10289309" y="3770678"/>
            <a:ext cx="1052946" cy="1494049"/>
          </a:xfrm>
          <a:prstGeom prst="wedgeRectCallout">
            <a:avLst>
              <a:gd name="adj1" fmla="val -97563"/>
              <a:gd name="adj2" fmla="val -207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Bragg peak in graphite beam stop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1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Phase 1 Project closed-out with final PDR passed</a:t>
            </a:r>
          </a:p>
          <a:p>
            <a:r>
              <a:rPr lang="en-GB" dirty="0" smtClean="0"/>
              <a:t>Phase 2 Construction Project underway – 1.5 m long target is baseline</a:t>
            </a:r>
            <a:r>
              <a:rPr lang="en-GB" baseline="30000" dirty="0" smtClean="0"/>
              <a:t>1</a:t>
            </a:r>
            <a:endParaRPr lang="en-GB" dirty="0" smtClean="0"/>
          </a:p>
          <a:p>
            <a:r>
              <a:rPr lang="en-GB" dirty="0" smtClean="0"/>
              <a:t>Potential mitigation of Lorentz force driven horn/target vibration issue </a:t>
            </a:r>
            <a:endParaRPr lang="en-GB" dirty="0" smtClean="0"/>
          </a:p>
          <a:p>
            <a:pPr lvl="1"/>
            <a:r>
              <a:rPr lang="en-GB" dirty="0" smtClean="0"/>
              <a:t>Axially </a:t>
            </a:r>
            <a:r>
              <a:rPr lang="en-GB" dirty="0"/>
              <a:t>compliant </a:t>
            </a:r>
            <a:r>
              <a:rPr lang="en-GB" dirty="0" smtClean="0"/>
              <a:t>supports comprising </a:t>
            </a:r>
            <a:r>
              <a:rPr lang="en-GB" dirty="0"/>
              <a:t>two thin Aluminium plates and a spacer has significantly improved vibration </a:t>
            </a:r>
            <a:r>
              <a:rPr lang="en-GB" dirty="0" smtClean="0"/>
              <a:t>response in simul</a:t>
            </a:r>
            <a:r>
              <a:rPr lang="en-GB" dirty="0" smtClean="0"/>
              <a:t>ations</a:t>
            </a:r>
            <a:endParaRPr lang="en-GB" dirty="0"/>
          </a:p>
          <a:p>
            <a:pPr lvl="1"/>
            <a:r>
              <a:rPr lang="en-GB" dirty="0"/>
              <a:t>Plate geometry can be tuned, and multiple plate options can be physically </a:t>
            </a:r>
            <a:r>
              <a:rPr lang="en-GB" dirty="0" smtClean="0"/>
              <a:t>tested</a:t>
            </a:r>
          </a:p>
          <a:p>
            <a:r>
              <a:rPr lang="en-GB" dirty="0" smtClean="0"/>
              <a:t>Materials Science sub-project underway via </a:t>
            </a:r>
            <a:r>
              <a:rPr lang="en-GB" dirty="0" err="1" smtClean="0"/>
              <a:t>RaDIATE</a:t>
            </a:r>
            <a:r>
              <a:rPr lang="en-GB" dirty="0" smtClean="0"/>
              <a:t> Collaboration</a:t>
            </a:r>
          </a:p>
          <a:p>
            <a:pPr lvl="1"/>
            <a:r>
              <a:rPr lang="en-GB" dirty="0" smtClean="0"/>
              <a:t>Exploitation of legacy samples from </a:t>
            </a:r>
            <a:r>
              <a:rPr lang="en-GB" dirty="0" err="1" smtClean="0"/>
              <a:t>HyperK</a:t>
            </a:r>
            <a:endParaRPr lang="en-GB" dirty="0" smtClean="0"/>
          </a:p>
          <a:p>
            <a:pPr lvl="1"/>
            <a:r>
              <a:rPr lang="en-GB" dirty="0" smtClean="0"/>
              <a:t>Design of sample environment from </a:t>
            </a:r>
            <a:r>
              <a:rPr lang="en-GB" dirty="0" err="1" smtClean="0"/>
              <a:t>B’ham</a:t>
            </a:r>
            <a:r>
              <a:rPr lang="en-GB" dirty="0" smtClean="0"/>
              <a:t> MC40 cyclotron underway</a:t>
            </a:r>
          </a:p>
          <a:p>
            <a:pPr lvl="1"/>
            <a:r>
              <a:rPr lang="en-GB" dirty="0" smtClean="0"/>
              <a:t>Planning underway for Post-Irradiation Examination of titanium and graphite samples at </a:t>
            </a:r>
            <a:r>
              <a:rPr lang="en-GB" dirty="0" err="1" smtClean="0"/>
              <a:t>Culham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21</a:t>
            </a:fld>
            <a:r>
              <a:rPr dirty="0"/>
              <a:t> 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7583055" y="5504873"/>
            <a:ext cx="4230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30000" dirty="0" smtClean="0"/>
              <a:t>1</a:t>
            </a:r>
            <a:r>
              <a:rPr lang="en-GB" sz="2000" dirty="0" smtClean="0"/>
              <a:t>As per STFC funding recommendation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036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Station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3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 descr="A picture containing text, miller&#10;&#10;Description automatically generated">
            <a:extLst>
              <a:ext uri="{FF2B5EF4-FFF2-40B4-BE49-F238E27FC236}">
                <a16:creationId xmlns:a16="http://schemas.microsoft.com/office/drawing/2014/main" id="{8D8D2BBA-D81E-470C-AE78-608DEDEB3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2" r="9305"/>
          <a:stretch/>
        </p:blipFill>
        <p:spPr>
          <a:xfrm>
            <a:off x="1628130" y="1261253"/>
            <a:ext cx="8940866" cy="5124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B1BA7-B5CD-4F61-AECB-9C600EA4D861}"/>
              </a:ext>
            </a:extLst>
          </p:cNvPr>
          <p:cNvSpPr txBox="1"/>
          <p:nvPr/>
        </p:nvSpPr>
        <p:spPr>
          <a:xfrm>
            <a:off x="1629390" y="4108403"/>
            <a:ext cx="65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charset="0"/>
                <a:ea typeface="+mn-ea"/>
                <a:cs typeface="+mn-cs"/>
              </a:rPr>
              <a:t>He Gas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68174-5CBE-46EE-95FC-EEC66626EB5E}"/>
              </a:ext>
            </a:extLst>
          </p:cNvPr>
          <p:cNvSpPr txBox="1"/>
          <p:nvPr/>
        </p:nvSpPr>
        <p:spPr>
          <a:xfrm>
            <a:off x="5782345" y="1226833"/>
            <a:ext cx="102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Work Cell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CA5B6A-1686-4B75-A14E-0DC180905FCF}"/>
              </a:ext>
            </a:extLst>
          </p:cNvPr>
          <p:cNvGrpSpPr/>
          <p:nvPr/>
        </p:nvGrpSpPr>
        <p:grpSpPr>
          <a:xfrm>
            <a:off x="7552260" y="4108403"/>
            <a:ext cx="885717" cy="2103683"/>
            <a:chOff x="6579383" y="3470140"/>
            <a:chExt cx="885717" cy="210368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97A612C-86D3-422E-AE9D-78D2DCEDE3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387" y="3470140"/>
              <a:ext cx="113623" cy="1323456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7C8A58-6136-48F9-BFEB-65DBC46FAB22}"/>
                </a:ext>
              </a:extLst>
            </p:cNvPr>
            <p:cNvSpPr txBox="1"/>
            <p:nvPr/>
          </p:nvSpPr>
          <p:spPr>
            <a:xfrm>
              <a:off x="6579383" y="4742826"/>
              <a:ext cx="885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00FF00"/>
                  </a:highlight>
                  <a:uLnTx/>
                  <a:uFillTx/>
                  <a:latin typeface="Calibri" charset="0"/>
                  <a:ea typeface="+mn-ea"/>
                  <a:cs typeface="+mn-cs"/>
                </a:rPr>
                <a:t>Horn A with Target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B1E95-8CDE-4ECF-8D5B-4723362B5993}"/>
              </a:ext>
            </a:extLst>
          </p:cNvPr>
          <p:cNvGrpSpPr/>
          <p:nvPr/>
        </p:nvGrpSpPr>
        <p:grpSpPr>
          <a:xfrm>
            <a:off x="6364412" y="4310030"/>
            <a:ext cx="885717" cy="1563493"/>
            <a:chOff x="4661278" y="4003387"/>
            <a:chExt cx="885717" cy="156349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CB98B9-E19E-44E3-A779-25B1BD4DC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58" y="4003387"/>
              <a:ext cx="116698" cy="1346766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263C60-E607-4E37-BCA4-79AD79E614D9}"/>
                </a:ext>
              </a:extLst>
            </p:cNvPr>
            <p:cNvSpPr txBox="1"/>
            <p:nvPr/>
          </p:nvSpPr>
          <p:spPr>
            <a:xfrm>
              <a:off x="4661278" y="5228326"/>
              <a:ext cx="885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/>
                <a:t>Horn 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4C8359-840D-47C8-95CA-1F23B941AF6D}"/>
              </a:ext>
            </a:extLst>
          </p:cNvPr>
          <p:cNvGrpSpPr/>
          <p:nvPr/>
        </p:nvGrpSpPr>
        <p:grpSpPr>
          <a:xfrm>
            <a:off x="2933548" y="4525336"/>
            <a:ext cx="885717" cy="1194190"/>
            <a:chOff x="4287286" y="4165957"/>
            <a:chExt cx="885717" cy="119419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72C4161-2E0D-4ABE-973E-F16C92743D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6922" y="4165957"/>
              <a:ext cx="25156" cy="980602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6DAE73-D4E3-4C89-B43D-F519F37DAF65}"/>
                </a:ext>
              </a:extLst>
            </p:cNvPr>
            <p:cNvSpPr txBox="1"/>
            <p:nvPr/>
          </p:nvSpPr>
          <p:spPr>
            <a:xfrm>
              <a:off x="4287286" y="5021593"/>
              <a:ext cx="885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Horn C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D286D1-455A-46C4-8821-338B14D1BCE7}"/>
              </a:ext>
            </a:extLst>
          </p:cNvPr>
          <p:cNvSpPr txBox="1"/>
          <p:nvPr/>
        </p:nvSpPr>
        <p:spPr>
          <a:xfrm>
            <a:off x="8869060" y="1289750"/>
            <a:ext cx="128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Target Hall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3A8F7-E083-451D-A7CD-19820EBE42A2}"/>
              </a:ext>
            </a:extLst>
          </p:cNvPr>
          <p:cNvGrpSpPr/>
          <p:nvPr/>
        </p:nvGrpSpPr>
        <p:grpSpPr>
          <a:xfrm>
            <a:off x="8577630" y="3823386"/>
            <a:ext cx="885717" cy="1841086"/>
            <a:chOff x="5271317" y="3686242"/>
            <a:chExt cx="885717" cy="184108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03D18F0-A525-4682-816C-DEF20ABA9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1728" y="3686242"/>
              <a:ext cx="401280" cy="1608000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7C58C1-E394-437A-AF21-078017E8E154}"/>
                </a:ext>
              </a:extLst>
            </p:cNvPr>
            <p:cNvSpPr txBox="1"/>
            <p:nvPr/>
          </p:nvSpPr>
          <p:spPr>
            <a:xfrm>
              <a:off x="5271317" y="5188774"/>
              <a:ext cx="885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00FF00"/>
                  </a:highlight>
                  <a:uLnTx/>
                  <a:uFillTx/>
                  <a:latin typeface="Calibri" charset="0"/>
                  <a:ea typeface="+mn-ea"/>
                  <a:cs typeface="+mn-cs"/>
                </a:rPr>
                <a:t>Baffl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00FF00"/>
                  </a:highlight>
                  <a:uLnTx/>
                  <a:uFillTx/>
                  <a:latin typeface="Calibri" charset="0"/>
                  <a:ea typeface="+mn-ea"/>
                  <a:cs typeface="+mn-cs"/>
                </a:rPr>
                <a:t>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ADA4298-9138-421E-BD53-748CB63BEE17}"/>
              </a:ext>
            </a:extLst>
          </p:cNvPr>
          <p:cNvSpPr txBox="1"/>
          <p:nvPr/>
        </p:nvSpPr>
        <p:spPr>
          <a:xfrm>
            <a:off x="5583949" y="3920058"/>
            <a:ext cx="655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charset="0"/>
                <a:ea typeface="+mn-ea"/>
                <a:cs typeface="+mn-cs"/>
              </a:rPr>
              <a:t>N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charset="0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charset="0"/>
                <a:ea typeface="+mn-ea"/>
                <a:cs typeface="+mn-cs"/>
              </a:rPr>
              <a:t> Gas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04FCB4-BAE6-403D-A7FE-FCCFD898AF1A}"/>
              </a:ext>
            </a:extLst>
          </p:cNvPr>
          <p:cNvCxnSpPr>
            <a:cxnSpLocks/>
          </p:cNvCxnSpPr>
          <p:nvPr/>
        </p:nvCxnSpPr>
        <p:spPr>
          <a:xfrm flipV="1">
            <a:off x="2247272" y="4310031"/>
            <a:ext cx="151691" cy="1074781"/>
          </a:xfrm>
          <a:prstGeom prst="straightConnector1">
            <a:avLst/>
          </a:prstGeom>
          <a:ln w="12700">
            <a:solidFill>
              <a:srgbClr val="66FF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3AA38B-B7D8-4DA4-B165-572FC8674A65}"/>
              </a:ext>
            </a:extLst>
          </p:cNvPr>
          <p:cNvSpPr txBox="1"/>
          <p:nvPr/>
        </p:nvSpPr>
        <p:spPr>
          <a:xfrm>
            <a:off x="1709945" y="5283184"/>
            <a:ext cx="127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Decay Pipe Upstream Window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2FBD2A-859F-441C-8557-C84B84A723B9}"/>
              </a:ext>
            </a:extLst>
          </p:cNvPr>
          <p:cNvSpPr txBox="1"/>
          <p:nvPr/>
        </p:nvSpPr>
        <p:spPr>
          <a:xfrm>
            <a:off x="1584771" y="3170188"/>
            <a:ext cx="65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Decay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Vessel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4C5A70-23DC-4093-A801-0648F64E2192}"/>
              </a:ext>
            </a:extLst>
          </p:cNvPr>
          <p:cNvGrpSpPr/>
          <p:nvPr/>
        </p:nvGrpSpPr>
        <p:grpSpPr>
          <a:xfrm>
            <a:off x="4985698" y="3297808"/>
            <a:ext cx="1076583" cy="2690036"/>
            <a:chOff x="2869845" y="2823190"/>
            <a:chExt cx="1076583" cy="269003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CCC1FDF-3CDA-4B02-8DEA-D9407A36F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3804" y="4329299"/>
              <a:ext cx="231058" cy="648971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E933A8-18EE-4DEA-B532-CA3FE14280D9}"/>
                </a:ext>
              </a:extLst>
            </p:cNvPr>
            <p:cNvSpPr txBox="1"/>
            <p:nvPr/>
          </p:nvSpPr>
          <p:spPr>
            <a:xfrm>
              <a:off x="2869845" y="4928451"/>
              <a:ext cx="10765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Steel Shielding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7D5574B-ABA3-4578-8200-E38E0C88E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3804" y="2823190"/>
              <a:ext cx="67534" cy="2134136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726CF7-F69A-43FF-A09E-71A3EDC83485}"/>
              </a:ext>
            </a:extLst>
          </p:cNvPr>
          <p:cNvGrpSpPr/>
          <p:nvPr/>
        </p:nvGrpSpPr>
        <p:grpSpPr>
          <a:xfrm>
            <a:off x="9402360" y="3787283"/>
            <a:ext cx="885717" cy="2371477"/>
            <a:chOff x="5311200" y="3509794"/>
            <a:chExt cx="885717" cy="237147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72BB620-AF46-44EE-8931-1A07BEA63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7572" y="3509794"/>
              <a:ext cx="446306" cy="1619278"/>
            </a:xfrm>
            <a:prstGeom prst="straightConnector1">
              <a:avLst/>
            </a:prstGeom>
            <a:ln w="12700">
              <a:solidFill>
                <a:srgbClr val="66FF3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67CD88-1A89-4FB2-9B44-05AD5174D0FE}"/>
                </a:ext>
              </a:extLst>
            </p:cNvPr>
            <p:cNvSpPr txBox="1"/>
            <p:nvPr/>
          </p:nvSpPr>
          <p:spPr>
            <a:xfrm>
              <a:off x="5311200" y="5050274"/>
              <a:ext cx="885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Primary Beam Window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D855AB7-DBA0-40F6-9AAF-5E22A62D9665}"/>
              </a:ext>
            </a:extLst>
          </p:cNvPr>
          <p:cNvSpPr txBox="1"/>
          <p:nvPr/>
        </p:nvSpPr>
        <p:spPr>
          <a:xfrm rot="21238126">
            <a:off x="10678195" y="340200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  <a:sym typeface="Wingdings" panose="05000000000000000000" pitchFamily="2" charset="2"/>
              </a:rPr>
              <a:t>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3544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281" y="177973"/>
            <a:ext cx="6547671" cy="6425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5879690" cy="753035"/>
          </a:xfrm>
        </p:spPr>
        <p:txBody>
          <a:bodyPr/>
          <a:lstStyle/>
          <a:p>
            <a:r>
              <a:rPr lang="en-GB" dirty="0" smtClean="0"/>
              <a:t>Baffle/Collimator PDR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5566" y="960504"/>
            <a:ext cx="4428083" cy="3369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marR="0" lvl="0" indent="-4460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Completion of UK Phase 1 project with successful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Design Review of the baffle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collimator</a:t>
            </a:r>
          </a:p>
          <a:p>
            <a:pPr marL="446088" marR="0" lvl="0" indent="-4460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Eight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joint UK/US team over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half-days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 6-7</a:t>
            </a:r>
          </a:p>
          <a:p>
            <a:pPr marL="446088" marR="0" lvl="0" indent="-4460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members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Fermilab (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Ammigan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Hartsell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Oak Ridge National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Laboratory 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913617">
            <a:off x="7285241" y="3557127"/>
            <a:ext cx="4167776" cy="107721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indico.fnal.gov/event/53872/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305" y="4329879"/>
            <a:ext cx="471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“Yes, the preliminary design demonstrates the capability of meeting the functional requirements. The reviewers compliment the team on their excellent work, presentations, and willingness to answer questions during the review.”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5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C546C-C617-4656-A9CE-9F9E48C5A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49" y="976108"/>
            <a:ext cx="7390067" cy="53712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03.06.22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Jim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Hylen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| Requirements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735B5-E0F8-D44A-A3DE-E2CD0DCDE7C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295876"/>
            <a:ext cx="8293100" cy="647102"/>
          </a:xfrm>
        </p:spPr>
        <p:txBody>
          <a:bodyPr/>
          <a:lstStyle/>
          <a:p>
            <a:r>
              <a:rPr lang="en-US" dirty="0"/>
              <a:t>Layout expanded around baffle, </a:t>
            </a:r>
            <a:r>
              <a:rPr lang="en-US" sz="1800" dirty="0"/>
              <a:t>and largest radius/angle where proton beam does not go through entire baffle 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921BC-CD97-4F45-80C9-1E2BDF53DF6C}"/>
              </a:ext>
            </a:extLst>
          </p:cNvPr>
          <p:cNvSpPr txBox="1"/>
          <p:nvPr/>
        </p:nvSpPr>
        <p:spPr>
          <a:xfrm>
            <a:off x="3925889" y="5188148"/>
            <a:ext cx="152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Last Quad magnet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and aperture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522CA8-B0D5-4322-BEF1-4CBAD5103C73}"/>
              </a:ext>
            </a:extLst>
          </p:cNvPr>
          <p:cNvCxnSpPr>
            <a:cxnSpLocks/>
          </p:cNvCxnSpPr>
          <p:nvPr/>
        </p:nvCxnSpPr>
        <p:spPr>
          <a:xfrm flipH="1" flipV="1">
            <a:off x="4205691" y="4086225"/>
            <a:ext cx="48559" cy="110192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F3F25D-A52B-416A-8BB3-C9445687B958}"/>
              </a:ext>
            </a:extLst>
          </p:cNvPr>
          <p:cNvSpPr txBox="1"/>
          <p:nvPr/>
        </p:nvSpPr>
        <p:spPr>
          <a:xfrm>
            <a:off x="4869092" y="4662603"/>
            <a:ext cx="215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Last trim magnet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and maximum beam kick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20EC16-1E48-48DA-BCEC-005E9A3A0A50}"/>
              </a:ext>
            </a:extLst>
          </p:cNvPr>
          <p:cNvCxnSpPr>
            <a:cxnSpLocks/>
          </p:cNvCxnSpPr>
          <p:nvPr/>
        </p:nvCxnSpPr>
        <p:spPr>
          <a:xfrm flipH="1" flipV="1">
            <a:off x="5768724" y="4000414"/>
            <a:ext cx="77110" cy="69673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9D4CF3-6776-4306-855F-52C2580BF350}"/>
              </a:ext>
            </a:extLst>
          </p:cNvPr>
          <p:cNvSpPr txBox="1"/>
          <p:nvPr/>
        </p:nvSpPr>
        <p:spPr>
          <a:xfrm>
            <a:off x="7298823" y="2179013"/>
            <a:ext cx="174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Shield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CD05D-F966-4C86-A7BC-9681AAFE74B3}"/>
              </a:ext>
            </a:extLst>
          </p:cNvPr>
          <p:cNvSpPr txBox="1"/>
          <p:nvPr/>
        </p:nvSpPr>
        <p:spPr>
          <a:xfrm>
            <a:off x="7991766" y="2286735"/>
            <a:ext cx="174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Baffle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26EC6-ECD5-449D-A893-DA9A0CBAE523}"/>
              </a:ext>
            </a:extLst>
          </p:cNvPr>
          <p:cNvSpPr txBox="1"/>
          <p:nvPr/>
        </p:nvSpPr>
        <p:spPr>
          <a:xfrm>
            <a:off x="7832021" y="4669554"/>
            <a:ext cx="818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Baffle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internal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support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rings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C30EE3-979E-42A3-9B0D-F6E226D4B44E}"/>
              </a:ext>
            </a:extLst>
          </p:cNvPr>
          <p:cNvCxnSpPr>
            <a:cxnSpLocks/>
          </p:cNvCxnSpPr>
          <p:nvPr/>
        </p:nvCxnSpPr>
        <p:spPr>
          <a:xfrm>
            <a:off x="7885591" y="4154649"/>
            <a:ext cx="208569" cy="28629"/>
          </a:xfrm>
          <a:prstGeom prst="straightConnector1">
            <a:avLst/>
          </a:prstGeom>
          <a:ln w="63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8B7E0B-FD0D-4586-BA9A-1E5F16AC9610}"/>
              </a:ext>
            </a:extLst>
          </p:cNvPr>
          <p:cNvCxnSpPr>
            <a:cxnSpLocks/>
          </p:cNvCxnSpPr>
          <p:nvPr/>
        </p:nvCxnSpPr>
        <p:spPr>
          <a:xfrm flipH="1" flipV="1">
            <a:off x="7885590" y="4154650"/>
            <a:ext cx="152400" cy="542503"/>
          </a:xfrm>
          <a:prstGeom prst="straightConnector1">
            <a:avLst/>
          </a:prstGeom>
          <a:ln w="63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E493BCF-97E8-4DAD-95C7-18271A58C614}"/>
              </a:ext>
            </a:extLst>
          </p:cNvPr>
          <p:cNvSpPr txBox="1"/>
          <p:nvPr/>
        </p:nvSpPr>
        <p:spPr>
          <a:xfrm>
            <a:off x="8624277" y="1733671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Horn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44E343-6B15-429C-A752-516E444F7BE7}"/>
              </a:ext>
            </a:extLst>
          </p:cNvPr>
          <p:cNvSpPr txBox="1"/>
          <p:nvPr/>
        </p:nvSpPr>
        <p:spPr>
          <a:xfrm>
            <a:off x="8850726" y="3619003"/>
            <a:ext cx="1287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Target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Helium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containment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7D4803-AD18-4F6F-BB1E-F157E4B81C3F}"/>
              </a:ext>
            </a:extLst>
          </p:cNvPr>
          <p:cNvCxnSpPr>
            <a:cxnSpLocks/>
          </p:cNvCxnSpPr>
          <p:nvPr/>
        </p:nvCxnSpPr>
        <p:spPr>
          <a:xfrm flipH="1" flipV="1">
            <a:off x="8970037" y="3758366"/>
            <a:ext cx="254314" cy="1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533A806-100E-4D8D-846E-6A3C76702426}"/>
              </a:ext>
            </a:extLst>
          </p:cNvPr>
          <p:cNvSpPr txBox="1"/>
          <p:nvPr/>
        </p:nvSpPr>
        <p:spPr>
          <a:xfrm>
            <a:off x="7961791" y="4334223"/>
            <a:ext cx="174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Bafflette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7E9E48-D348-42C5-8ABD-59CDBEA48527}"/>
              </a:ext>
            </a:extLst>
          </p:cNvPr>
          <p:cNvCxnSpPr>
            <a:cxnSpLocks/>
          </p:cNvCxnSpPr>
          <p:nvPr/>
        </p:nvCxnSpPr>
        <p:spPr>
          <a:xfrm flipV="1">
            <a:off x="8480740" y="3599621"/>
            <a:ext cx="157755" cy="69142"/>
          </a:xfrm>
          <a:prstGeom prst="straightConnector1">
            <a:avLst/>
          </a:prstGeom>
          <a:ln w="31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E86235A-F9EA-46E6-AC12-9DC47703FA1B}"/>
              </a:ext>
            </a:extLst>
          </p:cNvPr>
          <p:cNvCxnSpPr>
            <a:cxnSpLocks/>
          </p:cNvCxnSpPr>
          <p:nvPr/>
        </p:nvCxnSpPr>
        <p:spPr>
          <a:xfrm flipH="1" flipV="1">
            <a:off x="8474923" y="3656178"/>
            <a:ext cx="58183" cy="678044"/>
          </a:xfrm>
          <a:prstGeom prst="straightConnector1">
            <a:avLst/>
          </a:prstGeom>
          <a:ln w="6350">
            <a:solidFill>
              <a:schemeClr val="bg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25AC1A1-7FF0-467E-A36A-0D0C4D907687}"/>
              </a:ext>
            </a:extLst>
          </p:cNvPr>
          <p:cNvSpPr txBox="1"/>
          <p:nvPr/>
        </p:nvSpPr>
        <p:spPr>
          <a:xfrm>
            <a:off x="8830243" y="3170369"/>
            <a:ext cx="15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Target core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F76186-46AD-4378-B6DA-5E9AEFCE56BA}"/>
              </a:ext>
            </a:extLst>
          </p:cNvPr>
          <p:cNvCxnSpPr>
            <a:cxnSpLocks/>
          </p:cNvCxnSpPr>
          <p:nvPr/>
        </p:nvCxnSpPr>
        <p:spPr>
          <a:xfrm flipH="1">
            <a:off x="8830242" y="3349335"/>
            <a:ext cx="357414" cy="69858"/>
          </a:xfrm>
          <a:prstGeom prst="straightConnector1">
            <a:avLst/>
          </a:prstGeom>
          <a:ln w="31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21003722">
            <a:off x="535443" y="1702692"/>
            <a:ext cx="1879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Baffle PDR: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Many meetings &amp; exchanges with Fermilab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 rot="21003722">
            <a:off x="581353" y="3180060"/>
            <a:ext cx="1879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Formalized technical requirements &amp; specification + conceptual design as per: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3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78" y="3596174"/>
            <a:ext cx="6297714" cy="26885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7469"/>
            <a:ext cx="5862914" cy="753035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dirty="0" smtClean="0"/>
              <a:t>Baffle Collimator Thermal </a:t>
            </a:r>
            <a:r>
              <a:rPr lang="en-GB" dirty="0"/>
              <a:t>Design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4662929" cy="5093514"/>
          </a:xfrm>
        </p:spPr>
        <p:txBody>
          <a:bodyPr/>
          <a:lstStyle/>
          <a:p>
            <a:r>
              <a:rPr lang="en-GB" dirty="0" smtClean="0"/>
              <a:t>Heating from </a:t>
            </a:r>
            <a:r>
              <a:rPr lang="en-GB" dirty="0" err="1" smtClean="0"/>
              <a:t>i</a:t>
            </a:r>
            <a:r>
              <a:rPr lang="en-GB" dirty="0" smtClean="0"/>
              <a:t>) beam-tails and ii) backscatter</a:t>
            </a:r>
          </a:p>
          <a:p>
            <a:r>
              <a:rPr lang="en-GB" dirty="0" smtClean="0"/>
              <a:t>Passively </a:t>
            </a:r>
            <a:r>
              <a:rPr lang="en-GB" dirty="0"/>
              <a:t>cooled by </a:t>
            </a:r>
            <a:r>
              <a:rPr lang="en-GB" dirty="0" smtClean="0"/>
              <a:t>flowing chase </a:t>
            </a:r>
            <a:r>
              <a:rPr lang="en-GB" dirty="0"/>
              <a:t>nitrogen</a:t>
            </a:r>
          </a:p>
          <a:p>
            <a:r>
              <a:rPr lang="en-GB" dirty="0" smtClean="0"/>
              <a:t>Finned core segments to optimise convection heat transfer</a:t>
            </a:r>
          </a:p>
          <a:p>
            <a:r>
              <a:rPr lang="en-GB" dirty="0" smtClean="0"/>
              <a:t>Outer </a:t>
            </a:r>
            <a:r>
              <a:rPr lang="en-GB" dirty="0"/>
              <a:t>duct funnels additional nitrogen </a:t>
            </a:r>
            <a:r>
              <a:rPr lang="en-GB" dirty="0" smtClean="0"/>
              <a:t>flow over core</a:t>
            </a:r>
            <a:endParaRPr lang="en-GB" dirty="0"/>
          </a:p>
          <a:p>
            <a:r>
              <a:rPr lang="en-GB" dirty="0" smtClean="0"/>
              <a:t>Spider support ensures graphite </a:t>
            </a:r>
            <a:r>
              <a:rPr lang="en-GB" dirty="0"/>
              <a:t>baffle core is thermally well isolated </a:t>
            </a:r>
            <a:r>
              <a:rPr lang="en-GB" dirty="0" smtClean="0"/>
              <a:t>from carrier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645" y="5371277"/>
            <a:ext cx="2819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Finned baffle core geometry optimized for convection heat-transfer using ANSYS/CFX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55124" y="193550"/>
            <a:ext cx="5811757" cy="3216762"/>
            <a:chOff x="5640080" y="293442"/>
            <a:chExt cx="5811757" cy="3216762"/>
          </a:xfrm>
        </p:grpSpPr>
        <p:pic>
          <p:nvPicPr>
            <p:cNvPr id="15" name="Picture 14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752" b="67867"/>
            <a:stretch/>
          </p:blipFill>
          <p:spPr>
            <a:xfrm rot="5400000">
              <a:off x="6937578" y="-1004056"/>
              <a:ext cx="3216762" cy="5811757"/>
            </a:xfrm>
            <a:prstGeom prst="rect">
              <a:avLst/>
            </a:prstGeom>
          </p:spPr>
        </p:pic>
        <p:pic>
          <p:nvPicPr>
            <p:cNvPr id="9" name="Content Placeholder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2922" y="293442"/>
              <a:ext cx="4878914" cy="32167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62914" y="3101761"/>
              <a:ext cx="44823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Baffle CAD (with Duct hidden)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99641" y="945949"/>
              <a:ext cx="2596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Titanium spider supports thermally isolates graphite core from aluminium carrier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700699" y="1561257"/>
              <a:ext cx="1048854" cy="40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0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Target &amp; horn integration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7</a:t>
            </a:fld>
            <a:r>
              <a:rPr smtClean="0"/>
              <a:t> 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18539" r="30647" b="13737"/>
          <a:stretch/>
        </p:blipFill>
        <p:spPr>
          <a:xfrm>
            <a:off x="3857590" y="1690478"/>
            <a:ext cx="3807467" cy="315626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7381727" y="3576306"/>
            <a:ext cx="741146" cy="558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975018" y="5048570"/>
            <a:ext cx="3244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Target installed with preliminary design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‘T2K’-like helium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05461" y="5180714"/>
            <a:ext cx="3183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Towards final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– simpler, path to 2.4 MW, but extra tooling required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01" y="1319917"/>
            <a:ext cx="3484133" cy="3622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32820" r="42347" b="14758"/>
          <a:stretch/>
        </p:blipFill>
        <p:spPr>
          <a:xfrm>
            <a:off x="151176" y="1820847"/>
            <a:ext cx="3248598" cy="27071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719" y="5048062"/>
            <a:ext cx="312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horn ready for target installation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7385-B690-DB34-4EAB-60D47FE7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Lorentz force induced vibrations of horn and target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4725F-C0B5-0262-9C5B-E998955D5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Peter</a:t>
            </a:r>
            <a:r>
              <a:rPr lang="en-GB" dirty="0"/>
              <a:t> </a:t>
            </a:r>
            <a:r>
              <a:rPr lang="en-GB" dirty="0" smtClean="0"/>
              <a:t>Loveridge</a:t>
            </a:r>
            <a:r>
              <a:rPr lang="en-GB" dirty="0" smtClean="0"/>
              <a:t> </a:t>
            </a:r>
            <a:r>
              <a:rPr lang="en-GB" dirty="0"/>
              <a:t>Horn A simulation </a:t>
            </a:r>
            <a:r>
              <a:rPr lang="en-GB" dirty="0" smtClean="0"/>
              <a:t>of Horn A target mount vibrations </a:t>
            </a:r>
            <a:endParaRPr lang="en-GB" dirty="0"/>
          </a:p>
          <a:p>
            <a:pPr lvl="1"/>
            <a:r>
              <a:rPr lang="en-GB" dirty="0"/>
              <a:t>S</a:t>
            </a:r>
            <a:r>
              <a:rPr lang="en-GB" dirty="0" smtClean="0"/>
              <a:t>implified </a:t>
            </a:r>
            <a:r>
              <a:rPr lang="en-GB" dirty="0"/>
              <a:t>to a sine wave with constant amplitude and frequency</a:t>
            </a:r>
          </a:p>
          <a:p>
            <a:pPr lvl="1"/>
            <a:r>
              <a:rPr lang="en-GB" dirty="0" smtClean="0"/>
              <a:t>Applied as BCs to </a:t>
            </a:r>
            <a:r>
              <a:rPr lang="en-GB" dirty="0"/>
              <a:t>a separate model of the </a:t>
            </a:r>
            <a:r>
              <a:rPr lang="en-GB" dirty="0" smtClean="0"/>
              <a:t>1.5 m target by Dan Wilcox</a:t>
            </a:r>
            <a:endParaRPr lang="en-GB" dirty="0"/>
          </a:p>
          <a:p>
            <a:pPr lvl="2"/>
            <a:r>
              <a:rPr lang="en-GB" dirty="0"/>
              <a:t>Sine sweep with varying frequency, constant 10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 displacement to study sensitivity to input assumptions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53B6F-41F2-9F56-585D-FDB12F61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06450" marR="0" lvl="2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C6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7E569216-649D-40FE-A193-2C061D61F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806450" marR="0" lvl="2" indent="0" algn="r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2E2C61"/>
                </a:buClr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D2BC1-F0C8-706D-4775-187922A4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92" y="2621870"/>
            <a:ext cx="5440775" cy="307456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DA960-2532-2EE7-C7AA-EC774F2EB95F}"/>
              </a:ext>
            </a:extLst>
          </p:cNvPr>
          <p:cNvSpPr txBox="1"/>
          <p:nvPr/>
        </p:nvSpPr>
        <p:spPr>
          <a:xfrm>
            <a:off x="6297336" y="2560303"/>
            <a:ext cx="3405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results at outer flange: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D49526-C2C4-60CE-AB0A-9090A4ED3C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97336" y="2898857"/>
          <a:ext cx="5409311" cy="1432560"/>
        </p:xfrm>
        <a:graphic>
          <a:graphicData uri="http://schemas.openxmlformats.org/drawingml/2006/table">
            <a:tbl>
              <a:tblPr/>
              <a:tblGrid>
                <a:gridCol w="2370900">
                  <a:extLst>
                    <a:ext uri="{9D8B030D-6E8A-4147-A177-3AD203B41FA5}">
                      <a16:colId xmlns:a16="http://schemas.microsoft.com/office/drawing/2014/main" val="3136248127"/>
                    </a:ext>
                  </a:extLst>
                </a:gridCol>
                <a:gridCol w="886015">
                  <a:extLst>
                    <a:ext uri="{9D8B030D-6E8A-4147-A177-3AD203B41FA5}">
                      <a16:colId xmlns:a16="http://schemas.microsoft.com/office/drawing/2014/main" val="592638498"/>
                    </a:ext>
                  </a:extLst>
                </a:gridCol>
                <a:gridCol w="1118489">
                  <a:extLst>
                    <a:ext uri="{9D8B030D-6E8A-4147-A177-3AD203B41FA5}">
                      <a16:colId xmlns:a16="http://schemas.microsoft.com/office/drawing/2014/main" val="2354255628"/>
                    </a:ext>
                  </a:extLst>
                </a:gridCol>
                <a:gridCol w="1033907">
                  <a:extLst>
                    <a:ext uri="{9D8B030D-6E8A-4147-A177-3AD203B41FA5}">
                      <a16:colId xmlns:a16="http://schemas.microsoft.com/office/drawing/2014/main" val="298338307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</a:t>
                      </a:r>
                    </a:p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(Hz)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Displacement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Acceleration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365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Horn only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9016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Horn and solid green plate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8662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Horn and pocketed green plate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6957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25C6B42-47E3-4B9B-C55E-050F7A185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21" y="4565103"/>
            <a:ext cx="5871979" cy="223363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5B57C12-13BF-A57E-9D11-FBFAB3B8DB53}"/>
              </a:ext>
            </a:extLst>
          </p:cNvPr>
          <p:cNvSpPr/>
          <p:nvPr/>
        </p:nvSpPr>
        <p:spPr>
          <a:xfrm>
            <a:off x="5722052" y="3008502"/>
            <a:ext cx="516981" cy="84099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720C644-3FBD-600C-BB6B-50B81B2383AD}"/>
              </a:ext>
            </a:extLst>
          </p:cNvPr>
          <p:cNvSpPr/>
          <p:nvPr/>
        </p:nvSpPr>
        <p:spPr>
          <a:xfrm rot="5400000">
            <a:off x="7901182" y="4249599"/>
            <a:ext cx="516981" cy="84099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6966" y="1077326"/>
            <a:ext cx="5745965" cy="4312524"/>
            <a:chOff x="206966" y="1077326"/>
            <a:chExt cx="5745965" cy="43125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966" y="1077326"/>
              <a:ext cx="5745965" cy="43125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2374" y="1495099"/>
              <a:ext cx="1008000" cy="39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0073" y="1682948"/>
              <a:ext cx="688166" cy="19015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507538" y="2652829"/>
              <a:ext cx="690908" cy="432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92374" y="2899253"/>
              <a:ext cx="1008000" cy="39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21" y="207469"/>
            <a:ext cx="7135003" cy="902323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Benchmark of simulation technique using LDV data from T2K horn</a:t>
            </a:r>
            <a:endParaRPr lang="en-GB" sz="32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976046" y="3925401"/>
            <a:ext cx="0" cy="234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76046" y="559253"/>
            <a:ext cx="0" cy="234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978130" y="2766419"/>
            <a:ext cx="3869068" cy="3894719"/>
            <a:chOff x="3978130" y="2766419"/>
            <a:chExt cx="3869068" cy="38947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130" y="2766419"/>
              <a:ext cx="3869068" cy="3894719"/>
            </a:xfrm>
            <a:prstGeom prst="rect">
              <a:avLst/>
            </a:prstGeom>
          </p:spPr>
        </p:pic>
        <p:sp>
          <p:nvSpPr>
            <p:cNvPr id="9" name="Down Arrow 8"/>
            <p:cNvSpPr/>
            <p:nvPr/>
          </p:nvSpPr>
          <p:spPr>
            <a:xfrm rot="15152660">
              <a:off x="5369815" y="3995829"/>
              <a:ext cx="396086" cy="946661"/>
            </a:xfrm>
            <a:prstGeom prst="downArrow">
              <a:avLst>
                <a:gd name="adj1" fmla="val 56210"/>
                <a:gd name="adj2" fmla="val 79008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</a:rPr>
                <a:t>Point #</a:t>
              </a:r>
              <a:r>
                <a:rPr lang="en-GB" sz="1400" dirty="0" smtClean="0">
                  <a:solidFill>
                    <a:srgbClr val="000000"/>
                  </a:solidFill>
                </a:rPr>
                <a:t>7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15152660">
              <a:off x="5335598" y="4708083"/>
              <a:ext cx="396086" cy="946661"/>
            </a:xfrm>
            <a:prstGeom prst="downArrow">
              <a:avLst>
                <a:gd name="adj1" fmla="val 56210"/>
                <a:gd name="adj2" fmla="val 79008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</a:rPr>
                <a:t>Point #</a:t>
              </a:r>
              <a:r>
                <a:rPr lang="en-GB" sz="1400" dirty="0">
                  <a:solidFill>
                    <a:srgbClr val="000000"/>
                  </a:solidFill>
                </a:rPr>
                <a:t>2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ular Callout 7"/>
          <p:cNvSpPr/>
          <p:nvPr/>
        </p:nvSpPr>
        <p:spPr>
          <a:xfrm>
            <a:off x="8064871" y="85613"/>
            <a:ext cx="3675600" cy="3296438"/>
          </a:xfrm>
          <a:prstGeom prst="wedgeRectCallout">
            <a:avLst>
              <a:gd name="adj1" fmla="val -106743"/>
              <a:gd name="adj2" fmla="val 79071"/>
            </a:avLst>
          </a:prstGeom>
          <a:solidFill>
            <a:schemeClr val="bg1">
              <a:alpha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399" y="89993"/>
            <a:ext cx="3561786" cy="3297600"/>
          </a:xfrm>
          <a:prstGeom prst="rect">
            <a:avLst/>
          </a:prstGeom>
        </p:spPr>
      </p:pic>
      <p:sp>
        <p:nvSpPr>
          <p:cNvPr id="18" name="Rectangular Callout 17"/>
          <p:cNvSpPr/>
          <p:nvPr/>
        </p:nvSpPr>
        <p:spPr>
          <a:xfrm>
            <a:off x="8064871" y="3455932"/>
            <a:ext cx="3675600" cy="3297600"/>
          </a:xfrm>
          <a:prstGeom prst="wedgeRectCallout">
            <a:avLst>
              <a:gd name="adj1" fmla="val -107375"/>
              <a:gd name="adj2" fmla="val -1457"/>
            </a:avLst>
          </a:prstGeom>
          <a:solidFill>
            <a:schemeClr val="bg1">
              <a:alpha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399" y="3462696"/>
            <a:ext cx="3561072" cy="3296939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2108446" y="2562829"/>
            <a:ext cx="180000" cy="180000"/>
          </a:xfrm>
          <a:prstGeom prst="star5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/>
          <p:cNvSpPr/>
          <p:nvPr/>
        </p:nvSpPr>
        <p:spPr>
          <a:xfrm>
            <a:off x="2098239" y="1778023"/>
            <a:ext cx="180000" cy="180000"/>
          </a:xfrm>
          <a:prstGeom prst="star5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80721" y="5451992"/>
            <a:ext cx="3579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LDV data from</a:t>
            </a:r>
            <a:r>
              <a:rPr lang="en-GB" sz="1600" dirty="0" smtClean="0"/>
              <a:t> </a:t>
            </a:r>
            <a:r>
              <a:rPr lang="en-GB" sz="1600" dirty="0"/>
              <a:t>T. </a:t>
            </a:r>
            <a:r>
              <a:rPr lang="en-GB" sz="1600" dirty="0" err="1"/>
              <a:t>Sekiguchi</a:t>
            </a:r>
            <a:r>
              <a:rPr lang="en-GB" sz="1600" dirty="0"/>
              <a:t>, </a:t>
            </a:r>
            <a:r>
              <a:rPr lang="en-GB" sz="1600" dirty="0" smtClean="0"/>
              <a:t>KEK. </a:t>
            </a:r>
          </a:p>
          <a:p>
            <a:r>
              <a:rPr lang="en-GB" sz="1600" dirty="0" smtClean="0"/>
              <a:t>FEA a</a:t>
            </a:r>
            <a:r>
              <a:rPr lang="en-GB" sz="1600" dirty="0" smtClean="0"/>
              <a:t>nalysis by Peter Loveridge, RAL </a:t>
            </a:r>
            <a:endParaRPr lang="en-GB" sz="1600" dirty="0"/>
          </a:p>
        </p:txBody>
      </p:sp>
      <p:sp>
        <p:nvSpPr>
          <p:cNvPr id="24" name="Rectangle 23"/>
          <p:cNvSpPr/>
          <p:nvPr/>
        </p:nvSpPr>
        <p:spPr>
          <a:xfrm>
            <a:off x="5925044" y="1094200"/>
            <a:ext cx="2071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Max vibration amplitude at various </a:t>
            </a:r>
            <a:r>
              <a:rPr lang="en-GB" sz="1600" dirty="0" smtClean="0"/>
              <a:t>locations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518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D469DB-056B-4F91-8B3C-1199F36CC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6D3F8C-4209-47FF-A37A-E21247ADC2D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52594</TotalTime>
  <Words>1476</Words>
  <Application>Microsoft Office PowerPoint</Application>
  <PresentationFormat>Widescreen</PresentationFormat>
  <Paragraphs>256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58" baseType="lpstr">
      <vt:lpstr>ＭＳ Ｐゴシック</vt:lpstr>
      <vt:lpstr>ＭＳ Ｐゴシック</vt:lpstr>
      <vt:lpstr>游ゴシック</vt:lpstr>
      <vt:lpstr>Arial</vt:lpstr>
      <vt:lpstr>Arial Black</vt:lpstr>
      <vt:lpstr>Arial Regular</vt:lpstr>
      <vt:lpstr>Calibri</vt:lpstr>
      <vt:lpstr>Calibri Light</vt:lpstr>
      <vt:lpstr>Candara</vt:lpstr>
      <vt:lpstr>Comic Sans MS</vt:lpstr>
      <vt:lpstr>等线</vt:lpstr>
      <vt:lpstr>Franklin Gothic Medium</vt:lpstr>
      <vt:lpstr>Geneva</vt:lpstr>
      <vt:lpstr>GreekC</vt:lpstr>
      <vt:lpstr>Helvetica</vt:lpstr>
      <vt:lpstr>Lucida Grande</vt:lpstr>
      <vt:lpstr>Verdana</vt:lpstr>
      <vt:lpstr>Wingdings</vt:lpstr>
      <vt:lpstr>小塚ゴシック Pro B</vt:lpstr>
      <vt:lpstr>小塚ゴシック Pro M</vt:lpstr>
      <vt:lpstr>小塚ゴシック Pro R</vt:lpstr>
      <vt:lpstr>Font and logo master</vt:lpstr>
      <vt:lpstr>1_Font and logo master</vt:lpstr>
      <vt:lpstr>Custom Design</vt:lpstr>
      <vt:lpstr>2_Font and logo master</vt:lpstr>
      <vt:lpstr>3_Font and logo master</vt:lpstr>
      <vt:lpstr>4_Font and logo master</vt:lpstr>
      <vt:lpstr>LBNF Content-Footer Theme</vt:lpstr>
      <vt:lpstr>1_LBNF Content-Footer Theme</vt:lpstr>
      <vt:lpstr>5_Font and logo master</vt:lpstr>
      <vt:lpstr>6_Font and logo master</vt:lpstr>
      <vt:lpstr>2_LBNF Content-Footer Theme</vt:lpstr>
      <vt:lpstr>7_Font and logo master</vt:lpstr>
      <vt:lpstr>1_Office Theme</vt:lpstr>
      <vt:lpstr>8_Font and logo master</vt:lpstr>
      <vt:lpstr>3_LBNF Content-Footer Theme</vt:lpstr>
      <vt:lpstr>PowerPoint Presentation</vt:lpstr>
      <vt:lpstr>LBNF Target Complex – Target Hall</vt:lpstr>
      <vt:lpstr>Target Station</vt:lpstr>
      <vt:lpstr>Baffle/Collimator PDR</vt:lpstr>
      <vt:lpstr>Layout expanded around baffle, and largest radius/angle where proton beam does not go through entire baffle length</vt:lpstr>
      <vt:lpstr> Baffle Collimator Thermal Design Overview</vt:lpstr>
      <vt:lpstr>Target &amp; horn integration</vt:lpstr>
      <vt:lpstr>Lorentz force induced vibrations of horn and target</vt:lpstr>
      <vt:lpstr>Benchmark of simulation technique using LDV data from T2K horn</vt:lpstr>
      <vt:lpstr>Geometry Changes for Vibration Reduction</vt:lpstr>
      <vt:lpstr>Changes to Vibration Response of 1.5 m target</vt:lpstr>
      <vt:lpstr>Vibration induced stresses in target Ti &amp; graphite</vt:lpstr>
      <vt:lpstr>Modes of Concern – 2 Thin Plate support</vt:lpstr>
      <vt:lpstr>Physics impact of LBNF target outer container thickness variations</vt:lpstr>
      <vt:lpstr>Beam Window Material Selection</vt:lpstr>
      <vt:lpstr>Radiation Damage of T2K Titanium Windows</vt:lpstr>
      <vt:lpstr>Legacy from HyperK-UK project:  Irradiated mesoscale fatigue samples of Ti-6Al-4V titanium alloy</vt:lpstr>
      <vt:lpstr>Ultrasonic Fatigue Rig for active sample testing at Culham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Densham, Chris (STFC,RAL,TECH)</cp:lastModifiedBy>
  <cp:revision>636</cp:revision>
  <cp:lastPrinted>2021-07-07T16:43:29Z</cp:lastPrinted>
  <dcterms:created xsi:type="dcterms:W3CDTF">2019-09-17T08:04:08Z</dcterms:created>
  <dcterms:modified xsi:type="dcterms:W3CDTF">2022-07-04T12:55:21Z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