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70" r:id="rId6"/>
    <p:sldId id="274" r:id="rId7"/>
    <p:sldId id="262" r:id="rId8"/>
    <p:sldId id="260" r:id="rId9"/>
    <p:sldId id="263" r:id="rId10"/>
    <p:sldId id="261" r:id="rId11"/>
    <p:sldId id="258" r:id="rId12"/>
    <p:sldId id="264" r:id="rId13"/>
    <p:sldId id="259" r:id="rId14"/>
    <p:sldId id="265" r:id="rId15"/>
    <p:sldId id="266" r:id="rId16"/>
    <p:sldId id="267" r:id="rId17"/>
    <p:sldId id="268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3525-099F-4E3D-A71D-857F6F03746A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E951-85BB-4C68-9D9A-57EDF6FF8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438400"/>
            <a:ext cx="7160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Comic Sans MS" pitchFamily="66" charset="0"/>
              </a:rPr>
              <a:t>Survey of ion sources</a:t>
            </a:r>
            <a:endParaRPr lang="en-US" sz="5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219200" y="1066800"/>
            <a:ext cx="990600" cy="838200"/>
            <a:chOff x="1295400" y="1828800"/>
            <a:chExt cx="990600" cy="8382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95400" y="1828800"/>
              <a:ext cx="0" cy="838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286000" y="1828800"/>
              <a:ext cx="0" cy="838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95400" y="26670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"/>
          <p:cNvGrpSpPr/>
          <p:nvPr/>
        </p:nvGrpSpPr>
        <p:grpSpPr>
          <a:xfrm rot="10800000">
            <a:off x="1219200" y="3657600"/>
            <a:ext cx="990600" cy="838200"/>
            <a:chOff x="1295400" y="1828800"/>
            <a:chExt cx="990600" cy="838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95400" y="1828800"/>
              <a:ext cx="0" cy="838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6000" y="1828800"/>
              <a:ext cx="0" cy="838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95400" y="26670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990600" y="21336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213360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2200" y="297180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2286000"/>
            <a:ext cx="4572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43000" y="2286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3000" y="32766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90600" y="34290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90600" y="2133600"/>
            <a:ext cx="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981200" y="2438400"/>
            <a:ext cx="2286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43000" y="2438400"/>
            <a:ext cx="2286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667000" y="11430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67000" y="30480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362200" y="27432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76600" y="25262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0" y="12954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47800" y="37338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" y="15240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cathode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55102" y="1905000"/>
            <a:ext cx="487898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25220" y="609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  <a:cs typeface="Arial" pitchFamily="34" charset="0"/>
              </a:rPr>
              <a:t>magnetron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4648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Plasma is generated by </a:t>
            </a:r>
            <a:r>
              <a:rPr lang="en-US" sz="1600" dirty="0" err="1" smtClean="0">
                <a:latin typeface="Comic Sans MS" pitchFamily="66" charset="0"/>
                <a:cs typeface="Arial" pitchFamily="34" charset="0"/>
              </a:rPr>
              <a:t>ExB</a:t>
            </a:r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 motion of electrons</a:t>
            </a:r>
            <a:endParaRPr lang="en-US" sz="1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5334000"/>
            <a:ext cx="304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 H- are produced at the cathode surface then extracted (SPS Source)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 They are then pulled out of the source by the extractor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19400" y="152400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Magnetron sources</a:t>
            </a:r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7200" y="990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FNAL magnetron H- sources are used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Cockcroft-Walton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New source for Preinjector upgrade (RFQ project)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" descr="E:\gevans-hins-simulations\final presentation\magnetron-ion-sour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4239492" cy="1217608"/>
          </a:xfrm>
          <a:prstGeom prst="rect">
            <a:avLst/>
          </a:prstGeom>
          <a:noFill/>
        </p:spPr>
      </p:pic>
      <p:cxnSp>
        <p:nvCxnSpPr>
          <p:cNvPr id="39" name="Straight Arrow Connector 38"/>
          <p:cNvCxnSpPr/>
          <p:nvPr/>
        </p:nvCxnSpPr>
        <p:spPr>
          <a:xfrm>
            <a:off x="4572000" y="3276600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10200" y="299960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6cm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638800" y="42672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943600" y="42672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>
            <a:off x="6096000" y="4343400"/>
            <a:ext cx="457200" cy="228600"/>
          </a:xfrm>
          <a:prstGeom prst="curvedConnector3">
            <a:avLst>
              <a:gd name="adj1" fmla="val -10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53200" y="4419600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e-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5638800" y="45720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H-</a:t>
            </a:r>
            <a:endParaRPr lang="en-US" sz="1400" dirty="0"/>
          </a:p>
        </p:txBody>
      </p:sp>
      <p:pic>
        <p:nvPicPr>
          <p:cNvPr id="77" name="Picture 76" descr="IMG_3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034001"/>
            <a:ext cx="3352800" cy="1584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52400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Magnetron sources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3" descr="fnal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047592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69746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bollinger\Desktop\BNL drawings\IMG_0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93470"/>
            <a:ext cx="2910840" cy="2183130"/>
          </a:xfrm>
          <a:prstGeom prst="rect">
            <a:avLst/>
          </a:prstGeom>
          <a:noFill/>
        </p:spPr>
      </p:pic>
      <p:pic>
        <p:nvPicPr>
          <p:cNvPr id="2050" name="Picture 2" descr="C:\Documents and Settings\bollinger\Desktop\work pics\IMG_0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09600"/>
            <a:ext cx="3352800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10400" y="762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BNL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3429000"/>
          <a:ext cx="2743200" cy="27031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</a:tblGrid>
              <a:tr h="25971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H- beam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50</a:t>
                      </a:r>
                      <a:r>
                        <a:rPr lang="en-US" sz="1100" baseline="0" dirty="0" smtClean="0"/>
                        <a:t> - 60</a:t>
                      </a:r>
                      <a:r>
                        <a:rPr lang="en-US" sz="1100" dirty="0" smtClean="0"/>
                        <a:t>mA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</a:t>
                      </a:r>
                      <a:r>
                        <a:rPr lang="en-US" sz="1100" baseline="0" dirty="0" smtClean="0"/>
                        <a:t>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45</a:t>
                      </a:r>
                      <a:r>
                        <a:rPr lang="en-US" sz="1100" baseline="0" dirty="0" smtClean="0"/>
                        <a:t> - 55</a:t>
                      </a:r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115</a:t>
                      </a:r>
                      <a:r>
                        <a:rPr lang="en-US" sz="1100" baseline="0" dirty="0" smtClean="0"/>
                        <a:t> – 145V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Extractor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 – 18kV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Pulse width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 </a:t>
                      </a:r>
                      <a:r>
                        <a:rPr lang="en-US" sz="1100" dirty="0" err="1" smtClean="0"/>
                        <a:t>usec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15Hz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Duty factor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0.12%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Power efficiency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9mA/kW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Average</a:t>
                      </a:r>
                      <a:r>
                        <a:rPr lang="en-US" sz="1100" baseline="0" dirty="0" smtClean="0"/>
                        <a:t> lifetime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3.5 months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0" y="3429000"/>
          <a:ext cx="2743200" cy="27031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</a:tblGrid>
              <a:tr h="25971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H- beam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100mA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</a:t>
                      </a:r>
                      <a:r>
                        <a:rPr lang="en-US" sz="1100" baseline="0" dirty="0" smtClean="0"/>
                        <a:t>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150</a:t>
                      </a:r>
                      <a:r>
                        <a:rPr lang="en-US" sz="1100" baseline="0" dirty="0" smtClean="0"/>
                        <a:t>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Extractor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35kV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Pulse width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700 </a:t>
                      </a:r>
                      <a:r>
                        <a:rPr lang="en-US" sz="1100" dirty="0" err="1" smtClean="0"/>
                        <a:t>usec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7.5Hz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Duty factor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0.5%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Power efficiency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67mA/kW !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Average lifetime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 months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489700" y="15113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e</a:t>
            </a:r>
            <a:r>
              <a:rPr lang="en-US" sz="2000" baseline="30000">
                <a:latin typeface="Helvetica" pitchFamily="34" charset="0"/>
              </a:rPr>
              <a:t>-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36838" y="3057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e</a:t>
            </a:r>
            <a:r>
              <a:rPr lang="en-US" sz="2000" baseline="30000">
                <a:latin typeface="Helvetica" pitchFamily="34" charset="0"/>
              </a:rPr>
              <a:t>-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08400" y="1168400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Anode (+)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745413" y="3200400"/>
            <a:ext cx="1271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Cathode </a:t>
            </a:r>
          </a:p>
          <a:p>
            <a:r>
              <a:rPr lang="en-US" sz="2000">
                <a:latin typeface="Helvetica" pitchFamily="34" charset="0"/>
              </a:rPr>
              <a:t>(-)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109913" y="18923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760538" y="32639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760538" y="31115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760538" y="25781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1760538" y="24257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760538" y="22733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7086600" y="2667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7086600" y="1600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708660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7086600" y="1295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7086600" y="1981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7086600" y="1828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086600" y="2819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1760538" y="19685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938338" y="1157288"/>
            <a:ext cx="50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Cs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040063" y="2011363"/>
            <a:ext cx="46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H</a:t>
            </a:r>
            <a:r>
              <a:rPr lang="en-US" sz="2000" baseline="30000">
                <a:latin typeface="Helvetica" pitchFamily="34" charset="0"/>
              </a:rPr>
              <a:t>+</a:t>
            </a:r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4367213" y="2560638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740275" y="3848100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H</a:t>
            </a:r>
            <a:r>
              <a:rPr lang="en-US" sz="2000" baseline="30000">
                <a:latin typeface="Helvetica" pitchFamily="34" charset="0"/>
              </a:rPr>
              <a:t>-</a:t>
            </a:r>
          </a:p>
        </p:txBody>
      </p:sp>
      <p:sp>
        <p:nvSpPr>
          <p:cNvPr id="24" name="Arc 28"/>
          <p:cNvSpPr>
            <a:spLocks/>
          </p:cNvSpPr>
          <p:nvPr/>
        </p:nvSpPr>
        <p:spPr bwMode="auto">
          <a:xfrm>
            <a:off x="4129088" y="2784475"/>
            <a:ext cx="476250" cy="1203325"/>
          </a:xfrm>
          <a:custGeom>
            <a:avLst/>
            <a:gdLst>
              <a:gd name="G0" fmla="+- 0 0 0"/>
              <a:gd name="G1" fmla="+- 14328 0 0"/>
              <a:gd name="G2" fmla="+- 21600 0 0"/>
              <a:gd name="T0" fmla="*/ 16164 w 21600"/>
              <a:gd name="T1" fmla="*/ 0 h 14328"/>
              <a:gd name="T2" fmla="*/ 21600 w 21600"/>
              <a:gd name="T3" fmla="*/ 14328 h 14328"/>
              <a:gd name="T4" fmla="*/ 0 w 21600"/>
              <a:gd name="T5" fmla="*/ 14328 h 1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328" fill="none" extrusionOk="0">
                <a:moveTo>
                  <a:pt x="16163" y="0"/>
                </a:moveTo>
                <a:cubicBezTo>
                  <a:pt x="19666" y="3951"/>
                  <a:pt x="21600" y="9048"/>
                  <a:pt x="21600" y="14328"/>
                </a:cubicBezTo>
              </a:path>
              <a:path w="21600" h="14328" stroke="0" extrusionOk="0">
                <a:moveTo>
                  <a:pt x="16163" y="0"/>
                </a:moveTo>
                <a:cubicBezTo>
                  <a:pt x="19666" y="3951"/>
                  <a:pt x="21600" y="9048"/>
                  <a:pt x="21600" y="14328"/>
                </a:cubicBezTo>
                <a:lnTo>
                  <a:pt x="0" y="1432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4586288" y="2417763"/>
            <a:ext cx="149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H (chr. ex.)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26" name="Arc 30"/>
          <p:cNvSpPr>
            <a:spLocks/>
          </p:cNvSpPr>
          <p:nvPr/>
        </p:nvSpPr>
        <p:spPr bwMode="auto">
          <a:xfrm rot="16200000" flipH="1" flipV="1">
            <a:off x="2286000" y="1485900"/>
            <a:ext cx="476250" cy="1193800"/>
          </a:xfrm>
          <a:custGeom>
            <a:avLst/>
            <a:gdLst>
              <a:gd name="G0" fmla="+- 0 0 0"/>
              <a:gd name="G1" fmla="+- 19986 0 0"/>
              <a:gd name="G2" fmla="+- 21600 0 0"/>
              <a:gd name="T0" fmla="*/ 8192 w 21600"/>
              <a:gd name="T1" fmla="*/ 0 h 20439"/>
              <a:gd name="T2" fmla="*/ 21595 w 21600"/>
              <a:gd name="T3" fmla="*/ 20439 h 20439"/>
              <a:gd name="T4" fmla="*/ 0 w 21600"/>
              <a:gd name="T5" fmla="*/ 19986 h 20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439" fill="none" extrusionOk="0">
                <a:moveTo>
                  <a:pt x="8192" y="-1"/>
                </a:moveTo>
                <a:cubicBezTo>
                  <a:pt x="16302" y="3324"/>
                  <a:pt x="21600" y="11220"/>
                  <a:pt x="21600" y="19986"/>
                </a:cubicBezTo>
                <a:cubicBezTo>
                  <a:pt x="21600" y="20137"/>
                  <a:pt x="21598" y="20288"/>
                  <a:pt x="21595" y="20439"/>
                </a:cubicBezTo>
              </a:path>
              <a:path w="21600" h="20439" stroke="0" extrusionOk="0">
                <a:moveTo>
                  <a:pt x="8192" y="-1"/>
                </a:moveTo>
                <a:cubicBezTo>
                  <a:pt x="16302" y="3324"/>
                  <a:pt x="21600" y="11220"/>
                  <a:pt x="21600" y="19986"/>
                </a:cubicBezTo>
                <a:cubicBezTo>
                  <a:pt x="21600" y="20137"/>
                  <a:pt x="21598" y="20288"/>
                  <a:pt x="21595" y="20439"/>
                </a:cubicBezTo>
                <a:lnTo>
                  <a:pt x="0" y="1998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659188" y="2017713"/>
            <a:ext cx="1042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H</a:t>
            </a:r>
            <a:r>
              <a:rPr lang="en-US" sz="2000" baseline="30000" dirty="0">
                <a:latin typeface="Helvetica" pitchFamily="34" charset="0"/>
              </a:rPr>
              <a:t>-</a:t>
            </a:r>
            <a:r>
              <a:rPr lang="en-US" sz="2000" dirty="0">
                <a:latin typeface="Helvetica" pitchFamily="34" charset="0"/>
              </a:rPr>
              <a:t>(fast)</a:t>
            </a:r>
            <a:endParaRPr lang="en-US" sz="2000" baseline="30000" dirty="0">
              <a:latin typeface="Helvetica" pitchFamily="34" charset="0"/>
            </a:endParaRPr>
          </a:p>
        </p:txBody>
      </p:sp>
      <p:sp>
        <p:nvSpPr>
          <p:cNvPr id="28" name="Arc 32"/>
          <p:cNvSpPr>
            <a:spLocks/>
          </p:cNvSpPr>
          <p:nvPr/>
        </p:nvSpPr>
        <p:spPr bwMode="auto">
          <a:xfrm rot="5400000" flipH="1">
            <a:off x="2464594" y="1897856"/>
            <a:ext cx="750888" cy="1781175"/>
          </a:xfrm>
          <a:custGeom>
            <a:avLst/>
            <a:gdLst>
              <a:gd name="G0" fmla="+- 0 0 0"/>
              <a:gd name="G1" fmla="+- 11618 0 0"/>
              <a:gd name="G2" fmla="+- 21600 0 0"/>
              <a:gd name="T0" fmla="*/ 18209 w 21600"/>
              <a:gd name="T1" fmla="*/ 0 h 11618"/>
              <a:gd name="T2" fmla="*/ 21600 w 21600"/>
              <a:gd name="T3" fmla="*/ 11618 h 11618"/>
              <a:gd name="T4" fmla="*/ 0 w 21600"/>
              <a:gd name="T5" fmla="*/ 11618 h 1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618" fill="none" extrusionOk="0">
                <a:moveTo>
                  <a:pt x="18209" y="-1"/>
                </a:moveTo>
                <a:cubicBezTo>
                  <a:pt x="20423" y="3470"/>
                  <a:pt x="21600" y="7501"/>
                  <a:pt x="21600" y="11618"/>
                </a:cubicBezTo>
              </a:path>
              <a:path w="21600" h="11618" stroke="0" extrusionOk="0">
                <a:moveTo>
                  <a:pt x="18209" y="-1"/>
                </a:moveTo>
                <a:cubicBezTo>
                  <a:pt x="20423" y="3470"/>
                  <a:pt x="21600" y="7501"/>
                  <a:pt x="21600" y="11618"/>
                </a:cubicBezTo>
                <a:lnTo>
                  <a:pt x="0" y="116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3776663" y="2452688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8001000" y="2209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B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7843838" y="141922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Mo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1447800" y="995363"/>
            <a:ext cx="325438" cy="268128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7267575" y="996950"/>
            <a:ext cx="325438" cy="268128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1905000" y="1066800"/>
            <a:ext cx="5257800" cy="7461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1905000" y="3505200"/>
            <a:ext cx="2133600" cy="762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3733800" y="3200400"/>
            <a:ext cx="150813" cy="2889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105400" y="3200400"/>
            <a:ext cx="150813" cy="2889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1760538" y="15113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1760538" y="13589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1752600" y="1752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9"/>
          <p:cNvSpPr>
            <a:spLocks noChangeArrowheads="1"/>
          </p:cNvSpPr>
          <p:nvPr/>
        </p:nvSpPr>
        <p:spPr bwMode="auto">
          <a:xfrm>
            <a:off x="708660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50"/>
          <p:cNvSpPr>
            <a:spLocks noChangeArrowheads="1"/>
          </p:cNvSpPr>
          <p:nvPr/>
        </p:nvSpPr>
        <p:spPr bwMode="auto">
          <a:xfrm>
            <a:off x="7086600" y="3276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>
            <a:off x="7772400" y="2057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>
            <a:off x="7772400" y="2819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533400" y="2133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B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47" name="Line 54"/>
          <p:cNvSpPr>
            <a:spLocks noChangeShapeType="1"/>
          </p:cNvSpPr>
          <p:nvPr/>
        </p:nvSpPr>
        <p:spPr bwMode="auto">
          <a:xfrm>
            <a:off x="3048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55"/>
          <p:cNvSpPr>
            <a:spLocks noChangeShapeType="1"/>
          </p:cNvSpPr>
          <p:nvPr/>
        </p:nvSpPr>
        <p:spPr bwMode="auto">
          <a:xfrm>
            <a:off x="304800" y="2743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5029200" y="3505200"/>
            <a:ext cx="2133600" cy="762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5537200" y="3098800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Anode (+)</a:t>
            </a:r>
            <a:endParaRPr lang="en-US" sz="2000" baseline="30000">
              <a:latin typeface="Helvetica" pitchFamily="34" charset="0"/>
            </a:endParaRP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152400" y="3276600"/>
            <a:ext cx="127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Cathode </a:t>
            </a:r>
          </a:p>
          <a:p>
            <a:r>
              <a:rPr lang="en-US" sz="2000" dirty="0">
                <a:latin typeface="Helvetica" pitchFamily="34" charset="0"/>
              </a:rPr>
              <a:t>(-)</a:t>
            </a:r>
            <a:endParaRPr lang="en-US" sz="2000" baseline="30000" dirty="0">
              <a:latin typeface="Helvetica" pitchFamily="34" charset="0"/>
            </a:endParaRPr>
          </a:p>
        </p:txBody>
      </p:sp>
      <p:sp>
        <p:nvSpPr>
          <p:cNvPr id="52" name="Oval 59"/>
          <p:cNvSpPr>
            <a:spLocks noChangeArrowheads="1"/>
          </p:cNvSpPr>
          <p:nvPr/>
        </p:nvSpPr>
        <p:spPr bwMode="auto">
          <a:xfrm>
            <a:off x="6392863" y="1865313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60"/>
          <p:cNvGrpSpPr>
            <a:grpSpLocks/>
          </p:cNvGrpSpPr>
          <p:nvPr/>
        </p:nvGrpSpPr>
        <p:grpSpPr bwMode="auto">
          <a:xfrm flipV="1">
            <a:off x="2222500" y="1565275"/>
            <a:ext cx="2100263" cy="200025"/>
            <a:chOff x="185" y="1191"/>
            <a:chExt cx="1323" cy="126"/>
          </a:xfrm>
        </p:grpSpPr>
        <p:grpSp>
          <p:nvGrpSpPr>
            <p:cNvPr id="54" name="Group 61"/>
            <p:cNvGrpSpPr>
              <a:grpSpLocks/>
            </p:cNvGrpSpPr>
            <p:nvPr/>
          </p:nvGrpSpPr>
          <p:grpSpPr bwMode="auto">
            <a:xfrm flipV="1">
              <a:off x="1242" y="1191"/>
              <a:ext cx="266" cy="126"/>
              <a:chOff x="2732" y="1380"/>
              <a:chExt cx="266" cy="126"/>
            </a:xfrm>
          </p:grpSpPr>
          <p:sp>
            <p:nvSpPr>
              <p:cNvPr id="68" name="Arc 62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rc 63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64"/>
            <p:cNvGrpSpPr>
              <a:grpSpLocks/>
            </p:cNvGrpSpPr>
            <p:nvPr/>
          </p:nvGrpSpPr>
          <p:grpSpPr bwMode="auto">
            <a:xfrm flipV="1">
              <a:off x="185" y="1191"/>
              <a:ext cx="1064" cy="126"/>
              <a:chOff x="2732" y="1380"/>
              <a:chExt cx="1064" cy="126"/>
            </a:xfrm>
          </p:grpSpPr>
          <p:grpSp>
            <p:nvGrpSpPr>
              <p:cNvPr id="56" name="Group 65"/>
              <p:cNvGrpSpPr>
                <a:grpSpLocks/>
              </p:cNvGrpSpPr>
              <p:nvPr/>
            </p:nvGrpSpPr>
            <p:grpSpPr bwMode="auto">
              <a:xfrm>
                <a:off x="2732" y="1380"/>
                <a:ext cx="266" cy="126"/>
                <a:chOff x="2732" y="1380"/>
                <a:chExt cx="266" cy="126"/>
              </a:xfrm>
            </p:grpSpPr>
            <p:sp>
              <p:nvSpPr>
                <p:cNvPr id="66" name="Arc 66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67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68"/>
              <p:cNvGrpSpPr>
                <a:grpSpLocks/>
              </p:cNvGrpSpPr>
              <p:nvPr/>
            </p:nvGrpSpPr>
            <p:grpSpPr bwMode="auto">
              <a:xfrm>
                <a:off x="2998" y="1380"/>
                <a:ext cx="266" cy="126"/>
                <a:chOff x="2732" y="1380"/>
                <a:chExt cx="266" cy="126"/>
              </a:xfrm>
            </p:grpSpPr>
            <p:sp>
              <p:nvSpPr>
                <p:cNvPr id="64" name="Arc 69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rc 70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71"/>
              <p:cNvGrpSpPr>
                <a:grpSpLocks/>
              </p:cNvGrpSpPr>
              <p:nvPr/>
            </p:nvGrpSpPr>
            <p:grpSpPr bwMode="auto">
              <a:xfrm>
                <a:off x="3264" y="1380"/>
                <a:ext cx="266" cy="126"/>
                <a:chOff x="2732" y="1380"/>
                <a:chExt cx="266" cy="126"/>
              </a:xfrm>
            </p:grpSpPr>
            <p:sp>
              <p:nvSpPr>
                <p:cNvPr id="62" name="Arc 72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73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74"/>
              <p:cNvGrpSpPr>
                <a:grpSpLocks/>
              </p:cNvGrpSpPr>
              <p:nvPr/>
            </p:nvGrpSpPr>
            <p:grpSpPr bwMode="auto">
              <a:xfrm>
                <a:off x="3530" y="1380"/>
                <a:ext cx="266" cy="126"/>
                <a:chOff x="2732" y="1380"/>
                <a:chExt cx="266" cy="126"/>
              </a:xfrm>
            </p:grpSpPr>
            <p:sp>
              <p:nvSpPr>
                <p:cNvPr id="60" name="Arc 75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76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0" name="Arc 77"/>
          <p:cNvSpPr>
            <a:spLocks/>
          </p:cNvSpPr>
          <p:nvPr/>
        </p:nvSpPr>
        <p:spPr bwMode="auto">
          <a:xfrm>
            <a:off x="6207125" y="1577975"/>
            <a:ext cx="211138" cy="200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rc 78"/>
          <p:cNvSpPr>
            <a:spLocks/>
          </p:cNvSpPr>
          <p:nvPr/>
        </p:nvSpPr>
        <p:spPr bwMode="auto">
          <a:xfrm flipH="1">
            <a:off x="5995988" y="1577975"/>
            <a:ext cx="211137" cy="200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9"/>
          <p:cNvGrpSpPr>
            <a:grpSpLocks/>
          </p:cNvGrpSpPr>
          <p:nvPr/>
        </p:nvGrpSpPr>
        <p:grpSpPr bwMode="auto">
          <a:xfrm>
            <a:off x="4318000" y="1577975"/>
            <a:ext cx="1689100" cy="200025"/>
            <a:chOff x="2732" y="1380"/>
            <a:chExt cx="1064" cy="126"/>
          </a:xfrm>
        </p:grpSpPr>
        <p:grpSp>
          <p:nvGrpSpPr>
            <p:cNvPr id="73" name="Group 80"/>
            <p:cNvGrpSpPr>
              <a:grpSpLocks/>
            </p:cNvGrpSpPr>
            <p:nvPr/>
          </p:nvGrpSpPr>
          <p:grpSpPr bwMode="auto">
            <a:xfrm>
              <a:off x="2732" y="1380"/>
              <a:ext cx="266" cy="126"/>
              <a:chOff x="2732" y="1380"/>
              <a:chExt cx="266" cy="126"/>
            </a:xfrm>
          </p:grpSpPr>
          <p:sp>
            <p:nvSpPr>
              <p:cNvPr id="83" name="Arc 81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rc 82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83"/>
            <p:cNvGrpSpPr>
              <a:grpSpLocks/>
            </p:cNvGrpSpPr>
            <p:nvPr/>
          </p:nvGrpSpPr>
          <p:grpSpPr bwMode="auto">
            <a:xfrm>
              <a:off x="2998" y="1380"/>
              <a:ext cx="266" cy="126"/>
              <a:chOff x="2732" y="1380"/>
              <a:chExt cx="266" cy="126"/>
            </a:xfrm>
          </p:grpSpPr>
          <p:sp>
            <p:nvSpPr>
              <p:cNvPr id="81" name="Arc 84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rc 85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86"/>
            <p:cNvGrpSpPr>
              <a:grpSpLocks/>
            </p:cNvGrpSpPr>
            <p:nvPr/>
          </p:nvGrpSpPr>
          <p:grpSpPr bwMode="auto">
            <a:xfrm>
              <a:off x="3264" y="1380"/>
              <a:ext cx="266" cy="126"/>
              <a:chOff x="2732" y="1380"/>
              <a:chExt cx="266" cy="126"/>
            </a:xfrm>
          </p:grpSpPr>
          <p:sp>
            <p:nvSpPr>
              <p:cNvPr id="79" name="Arc 87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Arc 88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89"/>
            <p:cNvGrpSpPr>
              <a:grpSpLocks/>
            </p:cNvGrpSpPr>
            <p:nvPr/>
          </p:nvGrpSpPr>
          <p:grpSpPr bwMode="auto">
            <a:xfrm>
              <a:off x="3530" y="1380"/>
              <a:ext cx="266" cy="126"/>
              <a:chOff x="2732" y="1380"/>
              <a:chExt cx="266" cy="126"/>
            </a:xfrm>
          </p:grpSpPr>
          <p:sp>
            <p:nvSpPr>
              <p:cNvPr id="77" name="Arc 90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Arc 91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5" name="Oval 92"/>
          <p:cNvSpPr>
            <a:spLocks noChangeArrowheads="1"/>
          </p:cNvSpPr>
          <p:nvPr/>
        </p:nvSpPr>
        <p:spPr bwMode="auto">
          <a:xfrm>
            <a:off x="2376488" y="3087688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" name="Group 93"/>
          <p:cNvGrpSpPr>
            <a:grpSpLocks/>
          </p:cNvGrpSpPr>
          <p:nvPr/>
        </p:nvGrpSpPr>
        <p:grpSpPr bwMode="auto">
          <a:xfrm>
            <a:off x="4151313" y="2876550"/>
            <a:ext cx="422275" cy="200025"/>
            <a:chOff x="2732" y="1380"/>
            <a:chExt cx="266" cy="126"/>
          </a:xfrm>
        </p:grpSpPr>
        <p:sp>
          <p:nvSpPr>
            <p:cNvPr id="87" name="Arc 94"/>
            <p:cNvSpPr>
              <a:spLocks/>
            </p:cNvSpPr>
            <p:nvPr/>
          </p:nvSpPr>
          <p:spPr bwMode="auto">
            <a:xfrm>
              <a:off x="2865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rc 95"/>
            <p:cNvSpPr>
              <a:spLocks/>
            </p:cNvSpPr>
            <p:nvPr/>
          </p:nvSpPr>
          <p:spPr bwMode="auto">
            <a:xfrm flipH="1">
              <a:off x="2732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Arc 96"/>
          <p:cNvSpPr>
            <a:spLocks/>
          </p:cNvSpPr>
          <p:nvPr/>
        </p:nvSpPr>
        <p:spPr bwMode="auto">
          <a:xfrm>
            <a:off x="2684463" y="2876550"/>
            <a:ext cx="211137" cy="200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rc 97"/>
          <p:cNvSpPr>
            <a:spLocks/>
          </p:cNvSpPr>
          <p:nvPr/>
        </p:nvSpPr>
        <p:spPr bwMode="auto">
          <a:xfrm flipH="1">
            <a:off x="2473325" y="2876550"/>
            <a:ext cx="211138" cy="200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98"/>
          <p:cNvGrpSpPr>
            <a:grpSpLocks/>
          </p:cNvGrpSpPr>
          <p:nvPr/>
        </p:nvGrpSpPr>
        <p:grpSpPr bwMode="auto">
          <a:xfrm>
            <a:off x="2895600" y="2876550"/>
            <a:ext cx="422275" cy="200025"/>
            <a:chOff x="2732" y="1380"/>
            <a:chExt cx="266" cy="126"/>
          </a:xfrm>
        </p:grpSpPr>
        <p:sp>
          <p:nvSpPr>
            <p:cNvPr id="92" name="Arc 99"/>
            <p:cNvSpPr>
              <a:spLocks/>
            </p:cNvSpPr>
            <p:nvPr/>
          </p:nvSpPr>
          <p:spPr bwMode="auto">
            <a:xfrm>
              <a:off x="2865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rc 100"/>
            <p:cNvSpPr>
              <a:spLocks/>
            </p:cNvSpPr>
            <p:nvPr/>
          </p:nvSpPr>
          <p:spPr bwMode="auto">
            <a:xfrm flipH="1">
              <a:off x="2732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101"/>
          <p:cNvGrpSpPr>
            <a:grpSpLocks/>
          </p:cNvGrpSpPr>
          <p:nvPr/>
        </p:nvGrpSpPr>
        <p:grpSpPr bwMode="auto">
          <a:xfrm>
            <a:off x="3317875" y="2876550"/>
            <a:ext cx="422275" cy="200025"/>
            <a:chOff x="2732" y="1380"/>
            <a:chExt cx="266" cy="126"/>
          </a:xfrm>
        </p:grpSpPr>
        <p:sp>
          <p:nvSpPr>
            <p:cNvPr id="95" name="Arc 102"/>
            <p:cNvSpPr>
              <a:spLocks/>
            </p:cNvSpPr>
            <p:nvPr/>
          </p:nvSpPr>
          <p:spPr bwMode="auto">
            <a:xfrm>
              <a:off x="2865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rc 103"/>
            <p:cNvSpPr>
              <a:spLocks/>
            </p:cNvSpPr>
            <p:nvPr/>
          </p:nvSpPr>
          <p:spPr bwMode="auto">
            <a:xfrm flipH="1">
              <a:off x="2732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104"/>
          <p:cNvGrpSpPr>
            <a:grpSpLocks/>
          </p:cNvGrpSpPr>
          <p:nvPr/>
        </p:nvGrpSpPr>
        <p:grpSpPr bwMode="auto">
          <a:xfrm>
            <a:off x="3740150" y="2876550"/>
            <a:ext cx="422275" cy="200025"/>
            <a:chOff x="2732" y="1380"/>
            <a:chExt cx="266" cy="126"/>
          </a:xfrm>
        </p:grpSpPr>
        <p:sp>
          <p:nvSpPr>
            <p:cNvPr id="98" name="Arc 105"/>
            <p:cNvSpPr>
              <a:spLocks/>
            </p:cNvSpPr>
            <p:nvPr/>
          </p:nvSpPr>
          <p:spPr bwMode="auto">
            <a:xfrm>
              <a:off x="2865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rc 106"/>
            <p:cNvSpPr>
              <a:spLocks/>
            </p:cNvSpPr>
            <p:nvPr/>
          </p:nvSpPr>
          <p:spPr bwMode="auto">
            <a:xfrm flipH="1">
              <a:off x="2732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107"/>
          <p:cNvGrpSpPr>
            <a:grpSpLocks/>
          </p:cNvGrpSpPr>
          <p:nvPr/>
        </p:nvGrpSpPr>
        <p:grpSpPr bwMode="auto">
          <a:xfrm flipV="1">
            <a:off x="4568825" y="2889250"/>
            <a:ext cx="2100263" cy="200025"/>
            <a:chOff x="185" y="1191"/>
            <a:chExt cx="1323" cy="126"/>
          </a:xfrm>
        </p:grpSpPr>
        <p:grpSp>
          <p:nvGrpSpPr>
            <p:cNvPr id="101" name="Group 108"/>
            <p:cNvGrpSpPr>
              <a:grpSpLocks/>
            </p:cNvGrpSpPr>
            <p:nvPr/>
          </p:nvGrpSpPr>
          <p:grpSpPr bwMode="auto">
            <a:xfrm flipV="1">
              <a:off x="1242" y="1191"/>
              <a:ext cx="266" cy="126"/>
              <a:chOff x="2732" y="1380"/>
              <a:chExt cx="266" cy="126"/>
            </a:xfrm>
          </p:grpSpPr>
          <p:sp>
            <p:nvSpPr>
              <p:cNvPr id="115" name="Arc 109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Arc 110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111"/>
            <p:cNvGrpSpPr>
              <a:grpSpLocks/>
            </p:cNvGrpSpPr>
            <p:nvPr/>
          </p:nvGrpSpPr>
          <p:grpSpPr bwMode="auto">
            <a:xfrm flipV="1">
              <a:off x="185" y="1191"/>
              <a:ext cx="1064" cy="126"/>
              <a:chOff x="2732" y="1380"/>
              <a:chExt cx="1064" cy="126"/>
            </a:xfrm>
          </p:grpSpPr>
          <p:grpSp>
            <p:nvGrpSpPr>
              <p:cNvPr id="103" name="Group 112"/>
              <p:cNvGrpSpPr>
                <a:grpSpLocks/>
              </p:cNvGrpSpPr>
              <p:nvPr/>
            </p:nvGrpSpPr>
            <p:grpSpPr bwMode="auto">
              <a:xfrm>
                <a:off x="2732" y="1380"/>
                <a:ext cx="266" cy="126"/>
                <a:chOff x="2732" y="1380"/>
                <a:chExt cx="266" cy="126"/>
              </a:xfrm>
            </p:grpSpPr>
            <p:sp>
              <p:nvSpPr>
                <p:cNvPr id="113" name="Arc 113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Arc 114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15"/>
              <p:cNvGrpSpPr>
                <a:grpSpLocks/>
              </p:cNvGrpSpPr>
              <p:nvPr/>
            </p:nvGrpSpPr>
            <p:grpSpPr bwMode="auto">
              <a:xfrm>
                <a:off x="2998" y="1380"/>
                <a:ext cx="266" cy="126"/>
                <a:chOff x="2732" y="1380"/>
                <a:chExt cx="266" cy="126"/>
              </a:xfrm>
            </p:grpSpPr>
            <p:sp>
              <p:nvSpPr>
                <p:cNvPr id="111" name="Arc 116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Arc 117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18"/>
              <p:cNvGrpSpPr>
                <a:grpSpLocks/>
              </p:cNvGrpSpPr>
              <p:nvPr/>
            </p:nvGrpSpPr>
            <p:grpSpPr bwMode="auto">
              <a:xfrm>
                <a:off x="3264" y="1380"/>
                <a:ext cx="266" cy="126"/>
                <a:chOff x="2732" y="1380"/>
                <a:chExt cx="266" cy="126"/>
              </a:xfrm>
            </p:grpSpPr>
            <p:sp>
              <p:nvSpPr>
                <p:cNvPr id="109" name="Arc 119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Arc 120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121"/>
              <p:cNvGrpSpPr>
                <a:grpSpLocks/>
              </p:cNvGrpSpPr>
              <p:nvPr/>
            </p:nvGrpSpPr>
            <p:grpSpPr bwMode="auto">
              <a:xfrm>
                <a:off x="3530" y="1380"/>
                <a:ext cx="266" cy="126"/>
                <a:chOff x="2732" y="1380"/>
                <a:chExt cx="266" cy="126"/>
              </a:xfrm>
            </p:grpSpPr>
            <p:sp>
              <p:nvSpPr>
                <p:cNvPr id="107" name="Arc 122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rc 123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7" name="Line 124"/>
          <p:cNvSpPr>
            <a:spLocks noChangeShapeType="1"/>
          </p:cNvSpPr>
          <p:nvPr/>
        </p:nvSpPr>
        <p:spPr bwMode="auto">
          <a:xfrm rot="148466">
            <a:off x="3992563" y="2565400"/>
            <a:ext cx="290512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Oval 125"/>
          <p:cNvSpPr>
            <a:spLocks noChangeArrowheads="1"/>
          </p:cNvSpPr>
          <p:nvPr/>
        </p:nvSpPr>
        <p:spPr bwMode="auto">
          <a:xfrm>
            <a:off x="4546600" y="4064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43"/>
          <p:cNvSpPr>
            <a:spLocks noChangeArrowheads="1"/>
          </p:cNvSpPr>
          <p:nvPr/>
        </p:nvSpPr>
        <p:spPr bwMode="auto">
          <a:xfrm>
            <a:off x="1905000" y="4038600"/>
            <a:ext cx="2133600" cy="762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43"/>
          <p:cNvSpPr>
            <a:spLocks noChangeArrowheads="1"/>
          </p:cNvSpPr>
          <p:nvPr/>
        </p:nvSpPr>
        <p:spPr bwMode="auto">
          <a:xfrm>
            <a:off x="5105400" y="4038600"/>
            <a:ext cx="2133600" cy="762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762000" y="3886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Extractor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305035" y="3886200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</a:t>
            </a:r>
            <a:r>
              <a:rPr lang="en-US" sz="800" dirty="0" err="1" smtClean="0"/>
              <a:t>Stockli</a:t>
            </a:r>
            <a:r>
              <a:rPr lang="en-US" sz="800" dirty="0" smtClean="0"/>
              <a:t> USPAS June 2007</a:t>
            </a:r>
            <a:endParaRPr lang="en-US" sz="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895600" y="228600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Penning sources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5562600" y="4191000"/>
            <a:ext cx="2610010" cy="276999"/>
            <a:chOff x="533400" y="4419600"/>
            <a:chExt cx="2610010" cy="276999"/>
          </a:xfrm>
        </p:grpSpPr>
        <p:sp>
          <p:nvSpPr>
            <p:cNvPr id="127" name="TextBox 126"/>
            <p:cNvSpPr txBox="1"/>
            <p:nvPr/>
          </p:nvSpPr>
          <p:spPr>
            <a:xfrm>
              <a:off x="533400" y="4419600"/>
              <a:ext cx="2610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</a:rPr>
                <a:t>H</a:t>
              </a:r>
              <a:r>
                <a:rPr lang="en-US" sz="1200" baseline="30000" dirty="0" smtClean="0">
                  <a:latin typeface="Helvetica" pitchFamily="34" charset="0"/>
                </a:rPr>
                <a:t>-</a:t>
              </a:r>
              <a:r>
                <a:rPr lang="en-US" sz="1200" dirty="0" smtClean="0">
                  <a:latin typeface="Helvetica" pitchFamily="34" charset="0"/>
                </a:rPr>
                <a:t>(fast)+H(slow)     H(fast)+H</a:t>
              </a:r>
              <a:r>
                <a:rPr lang="en-US" sz="1200" baseline="30000" dirty="0" smtClean="0">
                  <a:latin typeface="Helvetica" pitchFamily="34" charset="0"/>
                </a:rPr>
                <a:t>-</a:t>
              </a:r>
              <a:r>
                <a:rPr lang="en-US" sz="1200" dirty="0" smtClean="0">
                  <a:latin typeface="Helvetica" pitchFamily="34" charset="0"/>
                </a:rPr>
                <a:t>(slow)</a:t>
              </a:r>
              <a:endParaRPr lang="en-US" sz="1200" dirty="0">
                <a:latin typeface="Helvetica" pitchFamily="34" charset="0"/>
              </a:endParaRP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1752600" y="4572000"/>
              <a:ext cx="152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80300" y="5029200"/>
            <a:ext cx="9063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 H- ions produced on the cathode similar to magnetron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 Relies on charge exchange to produce slow H- ions for extraction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 One benefit: easy access to cathode allows cooling which in turn allows higher duty factors (possibly DC)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Penning sources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33400"/>
            <a:ext cx="241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 ISIS penning source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4784"/>
            <a:ext cx="3657600" cy="274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429000" cy="257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33800"/>
            <a:ext cx="3395663" cy="25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3505200"/>
            <a:ext cx="106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Faircloth 2012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6248400"/>
            <a:ext cx="106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Faircloth 2012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3505200"/>
            <a:ext cx="106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Faircloth 2012</a:t>
            </a:r>
            <a:endParaRPr lang="en-US" sz="9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38200" y="4140835"/>
          <a:ext cx="2743200" cy="21837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</a:tblGrid>
              <a:tr h="25971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H- beam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70mA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</a:t>
                      </a:r>
                      <a:r>
                        <a:rPr lang="en-US" sz="1100" baseline="0" dirty="0" smtClean="0"/>
                        <a:t>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50</a:t>
                      </a:r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Extractor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17kV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Pulse width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</a:t>
                      </a:r>
                      <a:r>
                        <a:rPr lang="en-US" sz="1100" dirty="0" err="1" smtClean="0"/>
                        <a:t>msec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50Hz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Duty factor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10%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Average</a:t>
                      </a:r>
                      <a:r>
                        <a:rPr lang="en-US" sz="1100" baseline="0" dirty="0" smtClean="0"/>
                        <a:t> lifetime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 days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601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Mulit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cusp converter ion source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19150" y="1265238"/>
            <a:ext cx="202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Multicusp magnets</a:t>
            </a:r>
            <a:endParaRPr lang="en-US" sz="1600" baseline="30000">
              <a:latin typeface="Helvetica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138613" y="2276475"/>
            <a:ext cx="90487" cy="10953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90975" y="1816100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Cs</a:t>
            </a:r>
            <a:endParaRPr lang="en-US" sz="1600" baseline="30000">
              <a:latin typeface="Helvetica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799263" y="234156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Helvetica" pitchFamily="34" charset="0"/>
              </a:rPr>
              <a:t>H</a:t>
            </a:r>
            <a:r>
              <a:rPr lang="en-US" sz="2000" baseline="30000">
                <a:latin typeface="Helvetica" pitchFamily="34" charset="0"/>
              </a:rPr>
              <a:t>-</a:t>
            </a:r>
          </a:p>
        </p:txBody>
      </p:sp>
      <p:sp>
        <p:nvSpPr>
          <p:cNvPr id="7" name="Arc 9"/>
          <p:cNvSpPr>
            <a:spLocks/>
          </p:cNvSpPr>
          <p:nvPr/>
        </p:nvSpPr>
        <p:spPr bwMode="auto">
          <a:xfrm rot="4146121">
            <a:off x="4364038" y="1619250"/>
            <a:ext cx="476250" cy="1193800"/>
          </a:xfrm>
          <a:custGeom>
            <a:avLst/>
            <a:gdLst>
              <a:gd name="G0" fmla="+- 0 0 0"/>
              <a:gd name="G1" fmla="+- 14212 0 0"/>
              <a:gd name="G2" fmla="+- 21600 0 0"/>
              <a:gd name="T0" fmla="*/ 16266 w 21600"/>
              <a:gd name="T1" fmla="*/ 0 h 14212"/>
              <a:gd name="T2" fmla="*/ 21600 w 21600"/>
              <a:gd name="T3" fmla="*/ 14212 h 14212"/>
              <a:gd name="T4" fmla="*/ 0 w 21600"/>
              <a:gd name="T5" fmla="*/ 14212 h 14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212" fill="none" extrusionOk="0">
                <a:moveTo>
                  <a:pt x="16265" y="0"/>
                </a:moveTo>
                <a:cubicBezTo>
                  <a:pt x="19704" y="3935"/>
                  <a:pt x="21600" y="8985"/>
                  <a:pt x="21600" y="14212"/>
                </a:cubicBezTo>
              </a:path>
              <a:path w="21600" h="14212" stroke="0" extrusionOk="0">
                <a:moveTo>
                  <a:pt x="16265" y="0"/>
                </a:moveTo>
                <a:cubicBezTo>
                  <a:pt x="19704" y="3935"/>
                  <a:pt x="21600" y="8985"/>
                  <a:pt x="21600" y="14212"/>
                </a:cubicBezTo>
                <a:lnTo>
                  <a:pt x="0" y="1421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753100" y="1404938"/>
            <a:ext cx="122238" cy="10477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16100" y="2309813"/>
            <a:ext cx="1052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Cathode </a:t>
            </a:r>
          </a:p>
          <a:p>
            <a:r>
              <a:rPr lang="en-US" sz="1600">
                <a:latin typeface="Helvetica" pitchFamily="34" charset="0"/>
              </a:rPr>
              <a:t>(-)</a:t>
            </a:r>
            <a:endParaRPr lang="en-US" sz="1600" baseline="30000">
              <a:latin typeface="Helvetica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520950" y="2627313"/>
            <a:ext cx="1484313" cy="14287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753100" y="2927350"/>
            <a:ext cx="122238" cy="10477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243263" y="3895725"/>
            <a:ext cx="2633662" cy="117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238500" y="1428750"/>
            <a:ext cx="122238" cy="10477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3246438" y="2943225"/>
            <a:ext cx="122237" cy="10477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 rot="16200000">
            <a:off x="5564982" y="1815306"/>
            <a:ext cx="798512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1"/>
          <p:cNvSpPr>
            <a:spLocks/>
          </p:cNvSpPr>
          <p:nvPr/>
        </p:nvSpPr>
        <p:spPr bwMode="auto">
          <a:xfrm>
            <a:off x="4006850" y="2238375"/>
            <a:ext cx="180975" cy="938213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0" y="591"/>
              </a:cxn>
              <a:cxn ang="0">
                <a:pos x="114" y="591"/>
              </a:cxn>
              <a:cxn ang="0">
                <a:pos x="78" y="504"/>
              </a:cxn>
              <a:cxn ang="0">
                <a:pos x="63" y="438"/>
              </a:cxn>
              <a:cxn ang="0">
                <a:pos x="54" y="357"/>
              </a:cxn>
              <a:cxn ang="0">
                <a:pos x="51" y="249"/>
              </a:cxn>
              <a:cxn ang="0">
                <a:pos x="57" y="165"/>
              </a:cxn>
              <a:cxn ang="0">
                <a:pos x="78" y="75"/>
              </a:cxn>
              <a:cxn ang="0">
                <a:pos x="99" y="0"/>
              </a:cxn>
              <a:cxn ang="0">
                <a:pos x="0" y="0"/>
              </a:cxn>
              <a:cxn ang="0">
                <a:pos x="0" y="312"/>
              </a:cxn>
            </a:cxnLst>
            <a:rect l="0" t="0" r="r" b="b"/>
            <a:pathLst>
              <a:path w="114" h="591">
                <a:moveTo>
                  <a:pt x="0" y="312"/>
                </a:moveTo>
                <a:lnTo>
                  <a:pt x="0" y="591"/>
                </a:lnTo>
                <a:lnTo>
                  <a:pt x="114" y="591"/>
                </a:lnTo>
                <a:lnTo>
                  <a:pt x="78" y="504"/>
                </a:lnTo>
                <a:lnTo>
                  <a:pt x="63" y="438"/>
                </a:lnTo>
                <a:lnTo>
                  <a:pt x="54" y="357"/>
                </a:lnTo>
                <a:lnTo>
                  <a:pt x="51" y="249"/>
                </a:lnTo>
                <a:lnTo>
                  <a:pt x="57" y="165"/>
                </a:lnTo>
                <a:lnTo>
                  <a:pt x="78" y="75"/>
                </a:lnTo>
                <a:lnTo>
                  <a:pt x="99" y="0"/>
                </a:lnTo>
                <a:lnTo>
                  <a:pt x="0" y="0"/>
                </a:lnTo>
                <a:lnTo>
                  <a:pt x="0" y="31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403600" y="3694113"/>
            <a:ext cx="1689100" cy="200025"/>
            <a:chOff x="2732" y="1380"/>
            <a:chExt cx="1064" cy="126"/>
          </a:xfrm>
        </p:grpSpPr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2732" y="1380"/>
              <a:ext cx="266" cy="126"/>
              <a:chOff x="2732" y="1380"/>
              <a:chExt cx="266" cy="126"/>
            </a:xfrm>
          </p:grpSpPr>
          <p:sp>
            <p:nvSpPr>
              <p:cNvPr id="28" name="Arc 24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25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998" y="1380"/>
              <a:ext cx="266" cy="126"/>
              <a:chOff x="2732" y="1380"/>
              <a:chExt cx="266" cy="126"/>
            </a:xfrm>
          </p:grpSpPr>
          <p:sp>
            <p:nvSpPr>
              <p:cNvPr id="26" name="Arc 27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28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3264" y="1380"/>
              <a:ext cx="266" cy="126"/>
              <a:chOff x="2732" y="1380"/>
              <a:chExt cx="266" cy="126"/>
            </a:xfrm>
          </p:grpSpPr>
          <p:sp>
            <p:nvSpPr>
              <p:cNvPr id="24" name="Arc 30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31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3530" y="1380"/>
              <a:ext cx="266" cy="126"/>
              <a:chOff x="2732" y="1380"/>
              <a:chExt cx="266" cy="126"/>
            </a:xfrm>
          </p:grpSpPr>
          <p:sp>
            <p:nvSpPr>
              <p:cNvPr id="22" name="Arc 33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34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5106988" y="3709988"/>
            <a:ext cx="422275" cy="200025"/>
            <a:chOff x="2732" y="1380"/>
            <a:chExt cx="266" cy="126"/>
          </a:xfrm>
        </p:grpSpPr>
        <p:sp>
          <p:nvSpPr>
            <p:cNvPr id="31" name="Arc 36"/>
            <p:cNvSpPr>
              <a:spLocks/>
            </p:cNvSpPr>
            <p:nvPr/>
          </p:nvSpPr>
          <p:spPr bwMode="auto">
            <a:xfrm>
              <a:off x="2865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rc 37"/>
            <p:cNvSpPr>
              <a:spLocks/>
            </p:cNvSpPr>
            <p:nvPr/>
          </p:nvSpPr>
          <p:spPr bwMode="auto">
            <a:xfrm flipH="1">
              <a:off x="2732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3589338" y="3719513"/>
            <a:ext cx="1689100" cy="200025"/>
            <a:chOff x="2732" y="1380"/>
            <a:chExt cx="1064" cy="126"/>
          </a:xfrm>
        </p:grpSpPr>
        <p:grpSp>
          <p:nvGrpSpPr>
            <p:cNvPr id="34" name="Group 39"/>
            <p:cNvGrpSpPr>
              <a:grpSpLocks/>
            </p:cNvGrpSpPr>
            <p:nvPr/>
          </p:nvGrpSpPr>
          <p:grpSpPr bwMode="auto">
            <a:xfrm>
              <a:off x="2732" y="1380"/>
              <a:ext cx="266" cy="126"/>
              <a:chOff x="2732" y="1380"/>
              <a:chExt cx="266" cy="126"/>
            </a:xfrm>
          </p:grpSpPr>
          <p:sp>
            <p:nvSpPr>
              <p:cNvPr id="44" name="Arc 40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rc 41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42"/>
            <p:cNvGrpSpPr>
              <a:grpSpLocks/>
            </p:cNvGrpSpPr>
            <p:nvPr/>
          </p:nvGrpSpPr>
          <p:grpSpPr bwMode="auto">
            <a:xfrm>
              <a:off x="2998" y="1380"/>
              <a:ext cx="266" cy="126"/>
              <a:chOff x="2732" y="1380"/>
              <a:chExt cx="266" cy="126"/>
            </a:xfrm>
          </p:grpSpPr>
          <p:sp>
            <p:nvSpPr>
              <p:cNvPr id="42" name="Arc 43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44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45"/>
            <p:cNvGrpSpPr>
              <a:grpSpLocks/>
            </p:cNvGrpSpPr>
            <p:nvPr/>
          </p:nvGrpSpPr>
          <p:grpSpPr bwMode="auto">
            <a:xfrm>
              <a:off x="3264" y="1380"/>
              <a:ext cx="266" cy="126"/>
              <a:chOff x="2732" y="1380"/>
              <a:chExt cx="266" cy="126"/>
            </a:xfrm>
          </p:grpSpPr>
          <p:sp>
            <p:nvSpPr>
              <p:cNvPr id="40" name="Arc 46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rc 47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48"/>
            <p:cNvGrpSpPr>
              <a:grpSpLocks/>
            </p:cNvGrpSpPr>
            <p:nvPr/>
          </p:nvGrpSpPr>
          <p:grpSpPr bwMode="auto">
            <a:xfrm>
              <a:off x="3530" y="1380"/>
              <a:ext cx="266" cy="126"/>
              <a:chOff x="2732" y="1380"/>
              <a:chExt cx="266" cy="126"/>
            </a:xfrm>
          </p:grpSpPr>
          <p:sp>
            <p:nvSpPr>
              <p:cNvPr id="38" name="Arc 49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rc 50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51"/>
          <p:cNvGrpSpPr>
            <a:grpSpLocks/>
          </p:cNvGrpSpPr>
          <p:nvPr/>
        </p:nvGrpSpPr>
        <p:grpSpPr bwMode="auto">
          <a:xfrm flipV="1">
            <a:off x="5048250" y="1508125"/>
            <a:ext cx="422275" cy="200025"/>
            <a:chOff x="2732" y="1380"/>
            <a:chExt cx="266" cy="126"/>
          </a:xfrm>
        </p:grpSpPr>
        <p:sp>
          <p:nvSpPr>
            <p:cNvPr id="47" name="Arc 52"/>
            <p:cNvSpPr>
              <a:spLocks/>
            </p:cNvSpPr>
            <p:nvPr/>
          </p:nvSpPr>
          <p:spPr bwMode="auto">
            <a:xfrm>
              <a:off x="2865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53"/>
            <p:cNvSpPr>
              <a:spLocks/>
            </p:cNvSpPr>
            <p:nvPr/>
          </p:nvSpPr>
          <p:spPr bwMode="auto">
            <a:xfrm flipH="1">
              <a:off x="2732" y="1380"/>
              <a:ext cx="133" cy="1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54"/>
          <p:cNvGrpSpPr>
            <a:grpSpLocks/>
          </p:cNvGrpSpPr>
          <p:nvPr/>
        </p:nvGrpSpPr>
        <p:grpSpPr bwMode="auto">
          <a:xfrm flipV="1">
            <a:off x="3370263" y="1508125"/>
            <a:ext cx="1689100" cy="200025"/>
            <a:chOff x="2732" y="1380"/>
            <a:chExt cx="1064" cy="126"/>
          </a:xfrm>
        </p:grpSpPr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2732" y="1380"/>
              <a:ext cx="266" cy="126"/>
              <a:chOff x="2732" y="1380"/>
              <a:chExt cx="266" cy="126"/>
            </a:xfrm>
          </p:grpSpPr>
          <p:sp>
            <p:nvSpPr>
              <p:cNvPr id="60" name="Arc 56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rc 57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58"/>
            <p:cNvGrpSpPr>
              <a:grpSpLocks/>
            </p:cNvGrpSpPr>
            <p:nvPr/>
          </p:nvGrpSpPr>
          <p:grpSpPr bwMode="auto">
            <a:xfrm>
              <a:off x="2998" y="1380"/>
              <a:ext cx="266" cy="126"/>
              <a:chOff x="2732" y="1380"/>
              <a:chExt cx="266" cy="126"/>
            </a:xfrm>
          </p:grpSpPr>
          <p:sp>
            <p:nvSpPr>
              <p:cNvPr id="58" name="Arc 59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rc 60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" name="Group 61"/>
            <p:cNvGrpSpPr>
              <a:grpSpLocks/>
            </p:cNvGrpSpPr>
            <p:nvPr/>
          </p:nvGrpSpPr>
          <p:grpSpPr bwMode="auto">
            <a:xfrm>
              <a:off x="3264" y="1380"/>
              <a:ext cx="266" cy="126"/>
              <a:chOff x="2732" y="1380"/>
              <a:chExt cx="266" cy="126"/>
            </a:xfrm>
          </p:grpSpPr>
          <p:sp>
            <p:nvSpPr>
              <p:cNvPr id="56" name="Arc 62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rc 63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64"/>
            <p:cNvGrpSpPr>
              <a:grpSpLocks/>
            </p:cNvGrpSpPr>
            <p:nvPr/>
          </p:nvGrpSpPr>
          <p:grpSpPr bwMode="auto">
            <a:xfrm>
              <a:off x="3530" y="1380"/>
              <a:ext cx="266" cy="126"/>
              <a:chOff x="2732" y="1380"/>
              <a:chExt cx="266" cy="126"/>
            </a:xfrm>
          </p:grpSpPr>
          <p:sp>
            <p:nvSpPr>
              <p:cNvPr id="54" name="Arc 65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rc 66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oup 67"/>
          <p:cNvGrpSpPr>
            <a:grpSpLocks/>
          </p:cNvGrpSpPr>
          <p:nvPr/>
        </p:nvGrpSpPr>
        <p:grpSpPr bwMode="auto">
          <a:xfrm flipV="1">
            <a:off x="3538538" y="1500188"/>
            <a:ext cx="1689100" cy="200025"/>
            <a:chOff x="2732" y="1380"/>
            <a:chExt cx="1064" cy="126"/>
          </a:xfrm>
        </p:grpSpPr>
        <p:grpSp>
          <p:nvGrpSpPr>
            <p:cNvPr id="63" name="Group 68"/>
            <p:cNvGrpSpPr>
              <a:grpSpLocks/>
            </p:cNvGrpSpPr>
            <p:nvPr/>
          </p:nvGrpSpPr>
          <p:grpSpPr bwMode="auto">
            <a:xfrm>
              <a:off x="2732" y="1380"/>
              <a:ext cx="266" cy="126"/>
              <a:chOff x="2732" y="1380"/>
              <a:chExt cx="266" cy="126"/>
            </a:xfrm>
          </p:grpSpPr>
          <p:sp>
            <p:nvSpPr>
              <p:cNvPr id="73" name="Arc 69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rc 70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71"/>
            <p:cNvGrpSpPr>
              <a:grpSpLocks/>
            </p:cNvGrpSpPr>
            <p:nvPr/>
          </p:nvGrpSpPr>
          <p:grpSpPr bwMode="auto">
            <a:xfrm>
              <a:off x="2998" y="1380"/>
              <a:ext cx="266" cy="126"/>
              <a:chOff x="2732" y="1380"/>
              <a:chExt cx="266" cy="126"/>
            </a:xfrm>
          </p:grpSpPr>
          <p:sp>
            <p:nvSpPr>
              <p:cNvPr id="71" name="Arc 72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rc 73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74"/>
            <p:cNvGrpSpPr>
              <a:grpSpLocks/>
            </p:cNvGrpSpPr>
            <p:nvPr/>
          </p:nvGrpSpPr>
          <p:grpSpPr bwMode="auto">
            <a:xfrm>
              <a:off x="3264" y="1380"/>
              <a:ext cx="266" cy="126"/>
              <a:chOff x="2732" y="1380"/>
              <a:chExt cx="266" cy="126"/>
            </a:xfrm>
          </p:grpSpPr>
          <p:sp>
            <p:nvSpPr>
              <p:cNvPr id="69" name="Arc 75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rc 76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77"/>
            <p:cNvGrpSpPr>
              <a:grpSpLocks/>
            </p:cNvGrpSpPr>
            <p:nvPr/>
          </p:nvGrpSpPr>
          <p:grpSpPr bwMode="auto">
            <a:xfrm>
              <a:off x="3530" y="1380"/>
              <a:ext cx="266" cy="126"/>
              <a:chOff x="2732" y="1380"/>
              <a:chExt cx="266" cy="126"/>
            </a:xfrm>
          </p:grpSpPr>
          <p:sp>
            <p:nvSpPr>
              <p:cNvPr id="67" name="Arc 78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rc 79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Group 80"/>
          <p:cNvGrpSpPr>
            <a:grpSpLocks/>
          </p:cNvGrpSpPr>
          <p:nvPr/>
        </p:nvGrpSpPr>
        <p:grpSpPr bwMode="auto">
          <a:xfrm flipV="1">
            <a:off x="4046538" y="1524000"/>
            <a:ext cx="1689100" cy="200025"/>
            <a:chOff x="2732" y="1380"/>
            <a:chExt cx="1064" cy="126"/>
          </a:xfrm>
        </p:grpSpPr>
        <p:grpSp>
          <p:nvGrpSpPr>
            <p:cNvPr id="76" name="Group 81"/>
            <p:cNvGrpSpPr>
              <a:grpSpLocks/>
            </p:cNvGrpSpPr>
            <p:nvPr/>
          </p:nvGrpSpPr>
          <p:grpSpPr bwMode="auto">
            <a:xfrm>
              <a:off x="2732" y="1380"/>
              <a:ext cx="266" cy="126"/>
              <a:chOff x="2732" y="1380"/>
              <a:chExt cx="266" cy="126"/>
            </a:xfrm>
          </p:grpSpPr>
          <p:sp>
            <p:nvSpPr>
              <p:cNvPr id="86" name="Arc 82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rc 83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" name="Group 84"/>
            <p:cNvGrpSpPr>
              <a:grpSpLocks/>
            </p:cNvGrpSpPr>
            <p:nvPr/>
          </p:nvGrpSpPr>
          <p:grpSpPr bwMode="auto">
            <a:xfrm>
              <a:off x="2998" y="1380"/>
              <a:ext cx="266" cy="126"/>
              <a:chOff x="2732" y="1380"/>
              <a:chExt cx="266" cy="126"/>
            </a:xfrm>
          </p:grpSpPr>
          <p:sp>
            <p:nvSpPr>
              <p:cNvPr id="84" name="Arc 85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rc 86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87"/>
            <p:cNvGrpSpPr>
              <a:grpSpLocks/>
            </p:cNvGrpSpPr>
            <p:nvPr/>
          </p:nvGrpSpPr>
          <p:grpSpPr bwMode="auto">
            <a:xfrm>
              <a:off x="3264" y="1380"/>
              <a:ext cx="266" cy="126"/>
              <a:chOff x="2732" y="1380"/>
              <a:chExt cx="266" cy="126"/>
            </a:xfrm>
          </p:grpSpPr>
          <p:sp>
            <p:nvSpPr>
              <p:cNvPr id="82" name="Arc 88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rc 89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90"/>
            <p:cNvGrpSpPr>
              <a:grpSpLocks/>
            </p:cNvGrpSpPr>
            <p:nvPr/>
          </p:nvGrpSpPr>
          <p:grpSpPr bwMode="auto">
            <a:xfrm>
              <a:off x="3530" y="1380"/>
              <a:ext cx="266" cy="126"/>
              <a:chOff x="2732" y="1380"/>
              <a:chExt cx="266" cy="126"/>
            </a:xfrm>
          </p:grpSpPr>
          <p:sp>
            <p:nvSpPr>
              <p:cNvPr id="80" name="Arc 91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Arc 92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8" name="Group 93"/>
          <p:cNvGrpSpPr>
            <a:grpSpLocks/>
          </p:cNvGrpSpPr>
          <p:nvPr/>
        </p:nvGrpSpPr>
        <p:grpSpPr bwMode="auto">
          <a:xfrm>
            <a:off x="4056063" y="3686175"/>
            <a:ext cx="1689100" cy="200025"/>
            <a:chOff x="2732" y="1380"/>
            <a:chExt cx="1064" cy="126"/>
          </a:xfrm>
        </p:grpSpPr>
        <p:grpSp>
          <p:nvGrpSpPr>
            <p:cNvPr id="89" name="Group 94"/>
            <p:cNvGrpSpPr>
              <a:grpSpLocks/>
            </p:cNvGrpSpPr>
            <p:nvPr/>
          </p:nvGrpSpPr>
          <p:grpSpPr bwMode="auto">
            <a:xfrm>
              <a:off x="2732" y="1380"/>
              <a:ext cx="266" cy="126"/>
              <a:chOff x="2732" y="1380"/>
              <a:chExt cx="266" cy="126"/>
            </a:xfrm>
          </p:grpSpPr>
          <p:sp>
            <p:nvSpPr>
              <p:cNvPr id="99" name="Arc 95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Arc 96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97"/>
            <p:cNvGrpSpPr>
              <a:grpSpLocks/>
            </p:cNvGrpSpPr>
            <p:nvPr/>
          </p:nvGrpSpPr>
          <p:grpSpPr bwMode="auto">
            <a:xfrm>
              <a:off x="2998" y="1380"/>
              <a:ext cx="266" cy="126"/>
              <a:chOff x="2732" y="1380"/>
              <a:chExt cx="266" cy="126"/>
            </a:xfrm>
          </p:grpSpPr>
          <p:sp>
            <p:nvSpPr>
              <p:cNvPr id="97" name="Arc 98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rc 99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100"/>
            <p:cNvGrpSpPr>
              <a:grpSpLocks/>
            </p:cNvGrpSpPr>
            <p:nvPr/>
          </p:nvGrpSpPr>
          <p:grpSpPr bwMode="auto">
            <a:xfrm>
              <a:off x="3264" y="1380"/>
              <a:ext cx="266" cy="126"/>
              <a:chOff x="2732" y="1380"/>
              <a:chExt cx="266" cy="126"/>
            </a:xfrm>
          </p:grpSpPr>
          <p:sp>
            <p:nvSpPr>
              <p:cNvPr id="95" name="Arc 101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rc 102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" name="Group 103"/>
            <p:cNvGrpSpPr>
              <a:grpSpLocks/>
            </p:cNvGrpSpPr>
            <p:nvPr/>
          </p:nvGrpSpPr>
          <p:grpSpPr bwMode="auto">
            <a:xfrm>
              <a:off x="3530" y="1380"/>
              <a:ext cx="266" cy="126"/>
              <a:chOff x="2732" y="1380"/>
              <a:chExt cx="266" cy="126"/>
            </a:xfrm>
          </p:grpSpPr>
          <p:sp>
            <p:nvSpPr>
              <p:cNvPr id="93" name="Arc 104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rc 105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1" name="Group 107"/>
          <p:cNvGrpSpPr>
            <a:grpSpLocks/>
          </p:cNvGrpSpPr>
          <p:nvPr/>
        </p:nvGrpSpPr>
        <p:grpSpPr bwMode="auto">
          <a:xfrm>
            <a:off x="3357563" y="1524000"/>
            <a:ext cx="209550" cy="846138"/>
            <a:chOff x="2947" y="1509"/>
            <a:chExt cx="132" cy="533"/>
          </a:xfrm>
        </p:grpSpPr>
        <p:grpSp>
          <p:nvGrpSpPr>
            <p:cNvPr id="102" name="Group 108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06" name="Arc 109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Arc 110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111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04" name="Arc 112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rc 113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8" name="Group 114"/>
          <p:cNvGrpSpPr>
            <a:grpSpLocks/>
          </p:cNvGrpSpPr>
          <p:nvPr/>
        </p:nvGrpSpPr>
        <p:grpSpPr bwMode="auto">
          <a:xfrm>
            <a:off x="3357563" y="2989263"/>
            <a:ext cx="209550" cy="846137"/>
            <a:chOff x="2947" y="1509"/>
            <a:chExt cx="132" cy="533"/>
          </a:xfrm>
        </p:grpSpPr>
        <p:grpSp>
          <p:nvGrpSpPr>
            <p:cNvPr id="109" name="Group 115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13" name="Arc 116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rc 117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" name="Group 118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11" name="Arc 119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Arc 120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" name="Group 121"/>
          <p:cNvGrpSpPr>
            <a:grpSpLocks/>
          </p:cNvGrpSpPr>
          <p:nvPr/>
        </p:nvGrpSpPr>
        <p:grpSpPr bwMode="auto">
          <a:xfrm>
            <a:off x="3343275" y="4022725"/>
            <a:ext cx="2468563" cy="157163"/>
            <a:chOff x="2106" y="2534"/>
            <a:chExt cx="1555" cy="99"/>
          </a:xfrm>
        </p:grpSpPr>
        <p:sp>
          <p:nvSpPr>
            <p:cNvPr id="116" name="Rectangle 122"/>
            <p:cNvSpPr>
              <a:spLocks noChangeArrowheads="1"/>
            </p:cNvSpPr>
            <p:nvPr/>
          </p:nvSpPr>
          <p:spPr bwMode="auto">
            <a:xfrm rot="-5400000">
              <a:off x="2122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123"/>
            <p:cNvSpPr>
              <a:spLocks noChangeArrowheads="1"/>
            </p:cNvSpPr>
            <p:nvPr/>
          </p:nvSpPr>
          <p:spPr bwMode="auto">
            <a:xfrm rot="-5400000">
              <a:off x="2406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24"/>
            <p:cNvSpPr>
              <a:spLocks noChangeArrowheads="1"/>
            </p:cNvSpPr>
            <p:nvPr/>
          </p:nvSpPr>
          <p:spPr bwMode="auto">
            <a:xfrm rot="-5400000">
              <a:off x="2691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25"/>
            <p:cNvSpPr>
              <a:spLocks noChangeArrowheads="1"/>
            </p:cNvSpPr>
            <p:nvPr/>
          </p:nvSpPr>
          <p:spPr bwMode="auto">
            <a:xfrm rot="-5400000">
              <a:off x="2976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6"/>
            <p:cNvSpPr>
              <a:spLocks noChangeArrowheads="1"/>
            </p:cNvSpPr>
            <p:nvPr/>
          </p:nvSpPr>
          <p:spPr bwMode="auto">
            <a:xfrm rot="-5400000">
              <a:off x="3261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27"/>
            <p:cNvSpPr>
              <a:spLocks noChangeArrowheads="1"/>
            </p:cNvSpPr>
            <p:nvPr/>
          </p:nvSpPr>
          <p:spPr bwMode="auto">
            <a:xfrm rot="-5400000">
              <a:off x="3546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" name="Group 128"/>
          <p:cNvGrpSpPr>
            <a:grpSpLocks/>
          </p:cNvGrpSpPr>
          <p:nvPr/>
        </p:nvGrpSpPr>
        <p:grpSpPr bwMode="auto">
          <a:xfrm flipH="1">
            <a:off x="5541963" y="1539875"/>
            <a:ext cx="209550" cy="846138"/>
            <a:chOff x="2947" y="1509"/>
            <a:chExt cx="132" cy="533"/>
          </a:xfrm>
        </p:grpSpPr>
        <p:grpSp>
          <p:nvGrpSpPr>
            <p:cNvPr id="123" name="Group 129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27" name="Arc 130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Arc 131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32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25" name="Arc 133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Arc 134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9" name="Group 135"/>
          <p:cNvGrpSpPr>
            <a:grpSpLocks/>
          </p:cNvGrpSpPr>
          <p:nvPr/>
        </p:nvGrpSpPr>
        <p:grpSpPr bwMode="auto">
          <a:xfrm flipH="1">
            <a:off x="5559425" y="3089275"/>
            <a:ext cx="209550" cy="846138"/>
            <a:chOff x="2947" y="1509"/>
            <a:chExt cx="132" cy="533"/>
          </a:xfrm>
        </p:grpSpPr>
        <p:grpSp>
          <p:nvGrpSpPr>
            <p:cNvPr id="130" name="Group 136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34" name="Arc 137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Arc 138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" name="Group 139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32" name="Arc 140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Arc 141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42"/>
          <p:cNvGrpSpPr>
            <a:grpSpLocks/>
          </p:cNvGrpSpPr>
          <p:nvPr/>
        </p:nvGrpSpPr>
        <p:grpSpPr bwMode="auto">
          <a:xfrm flipH="1">
            <a:off x="5575300" y="1489075"/>
            <a:ext cx="209550" cy="846138"/>
            <a:chOff x="2947" y="1509"/>
            <a:chExt cx="132" cy="533"/>
          </a:xfrm>
        </p:grpSpPr>
        <p:grpSp>
          <p:nvGrpSpPr>
            <p:cNvPr id="137" name="Group 143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41" name="Arc 144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Arc 145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" name="Group 146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39" name="Arc 147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Arc 148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" name="Group 149"/>
          <p:cNvGrpSpPr>
            <a:grpSpLocks/>
          </p:cNvGrpSpPr>
          <p:nvPr/>
        </p:nvGrpSpPr>
        <p:grpSpPr bwMode="auto">
          <a:xfrm flipH="1">
            <a:off x="5551488" y="2979738"/>
            <a:ext cx="209550" cy="846137"/>
            <a:chOff x="2947" y="1509"/>
            <a:chExt cx="132" cy="533"/>
          </a:xfrm>
        </p:grpSpPr>
        <p:grpSp>
          <p:nvGrpSpPr>
            <p:cNvPr id="144" name="Group 150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48" name="Arc 151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rc 152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53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46" name="Arc 154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rc 155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56"/>
          <p:cNvGrpSpPr>
            <a:grpSpLocks/>
          </p:cNvGrpSpPr>
          <p:nvPr/>
        </p:nvGrpSpPr>
        <p:grpSpPr bwMode="auto">
          <a:xfrm>
            <a:off x="3357563" y="1474788"/>
            <a:ext cx="209550" cy="827087"/>
            <a:chOff x="2947" y="1509"/>
            <a:chExt cx="132" cy="533"/>
          </a:xfrm>
        </p:grpSpPr>
        <p:grpSp>
          <p:nvGrpSpPr>
            <p:cNvPr id="151" name="Group 157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55" name="Arc 158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Arc 159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60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53" name="Arc 161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Arc 162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7" name="Group 163"/>
          <p:cNvGrpSpPr>
            <a:grpSpLocks/>
          </p:cNvGrpSpPr>
          <p:nvPr/>
        </p:nvGrpSpPr>
        <p:grpSpPr bwMode="auto">
          <a:xfrm>
            <a:off x="3340100" y="3081338"/>
            <a:ext cx="209550" cy="846137"/>
            <a:chOff x="2947" y="1509"/>
            <a:chExt cx="132" cy="533"/>
          </a:xfrm>
        </p:grpSpPr>
        <p:grpSp>
          <p:nvGrpSpPr>
            <p:cNvPr id="158" name="Group 164"/>
            <p:cNvGrpSpPr>
              <a:grpSpLocks/>
            </p:cNvGrpSpPr>
            <p:nvPr/>
          </p:nvGrpSpPr>
          <p:grpSpPr bwMode="auto">
            <a:xfrm rot="5400000">
              <a:off x="2883" y="1579"/>
              <a:ext cx="266" cy="126"/>
              <a:chOff x="2732" y="1380"/>
              <a:chExt cx="266" cy="126"/>
            </a:xfrm>
          </p:grpSpPr>
          <p:sp>
            <p:nvSpPr>
              <p:cNvPr id="162" name="Arc 165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Arc 166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" name="Group 167"/>
            <p:cNvGrpSpPr>
              <a:grpSpLocks/>
            </p:cNvGrpSpPr>
            <p:nvPr/>
          </p:nvGrpSpPr>
          <p:grpSpPr bwMode="auto">
            <a:xfrm rot="5400000">
              <a:off x="2877" y="1846"/>
              <a:ext cx="266" cy="126"/>
              <a:chOff x="2732" y="1380"/>
              <a:chExt cx="266" cy="126"/>
            </a:xfrm>
          </p:grpSpPr>
          <p:sp>
            <p:nvSpPr>
              <p:cNvPr id="160" name="Arc 168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Arc 169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4" name="Rectangle 170"/>
          <p:cNvSpPr>
            <a:spLocks noChangeArrowheads="1"/>
          </p:cNvSpPr>
          <p:nvPr/>
        </p:nvSpPr>
        <p:spPr bwMode="auto">
          <a:xfrm>
            <a:off x="3240088" y="1403350"/>
            <a:ext cx="2628900" cy="117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71"/>
          <p:cNvSpPr>
            <a:spLocks noChangeArrowheads="1"/>
          </p:cNvSpPr>
          <p:nvPr/>
        </p:nvSpPr>
        <p:spPr bwMode="auto">
          <a:xfrm>
            <a:off x="4110038" y="2381250"/>
            <a:ext cx="90487" cy="10953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72"/>
          <p:cNvSpPr>
            <a:spLocks noChangeArrowheads="1"/>
          </p:cNvSpPr>
          <p:nvPr/>
        </p:nvSpPr>
        <p:spPr bwMode="auto">
          <a:xfrm>
            <a:off x="4090988" y="2495550"/>
            <a:ext cx="90487" cy="10953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173"/>
          <p:cNvSpPr>
            <a:spLocks noChangeArrowheads="1"/>
          </p:cNvSpPr>
          <p:nvPr/>
        </p:nvSpPr>
        <p:spPr bwMode="auto">
          <a:xfrm>
            <a:off x="4090988" y="2709863"/>
            <a:ext cx="90487" cy="109537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174"/>
          <p:cNvSpPr>
            <a:spLocks noChangeArrowheads="1"/>
          </p:cNvSpPr>
          <p:nvPr/>
        </p:nvSpPr>
        <p:spPr bwMode="auto">
          <a:xfrm>
            <a:off x="4167188" y="3057525"/>
            <a:ext cx="90487" cy="10953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175"/>
          <p:cNvSpPr>
            <a:spLocks noChangeArrowheads="1"/>
          </p:cNvSpPr>
          <p:nvPr/>
        </p:nvSpPr>
        <p:spPr bwMode="auto">
          <a:xfrm>
            <a:off x="4538663" y="3513138"/>
            <a:ext cx="79375" cy="3905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76"/>
          <p:cNvSpPr>
            <a:spLocks/>
          </p:cNvSpPr>
          <p:nvPr/>
        </p:nvSpPr>
        <p:spPr bwMode="auto">
          <a:xfrm>
            <a:off x="4556125" y="3063875"/>
            <a:ext cx="679450" cy="450850"/>
          </a:xfrm>
          <a:custGeom>
            <a:avLst/>
            <a:gdLst/>
            <a:ahLst/>
            <a:cxnLst>
              <a:cxn ang="0">
                <a:pos x="7" y="284"/>
              </a:cxn>
              <a:cxn ang="0">
                <a:pos x="10" y="223"/>
              </a:cxn>
              <a:cxn ang="0">
                <a:pos x="55" y="131"/>
              </a:cxn>
              <a:cxn ang="0">
                <a:pos x="337" y="11"/>
              </a:cxn>
              <a:cxn ang="0">
                <a:pos x="401" y="66"/>
              </a:cxn>
              <a:cxn ang="0">
                <a:pos x="176" y="189"/>
              </a:cxn>
              <a:cxn ang="0">
                <a:pos x="136" y="281"/>
              </a:cxn>
            </a:cxnLst>
            <a:rect l="0" t="0" r="r" b="b"/>
            <a:pathLst>
              <a:path w="428" h="284">
                <a:moveTo>
                  <a:pt x="7" y="284"/>
                </a:moveTo>
                <a:cubicBezTo>
                  <a:pt x="8" y="274"/>
                  <a:pt x="2" y="248"/>
                  <a:pt x="10" y="223"/>
                </a:cubicBezTo>
                <a:cubicBezTo>
                  <a:pt x="18" y="198"/>
                  <a:pt x="0" y="166"/>
                  <a:pt x="55" y="131"/>
                </a:cubicBezTo>
                <a:cubicBezTo>
                  <a:pt x="110" y="96"/>
                  <a:pt x="279" y="22"/>
                  <a:pt x="337" y="11"/>
                </a:cubicBezTo>
                <a:cubicBezTo>
                  <a:pt x="395" y="0"/>
                  <a:pt x="428" y="36"/>
                  <a:pt x="401" y="66"/>
                </a:cubicBezTo>
                <a:cubicBezTo>
                  <a:pt x="374" y="96"/>
                  <a:pt x="220" y="153"/>
                  <a:pt x="176" y="189"/>
                </a:cubicBezTo>
                <a:cubicBezTo>
                  <a:pt x="132" y="225"/>
                  <a:pt x="144" y="262"/>
                  <a:pt x="136" y="28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" name="Rectangle 177"/>
          <p:cNvSpPr>
            <a:spLocks noChangeArrowheads="1"/>
          </p:cNvSpPr>
          <p:nvPr/>
        </p:nvSpPr>
        <p:spPr bwMode="auto">
          <a:xfrm>
            <a:off x="4733925" y="3508375"/>
            <a:ext cx="79375" cy="3905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Line 178"/>
          <p:cNvSpPr>
            <a:spLocks noChangeShapeType="1"/>
          </p:cNvSpPr>
          <p:nvPr/>
        </p:nvSpPr>
        <p:spPr bwMode="auto">
          <a:xfrm flipV="1">
            <a:off x="4186238" y="2933700"/>
            <a:ext cx="1562100" cy="2428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" name="Line 179"/>
          <p:cNvSpPr>
            <a:spLocks noChangeShapeType="1"/>
          </p:cNvSpPr>
          <p:nvPr/>
        </p:nvSpPr>
        <p:spPr bwMode="auto">
          <a:xfrm>
            <a:off x="4162425" y="2233613"/>
            <a:ext cx="1581150" cy="219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Oval 180"/>
          <p:cNvSpPr>
            <a:spLocks noChangeArrowheads="1"/>
          </p:cNvSpPr>
          <p:nvPr/>
        </p:nvSpPr>
        <p:spPr bwMode="auto">
          <a:xfrm>
            <a:off x="5229225" y="1993900"/>
            <a:ext cx="109538" cy="1111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Text Box 181"/>
          <p:cNvSpPr txBox="1">
            <a:spLocks noChangeArrowheads="1"/>
          </p:cNvSpPr>
          <p:nvPr/>
        </p:nvSpPr>
        <p:spPr bwMode="auto">
          <a:xfrm>
            <a:off x="4795838" y="1816100"/>
            <a:ext cx="41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H</a:t>
            </a:r>
            <a:r>
              <a:rPr lang="en-US" sz="1600" baseline="30000">
                <a:latin typeface="Helvetica" pitchFamily="34" charset="0"/>
              </a:rPr>
              <a:t>+</a:t>
            </a:r>
          </a:p>
        </p:txBody>
      </p:sp>
      <p:sp>
        <p:nvSpPr>
          <p:cNvPr id="176" name="Freeform 182"/>
          <p:cNvSpPr>
            <a:spLocks/>
          </p:cNvSpPr>
          <p:nvPr/>
        </p:nvSpPr>
        <p:spPr bwMode="auto">
          <a:xfrm>
            <a:off x="2201863" y="1625600"/>
            <a:ext cx="830262" cy="703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0" y="267"/>
              </a:cxn>
              <a:cxn ang="0">
                <a:pos x="523" y="443"/>
              </a:cxn>
            </a:cxnLst>
            <a:rect l="0" t="0" r="r" b="b"/>
            <a:pathLst>
              <a:path w="523" h="443">
                <a:moveTo>
                  <a:pt x="0" y="0"/>
                </a:moveTo>
                <a:cubicBezTo>
                  <a:pt x="36" y="96"/>
                  <a:pt x="73" y="193"/>
                  <a:pt x="160" y="267"/>
                </a:cubicBezTo>
                <a:cubicBezTo>
                  <a:pt x="247" y="341"/>
                  <a:pt x="465" y="414"/>
                  <a:pt x="523" y="4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Text Box 183"/>
          <p:cNvSpPr txBox="1">
            <a:spLocks noChangeArrowheads="1"/>
          </p:cNvSpPr>
          <p:nvPr/>
        </p:nvSpPr>
        <p:spPr bwMode="auto">
          <a:xfrm>
            <a:off x="1627188" y="3241675"/>
            <a:ext cx="871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Anode </a:t>
            </a:r>
          </a:p>
          <a:p>
            <a:r>
              <a:rPr lang="en-US" sz="1600">
                <a:latin typeface="Helvetica" pitchFamily="34" charset="0"/>
              </a:rPr>
              <a:t>(+)</a:t>
            </a:r>
            <a:endParaRPr lang="en-US" sz="1600" baseline="30000">
              <a:latin typeface="Helvetica" pitchFamily="34" charset="0"/>
            </a:endParaRPr>
          </a:p>
        </p:txBody>
      </p:sp>
      <p:sp>
        <p:nvSpPr>
          <p:cNvPr id="178" name="Freeform 184"/>
          <p:cNvSpPr>
            <a:spLocks/>
          </p:cNvSpPr>
          <p:nvPr/>
        </p:nvSpPr>
        <p:spPr bwMode="auto">
          <a:xfrm>
            <a:off x="2270125" y="3675063"/>
            <a:ext cx="963613" cy="620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" y="352"/>
              </a:cxn>
              <a:cxn ang="0">
                <a:pos x="607" y="234"/>
              </a:cxn>
            </a:cxnLst>
            <a:rect l="0" t="0" r="r" b="b"/>
            <a:pathLst>
              <a:path w="607" h="391">
                <a:moveTo>
                  <a:pt x="0" y="0"/>
                </a:moveTo>
                <a:cubicBezTo>
                  <a:pt x="34" y="59"/>
                  <a:pt x="101" y="313"/>
                  <a:pt x="202" y="352"/>
                </a:cubicBezTo>
                <a:cubicBezTo>
                  <a:pt x="303" y="391"/>
                  <a:pt x="523" y="259"/>
                  <a:pt x="607" y="2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Arc 185"/>
          <p:cNvSpPr>
            <a:spLocks/>
          </p:cNvSpPr>
          <p:nvPr/>
        </p:nvSpPr>
        <p:spPr bwMode="auto">
          <a:xfrm rot="5400000" flipH="1">
            <a:off x="5144294" y="1781969"/>
            <a:ext cx="750888" cy="2559050"/>
          </a:xfrm>
          <a:custGeom>
            <a:avLst/>
            <a:gdLst>
              <a:gd name="G0" fmla="+- 0 0 0"/>
              <a:gd name="G1" fmla="+- 11618 0 0"/>
              <a:gd name="G2" fmla="+- 21600 0 0"/>
              <a:gd name="T0" fmla="*/ 18209 w 21600"/>
              <a:gd name="T1" fmla="*/ 0 h 16696"/>
              <a:gd name="T2" fmla="*/ 20995 w 21600"/>
              <a:gd name="T3" fmla="*/ 16696 h 16696"/>
              <a:gd name="T4" fmla="*/ 0 w 21600"/>
              <a:gd name="T5" fmla="*/ 11618 h 16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696" fill="none" extrusionOk="0">
                <a:moveTo>
                  <a:pt x="18209" y="-1"/>
                </a:moveTo>
                <a:cubicBezTo>
                  <a:pt x="20423" y="3470"/>
                  <a:pt x="21600" y="7501"/>
                  <a:pt x="21600" y="11618"/>
                </a:cubicBezTo>
                <a:cubicBezTo>
                  <a:pt x="21600" y="13328"/>
                  <a:pt x="21396" y="15033"/>
                  <a:pt x="20994" y="16695"/>
                </a:cubicBezTo>
              </a:path>
              <a:path w="21600" h="16696" stroke="0" extrusionOk="0">
                <a:moveTo>
                  <a:pt x="18209" y="-1"/>
                </a:moveTo>
                <a:cubicBezTo>
                  <a:pt x="20423" y="3470"/>
                  <a:pt x="21600" y="7501"/>
                  <a:pt x="21600" y="11618"/>
                </a:cubicBezTo>
                <a:cubicBezTo>
                  <a:pt x="21600" y="13328"/>
                  <a:pt x="21396" y="15033"/>
                  <a:pt x="20994" y="16695"/>
                </a:cubicBezTo>
                <a:lnTo>
                  <a:pt x="0" y="116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Oval 186"/>
          <p:cNvSpPr>
            <a:spLocks noChangeArrowheads="1"/>
          </p:cNvSpPr>
          <p:nvPr/>
        </p:nvSpPr>
        <p:spPr bwMode="auto">
          <a:xfrm>
            <a:off x="6811963" y="2744788"/>
            <a:ext cx="111125" cy="1190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Text Box 187"/>
          <p:cNvSpPr txBox="1">
            <a:spLocks noChangeArrowheads="1"/>
          </p:cNvSpPr>
          <p:nvPr/>
        </p:nvSpPr>
        <p:spPr bwMode="auto">
          <a:xfrm>
            <a:off x="6575425" y="3660775"/>
            <a:ext cx="181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Multicusp B field</a:t>
            </a:r>
            <a:endParaRPr lang="en-US" sz="1600" baseline="30000">
              <a:latin typeface="Helvetica" pitchFamily="34" charset="0"/>
            </a:endParaRPr>
          </a:p>
        </p:txBody>
      </p:sp>
      <p:sp>
        <p:nvSpPr>
          <p:cNvPr id="182" name="Line 188"/>
          <p:cNvSpPr>
            <a:spLocks noChangeShapeType="1"/>
          </p:cNvSpPr>
          <p:nvPr/>
        </p:nvSpPr>
        <p:spPr bwMode="auto">
          <a:xfrm>
            <a:off x="3278188" y="1152525"/>
            <a:ext cx="2573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189"/>
          <p:cNvSpPr>
            <a:spLocks noChangeShapeType="1"/>
          </p:cNvSpPr>
          <p:nvPr/>
        </p:nvSpPr>
        <p:spPr bwMode="auto">
          <a:xfrm flipV="1">
            <a:off x="3233738" y="9477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190"/>
          <p:cNvSpPr>
            <a:spLocks noChangeShapeType="1"/>
          </p:cNvSpPr>
          <p:nvPr/>
        </p:nvSpPr>
        <p:spPr bwMode="auto">
          <a:xfrm flipV="1">
            <a:off x="5857875" y="930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5" name="Group 192"/>
          <p:cNvGrpSpPr>
            <a:grpSpLocks/>
          </p:cNvGrpSpPr>
          <p:nvPr/>
        </p:nvGrpSpPr>
        <p:grpSpPr bwMode="auto">
          <a:xfrm>
            <a:off x="3325813" y="1220788"/>
            <a:ext cx="2468562" cy="157162"/>
            <a:chOff x="2106" y="2534"/>
            <a:chExt cx="1555" cy="99"/>
          </a:xfrm>
        </p:grpSpPr>
        <p:sp>
          <p:nvSpPr>
            <p:cNvPr id="186" name="Rectangle 193"/>
            <p:cNvSpPr>
              <a:spLocks noChangeArrowheads="1"/>
            </p:cNvSpPr>
            <p:nvPr/>
          </p:nvSpPr>
          <p:spPr bwMode="auto">
            <a:xfrm rot="-5400000">
              <a:off x="2122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194"/>
            <p:cNvSpPr>
              <a:spLocks noChangeArrowheads="1"/>
            </p:cNvSpPr>
            <p:nvPr/>
          </p:nvSpPr>
          <p:spPr bwMode="auto">
            <a:xfrm rot="-5400000">
              <a:off x="2406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Rectangle 195"/>
            <p:cNvSpPr>
              <a:spLocks noChangeArrowheads="1"/>
            </p:cNvSpPr>
            <p:nvPr/>
          </p:nvSpPr>
          <p:spPr bwMode="auto">
            <a:xfrm rot="-5400000">
              <a:off x="2691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Rectangle 196"/>
            <p:cNvSpPr>
              <a:spLocks noChangeArrowheads="1"/>
            </p:cNvSpPr>
            <p:nvPr/>
          </p:nvSpPr>
          <p:spPr bwMode="auto">
            <a:xfrm rot="-5400000">
              <a:off x="2976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197"/>
            <p:cNvSpPr>
              <a:spLocks noChangeArrowheads="1"/>
            </p:cNvSpPr>
            <p:nvPr/>
          </p:nvSpPr>
          <p:spPr bwMode="auto">
            <a:xfrm rot="-5400000">
              <a:off x="3261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198"/>
            <p:cNvSpPr>
              <a:spLocks noChangeArrowheads="1"/>
            </p:cNvSpPr>
            <p:nvPr/>
          </p:nvSpPr>
          <p:spPr bwMode="auto">
            <a:xfrm rot="-5400000">
              <a:off x="3546" y="2518"/>
              <a:ext cx="99" cy="1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2" name="Rectangle 199"/>
          <p:cNvSpPr>
            <a:spLocks noChangeArrowheads="1"/>
          </p:cNvSpPr>
          <p:nvPr/>
        </p:nvSpPr>
        <p:spPr bwMode="auto">
          <a:xfrm rot="16200000">
            <a:off x="2737644" y="1864519"/>
            <a:ext cx="798513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200"/>
          <p:cNvSpPr>
            <a:spLocks noChangeArrowheads="1"/>
          </p:cNvSpPr>
          <p:nvPr/>
        </p:nvSpPr>
        <p:spPr bwMode="auto">
          <a:xfrm rot="16200000">
            <a:off x="2736056" y="3398044"/>
            <a:ext cx="798513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Rectangle 201"/>
          <p:cNvSpPr>
            <a:spLocks noChangeArrowheads="1"/>
          </p:cNvSpPr>
          <p:nvPr/>
        </p:nvSpPr>
        <p:spPr bwMode="auto">
          <a:xfrm rot="16200000">
            <a:off x="5564982" y="3405981"/>
            <a:ext cx="798512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" name="TextBox 386"/>
          <p:cNvSpPr txBox="1"/>
          <p:nvPr/>
        </p:nvSpPr>
        <p:spPr>
          <a:xfrm>
            <a:off x="6248400" y="4114800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</a:t>
            </a:r>
            <a:r>
              <a:rPr lang="en-US" sz="800" dirty="0" err="1" smtClean="0"/>
              <a:t>Stockli</a:t>
            </a:r>
            <a:r>
              <a:rPr lang="en-US" sz="800" dirty="0" smtClean="0"/>
              <a:t> USPAS June 2007</a:t>
            </a:r>
            <a:endParaRPr lang="en-US" sz="800" dirty="0"/>
          </a:p>
        </p:txBody>
      </p:sp>
      <p:sp>
        <p:nvSpPr>
          <p:cNvPr id="388" name="TextBox 387"/>
          <p:cNvSpPr txBox="1"/>
          <p:nvPr/>
        </p:nvSpPr>
        <p:spPr>
          <a:xfrm>
            <a:off x="3581400" y="3124200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Helvetica" pitchFamily="34" charset="0"/>
              </a:rPr>
              <a:t>Converter </a:t>
            </a:r>
          </a:p>
          <a:p>
            <a:pPr algn="ctr"/>
            <a:r>
              <a:rPr lang="en-US" sz="800" dirty="0" smtClean="0">
                <a:latin typeface="Helvetica" pitchFamily="34" charset="0"/>
              </a:rPr>
              <a:t>(H</a:t>
            </a:r>
            <a:r>
              <a:rPr lang="en-US" sz="800" baseline="30000" dirty="0" smtClean="0">
                <a:latin typeface="Helvetica" pitchFamily="34" charset="0"/>
              </a:rPr>
              <a:t>-</a:t>
            </a:r>
            <a:r>
              <a:rPr lang="en-US" sz="800" dirty="0" smtClean="0">
                <a:latin typeface="Helvetica" pitchFamily="34" charset="0"/>
              </a:rPr>
              <a:t> production surface)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457200" y="4876800"/>
            <a:ext cx="7624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Large volume, low pressure plasma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Cusp field minimizes electron loss to walls/confines plasma to center or source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H+ ions </a:t>
            </a:r>
            <a:r>
              <a:rPr lang="en-US" dirty="0" smtClean="0"/>
              <a:t>created in plasma strike converter plate to produce H</a:t>
            </a:r>
            <a:r>
              <a:rPr lang="en-US" baseline="30000" dirty="0" smtClean="0"/>
              <a:t>-</a:t>
            </a:r>
            <a:r>
              <a:rPr lang="en-US" dirty="0" smtClean="0"/>
              <a:t> ions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066800"/>
            <a:ext cx="392702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810000" cy="282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304800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Mulit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cusp converter ion source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002405"/>
          <a:ext cx="2743200" cy="27031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</a:tblGrid>
              <a:tr h="25971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H- beam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20mA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</a:t>
                      </a:r>
                      <a:r>
                        <a:rPr lang="en-US" sz="1100" baseline="0" dirty="0" smtClean="0"/>
                        <a:t>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60</a:t>
                      </a:r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Extractor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80kV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Pulse width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</a:t>
                      </a:r>
                      <a:r>
                        <a:rPr lang="en-US" sz="1100" dirty="0" err="1" smtClean="0"/>
                        <a:t>msec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120Hz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Duty factor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12%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Average</a:t>
                      </a:r>
                      <a:r>
                        <a:rPr lang="en-US" sz="1100" baseline="0" dirty="0" smtClean="0"/>
                        <a:t> lifetime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r>
                        <a:rPr lang="en-US" sz="1100" baseline="0" dirty="0" smtClean="0"/>
                        <a:t> weeks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Power efficiency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3mA/kW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Filament driven volume source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803775" y="1593850"/>
            <a:ext cx="674688" cy="209073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4213" y="1598613"/>
            <a:ext cx="2854325" cy="2108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47863" y="1581150"/>
            <a:ext cx="3530600" cy="2108200"/>
          </a:xfrm>
          <a:prstGeom prst="rect">
            <a:avLst/>
          </a:prstGeom>
          <a:noFill/>
          <a:ln w="635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78025" y="31448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latin typeface="Helvetica" pitchFamily="34" charset="0"/>
              </a:rPr>
              <a:t>filament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53100" y="1530350"/>
            <a:ext cx="13954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Helvetica" pitchFamily="34" charset="0"/>
              </a:rPr>
              <a:t>Filter magnets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461000" y="2378075"/>
            <a:ext cx="204788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000750" y="2538413"/>
            <a:ext cx="715963" cy="111125"/>
          </a:xfrm>
          <a:prstGeom prst="rightArrow">
            <a:avLst>
              <a:gd name="adj1" fmla="val 50000"/>
              <a:gd name="adj2" fmla="val 16107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789738" y="2522538"/>
            <a:ext cx="547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Helvetica" pitchFamily="34" charset="0"/>
              </a:rPr>
              <a:t>ions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 rot="-1865251">
            <a:off x="2774950" y="2162175"/>
            <a:ext cx="53975" cy="142875"/>
            <a:chOff x="2522" y="1889"/>
            <a:chExt cx="96" cy="192"/>
          </a:xfrm>
        </p:grpSpPr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2522" y="198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2522" y="1889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2312988" y="1846263"/>
            <a:ext cx="53975" cy="730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030413" y="1601788"/>
            <a:ext cx="684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latin typeface="Helvetica" pitchFamily="34" charset="0"/>
              </a:rPr>
              <a:t>e</a:t>
            </a:r>
            <a:r>
              <a:rPr lang="en-US" sz="1200" baseline="30000">
                <a:latin typeface="Helvetica" pitchFamily="34" charset="0"/>
              </a:rPr>
              <a:t>-</a:t>
            </a:r>
            <a:r>
              <a:rPr lang="en-US" sz="1200">
                <a:latin typeface="Helvetica" pitchFamily="34" charset="0"/>
              </a:rPr>
              <a:t> (hot)</a:t>
            </a:r>
            <a:endParaRPr lang="en-US" sz="1200" baseline="30000">
              <a:latin typeface="Helvetica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581275" y="1846263"/>
            <a:ext cx="70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H</a:t>
            </a:r>
            <a:r>
              <a:rPr lang="en-US" sz="1200" baseline="-25000">
                <a:latin typeface="Helvetica" pitchFamily="34" charset="0"/>
              </a:rPr>
              <a:t>2</a:t>
            </a:r>
            <a:r>
              <a:rPr lang="en-US" sz="1200">
                <a:latin typeface="Helvetica" pitchFamily="34" charset="0"/>
              </a:rPr>
              <a:t>(</a:t>
            </a:r>
            <a:r>
              <a:rPr lang="en-US" sz="1200">
                <a:latin typeface="Symbol" pitchFamily="18" charset="2"/>
              </a:rPr>
              <a:t>n</a:t>
            </a:r>
            <a:r>
              <a:rPr lang="en-US" sz="1200">
                <a:latin typeface="Helvetica" pitchFamily="34" charset="0"/>
              </a:rPr>
              <a:t>=0)</a:t>
            </a:r>
            <a:endParaRPr lang="en-US" sz="1200" baseline="-25000">
              <a:latin typeface="Helvetica" pitchFamily="34" charset="0"/>
            </a:endParaRP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3400425" y="1909763"/>
            <a:ext cx="219075" cy="361950"/>
            <a:chOff x="2726" y="942"/>
            <a:chExt cx="384" cy="484"/>
          </a:xfrm>
        </p:grpSpPr>
        <p:grpSp>
          <p:nvGrpSpPr>
            <p:cNvPr id="19" name="Group 24"/>
            <p:cNvGrpSpPr>
              <a:grpSpLocks/>
            </p:cNvGrpSpPr>
            <p:nvPr/>
          </p:nvGrpSpPr>
          <p:grpSpPr bwMode="auto">
            <a:xfrm rot="39994">
              <a:off x="2842" y="1096"/>
              <a:ext cx="155" cy="176"/>
              <a:chOff x="2860" y="1117"/>
              <a:chExt cx="155" cy="176"/>
            </a:xfrm>
          </p:grpSpPr>
          <p:sp>
            <p:nvSpPr>
              <p:cNvPr id="32" name="Oval 25"/>
              <p:cNvSpPr>
                <a:spLocks noChangeArrowheads="1"/>
              </p:cNvSpPr>
              <p:nvPr/>
            </p:nvSpPr>
            <p:spPr bwMode="auto">
              <a:xfrm rot="-1865251">
                <a:off x="2919" y="119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26"/>
              <p:cNvSpPr>
                <a:spLocks noChangeArrowheads="1"/>
              </p:cNvSpPr>
              <p:nvPr/>
            </p:nvSpPr>
            <p:spPr bwMode="auto">
              <a:xfrm rot="-1865251">
                <a:off x="2860" y="111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2726" y="942"/>
              <a:ext cx="204" cy="214"/>
              <a:chOff x="2726" y="942"/>
              <a:chExt cx="204" cy="214"/>
            </a:xfrm>
          </p:grpSpPr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33"/>
            <p:cNvGrpSpPr>
              <a:grpSpLocks/>
            </p:cNvGrpSpPr>
            <p:nvPr/>
          </p:nvGrpSpPr>
          <p:grpSpPr bwMode="auto">
            <a:xfrm flipH="1" flipV="1">
              <a:off x="2906" y="1212"/>
              <a:ext cx="204" cy="214"/>
              <a:chOff x="2726" y="942"/>
              <a:chExt cx="204" cy="214"/>
            </a:xfrm>
          </p:grpSpPr>
          <p:sp>
            <p:nvSpPr>
              <p:cNvPr id="22" name="Freeform 34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5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8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173413" y="1643063"/>
            <a:ext cx="70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H</a:t>
            </a:r>
            <a:r>
              <a:rPr lang="en-US" sz="1200" baseline="-25000">
                <a:latin typeface="Helvetica" pitchFamily="34" charset="0"/>
              </a:rPr>
              <a:t>2</a:t>
            </a:r>
            <a:r>
              <a:rPr lang="en-US" sz="1200">
                <a:latin typeface="Helvetica" pitchFamily="34" charset="0"/>
              </a:rPr>
              <a:t>(</a:t>
            </a:r>
            <a:r>
              <a:rPr lang="en-US" sz="1200">
                <a:latin typeface="Symbol" pitchFamily="18" charset="2"/>
              </a:rPr>
              <a:t>n</a:t>
            </a:r>
            <a:r>
              <a:rPr lang="en-US" sz="1200">
                <a:latin typeface="Helvetica" pitchFamily="34" charset="0"/>
              </a:rPr>
              <a:t>&gt;0)</a:t>
            </a:r>
            <a:endParaRPr lang="en-US" sz="1200" baseline="-25000">
              <a:latin typeface="Helvetica" pitchFamily="34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4899025" y="2798763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>
                <a:latin typeface="Helvetica" pitchFamily="34" charset="0"/>
              </a:rPr>
              <a:t>e</a:t>
            </a:r>
            <a:r>
              <a:rPr lang="en-US" sz="1400" baseline="30000">
                <a:latin typeface="Helvetica" pitchFamily="34" charset="0"/>
              </a:rPr>
              <a:t>-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4776788" y="2097088"/>
            <a:ext cx="70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H</a:t>
            </a:r>
            <a:r>
              <a:rPr lang="en-US" sz="1200" baseline="-25000">
                <a:latin typeface="Helvetica" pitchFamily="34" charset="0"/>
              </a:rPr>
              <a:t>2</a:t>
            </a:r>
            <a:r>
              <a:rPr lang="en-US" sz="1200">
                <a:latin typeface="Helvetica" pitchFamily="34" charset="0"/>
              </a:rPr>
              <a:t>(</a:t>
            </a:r>
            <a:r>
              <a:rPr lang="en-US" sz="1200">
                <a:latin typeface="Symbol" pitchFamily="18" charset="2"/>
              </a:rPr>
              <a:t>n</a:t>
            </a:r>
            <a:r>
              <a:rPr lang="en-US" sz="1200">
                <a:latin typeface="Helvetica" pitchFamily="34" charset="0"/>
              </a:rPr>
              <a:t>&gt;0)</a:t>
            </a:r>
            <a:endParaRPr lang="en-US" sz="1200" baseline="-25000">
              <a:latin typeface="Helvetica" pitchFamily="34" charset="0"/>
            </a:endParaRP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5310188" y="2565400"/>
            <a:ext cx="33020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5578475" y="2725738"/>
            <a:ext cx="350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Helvetica" pitchFamily="34" charset="0"/>
              </a:rPr>
              <a:t>H</a:t>
            </a:r>
            <a:r>
              <a:rPr lang="en-US" sz="1400" baseline="30000">
                <a:latin typeface="Helvetica" pitchFamily="34" charset="0"/>
              </a:rPr>
              <a:t>-</a:t>
            </a:r>
          </a:p>
        </p:txBody>
      </p:sp>
      <p:grpSp>
        <p:nvGrpSpPr>
          <p:cNvPr id="39" name="Group 44"/>
          <p:cNvGrpSpPr>
            <a:grpSpLocks/>
          </p:cNvGrpSpPr>
          <p:nvPr/>
        </p:nvGrpSpPr>
        <p:grpSpPr bwMode="auto">
          <a:xfrm rot="2729415">
            <a:off x="5068094" y="2439194"/>
            <a:ext cx="284162" cy="292100"/>
            <a:chOff x="2726" y="942"/>
            <a:chExt cx="384" cy="484"/>
          </a:xfrm>
        </p:grpSpPr>
        <p:grpSp>
          <p:nvGrpSpPr>
            <p:cNvPr id="40" name="Group 45"/>
            <p:cNvGrpSpPr>
              <a:grpSpLocks/>
            </p:cNvGrpSpPr>
            <p:nvPr/>
          </p:nvGrpSpPr>
          <p:grpSpPr bwMode="auto">
            <a:xfrm rot="39994">
              <a:off x="2842" y="1096"/>
              <a:ext cx="155" cy="176"/>
              <a:chOff x="2860" y="1117"/>
              <a:chExt cx="155" cy="176"/>
            </a:xfrm>
          </p:grpSpPr>
          <p:sp>
            <p:nvSpPr>
              <p:cNvPr id="53" name="Oval 46"/>
              <p:cNvSpPr>
                <a:spLocks noChangeArrowheads="1"/>
              </p:cNvSpPr>
              <p:nvPr/>
            </p:nvSpPr>
            <p:spPr bwMode="auto">
              <a:xfrm rot="-1865251">
                <a:off x="2919" y="119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7"/>
              <p:cNvSpPr>
                <a:spLocks noChangeArrowheads="1"/>
              </p:cNvSpPr>
              <p:nvPr/>
            </p:nvSpPr>
            <p:spPr bwMode="auto">
              <a:xfrm rot="-1865251">
                <a:off x="2860" y="111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48"/>
            <p:cNvGrpSpPr>
              <a:grpSpLocks/>
            </p:cNvGrpSpPr>
            <p:nvPr/>
          </p:nvGrpSpPr>
          <p:grpSpPr bwMode="auto">
            <a:xfrm>
              <a:off x="2726" y="942"/>
              <a:ext cx="204" cy="214"/>
              <a:chOff x="2726" y="942"/>
              <a:chExt cx="204" cy="214"/>
            </a:xfrm>
          </p:grpSpPr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54"/>
            <p:cNvGrpSpPr>
              <a:grpSpLocks/>
            </p:cNvGrpSpPr>
            <p:nvPr/>
          </p:nvGrpSpPr>
          <p:grpSpPr bwMode="auto">
            <a:xfrm flipH="1" flipV="1">
              <a:off x="2906" y="1212"/>
              <a:ext cx="204" cy="214"/>
              <a:chOff x="2726" y="942"/>
              <a:chExt cx="204" cy="214"/>
            </a:xfrm>
          </p:grpSpPr>
          <p:sp>
            <p:nvSpPr>
              <p:cNvPr id="43" name="Freeform 55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6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9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Freeform 60"/>
          <p:cNvSpPr>
            <a:spLocks/>
          </p:cNvSpPr>
          <p:nvPr/>
        </p:nvSpPr>
        <p:spPr bwMode="auto">
          <a:xfrm>
            <a:off x="3648075" y="2249488"/>
            <a:ext cx="1433513" cy="36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61"/>
              </a:cxn>
              <a:cxn ang="0">
                <a:pos x="954" y="331"/>
              </a:cxn>
              <a:cxn ang="0">
                <a:pos x="1344" y="283"/>
              </a:cxn>
            </a:cxnLst>
            <a:rect l="0" t="0" r="r" b="b"/>
            <a:pathLst>
              <a:path w="1344" h="335">
                <a:moveTo>
                  <a:pt x="0" y="0"/>
                </a:moveTo>
                <a:cubicBezTo>
                  <a:pt x="82" y="44"/>
                  <a:pt x="331" y="206"/>
                  <a:pt x="490" y="261"/>
                </a:cubicBezTo>
                <a:cubicBezTo>
                  <a:pt x="649" y="316"/>
                  <a:pt x="812" y="327"/>
                  <a:pt x="954" y="331"/>
                </a:cubicBezTo>
                <a:cubicBezTo>
                  <a:pt x="1096" y="335"/>
                  <a:pt x="1263" y="293"/>
                  <a:pt x="1344" y="28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61"/>
          <p:cNvSpPr>
            <a:spLocks noChangeArrowheads="1"/>
          </p:cNvSpPr>
          <p:nvPr/>
        </p:nvSpPr>
        <p:spPr bwMode="auto">
          <a:xfrm>
            <a:off x="5694363" y="2614613"/>
            <a:ext cx="58737" cy="603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62"/>
          <p:cNvSpPr>
            <a:spLocks noChangeArrowheads="1"/>
          </p:cNvSpPr>
          <p:nvPr/>
        </p:nvSpPr>
        <p:spPr bwMode="auto">
          <a:xfrm>
            <a:off x="4876800" y="2760663"/>
            <a:ext cx="60325" cy="603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3"/>
          <p:cNvSpPr>
            <a:spLocks noChangeArrowheads="1"/>
          </p:cNvSpPr>
          <p:nvPr/>
        </p:nvSpPr>
        <p:spPr bwMode="auto">
          <a:xfrm>
            <a:off x="4540250" y="3003550"/>
            <a:ext cx="58738" cy="619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4"/>
          <p:cNvSpPr txBox="1">
            <a:spLocks noChangeArrowheads="1"/>
          </p:cNvSpPr>
          <p:nvPr/>
        </p:nvSpPr>
        <p:spPr bwMode="auto">
          <a:xfrm>
            <a:off x="3829050" y="3119438"/>
            <a:ext cx="760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e</a:t>
            </a:r>
            <a:r>
              <a:rPr lang="en-US" sz="1200" baseline="30000">
                <a:latin typeface="Helvetica" pitchFamily="34" charset="0"/>
              </a:rPr>
              <a:t>-</a:t>
            </a:r>
            <a:r>
              <a:rPr lang="en-US" sz="1200">
                <a:latin typeface="Helvetica" pitchFamily="34" charset="0"/>
              </a:rPr>
              <a:t> (cold)</a:t>
            </a:r>
            <a:endParaRPr lang="en-US" sz="1200" baseline="30000">
              <a:latin typeface="Helvetica" pitchFamily="34" charset="0"/>
            </a:endParaRPr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4110038" y="1957388"/>
            <a:ext cx="53975" cy="730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922713" y="2046288"/>
            <a:ext cx="684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e</a:t>
            </a:r>
            <a:r>
              <a:rPr lang="en-US" sz="1200" baseline="30000">
                <a:latin typeface="Helvetica" pitchFamily="34" charset="0"/>
              </a:rPr>
              <a:t>-</a:t>
            </a:r>
            <a:r>
              <a:rPr lang="en-US" sz="1200">
                <a:latin typeface="Helvetica" pitchFamily="34" charset="0"/>
              </a:rPr>
              <a:t> (hot)</a:t>
            </a:r>
            <a:endParaRPr lang="en-US" sz="1200" baseline="30000">
              <a:latin typeface="Helvetica" pitchFamily="34" charset="0"/>
            </a:endParaRPr>
          </a:p>
        </p:txBody>
      </p:sp>
      <p:sp>
        <p:nvSpPr>
          <p:cNvPr id="62" name="Freeform 67"/>
          <p:cNvSpPr>
            <a:spLocks/>
          </p:cNvSpPr>
          <p:nvPr/>
        </p:nvSpPr>
        <p:spPr bwMode="auto">
          <a:xfrm>
            <a:off x="4222750" y="1773238"/>
            <a:ext cx="565150" cy="230187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448" y="208"/>
              </a:cxn>
              <a:cxn ang="0">
                <a:pos x="490" y="187"/>
              </a:cxn>
              <a:cxn ang="0">
                <a:pos x="496" y="155"/>
              </a:cxn>
              <a:cxn ang="0">
                <a:pos x="453" y="133"/>
              </a:cxn>
              <a:cxn ang="0">
                <a:pos x="90" y="0"/>
              </a:cxn>
            </a:cxnLst>
            <a:rect l="0" t="0" r="r" b="b"/>
            <a:pathLst>
              <a:path w="530" h="212">
                <a:moveTo>
                  <a:pt x="0" y="208"/>
                </a:moveTo>
                <a:cubicBezTo>
                  <a:pt x="183" y="210"/>
                  <a:pt x="366" y="212"/>
                  <a:pt x="448" y="208"/>
                </a:cubicBezTo>
                <a:cubicBezTo>
                  <a:pt x="530" y="204"/>
                  <a:pt x="482" y="196"/>
                  <a:pt x="490" y="187"/>
                </a:cubicBezTo>
                <a:cubicBezTo>
                  <a:pt x="498" y="178"/>
                  <a:pt x="502" y="164"/>
                  <a:pt x="496" y="155"/>
                </a:cubicBezTo>
                <a:cubicBezTo>
                  <a:pt x="490" y="146"/>
                  <a:pt x="521" y="159"/>
                  <a:pt x="453" y="133"/>
                </a:cubicBezTo>
                <a:cubicBezTo>
                  <a:pt x="385" y="107"/>
                  <a:pt x="141" y="11"/>
                  <a:pt x="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Oval 68"/>
          <p:cNvSpPr>
            <a:spLocks noChangeArrowheads="1"/>
          </p:cNvSpPr>
          <p:nvPr/>
        </p:nvSpPr>
        <p:spPr bwMode="auto">
          <a:xfrm>
            <a:off x="4233863" y="1714500"/>
            <a:ext cx="53975" cy="714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rc 69"/>
          <p:cNvSpPr>
            <a:spLocks/>
          </p:cNvSpPr>
          <p:nvPr/>
        </p:nvSpPr>
        <p:spPr bwMode="auto">
          <a:xfrm rot="16200000" flipH="1" flipV="1">
            <a:off x="2901950" y="1655763"/>
            <a:ext cx="515938" cy="627062"/>
          </a:xfrm>
          <a:custGeom>
            <a:avLst/>
            <a:gdLst>
              <a:gd name="G0" fmla="+- 0 0 0"/>
              <a:gd name="G1" fmla="+- 11618 0 0"/>
              <a:gd name="G2" fmla="+- 21600 0 0"/>
              <a:gd name="T0" fmla="*/ 18209 w 21600"/>
              <a:gd name="T1" fmla="*/ 0 h 11618"/>
              <a:gd name="T2" fmla="*/ 21600 w 21600"/>
              <a:gd name="T3" fmla="*/ 11474 h 11618"/>
              <a:gd name="T4" fmla="*/ 0 w 21600"/>
              <a:gd name="T5" fmla="*/ 11618 h 1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618" fill="none" extrusionOk="0">
                <a:moveTo>
                  <a:pt x="18209" y="-1"/>
                </a:moveTo>
                <a:cubicBezTo>
                  <a:pt x="20397" y="3429"/>
                  <a:pt x="21572" y="7406"/>
                  <a:pt x="21599" y="11474"/>
                </a:cubicBezTo>
              </a:path>
              <a:path w="21600" h="11618" stroke="0" extrusionOk="0">
                <a:moveTo>
                  <a:pt x="18209" y="-1"/>
                </a:moveTo>
                <a:cubicBezTo>
                  <a:pt x="20397" y="3429"/>
                  <a:pt x="21572" y="7406"/>
                  <a:pt x="21599" y="11474"/>
                </a:cubicBezTo>
                <a:lnTo>
                  <a:pt x="0" y="1161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>
            <a:off x="2397125" y="1924050"/>
            <a:ext cx="336550" cy="277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71"/>
          <p:cNvSpPr>
            <a:spLocks noChangeShapeType="1"/>
          </p:cNvSpPr>
          <p:nvPr/>
        </p:nvSpPr>
        <p:spPr bwMode="auto">
          <a:xfrm flipV="1">
            <a:off x="4638675" y="2824163"/>
            <a:ext cx="220663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72"/>
          <p:cNvSpPr>
            <a:spLocks noChangeShapeType="1"/>
          </p:cNvSpPr>
          <p:nvPr/>
        </p:nvSpPr>
        <p:spPr bwMode="auto">
          <a:xfrm flipV="1">
            <a:off x="4978400" y="2649538"/>
            <a:ext cx="136525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Rectangle 73"/>
          <p:cNvSpPr>
            <a:spLocks noChangeArrowheads="1"/>
          </p:cNvSpPr>
          <p:nvPr/>
        </p:nvSpPr>
        <p:spPr bwMode="auto">
          <a:xfrm>
            <a:off x="2006600" y="1322388"/>
            <a:ext cx="2736850" cy="212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74"/>
          <p:cNvSpPr>
            <a:spLocks noChangeArrowheads="1"/>
          </p:cNvSpPr>
          <p:nvPr/>
        </p:nvSpPr>
        <p:spPr bwMode="auto">
          <a:xfrm>
            <a:off x="2022475" y="3754438"/>
            <a:ext cx="2735263" cy="212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75"/>
          <p:cNvSpPr>
            <a:spLocks noChangeArrowheads="1"/>
          </p:cNvSpPr>
          <p:nvPr/>
        </p:nvSpPr>
        <p:spPr bwMode="auto">
          <a:xfrm>
            <a:off x="4843463" y="1316038"/>
            <a:ext cx="565150" cy="214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6"/>
          <p:cNvSpPr>
            <a:spLocks noChangeArrowheads="1"/>
          </p:cNvSpPr>
          <p:nvPr/>
        </p:nvSpPr>
        <p:spPr bwMode="auto">
          <a:xfrm>
            <a:off x="4843463" y="3746500"/>
            <a:ext cx="565150" cy="212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7"/>
          <p:cNvSpPr>
            <a:spLocks noChangeShapeType="1"/>
          </p:cNvSpPr>
          <p:nvPr/>
        </p:nvSpPr>
        <p:spPr bwMode="auto">
          <a:xfrm>
            <a:off x="4887913" y="1655763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78"/>
          <p:cNvSpPr>
            <a:spLocks noChangeShapeType="1"/>
          </p:cNvSpPr>
          <p:nvPr/>
        </p:nvSpPr>
        <p:spPr bwMode="auto">
          <a:xfrm>
            <a:off x="5035550" y="1655763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79"/>
          <p:cNvSpPr>
            <a:spLocks noChangeShapeType="1"/>
          </p:cNvSpPr>
          <p:nvPr/>
        </p:nvSpPr>
        <p:spPr bwMode="auto">
          <a:xfrm>
            <a:off x="5183188" y="1655763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80"/>
          <p:cNvSpPr>
            <a:spLocks noChangeShapeType="1"/>
          </p:cNvSpPr>
          <p:nvPr/>
        </p:nvSpPr>
        <p:spPr bwMode="auto">
          <a:xfrm>
            <a:off x="5326063" y="1655763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81"/>
          <p:cNvSpPr>
            <a:spLocks noChangeShapeType="1"/>
          </p:cNvSpPr>
          <p:nvPr/>
        </p:nvSpPr>
        <p:spPr bwMode="auto">
          <a:xfrm>
            <a:off x="4933950" y="3179763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82"/>
          <p:cNvSpPr>
            <a:spLocks noChangeShapeType="1"/>
          </p:cNvSpPr>
          <p:nvPr/>
        </p:nvSpPr>
        <p:spPr bwMode="auto">
          <a:xfrm>
            <a:off x="5081588" y="3179763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83"/>
          <p:cNvSpPr>
            <a:spLocks noChangeShapeType="1"/>
          </p:cNvSpPr>
          <p:nvPr/>
        </p:nvSpPr>
        <p:spPr bwMode="auto">
          <a:xfrm>
            <a:off x="5229225" y="3179763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84"/>
          <p:cNvSpPr>
            <a:spLocks noChangeShapeType="1"/>
          </p:cNvSpPr>
          <p:nvPr/>
        </p:nvSpPr>
        <p:spPr bwMode="auto">
          <a:xfrm>
            <a:off x="5372100" y="3179763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auto">
          <a:xfrm>
            <a:off x="1795463" y="2771775"/>
            <a:ext cx="892175" cy="115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auto">
          <a:xfrm>
            <a:off x="1789113" y="2405063"/>
            <a:ext cx="892175" cy="117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Freeform 88"/>
          <p:cNvSpPr>
            <a:spLocks/>
          </p:cNvSpPr>
          <p:nvPr/>
        </p:nvSpPr>
        <p:spPr bwMode="auto">
          <a:xfrm>
            <a:off x="2687638" y="2460625"/>
            <a:ext cx="1006475" cy="373063"/>
          </a:xfrm>
          <a:custGeom>
            <a:avLst/>
            <a:gdLst/>
            <a:ahLst/>
            <a:cxnLst>
              <a:cxn ang="0">
                <a:pos x="0" y="339"/>
              </a:cxn>
              <a:cxn ang="0">
                <a:pos x="304" y="339"/>
              </a:cxn>
              <a:cxn ang="0">
                <a:pos x="678" y="329"/>
              </a:cxn>
              <a:cxn ang="0">
                <a:pos x="886" y="265"/>
              </a:cxn>
              <a:cxn ang="0">
                <a:pos x="928" y="115"/>
              </a:cxn>
              <a:cxn ang="0">
                <a:pos x="784" y="19"/>
              </a:cxn>
              <a:cxn ang="0">
                <a:pos x="422" y="3"/>
              </a:cxn>
              <a:cxn ang="0">
                <a:pos x="0" y="3"/>
              </a:cxn>
            </a:cxnLst>
            <a:rect l="0" t="0" r="r" b="b"/>
            <a:pathLst>
              <a:path w="945" h="343">
                <a:moveTo>
                  <a:pt x="0" y="339"/>
                </a:moveTo>
                <a:cubicBezTo>
                  <a:pt x="96" y="343"/>
                  <a:pt x="191" y="341"/>
                  <a:pt x="304" y="339"/>
                </a:cubicBezTo>
                <a:cubicBezTo>
                  <a:pt x="417" y="337"/>
                  <a:pt x="581" y="341"/>
                  <a:pt x="678" y="329"/>
                </a:cubicBezTo>
                <a:cubicBezTo>
                  <a:pt x="775" y="317"/>
                  <a:pt x="844" y="301"/>
                  <a:pt x="886" y="265"/>
                </a:cubicBezTo>
                <a:cubicBezTo>
                  <a:pt x="928" y="229"/>
                  <a:pt x="945" y="156"/>
                  <a:pt x="928" y="115"/>
                </a:cubicBezTo>
                <a:cubicBezTo>
                  <a:pt x="911" y="74"/>
                  <a:pt x="868" y="38"/>
                  <a:pt x="784" y="19"/>
                </a:cubicBezTo>
                <a:cubicBezTo>
                  <a:pt x="700" y="0"/>
                  <a:pt x="553" y="6"/>
                  <a:pt x="422" y="3"/>
                </a:cubicBezTo>
                <a:cubicBezTo>
                  <a:pt x="291" y="0"/>
                  <a:pt x="88" y="3"/>
                  <a:pt x="0" y="3"/>
                </a:cubicBezTo>
              </a:path>
            </a:pathLst>
          </a:custGeom>
          <a:noFill/>
          <a:ln w="412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auto">
          <a:xfrm>
            <a:off x="1676400" y="1689100"/>
            <a:ext cx="209550" cy="214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93"/>
          <p:cNvSpPr>
            <a:spLocks noChangeArrowheads="1"/>
          </p:cNvSpPr>
          <p:nvPr/>
        </p:nvSpPr>
        <p:spPr bwMode="auto">
          <a:xfrm>
            <a:off x="1676400" y="3306763"/>
            <a:ext cx="209550" cy="214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94"/>
          <p:cNvSpPr>
            <a:spLocks noChangeArrowheads="1"/>
          </p:cNvSpPr>
          <p:nvPr/>
        </p:nvSpPr>
        <p:spPr bwMode="auto">
          <a:xfrm>
            <a:off x="1676400" y="2052638"/>
            <a:ext cx="209550" cy="214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95"/>
          <p:cNvSpPr>
            <a:spLocks noChangeArrowheads="1"/>
          </p:cNvSpPr>
          <p:nvPr/>
        </p:nvSpPr>
        <p:spPr bwMode="auto">
          <a:xfrm>
            <a:off x="1676400" y="2951163"/>
            <a:ext cx="209550" cy="214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Freeform 97"/>
          <p:cNvSpPr>
            <a:spLocks/>
          </p:cNvSpPr>
          <p:nvPr/>
        </p:nvSpPr>
        <p:spPr bwMode="auto">
          <a:xfrm>
            <a:off x="5105400" y="949325"/>
            <a:ext cx="1354138" cy="549275"/>
          </a:xfrm>
          <a:custGeom>
            <a:avLst/>
            <a:gdLst/>
            <a:ahLst/>
            <a:cxnLst>
              <a:cxn ang="0">
                <a:pos x="853" y="346"/>
              </a:cxn>
              <a:cxn ang="0">
                <a:pos x="635" y="111"/>
              </a:cxn>
              <a:cxn ang="0">
                <a:pos x="341" y="5"/>
              </a:cxn>
              <a:cxn ang="0">
                <a:pos x="117" y="79"/>
              </a:cxn>
              <a:cxn ang="0">
                <a:pos x="0" y="218"/>
              </a:cxn>
            </a:cxnLst>
            <a:rect l="0" t="0" r="r" b="b"/>
            <a:pathLst>
              <a:path w="853" h="346">
                <a:moveTo>
                  <a:pt x="853" y="346"/>
                </a:moveTo>
                <a:cubicBezTo>
                  <a:pt x="817" y="307"/>
                  <a:pt x="720" y="168"/>
                  <a:pt x="635" y="111"/>
                </a:cubicBezTo>
                <a:cubicBezTo>
                  <a:pt x="550" y="54"/>
                  <a:pt x="427" y="10"/>
                  <a:pt x="341" y="5"/>
                </a:cubicBezTo>
                <a:cubicBezTo>
                  <a:pt x="255" y="0"/>
                  <a:pt x="174" y="43"/>
                  <a:pt x="117" y="79"/>
                </a:cubicBezTo>
                <a:cubicBezTo>
                  <a:pt x="60" y="115"/>
                  <a:pt x="24" y="189"/>
                  <a:pt x="0" y="2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Freeform 98"/>
          <p:cNvSpPr>
            <a:spLocks/>
          </p:cNvSpPr>
          <p:nvPr/>
        </p:nvSpPr>
        <p:spPr bwMode="auto">
          <a:xfrm>
            <a:off x="5500688" y="2738438"/>
            <a:ext cx="152400" cy="985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53"/>
              </a:cxn>
              <a:cxn ang="0">
                <a:pos x="96" y="615"/>
              </a:cxn>
              <a:cxn ang="0">
                <a:pos x="3" y="615"/>
              </a:cxn>
              <a:cxn ang="0">
                <a:pos x="0" y="0"/>
              </a:cxn>
            </a:cxnLst>
            <a:rect l="0" t="0" r="r" b="b"/>
            <a:pathLst>
              <a:path w="96" h="615">
                <a:moveTo>
                  <a:pt x="0" y="0"/>
                </a:moveTo>
                <a:lnTo>
                  <a:pt x="96" y="153"/>
                </a:lnTo>
                <a:lnTo>
                  <a:pt x="96" y="615"/>
                </a:lnTo>
                <a:lnTo>
                  <a:pt x="3" y="615"/>
                </a:lnTo>
                <a:lnTo>
                  <a:pt x="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Freeform 99"/>
          <p:cNvSpPr>
            <a:spLocks/>
          </p:cNvSpPr>
          <p:nvPr/>
        </p:nvSpPr>
        <p:spPr bwMode="auto">
          <a:xfrm flipV="1">
            <a:off x="5505450" y="1552575"/>
            <a:ext cx="152400" cy="823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53"/>
              </a:cxn>
              <a:cxn ang="0">
                <a:pos x="96" y="615"/>
              </a:cxn>
              <a:cxn ang="0">
                <a:pos x="3" y="615"/>
              </a:cxn>
              <a:cxn ang="0">
                <a:pos x="0" y="0"/>
              </a:cxn>
            </a:cxnLst>
            <a:rect l="0" t="0" r="r" b="b"/>
            <a:pathLst>
              <a:path w="96" h="615">
                <a:moveTo>
                  <a:pt x="0" y="0"/>
                </a:moveTo>
                <a:lnTo>
                  <a:pt x="96" y="153"/>
                </a:lnTo>
                <a:lnTo>
                  <a:pt x="96" y="615"/>
                </a:lnTo>
                <a:lnTo>
                  <a:pt x="3" y="615"/>
                </a:lnTo>
                <a:lnTo>
                  <a:pt x="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00"/>
          <p:cNvSpPr>
            <a:spLocks noChangeShapeType="1"/>
          </p:cNvSpPr>
          <p:nvPr/>
        </p:nvSpPr>
        <p:spPr bwMode="auto">
          <a:xfrm>
            <a:off x="1920875" y="3751263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02"/>
          <p:cNvSpPr>
            <a:spLocks noChangeShapeType="1"/>
          </p:cNvSpPr>
          <p:nvPr/>
        </p:nvSpPr>
        <p:spPr bwMode="auto">
          <a:xfrm>
            <a:off x="1938338" y="4165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Text Box 103"/>
          <p:cNvSpPr txBox="1">
            <a:spLocks noChangeArrowheads="1"/>
          </p:cNvSpPr>
          <p:nvPr/>
        </p:nvSpPr>
        <p:spPr bwMode="auto">
          <a:xfrm>
            <a:off x="3349625" y="4046538"/>
            <a:ext cx="6873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Helvetica" pitchFamily="34" charset="0"/>
              </a:rPr>
              <a:t>26 cm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451475" y="3733800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533400" y="46482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dirty="0" smtClean="0"/>
              <a:t> Filaments biased to create electrons with sufficient energy to excite hydrogen to        	high </a:t>
            </a:r>
            <a:r>
              <a:rPr lang="en-US" dirty="0" err="1" smtClean="0"/>
              <a:t>vibrational</a:t>
            </a:r>
            <a:r>
              <a:rPr lang="en-US" dirty="0" smtClean="0"/>
              <a:t> states</a:t>
            </a:r>
          </a:p>
          <a:p>
            <a:pPr marL="112713" indent="-112713" defTabSz="114300">
              <a:buFont typeface="Arial" pitchFamily="34" charset="0"/>
              <a:buChar char="•"/>
              <a:tabLst>
                <a:tab pos="112713" algn="l"/>
              </a:tabLst>
            </a:pPr>
            <a:r>
              <a:rPr lang="en-US" dirty="0" smtClean="0"/>
              <a:t> Small volume area separated </a:t>
            </a:r>
            <a:r>
              <a:rPr lang="en-US" dirty="0" smtClean="0"/>
              <a:t>from larger volume by </a:t>
            </a:r>
            <a:r>
              <a:rPr lang="en-US" dirty="0" smtClean="0"/>
              <a:t>magnetic field to stop energetic </a:t>
            </a:r>
            <a:r>
              <a:rPr lang="en-US" dirty="0" smtClean="0"/>
              <a:t> 		e- </a:t>
            </a:r>
            <a:r>
              <a:rPr lang="en-US" dirty="0" smtClean="0"/>
              <a:t>from destroying  	the H- ions once they are produced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Typically low current sources, but high duty factors (DC)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400675" y="4191000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</a:t>
            </a:r>
            <a:r>
              <a:rPr lang="en-US" sz="800" dirty="0" err="1" smtClean="0"/>
              <a:t>Stockli</a:t>
            </a:r>
            <a:r>
              <a:rPr lang="en-US" sz="800" dirty="0" smtClean="0"/>
              <a:t> USPAS June 2007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1265" y="152400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Filament driven volume source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085" y="609600"/>
            <a:ext cx="678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Company called D-Pace manufactures filament driven volume sources ranging from  5mA to 15mA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4191000"/>
          <a:ext cx="2743200" cy="21837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</a:tblGrid>
              <a:tr h="25971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H- beam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15mA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</a:t>
                      </a:r>
                      <a:r>
                        <a:rPr lang="en-US" sz="1100" baseline="0" dirty="0" smtClean="0"/>
                        <a:t>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45</a:t>
                      </a:r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150V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Extractor Voltage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r>
                        <a:rPr lang="en-US" sz="1100" baseline="0" dirty="0" smtClean="0"/>
                        <a:t> – 30</a:t>
                      </a:r>
                      <a:r>
                        <a:rPr lang="en-US" sz="1100" dirty="0" smtClean="0"/>
                        <a:t>kV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DC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Duty factor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  -  -  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Average</a:t>
                      </a:r>
                      <a:r>
                        <a:rPr lang="en-US" sz="1100" baseline="0" dirty="0" smtClean="0"/>
                        <a:t> lifetime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350hrs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7" name="Picture 9" descr="http://www.dehnel.com/images/prod_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96300" cy="1905000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18" y="3581400"/>
            <a:ext cx="4466177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RF driven volume source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7" y="914400"/>
            <a:ext cx="4419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251284"/>
            <a:ext cx="2582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Helvetica" pitchFamily="34" charset="0"/>
              </a:rPr>
              <a:t>SNS </a:t>
            </a:r>
            <a:r>
              <a:rPr lang="en-US" sz="1050" dirty="0" err="1" smtClean="0">
                <a:latin typeface="Helvetica" pitchFamily="34" charset="0"/>
              </a:rPr>
              <a:t>multicusp</a:t>
            </a:r>
            <a:r>
              <a:rPr lang="en-US" sz="1050" dirty="0" smtClean="0">
                <a:latin typeface="Helvetica" pitchFamily="34" charset="0"/>
              </a:rPr>
              <a:t> RF ion source and LEBT</a:t>
            </a:r>
            <a:endParaRPr lang="en-US" sz="1050" dirty="0">
              <a:latin typeface="Helvetica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799048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59" name="Group 58"/>
          <p:cNvGrpSpPr/>
          <p:nvPr/>
        </p:nvGrpSpPr>
        <p:grpSpPr>
          <a:xfrm>
            <a:off x="4435475" y="762000"/>
            <a:ext cx="4708525" cy="2819400"/>
            <a:chOff x="3127375" y="1173163"/>
            <a:chExt cx="5695950" cy="3105150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429000" y="1431925"/>
              <a:ext cx="4597400" cy="2589213"/>
            </a:xfrm>
            <a:prstGeom prst="rect">
              <a:avLst/>
            </a:prstGeom>
            <a:noFill/>
            <a:ln w="635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4664075" y="1684338"/>
              <a:ext cx="169863" cy="17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4267200" y="1674813"/>
              <a:ext cx="169863" cy="17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4921250" y="3538538"/>
              <a:ext cx="169863" cy="17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4524375" y="3529013"/>
              <a:ext cx="169863" cy="17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267200" y="1778000"/>
              <a:ext cx="257175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4437063" y="1778000"/>
              <a:ext cx="257175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664075" y="1778000"/>
              <a:ext cx="257175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829175" y="1778000"/>
              <a:ext cx="257175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7350125" y="2143125"/>
              <a:ext cx="676275" cy="88900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7350125" y="3024188"/>
              <a:ext cx="676275" cy="88900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6756400" y="1489075"/>
              <a:ext cx="490538" cy="2497138"/>
              <a:chOff x="4229" y="714"/>
              <a:chExt cx="309" cy="1883"/>
            </a:xfrm>
          </p:grpSpPr>
          <p:sp>
            <p:nvSpPr>
              <p:cNvPr id="18" name="Oval 22"/>
              <p:cNvSpPr>
                <a:spLocks noChangeArrowheads="1"/>
              </p:cNvSpPr>
              <p:nvPr/>
            </p:nvSpPr>
            <p:spPr bwMode="auto">
              <a:xfrm>
                <a:off x="4329" y="1000"/>
                <a:ext cx="107" cy="1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3"/>
              <p:cNvSpPr>
                <a:spLocks noChangeArrowheads="1"/>
              </p:cNvSpPr>
              <p:nvPr/>
            </p:nvSpPr>
            <p:spPr bwMode="auto">
              <a:xfrm>
                <a:off x="4330" y="2047"/>
                <a:ext cx="107" cy="1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24"/>
              <p:cNvGrpSpPr>
                <a:grpSpLocks/>
              </p:cNvGrpSpPr>
              <p:nvPr/>
            </p:nvGrpSpPr>
            <p:grpSpPr bwMode="auto">
              <a:xfrm>
                <a:off x="4229" y="1103"/>
                <a:ext cx="101" cy="1002"/>
                <a:chOff x="4229" y="1103"/>
                <a:chExt cx="101" cy="1002"/>
              </a:xfrm>
            </p:grpSpPr>
            <p:sp>
              <p:nvSpPr>
                <p:cNvPr id="32" name="Arc 25"/>
                <p:cNvSpPr>
                  <a:spLocks/>
                </p:cNvSpPr>
                <p:nvPr/>
              </p:nvSpPr>
              <p:spPr bwMode="auto">
                <a:xfrm flipH="1">
                  <a:off x="4229" y="1103"/>
                  <a:ext cx="101" cy="52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rc 26"/>
                <p:cNvSpPr>
                  <a:spLocks/>
                </p:cNvSpPr>
                <p:nvPr/>
              </p:nvSpPr>
              <p:spPr bwMode="auto">
                <a:xfrm flipH="1" flipV="1">
                  <a:off x="4229" y="1576"/>
                  <a:ext cx="101" cy="52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 flipH="1">
                <a:off x="4437" y="1103"/>
                <a:ext cx="101" cy="1002"/>
                <a:chOff x="4229" y="1103"/>
                <a:chExt cx="101" cy="1002"/>
              </a:xfrm>
            </p:grpSpPr>
            <p:sp>
              <p:nvSpPr>
                <p:cNvPr id="30" name="Arc 28"/>
                <p:cNvSpPr>
                  <a:spLocks/>
                </p:cNvSpPr>
                <p:nvPr/>
              </p:nvSpPr>
              <p:spPr bwMode="auto">
                <a:xfrm flipH="1">
                  <a:off x="4229" y="1103"/>
                  <a:ext cx="101" cy="52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rc 29"/>
                <p:cNvSpPr>
                  <a:spLocks/>
                </p:cNvSpPr>
                <p:nvPr/>
              </p:nvSpPr>
              <p:spPr bwMode="auto">
                <a:xfrm flipH="1" flipV="1">
                  <a:off x="4229" y="1576"/>
                  <a:ext cx="101" cy="52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H="1">
                <a:off x="4378" y="1118"/>
                <a:ext cx="1" cy="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rc 31"/>
              <p:cNvSpPr>
                <a:spLocks/>
              </p:cNvSpPr>
              <p:nvPr/>
            </p:nvSpPr>
            <p:spPr bwMode="auto">
              <a:xfrm flipH="1">
                <a:off x="4272" y="2144"/>
                <a:ext cx="64" cy="4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32"/>
              <p:cNvSpPr>
                <a:spLocks/>
              </p:cNvSpPr>
              <p:nvPr/>
            </p:nvSpPr>
            <p:spPr bwMode="auto">
              <a:xfrm>
                <a:off x="4443" y="2144"/>
                <a:ext cx="64" cy="4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4389" y="2171"/>
                <a:ext cx="0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34"/>
              <p:cNvGrpSpPr>
                <a:grpSpLocks/>
              </p:cNvGrpSpPr>
              <p:nvPr/>
            </p:nvGrpSpPr>
            <p:grpSpPr bwMode="auto">
              <a:xfrm>
                <a:off x="4272" y="714"/>
                <a:ext cx="235" cy="288"/>
                <a:chOff x="3536" y="1040"/>
                <a:chExt cx="235" cy="453"/>
              </a:xfrm>
            </p:grpSpPr>
            <p:sp>
              <p:nvSpPr>
                <p:cNvPr id="27" name="Arc 35"/>
                <p:cNvSpPr>
                  <a:spLocks/>
                </p:cNvSpPr>
                <p:nvPr/>
              </p:nvSpPr>
              <p:spPr bwMode="auto">
                <a:xfrm flipH="1" flipV="1">
                  <a:off x="3536" y="1040"/>
                  <a:ext cx="64" cy="4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rc 36"/>
                <p:cNvSpPr>
                  <a:spLocks/>
                </p:cNvSpPr>
                <p:nvPr/>
              </p:nvSpPr>
              <p:spPr bwMode="auto">
                <a:xfrm flipV="1">
                  <a:off x="3707" y="1040"/>
                  <a:ext cx="64" cy="4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653" y="1067"/>
                  <a:ext cx="0" cy="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4110038" y="3632200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pitchFamily="34" charset="0"/>
                </a:rPr>
                <a:t>RF antenna</a:t>
              </a: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7883525" y="2354263"/>
              <a:ext cx="304800" cy="541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41"/>
            <p:cNvSpPr>
              <a:spLocks noChangeArrowheads="1"/>
            </p:cNvSpPr>
            <p:nvPr/>
          </p:nvSpPr>
          <p:spPr bwMode="auto">
            <a:xfrm>
              <a:off x="7756525" y="2522538"/>
              <a:ext cx="1066800" cy="161925"/>
            </a:xfrm>
            <a:prstGeom prst="rightArrow">
              <a:avLst>
                <a:gd name="adj1" fmla="val 50000"/>
                <a:gd name="adj2" fmla="val 1647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3489325" y="2608263"/>
              <a:ext cx="2378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3497263" y="2057400"/>
              <a:ext cx="2328862" cy="3317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28" y="160"/>
                </a:cxn>
                <a:cxn ang="0">
                  <a:pos x="891" y="182"/>
                </a:cxn>
                <a:cxn ang="0">
                  <a:pos x="1547" y="0"/>
                </a:cxn>
              </a:cxnLst>
              <a:rect l="0" t="0" r="r" b="b"/>
              <a:pathLst>
                <a:path w="1547" h="209">
                  <a:moveTo>
                    <a:pt x="0" y="11"/>
                  </a:moveTo>
                  <a:cubicBezTo>
                    <a:pt x="190" y="71"/>
                    <a:pt x="380" y="132"/>
                    <a:pt x="528" y="160"/>
                  </a:cubicBezTo>
                  <a:cubicBezTo>
                    <a:pt x="676" y="188"/>
                    <a:pt x="721" y="209"/>
                    <a:pt x="891" y="182"/>
                  </a:cubicBezTo>
                  <a:cubicBezTo>
                    <a:pt x="1061" y="155"/>
                    <a:pt x="1447" y="14"/>
                    <a:pt x="15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 flipV="1">
              <a:off x="3522663" y="2827338"/>
              <a:ext cx="2328862" cy="33178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28" y="160"/>
                </a:cxn>
                <a:cxn ang="0">
                  <a:pos x="891" y="182"/>
                </a:cxn>
                <a:cxn ang="0">
                  <a:pos x="1547" y="0"/>
                </a:cxn>
              </a:cxnLst>
              <a:rect l="0" t="0" r="r" b="b"/>
              <a:pathLst>
                <a:path w="1547" h="209">
                  <a:moveTo>
                    <a:pt x="0" y="11"/>
                  </a:moveTo>
                  <a:cubicBezTo>
                    <a:pt x="190" y="71"/>
                    <a:pt x="380" y="132"/>
                    <a:pt x="528" y="160"/>
                  </a:cubicBezTo>
                  <a:cubicBezTo>
                    <a:pt x="676" y="188"/>
                    <a:pt x="721" y="209"/>
                    <a:pt x="891" y="182"/>
                  </a:cubicBezTo>
                  <a:cubicBezTo>
                    <a:pt x="1061" y="155"/>
                    <a:pt x="1447" y="14"/>
                    <a:pt x="15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5375275" y="1677988"/>
              <a:ext cx="12414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pitchFamily="34" charset="0"/>
                </a:rPr>
                <a:t>B</a:t>
              </a:r>
              <a:r>
                <a:rPr lang="en-US" sz="1600" baseline="-25000">
                  <a:latin typeface="Helvetica" pitchFamily="34" charset="0"/>
                </a:rPr>
                <a:t>RF</a:t>
              </a:r>
              <a:r>
                <a:rPr lang="en-US" sz="1600">
                  <a:latin typeface="Helvetica" pitchFamily="34" charset="0"/>
                </a:rPr>
                <a:t>(2 MHz)</a:t>
              </a:r>
            </a:p>
          </p:txBody>
        </p:sp>
        <p:grpSp>
          <p:nvGrpSpPr>
            <p:cNvPr id="41" name="Group 47"/>
            <p:cNvGrpSpPr>
              <a:grpSpLocks/>
            </p:cNvGrpSpPr>
            <p:nvPr/>
          </p:nvGrpSpPr>
          <p:grpSpPr bwMode="auto">
            <a:xfrm>
              <a:off x="5081588" y="1990725"/>
              <a:ext cx="204787" cy="1346200"/>
              <a:chOff x="2474" y="1232"/>
              <a:chExt cx="129" cy="848"/>
            </a:xfrm>
          </p:grpSpPr>
          <p:sp>
            <p:nvSpPr>
              <p:cNvPr id="42" name="Oval 48"/>
              <p:cNvSpPr>
                <a:spLocks noChangeArrowheads="1"/>
              </p:cNvSpPr>
              <p:nvPr/>
            </p:nvSpPr>
            <p:spPr bwMode="auto">
              <a:xfrm>
                <a:off x="2474" y="1232"/>
                <a:ext cx="123" cy="8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>
                <a:off x="2597" y="1643"/>
                <a:ext cx="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50"/>
            <p:cNvGrpSpPr>
              <a:grpSpLocks/>
            </p:cNvGrpSpPr>
            <p:nvPr/>
          </p:nvGrpSpPr>
          <p:grpSpPr bwMode="auto">
            <a:xfrm>
              <a:off x="4556125" y="2168525"/>
              <a:ext cx="204788" cy="981075"/>
              <a:chOff x="2474" y="1232"/>
              <a:chExt cx="129" cy="84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auto">
              <a:xfrm>
                <a:off x="2474" y="1232"/>
                <a:ext cx="123" cy="8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52"/>
              <p:cNvSpPr>
                <a:spLocks noChangeShapeType="1"/>
              </p:cNvSpPr>
              <p:nvPr/>
            </p:nvSpPr>
            <p:spPr bwMode="auto">
              <a:xfrm>
                <a:off x="2597" y="1643"/>
                <a:ext cx="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53"/>
            <p:cNvGrpSpPr>
              <a:grpSpLocks/>
            </p:cNvGrpSpPr>
            <p:nvPr/>
          </p:nvGrpSpPr>
          <p:grpSpPr bwMode="auto">
            <a:xfrm>
              <a:off x="3973513" y="1981200"/>
              <a:ext cx="204787" cy="1346200"/>
              <a:chOff x="2474" y="1232"/>
              <a:chExt cx="129" cy="848"/>
            </a:xfrm>
          </p:grpSpPr>
          <p:sp>
            <p:nvSpPr>
              <p:cNvPr id="48" name="Oval 54"/>
              <p:cNvSpPr>
                <a:spLocks noChangeArrowheads="1"/>
              </p:cNvSpPr>
              <p:nvPr/>
            </p:nvSpPr>
            <p:spPr bwMode="auto">
              <a:xfrm>
                <a:off x="2474" y="1232"/>
                <a:ext cx="123" cy="8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55"/>
              <p:cNvSpPr>
                <a:spLocks noChangeShapeType="1"/>
              </p:cNvSpPr>
              <p:nvPr/>
            </p:nvSpPr>
            <p:spPr bwMode="auto">
              <a:xfrm>
                <a:off x="2597" y="1643"/>
                <a:ext cx="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56"/>
            <p:cNvSpPr txBox="1">
              <a:spLocks noChangeArrowheads="1"/>
            </p:cNvSpPr>
            <p:nvPr/>
          </p:nvSpPr>
          <p:spPr bwMode="auto">
            <a:xfrm>
              <a:off x="5380038" y="3303588"/>
              <a:ext cx="12303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pitchFamily="34" charset="0"/>
                </a:rPr>
                <a:t>E</a:t>
              </a:r>
              <a:r>
                <a:rPr lang="en-US" sz="1600" baseline="-25000">
                  <a:latin typeface="Helvetica" pitchFamily="34" charset="0"/>
                </a:rPr>
                <a:t>RF</a:t>
              </a:r>
              <a:r>
                <a:rPr lang="en-US" sz="1600">
                  <a:latin typeface="Helvetica" pitchFamily="34" charset="0"/>
                </a:rPr>
                <a:t>(2 MHz)</a:t>
              </a: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 flipH="1" flipV="1">
              <a:off x="5216525" y="3319463"/>
              <a:ext cx="134938" cy="160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3814763" y="4060825"/>
              <a:ext cx="3863975" cy="2174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9"/>
            <p:cNvSpPr>
              <a:spLocks noChangeArrowheads="1"/>
            </p:cNvSpPr>
            <p:nvPr/>
          </p:nvSpPr>
          <p:spPr bwMode="auto">
            <a:xfrm>
              <a:off x="3832225" y="1173163"/>
              <a:ext cx="3863975" cy="217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3136900" y="2251075"/>
              <a:ext cx="268288" cy="3095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"/>
            <p:cNvSpPr>
              <a:spLocks noChangeArrowheads="1"/>
            </p:cNvSpPr>
            <p:nvPr/>
          </p:nvSpPr>
          <p:spPr bwMode="auto">
            <a:xfrm>
              <a:off x="3135313" y="2801938"/>
              <a:ext cx="268287" cy="3095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2"/>
            <p:cNvSpPr>
              <a:spLocks noChangeArrowheads="1"/>
            </p:cNvSpPr>
            <p:nvPr/>
          </p:nvSpPr>
          <p:spPr bwMode="auto">
            <a:xfrm>
              <a:off x="3127375" y="3368675"/>
              <a:ext cx="268288" cy="3095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3"/>
            <p:cNvSpPr>
              <a:spLocks noChangeArrowheads="1"/>
            </p:cNvSpPr>
            <p:nvPr/>
          </p:nvSpPr>
          <p:spPr bwMode="auto">
            <a:xfrm>
              <a:off x="3136900" y="1684338"/>
              <a:ext cx="268288" cy="3095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4"/>
            <p:cNvSpPr>
              <a:spLocks noChangeArrowheads="1"/>
            </p:cNvSpPr>
            <p:nvPr/>
          </p:nvSpPr>
          <p:spPr bwMode="auto">
            <a:xfrm>
              <a:off x="8056563" y="1651000"/>
              <a:ext cx="268287" cy="3095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8542337" y="2133600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Helvetica" pitchFamily="34" charset="0"/>
              </a:rPr>
              <a:t>ions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086600" y="36092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Filler magnet region</a:t>
            </a:r>
            <a:endParaRPr lang="en-US" sz="1200" dirty="0">
              <a:latin typeface="Helvetica" pitchFamily="34" charset="0"/>
            </a:endParaRPr>
          </a:p>
        </p:txBody>
      </p:sp>
      <p:graphicFrame>
        <p:nvGraphicFramePr>
          <p:cNvPr id="167" name="Table 166"/>
          <p:cNvGraphicFramePr>
            <a:graphicFrameLocks noGrp="1"/>
          </p:cNvGraphicFramePr>
          <p:nvPr/>
        </p:nvGraphicFramePr>
        <p:xfrm>
          <a:off x="5181600" y="4343400"/>
          <a:ext cx="2743200" cy="19240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</a:tblGrid>
              <a:tr h="25971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H- beam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67mA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Pulse</a:t>
                      </a:r>
                      <a:r>
                        <a:rPr lang="en-US" sz="1100" baseline="0" dirty="0" smtClean="0"/>
                        <a:t> Width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1.23</a:t>
                      </a:r>
                      <a:r>
                        <a:rPr lang="en-US" sz="1100" baseline="0" dirty="0" smtClean="0"/>
                        <a:t> ms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Beam</a:t>
                      </a:r>
                      <a:r>
                        <a:rPr lang="en-US" sz="1100" baseline="0" dirty="0" smtClean="0"/>
                        <a:t> Energy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65keV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60Hz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Duty factor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100%</a:t>
                      </a:r>
                      <a:endParaRPr lang="en-US" sz="1100" dirty="0"/>
                    </a:p>
                  </a:txBody>
                  <a:tcPr/>
                </a:tc>
              </a:tr>
              <a:tr h="2597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Average</a:t>
                      </a:r>
                      <a:r>
                        <a:rPr lang="en-US" sz="1100" baseline="0" dirty="0" smtClean="0"/>
                        <a:t> lifetime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~11</a:t>
                      </a:r>
                      <a:r>
                        <a:rPr lang="en-US" sz="1100" baseline="0" dirty="0" smtClean="0"/>
                        <a:t> weeks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3"/>
          <p:cNvGraphicFramePr>
            <a:graphicFrameLocks noGrp="1"/>
          </p:cNvGraphicFramePr>
          <p:nvPr/>
        </p:nvGraphicFramePr>
        <p:xfrm>
          <a:off x="152400" y="914400"/>
          <a:ext cx="8839200" cy="491744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838200"/>
                <a:gridCol w="381000"/>
                <a:gridCol w="457200"/>
                <a:gridCol w="609600"/>
                <a:gridCol w="457200"/>
                <a:gridCol w="609600"/>
                <a:gridCol w="1447800"/>
                <a:gridCol w="914400"/>
                <a:gridCol w="685800"/>
                <a:gridCol w="68580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Facility</a:t>
                      </a:r>
                    </a:p>
                  </a:txBody>
                  <a:tcPr marL="18288" marR="9144" marT="9144" marB="9144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type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LEBT type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Curr-ent (mA)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length (ms)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 Rate (Hz)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Extrac Aperat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(mm)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Emittance (rms)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Emittance Location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Life-time (weeks)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(keV)</a:t>
                      </a:r>
                    </a:p>
                  </a:txBody>
                  <a:tcPr marL="18288" marR="9144" marT="9144" marB="9144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(RF)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Multicusp ext. RF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solenoids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0.26  (90%)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0.43  (90%)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&gt;150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Fermi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magnetron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Dipole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~60 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0.9x10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0.2/0.3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 keV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~30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BNL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magnetron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solenoids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~100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~0.4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~30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ISIS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Penning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Dipole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~35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0.6x10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~0.15/0.29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Dipole exit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665 keV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~3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LANSCE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converter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solenoids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{40}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{8}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~0.14  (98%)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{~0.3  (98%)}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J-PARC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Multicusp LaB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filam.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solenoids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0.15/0.18 (9?%)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Frontend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Multicusp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int. RF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Einzel lenses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0.12/0.14 (100%)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0.25/0.31 (100%)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LEBT exit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Teststand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Multicusp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int. RF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Einzel lenses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1.23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0.18/0.26 (100%)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0.25/0.31 (100%)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LEBT exit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JAERI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Multicusp W-filament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~0.21 (100%)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exit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~0.5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Sumy</a:t>
                      </a:r>
                    </a:p>
                  </a:txBody>
                  <a:tcPr marL="18288" marR="9144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Inverse magnetron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~50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0.1-1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10-100</a:t>
                      </a:r>
                    </a:p>
                  </a:txBody>
                  <a:tcPr marL="18288" marR="9144" marT="9144" marB="91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10400" y="5943600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</a:t>
            </a:r>
            <a:r>
              <a:rPr lang="en-US" sz="800" dirty="0" err="1" smtClean="0"/>
              <a:t>Stockli</a:t>
            </a:r>
            <a:r>
              <a:rPr lang="en-US" sz="800" dirty="0" smtClean="0"/>
              <a:t> USPAS June 2007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04800"/>
            <a:ext cx="629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H- ion source parameters for different types of sources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46055"/>
            <a:ext cx="60468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 H+ ion sources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Surface plasma H- production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 Volume H- production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 H- ion source types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42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There are basically 2 styles of H+ sources that are used in most labs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www.biologyreference.com/photos/ion-channels-390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33600" y="1828800"/>
            <a:ext cx="4000500" cy="44005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048000"/>
            <a:ext cx="352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Cyclotron Resonance (ECR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ESS, SPIRAL2,FAIR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581400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Duoplasmatron</a:t>
            </a:r>
            <a:endParaRPr lang="en-US" dirty="0" smtClean="0"/>
          </a:p>
          <a:p>
            <a:r>
              <a:rPr lang="en-US" dirty="0" smtClean="0"/>
              <a:t>INR RAS, FNAL HINS,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H+ sources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762000"/>
            <a:ext cx="2928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Duoplasmatrons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2538" name="Picture 10" descr="http://www.phy.duke.edu/courses/217/images/pl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0"/>
            <a:ext cx="4572000" cy="390144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33400" y="1371600"/>
            <a:ext cx="5029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4724400"/>
            <a:ext cx="2895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4800" y="47244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" y="1828800"/>
            <a:ext cx="1999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Low plasma density region</a:t>
            </a:r>
            <a:endParaRPr lang="en-US" sz="1200" dirty="0">
              <a:latin typeface="Helvetica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591168" y="2133600"/>
            <a:ext cx="237632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19871" y="4724400"/>
            <a:ext cx="203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High plasma density region</a:t>
            </a:r>
            <a:endParaRPr lang="en-US" sz="1200" dirty="0">
              <a:latin typeface="Helvetica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514600" y="3886200"/>
            <a:ext cx="228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10103" y="2040791"/>
            <a:ext cx="39338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A cathode is heated, giving off electrons they are attracted to the “intermediate electrode”. As they travel towards the electrode they collide with the surrounding  gas (H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in this case)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These collisions free additional electrons which collide with other particles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intermediate electrode squeezes down the electrons giving a dense plasma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Low density plasma in the chamber/high density plasma outside the chamber gives the name duo-</a:t>
            </a:r>
            <a:r>
              <a:rPr lang="en-US" sz="1600" dirty="0" err="1" smtClean="0"/>
              <a:t>plasmatron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high negative potential on the anode pulls H+ out of the source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0" y="33528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429000" y="3733800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85800" y="4724400"/>
            <a:ext cx="685800" cy="304800"/>
            <a:chOff x="685800" y="4724400"/>
            <a:chExt cx="685800" cy="304800"/>
          </a:xfrm>
        </p:grpSpPr>
        <p:sp>
          <p:nvSpPr>
            <p:cNvPr id="40" name="Rectangle 39"/>
            <p:cNvSpPr/>
            <p:nvPr/>
          </p:nvSpPr>
          <p:spPr>
            <a:xfrm>
              <a:off x="685800" y="4724400"/>
              <a:ext cx="685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85800" y="4724400"/>
              <a:ext cx="685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85800" y="4724400"/>
              <a:ext cx="685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762000" y="2590800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85800" y="2438400"/>
            <a:ext cx="685800" cy="304800"/>
            <a:chOff x="685800" y="4724400"/>
            <a:chExt cx="685800" cy="304800"/>
          </a:xfrm>
        </p:grpSpPr>
        <p:sp>
          <p:nvSpPr>
            <p:cNvPr id="47" name="Rectangle 46"/>
            <p:cNvSpPr/>
            <p:nvPr/>
          </p:nvSpPr>
          <p:spPr>
            <a:xfrm>
              <a:off x="685800" y="4724400"/>
              <a:ext cx="685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85800" y="4724400"/>
              <a:ext cx="685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85800" y="4724400"/>
              <a:ext cx="685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0" y="3581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Filament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(cathode)</a:t>
            </a:r>
            <a:endParaRPr lang="en-US" sz="900" dirty="0">
              <a:latin typeface="Helvetica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743200" y="3810000"/>
            <a:ext cx="152400" cy="838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ip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5876925" cy="3324226"/>
          </a:xfrm>
          <a:prstGeom prst="rect">
            <a:avLst/>
          </a:prstGeom>
          <a:noFill/>
        </p:spPr>
      </p:pic>
      <p:pic>
        <p:nvPicPr>
          <p:cNvPr id="27650" name="Picture 2" descr="mida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6505575" cy="2409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152400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Microwave ECR sources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9906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2.45GHz microwaves , which correspond to the electron cyclotron frequency are injected into the source volume which ionizes a low pressure gas into a plasma.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28600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H+ sources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2057400"/>
          <a:ext cx="73152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364"/>
                <a:gridCol w="1787236"/>
                <a:gridCol w="1493520"/>
                <a:gridCol w="1463040"/>
                <a:gridCol w="1463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Pulse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Duoplasmatron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SPIRAL2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IFMIF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INR 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Duoplasmatron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50-120mA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 func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568924" y="2908078"/>
            <a:ext cx="3225353" cy="3200399"/>
          </a:xfrm>
          <a:prstGeom prst="rect">
            <a:avLst/>
          </a:prstGeom>
        </p:spPr>
      </p:pic>
      <p:grpSp>
        <p:nvGrpSpPr>
          <p:cNvPr id="3" name="Group 349"/>
          <p:cNvGrpSpPr/>
          <p:nvPr/>
        </p:nvGrpSpPr>
        <p:grpSpPr>
          <a:xfrm>
            <a:off x="228600" y="685800"/>
            <a:ext cx="5257800" cy="2138613"/>
            <a:chOff x="228600" y="4267200"/>
            <a:chExt cx="6027738" cy="2451786"/>
          </a:xfrm>
        </p:grpSpPr>
        <p:sp>
          <p:nvSpPr>
            <p:cNvPr id="103" name="Text Box 97"/>
            <p:cNvSpPr txBox="1">
              <a:spLocks noChangeArrowheads="1"/>
            </p:cNvSpPr>
            <p:nvPr/>
          </p:nvSpPr>
          <p:spPr bwMode="auto">
            <a:xfrm>
              <a:off x="4837911" y="6431622"/>
              <a:ext cx="275869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e</a:t>
              </a:r>
              <a:r>
                <a:rPr lang="en-US" sz="2000" baseline="30000">
                  <a:latin typeface="Helvetica" pitchFamily="34" charset="0"/>
                </a:rPr>
                <a:t>-</a:t>
              </a: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 flipH="1">
              <a:off x="3960878" y="5889080"/>
              <a:ext cx="1627627" cy="119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0" y="0"/>
                </a:cxn>
                <a:cxn ang="0">
                  <a:pos x="79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880" h="104">
                  <a:moveTo>
                    <a:pt x="0" y="0"/>
                  </a:moveTo>
                  <a:lnTo>
                    <a:pt x="880" y="0"/>
                  </a:lnTo>
                  <a:lnTo>
                    <a:pt x="792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60790" y="4267200"/>
              <a:ext cx="5042655" cy="319548"/>
              <a:chOff x="1784" y="2768"/>
              <a:chExt cx="2540" cy="284"/>
            </a:xfrm>
          </p:grpSpPr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1784" y="2768"/>
                <a:ext cx="2540" cy="284"/>
              </a:xfrm>
              <a:custGeom>
                <a:avLst/>
                <a:gdLst/>
                <a:ahLst/>
                <a:cxnLst>
                  <a:cxn ang="0">
                    <a:pos x="720" y="284"/>
                  </a:cxn>
                  <a:cxn ang="0">
                    <a:pos x="0" y="284"/>
                  </a:cxn>
                  <a:cxn ang="0">
                    <a:pos x="0" y="0"/>
                  </a:cxn>
                  <a:cxn ang="0">
                    <a:pos x="2540" y="0"/>
                  </a:cxn>
                  <a:cxn ang="0">
                    <a:pos x="2540" y="280"/>
                  </a:cxn>
                  <a:cxn ang="0">
                    <a:pos x="1868" y="280"/>
                  </a:cxn>
                </a:cxnLst>
                <a:rect l="0" t="0" r="r" b="b"/>
                <a:pathLst>
                  <a:path w="2540" h="284">
                    <a:moveTo>
                      <a:pt x="720" y="284"/>
                    </a:moveTo>
                    <a:lnTo>
                      <a:pt x="0" y="284"/>
                    </a:lnTo>
                    <a:lnTo>
                      <a:pt x="0" y="0"/>
                    </a:lnTo>
                    <a:lnTo>
                      <a:pt x="2540" y="0"/>
                    </a:lnTo>
                    <a:lnTo>
                      <a:pt x="2540" y="280"/>
                    </a:lnTo>
                    <a:lnTo>
                      <a:pt x="1868" y="280"/>
                    </a:lnTo>
                  </a:path>
                </a:pathLst>
              </a:cu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478" y="2928"/>
                <a:ext cx="1152" cy="123"/>
                <a:chOff x="2448" y="3024"/>
                <a:chExt cx="1152" cy="123"/>
              </a:xfrm>
            </p:grpSpPr>
            <p:sp>
              <p:nvSpPr>
                <p:cNvPr id="200" name="Arc 10"/>
                <p:cNvSpPr>
                  <a:spLocks/>
                </p:cNvSpPr>
                <p:nvPr/>
              </p:nvSpPr>
              <p:spPr bwMode="auto">
                <a:xfrm>
                  <a:off x="3024" y="3024"/>
                  <a:ext cx="576" cy="1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Arc 11"/>
                <p:cNvSpPr>
                  <a:spLocks/>
                </p:cNvSpPr>
                <p:nvPr/>
              </p:nvSpPr>
              <p:spPr bwMode="auto">
                <a:xfrm flipH="1">
                  <a:off x="2448" y="3024"/>
                  <a:ext cx="576" cy="1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460790" y="5890230"/>
              <a:ext cx="1627627" cy="119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0" y="0"/>
                </a:cxn>
                <a:cxn ang="0">
                  <a:pos x="79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880" h="104">
                  <a:moveTo>
                    <a:pt x="0" y="0"/>
                  </a:moveTo>
                  <a:lnTo>
                    <a:pt x="880" y="0"/>
                  </a:lnTo>
                  <a:lnTo>
                    <a:pt x="792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flipV="1">
              <a:off x="1596451" y="5171820"/>
              <a:ext cx="305755" cy="144831"/>
              <a:chOff x="2732" y="1380"/>
              <a:chExt cx="266" cy="126"/>
            </a:xfrm>
          </p:grpSpPr>
          <p:sp>
            <p:nvSpPr>
              <p:cNvPr id="196" name="Arc 14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Arc 15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" name="Arc 16"/>
            <p:cNvSpPr>
              <a:spLocks/>
            </p:cNvSpPr>
            <p:nvPr/>
          </p:nvSpPr>
          <p:spPr bwMode="auto">
            <a:xfrm flipV="1">
              <a:off x="2055082" y="5171820"/>
              <a:ext cx="152878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rc 17"/>
            <p:cNvSpPr>
              <a:spLocks/>
            </p:cNvSpPr>
            <p:nvPr/>
          </p:nvSpPr>
          <p:spPr bwMode="auto">
            <a:xfrm flipH="1" flipV="1">
              <a:off x="1902205" y="5171820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8"/>
            <p:cNvSpPr>
              <a:spLocks noChangeArrowheads="1"/>
            </p:cNvSpPr>
            <p:nvPr/>
          </p:nvSpPr>
          <p:spPr bwMode="auto">
            <a:xfrm>
              <a:off x="3442474" y="5483323"/>
              <a:ext cx="110348" cy="1103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 flipV="1">
              <a:off x="373431" y="5178717"/>
              <a:ext cx="1223019" cy="144831"/>
              <a:chOff x="2732" y="1380"/>
              <a:chExt cx="1064" cy="126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732" y="1380"/>
                <a:ext cx="266" cy="126"/>
                <a:chOff x="2732" y="1380"/>
                <a:chExt cx="266" cy="126"/>
              </a:xfrm>
            </p:grpSpPr>
            <p:sp>
              <p:nvSpPr>
                <p:cNvPr id="194" name="Arc 21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Arc 22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998" y="1380"/>
                <a:ext cx="266" cy="126"/>
                <a:chOff x="2732" y="1380"/>
                <a:chExt cx="266" cy="126"/>
              </a:xfrm>
            </p:grpSpPr>
            <p:sp>
              <p:nvSpPr>
                <p:cNvPr id="192" name="Arc 24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Arc 25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3264" y="1380"/>
                <a:ext cx="266" cy="126"/>
                <a:chOff x="2732" y="1380"/>
                <a:chExt cx="266" cy="126"/>
              </a:xfrm>
            </p:grpSpPr>
            <p:sp>
              <p:nvSpPr>
                <p:cNvPr id="190" name="Arc 27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Arc 28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3530" y="1380"/>
                <a:ext cx="266" cy="126"/>
                <a:chOff x="2732" y="1380"/>
                <a:chExt cx="266" cy="126"/>
              </a:xfrm>
            </p:grpSpPr>
            <p:sp>
              <p:nvSpPr>
                <p:cNvPr id="188" name="Arc 30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Arc 31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" name="Arc 32"/>
            <p:cNvSpPr>
              <a:spLocks/>
            </p:cNvSpPr>
            <p:nvPr/>
          </p:nvSpPr>
          <p:spPr bwMode="auto">
            <a:xfrm flipV="1">
              <a:off x="1596451" y="4885606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rc 33"/>
            <p:cNvSpPr>
              <a:spLocks/>
            </p:cNvSpPr>
            <p:nvPr/>
          </p:nvSpPr>
          <p:spPr bwMode="auto">
            <a:xfrm flipH="1" flipV="1">
              <a:off x="1443573" y="4885606"/>
              <a:ext cx="152878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 flipV="1">
              <a:off x="228600" y="4885606"/>
              <a:ext cx="1223019" cy="144831"/>
              <a:chOff x="2732" y="1380"/>
              <a:chExt cx="1064" cy="126"/>
            </a:xfrm>
          </p:grpSpPr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2732" y="1380"/>
                <a:ext cx="266" cy="126"/>
                <a:chOff x="2732" y="1380"/>
                <a:chExt cx="266" cy="126"/>
              </a:xfrm>
            </p:grpSpPr>
            <p:sp>
              <p:nvSpPr>
                <p:cNvPr id="182" name="Arc 36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Arc 37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2998" y="1380"/>
                <a:ext cx="266" cy="126"/>
                <a:chOff x="2732" y="1380"/>
                <a:chExt cx="266" cy="126"/>
              </a:xfrm>
            </p:grpSpPr>
            <p:sp>
              <p:nvSpPr>
                <p:cNvPr id="180" name="Arc 39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Arc 40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3264" y="1380"/>
                <a:ext cx="266" cy="126"/>
                <a:chOff x="2732" y="1380"/>
                <a:chExt cx="266" cy="126"/>
              </a:xfrm>
            </p:grpSpPr>
            <p:sp>
              <p:nvSpPr>
                <p:cNvPr id="178" name="Arc 42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Arc 43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3530" y="1380"/>
                <a:ext cx="266" cy="126"/>
                <a:chOff x="2732" y="1380"/>
                <a:chExt cx="266" cy="126"/>
              </a:xfrm>
            </p:grpSpPr>
            <p:sp>
              <p:nvSpPr>
                <p:cNvPr id="176" name="Arc 45"/>
                <p:cNvSpPr>
                  <a:spLocks/>
                </p:cNvSpPr>
                <p:nvPr/>
              </p:nvSpPr>
              <p:spPr bwMode="auto">
                <a:xfrm>
                  <a:off x="2865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Arc 46"/>
                <p:cNvSpPr>
                  <a:spLocks/>
                </p:cNvSpPr>
                <p:nvPr/>
              </p:nvSpPr>
              <p:spPr bwMode="auto">
                <a:xfrm flipH="1">
                  <a:off x="2732" y="1380"/>
                  <a:ext cx="133" cy="12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" name="Oval 47"/>
            <p:cNvSpPr>
              <a:spLocks noChangeArrowheads="1"/>
            </p:cNvSpPr>
            <p:nvPr/>
          </p:nvSpPr>
          <p:spPr bwMode="auto">
            <a:xfrm>
              <a:off x="5978170" y="5010897"/>
              <a:ext cx="110348" cy="1103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48"/>
            <p:cNvSpPr>
              <a:spLocks noChangeArrowheads="1"/>
            </p:cNvSpPr>
            <p:nvPr/>
          </p:nvSpPr>
          <p:spPr bwMode="auto">
            <a:xfrm>
              <a:off x="2167729" y="5030438"/>
              <a:ext cx="110348" cy="1103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49"/>
            <p:cNvSpPr>
              <a:spLocks noChangeArrowheads="1"/>
            </p:cNvSpPr>
            <p:nvPr/>
          </p:nvSpPr>
          <p:spPr bwMode="auto">
            <a:xfrm>
              <a:off x="1717143" y="4755718"/>
              <a:ext cx="110348" cy="1103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rc 50"/>
            <p:cNvSpPr>
              <a:spLocks/>
            </p:cNvSpPr>
            <p:nvPr/>
          </p:nvSpPr>
          <p:spPr bwMode="auto">
            <a:xfrm flipV="1">
              <a:off x="4947109" y="5140785"/>
              <a:ext cx="152878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rc 51"/>
            <p:cNvSpPr>
              <a:spLocks/>
            </p:cNvSpPr>
            <p:nvPr/>
          </p:nvSpPr>
          <p:spPr bwMode="auto">
            <a:xfrm flipH="1" flipV="1">
              <a:off x="4794232" y="5140785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Arc 52"/>
            <p:cNvSpPr>
              <a:spLocks/>
            </p:cNvSpPr>
            <p:nvPr/>
          </p:nvSpPr>
          <p:spPr bwMode="auto">
            <a:xfrm flipV="1">
              <a:off x="5252864" y="5140785"/>
              <a:ext cx="152878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rc 53"/>
            <p:cNvSpPr>
              <a:spLocks/>
            </p:cNvSpPr>
            <p:nvPr/>
          </p:nvSpPr>
          <p:spPr bwMode="auto">
            <a:xfrm flipH="1" flipV="1">
              <a:off x="5099987" y="5140785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rc 54"/>
            <p:cNvSpPr>
              <a:spLocks/>
            </p:cNvSpPr>
            <p:nvPr/>
          </p:nvSpPr>
          <p:spPr bwMode="auto">
            <a:xfrm flipV="1">
              <a:off x="5558619" y="5140785"/>
              <a:ext cx="152878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rc 55"/>
            <p:cNvSpPr>
              <a:spLocks/>
            </p:cNvSpPr>
            <p:nvPr/>
          </p:nvSpPr>
          <p:spPr bwMode="auto">
            <a:xfrm flipH="1" flipV="1">
              <a:off x="5405742" y="5140785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rc 56"/>
            <p:cNvSpPr>
              <a:spLocks/>
            </p:cNvSpPr>
            <p:nvPr/>
          </p:nvSpPr>
          <p:spPr bwMode="auto">
            <a:xfrm flipV="1">
              <a:off x="5864374" y="5140785"/>
              <a:ext cx="152878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rc 57"/>
            <p:cNvSpPr>
              <a:spLocks/>
            </p:cNvSpPr>
            <p:nvPr/>
          </p:nvSpPr>
          <p:spPr bwMode="auto">
            <a:xfrm flipH="1" flipV="1">
              <a:off x="5711497" y="5140785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59"/>
            <p:cNvSpPr>
              <a:spLocks noChangeArrowheads="1"/>
            </p:cNvSpPr>
            <p:nvPr/>
          </p:nvSpPr>
          <p:spPr bwMode="auto">
            <a:xfrm>
              <a:off x="5763221" y="5398263"/>
              <a:ext cx="110348" cy="11034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60"/>
            <p:cNvGrpSpPr>
              <a:grpSpLocks/>
            </p:cNvGrpSpPr>
            <p:nvPr/>
          </p:nvGrpSpPr>
          <p:grpSpPr bwMode="auto">
            <a:xfrm flipV="1">
              <a:off x="4590778" y="5522404"/>
              <a:ext cx="305755" cy="144831"/>
              <a:chOff x="2732" y="1380"/>
              <a:chExt cx="266" cy="126"/>
            </a:xfrm>
          </p:grpSpPr>
          <p:sp>
            <p:nvSpPr>
              <p:cNvPr id="170" name="Arc 61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Arc 62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 flipV="1">
              <a:off x="4896533" y="5522404"/>
              <a:ext cx="305755" cy="144831"/>
              <a:chOff x="2732" y="1380"/>
              <a:chExt cx="266" cy="126"/>
            </a:xfrm>
          </p:grpSpPr>
          <p:sp>
            <p:nvSpPr>
              <p:cNvPr id="168" name="Arc 64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Arc 65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66"/>
            <p:cNvGrpSpPr>
              <a:grpSpLocks/>
            </p:cNvGrpSpPr>
            <p:nvPr/>
          </p:nvGrpSpPr>
          <p:grpSpPr bwMode="auto">
            <a:xfrm flipV="1">
              <a:off x="5202288" y="5522404"/>
              <a:ext cx="305755" cy="144831"/>
              <a:chOff x="2732" y="1380"/>
              <a:chExt cx="266" cy="126"/>
            </a:xfrm>
          </p:grpSpPr>
          <p:sp>
            <p:nvSpPr>
              <p:cNvPr id="166" name="Arc 67"/>
              <p:cNvSpPr>
                <a:spLocks/>
              </p:cNvSpPr>
              <p:nvPr/>
            </p:nvSpPr>
            <p:spPr bwMode="auto">
              <a:xfrm>
                <a:off x="2865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Arc 68"/>
              <p:cNvSpPr>
                <a:spLocks/>
              </p:cNvSpPr>
              <p:nvPr/>
            </p:nvSpPr>
            <p:spPr bwMode="auto">
              <a:xfrm flipH="1">
                <a:off x="2732" y="1380"/>
                <a:ext cx="133" cy="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" name="Arc 69"/>
            <p:cNvSpPr>
              <a:spLocks/>
            </p:cNvSpPr>
            <p:nvPr/>
          </p:nvSpPr>
          <p:spPr bwMode="auto">
            <a:xfrm flipV="1">
              <a:off x="5660920" y="5522404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Arc 70"/>
            <p:cNvSpPr>
              <a:spLocks/>
            </p:cNvSpPr>
            <p:nvPr/>
          </p:nvSpPr>
          <p:spPr bwMode="auto">
            <a:xfrm flipH="1" flipV="1">
              <a:off x="5508043" y="5522404"/>
              <a:ext cx="152877" cy="1448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Text Box 71"/>
            <p:cNvSpPr txBox="1">
              <a:spLocks noChangeArrowheads="1"/>
            </p:cNvSpPr>
            <p:nvPr/>
          </p:nvSpPr>
          <p:spPr bwMode="auto">
            <a:xfrm>
              <a:off x="5888513" y="5382171"/>
              <a:ext cx="275869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e</a:t>
              </a:r>
              <a:r>
                <a:rPr lang="en-US" sz="2000" baseline="30000">
                  <a:latin typeface="Helvetica" pitchFamily="34" charset="0"/>
                </a:rPr>
                <a:t>-</a:t>
              </a:r>
            </a:p>
          </p:txBody>
        </p:sp>
        <p:sp>
          <p:nvSpPr>
            <p:cNvPr id="128" name="Text Box 72"/>
            <p:cNvSpPr txBox="1">
              <a:spLocks noChangeArrowheads="1"/>
            </p:cNvSpPr>
            <p:nvPr/>
          </p:nvSpPr>
          <p:spPr bwMode="auto">
            <a:xfrm>
              <a:off x="1810249" y="4852272"/>
              <a:ext cx="275869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e</a:t>
              </a:r>
              <a:r>
                <a:rPr lang="en-US" sz="2000" baseline="30000">
                  <a:latin typeface="Helvetica" pitchFamily="34" charset="0"/>
                </a:rPr>
                <a:t>-</a:t>
              </a:r>
            </a:p>
          </p:txBody>
        </p:sp>
        <p:sp>
          <p:nvSpPr>
            <p:cNvPr id="129" name="Text Box 73"/>
            <p:cNvSpPr txBox="1">
              <a:spLocks noChangeArrowheads="1"/>
            </p:cNvSpPr>
            <p:nvPr/>
          </p:nvSpPr>
          <p:spPr bwMode="auto">
            <a:xfrm>
              <a:off x="4419510" y="6008623"/>
              <a:ext cx="986232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Anode (+)</a:t>
              </a:r>
              <a:endParaRPr lang="en-US" sz="2000" baseline="30000">
                <a:latin typeface="Helvetica" pitchFamily="34" charset="0"/>
              </a:endParaRPr>
            </a:p>
          </p:txBody>
        </p:sp>
        <p:sp>
          <p:nvSpPr>
            <p:cNvPr id="130" name="Text Box 74"/>
            <p:cNvSpPr txBox="1">
              <a:spLocks noChangeArrowheads="1"/>
            </p:cNvSpPr>
            <p:nvPr/>
          </p:nvSpPr>
          <p:spPr bwMode="auto">
            <a:xfrm>
              <a:off x="4337899" y="4615484"/>
              <a:ext cx="1103476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Cathode (-)</a:t>
              </a:r>
              <a:endParaRPr lang="en-US" sz="2000" baseline="30000">
                <a:latin typeface="Helvetica" pitchFamily="34" charset="0"/>
              </a:endParaRPr>
            </a:p>
          </p:txBody>
        </p:sp>
        <p:sp>
          <p:nvSpPr>
            <p:cNvPr id="131" name="Oval 75"/>
            <p:cNvSpPr>
              <a:spLocks noChangeArrowheads="1"/>
            </p:cNvSpPr>
            <p:nvPr/>
          </p:nvSpPr>
          <p:spPr bwMode="auto">
            <a:xfrm>
              <a:off x="1847032" y="4560311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76"/>
            <p:cNvSpPr>
              <a:spLocks noChangeArrowheads="1"/>
            </p:cNvSpPr>
            <p:nvPr/>
          </p:nvSpPr>
          <p:spPr bwMode="auto">
            <a:xfrm>
              <a:off x="2026346" y="4506287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77"/>
            <p:cNvSpPr>
              <a:spLocks noChangeArrowheads="1"/>
            </p:cNvSpPr>
            <p:nvPr/>
          </p:nvSpPr>
          <p:spPr bwMode="auto">
            <a:xfrm>
              <a:off x="2221754" y="4480999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78"/>
            <p:cNvSpPr>
              <a:spLocks noChangeArrowheads="1"/>
            </p:cNvSpPr>
            <p:nvPr/>
          </p:nvSpPr>
          <p:spPr bwMode="auto">
            <a:xfrm>
              <a:off x="2332101" y="4475251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79"/>
            <p:cNvSpPr>
              <a:spLocks noChangeArrowheads="1"/>
            </p:cNvSpPr>
            <p:nvPr/>
          </p:nvSpPr>
          <p:spPr bwMode="auto">
            <a:xfrm>
              <a:off x="2442449" y="4468354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80"/>
            <p:cNvSpPr>
              <a:spLocks noChangeArrowheads="1"/>
            </p:cNvSpPr>
            <p:nvPr/>
          </p:nvSpPr>
          <p:spPr bwMode="auto">
            <a:xfrm>
              <a:off x="3180398" y="4454561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81"/>
            <p:cNvSpPr>
              <a:spLocks noChangeArrowheads="1"/>
            </p:cNvSpPr>
            <p:nvPr/>
          </p:nvSpPr>
          <p:spPr bwMode="auto">
            <a:xfrm>
              <a:off x="3483854" y="4470653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82"/>
            <p:cNvSpPr>
              <a:spLocks noChangeArrowheads="1"/>
            </p:cNvSpPr>
            <p:nvPr/>
          </p:nvSpPr>
          <p:spPr bwMode="auto">
            <a:xfrm>
              <a:off x="3601099" y="4477550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83"/>
            <p:cNvSpPr>
              <a:spLocks noChangeArrowheads="1"/>
            </p:cNvSpPr>
            <p:nvPr/>
          </p:nvSpPr>
          <p:spPr bwMode="auto">
            <a:xfrm>
              <a:off x="3816046" y="4505137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84"/>
            <p:cNvSpPr>
              <a:spLocks noChangeArrowheads="1"/>
            </p:cNvSpPr>
            <p:nvPr/>
          </p:nvSpPr>
          <p:spPr bwMode="auto">
            <a:xfrm>
              <a:off x="3926394" y="4526977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Oval 85"/>
            <p:cNvSpPr>
              <a:spLocks noChangeArrowheads="1"/>
            </p:cNvSpPr>
            <p:nvPr/>
          </p:nvSpPr>
          <p:spPr bwMode="auto">
            <a:xfrm>
              <a:off x="4029845" y="4556863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86"/>
            <p:cNvSpPr>
              <a:spLocks noChangeArrowheads="1"/>
            </p:cNvSpPr>
            <p:nvPr/>
          </p:nvSpPr>
          <p:spPr bwMode="auto">
            <a:xfrm>
              <a:off x="3070051" y="4454561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87"/>
            <p:cNvSpPr>
              <a:spLocks noChangeArrowheads="1"/>
            </p:cNvSpPr>
            <p:nvPr/>
          </p:nvSpPr>
          <p:spPr bwMode="auto">
            <a:xfrm>
              <a:off x="2739008" y="4461457"/>
              <a:ext cx="110348" cy="11034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88"/>
            <p:cNvSpPr txBox="1">
              <a:spLocks noChangeArrowheads="1"/>
            </p:cNvSpPr>
            <p:nvPr/>
          </p:nvSpPr>
          <p:spPr bwMode="auto">
            <a:xfrm>
              <a:off x="2252789" y="4640772"/>
              <a:ext cx="368975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Cs</a:t>
              </a:r>
              <a:endParaRPr lang="en-US" sz="2000" baseline="30000">
                <a:latin typeface="Helvetica" pitchFamily="34" charset="0"/>
              </a:endParaRPr>
            </a:p>
          </p:txBody>
        </p:sp>
        <p:sp>
          <p:nvSpPr>
            <p:cNvPr id="145" name="Text Box 89"/>
            <p:cNvSpPr txBox="1">
              <a:spLocks noChangeArrowheads="1"/>
            </p:cNvSpPr>
            <p:nvPr/>
          </p:nvSpPr>
          <p:spPr bwMode="auto">
            <a:xfrm>
              <a:off x="3566615" y="5378722"/>
              <a:ext cx="336790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H</a:t>
              </a:r>
              <a:r>
                <a:rPr lang="en-US" sz="2000" baseline="30000">
                  <a:latin typeface="Helvetica" pitchFamily="34" charset="0"/>
                </a:rPr>
                <a:t>+</a:t>
              </a:r>
            </a:p>
          </p:txBody>
        </p:sp>
        <p:sp>
          <p:nvSpPr>
            <p:cNvPr id="146" name="Text Box 90"/>
            <p:cNvSpPr txBox="1">
              <a:spLocks noChangeArrowheads="1"/>
            </p:cNvSpPr>
            <p:nvPr/>
          </p:nvSpPr>
          <p:spPr bwMode="auto">
            <a:xfrm>
              <a:off x="3853979" y="5385619"/>
              <a:ext cx="403458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H</a:t>
              </a:r>
              <a:r>
                <a:rPr lang="en-US" sz="2000" baseline="-25000">
                  <a:latin typeface="Helvetica" pitchFamily="34" charset="0"/>
                </a:rPr>
                <a:t>2</a:t>
              </a:r>
              <a:r>
                <a:rPr lang="en-US" sz="2000" baseline="30000">
                  <a:latin typeface="Helvetica" pitchFamily="34" charset="0"/>
                </a:rPr>
                <a:t>+</a:t>
              </a:r>
            </a:p>
          </p:txBody>
        </p:sp>
        <p:sp>
          <p:nvSpPr>
            <p:cNvPr id="147" name="Arc 91"/>
            <p:cNvSpPr>
              <a:spLocks/>
            </p:cNvSpPr>
            <p:nvPr/>
          </p:nvSpPr>
          <p:spPr bwMode="auto">
            <a:xfrm flipH="1" flipV="1">
              <a:off x="3217181" y="4606289"/>
              <a:ext cx="344836" cy="864390"/>
            </a:xfrm>
            <a:custGeom>
              <a:avLst/>
              <a:gdLst>
                <a:gd name="G0" fmla="+- 0 0 0"/>
                <a:gd name="G1" fmla="+- 19986 0 0"/>
                <a:gd name="G2" fmla="+- 21600 0 0"/>
                <a:gd name="T0" fmla="*/ 8192 w 21600"/>
                <a:gd name="T1" fmla="*/ 0 h 20439"/>
                <a:gd name="T2" fmla="*/ 21595 w 21600"/>
                <a:gd name="T3" fmla="*/ 20439 h 20439"/>
                <a:gd name="T4" fmla="*/ 0 w 21600"/>
                <a:gd name="T5" fmla="*/ 19986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439" fill="none" extrusionOk="0">
                  <a:moveTo>
                    <a:pt x="8192" y="-1"/>
                  </a:moveTo>
                  <a:cubicBezTo>
                    <a:pt x="16302" y="3324"/>
                    <a:pt x="21600" y="11220"/>
                    <a:pt x="21600" y="19986"/>
                  </a:cubicBezTo>
                  <a:cubicBezTo>
                    <a:pt x="21600" y="20137"/>
                    <a:pt x="21598" y="20288"/>
                    <a:pt x="21595" y="20439"/>
                  </a:cubicBezTo>
                </a:path>
                <a:path w="21600" h="20439" stroke="0" extrusionOk="0">
                  <a:moveTo>
                    <a:pt x="8192" y="-1"/>
                  </a:moveTo>
                  <a:cubicBezTo>
                    <a:pt x="16302" y="3324"/>
                    <a:pt x="21600" y="11220"/>
                    <a:pt x="21600" y="19986"/>
                  </a:cubicBezTo>
                  <a:cubicBezTo>
                    <a:pt x="21600" y="20137"/>
                    <a:pt x="21598" y="20288"/>
                    <a:pt x="21595" y="20439"/>
                  </a:cubicBezTo>
                  <a:lnTo>
                    <a:pt x="0" y="1998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Text Box 92"/>
            <p:cNvSpPr txBox="1">
              <a:spLocks noChangeArrowheads="1"/>
            </p:cNvSpPr>
            <p:nvPr/>
          </p:nvSpPr>
          <p:spPr bwMode="auto">
            <a:xfrm>
              <a:off x="2936714" y="6109775"/>
              <a:ext cx="306904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H</a:t>
              </a:r>
              <a:r>
                <a:rPr lang="en-US" sz="2000" baseline="30000">
                  <a:latin typeface="Helvetica" pitchFamily="34" charset="0"/>
                </a:rPr>
                <a:t>-</a:t>
              </a:r>
            </a:p>
          </p:txBody>
        </p:sp>
        <p:sp>
          <p:nvSpPr>
            <p:cNvPr id="149" name="Arc 93"/>
            <p:cNvSpPr>
              <a:spLocks/>
            </p:cNvSpPr>
            <p:nvPr/>
          </p:nvSpPr>
          <p:spPr bwMode="auto">
            <a:xfrm rot="620191">
              <a:off x="2737858" y="4560311"/>
              <a:ext cx="344836" cy="1391990"/>
            </a:xfrm>
            <a:custGeom>
              <a:avLst/>
              <a:gdLst>
                <a:gd name="G0" fmla="+- 0 0 0"/>
                <a:gd name="G1" fmla="+- 14328 0 0"/>
                <a:gd name="G2" fmla="+- 21600 0 0"/>
                <a:gd name="T0" fmla="*/ 16164 w 21600"/>
                <a:gd name="T1" fmla="*/ 0 h 14328"/>
                <a:gd name="T2" fmla="*/ 21600 w 21600"/>
                <a:gd name="T3" fmla="*/ 14328 h 14328"/>
                <a:gd name="T4" fmla="*/ 0 w 21600"/>
                <a:gd name="T5" fmla="*/ 14328 h 1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328" fill="none" extrusionOk="0">
                  <a:moveTo>
                    <a:pt x="16163" y="0"/>
                  </a:moveTo>
                  <a:cubicBezTo>
                    <a:pt x="19666" y="3951"/>
                    <a:pt x="21600" y="9048"/>
                    <a:pt x="21600" y="14328"/>
                  </a:cubicBezTo>
                </a:path>
                <a:path w="21600" h="14328" stroke="0" extrusionOk="0">
                  <a:moveTo>
                    <a:pt x="16163" y="0"/>
                  </a:moveTo>
                  <a:cubicBezTo>
                    <a:pt x="19666" y="3951"/>
                    <a:pt x="21600" y="9048"/>
                    <a:pt x="21600" y="14328"/>
                  </a:cubicBezTo>
                  <a:lnTo>
                    <a:pt x="0" y="143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94"/>
            <p:cNvSpPr>
              <a:spLocks noChangeArrowheads="1"/>
            </p:cNvSpPr>
            <p:nvPr/>
          </p:nvSpPr>
          <p:spPr bwMode="auto">
            <a:xfrm>
              <a:off x="2899932" y="6005175"/>
              <a:ext cx="110348" cy="11034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Arc 95"/>
            <p:cNvSpPr>
              <a:spLocks/>
            </p:cNvSpPr>
            <p:nvPr/>
          </p:nvSpPr>
          <p:spPr bwMode="auto">
            <a:xfrm flipH="1" flipV="1">
              <a:off x="3706849" y="6055751"/>
              <a:ext cx="1233364" cy="3632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96"/>
            <p:cNvSpPr>
              <a:spLocks noChangeArrowheads="1"/>
            </p:cNvSpPr>
            <p:nvPr/>
          </p:nvSpPr>
          <p:spPr bwMode="auto">
            <a:xfrm>
              <a:off x="4986191" y="6366104"/>
              <a:ext cx="110348" cy="1103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98"/>
            <p:cNvSpPr>
              <a:spLocks noChangeShapeType="1"/>
            </p:cNvSpPr>
            <p:nvPr/>
          </p:nvSpPr>
          <p:spPr bwMode="auto">
            <a:xfrm>
              <a:off x="768843" y="4640772"/>
              <a:ext cx="0" cy="121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Text Box 99"/>
            <p:cNvSpPr txBox="1">
              <a:spLocks noChangeArrowheads="1"/>
            </p:cNvSpPr>
            <p:nvPr/>
          </p:nvSpPr>
          <p:spPr bwMode="auto">
            <a:xfrm>
              <a:off x="827465" y="5462633"/>
              <a:ext cx="719558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Helvetica" pitchFamily="34" charset="0"/>
                </a:rPr>
                <a:t>~1 mm</a:t>
              </a:r>
            </a:p>
          </p:txBody>
        </p:sp>
        <p:grpSp>
          <p:nvGrpSpPr>
            <p:cNvPr id="20" name="Group 101"/>
            <p:cNvGrpSpPr>
              <a:grpSpLocks noChangeAspect="1"/>
            </p:cNvGrpSpPr>
            <p:nvPr/>
          </p:nvGrpSpPr>
          <p:grpSpPr bwMode="auto">
            <a:xfrm>
              <a:off x="5702301" y="6009773"/>
              <a:ext cx="225293" cy="196556"/>
              <a:chOff x="4947" y="2169"/>
              <a:chExt cx="253" cy="221"/>
            </a:xfrm>
          </p:grpSpPr>
          <p:sp>
            <p:nvSpPr>
              <p:cNvPr id="158" name="Oval 102"/>
              <p:cNvSpPr>
                <a:spLocks noChangeAspect="1" noChangeArrowheads="1"/>
              </p:cNvSpPr>
              <p:nvPr/>
            </p:nvSpPr>
            <p:spPr bwMode="auto">
              <a:xfrm>
                <a:off x="4947" y="2169"/>
                <a:ext cx="253" cy="22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03"/>
              <p:cNvSpPr>
                <a:spLocks noChangeAspect="1" noChangeArrowheads="1"/>
              </p:cNvSpPr>
              <p:nvPr/>
            </p:nvSpPr>
            <p:spPr bwMode="auto">
              <a:xfrm>
                <a:off x="5011" y="2224"/>
                <a:ext cx="126" cy="11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104"/>
            <p:cNvSpPr txBox="1">
              <a:spLocks noChangeArrowheads="1"/>
            </p:cNvSpPr>
            <p:nvPr/>
          </p:nvSpPr>
          <p:spPr bwMode="auto">
            <a:xfrm>
              <a:off x="5989665" y="5921265"/>
              <a:ext cx="266673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B</a:t>
              </a:r>
              <a:endParaRPr lang="en-US" sz="2000" baseline="30000">
                <a:latin typeface="Helvetica" pitchFamily="34" charset="0"/>
              </a:endParaRPr>
            </a:p>
          </p:txBody>
        </p:sp>
        <p:sp>
          <p:nvSpPr>
            <p:cNvPr id="157" name="Text Box 107"/>
            <p:cNvSpPr txBox="1">
              <a:spLocks noChangeArrowheads="1"/>
            </p:cNvSpPr>
            <p:nvPr/>
          </p:nvSpPr>
          <p:spPr bwMode="auto">
            <a:xfrm>
              <a:off x="5545975" y="4453412"/>
              <a:ext cx="398860" cy="28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Helvetica" pitchFamily="34" charset="0"/>
                </a:rPr>
                <a:t>Mo</a:t>
              </a:r>
              <a:endParaRPr lang="en-US" sz="2000" baseline="30000">
                <a:latin typeface="Helvetica" pitchFamily="34" charset="0"/>
              </a:endParaRPr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6858000" y="685800"/>
            <a:ext cx="1371600" cy="1219200"/>
            <a:chOff x="4176" y="624"/>
            <a:chExt cx="864" cy="768"/>
          </a:xfrm>
        </p:grpSpPr>
        <p:sp>
          <p:nvSpPr>
            <p:cNvPr id="203" name="Rectangle 4"/>
            <p:cNvSpPr>
              <a:spLocks noChangeArrowheads="1"/>
            </p:cNvSpPr>
            <p:nvPr/>
          </p:nvSpPr>
          <p:spPr bwMode="auto">
            <a:xfrm>
              <a:off x="4608" y="624"/>
              <a:ext cx="432" cy="768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5"/>
            <p:cNvSpPr>
              <a:spLocks noChangeArrowheads="1"/>
            </p:cNvSpPr>
            <p:nvPr/>
          </p:nvSpPr>
          <p:spPr bwMode="auto">
            <a:xfrm>
              <a:off x="4176" y="624"/>
              <a:ext cx="576" cy="768"/>
            </a:xfrm>
            <a:prstGeom prst="rect">
              <a:avLst/>
            </a:prstGeom>
            <a:gradFill rotWithShape="0">
              <a:gsLst>
                <a:gs pos="0">
                  <a:srgbClr val="317FF1"/>
                </a:gs>
                <a:gs pos="100000">
                  <a:srgbClr val="317FF1">
                    <a:gamma/>
                    <a:tint val="57647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6"/>
            <p:cNvSpPr>
              <a:spLocks noChangeArrowheads="1"/>
            </p:cNvSpPr>
            <p:nvPr/>
          </p:nvSpPr>
          <p:spPr bwMode="auto">
            <a:xfrm>
              <a:off x="4224" y="124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7"/>
            <p:cNvSpPr>
              <a:spLocks noChangeArrowheads="1"/>
            </p:cNvSpPr>
            <p:nvPr/>
          </p:nvSpPr>
          <p:spPr bwMode="auto">
            <a:xfrm>
              <a:off x="4416" y="124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8"/>
            <p:cNvSpPr>
              <a:spLocks noChangeArrowheads="1"/>
            </p:cNvSpPr>
            <p:nvPr/>
          </p:nvSpPr>
          <p:spPr bwMode="auto">
            <a:xfrm>
              <a:off x="4608" y="124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9"/>
            <p:cNvSpPr>
              <a:spLocks noChangeArrowheads="1"/>
            </p:cNvSpPr>
            <p:nvPr/>
          </p:nvSpPr>
          <p:spPr bwMode="auto">
            <a:xfrm>
              <a:off x="4416" y="67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10"/>
            <p:cNvSpPr>
              <a:spLocks noChangeArrowheads="1"/>
            </p:cNvSpPr>
            <p:nvPr/>
          </p:nvSpPr>
          <p:spPr bwMode="auto">
            <a:xfrm>
              <a:off x="4416" y="86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11"/>
            <p:cNvSpPr>
              <a:spLocks noChangeArrowheads="1"/>
            </p:cNvSpPr>
            <p:nvPr/>
          </p:nvSpPr>
          <p:spPr bwMode="auto">
            <a:xfrm>
              <a:off x="4416" y="105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12"/>
            <p:cNvSpPr>
              <a:spLocks noChangeArrowheads="1"/>
            </p:cNvSpPr>
            <p:nvPr/>
          </p:nvSpPr>
          <p:spPr bwMode="auto">
            <a:xfrm>
              <a:off x="4608" y="105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13"/>
            <p:cNvSpPr>
              <a:spLocks noChangeArrowheads="1"/>
            </p:cNvSpPr>
            <p:nvPr/>
          </p:nvSpPr>
          <p:spPr bwMode="auto">
            <a:xfrm>
              <a:off x="4608" y="86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14"/>
            <p:cNvSpPr>
              <a:spLocks noChangeArrowheads="1"/>
            </p:cNvSpPr>
            <p:nvPr/>
          </p:nvSpPr>
          <p:spPr bwMode="auto">
            <a:xfrm>
              <a:off x="4608" y="67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15"/>
            <p:cNvSpPr>
              <a:spLocks noChangeArrowheads="1"/>
            </p:cNvSpPr>
            <p:nvPr/>
          </p:nvSpPr>
          <p:spPr bwMode="auto">
            <a:xfrm>
              <a:off x="4224" y="86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16"/>
            <p:cNvSpPr>
              <a:spLocks noChangeArrowheads="1"/>
            </p:cNvSpPr>
            <p:nvPr/>
          </p:nvSpPr>
          <p:spPr bwMode="auto">
            <a:xfrm>
              <a:off x="4224" y="105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17"/>
            <p:cNvSpPr>
              <a:spLocks noChangeArrowheads="1"/>
            </p:cNvSpPr>
            <p:nvPr/>
          </p:nvSpPr>
          <p:spPr bwMode="auto">
            <a:xfrm>
              <a:off x="4224" y="67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18"/>
            <p:cNvSpPr>
              <a:spLocks noChangeArrowheads="1"/>
            </p:cNvSpPr>
            <p:nvPr/>
          </p:nvSpPr>
          <p:spPr bwMode="auto">
            <a:xfrm>
              <a:off x="4512" y="115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19"/>
            <p:cNvSpPr>
              <a:spLocks noChangeArrowheads="1"/>
            </p:cNvSpPr>
            <p:nvPr/>
          </p:nvSpPr>
          <p:spPr bwMode="auto">
            <a:xfrm>
              <a:off x="4752" y="72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20"/>
            <p:cNvSpPr>
              <a:spLocks noChangeArrowheads="1"/>
            </p:cNvSpPr>
            <p:nvPr/>
          </p:nvSpPr>
          <p:spPr bwMode="auto">
            <a:xfrm>
              <a:off x="4752" y="100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Oval 21"/>
            <p:cNvSpPr>
              <a:spLocks noChangeArrowheads="1"/>
            </p:cNvSpPr>
            <p:nvPr/>
          </p:nvSpPr>
          <p:spPr bwMode="auto">
            <a:xfrm>
              <a:off x="4368" y="96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Oval 22"/>
            <p:cNvSpPr>
              <a:spLocks noChangeArrowheads="1"/>
            </p:cNvSpPr>
            <p:nvPr/>
          </p:nvSpPr>
          <p:spPr bwMode="auto">
            <a:xfrm>
              <a:off x="4800" y="124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23"/>
            <p:cNvSpPr>
              <a:spLocks noChangeArrowheads="1"/>
            </p:cNvSpPr>
            <p:nvPr/>
          </p:nvSpPr>
          <p:spPr bwMode="auto">
            <a:xfrm>
              <a:off x="4560" y="76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24"/>
            <p:cNvSpPr>
              <a:spLocks noChangeArrowheads="1"/>
            </p:cNvSpPr>
            <p:nvPr/>
          </p:nvSpPr>
          <p:spPr bwMode="auto">
            <a:xfrm>
              <a:off x="4512" y="96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25"/>
            <p:cNvSpPr>
              <a:spLocks noChangeArrowheads="1"/>
            </p:cNvSpPr>
            <p:nvPr/>
          </p:nvSpPr>
          <p:spPr bwMode="auto">
            <a:xfrm>
              <a:off x="4320" y="115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26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6858000" y="1981200"/>
            <a:ext cx="2209800" cy="1828800"/>
            <a:chOff x="4176" y="1488"/>
            <a:chExt cx="1392" cy="1152"/>
          </a:xfrm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176" y="1488"/>
              <a:ext cx="1392" cy="1152"/>
              <a:chOff x="4176" y="1488"/>
              <a:chExt cx="1392" cy="1152"/>
            </a:xfrm>
          </p:grpSpPr>
          <p:sp>
            <p:nvSpPr>
              <p:cNvPr id="231" name="Oval 32"/>
              <p:cNvSpPr>
                <a:spLocks noChangeArrowheads="1"/>
              </p:cNvSpPr>
              <p:nvPr/>
            </p:nvSpPr>
            <p:spPr bwMode="auto">
              <a:xfrm>
                <a:off x="4272" y="153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Oval 33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Oval 34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35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Oval 36"/>
              <p:cNvSpPr>
                <a:spLocks noChangeArrowheads="1"/>
              </p:cNvSpPr>
              <p:nvPr/>
            </p:nvSpPr>
            <p:spPr bwMode="auto">
              <a:xfrm>
                <a:off x="4656" y="163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37"/>
              <p:cNvSpPr>
                <a:spLocks noChangeArrowheads="1"/>
              </p:cNvSpPr>
              <p:nvPr/>
            </p:nvSpPr>
            <p:spPr bwMode="auto">
              <a:xfrm>
                <a:off x="4752" y="148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38"/>
              <p:cNvSpPr>
                <a:spLocks noChangeShapeType="1"/>
              </p:cNvSpPr>
              <p:nvPr/>
            </p:nvSpPr>
            <p:spPr bwMode="auto">
              <a:xfrm>
                <a:off x="5232" y="1536"/>
                <a:ext cx="14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3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1152" cy="1152"/>
              </a:xfrm>
              <a:prstGeom prst="rect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40"/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576" cy="1152"/>
              </a:xfrm>
              <a:prstGeom prst="rect">
                <a:avLst/>
              </a:prstGeom>
              <a:gradFill rotWithShape="0">
                <a:gsLst>
                  <a:gs pos="0">
                    <a:srgbClr val="317FF1"/>
                  </a:gs>
                  <a:gs pos="100000">
                    <a:srgbClr val="317FF1">
                      <a:gamma/>
                      <a:tint val="57647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41"/>
              <p:cNvSpPr>
                <a:spLocks noChangeArrowheads="1"/>
              </p:cNvSpPr>
              <p:nvPr/>
            </p:nvSpPr>
            <p:spPr bwMode="auto">
              <a:xfrm>
                <a:off x="4224" y="230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Oval 42"/>
              <p:cNvSpPr>
                <a:spLocks noChangeArrowheads="1"/>
              </p:cNvSpPr>
              <p:nvPr/>
            </p:nvSpPr>
            <p:spPr bwMode="auto">
              <a:xfrm>
                <a:off x="4224" y="2112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43"/>
              <p:cNvSpPr>
                <a:spLocks noChangeArrowheads="1"/>
              </p:cNvSpPr>
              <p:nvPr/>
            </p:nvSpPr>
            <p:spPr bwMode="auto">
              <a:xfrm>
                <a:off x="4416" y="2112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Oval 44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Oval 45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Oval 46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47"/>
              <p:cNvSpPr>
                <a:spLocks noChangeArrowheads="1"/>
              </p:cNvSpPr>
              <p:nvPr/>
            </p:nvSpPr>
            <p:spPr bwMode="auto">
              <a:xfrm>
                <a:off x="4608" y="19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48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49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Oval 50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Oval 51"/>
              <p:cNvSpPr>
                <a:spLocks noChangeArrowheads="1"/>
              </p:cNvSpPr>
              <p:nvPr/>
            </p:nvSpPr>
            <p:spPr bwMode="auto">
              <a:xfrm>
                <a:off x="4608" y="230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Oval 52"/>
              <p:cNvSpPr>
                <a:spLocks noChangeArrowheads="1"/>
              </p:cNvSpPr>
              <p:nvPr/>
            </p:nvSpPr>
            <p:spPr bwMode="auto">
              <a:xfrm>
                <a:off x="4416" y="230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Oval 53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Oval 54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Oval 55"/>
              <p:cNvSpPr>
                <a:spLocks noChangeArrowheads="1"/>
              </p:cNvSpPr>
              <p:nvPr/>
            </p:nvSpPr>
            <p:spPr bwMode="auto">
              <a:xfrm>
                <a:off x="4368" y="244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Oval 56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Oval 57"/>
              <p:cNvSpPr>
                <a:spLocks noChangeArrowheads="1"/>
              </p:cNvSpPr>
              <p:nvPr/>
            </p:nvSpPr>
            <p:spPr bwMode="auto">
              <a:xfrm>
                <a:off x="4848" y="187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Oval 58"/>
              <p:cNvSpPr>
                <a:spLocks noChangeArrowheads="1"/>
              </p:cNvSpPr>
              <p:nvPr/>
            </p:nvSpPr>
            <p:spPr bwMode="auto">
              <a:xfrm>
                <a:off x="4368" y="182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Oval 59"/>
              <p:cNvSpPr>
                <a:spLocks noChangeArrowheads="1"/>
              </p:cNvSpPr>
              <p:nvPr/>
            </p:nvSpPr>
            <p:spPr bwMode="auto">
              <a:xfrm>
                <a:off x="4944" y="220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Oval 60"/>
              <p:cNvSpPr>
                <a:spLocks noChangeArrowheads="1"/>
              </p:cNvSpPr>
              <p:nvPr/>
            </p:nvSpPr>
            <p:spPr bwMode="auto">
              <a:xfrm>
                <a:off x="4560" y="163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Oval 61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Oval 62"/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Oval 63"/>
              <p:cNvSpPr>
                <a:spLocks noChangeArrowheads="1"/>
              </p:cNvSpPr>
              <p:nvPr/>
            </p:nvSpPr>
            <p:spPr bwMode="auto">
              <a:xfrm>
                <a:off x="4320" y="163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Oval 64"/>
              <p:cNvSpPr>
                <a:spLocks noChangeArrowheads="1"/>
              </p:cNvSpPr>
              <p:nvPr/>
            </p:nvSpPr>
            <p:spPr bwMode="auto">
              <a:xfrm>
                <a:off x="4224" y="2496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Oval 65"/>
              <p:cNvSpPr>
                <a:spLocks noChangeArrowheads="1"/>
              </p:cNvSpPr>
              <p:nvPr/>
            </p:nvSpPr>
            <p:spPr bwMode="auto">
              <a:xfrm>
                <a:off x="4416" y="2496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Oval 66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Oval 67"/>
              <p:cNvSpPr>
                <a:spLocks noChangeArrowheads="1"/>
              </p:cNvSpPr>
              <p:nvPr/>
            </p:nvSpPr>
            <p:spPr bwMode="auto">
              <a:xfrm>
                <a:off x="4560" y="235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Oval 68"/>
              <p:cNvSpPr>
                <a:spLocks noChangeArrowheads="1"/>
              </p:cNvSpPr>
              <p:nvPr/>
            </p:nvSpPr>
            <p:spPr bwMode="auto">
              <a:xfrm>
                <a:off x="4752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Oval 69"/>
              <p:cNvSpPr>
                <a:spLocks noChangeArrowheads="1"/>
              </p:cNvSpPr>
              <p:nvPr/>
            </p:nvSpPr>
            <p:spPr bwMode="auto">
              <a:xfrm>
                <a:off x="4848" y="240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Oval 70"/>
              <p:cNvSpPr>
                <a:spLocks noChangeArrowheads="1"/>
              </p:cNvSpPr>
              <p:nvPr/>
            </p:nvSpPr>
            <p:spPr bwMode="auto">
              <a:xfrm>
                <a:off x="4416" y="1536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Oval 71"/>
              <p:cNvSpPr>
                <a:spLocks noChangeArrowheads="1"/>
              </p:cNvSpPr>
              <p:nvPr/>
            </p:nvSpPr>
            <p:spPr bwMode="auto">
              <a:xfrm>
                <a:off x="4224" y="1536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Oval 72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Oval 73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Oval 74"/>
              <p:cNvSpPr>
                <a:spLocks noChangeArrowheads="1"/>
              </p:cNvSpPr>
              <p:nvPr/>
            </p:nvSpPr>
            <p:spPr bwMode="auto">
              <a:xfrm>
                <a:off x="4800" y="235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Oval 75"/>
              <p:cNvSpPr>
                <a:spLocks noChangeArrowheads="1"/>
              </p:cNvSpPr>
              <p:nvPr/>
            </p:nvSpPr>
            <p:spPr bwMode="auto">
              <a:xfrm>
                <a:off x="4944" y="196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Oval 76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77"/>
              <p:cNvSpPr>
                <a:spLocks noChangeArrowheads="1"/>
              </p:cNvSpPr>
              <p:nvPr/>
            </p:nvSpPr>
            <p:spPr bwMode="auto">
              <a:xfrm>
                <a:off x="5040" y="168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Oval 78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79"/>
              <p:cNvSpPr>
                <a:spLocks noChangeArrowheads="1"/>
              </p:cNvSpPr>
              <p:nvPr/>
            </p:nvSpPr>
            <p:spPr bwMode="auto">
              <a:xfrm>
                <a:off x="5040" y="249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" name="Text Box 80"/>
            <p:cNvSpPr txBox="1">
              <a:spLocks noChangeArrowheads="1"/>
            </p:cNvSpPr>
            <p:nvPr/>
          </p:nvSpPr>
          <p:spPr bwMode="auto">
            <a:xfrm>
              <a:off x="4752" y="2334"/>
              <a:ext cx="23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i="1"/>
                <a:t>Cs</a:t>
              </a:r>
            </a:p>
          </p:txBody>
        </p:sp>
        <p:sp>
          <p:nvSpPr>
            <p:cNvPr id="229" name="Text Box 81"/>
            <p:cNvSpPr txBox="1">
              <a:spLocks noChangeArrowheads="1"/>
            </p:cNvSpPr>
            <p:nvPr/>
          </p:nvSpPr>
          <p:spPr bwMode="auto">
            <a:xfrm>
              <a:off x="4752" y="1584"/>
              <a:ext cx="23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i="1"/>
                <a:t>Cs</a:t>
              </a:r>
            </a:p>
          </p:txBody>
        </p:sp>
        <p:sp>
          <p:nvSpPr>
            <p:cNvPr id="230" name="Text Box 82"/>
            <p:cNvSpPr txBox="1">
              <a:spLocks noChangeArrowheads="1"/>
            </p:cNvSpPr>
            <p:nvPr/>
          </p:nvSpPr>
          <p:spPr bwMode="auto">
            <a:xfrm>
              <a:off x="4754" y="1968"/>
              <a:ext cx="23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i="1"/>
                <a:t>Cs</a:t>
              </a:r>
            </a:p>
          </p:txBody>
        </p:sp>
      </p:grpSp>
      <p:grpSp>
        <p:nvGrpSpPr>
          <p:cNvPr id="24" name="Group 84"/>
          <p:cNvGrpSpPr>
            <a:grpSpLocks/>
          </p:cNvGrpSpPr>
          <p:nvPr/>
        </p:nvGrpSpPr>
        <p:grpSpPr bwMode="auto">
          <a:xfrm>
            <a:off x="6858000" y="3886200"/>
            <a:ext cx="2209800" cy="2133600"/>
            <a:chOff x="4176" y="2688"/>
            <a:chExt cx="1392" cy="1344"/>
          </a:xfrm>
        </p:grpSpPr>
        <p:sp>
          <p:nvSpPr>
            <p:cNvPr id="284" name="Rectangle 85"/>
            <p:cNvSpPr>
              <a:spLocks noChangeArrowheads="1"/>
            </p:cNvSpPr>
            <p:nvPr/>
          </p:nvSpPr>
          <p:spPr bwMode="auto">
            <a:xfrm>
              <a:off x="4416" y="2688"/>
              <a:ext cx="1152" cy="1344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Oval 87"/>
            <p:cNvSpPr>
              <a:spLocks noChangeArrowheads="1"/>
            </p:cNvSpPr>
            <p:nvPr/>
          </p:nvSpPr>
          <p:spPr bwMode="auto">
            <a:xfrm>
              <a:off x="5136" y="3552"/>
              <a:ext cx="38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Oval 88"/>
            <p:cNvSpPr>
              <a:spLocks noChangeArrowheads="1"/>
            </p:cNvSpPr>
            <p:nvPr/>
          </p:nvSpPr>
          <p:spPr bwMode="auto">
            <a:xfrm>
              <a:off x="5472" y="379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Oval 89"/>
            <p:cNvSpPr>
              <a:spLocks noChangeArrowheads="1"/>
            </p:cNvSpPr>
            <p:nvPr/>
          </p:nvSpPr>
          <p:spPr bwMode="auto">
            <a:xfrm>
              <a:off x="4944" y="3120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Line 90"/>
            <p:cNvSpPr>
              <a:spLocks noChangeShapeType="1"/>
            </p:cNvSpPr>
            <p:nvPr/>
          </p:nvSpPr>
          <p:spPr bwMode="auto">
            <a:xfrm>
              <a:off x="5136" y="32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91"/>
            <p:cNvSpPr>
              <a:spLocks noChangeShapeType="1"/>
            </p:cNvSpPr>
            <p:nvPr/>
          </p:nvSpPr>
          <p:spPr bwMode="auto">
            <a:xfrm>
              <a:off x="5136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92"/>
            <p:cNvSpPr>
              <a:spLocks noChangeShapeType="1"/>
            </p:cNvSpPr>
            <p:nvPr/>
          </p:nvSpPr>
          <p:spPr bwMode="auto">
            <a:xfrm>
              <a:off x="5376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520" y="364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Oval 94"/>
            <p:cNvSpPr>
              <a:spLocks noChangeArrowheads="1"/>
            </p:cNvSpPr>
            <p:nvPr/>
          </p:nvSpPr>
          <p:spPr bwMode="auto">
            <a:xfrm>
              <a:off x="4272" y="292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Oval 95"/>
            <p:cNvSpPr>
              <a:spLocks noChangeArrowheads="1"/>
            </p:cNvSpPr>
            <p:nvPr/>
          </p:nvSpPr>
          <p:spPr bwMode="auto">
            <a:xfrm>
              <a:off x="4320" y="297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Oval 96"/>
            <p:cNvSpPr>
              <a:spLocks noChangeArrowheads="1"/>
            </p:cNvSpPr>
            <p:nvPr/>
          </p:nvSpPr>
          <p:spPr bwMode="auto">
            <a:xfrm>
              <a:off x="4512" y="297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Oval 97"/>
            <p:cNvSpPr>
              <a:spLocks noChangeArrowheads="1"/>
            </p:cNvSpPr>
            <p:nvPr/>
          </p:nvSpPr>
          <p:spPr bwMode="auto">
            <a:xfrm>
              <a:off x="5232" y="283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Oval 98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Oval 99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Rectangle 100"/>
            <p:cNvSpPr>
              <a:spLocks noChangeArrowheads="1"/>
            </p:cNvSpPr>
            <p:nvPr/>
          </p:nvSpPr>
          <p:spPr bwMode="auto">
            <a:xfrm>
              <a:off x="4176" y="2688"/>
              <a:ext cx="576" cy="1344"/>
            </a:xfrm>
            <a:prstGeom prst="rect">
              <a:avLst/>
            </a:prstGeom>
            <a:gradFill rotWithShape="0">
              <a:gsLst>
                <a:gs pos="0">
                  <a:srgbClr val="317FF1"/>
                </a:gs>
                <a:gs pos="100000">
                  <a:srgbClr val="317FF1">
                    <a:gamma/>
                    <a:tint val="57647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101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Oval 102"/>
            <p:cNvSpPr>
              <a:spLocks noChangeArrowheads="1"/>
            </p:cNvSpPr>
            <p:nvPr/>
          </p:nvSpPr>
          <p:spPr bwMode="auto">
            <a:xfrm>
              <a:off x="4224" y="350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03"/>
            <p:cNvSpPr>
              <a:spLocks noChangeArrowheads="1"/>
            </p:cNvSpPr>
            <p:nvPr/>
          </p:nvSpPr>
          <p:spPr bwMode="auto">
            <a:xfrm>
              <a:off x="4416" y="350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04"/>
            <p:cNvSpPr>
              <a:spLocks noChangeArrowheads="1"/>
            </p:cNvSpPr>
            <p:nvPr/>
          </p:nvSpPr>
          <p:spPr bwMode="auto">
            <a:xfrm>
              <a:off x="4608" y="350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Oval 105"/>
            <p:cNvSpPr>
              <a:spLocks noChangeArrowheads="1"/>
            </p:cNvSpPr>
            <p:nvPr/>
          </p:nvSpPr>
          <p:spPr bwMode="auto">
            <a:xfrm>
              <a:off x="4416" y="3120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106"/>
            <p:cNvSpPr>
              <a:spLocks noChangeArrowheads="1"/>
            </p:cNvSpPr>
            <p:nvPr/>
          </p:nvSpPr>
          <p:spPr bwMode="auto">
            <a:xfrm>
              <a:off x="4416" y="331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Oval 107"/>
            <p:cNvSpPr>
              <a:spLocks noChangeArrowheads="1"/>
            </p:cNvSpPr>
            <p:nvPr/>
          </p:nvSpPr>
          <p:spPr bwMode="auto">
            <a:xfrm>
              <a:off x="4608" y="331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Oval 108"/>
            <p:cNvSpPr>
              <a:spLocks noChangeArrowheads="1"/>
            </p:cNvSpPr>
            <p:nvPr/>
          </p:nvSpPr>
          <p:spPr bwMode="auto">
            <a:xfrm>
              <a:off x="4608" y="3120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Oval 109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Oval 110"/>
            <p:cNvSpPr>
              <a:spLocks noChangeArrowheads="1"/>
            </p:cNvSpPr>
            <p:nvPr/>
          </p:nvSpPr>
          <p:spPr bwMode="auto">
            <a:xfrm>
              <a:off x="4224" y="331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111"/>
            <p:cNvSpPr>
              <a:spLocks noChangeArrowheads="1"/>
            </p:cNvSpPr>
            <p:nvPr/>
          </p:nvSpPr>
          <p:spPr bwMode="auto">
            <a:xfrm>
              <a:off x="4608" y="369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12"/>
            <p:cNvSpPr>
              <a:spLocks noChangeArrowheads="1"/>
            </p:cNvSpPr>
            <p:nvPr/>
          </p:nvSpPr>
          <p:spPr bwMode="auto">
            <a:xfrm>
              <a:off x="4416" y="369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13"/>
            <p:cNvSpPr>
              <a:spLocks noChangeArrowheads="1"/>
            </p:cNvSpPr>
            <p:nvPr/>
          </p:nvSpPr>
          <p:spPr bwMode="auto">
            <a:xfrm>
              <a:off x="4608" y="292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14"/>
            <p:cNvSpPr>
              <a:spLocks noChangeArrowheads="1"/>
            </p:cNvSpPr>
            <p:nvPr/>
          </p:nvSpPr>
          <p:spPr bwMode="auto">
            <a:xfrm>
              <a:off x="4512" y="340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15"/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116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Oval 117"/>
            <p:cNvSpPr>
              <a:spLocks noChangeArrowheads="1"/>
            </p:cNvSpPr>
            <p:nvPr/>
          </p:nvSpPr>
          <p:spPr bwMode="auto">
            <a:xfrm>
              <a:off x="4848" y="326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Oval 118"/>
            <p:cNvSpPr>
              <a:spLocks noChangeArrowheads="1"/>
            </p:cNvSpPr>
            <p:nvPr/>
          </p:nvSpPr>
          <p:spPr bwMode="auto">
            <a:xfrm>
              <a:off x="4368" y="321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119"/>
            <p:cNvSpPr>
              <a:spLocks noChangeArrowheads="1"/>
            </p:cNvSpPr>
            <p:nvPr/>
          </p:nvSpPr>
          <p:spPr bwMode="auto">
            <a:xfrm>
              <a:off x="4944" y="360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Oval 120"/>
            <p:cNvSpPr>
              <a:spLocks noChangeArrowheads="1"/>
            </p:cNvSpPr>
            <p:nvPr/>
          </p:nvSpPr>
          <p:spPr bwMode="auto">
            <a:xfrm>
              <a:off x="4560" y="302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Oval 121"/>
            <p:cNvSpPr>
              <a:spLocks noChangeArrowheads="1"/>
            </p:cNvSpPr>
            <p:nvPr/>
          </p:nvSpPr>
          <p:spPr bwMode="auto">
            <a:xfrm>
              <a:off x="4752" y="360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Oval 122"/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Oval 123"/>
            <p:cNvSpPr>
              <a:spLocks noChangeArrowheads="1"/>
            </p:cNvSpPr>
            <p:nvPr/>
          </p:nvSpPr>
          <p:spPr bwMode="auto">
            <a:xfrm>
              <a:off x="4320" y="302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Oval 124"/>
            <p:cNvSpPr>
              <a:spLocks noChangeArrowheads="1"/>
            </p:cNvSpPr>
            <p:nvPr/>
          </p:nvSpPr>
          <p:spPr bwMode="auto">
            <a:xfrm>
              <a:off x="4224" y="388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Oval 125"/>
            <p:cNvSpPr>
              <a:spLocks noChangeArrowheads="1"/>
            </p:cNvSpPr>
            <p:nvPr/>
          </p:nvSpPr>
          <p:spPr bwMode="auto">
            <a:xfrm>
              <a:off x="4416" y="388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Oval 126"/>
            <p:cNvSpPr>
              <a:spLocks noChangeArrowheads="1"/>
            </p:cNvSpPr>
            <p:nvPr/>
          </p:nvSpPr>
          <p:spPr bwMode="auto">
            <a:xfrm>
              <a:off x="4608" y="388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Oval 127"/>
            <p:cNvSpPr>
              <a:spLocks noChangeArrowheads="1"/>
            </p:cNvSpPr>
            <p:nvPr/>
          </p:nvSpPr>
          <p:spPr bwMode="auto">
            <a:xfrm>
              <a:off x="4560" y="374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128"/>
            <p:cNvSpPr>
              <a:spLocks noChangeArrowheads="1"/>
            </p:cNvSpPr>
            <p:nvPr/>
          </p:nvSpPr>
          <p:spPr bwMode="auto">
            <a:xfrm>
              <a:off x="4752" y="393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Oval 129"/>
            <p:cNvSpPr>
              <a:spLocks noChangeArrowheads="1"/>
            </p:cNvSpPr>
            <p:nvPr/>
          </p:nvSpPr>
          <p:spPr bwMode="auto">
            <a:xfrm>
              <a:off x="4848" y="379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Oval 130"/>
            <p:cNvSpPr>
              <a:spLocks noChangeArrowheads="1"/>
            </p:cNvSpPr>
            <p:nvPr/>
          </p:nvSpPr>
          <p:spPr bwMode="auto">
            <a:xfrm>
              <a:off x="4416" y="292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Oval 131"/>
            <p:cNvSpPr>
              <a:spLocks noChangeArrowheads="1"/>
            </p:cNvSpPr>
            <p:nvPr/>
          </p:nvSpPr>
          <p:spPr bwMode="auto">
            <a:xfrm>
              <a:off x="4224" y="292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Oval 132"/>
            <p:cNvSpPr>
              <a:spLocks noChangeArrowheads="1"/>
            </p:cNvSpPr>
            <p:nvPr/>
          </p:nvSpPr>
          <p:spPr bwMode="auto">
            <a:xfrm>
              <a:off x="4800" y="297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Oval 133"/>
            <p:cNvSpPr>
              <a:spLocks noChangeArrowheads="1"/>
            </p:cNvSpPr>
            <p:nvPr/>
          </p:nvSpPr>
          <p:spPr bwMode="auto">
            <a:xfrm>
              <a:off x="4800" y="336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Oval 134"/>
            <p:cNvSpPr>
              <a:spLocks noChangeArrowheads="1"/>
            </p:cNvSpPr>
            <p:nvPr/>
          </p:nvSpPr>
          <p:spPr bwMode="auto">
            <a:xfrm>
              <a:off x="4800" y="374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Oval 135"/>
            <p:cNvSpPr>
              <a:spLocks noChangeArrowheads="1"/>
            </p:cNvSpPr>
            <p:nvPr/>
          </p:nvSpPr>
          <p:spPr bwMode="auto">
            <a:xfrm>
              <a:off x="4944" y="336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Oval 136"/>
            <p:cNvSpPr>
              <a:spLocks noChangeArrowheads="1"/>
            </p:cNvSpPr>
            <p:nvPr/>
          </p:nvSpPr>
          <p:spPr bwMode="auto">
            <a:xfrm>
              <a:off x="5088" y="345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Oval 137"/>
            <p:cNvSpPr>
              <a:spLocks noChangeArrowheads="1"/>
            </p:cNvSpPr>
            <p:nvPr/>
          </p:nvSpPr>
          <p:spPr bwMode="auto">
            <a:xfrm>
              <a:off x="5040" y="307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Oval 138"/>
            <p:cNvSpPr>
              <a:spLocks noChangeArrowheads="1"/>
            </p:cNvSpPr>
            <p:nvPr/>
          </p:nvSpPr>
          <p:spPr bwMode="auto">
            <a:xfrm>
              <a:off x="5040" y="292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Oval 139"/>
            <p:cNvSpPr>
              <a:spLocks noChangeArrowheads="1"/>
            </p:cNvSpPr>
            <p:nvPr/>
          </p:nvSpPr>
          <p:spPr bwMode="auto">
            <a:xfrm>
              <a:off x="5040" y="388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Oval 142"/>
            <p:cNvSpPr>
              <a:spLocks noChangeArrowheads="1"/>
            </p:cNvSpPr>
            <p:nvPr/>
          </p:nvSpPr>
          <p:spPr bwMode="auto">
            <a:xfrm>
              <a:off x="4416" y="273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Oval 143"/>
            <p:cNvSpPr>
              <a:spLocks noChangeArrowheads="1"/>
            </p:cNvSpPr>
            <p:nvPr/>
          </p:nvSpPr>
          <p:spPr bwMode="auto">
            <a:xfrm>
              <a:off x="4608" y="273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Oval 144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4" name="Oval 343"/>
          <p:cNvSpPr/>
          <p:nvPr/>
        </p:nvSpPr>
        <p:spPr>
          <a:xfrm>
            <a:off x="8001000" y="39624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8153400" y="46482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8458200" y="54102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7924800" y="38862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</a:t>
            </a:r>
            <a:endParaRPr lang="en-US" sz="1600" dirty="0"/>
          </a:p>
        </p:txBody>
      </p:sp>
      <p:sp>
        <p:nvSpPr>
          <p:cNvPr id="348" name="TextBox 347"/>
          <p:cNvSpPr txBox="1"/>
          <p:nvPr/>
        </p:nvSpPr>
        <p:spPr>
          <a:xfrm>
            <a:off x="8111630" y="4614446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</a:t>
            </a:r>
            <a:endParaRPr lang="en-US" sz="1600" dirty="0"/>
          </a:p>
        </p:txBody>
      </p:sp>
      <p:sp>
        <p:nvSpPr>
          <p:cNvPr id="349" name="TextBox 348"/>
          <p:cNvSpPr txBox="1"/>
          <p:nvPr/>
        </p:nvSpPr>
        <p:spPr>
          <a:xfrm>
            <a:off x="8458200" y="5376446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</a:t>
            </a:r>
            <a:endParaRPr lang="en-US" sz="1600" dirty="0"/>
          </a:p>
        </p:txBody>
      </p:sp>
      <p:sp>
        <p:nvSpPr>
          <p:cNvPr id="351" name="TextBox 350"/>
          <p:cNvSpPr txBox="1"/>
          <p:nvPr/>
        </p:nvSpPr>
        <p:spPr>
          <a:xfrm>
            <a:off x="5212998" y="6096000"/>
            <a:ext cx="16450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ZHANG Ion Sources</a:t>
            </a:r>
            <a:endParaRPr lang="en-US" sz="800" dirty="0"/>
          </a:p>
        </p:txBody>
      </p:sp>
      <p:sp>
        <p:nvSpPr>
          <p:cNvPr id="352" name="TextBox 351"/>
          <p:cNvSpPr txBox="1"/>
          <p:nvPr/>
        </p:nvSpPr>
        <p:spPr>
          <a:xfrm>
            <a:off x="7086600" y="6019800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</a:t>
            </a:r>
            <a:r>
              <a:rPr lang="en-US" sz="800" dirty="0" err="1" smtClean="0"/>
              <a:t>Stockli</a:t>
            </a:r>
            <a:r>
              <a:rPr lang="en-US" sz="800" dirty="0" smtClean="0"/>
              <a:t> USPAS June 2007</a:t>
            </a:r>
            <a:endParaRPr lang="en-US" sz="8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33400" y="2590800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</a:t>
            </a:r>
            <a:r>
              <a:rPr lang="en-US" sz="800" dirty="0" err="1" smtClean="0"/>
              <a:t>Stockli</a:t>
            </a:r>
            <a:r>
              <a:rPr lang="en-US" sz="800" dirty="0" smtClean="0"/>
              <a:t> USPAS June 2007</a:t>
            </a:r>
            <a:endParaRPr lang="en-US" sz="800" dirty="0"/>
          </a:p>
        </p:txBody>
      </p:sp>
      <p:sp>
        <p:nvSpPr>
          <p:cNvPr id="354" name="TextBox 353"/>
          <p:cNvSpPr txBox="1"/>
          <p:nvPr/>
        </p:nvSpPr>
        <p:spPr>
          <a:xfrm>
            <a:off x="1371600" y="0"/>
            <a:ext cx="677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Surface production Sources (SPS)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228600" y="2887682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Mo  has a host of loosely bound e- that take about 4.6eV to remove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Cs lowers the surface work function to about 1.8eV with  0.6 mono-layer thickness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Hydrogen affinity is about 0.75eV so most of the hydrogen particle leave the surface as neutrals, however a few leave the surface as H- 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This is why we use </a:t>
            </a:r>
            <a:r>
              <a:rPr lang="en-US" dirty="0" err="1" smtClean="0">
                <a:latin typeface="Comic Sans MS" pitchFamily="66" charset="0"/>
              </a:rPr>
              <a:t>cesiated</a:t>
            </a:r>
            <a:r>
              <a:rPr lang="en-US" dirty="0" smtClean="0">
                <a:latin typeface="Comic Sans MS" pitchFamily="66" charset="0"/>
              </a:rPr>
              <a:t> sources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22800" y="2671763"/>
            <a:ext cx="1709738" cy="3048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84263" y="2654300"/>
            <a:ext cx="3530600" cy="3073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6800" y="2646363"/>
            <a:ext cx="5256213" cy="3073400"/>
          </a:xfrm>
          <a:prstGeom prst="rect">
            <a:avLst/>
          </a:prstGeom>
          <a:noFill/>
          <a:ln w="635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46738" y="3595688"/>
            <a:ext cx="676275" cy="889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46738" y="4476750"/>
            <a:ext cx="676275" cy="889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368800" y="2670175"/>
            <a:ext cx="490538" cy="2989263"/>
            <a:chOff x="4229" y="714"/>
            <a:chExt cx="309" cy="1883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329" y="1000"/>
              <a:ext cx="107" cy="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330" y="2047"/>
              <a:ext cx="107" cy="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4229" y="1103"/>
              <a:ext cx="101" cy="1002"/>
              <a:chOff x="4229" y="1103"/>
              <a:chExt cx="101" cy="1002"/>
            </a:xfrm>
          </p:grpSpPr>
          <p:sp>
            <p:nvSpPr>
              <p:cNvPr id="22" name="Arc 12"/>
              <p:cNvSpPr>
                <a:spLocks/>
              </p:cNvSpPr>
              <p:nvPr/>
            </p:nvSpPr>
            <p:spPr bwMode="auto">
              <a:xfrm flipH="1">
                <a:off x="4229" y="1103"/>
                <a:ext cx="101" cy="52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13"/>
              <p:cNvSpPr>
                <a:spLocks/>
              </p:cNvSpPr>
              <p:nvPr/>
            </p:nvSpPr>
            <p:spPr bwMode="auto">
              <a:xfrm flipH="1" flipV="1">
                <a:off x="4229" y="1576"/>
                <a:ext cx="101" cy="52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 flipH="1">
              <a:off x="4437" y="1103"/>
              <a:ext cx="101" cy="1002"/>
              <a:chOff x="4229" y="1103"/>
              <a:chExt cx="101" cy="1002"/>
            </a:xfrm>
          </p:grpSpPr>
          <p:sp>
            <p:nvSpPr>
              <p:cNvPr id="20" name="Arc 15"/>
              <p:cNvSpPr>
                <a:spLocks/>
              </p:cNvSpPr>
              <p:nvPr/>
            </p:nvSpPr>
            <p:spPr bwMode="auto">
              <a:xfrm flipH="1">
                <a:off x="4229" y="1103"/>
                <a:ext cx="101" cy="52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rc 16"/>
              <p:cNvSpPr>
                <a:spLocks/>
              </p:cNvSpPr>
              <p:nvPr/>
            </p:nvSpPr>
            <p:spPr bwMode="auto">
              <a:xfrm flipH="1" flipV="1">
                <a:off x="4229" y="1576"/>
                <a:ext cx="101" cy="52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4378" y="1118"/>
              <a:ext cx="1" cy="9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18"/>
            <p:cNvSpPr>
              <a:spLocks/>
            </p:cNvSpPr>
            <p:nvPr/>
          </p:nvSpPr>
          <p:spPr bwMode="auto">
            <a:xfrm flipH="1">
              <a:off x="4272" y="2144"/>
              <a:ext cx="64" cy="45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19"/>
            <p:cNvSpPr>
              <a:spLocks/>
            </p:cNvSpPr>
            <p:nvPr/>
          </p:nvSpPr>
          <p:spPr bwMode="auto">
            <a:xfrm>
              <a:off x="4443" y="2144"/>
              <a:ext cx="64" cy="45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4389" y="2171"/>
              <a:ext cx="0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4272" y="714"/>
              <a:ext cx="235" cy="288"/>
              <a:chOff x="3536" y="1040"/>
              <a:chExt cx="235" cy="453"/>
            </a:xfrm>
          </p:grpSpPr>
          <p:sp>
            <p:nvSpPr>
              <p:cNvPr id="17" name="Arc 22"/>
              <p:cNvSpPr>
                <a:spLocks/>
              </p:cNvSpPr>
              <p:nvPr/>
            </p:nvSpPr>
            <p:spPr bwMode="auto">
              <a:xfrm flipH="1" flipV="1">
                <a:off x="3536" y="1040"/>
                <a:ext cx="64" cy="4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rc 23"/>
              <p:cNvSpPr>
                <a:spLocks/>
              </p:cNvSpPr>
              <p:nvPr/>
            </p:nvSpPr>
            <p:spPr bwMode="auto">
              <a:xfrm flipV="1">
                <a:off x="3707" y="1040"/>
                <a:ext cx="64" cy="4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V="1">
                <a:off x="3653" y="1067"/>
                <a:ext cx="0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948113" y="5815013"/>
            <a:ext cx="1373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Filter B-field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297613" y="3806825"/>
            <a:ext cx="304800" cy="54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6848475" y="4041775"/>
            <a:ext cx="1066800" cy="161925"/>
          </a:xfrm>
          <a:prstGeom prst="rightArrow">
            <a:avLst>
              <a:gd name="adj1" fmla="val 50000"/>
              <a:gd name="adj2" fmla="val 1647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8105775" y="3968750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ions</a:t>
            </a:r>
          </a:p>
        </p:txBody>
      </p:sp>
      <p:grpSp>
        <p:nvGrpSpPr>
          <p:cNvPr id="37" name="Group 38"/>
          <p:cNvGrpSpPr>
            <a:grpSpLocks/>
          </p:cNvGrpSpPr>
          <p:nvPr/>
        </p:nvGrpSpPr>
        <p:grpSpPr bwMode="auto">
          <a:xfrm rot="-1865251">
            <a:off x="2119313" y="4095750"/>
            <a:ext cx="80962" cy="209550"/>
            <a:chOff x="2522" y="1889"/>
            <a:chExt cx="96" cy="192"/>
          </a:xfrm>
        </p:grpSpPr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2522" y="198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2522" y="1889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1397000" y="3625850"/>
            <a:ext cx="80963" cy="1047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1173163" y="331311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>
                <a:latin typeface="Helvetica" pitchFamily="34" charset="0"/>
              </a:rPr>
              <a:t>e</a:t>
            </a:r>
            <a:r>
              <a:rPr lang="en-US" sz="1400" baseline="30000">
                <a:latin typeface="Helvetica" pitchFamily="34" charset="0"/>
              </a:rPr>
              <a:t>-</a:t>
            </a:r>
            <a:r>
              <a:rPr lang="en-US" sz="1400">
                <a:latin typeface="Helvetica" pitchFamily="34" charset="0"/>
              </a:rPr>
              <a:t> (hot)</a:t>
            </a:r>
            <a:endParaRPr lang="en-US" sz="1400" baseline="30000">
              <a:latin typeface="Helvetica" pitchFamily="34" charset="0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2151063" y="4224338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Helvetica" pitchFamily="34" charset="0"/>
              </a:rPr>
              <a:t>H</a:t>
            </a:r>
            <a:r>
              <a:rPr lang="en-US" sz="1400" baseline="-25000">
                <a:latin typeface="Helvetica" pitchFamily="34" charset="0"/>
              </a:rPr>
              <a:t>2</a:t>
            </a:r>
            <a:r>
              <a:rPr lang="en-US" sz="1400">
                <a:latin typeface="Helvetica" pitchFamily="34" charset="0"/>
              </a:rPr>
              <a:t>(</a:t>
            </a:r>
            <a:r>
              <a:rPr lang="en-US" sz="1400">
                <a:latin typeface="Symbol" pitchFamily="18" charset="2"/>
              </a:rPr>
              <a:t>n</a:t>
            </a:r>
            <a:r>
              <a:rPr lang="en-US" sz="1400">
                <a:latin typeface="Helvetica" pitchFamily="34" charset="0"/>
              </a:rPr>
              <a:t>=0)</a:t>
            </a:r>
            <a:endParaRPr lang="en-US" sz="1400" baseline="-25000">
              <a:latin typeface="Helvetica" pitchFamily="34" charset="0"/>
            </a:endParaRPr>
          </a:p>
        </p:txBody>
      </p: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3287713" y="3733800"/>
            <a:ext cx="325437" cy="528638"/>
            <a:chOff x="2726" y="942"/>
            <a:chExt cx="384" cy="484"/>
          </a:xfrm>
        </p:grpSpPr>
        <p:grpSp>
          <p:nvGrpSpPr>
            <p:cNvPr id="44" name="Group 45"/>
            <p:cNvGrpSpPr>
              <a:grpSpLocks/>
            </p:cNvGrpSpPr>
            <p:nvPr/>
          </p:nvGrpSpPr>
          <p:grpSpPr bwMode="auto">
            <a:xfrm rot="39994">
              <a:off x="2842" y="1096"/>
              <a:ext cx="155" cy="176"/>
              <a:chOff x="2860" y="1117"/>
              <a:chExt cx="155" cy="176"/>
            </a:xfrm>
          </p:grpSpPr>
          <p:sp>
            <p:nvSpPr>
              <p:cNvPr id="57" name="Oval 46"/>
              <p:cNvSpPr>
                <a:spLocks noChangeArrowheads="1"/>
              </p:cNvSpPr>
              <p:nvPr/>
            </p:nvSpPr>
            <p:spPr bwMode="auto">
              <a:xfrm rot="-1865251">
                <a:off x="2919" y="119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47"/>
              <p:cNvSpPr>
                <a:spLocks noChangeArrowheads="1"/>
              </p:cNvSpPr>
              <p:nvPr/>
            </p:nvSpPr>
            <p:spPr bwMode="auto">
              <a:xfrm rot="-1865251">
                <a:off x="2860" y="111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48"/>
            <p:cNvGrpSpPr>
              <a:grpSpLocks/>
            </p:cNvGrpSpPr>
            <p:nvPr/>
          </p:nvGrpSpPr>
          <p:grpSpPr bwMode="auto">
            <a:xfrm>
              <a:off x="2726" y="942"/>
              <a:ext cx="204" cy="214"/>
              <a:chOff x="2726" y="942"/>
              <a:chExt cx="204" cy="214"/>
            </a:xfrm>
          </p:grpSpPr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54"/>
            <p:cNvGrpSpPr>
              <a:grpSpLocks/>
            </p:cNvGrpSpPr>
            <p:nvPr/>
          </p:nvGrpSpPr>
          <p:grpSpPr bwMode="auto">
            <a:xfrm flipH="1" flipV="1">
              <a:off x="2906" y="1212"/>
              <a:ext cx="204" cy="214"/>
              <a:chOff x="2726" y="942"/>
              <a:chExt cx="204" cy="214"/>
            </a:xfrm>
          </p:grpSpPr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6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7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8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9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3427413" y="3762375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Helvetica" pitchFamily="34" charset="0"/>
              </a:rPr>
              <a:t>H</a:t>
            </a:r>
            <a:r>
              <a:rPr lang="en-US" sz="1400" baseline="-25000">
                <a:latin typeface="Helvetica" pitchFamily="34" charset="0"/>
              </a:rPr>
              <a:t>2</a:t>
            </a:r>
            <a:r>
              <a:rPr lang="en-US" sz="1400">
                <a:latin typeface="Helvetica" pitchFamily="34" charset="0"/>
              </a:rPr>
              <a:t>(</a:t>
            </a:r>
            <a:r>
              <a:rPr lang="en-US" sz="1400">
                <a:latin typeface="Symbol" pitchFamily="18" charset="2"/>
              </a:rPr>
              <a:t>n</a:t>
            </a:r>
            <a:r>
              <a:rPr lang="en-US" sz="1400">
                <a:latin typeface="Helvetica" pitchFamily="34" charset="0"/>
              </a:rPr>
              <a:t>&gt;0)</a:t>
            </a:r>
            <a:endParaRPr lang="en-US" sz="1400" baseline="-25000">
              <a:latin typeface="Helvetica" pitchFamily="34" charset="0"/>
            </a:endParaRPr>
          </a:p>
        </p:txBody>
      </p:sp>
      <p:graphicFrame>
        <p:nvGraphicFramePr>
          <p:cNvPr id="60" name="Object 61"/>
          <p:cNvGraphicFramePr>
            <a:graphicFrameLocks noChangeAspect="1"/>
          </p:cNvGraphicFramePr>
          <p:nvPr/>
        </p:nvGraphicFramePr>
        <p:xfrm>
          <a:off x="1947863" y="6416675"/>
          <a:ext cx="5011737" cy="365125"/>
        </p:xfrm>
        <a:graphic>
          <a:graphicData uri="http://schemas.openxmlformats.org/presentationml/2006/ole">
            <p:oleObj spid="_x0000_s1026" name="Equation" r:id="rId3" imgW="3136680" imgH="228600" progId="Equation.3">
              <p:embed/>
            </p:oleObj>
          </a:graphicData>
        </a:graphic>
      </p:graphicFrame>
      <p:graphicFrame>
        <p:nvGraphicFramePr>
          <p:cNvPr id="61" name="Object 62"/>
          <p:cNvGraphicFramePr>
            <a:graphicFrameLocks noChangeAspect="1"/>
          </p:cNvGraphicFramePr>
          <p:nvPr/>
        </p:nvGraphicFramePr>
        <p:xfrm>
          <a:off x="6597650" y="5389563"/>
          <a:ext cx="2022475" cy="750887"/>
        </p:xfrm>
        <a:graphic>
          <a:graphicData uri="http://schemas.openxmlformats.org/presentationml/2006/ole">
            <p:oleObj spid="_x0000_s1027" name="Equation" r:id="rId4" imgW="1295280" imgH="482400" progId="Equation.3">
              <p:embed/>
            </p:oleObj>
          </a:graphicData>
        </a:graphic>
      </p:graphicFrame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5314950" y="340995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>
                <a:latin typeface="Helvetica" pitchFamily="34" charset="0"/>
              </a:rPr>
              <a:t>e</a:t>
            </a:r>
            <a:r>
              <a:rPr lang="en-US" sz="1600" baseline="30000">
                <a:latin typeface="Helvetica" pitchFamily="34" charset="0"/>
              </a:rPr>
              <a:t>-</a:t>
            </a:r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5456238" y="4522788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H</a:t>
            </a:r>
            <a:r>
              <a:rPr lang="en-US" sz="1600" baseline="-25000">
                <a:latin typeface="Helvetica" pitchFamily="34" charset="0"/>
              </a:rPr>
              <a:t>2</a:t>
            </a:r>
            <a:r>
              <a:rPr lang="en-US" sz="1600">
                <a:latin typeface="Helvetica" pitchFamily="34" charset="0"/>
              </a:rPr>
              <a:t>(</a:t>
            </a:r>
            <a:r>
              <a:rPr lang="en-US" sz="1600">
                <a:latin typeface="Symbol" pitchFamily="18" charset="2"/>
              </a:rPr>
              <a:t>n</a:t>
            </a:r>
            <a:r>
              <a:rPr lang="en-US" sz="1600">
                <a:latin typeface="Helvetica" pitchFamily="34" charset="0"/>
              </a:rPr>
              <a:t>&gt;0)</a:t>
            </a:r>
            <a:endParaRPr lang="en-US" sz="1600" baseline="-25000">
              <a:latin typeface="Helvetica" pitchFamily="34" charset="0"/>
            </a:endParaRPr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5545138" y="3810000"/>
            <a:ext cx="306387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Oval 66"/>
          <p:cNvSpPr>
            <a:spLocks noChangeArrowheads="1"/>
          </p:cNvSpPr>
          <p:nvPr/>
        </p:nvSpPr>
        <p:spPr bwMode="auto">
          <a:xfrm rot="19734749">
            <a:off x="6653213" y="4251325"/>
            <a:ext cx="85725" cy="103188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7"/>
          <p:cNvSpPr>
            <a:spLocks noChangeArrowheads="1"/>
          </p:cNvSpPr>
          <p:nvPr/>
        </p:nvSpPr>
        <p:spPr bwMode="auto">
          <a:xfrm rot="19734749">
            <a:off x="6604000" y="3805238"/>
            <a:ext cx="85725" cy="10477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 flipV="1">
            <a:off x="6072188" y="3902075"/>
            <a:ext cx="468312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6062663" y="4178300"/>
            <a:ext cx="53975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6680200" y="42148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H</a:t>
            </a:r>
            <a:endParaRPr lang="en-US" sz="1600" baseline="-25000">
              <a:latin typeface="Helvetica" pitchFamily="34" charset="0"/>
            </a:endParaRPr>
          </a:p>
        </p:txBody>
      </p:sp>
      <p:sp>
        <p:nvSpPr>
          <p:cNvPr id="70" name="Text Box 71"/>
          <p:cNvSpPr txBox="1">
            <a:spLocks noChangeArrowheads="1"/>
          </p:cNvSpPr>
          <p:nvPr/>
        </p:nvSpPr>
        <p:spPr bwMode="auto">
          <a:xfrm>
            <a:off x="6623050" y="3697288"/>
            <a:ext cx="37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H</a:t>
            </a:r>
            <a:r>
              <a:rPr lang="en-US" sz="1600" baseline="30000">
                <a:latin typeface="Helvetica" pitchFamily="34" charset="0"/>
              </a:rPr>
              <a:t>-</a:t>
            </a:r>
          </a:p>
        </p:txBody>
      </p:sp>
      <p:grpSp>
        <p:nvGrpSpPr>
          <p:cNvPr id="71" name="Group 72"/>
          <p:cNvGrpSpPr>
            <a:grpSpLocks/>
          </p:cNvGrpSpPr>
          <p:nvPr/>
        </p:nvGrpSpPr>
        <p:grpSpPr bwMode="auto">
          <a:xfrm rot="2729415">
            <a:off x="5717382" y="3891756"/>
            <a:ext cx="414338" cy="434975"/>
            <a:chOff x="2726" y="942"/>
            <a:chExt cx="384" cy="484"/>
          </a:xfrm>
        </p:grpSpPr>
        <p:grpSp>
          <p:nvGrpSpPr>
            <p:cNvPr id="72" name="Group 73"/>
            <p:cNvGrpSpPr>
              <a:grpSpLocks/>
            </p:cNvGrpSpPr>
            <p:nvPr/>
          </p:nvGrpSpPr>
          <p:grpSpPr bwMode="auto">
            <a:xfrm rot="39994">
              <a:off x="2842" y="1096"/>
              <a:ext cx="155" cy="176"/>
              <a:chOff x="2860" y="1117"/>
              <a:chExt cx="155" cy="176"/>
            </a:xfrm>
          </p:grpSpPr>
          <p:sp>
            <p:nvSpPr>
              <p:cNvPr id="85" name="Oval 74"/>
              <p:cNvSpPr>
                <a:spLocks noChangeArrowheads="1"/>
              </p:cNvSpPr>
              <p:nvPr/>
            </p:nvSpPr>
            <p:spPr bwMode="auto">
              <a:xfrm rot="-1865251">
                <a:off x="2919" y="119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75"/>
              <p:cNvSpPr>
                <a:spLocks noChangeArrowheads="1"/>
              </p:cNvSpPr>
              <p:nvPr/>
            </p:nvSpPr>
            <p:spPr bwMode="auto">
              <a:xfrm rot="-1865251">
                <a:off x="2860" y="111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76"/>
            <p:cNvGrpSpPr>
              <a:grpSpLocks/>
            </p:cNvGrpSpPr>
            <p:nvPr/>
          </p:nvGrpSpPr>
          <p:grpSpPr bwMode="auto">
            <a:xfrm>
              <a:off x="2726" y="942"/>
              <a:ext cx="204" cy="214"/>
              <a:chOff x="2726" y="942"/>
              <a:chExt cx="204" cy="214"/>
            </a:xfrm>
          </p:grpSpPr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82"/>
            <p:cNvGrpSpPr>
              <a:grpSpLocks/>
            </p:cNvGrpSpPr>
            <p:nvPr/>
          </p:nvGrpSpPr>
          <p:grpSpPr bwMode="auto">
            <a:xfrm flipH="1" flipV="1">
              <a:off x="2906" y="1212"/>
              <a:ext cx="204" cy="214"/>
              <a:chOff x="2726" y="942"/>
              <a:chExt cx="204" cy="214"/>
            </a:xfrm>
          </p:grpSpPr>
          <p:sp>
            <p:nvSpPr>
              <p:cNvPr id="75" name="Freeform 83"/>
              <p:cNvSpPr>
                <a:spLocks/>
              </p:cNvSpPr>
              <p:nvPr/>
            </p:nvSpPr>
            <p:spPr bwMode="auto">
              <a:xfrm>
                <a:off x="2813" y="106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84"/>
              <p:cNvSpPr>
                <a:spLocks/>
              </p:cNvSpPr>
              <p:nvPr/>
            </p:nvSpPr>
            <p:spPr bwMode="auto">
              <a:xfrm>
                <a:off x="2789" y="103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85"/>
              <p:cNvSpPr>
                <a:spLocks/>
              </p:cNvSpPr>
              <p:nvPr/>
            </p:nvSpPr>
            <p:spPr bwMode="auto">
              <a:xfrm>
                <a:off x="2771" y="1005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6"/>
              <p:cNvSpPr>
                <a:spLocks/>
              </p:cNvSpPr>
              <p:nvPr/>
            </p:nvSpPr>
            <p:spPr bwMode="auto">
              <a:xfrm>
                <a:off x="2747" y="978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7"/>
              <p:cNvSpPr>
                <a:spLocks/>
              </p:cNvSpPr>
              <p:nvPr/>
            </p:nvSpPr>
            <p:spPr bwMode="auto">
              <a:xfrm>
                <a:off x="2726" y="942"/>
                <a:ext cx="11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3" y="19"/>
                  </a:cxn>
                  <a:cxn ang="0">
                    <a:pos x="117" y="1"/>
                  </a:cxn>
                </a:cxnLst>
                <a:rect l="0" t="0" r="r" b="b"/>
                <a:pathLst>
                  <a:path w="117" h="91">
                    <a:moveTo>
                      <a:pt x="0" y="91"/>
                    </a:moveTo>
                    <a:cubicBezTo>
                      <a:pt x="6" y="62"/>
                      <a:pt x="13" y="34"/>
                      <a:pt x="33" y="19"/>
                    </a:cubicBezTo>
                    <a:cubicBezTo>
                      <a:pt x="53" y="4"/>
                      <a:pt x="96" y="0"/>
                      <a:pt x="117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" name="Line 88"/>
          <p:cNvSpPr>
            <a:spLocks noChangeShapeType="1"/>
          </p:cNvSpPr>
          <p:nvPr/>
        </p:nvSpPr>
        <p:spPr bwMode="auto">
          <a:xfrm flipV="1">
            <a:off x="1042988" y="2111375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89"/>
          <p:cNvSpPr>
            <a:spLocks noChangeShapeType="1"/>
          </p:cNvSpPr>
          <p:nvPr/>
        </p:nvSpPr>
        <p:spPr bwMode="auto">
          <a:xfrm flipV="1">
            <a:off x="6342063" y="2093913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 flipV="1">
            <a:off x="4622800" y="210185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91"/>
          <p:cNvSpPr>
            <a:spLocks noChangeShapeType="1"/>
          </p:cNvSpPr>
          <p:nvPr/>
        </p:nvSpPr>
        <p:spPr bwMode="auto">
          <a:xfrm>
            <a:off x="1109663" y="24590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92"/>
          <p:cNvSpPr>
            <a:spLocks noChangeShapeType="1"/>
          </p:cNvSpPr>
          <p:nvPr/>
        </p:nvSpPr>
        <p:spPr bwMode="auto">
          <a:xfrm>
            <a:off x="4657725" y="2459038"/>
            <a:ext cx="1668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3784600" y="4110038"/>
            <a:ext cx="1828800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5" y="64"/>
              </a:cxn>
              <a:cxn ang="0">
                <a:pos x="581" y="80"/>
              </a:cxn>
              <a:cxn ang="0">
                <a:pos x="843" y="75"/>
              </a:cxn>
              <a:cxn ang="0">
                <a:pos x="1152" y="53"/>
              </a:cxn>
            </a:cxnLst>
            <a:rect l="0" t="0" r="r" b="b"/>
            <a:pathLst>
              <a:path w="1152" h="82">
                <a:moveTo>
                  <a:pt x="0" y="0"/>
                </a:moveTo>
                <a:cubicBezTo>
                  <a:pt x="52" y="11"/>
                  <a:pt x="218" y="51"/>
                  <a:pt x="315" y="64"/>
                </a:cubicBezTo>
                <a:cubicBezTo>
                  <a:pt x="412" y="77"/>
                  <a:pt x="493" y="78"/>
                  <a:pt x="581" y="80"/>
                </a:cubicBezTo>
                <a:cubicBezTo>
                  <a:pt x="669" y="82"/>
                  <a:pt x="748" y="79"/>
                  <a:pt x="843" y="75"/>
                </a:cubicBezTo>
                <a:cubicBezTo>
                  <a:pt x="938" y="71"/>
                  <a:pt x="1088" y="58"/>
                  <a:pt x="1152" y="5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ext Box 94"/>
          <p:cNvSpPr txBox="1">
            <a:spLocks noChangeArrowheads="1"/>
          </p:cNvSpPr>
          <p:nvPr/>
        </p:nvSpPr>
        <p:spPr bwMode="auto">
          <a:xfrm>
            <a:off x="1492250" y="2036763"/>
            <a:ext cx="285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Primary ionization chamber</a:t>
            </a:r>
          </a:p>
        </p:txBody>
      </p:sp>
      <p:sp>
        <p:nvSpPr>
          <p:cNvPr id="94" name="Oval 96"/>
          <p:cNvSpPr>
            <a:spLocks noChangeArrowheads="1"/>
          </p:cNvSpPr>
          <p:nvPr/>
        </p:nvSpPr>
        <p:spPr bwMode="auto">
          <a:xfrm>
            <a:off x="6594475" y="3906838"/>
            <a:ext cx="88900" cy="88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97"/>
          <p:cNvSpPr>
            <a:spLocks noChangeArrowheads="1"/>
          </p:cNvSpPr>
          <p:nvPr/>
        </p:nvSpPr>
        <p:spPr bwMode="auto">
          <a:xfrm>
            <a:off x="5443538" y="3721100"/>
            <a:ext cx="88900" cy="88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98"/>
          <p:cNvSpPr>
            <a:spLocks noChangeArrowheads="1"/>
          </p:cNvSpPr>
          <p:nvPr/>
        </p:nvSpPr>
        <p:spPr bwMode="auto">
          <a:xfrm>
            <a:off x="4029075" y="3228975"/>
            <a:ext cx="88900" cy="88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Freeform 99"/>
          <p:cNvSpPr>
            <a:spLocks/>
          </p:cNvSpPr>
          <p:nvPr/>
        </p:nvSpPr>
        <p:spPr bwMode="auto">
          <a:xfrm>
            <a:off x="4122738" y="2740025"/>
            <a:ext cx="1262062" cy="785813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198" y="42"/>
              </a:cxn>
              <a:cxn ang="0">
                <a:pos x="443" y="31"/>
              </a:cxn>
              <a:cxn ang="0">
                <a:pos x="603" y="165"/>
              </a:cxn>
              <a:cxn ang="0">
                <a:pos x="795" y="495"/>
              </a:cxn>
            </a:cxnLst>
            <a:rect l="0" t="0" r="r" b="b"/>
            <a:pathLst>
              <a:path w="795" h="495">
                <a:moveTo>
                  <a:pt x="0" y="282"/>
                </a:moveTo>
                <a:cubicBezTo>
                  <a:pt x="33" y="242"/>
                  <a:pt x="124" y="84"/>
                  <a:pt x="198" y="42"/>
                </a:cubicBezTo>
                <a:cubicBezTo>
                  <a:pt x="272" y="0"/>
                  <a:pt x="375" y="10"/>
                  <a:pt x="443" y="31"/>
                </a:cubicBezTo>
                <a:cubicBezTo>
                  <a:pt x="511" y="52"/>
                  <a:pt x="544" y="88"/>
                  <a:pt x="603" y="165"/>
                </a:cubicBezTo>
                <a:cubicBezTo>
                  <a:pt x="662" y="242"/>
                  <a:pt x="755" y="426"/>
                  <a:pt x="795" y="4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Freeform 100"/>
          <p:cNvSpPr>
            <a:spLocks/>
          </p:cNvSpPr>
          <p:nvPr/>
        </p:nvSpPr>
        <p:spPr bwMode="auto">
          <a:xfrm>
            <a:off x="1235075" y="5770563"/>
            <a:ext cx="661988" cy="896937"/>
          </a:xfrm>
          <a:custGeom>
            <a:avLst/>
            <a:gdLst/>
            <a:ahLst/>
            <a:cxnLst>
              <a:cxn ang="0">
                <a:pos x="417" y="565"/>
              </a:cxn>
              <a:cxn ang="0">
                <a:pos x="145" y="485"/>
              </a:cxn>
              <a:cxn ang="0">
                <a:pos x="6" y="245"/>
              </a:cxn>
              <a:cxn ang="0">
                <a:pos x="107" y="0"/>
              </a:cxn>
            </a:cxnLst>
            <a:rect l="0" t="0" r="r" b="b"/>
            <a:pathLst>
              <a:path w="417" h="565">
                <a:moveTo>
                  <a:pt x="417" y="565"/>
                </a:moveTo>
                <a:cubicBezTo>
                  <a:pt x="372" y="552"/>
                  <a:pt x="214" y="538"/>
                  <a:pt x="145" y="485"/>
                </a:cubicBezTo>
                <a:cubicBezTo>
                  <a:pt x="76" y="432"/>
                  <a:pt x="12" y="326"/>
                  <a:pt x="6" y="245"/>
                </a:cubicBezTo>
                <a:cubicBezTo>
                  <a:pt x="0" y="164"/>
                  <a:pt x="86" y="51"/>
                  <a:pt x="1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Freeform 101"/>
          <p:cNvSpPr>
            <a:spLocks/>
          </p:cNvSpPr>
          <p:nvPr/>
        </p:nvSpPr>
        <p:spPr bwMode="auto">
          <a:xfrm>
            <a:off x="6451600" y="4406900"/>
            <a:ext cx="295275" cy="947738"/>
          </a:xfrm>
          <a:custGeom>
            <a:avLst/>
            <a:gdLst/>
            <a:ahLst/>
            <a:cxnLst>
              <a:cxn ang="0">
                <a:pos x="186" y="597"/>
              </a:cxn>
              <a:cxn ang="0">
                <a:pos x="165" y="320"/>
              </a:cxn>
              <a:cxn ang="0">
                <a:pos x="123" y="107"/>
              </a:cxn>
              <a:cxn ang="0">
                <a:pos x="0" y="0"/>
              </a:cxn>
            </a:cxnLst>
            <a:rect l="0" t="0" r="r" b="b"/>
            <a:pathLst>
              <a:path w="186" h="597">
                <a:moveTo>
                  <a:pt x="186" y="597"/>
                </a:moveTo>
                <a:cubicBezTo>
                  <a:pt x="182" y="551"/>
                  <a:pt x="176" y="402"/>
                  <a:pt x="165" y="320"/>
                </a:cubicBezTo>
                <a:cubicBezTo>
                  <a:pt x="154" y="238"/>
                  <a:pt x="150" y="160"/>
                  <a:pt x="123" y="107"/>
                </a:cubicBezTo>
                <a:cubicBezTo>
                  <a:pt x="96" y="54"/>
                  <a:pt x="26" y="2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Text Box 102"/>
          <p:cNvSpPr txBox="1">
            <a:spLocks noChangeArrowheads="1"/>
          </p:cNvSpPr>
          <p:nvPr/>
        </p:nvSpPr>
        <p:spPr bwMode="auto">
          <a:xfrm>
            <a:off x="3235325" y="2860675"/>
            <a:ext cx="88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e</a:t>
            </a:r>
            <a:r>
              <a:rPr lang="en-US" sz="1600" baseline="30000">
                <a:latin typeface="Helvetica" pitchFamily="34" charset="0"/>
              </a:rPr>
              <a:t>-</a:t>
            </a:r>
            <a:r>
              <a:rPr lang="en-US" sz="1600">
                <a:latin typeface="Helvetica" pitchFamily="34" charset="0"/>
              </a:rPr>
              <a:t> </a:t>
            </a:r>
            <a:r>
              <a:rPr lang="en-US" sz="1400">
                <a:latin typeface="Helvetica" pitchFamily="34" charset="0"/>
              </a:rPr>
              <a:t>(cold)</a:t>
            </a:r>
            <a:endParaRPr lang="en-US" sz="1400" baseline="30000">
              <a:latin typeface="Helvetica" pitchFamily="34" charset="0"/>
            </a:endParaRPr>
          </a:p>
        </p:txBody>
      </p:sp>
      <p:sp>
        <p:nvSpPr>
          <p:cNvPr id="101" name="Oval 103"/>
          <p:cNvSpPr>
            <a:spLocks noChangeArrowheads="1"/>
          </p:cNvSpPr>
          <p:nvPr/>
        </p:nvSpPr>
        <p:spPr bwMode="auto">
          <a:xfrm>
            <a:off x="3633788" y="5294313"/>
            <a:ext cx="80962" cy="1047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3194050" y="534035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e</a:t>
            </a:r>
            <a:r>
              <a:rPr lang="en-US" sz="1600" baseline="30000">
                <a:latin typeface="Helvetica" pitchFamily="34" charset="0"/>
              </a:rPr>
              <a:t>-</a:t>
            </a:r>
            <a:r>
              <a:rPr lang="en-US" sz="1600">
                <a:latin typeface="Helvetica" pitchFamily="34" charset="0"/>
              </a:rPr>
              <a:t> </a:t>
            </a:r>
            <a:r>
              <a:rPr lang="en-US" sz="1400">
                <a:latin typeface="Helvetica" pitchFamily="34" charset="0"/>
              </a:rPr>
              <a:t>(hot)</a:t>
            </a:r>
            <a:endParaRPr lang="en-US" sz="1400" baseline="30000">
              <a:latin typeface="Helvetica" pitchFamily="34" charset="0"/>
            </a:endParaRPr>
          </a:p>
        </p:txBody>
      </p:sp>
      <p:sp>
        <p:nvSpPr>
          <p:cNvPr id="103" name="Freeform 105"/>
          <p:cNvSpPr>
            <a:spLocks/>
          </p:cNvSpPr>
          <p:nvPr/>
        </p:nvSpPr>
        <p:spPr bwMode="auto">
          <a:xfrm>
            <a:off x="3802063" y="5024438"/>
            <a:ext cx="841375" cy="33655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448" y="208"/>
              </a:cxn>
              <a:cxn ang="0">
                <a:pos x="490" y="187"/>
              </a:cxn>
              <a:cxn ang="0">
                <a:pos x="496" y="155"/>
              </a:cxn>
              <a:cxn ang="0">
                <a:pos x="453" y="133"/>
              </a:cxn>
              <a:cxn ang="0">
                <a:pos x="90" y="0"/>
              </a:cxn>
            </a:cxnLst>
            <a:rect l="0" t="0" r="r" b="b"/>
            <a:pathLst>
              <a:path w="530" h="212">
                <a:moveTo>
                  <a:pt x="0" y="208"/>
                </a:moveTo>
                <a:cubicBezTo>
                  <a:pt x="183" y="210"/>
                  <a:pt x="366" y="212"/>
                  <a:pt x="448" y="208"/>
                </a:cubicBezTo>
                <a:cubicBezTo>
                  <a:pt x="530" y="204"/>
                  <a:pt x="482" y="196"/>
                  <a:pt x="490" y="187"/>
                </a:cubicBezTo>
                <a:cubicBezTo>
                  <a:pt x="498" y="178"/>
                  <a:pt x="502" y="164"/>
                  <a:pt x="496" y="155"/>
                </a:cubicBezTo>
                <a:cubicBezTo>
                  <a:pt x="490" y="146"/>
                  <a:pt x="521" y="159"/>
                  <a:pt x="453" y="133"/>
                </a:cubicBezTo>
                <a:cubicBezTo>
                  <a:pt x="385" y="107"/>
                  <a:pt x="141" y="11"/>
                  <a:pt x="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Oval 106"/>
          <p:cNvSpPr>
            <a:spLocks noChangeArrowheads="1"/>
          </p:cNvSpPr>
          <p:nvPr/>
        </p:nvSpPr>
        <p:spPr bwMode="auto">
          <a:xfrm>
            <a:off x="3827463" y="4956175"/>
            <a:ext cx="80962" cy="1047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Arc 107"/>
          <p:cNvSpPr>
            <a:spLocks/>
          </p:cNvSpPr>
          <p:nvPr/>
        </p:nvSpPr>
        <p:spPr bwMode="auto">
          <a:xfrm rot="16200000" flipH="1" flipV="1">
            <a:off x="2402681" y="3363119"/>
            <a:ext cx="750888" cy="933450"/>
          </a:xfrm>
          <a:custGeom>
            <a:avLst/>
            <a:gdLst>
              <a:gd name="G0" fmla="+- 0 0 0"/>
              <a:gd name="G1" fmla="+- 11618 0 0"/>
              <a:gd name="G2" fmla="+- 21600 0 0"/>
              <a:gd name="T0" fmla="*/ 18209 w 21600"/>
              <a:gd name="T1" fmla="*/ 0 h 11618"/>
              <a:gd name="T2" fmla="*/ 21600 w 21600"/>
              <a:gd name="T3" fmla="*/ 11474 h 11618"/>
              <a:gd name="T4" fmla="*/ 0 w 21600"/>
              <a:gd name="T5" fmla="*/ 11618 h 1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618" fill="none" extrusionOk="0">
                <a:moveTo>
                  <a:pt x="18209" y="-1"/>
                </a:moveTo>
                <a:cubicBezTo>
                  <a:pt x="20397" y="3429"/>
                  <a:pt x="21572" y="7406"/>
                  <a:pt x="21599" y="11474"/>
                </a:cubicBezTo>
              </a:path>
              <a:path w="21600" h="11618" stroke="0" extrusionOk="0">
                <a:moveTo>
                  <a:pt x="18209" y="-1"/>
                </a:moveTo>
                <a:cubicBezTo>
                  <a:pt x="20397" y="3429"/>
                  <a:pt x="21572" y="7406"/>
                  <a:pt x="21599" y="11474"/>
                </a:cubicBezTo>
                <a:lnTo>
                  <a:pt x="0" y="1161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08"/>
          <p:cNvSpPr>
            <a:spLocks noChangeShapeType="1"/>
          </p:cNvSpPr>
          <p:nvPr/>
        </p:nvSpPr>
        <p:spPr bwMode="auto">
          <a:xfrm>
            <a:off x="1498600" y="3754438"/>
            <a:ext cx="576263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81000" y="838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volume sources, H- ion production relies on increased cross section for dissociative-attachment reaction (in the plasma volume) when molecules are excited to high </a:t>
            </a:r>
            <a:r>
              <a:rPr lang="en-US" dirty="0" err="1" smtClean="0">
                <a:latin typeface="Comic Sans MS" pitchFamily="66" charset="0"/>
              </a:rPr>
              <a:t>vibrational</a:t>
            </a:r>
            <a:r>
              <a:rPr lang="en-US" dirty="0" smtClean="0">
                <a:latin typeface="Comic Sans MS" pitchFamily="66" charset="0"/>
              </a:rPr>
              <a:t> states (v”&gt;2).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14600" y="15240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Volume H- production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676400" y="5943600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from </a:t>
            </a:r>
            <a:r>
              <a:rPr lang="en-US" sz="800" dirty="0" err="1" smtClean="0"/>
              <a:t>Stockli</a:t>
            </a:r>
            <a:r>
              <a:rPr lang="en-US" sz="800" dirty="0" smtClean="0"/>
              <a:t> USPAS June 2007</a:t>
            </a:r>
            <a:endParaRPr lang="en-US" sz="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648200" y="2054423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</a:rPr>
              <a:t>H- formation region</a:t>
            </a:r>
            <a:endParaRPr lang="en-US" sz="14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ologyreference.com/photos/ion-channels-390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33600" y="1600200"/>
            <a:ext cx="4000500" cy="44005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708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There are basically 5 proven H- ion sources in use at major labs: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953000" y="2270125"/>
            <a:ext cx="3192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Magnetron</a:t>
            </a:r>
          </a:p>
          <a:p>
            <a:r>
              <a:rPr lang="en-US" sz="2000" dirty="0">
                <a:latin typeface="Helvetica" pitchFamily="34" charset="0"/>
              </a:rPr>
              <a:t>(FNAL, BNL, ANL, DESY)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36775" y="4064000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Penning</a:t>
            </a:r>
          </a:p>
          <a:p>
            <a:r>
              <a:rPr lang="en-US" sz="2000" dirty="0">
                <a:latin typeface="Helvetica" pitchFamily="34" charset="0"/>
              </a:rPr>
              <a:t>(RAL, INR)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418138" y="38512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Helvetica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441950" y="38750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Helvetic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04913" y="2828925"/>
            <a:ext cx="2541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Surface conversion</a:t>
            </a:r>
          </a:p>
          <a:p>
            <a:r>
              <a:rPr lang="en-US" sz="2000" dirty="0">
                <a:latin typeface="Helvetica" pitchFamily="34" charset="0"/>
              </a:rPr>
              <a:t>(LANL, KEK)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334000" y="3787914"/>
            <a:ext cx="29470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Filament-driven volume</a:t>
            </a:r>
          </a:p>
          <a:p>
            <a:r>
              <a:rPr lang="en-US" sz="2000" dirty="0">
                <a:latin typeface="Helvetica" pitchFamily="34" charset="0"/>
              </a:rPr>
              <a:t>(TRIUMF, </a:t>
            </a:r>
            <a:r>
              <a:rPr lang="en-US" sz="2000" dirty="0" err="1" smtClean="0">
                <a:latin typeface="Helvetica" pitchFamily="34" charset="0"/>
              </a:rPr>
              <a:t>Jyväskylä</a:t>
            </a:r>
            <a:r>
              <a:rPr lang="en-US" sz="2000" dirty="0" smtClean="0">
                <a:latin typeface="Helvetica" pitchFamily="34" charset="0"/>
              </a:rPr>
              <a:t>)</a:t>
            </a:r>
            <a:endParaRPr lang="en-US" sz="2000" dirty="0">
              <a:latin typeface="Helvetica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981450" y="4692650"/>
            <a:ext cx="22092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RF-driven volume</a:t>
            </a:r>
            <a:endParaRPr lang="en-US" sz="2000" dirty="0">
              <a:solidFill>
                <a:srgbClr val="A50021"/>
              </a:solidFill>
              <a:latin typeface="Helvetica" pitchFamily="34" charset="0"/>
            </a:endParaRPr>
          </a:p>
          <a:p>
            <a:r>
              <a:rPr lang="en-US" sz="2000" dirty="0">
                <a:latin typeface="Helvetica" pitchFamily="34" charset="0"/>
              </a:rPr>
              <a:t>(</a:t>
            </a:r>
            <a:r>
              <a:rPr lang="en-US" sz="2000" dirty="0" smtClean="0">
                <a:latin typeface="Helvetica" pitchFamily="34" charset="0"/>
              </a:rPr>
              <a:t>DESY, </a:t>
            </a:r>
            <a:r>
              <a:rPr lang="en-US" sz="2000" dirty="0">
                <a:latin typeface="Helvetica" pitchFamily="34" charset="0"/>
              </a:rPr>
              <a:t>SNS)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1284</Words>
  <Application>Microsoft Office PowerPoint</Application>
  <PresentationFormat>On-screen Show (4:3)</PresentationFormat>
  <Paragraphs>464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bollinger</dc:creator>
  <cp:lastModifiedBy>bollinger</cp:lastModifiedBy>
  <cp:revision>6</cp:revision>
  <dcterms:created xsi:type="dcterms:W3CDTF">2012-04-07T15:38:09Z</dcterms:created>
  <dcterms:modified xsi:type="dcterms:W3CDTF">2012-04-11T12:22:22Z</dcterms:modified>
</cp:coreProperties>
</file>