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30" r:id="rId3"/>
  </p:sldMasterIdLst>
  <p:notesMasterIdLst>
    <p:notesMasterId r:id="rId16"/>
  </p:notesMasterIdLst>
  <p:sldIdLst>
    <p:sldId id="263" r:id="rId4"/>
    <p:sldId id="374" r:id="rId5"/>
    <p:sldId id="385" r:id="rId6"/>
    <p:sldId id="386" r:id="rId7"/>
    <p:sldId id="387" r:id="rId8"/>
    <p:sldId id="388" r:id="rId9"/>
    <p:sldId id="389" r:id="rId10"/>
    <p:sldId id="381" r:id="rId11"/>
    <p:sldId id="390" r:id="rId12"/>
    <p:sldId id="391" r:id="rId13"/>
    <p:sldId id="392" r:id="rId14"/>
    <p:sldId id="393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FF9900"/>
    <a:srgbClr val="009999"/>
    <a:srgbClr val="0066CC"/>
    <a:srgbClr val="A50021"/>
    <a:srgbClr val="996633"/>
    <a:srgbClr val="663300"/>
    <a:srgbClr val="33CC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94706" autoAdjust="0"/>
  </p:normalViewPr>
  <p:slideViewPr>
    <p:cSldViewPr>
      <p:cViewPr varScale="1">
        <p:scale>
          <a:sx n="69" d="100"/>
          <a:sy n="69" d="100"/>
        </p:scale>
        <p:origin x="-4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ED8D2CB-CDBC-4073-A79F-5E87C3CD6BA3}" type="datetimeFigureOut">
              <a:rPr lang="en-US"/>
              <a:pPr>
                <a:defRPr/>
              </a:pPr>
              <a:t>4/11/2012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6654341-4E2C-43A9-B56C-D5D945924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8244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D3ABF-96AB-4DE9-9289-FA9AAB4379F0}" type="datetimeFigureOut">
              <a:rPr lang="en-US"/>
              <a:pPr>
                <a:defRPr/>
              </a:pPr>
              <a:t>4/11/2012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37E23-B5F4-4D54-A593-5935834BBA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5243F-75EC-4305-8CFA-149CECD8E3FC}" type="datetimeFigureOut">
              <a:rPr lang="en-US"/>
              <a:pPr>
                <a:defRPr/>
              </a:pPr>
              <a:t>4/11/2012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EADAC-A41B-42F5-BACA-3CEB3D985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05E0E-F81E-4BB4-BBCB-BFE41CEFCF4C}" type="datetimeFigureOut">
              <a:rPr lang="en-US"/>
              <a:pPr>
                <a:defRPr/>
              </a:pPr>
              <a:t>4/11/2012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AFA8D-B158-4C39-B382-D7E78DACB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fag_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6096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762000" y="304800"/>
            <a:ext cx="188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cs typeface="Arial" charset="0"/>
              </a:rPr>
              <a:t>FFAG Workshop</a:t>
            </a:r>
          </a:p>
        </p:txBody>
      </p:sp>
      <p:sp>
        <p:nvSpPr>
          <p:cNvPr id="6" name="Text Box 9"/>
          <p:cNvSpPr txBox="1">
            <a:spLocks noChangeArrowheads="1"/>
          </p:cNvSpPr>
          <p:nvPr userDrawn="1"/>
        </p:nvSpPr>
        <p:spPr bwMode="auto">
          <a:xfrm>
            <a:off x="6858000" y="304800"/>
            <a:ext cx="208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cs typeface="Arial" charset="0"/>
              </a:rPr>
              <a:t>fermilab April 2005</a:t>
            </a:r>
          </a:p>
        </p:txBody>
      </p:sp>
      <p:sp>
        <p:nvSpPr>
          <p:cNvPr id="7" name="Text Box 10"/>
          <p:cNvSpPr txBox="1">
            <a:spLocks noChangeArrowheads="1"/>
          </p:cNvSpPr>
          <p:nvPr userDrawn="1"/>
        </p:nvSpPr>
        <p:spPr bwMode="auto">
          <a:xfrm>
            <a:off x="6400800" y="76200"/>
            <a:ext cx="5445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>
                <a:latin typeface="FermiLgo" pitchFamily="2" charset="0"/>
                <a:cs typeface="Arial" charset="0"/>
              </a:rPr>
              <a:t>f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Crisp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94721-14D0-4A96-A255-298B18FFB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1E4F4-2611-4595-98A2-C594031755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B70F3-D59D-48B0-A9C0-4D5CD5E05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DAC30-4401-4DCB-8EDE-19B10D40D2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A3C87-465F-461E-B65B-BD570E8CA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7DE92-96B7-4482-AB4C-6F7A92659C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C1C91-608F-48B1-9D85-B555853C8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9C85E-F401-4C7D-AB4F-12CDF7AD3F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D8D2F-9221-4792-899A-6BFE7F2B6207}" type="datetimeFigureOut">
              <a:rPr lang="en-US"/>
              <a:pPr>
                <a:defRPr/>
              </a:pPr>
              <a:t>4/11/2012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E1E35-1985-411E-A52B-76F594511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4F61F-CD00-4C15-94AA-21A77D077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AE039-E0D7-4A38-AC0C-9C6402D37C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8CA34-050C-4E51-BDC5-C96F94398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7D3ABF-96AB-4DE9-9289-FA9AAB4379F0}" type="datetimeFigureOut">
              <a:rPr lang="en-US" smtClean="0"/>
              <a:pPr>
                <a:defRPr/>
              </a:pPr>
              <a:t>4/11/2012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237E23-B5F4-4D54-A593-5935834BBA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1D8D2F-9221-4792-899A-6BFE7F2B6207}" type="datetimeFigureOut">
              <a:rPr lang="en-US" smtClean="0"/>
              <a:pPr>
                <a:defRPr/>
              </a:pPr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E1E35-1985-411E-A52B-76F5945110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8B1BD4-1798-4FBC-B9C5-34B340931A5A}" type="datetimeFigureOut">
              <a:rPr lang="en-US" smtClean="0"/>
              <a:pPr>
                <a:defRPr/>
              </a:pPr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6CC9D-01DF-4C29-91C1-CC0351125C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AD3FDC-3BB3-4EEF-9647-D869200CC9D1}" type="datetimeFigureOut">
              <a:rPr lang="en-US" smtClean="0"/>
              <a:pPr>
                <a:defRPr/>
              </a:pPr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7165DF-272C-4280-9DC0-4CC7B2E8CC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3A9FF7-5DCE-419A-80BD-71BA00626DB4}" type="datetimeFigureOut">
              <a:rPr lang="en-US" smtClean="0"/>
              <a:pPr>
                <a:defRPr/>
              </a:pPr>
              <a:t>4/11/2012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9C145-000B-4BA0-8B19-C79A3D66CC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CB2BD0-1498-420B-BC89-280929A2625F}" type="datetimeFigureOut">
              <a:rPr lang="en-US" smtClean="0"/>
              <a:pPr>
                <a:defRPr/>
              </a:pPr>
              <a:t>4/11/2012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B249-8A8A-4B87-8666-19C0C5F832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DD923D-9B6E-486C-8A8F-54E3B8F4E8DE}" type="datetimeFigureOut">
              <a:rPr lang="en-US" smtClean="0"/>
              <a:pPr>
                <a:defRPr/>
              </a:pPr>
              <a:t>4/11/2012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26673-026B-45F7-BE6D-115D0419F9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B1BD4-1798-4FBC-B9C5-34B340931A5A}" type="datetimeFigureOut">
              <a:rPr lang="en-US"/>
              <a:pPr>
                <a:defRPr/>
              </a:pPr>
              <a:t>4/11/2012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6CC9D-01DF-4C29-91C1-CC0351125C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F39756-2F7D-4F4D-9F39-20EFBF2D0B58}" type="datetimeFigureOut">
              <a:rPr lang="en-US" smtClean="0"/>
              <a:pPr>
                <a:defRPr/>
              </a:pPr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DA4CCA-C8B9-42ED-8EFA-C91663BB73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5DF280-9B1F-42BB-BDB7-90C43E9AB10D}" type="datetimeFigureOut">
              <a:rPr lang="en-US" smtClean="0"/>
              <a:pPr>
                <a:defRPr/>
              </a:pPr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09123EBC-4A47-4964-B45F-6DECCDE679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65243F-75EC-4305-8CFA-149CECD8E3FC}" type="datetimeFigureOut">
              <a:rPr lang="en-US" smtClean="0"/>
              <a:pPr>
                <a:defRPr/>
              </a:pPr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8EADAC-A41B-42F5-BACA-3CEB3D9853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905E0E-F81E-4BB4-BBCB-BFE41CEFCF4C}" type="datetimeFigureOut">
              <a:rPr lang="en-US" smtClean="0"/>
              <a:pPr>
                <a:defRPr/>
              </a:pPr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AFA8D-B158-4C39-B382-D7E78DACBA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D3FDC-3BB3-4EEF-9647-D869200CC9D1}" type="datetimeFigureOut">
              <a:rPr lang="en-US"/>
              <a:pPr>
                <a:defRPr/>
              </a:pPr>
              <a:t>4/11/2012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165DF-272C-4280-9DC0-4CC7B2E8CC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A9FF7-5DCE-419A-80BD-71BA00626DB4}" type="datetimeFigureOut">
              <a:rPr lang="en-US"/>
              <a:pPr>
                <a:defRPr/>
              </a:pPr>
              <a:t>4/11/2012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9C145-000B-4BA0-8B19-C79A3D66C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B2BD0-1498-420B-BC89-280929A2625F}" type="datetimeFigureOut">
              <a:rPr lang="en-US"/>
              <a:pPr>
                <a:defRPr/>
              </a:pPr>
              <a:t>4/11/2012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AB249-8A8A-4B87-8666-19C0C5F83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D923D-9B6E-486C-8A8F-54E3B8F4E8DE}" type="datetimeFigureOut">
              <a:rPr lang="en-US"/>
              <a:pPr>
                <a:defRPr/>
              </a:pPr>
              <a:t>4/11/2012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26673-026B-45F7-BE6D-115D0419F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39756-2F7D-4F4D-9F39-20EFBF2D0B58}" type="datetimeFigureOut">
              <a:rPr lang="en-US"/>
              <a:pPr>
                <a:defRPr/>
              </a:pPr>
              <a:t>4/11/2012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A4CCA-C8B9-42ED-8EFA-C91663BB73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DF280-9B1F-42BB-BDB7-90C43E9AB10D}" type="datetimeFigureOut">
              <a:rPr lang="en-US"/>
              <a:pPr>
                <a:defRPr/>
              </a:pPr>
              <a:t>4/11/2012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23EBC-4A47-4964-B45F-6DECCDE679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i="0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A35C619D-1899-46B5-B6F8-19276BF25CA0}" type="datetimeFigureOut">
              <a:rPr lang="en-US"/>
              <a:pPr>
                <a:defRPr/>
              </a:pPr>
              <a:t>4/11/2012</a:t>
            </a:fld>
            <a:endParaRPr 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A67FD36E-A8DA-4665-AE28-AA29E77123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151" name="Picture 7" descr="ffag_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152400"/>
            <a:ext cx="6096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762000" y="304800"/>
            <a:ext cx="71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cs typeface="Arial" charset="0"/>
              </a:rPr>
              <a:t>FFAG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i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i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D5312A9-8BAC-4C22-A521-299F620A0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175" name="Picture 7" descr="ffag_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152400"/>
            <a:ext cx="6096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762000" y="304800"/>
            <a:ext cx="188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cs typeface="Arial" charset="0"/>
              </a:rPr>
              <a:t>FFAG Workshop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6934200" y="304800"/>
            <a:ext cx="208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cs typeface="Arial" charset="0"/>
              </a:rPr>
              <a:t>fermilab April 2005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6477000" y="76200"/>
            <a:ext cx="5445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>
                <a:latin typeface="FermiLgo" pitchFamily="2" charset="0"/>
                <a:cs typeface="Arial" charset="0"/>
              </a:rPr>
              <a:t>f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9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35C619D-1899-46B5-B6F8-19276BF25CA0}" type="datetimeFigureOut">
              <a:rPr lang="en-US" smtClean="0"/>
              <a:pPr>
                <a:defRPr/>
              </a:pPr>
              <a:t>4/11/2012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67FD36E-A8DA-4665-AE28-AA29E77123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924800" cy="200025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3200" b="1" dirty="0" smtClean="0"/>
              <a:t>NEW ISO 330-1 </a:t>
            </a:r>
            <a:r>
              <a:rPr lang="en-US" sz="3200" b="1" dirty="0" err="1" smtClean="0"/>
              <a:t>GeV</a:t>
            </a:r>
            <a:r>
              <a:rPr lang="en-US" sz="3200" b="1" dirty="0" smtClean="0"/>
              <a:t> DFD lattice: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dirty="0" smtClean="0"/>
              <a:t>CW  to +/- 0.5%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</p:txBody>
      </p:sp>
      <p:sp>
        <p:nvSpPr>
          <p:cNvPr id="921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296988" y="3352800"/>
            <a:ext cx="6661150" cy="2362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dirty="0" smtClean="0"/>
              <a:t>C. Johnstone</a:t>
            </a:r>
          </a:p>
          <a:p>
            <a:pPr eaLnBrk="1" hangingPunct="1"/>
            <a:r>
              <a:rPr lang="en-US" sz="2000" dirty="0" smtClean="0"/>
              <a:t>Particle </a:t>
            </a:r>
            <a:r>
              <a:rPr lang="en-US" sz="2000" dirty="0" smtClean="0"/>
              <a:t>Accelerator Corporation</a:t>
            </a:r>
          </a:p>
          <a:p>
            <a:pPr eaLnBrk="1" hangingPunct="1"/>
            <a:r>
              <a:rPr lang="en-US" sz="2000" dirty="0" smtClean="0"/>
              <a:t>FFAG meeting</a:t>
            </a:r>
            <a:endParaRPr lang="en-US" sz="2000" dirty="0" smtClean="0"/>
          </a:p>
          <a:p>
            <a:pPr eaLnBrk="1" hangingPunct="1"/>
            <a:r>
              <a:rPr lang="en-US" sz="2000" dirty="0" smtClean="0"/>
              <a:t>4</a:t>
            </a:r>
            <a:r>
              <a:rPr lang="en-US" sz="2000" dirty="0" smtClean="0"/>
              <a:t>/11/2012</a:t>
            </a:r>
            <a:endParaRPr lang="en-US" sz="2000" dirty="0" smtClean="0"/>
          </a:p>
        </p:txBody>
      </p:sp>
      <p:sp>
        <p:nvSpPr>
          <p:cNvPr id="9220" name="Line 2"/>
          <p:cNvSpPr>
            <a:spLocks noChangeShapeType="1"/>
          </p:cNvSpPr>
          <p:nvPr/>
        </p:nvSpPr>
        <p:spPr bwMode="auto">
          <a:xfrm>
            <a:off x="228600" y="914400"/>
            <a:ext cx="87630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1" name="Line 3"/>
          <p:cNvSpPr>
            <a:spLocks noChangeShapeType="1"/>
          </p:cNvSpPr>
          <p:nvPr/>
        </p:nvSpPr>
        <p:spPr bwMode="auto">
          <a:xfrm>
            <a:off x="190500" y="6172200"/>
            <a:ext cx="8763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225790"/>
            <a:ext cx="1797844" cy="632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1312"/>
            <a:ext cx="8229600" cy="62788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Isochronous 330-1000 </a:t>
            </a:r>
            <a:r>
              <a:rPr lang="en-US" sz="2800" dirty="0" err="1" smtClean="0"/>
              <a:t>M</a:t>
            </a:r>
            <a:r>
              <a:rPr lang="en-US" sz="2800" dirty="0" err="1" smtClean="0"/>
              <a:t>eV</a:t>
            </a:r>
            <a:r>
              <a:rPr lang="en-US" sz="2800" dirty="0" smtClean="0"/>
              <a:t> </a:t>
            </a:r>
            <a:r>
              <a:rPr lang="en-US" sz="2800" dirty="0" smtClean="0"/>
              <a:t>NS FFAG Machine Table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38200" y="1447802"/>
          <a:ext cx="6705600" cy="4876793"/>
        </p:xfrm>
        <a:graphic>
          <a:graphicData uri="http://schemas.openxmlformats.org/drawingml/2006/table">
            <a:tbl>
              <a:tblPr/>
              <a:tblGrid>
                <a:gridCol w="2656682"/>
                <a:gridCol w="2448183"/>
                <a:gridCol w="1600735"/>
              </a:tblGrid>
              <a:tr h="2248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kern="50">
                          <a:latin typeface="Liberation Serif"/>
                          <a:ea typeface="WenQuanYi Micro Hei"/>
                          <a:cs typeface="Lohit Hindi"/>
                        </a:rPr>
                        <a:t>Beam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0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Injected emittance, normalized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900" kern="50">
                          <a:latin typeface="Liberation Serif"/>
                          <a:ea typeface="MS PMincho"/>
                          <a:cs typeface="Lohit Hindi"/>
                        </a:rPr>
                        <a:t>≥</a:t>
                      </a:r>
                      <a:r>
                        <a:rPr lang="zh-CN" sz="900" kern="50">
                          <a:latin typeface="Liberation Serif"/>
                          <a:ea typeface="WenQuanYi Micro Hei"/>
                          <a:cs typeface="Lohit Hindi"/>
                        </a:rPr>
                        <a:t> </a:t>
                      </a: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200 </a:t>
                      </a: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  <a:sym typeface="Symbol"/>
                        </a:rPr>
                        <a:t></a:t>
                      </a: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 mm-mr  (TBD from space charge and losses)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8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Extracted emittance, normalized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900" kern="50">
                          <a:latin typeface="Liberation Serif"/>
                          <a:ea typeface="MS PMincho"/>
                          <a:cs typeface="Lohit Hindi"/>
                        </a:rPr>
                        <a:t>≥</a:t>
                      </a:r>
                      <a:r>
                        <a:rPr lang="zh-CN" sz="900" kern="50">
                          <a:latin typeface="Liberation Serif"/>
                          <a:ea typeface="WenQuanYi Micro Hei"/>
                          <a:cs typeface="Lohit Hindi"/>
                        </a:rPr>
                        <a:t> </a:t>
                      </a: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200 </a:t>
                      </a: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  <a:sym typeface="Symbol"/>
                        </a:rPr>
                        <a:t></a:t>
                      </a: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 mm-mr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8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Injected intensity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8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Extracted intensity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7-10MW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8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# ppb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8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Momentum spread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What can we capture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8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RF structure of injected beam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Min RF: 5.8 MHz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8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8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8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kern="50">
                          <a:latin typeface="Liberation Serif"/>
                          <a:ea typeface="WenQuanYi Micro Hei"/>
                          <a:cs typeface="Lohit Hindi"/>
                        </a:rPr>
                        <a:t>Lattice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8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Accelerator type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NS-FFAG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8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Lattice type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DFD 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8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Number of cells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6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8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Number of straight sections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6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8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Straight section length, long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2 m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8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Straight section length, short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0.70 – 0.50 m (inj. to ext.)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8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Number of magnets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2 per cell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8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Packing factor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8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Horizontal tune radial-dependence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See graph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8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Vertical tune radial-dependence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latin typeface="Liberation Serif"/>
                          <a:ea typeface="WenQuanYi Micro Hei"/>
                          <a:cs typeface="Lohit Hindi"/>
                        </a:rPr>
                        <a:t>See graph</a:t>
                      </a:r>
                      <a:endParaRPr lang="en-US" sz="1100" kern="50" dirty="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50" dirty="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1808" marR="31808" marT="31808" marB="318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1312"/>
            <a:ext cx="8229600" cy="62788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Isochronous 330-1000 </a:t>
            </a:r>
            <a:r>
              <a:rPr lang="en-US" sz="2800" dirty="0" err="1" smtClean="0"/>
              <a:t>M</a:t>
            </a:r>
            <a:r>
              <a:rPr lang="en-US" sz="2800" dirty="0" err="1" smtClean="0"/>
              <a:t>eV</a:t>
            </a:r>
            <a:r>
              <a:rPr lang="en-US" sz="2800" dirty="0" smtClean="0"/>
              <a:t> </a:t>
            </a:r>
            <a:r>
              <a:rPr lang="en-US" sz="2800" dirty="0" smtClean="0"/>
              <a:t>NS FFAG Machine Table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43000" y="1447806"/>
          <a:ext cx="6324599" cy="5105394"/>
        </p:xfrm>
        <a:graphic>
          <a:graphicData uri="http://schemas.openxmlformats.org/drawingml/2006/table">
            <a:tbl>
              <a:tblPr/>
              <a:tblGrid>
                <a:gridCol w="3291458"/>
                <a:gridCol w="3033141"/>
              </a:tblGrid>
              <a:tr h="2431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kern="50" dirty="0">
                          <a:latin typeface="Liberation Serif"/>
                          <a:ea typeface="WenQuanYi Micro Hei"/>
                          <a:cs typeface="Lohit Hindi"/>
                        </a:rPr>
                        <a:t>Magnet,  </a:t>
                      </a:r>
                      <a:r>
                        <a:rPr lang="en-US" sz="900" b="1" i="1" u="sng" kern="50" dirty="0">
                          <a:latin typeface="Liberation Serif"/>
                          <a:ea typeface="WenQuanYi Micro Hei"/>
                          <a:cs typeface="Lohit Hindi"/>
                        </a:rPr>
                        <a:t>Warm</a:t>
                      </a:r>
                      <a:endParaRPr lang="en-US" sz="1100" kern="50" dirty="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2846" marR="32846" marT="32846" marB="32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2846" marR="32846" marT="32846" marB="32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Field index, F type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2846" marR="32846" marT="32846" marB="32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2846" marR="32846" marT="32846" marB="32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Field index, D type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2846" marR="32846" marT="32846" marB="32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2846" marR="32846" marT="32846" marB="32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Wedge angles, F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2846" marR="32846" marT="32846" marB="32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2846" marR="32846" marT="32846" marB="32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Wedge angles, D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2846" marR="32846" marT="32846" marB="32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2846" marR="32846" marT="32846" marB="32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I/O fringe field r-dependence, F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2846" marR="32846" marT="32846" marB="32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2846" marR="32846" marT="32846" marB="32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I/O fringe field r-dependence, D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2846" marR="32846" marT="32846" marB="32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2846" marR="32846" marT="32846" marB="32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Sector angle, F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2846" marR="32846" marT="32846" marB="32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Edge crossing varies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2846" marR="32846" marT="32846" marB="32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Sector angle, D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2846" marR="32846" marT="32846" marB="32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2846" marR="32846" marT="32846" marB="32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Bend angle, F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2846" marR="32846" marT="32846" marB="32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0.523 / 0.657 rad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2846" marR="32846" marT="32846" marB="32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Bend angle, D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2846" marR="32846" marT="32846" marB="32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0.000 / -0.134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2846" marR="32846" marT="32846" marB="32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Radii on min/max orbits, F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2846" marR="32846" marT="32846" marB="32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2846" marR="32846" marT="32846" marB="32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Radii on min/max orbits, D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2846" marR="32846" marT="32846" marB="32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2846" marR="32846" marT="32846" marB="32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Magnetic field on R_min/max, F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2846" marR="32846" marT="32846" marB="32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latin typeface="Liberation Serif"/>
                          <a:ea typeface="WenQuanYi Micro Hei"/>
                          <a:cs typeface="Lohit Hindi"/>
                        </a:rPr>
                        <a:t>1.5 / 1.8 T</a:t>
                      </a:r>
                      <a:endParaRPr lang="en-US" sz="1100" kern="50" dirty="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2846" marR="32846" marT="32846" marB="32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Magnetic field on R_max/min, D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2846" marR="32846" marT="32846" marB="32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0.002 / -3.8T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2846" marR="32846" marT="32846" marB="32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Gap on R_max/min, F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2846" marR="32846" marT="32846" marB="32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1-2”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2846" marR="32846" marT="32846" marB="32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Gap on R_max/min, D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2846" marR="32846" marT="32846" marB="32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1-2”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2846" marR="32846" marT="32846" marB="32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Field profile, F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2846" marR="32846" marT="32846" marB="32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See graph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2846" marR="32846" marT="32846" marB="32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Field profile, D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2846" marR="32846" marT="32846" marB="32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See graph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2846" marR="32846" marT="32846" marB="32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Fringe fields, F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2846" marR="32846" marT="32846" marB="32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To be calculated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2846" marR="32846" marT="32846" marB="32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>
                          <a:latin typeface="Liberation Serif"/>
                          <a:ea typeface="WenQuanYi Micro Hei"/>
                          <a:cs typeface="Lohit Hindi"/>
                        </a:rPr>
                        <a:t>Fringe fields, D</a:t>
                      </a:r>
                      <a:endParaRPr lang="en-US" sz="11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2846" marR="32846" marT="32846" marB="32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latin typeface="Liberation Serif"/>
                          <a:ea typeface="WenQuanYi Micro Hei"/>
                          <a:cs typeface="Lohit Hindi"/>
                        </a:rPr>
                        <a:t>“</a:t>
                      </a:r>
                      <a:endParaRPr lang="en-US" sz="1100" kern="50" dirty="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2846" marR="32846" marT="32846" marB="32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1312"/>
            <a:ext cx="8229600" cy="62788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Isochronous 330-1000 </a:t>
            </a:r>
            <a:r>
              <a:rPr lang="en-US" sz="2800" dirty="0" err="1" smtClean="0"/>
              <a:t>M</a:t>
            </a:r>
            <a:r>
              <a:rPr lang="en-US" sz="2800" dirty="0" err="1" smtClean="0"/>
              <a:t>eV</a:t>
            </a:r>
            <a:r>
              <a:rPr lang="en-US" sz="2800" dirty="0" smtClean="0"/>
              <a:t> </a:t>
            </a:r>
            <a:r>
              <a:rPr lang="en-US" sz="2800" dirty="0" smtClean="0"/>
              <a:t>NS FFAG Machine Table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38200" y="1676400"/>
          <a:ext cx="6899275" cy="3453606"/>
        </p:xfrm>
        <a:graphic>
          <a:graphicData uri="http://schemas.openxmlformats.org/drawingml/2006/table">
            <a:tbl>
              <a:tblPr/>
              <a:tblGrid>
                <a:gridCol w="2733414"/>
                <a:gridCol w="2518893"/>
                <a:gridCol w="1646968"/>
              </a:tblGrid>
              <a:tr h="3837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kern="50">
                          <a:latin typeface="Liberation Serif"/>
                          <a:ea typeface="WenQuanYi Micro Hei"/>
                          <a:cs typeface="Lohit Hindi"/>
                        </a:rPr>
                        <a:t>RF system </a:t>
                      </a:r>
                      <a:endParaRPr lang="en-US" sz="12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7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latin typeface="Liberation Serif"/>
                          <a:ea typeface="WenQuanYi Micro Hei"/>
                          <a:cs typeface="Lohit Hindi"/>
                        </a:rPr>
                        <a:t>Number of cavities</a:t>
                      </a:r>
                      <a:endParaRPr lang="en-US" sz="12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latin typeface="Liberation Serif"/>
                          <a:ea typeface="WenQuanYi Micro Hei"/>
                          <a:cs typeface="Lohit Hindi"/>
                        </a:rPr>
                        <a:t>6 (3 straights)</a:t>
                      </a:r>
                      <a:endParaRPr lang="en-US" sz="12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7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latin typeface="Liberation Serif"/>
                          <a:ea typeface="WenQuanYi Micro Hei"/>
                          <a:cs typeface="Lohit Hindi"/>
                        </a:rPr>
                        <a:t>RF gap shape</a:t>
                      </a:r>
                      <a:endParaRPr lang="en-US" sz="12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latin typeface="Liberation Serif"/>
                          <a:ea typeface="WenQuanYi Micro Hei"/>
                          <a:cs typeface="Lohit Hindi"/>
                        </a:rPr>
                        <a:t>Straight</a:t>
                      </a:r>
                      <a:endParaRPr lang="en-US" sz="12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7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latin typeface="Liberation Serif"/>
                          <a:ea typeface="WenQuanYi Micro Hei"/>
                          <a:cs typeface="Lohit Hindi"/>
                        </a:rPr>
                        <a:t>RF gap length</a:t>
                      </a:r>
                      <a:endParaRPr lang="en-US" sz="12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7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latin typeface="Liberation Serif"/>
                          <a:ea typeface="WenQuanYi Micro Hei"/>
                          <a:cs typeface="Lohit Hindi"/>
                        </a:rPr>
                        <a:t>Cavity tilt</a:t>
                      </a:r>
                      <a:endParaRPr lang="en-US" sz="12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7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latin typeface="Liberation Serif"/>
                          <a:ea typeface="WenQuanYi Micro Hei"/>
                          <a:cs typeface="Lohit Hindi"/>
                        </a:rPr>
                        <a:t>RF voltage</a:t>
                      </a:r>
                      <a:endParaRPr lang="en-US" sz="12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7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latin typeface="Liberation Serif"/>
                          <a:ea typeface="WenQuanYi Micro Hei"/>
                          <a:cs typeface="Lohit Hindi"/>
                        </a:rPr>
                        <a:t>Energy gain per turn</a:t>
                      </a:r>
                      <a:endParaRPr lang="en-US" sz="12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 dirty="0" smtClean="0">
                          <a:latin typeface="Liberation Serif"/>
                          <a:ea typeface="WenQuanYi Micro Hei"/>
                          <a:cs typeface="Lohit Hindi"/>
                        </a:rPr>
                        <a:t> &gt; 4 </a:t>
                      </a:r>
                      <a:r>
                        <a:rPr lang="en-US" sz="1000" kern="50" dirty="0" err="1" smtClean="0">
                          <a:latin typeface="Liberation Serif"/>
                          <a:ea typeface="WenQuanYi Micro Hei"/>
                          <a:cs typeface="Lohit Hindi"/>
                        </a:rPr>
                        <a:t>MeV</a:t>
                      </a:r>
                      <a:r>
                        <a:rPr lang="en-US" sz="1000" kern="50" dirty="0" smtClean="0">
                          <a:latin typeface="Liberation Serif"/>
                          <a:ea typeface="WenQuanYi Micro Hei"/>
                          <a:cs typeface="Lohit Hindi"/>
                        </a:rPr>
                        <a:t>/turn </a:t>
                      </a:r>
                      <a:r>
                        <a:rPr lang="en-US" sz="1000" kern="50" baseline="0" dirty="0" smtClean="0">
                          <a:latin typeface="Liberation Serif"/>
                          <a:ea typeface="WenQuanYi Micro Hei"/>
                          <a:cs typeface="Lohit Hindi"/>
                        </a:rPr>
                        <a:t> - as large as possible</a:t>
                      </a:r>
                      <a:endParaRPr lang="en-US" sz="1000" kern="50" dirty="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7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latin typeface="Liberation Serif"/>
                          <a:ea typeface="WenQuanYi Micro Hei"/>
                          <a:cs typeface="Lohit Hindi"/>
                        </a:rPr>
                        <a:t>Harmonic number</a:t>
                      </a:r>
                      <a:endParaRPr lang="en-US" sz="12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7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latin typeface="Liberation Serif"/>
                          <a:ea typeface="WenQuanYi Micro Hei"/>
                          <a:cs typeface="Lohit Hindi"/>
                        </a:rPr>
                        <a:t>RF wave shape</a:t>
                      </a:r>
                      <a:endParaRPr lang="en-US" sz="12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 dirty="0" smtClean="0">
                          <a:latin typeface="Liberation Serif"/>
                          <a:ea typeface="WenQuanYi Micro Hei"/>
                          <a:cs typeface="Lohit Hindi"/>
                        </a:rPr>
                        <a:t>sinusoidal</a:t>
                      </a:r>
                      <a:endParaRPr lang="en-US" sz="1000" kern="50" dirty="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50" dirty="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47548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Isochronous 330 – 1000 </a:t>
            </a:r>
            <a:r>
              <a:rPr lang="en-US" sz="2800" dirty="0" err="1" smtClean="0"/>
              <a:t>MeV</a:t>
            </a:r>
            <a:r>
              <a:rPr lang="en-US" sz="2800" dirty="0" smtClean="0"/>
              <a:t> Layout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1295400"/>
          </a:xfrm>
        </p:spPr>
        <p:txBody>
          <a:bodyPr>
            <a:normAutofit/>
          </a:bodyPr>
          <a:lstStyle/>
          <a:p>
            <a:pPr lvl="1"/>
            <a:r>
              <a:rPr lang="en-US" sz="2200" dirty="0" smtClean="0">
                <a:solidFill>
                  <a:srgbClr val="C00000"/>
                </a:solidFill>
              </a:rPr>
              <a:t>Ring layout and half cell plotted (intermediate energy plotted: injection begins ~5.5 m radius)</a:t>
            </a:r>
            <a:endParaRPr lang="en-US" sz="2200" dirty="0" smtClean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47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r="40625" b="45122"/>
          <a:stretch>
            <a:fillRect/>
          </a:stretch>
        </p:blipFill>
        <p:spPr bwMode="auto">
          <a:xfrm>
            <a:off x="5105400" y="2971800"/>
            <a:ext cx="36195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362200"/>
            <a:ext cx="3810000" cy="387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47548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Isochronous 330 – 1000 </a:t>
            </a:r>
            <a:r>
              <a:rPr lang="en-US" sz="2800" dirty="0" err="1" smtClean="0"/>
              <a:t>MeV</a:t>
            </a:r>
            <a:r>
              <a:rPr lang="en-US" sz="2800" dirty="0" smtClean="0"/>
              <a:t> Machine Tunes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1295400"/>
          </a:xfrm>
        </p:spPr>
        <p:txBody>
          <a:bodyPr>
            <a:normAutofit/>
          </a:bodyPr>
          <a:lstStyle/>
          <a:p>
            <a:pPr lvl="1"/>
            <a:r>
              <a:rPr lang="en-US" sz="2200" dirty="0" smtClean="0">
                <a:solidFill>
                  <a:srgbClr val="C00000"/>
                </a:solidFill>
              </a:rPr>
              <a:t>Ring (left) and cell (right) tunes (vertical and horizontal close to 90 degrees); ring tune stable to +/-0.05 (2</a:t>
            </a:r>
            <a:r>
              <a:rPr lang="en-US" sz="2200" dirty="0" smtClean="0">
                <a:solidFill>
                  <a:srgbClr val="C00000"/>
                </a:solidFill>
                <a:sym typeface="Symbol"/>
              </a:rPr>
              <a:t> </a:t>
            </a:r>
            <a:r>
              <a:rPr lang="en-US" sz="2200" dirty="0" err="1" smtClean="0">
                <a:solidFill>
                  <a:srgbClr val="C00000"/>
                </a:solidFill>
                <a:sym typeface="Symbol"/>
              </a:rPr>
              <a:t>rad</a:t>
            </a:r>
            <a:r>
              <a:rPr lang="en-US" sz="2200" dirty="0" smtClean="0">
                <a:solidFill>
                  <a:srgbClr val="C00000"/>
                </a:solidFill>
                <a:sym typeface="Symbol"/>
              </a:rPr>
              <a:t>)</a:t>
            </a:r>
            <a:endParaRPr lang="en-US" sz="2200" dirty="0" smtClean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47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895600"/>
            <a:ext cx="4114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2667000"/>
            <a:ext cx="3962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2312"/>
            <a:ext cx="8229600" cy="4754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/>
              <a:t>Isochronous 330 – 1000 </a:t>
            </a:r>
            <a:r>
              <a:rPr lang="en-US" sz="2800" dirty="0" err="1" smtClean="0"/>
              <a:t>MeV</a:t>
            </a:r>
            <a:r>
              <a:rPr lang="en-US" sz="2800" dirty="0" smtClean="0"/>
              <a:t> footprint and isochronous properties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1295400"/>
          </a:xfrm>
        </p:spPr>
        <p:txBody>
          <a:bodyPr>
            <a:normAutofit/>
          </a:bodyPr>
          <a:lstStyle/>
          <a:p>
            <a:pPr lvl="1"/>
            <a:r>
              <a:rPr lang="en-US" sz="2200" dirty="0" smtClean="0">
                <a:solidFill>
                  <a:srgbClr val="C00000"/>
                </a:solidFill>
              </a:rPr>
              <a:t>Average radius  (left) :5.5 – 7.2 m (</a:t>
            </a:r>
            <a:r>
              <a:rPr lang="en-US" sz="2200" dirty="0" err="1" smtClean="0">
                <a:solidFill>
                  <a:srgbClr val="C00000"/>
                </a:solidFill>
              </a:rPr>
              <a:t>inj</a:t>
            </a:r>
            <a:r>
              <a:rPr lang="en-US" sz="2200" dirty="0" smtClean="0">
                <a:solidFill>
                  <a:srgbClr val="C00000"/>
                </a:solidFill>
              </a:rPr>
              <a:t> to ext); deviation in percent from isochronous (right). Note transition ~1200 </a:t>
            </a:r>
            <a:r>
              <a:rPr lang="en-US" sz="2200" dirty="0" err="1" smtClean="0">
                <a:solidFill>
                  <a:srgbClr val="C00000"/>
                </a:solidFill>
              </a:rPr>
              <a:t>MeV</a:t>
            </a:r>
            <a:r>
              <a:rPr lang="en-US" sz="2200" dirty="0" smtClean="0">
                <a:solidFill>
                  <a:srgbClr val="C00000"/>
                </a:solidFill>
              </a:rPr>
              <a:t>/c (585 </a:t>
            </a:r>
            <a:r>
              <a:rPr lang="en-US" sz="2200" dirty="0" err="1" smtClean="0">
                <a:solidFill>
                  <a:srgbClr val="C00000"/>
                </a:solidFill>
              </a:rPr>
              <a:t>MeV</a:t>
            </a:r>
            <a:r>
              <a:rPr lang="en-US" sz="2200" dirty="0" smtClean="0">
                <a:solidFill>
                  <a:srgbClr val="C00000"/>
                </a:solidFill>
              </a:rPr>
              <a:t>)</a:t>
            </a:r>
            <a:endParaRPr lang="en-US" sz="2200" dirty="0" smtClean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47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819400"/>
            <a:ext cx="4495800" cy="3266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667000"/>
            <a:ext cx="4343400" cy="3401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2312"/>
            <a:ext cx="8229600" cy="475488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Isochronous 330 – 1000 </a:t>
            </a:r>
            <a:r>
              <a:rPr lang="en-US" sz="2800" dirty="0" err="1" smtClean="0"/>
              <a:t>MeV</a:t>
            </a:r>
            <a:r>
              <a:rPr lang="en-US" sz="2800" dirty="0" smtClean="0"/>
              <a:t> Apertures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1295400"/>
          </a:xfrm>
        </p:spPr>
        <p:txBody>
          <a:bodyPr>
            <a:normAutofit/>
          </a:bodyPr>
          <a:lstStyle/>
          <a:p>
            <a:pPr lvl="1"/>
            <a:r>
              <a:rPr lang="en-US" sz="2200" dirty="0" smtClean="0">
                <a:solidFill>
                  <a:srgbClr val="C00000"/>
                </a:solidFill>
              </a:rPr>
              <a:t>Orbits in F (left) and orbits in D (right) in radial distance from injection</a:t>
            </a:r>
            <a:endParaRPr lang="en-US" sz="2200" dirty="0" smtClean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47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667000"/>
            <a:ext cx="3962400" cy="3088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2514600"/>
            <a:ext cx="4343400" cy="3249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2312"/>
            <a:ext cx="8229600" cy="475488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Isochronous 330 – 1000 </a:t>
            </a:r>
            <a:r>
              <a:rPr lang="en-US" sz="2800" dirty="0" err="1" smtClean="0"/>
              <a:t>MeV</a:t>
            </a:r>
            <a:r>
              <a:rPr lang="en-US" sz="2800" dirty="0" smtClean="0"/>
              <a:t> Magnet lengths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524000"/>
          </a:xfrm>
        </p:spPr>
        <p:txBody>
          <a:bodyPr>
            <a:normAutofit/>
          </a:bodyPr>
          <a:lstStyle/>
          <a:p>
            <a:pPr lvl="1"/>
            <a:r>
              <a:rPr lang="en-US" sz="2200" dirty="0" smtClean="0">
                <a:solidFill>
                  <a:srgbClr val="C00000"/>
                </a:solidFill>
              </a:rPr>
              <a:t>Half lengths of F and D – Note that SC D magnet (3.8T extraction field) is only 0.4 m long and is basically rectangular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– can be made completely rectangular.  F is almost a sector magnet.</a:t>
            </a:r>
            <a:endParaRPr lang="en-US" sz="2200" dirty="0" smtClean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47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139440"/>
            <a:ext cx="4419600" cy="295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048000"/>
            <a:ext cx="4876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2312"/>
            <a:ext cx="8229600" cy="475488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Isochronous 330 – 1000 </a:t>
            </a:r>
            <a:r>
              <a:rPr lang="en-US" sz="2800" dirty="0" err="1" smtClean="0"/>
              <a:t>MeV</a:t>
            </a:r>
            <a:r>
              <a:rPr lang="en-US" sz="2800" dirty="0" smtClean="0"/>
              <a:t> Magnetic Field Profiles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524000"/>
          </a:xfrm>
        </p:spPr>
        <p:txBody>
          <a:bodyPr>
            <a:normAutofit/>
          </a:bodyPr>
          <a:lstStyle/>
          <a:p>
            <a:pPr lvl="1"/>
            <a:r>
              <a:rPr lang="en-US" sz="2200" dirty="0" smtClean="0">
                <a:solidFill>
                  <a:srgbClr val="C00000"/>
                </a:solidFill>
              </a:rPr>
              <a:t>F (left) and D (right) : D is almost a linear gradient</a:t>
            </a:r>
            <a:endParaRPr lang="en-US" sz="2200" dirty="0" smtClean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47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302" y="2209800"/>
            <a:ext cx="4782897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905000"/>
            <a:ext cx="3733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2788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Isochronous 330-1000 </a:t>
            </a:r>
            <a:r>
              <a:rPr lang="en-US" sz="2800" dirty="0" err="1" smtClean="0"/>
              <a:t>M</a:t>
            </a:r>
            <a:r>
              <a:rPr lang="en-US" sz="2800" dirty="0" err="1" smtClean="0"/>
              <a:t>eV</a:t>
            </a:r>
            <a:r>
              <a:rPr lang="en-US" sz="2800" dirty="0" smtClean="0"/>
              <a:t> </a:t>
            </a:r>
            <a:r>
              <a:rPr lang="en-US" sz="2800" dirty="0" smtClean="0"/>
              <a:t>NS FFAG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CW operation  with ….</a:t>
            </a:r>
          </a:p>
          <a:p>
            <a:r>
              <a:rPr lang="en-US" sz="2000" dirty="0" smtClean="0"/>
              <a:t>To +/- 0.05%</a:t>
            </a:r>
          </a:p>
          <a:p>
            <a:r>
              <a:rPr lang="en-US" sz="2000" dirty="0" smtClean="0"/>
              <a:t>Six 2m straights for RF, injection, extraction</a:t>
            </a:r>
            <a:endParaRPr lang="en-US" sz="2000" dirty="0" smtClean="0"/>
          </a:p>
          <a:p>
            <a:r>
              <a:rPr lang="en-US" sz="2000" dirty="0" smtClean="0"/>
              <a:t>DFD layout : long straight at min horizontal beam size</a:t>
            </a:r>
            <a:endParaRPr lang="en-US" sz="2000" dirty="0" smtClean="0"/>
          </a:p>
          <a:p>
            <a:r>
              <a:rPr lang="en-US" sz="2000" dirty="0" smtClean="0"/>
              <a:t>Will require max RF cavities for low-loss operation </a:t>
            </a:r>
            <a:endParaRPr lang="en-US" sz="2000" dirty="0" smtClean="0"/>
          </a:p>
          <a:p>
            <a:r>
              <a:rPr lang="en-US" sz="2000" dirty="0" smtClean="0"/>
              <a:t>Need to develop 3D field map from COSY tools </a:t>
            </a:r>
            <a:endParaRPr lang="en-US" sz="2000" dirty="0" smtClean="0"/>
          </a:p>
          <a:p>
            <a:r>
              <a:rPr lang="en-US" sz="2000" dirty="0" smtClean="0"/>
              <a:t>RF cavity conceptual design</a:t>
            </a:r>
            <a:endParaRPr lang="en-US" sz="2000" dirty="0" smtClean="0"/>
          </a:p>
          <a:p>
            <a:r>
              <a:rPr lang="en-US" sz="2000" dirty="0" smtClean="0"/>
              <a:t>Upstream Booster lattice is next and needs to be matched </a:t>
            </a:r>
            <a:r>
              <a:rPr lang="en-US" sz="2000" dirty="0" smtClean="0"/>
              <a:t>to 1 </a:t>
            </a:r>
            <a:r>
              <a:rPr lang="en-US" sz="2000" dirty="0" err="1" smtClean="0"/>
              <a:t>GeV</a:t>
            </a:r>
            <a:r>
              <a:rPr lang="en-US" sz="2000" dirty="0" smtClean="0"/>
              <a:t> machine.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2788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Isochronous 330-1000 </a:t>
            </a:r>
            <a:r>
              <a:rPr lang="en-US" sz="2800" dirty="0" err="1" smtClean="0"/>
              <a:t>M</a:t>
            </a:r>
            <a:r>
              <a:rPr lang="en-US" sz="2800" dirty="0" err="1" smtClean="0"/>
              <a:t>eV</a:t>
            </a:r>
            <a:r>
              <a:rPr lang="en-US" sz="2800" dirty="0" smtClean="0"/>
              <a:t> </a:t>
            </a:r>
            <a:r>
              <a:rPr lang="en-US" sz="2800" dirty="0" smtClean="0"/>
              <a:t>NS FFAG Machine Table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990600" y="1828804"/>
          <a:ext cx="6746875" cy="4155277"/>
        </p:xfrm>
        <a:graphic>
          <a:graphicData uri="http://schemas.openxmlformats.org/drawingml/2006/table">
            <a:tbl>
              <a:tblPr/>
              <a:tblGrid>
                <a:gridCol w="2673035"/>
                <a:gridCol w="2463252"/>
                <a:gridCol w="1610588"/>
              </a:tblGrid>
              <a:tr h="2490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kern="50">
                          <a:latin typeface="Liberation Serif"/>
                          <a:ea typeface="WenQuanYi Micro Hei"/>
                          <a:cs typeface="Lohit Hindi"/>
                        </a:rPr>
                        <a:t>Ring </a:t>
                      </a:r>
                      <a:endParaRPr lang="en-US" sz="12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0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latin typeface="Liberation Serif"/>
                          <a:ea typeface="WenQuanYi Micro Hei"/>
                          <a:cs typeface="Lohit Hindi"/>
                        </a:rPr>
                        <a:t>Particle</a:t>
                      </a:r>
                      <a:endParaRPr lang="en-US" sz="12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latin typeface="Liberation Serif"/>
                          <a:ea typeface="WenQuanYi Micro Hei"/>
                          <a:cs typeface="Lohit Hindi"/>
                        </a:rPr>
                        <a:t>H+ </a:t>
                      </a:r>
                      <a:endParaRPr lang="en-US" sz="12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0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latin typeface="Liberation Serif"/>
                          <a:ea typeface="WenQuanYi Micro Hei"/>
                          <a:cs typeface="Lohit Hindi"/>
                        </a:rPr>
                        <a:t>Injection energy</a:t>
                      </a:r>
                      <a:endParaRPr lang="en-US" sz="12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latin typeface="Liberation Serif"/>
                          <a:ea typeface="WenQuanYi Micro Hei"/>
                          <a:cs typeface="Lohit Hindi"/>
                        </a:rPr>
                        <a:t>330 MeV</a:t>
                      </a:r>
                      <a:endParaRPr lang="en-US" sz="12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0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latin typeface="Liberation Serif"/>
                          <a:ea typeface="WenQuanYi Micro Hei"/>
                          <a:cs typeface="Lohit Hindi"/>
                        </a:rPr>
                        <a:t>Extraction energy</a:t>
                      </a:r>
                      <a:endParaRPr lang="en-US" sz="12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latin typeface="Liberation Serif"/>
                          <a:ea typeface="WenQuanYi Micro Hei"/>
                          <a:cs typeface="Lohit Hindi"/>
                        </a:rPr>
                        <a:t>1 GeV</a:t>
                      </a:r>
                      <a:endParaRPr lang="en-US" sz="12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0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latin typeface="Liberation Serif"/>
                          <a:ea typeface="WenQuanYi Micro Hei"/>
                          <a:cs typeface="Lohit Hindi"/>
                        </a:rPr>
                        <a:t>Injection B.rho</a:t>
                      </a:r>
                      <a:endParaRPr lang="en-US" sz="12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latin typeface="Liberation Serif"/>
                          <a:ea typeface="WenQuanYi Micro Hei"/>
                          <a:cs typeface="Lohit Hindi"/>
                        </a:rPr>
                        <a:t>Alternating gradients</a:t>
                      </a:r>
                      <a:endParaRPr lang="en-US" sz="12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0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latin typeface="Liberation Serif"/>
                          <a:ea typeface="WenQuanYi Micro Hei"/>
                          <a:cs typeface="Lohit Hindi"/>
                        </a:rPr>
                        <a:t>Extraction B.rho</a:t>
                      </a:r>
                      <a:endParaRPr lang="en-US" sz="12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0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latin typeface="Liberation Serif"/>
                          <a:ea typeface="WenQuanYi Micro Hei"/>
                          <a:cs typeface="Lohit Hindi"/>
                        </a:rPr>
                        <a:t>Injection radius</a:t>
                      </a:r>
                      <a:endParaRPr lang="en-US" sz="12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latin typeface="Liberation Serif"/>
                          <a:ea typeface="WenQuanYi Micro Hei"/>
                          <a:cs typeface="Lohit Hindi"/>
                        </a:rPr>
                        <a:t>5.50 m</a:t>
                      </a:r>
                      <a:endParaRPr lang="en-US" sz="12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0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latin typeface="Liberation Serif"/>
                          <a:ea typeface="WenQuanYi Micro Hei"/>
                          <a:cs typeface="Lohit Hindi"/>
                        </a:rPr>
                        <a:t>Extraction radius</a:t>
                      </a:r>
                      <a:endParaRPr lang="en-US" sz="12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latin typeface="Liberation Serif"/>
                          <a:ea typeface="WenQuanYi Micro Hei"/>
                          <a:cs typeface="Lohit Hindi"/>
                        </a:rPr>
                        <a:t>7.15 m</a:t>
                      </a:r>
                      <a:endParaRPr lang="en-US" sz="12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0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latin typeface="Liberation Serif"/>
                          <a:ea typeface="WenQuanYi Micro Hei"/>
                          <a:cs typeface="Lohit Hindi"/>
                        </a:rPr>
                        <a:t>Variable extraction radius</a:t>
                      </a:r>
                      <a:endParaRPr lang="en-US" sz="12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latin typeface="Liberation Serif"/>
                          <a:ea typeface="WenQuanYi Micro Hei"/>
                          <a:cs typeface="Lohit Hindi"/>
                        </a:rPr>
                        <a:t>Not needed</a:t>
                      </a:r>
                      <a:endParaRPr lang="en-US" sz="12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0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latin typeface="Liberation Serif"/>
                          <a:ea typeface="WenQuanYi Micro Hei"/>
                          <a:cs typeface="Lohit Hindi"/>
                        </a:rPr>
                        <a:t>Degree of isochronicity</a:t>
                      </a:r>
                      <a:endParaRPr lang="en-US" sz="12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latin typeface="Liberation Serif"/>
                          <a:ea typeface="WenQuanYi Micro Hei"/>
                          <a:cs typeface="Lohit Hindi"/>
                        </a:rPr>
                        <a:t>0.05%  preliminary</a:t>
                      </a:r>
                      <a:endParaRPr lang="en-US" sz="12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0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latin typeface="Liberation Serif"/>
                          <a:ea typeface="WenQuanYi Micro Hei"/>
                          <a:cs typeface="Lohit Hindi"/>
                        </a:rPr>
                        <a:t>Geometrical acceptance</a:t>
                      </a:r>
                      <a:endParaRPr lang="en-US" sz="12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0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latin typeface="Liberation Serif"/>
                          <a:ea typeface="WenQuanYi Micro Hei"/>
                          <a:cs typeface="Lohit Hindi"/>
                        </a:rPr>
                        <a:t>Dynamical acceptance</a:t>
                      </a:r>
                      <a:endParaRPr lang="en-US" sz="12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000" kern="50">
                          <a:latin typeface="Liberation Serif"/>
                          <a:ea typeface="MS PMincho"/>
                          <a:cs typeface="Lohit Hindi"/>
                        </a:rPr>
                        <a:t>≥</a:t>
                      </a:r>
                      <a:r>
                        <a:rPr lang="zh-CN" sz="1000" kern="50">
                          <a:latin typeface="Liberation Serif"/>
                          <a:ea typeface="WenQuanYi Micro Hei"/>
                          <a:cs typeface="Lohit Hindi"/>
                        </a:rPr>
                        <a:t> </a:t>
                      </a:r>
                      <a:r>
                        <a:rPr lang="en-US" sz="1000" kern="50">
                          <a:latin typeface="Liberation Serif"/>
                          <a:ea typeface="WenQuanYi Micro Hei"/>
                          <a:cs typeface="Lohit Hindi"/>
                        </a:rPr>
                        <a:t>400 </a:t>
                      </a:r>
                      <a:r>
                        <a:rPr lang="en-US" sz="1000" kern="50">
                          <a:latin typeface="Liberation Serif"/>
                          <a:ea typeface="WenQuanYi Micro Hei"/>
                          <a:cs typeface="Lohit Hindi"/>
                          <a:sym typeface="Symbol"/>
                        </a:rPr>
                        <a:t></a:t>
                      </a:r>
                      <a:r>
                        <a:rPr lang="en-US" sz="1000" kern="50">
                          <a:latin typeface="Liberation Serif"/>
                          <a:ea typeface="WenQuanYi Micro Hei"/>
                          <a:cs typeface="Lohit Hindi"/>
                        </a:rPr>
                        <a:t> mm-mr</a:t>
                      </a:r>
                      <a:endParaRPr lang="en-US" sz="12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0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latin typeface="Liberation Serif"/>
                          <a:ea typeface="WenQuanYi Micro Hei"/>
                          <a:cs typeface="Lohit Hindi"/>
                        </a:rPr>
                        <a:t>Injection method</a:t>
                      </a:r>
                      <a:endParaRPr lang="en-US" sz="12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latin typeface="Liberation Serif"/>
                          <a:ea typeface="WenQuanYi Micro Hei"/>
                          <a:cs typeface="Lohit Hindi"/>
                        </a:rPr>
                        <a:t>H- Stripping – CW injection</a:t>
                      </a:r>
                      <a:endParaRPr lang="en-US" sz="12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7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latin typeface="Liberation Serif"/>
                          <a:ea typeface="WenQuanYi Micro Hei"/>
                          <a:cs typeface="Lohit Hindi"/>
                        </a:rPr>
                        <a:t>Extraction method </a:t>
                      </a:r>
                      <a:endParaRPr lang="en-US" sz="12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latin typeface="Liberation Serif"/>
                          <a:ea typeface="WenQuanYi Micro Hei"/>
                          <a:cs typeface="Lohit Hindi"/>
                        </a:rPr>
                        <a:t>Field change/septum/single –turn resonance?</a:t>
                      </a:r>
                      <a:endParaRPr lang="en-US" sz="12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0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latin typeface="Liberation Serif"/>
                          <a:ea typeface="WenQuanYi Micro Hei"/>
                          <a:cs typeface="Lohit Hindi"/>
                        </a:rPr>
                        <a:t>Transition gamma</a:t>
                      </a:r>
                      <a:endParaRPr lang="en-US" sz="12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latin typeface="Liberation Serif"/>
                          <a:ea typeface="WenQuanYi Micro Hei"/>
                          <a:cs typeface="Lohit Hindi"/>
                        </a:rPr>
                        <a:t>585 MeV</a:t>
                      </a:r>
                      <a:endParaRPr lang="en-US" sz="12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0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5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50" dirty="0"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FFAG08_Johnston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FFAG08_Johnstone</Template>
  <TotalTime>16743</TotalTime>
  <Words>653</Words>
  <Application>Microsoft Office PowerPoint</Application>
  <PresentationFormat>On-screen Show (4:3)</PresentationFormat>
  <Paragraphs>141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FFAG08_Johnstone</vt:lpstr>
      <vt:lpstr>Textured</vt:lpstr>
      <vt:lpstr>Flow</vt:lpstr>
      <vt:lpstr>NEW ISO 330-1 GeV DFD lattice: CW  to +/- 0.5% </vt:lpstr>
      <vt:lpstr>Isochronous 330 – 1000 MeV Layout</vt:lpstr>
      <vt:lpstr>Isochronous 330 – 1000 MeV Machine Tunes</vt:lpstr>
      <vt:lpstr>Isochronous 330 – 1000 MeV footprint and isochronous properties</vt:lpstr>
      <vt:lpstr>Isochronous 330 – 1000 MeV Apertures</vt:lpstr>
      <vt:lpstr>Isochronous 330 – 1000 MeV Magnet lengths</vt:lpstr>
      <vt:lpstr>Isochronous 330 – 1000 MeV Magnetic Field Profiles</vt:lpstr>
      <vt:lpstr>Isochronous 330-1000 MeV NS FFAG</vt:lpstr>
      <vt:lpstr>Isochronous 330-1000 MeV NS FFAG Machine Table</vt:lpstr>
      <vt:lpstr>Isochronous 330-1000 MeV NS FFAG Machine Table</vt:lpstr>
      <vt:lpstr>Isochronous 330-1000 MeV NS FFAG Machine Table</vt:lpstr>
      <vt:lpstr>Isochronous 330-1000 MeV NS FFAG Machine Table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C. Johnstone</dc:creator>
  <cp:lastModifiedBy>C. Johnstone</cp:lastModifiedBy>
  <cp:revision>672</cp:revision>
  <dcterms:created xsi:type="dcterms:W3CDTF">2009-04-27T13:51:30Z</dcterms:created>
  <dcterms:modified xsi:type="dcterms:W3CDTF">2012-04-11T14:42:16Z</dcterms:modified>
</cp:coreProperties>
</file>