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7" r:id="rId5"/>
    <p:sldMasterId id="2147484478" r:id="rId6"/>
  </p:sldMasterIdLst>
  <p:notesMasterIdLst>
    <p:notesMasterId r:id="rId18"/>
  </p:notesMasterIdLst>
  <p:handoutMasterIdLst>
    <p:handoutMasterId r:id="rId19"/>
  </p:handoutMasterIdLst>
  <p:sldIdLst>
    <p:sldId id="2470" r:id="rId7"/>
    <p:sldId id="2980" r:id="rId8"/>
    <p:sldId id="2985" r:id="rId9"/>
    <p:sldId id="2981" r:id="rId10"/>
    <p:sldId id="2506" r:id="rId11"/>
    <p:sldId id="2989" r:id="rId12"/>
    <p:sldId id="2986" r:id="rId13"/>
    <p:sldId id="2987" r:id="rId14"/>
    <p:sldId id="2988" r:id="rId15"/>
    <p:sldId id="2984" r:id="rId16"/>
    <p:sldId id="2502" r:id="rId17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888ED73-3E21-43C6-8B06-442C59A65C24}">
          <p14:sldIdLst>
            <p14:sldId id="2470"/>
            <p14:sldId id="2980"/>
            <p14:sldId id="2985"/>
            <p14:sldId id="2981"/>
            <p14:sldId id="2506"/>
            <p14:sldId id="2989"/>
            <p14:sldId id="2986"/>
            <p14:sldId id="2987"/>
            <p14:sldId id="2988"/>
            <p14:sldId id="2984"/>
            <p14:sldId id="2502"/>
          </p14:sldIdLst>
        </p14:section>
        <p14:section name="Backup" id="{4E24F941-2877-4513-97FD-BB342157E7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E4E4E"/>
    <a:srgbClr val="63666A"/>
    <a:srgbClr val="505050"/>
    <a:srgbClr val="003087"/>
    <a:srgbClr val="0F2D62"/>
    <a:srgbClr val="50504E"/>
    <a:srgbClr val="004C97"/>
    <a:srgbClr val="A7A8A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F3055-5AE6-420D-ACA8-4C6CF134C86B}" v="27" dt="2022-07-11T23:04:55.1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3" autoAdjust="0"/>
    <p:restoredTop sz="92234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192" y="4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Teams necessary for all Partners to access Workshop</a:t>
            </a:r>
          </a:p>
          <a:p>
            <a:r>
              <a:rPr lang="en-US" dirty="0"/>
              <a:t>Mute when entering meeting</a:t>
            </a:r>
          </a:p>
          <a:p>
            <a:r>
              <a:rPr lang="en-US" dirty="0"/>
              <a:t>Raise hand to speak</a:t>
            </a:r>
          </a:p>
          <a:p>
            <a:r>
              <a:rPr lang="en-US" dirty="0"/>
              <a:t>Use Chat to ask/answer questions or record observations for the benefit of the session</a:t>
            </a:r>
          </a:p>
          <a:p>
            <a:r>
              <a:rPr lang="en-US" dirty="0"/>
              <a:t>Audio controls </a:t>
            </a:r>
          </a:p>
          <a:p>
            <a:r>
              <a:rPr lang="en-US" dirty="0"/>
              <a:t>Share Screen control – highlight desktop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5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questions?</a:t>
            </a:r>
          </a:p>
          <a:p>
            <a:r>
              <a:rPr lang="en-US" dirty="0"/>
              <a:t>Disconnect and head to the WG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4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PIP-II is 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1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98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46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83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84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6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Allan Rowe | Organization and Logistics | 2nd PIP-II Tech.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D241-2D74-8E44-874E-E2394120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E7E60-6777-9744-AF3B-8E54451D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Allan Rowe | Organization and Logistics | 2nd PIP-II Tech. Meeting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D7A4-8018-EC4D-ACB0-F62ABC84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935-2E88-4F40-8538-6CF52ADDF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9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7/12/2022</a:t>
            </a:r>
          </a:p>
        </p:txBody>
      </p:sp>
    </p:spTree>
    <p:extLst>
      <p:ext uri="{BB962C8B-B14F-4D97-AF65-F5344CB8AC3E}">
        <p14:creationId xmlns:p14="http://schemas.microsoft.com/office/powerpoint/2010/main" val="140576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87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35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87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3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2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6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1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7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7" r:id="rId8"/>
    <p:sldLayoutId id="2147484488" r:id="rId9"/>
    <p:sldLayoutId id="2147484489" r:id="rId10"/>
    <p:sldLayoutId id="2147484490" r:id="rId11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hq.fnal.gov/covid19vaccine/" TargetMode="External"/><Relationship Id="rId2" Type="http://schemas.openxmlformats.org/officeDocument/2006/relationships/hyperlink" Target="https://eshq.fnal.gov/covid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.fnal.gov/wp-content/uploads/site-map.pdf" TargetMode="External"/><Relationship Id="rId4" Type="http://schemas.openxmlformats.org/officeDocument/2006/relationships/hyperlink" Target="mailto:covid19@fnal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5473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hkpark2@fnal.gov" TargetMode="External"/><Relationship Id="rId13" Type="http://schemas.openxmlformats.org/officeDocument/2006/relationships/hyperlink" Target="https://teams.microsoft.com/l/meetup-join/19:meeting_ZjQ4ZWFhYmItYTlmNi00NmUyLTkzODQtNTE4Njc0OGUzZGFk@thread.v2/0?context=%7b%22Tid%22:%229d5f83d3-d338-4fd3-b1c9-b7d94d70255a%22,%22Oid%22:%22633a6ece-4485-451f-b648-2682e0f1ab1a%22%7d" TargetMode="External"/><Relationship Id="rId3" Type="http://schemas.openxmlformats.org/officeDocument/2006/relationships/hyperlink" Target="mailto:arowe@fnal.gov" TargetMode="External"/><Relationship Id="rId7" Type="http://schemas.openxmlformats.org/officeDocument/2006/relationships/hyperlink" Target="https://teams.microsoft.com/l/meetup-join/19:meeting_Y2NkM2JlYjAtOTdlNC00NTM1LWI4OWYtYzE4NjExNDkyYmYy@thread.v2/0?context=%7b%22Tid%22:%229d5f83d3-d338-4fd3-b1c9-b7d94d70255a%22,%22Oid%22:%22633a6ece-4485-451f-b648-2682e0f1ab1a%22%7d" TargetMode="External"/><Relationship Id="rId12" Type="http://schemas.openxmlformats.org/officeDocument/2006/relationships/hyperlink" Target="mailto:ozelis@fnal.gov" TargetMode="External"/><Relationship Id="rId2" Type="http://schemas.openxmlformats.org/officeDocument/2006/relationships/hyperlink" Target="mailto:tracil@fna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dhuley@fnal.gov" TargetMode="External"/><Relationship Id="rId11" Type="http://schemas.openxmlformats.org/officeDocument/2006/relationships/hyperlink" Target="https://teams.microsoft.com/l/meetup-join/19:meeting_NjJjNDc5YTktNGNhNy00MmQ4LTgxZjctYTRmNTQ4YTdkYzBm@thread.v2/0?context=%7b%22Tid%22:%229d5f83d3-d338-4fd3-b1c9-b7d94d70255a%22,%22Oid%22:%22633a6ece-4485-451f-b648-2682e0f1ab1a%22%7d" TargetMode="External"/><Relationship Id="rId5" Type="http://schemas.openxmlformats.org/officeDocument/2006/relationships/hyperlink" Target="https://teams.microsoft.com/l/meetup-join/19:meeting_NDE1MmU3ZDYtMmQxZi00MDU1LTg4YWUtNTVkNzMwYzk5NjY1@thread.v2/0?context=%7b%22Tid%22:%229d5f83d3-d338-4fd3-b1c9-b7d94d70255a%22,%22Oid%22:%22633a6ece-4485-451f-b648-2682e0f1ab1a%22%7d" TargetMode="External"/><Relationship Id="rId10" Type="http://schemas.openxmlformats.org/officeDocument/2006/relationships/hyperlink" Target="mailto:jhelser@fnal.gov" TargetMode="External"/><Relationship Id="rId4" Type="http://schemas.openxmlformats.org/officeDocument/2006/relationships/hyperlink" Target="https://teams.microsoft.com/l/meetup-join/19:meeting_MTc4ZWM5ZTktOGI1Mi00NzIxLTliNzktMmJhYWNjOWRiYjc1@thread.v2/0?context=%7b%22Tid%22:%229d5f83d3-d338-4fd3-b1c9-b7d94d70255a%22,%22Oid%22:%22633a6ece-4485-451f-b648-2682e0f1ab1a%22%7d" TargetMode="External"/><Relationship Id="rId9" Type="http://schemas.openxmlformats.org/officeDocument/2006/relationships/hyperlink" Target="https://teams.microsoft.com/l/meetup-join/19:meeting_ODc0NDNkY2YtN2MwMi00ZWU4LWE4OWMtZDhlZjYyMTRmODAz@thread.v2/0?context=%7b%22Tid%22:%229d5f83d3-d338-4fd3-b1c9-b7d94d70255a%22,%22Oid%22:%22633a6ece-4485-451f-b648-2682e0f1ab1a%22%7d" TargetMode="External"/><Relationship Id="rId14" Type="http://schemas.openxmlformats.org/officeDocument/2006/relationships/hyperlink" Target="mailto:vgrzelak@fnal.go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microsoft.com/en-us/microsoft-365/microsoft-teams/download-app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google.com/chrome/" TargetMode="External"/><Relationship Id="rId4" Type="http://schemas.openxmlformats.org/officeDocument/2006/relationships/hyperlink" Target="https://www.microsoft.com/en-us/edg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903" y="5381014"/>
            <a:ext cx="11332308" cy="1247725"/>
          </a:xfrm>
        </p:spPr>
        <p:txBody>
          <a:bodyPr/>
          <a:lstStyle/>
          <a:p>
            <a:r>
              <a:rPr lang="en-US" dirty="0"/>
              <a:t>Allan Rowe, IKC Technical Manager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PIP-II Technical Meeting</a:t>
            </a:r>
          </a:p>
          <a:p>
            <a:r>
              <a:rPr lang="en-US" dirty="0"/>
              <a:t>July 12-14,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369083"/>
            <a:ext cx="8087210" cy="10030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Organization and Logistics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9CBC98-FC26-47F3-A6AD-B618B4472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541F2-ADC9-4693-877A-B5A98ED3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2C1BCC-D384-478C-9A3C-30E40C1B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5136D1-1B8C-4670-AC68-2420FD51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652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BA304-5725-403E-BD01-78C66687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6" y="2862821"/>
            <a:ext cx="11563351" cy="93506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Enjoy the Discussions!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97CC-0376-425B-995E-FC8FD5C8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0102AC-34B8-419A-8059-5ABC78953CDB}"/>
              </a:ext>
            </a:extLst>
          </p:cNvPr>
          <p:cNvGrpSpPr/>
          <p:nvPr/>
        </p:nvGrpSpPr>
        <p:grpSpPr>
          <a:xfrm>
            <a:off x="9965973" y="655136"/>
            <a:ext cx="1140541" cy="801133"/>
            <a:chOff x="0" y="0"/>
            <a:chExt cx="742950" cy="4984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3EB395-64BC-4ED6-86E5-2CDB1BE9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" y="0"/>
              <a:ext cx="310515" cy="3206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9D1007-8A97-4AF7-9B2B-FCE80E03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3850"/>
              <a:ext cx="742950" cy="174625"/>
            </a:xfrm>
            <a:prstGeom prst="rect">
              <a:avLst/>
            </a:prstGeom>
          </p:spPr>
        </p:pic>
      </p:grpSp>
      <p:pic>
        <p:nvPicPr>
          <p:cNvPr id="12" name="Picture 2" descr="image006">
            <a:extLst>
              <a:ext uri="{FF2B5EF4-FFF2-40B4-BE49-F238E27FC236}">
                <a16:creationId xmlns:a16="http://schemas.microsoft.com/office/drawing/2014/main" id="{C3B21EFB-A37E-422E-82CE-43A28114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59" y="643953"/>
            <a:ext cx="796541" cy="8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9">
            <a:extLst>
              <a:ext uri="{FF2B5EF4-FFF2-40B4-BE49-F238E27FC236}">
                <a16:creationId xmlns:a16="http://schemas.microsoft.com/office/drawing/2014/main" id="{630FD4D9-56D4-4042-A5A4-B508069D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4" y="754952"/>
            <a:ext cx="1005002" cy="5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1">
            <a:extLst>
              <a:ext uri="{FF2B5EF4-FFF2-40B4-BE49-F238E27FC236}">
                <a16:creationId xmlns:a16="http://schemas.microsoft.com/office/drawing/2014/main" id="{A6876316-EC52-42CE-AA4A-2836DA5F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80" y="763571"/>
            <a:ext cx="1068194" cy="5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2">
            <a:extLst>
              <a:ext uri="{FF2B5EF4-FFF2-40B4-BE49-F238E27FC236}">
                <a16:creationId xmlns:a16="http://schemas.microsoft.com/office/drawing/2014/main" id="{1BBB2740-E63D-4F1A-BAE0-4CCAE1EA9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75" y="726975"/>
            <a:ext cx="711424" cy="5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Fermilab | Graphics Standards at Fermilab | Logo and usage">
            <a:extLst>
              <a:ext uri="{FF2B5EF4-FFF2-40B4-BE49-F238E27FC236}">
                <a16:creationId xmlns:a16="http://schemas.microsoft.com/office/drawing/2014/main" id="{4872F7EA-0920-4209-B134-6EFA95D8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0" y="771541"/>
            <a:ext cx="2216108" cy="4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84A659C-344A-4265-BB98-942B00E3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73" y="735593"/>
            <a:ext cx="2103847" cy="5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8E9AE7C-64BE-4AB9-99DB-4304744E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5D18B2A-86CB-4F38-A3E6-DDBCD93D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329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E162E6-9EC4-47CD-A695-E2014FBD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Fermilab COVID Page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Current Fermilab Site COVID Protocols</a:t>
            </a:r>
            <a:endParaRPr lang="en-US" dirty="0"/>
          </a:p>
          <a:p>
            <a:pPr lvl="1"/>
            <a:r>
              <a:rPr lang="en-US" dirty="0"/>
              <a:t>Send questions to:  </a:t>
            </a:r>
            <a:r>
              <a:rPr lang="en-US" dirty="0">
                <a:hlinkClick r:id="rId4"/>
              </a:rPr>
              <a:t>covid19@fnal.gov</a:t>
            </a:r>
            <a:r>
              <a:rPr lang="en-US" dirty="0"/>
              <a:t> </a:t>
            </a:r>
          </a:p>
          <a:p>
            <a:r>
              <a:rPr lang="en-US" dirty="0"/>
              <a:t>WG Chairs should inform participants of nearby tornado shelters and fire escape/gathering point information</a:t>
            </a:r>
          </a:p>
          <a:p>
            <a:r>
              <a:rPr lang="en-US" dirty="0">
                <a:hlinkClick r:id="rId5"/>
              </a:rPr>
              <a:t>Fermilab Site Map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13078-64A1-47D2-B33E-7D2223D7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Safety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6AB0-4B0C-4DE0-96DC-7C24312F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5D58-56C8-4123-9F64-A52ECEFD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Allan Rowe | Organization and Logistics | 2nd PIP-II Tech.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D4F5-1628-449C-8E7E-5BD8C511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3D9CE-768D-43AE-B884-A16BB30F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8:00 a.m. Central Start time</a:t>
            </a:r>
          </a:p>
          <a:p>
            <a:pPr lvl="1"/>
            <a:r>
              <a:rPr lang="en-US" dirty="0"/>
              <a:t>Coffee Service:  Hermitage, IARC 2</a:t>
            </a:r>
            <a:r>
              <a:rPr lang="en-US" baseline="30000" dirty="0"/>
              <a:t>nd</a:t>
            </a:r>
            <a:r>
              <a:rPr lang="en-US" dirty="0"/>
              <a:t> floor kitchen, Wilson Hall Atrium</a:t>
            </a:r>
          </a:p>
          <a:p>
            <a:r>
              <a:rPr lang="en-US" dirty="0"/>
              <a:t>12:00 p.m. Session Close</a:t>
            </a:r>
          </a:p>
          <a:p>
            <a:r>
              <a:rPr lang="en-US" dirty="0"/>
              <a:t>Lunch – on your own</a:t>
            </a:r>
          </a:p>
          <a:p>
            <a:pPr lvl="1"/>
            <a:r>
              <a:rPr lang="en-US" dirty="0"/>
              <a:t>Wilson Hall has limited options</a:t>
            </a:r>
          </a:p>
          <a:p>
            <a:pPr lvl="1"/>
            <a:r>
              <a:rPr lang="en-US" dirty="0"/>
              <a:t>Nearby Batavia or Warrenville options are plentiful</a:t>
            </a:r>
          </a:p>
          <a:p>
            <a:r>
              <a:rPr lang="en-US" dirty="0"/>
              <a:t>Satellite meetings in the afternoons</a:t>
            </a:r>
          </a:p>
          <a:p>
            <a:pPr lvl="1"/>
            <a:r>
              <a:rPr lang="en-US" dirty="0"/>
              <a:t>Separately organized</a:t>
            </a:r>
          </a:p>
          <a:p>
            <a:r>
              <a:rPr lang="en-US" dirty="0"/>
              <a:t>Due to COVID rules, no workshop-wide organized social events</a:t>
            </a:r>
          </a:p>
          <a:p>
            <a:r>
              <a:rPr lang="en-US" dirty="0"/>
              <a:t>Working Groups can self-organize, if desired</a:t>
            </a:r>
          </a:p>
          <a:p>
            <a:r>
              <a:rPr lang="en-US" dirty="0"/>
              <a:t>Note:  There will be no closing Close Plenary Session this week</a:t>
            </a:r>
          </a:p>
          <a:p>
            <a:pPr lvl="1"/>
            <a:r>
              <a:rPr lang="en-US" dirty="0"/>
              <a:t>Closing Plenary Session to be convened after Partners return home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8FB08-DDC7-485A-A11F-001A4356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9C536-2676-4A48-935E-972FB1BB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0AD3FD-1F97-4F8E-AF44-C5BB100F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F23FD8-FD0D-469D-BE20-79FB87A0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6DE326-9B4A-43D7-92A0-C60BA7998F36}"/>
              </a:ext>
            </a:extLst>
          </p:cNvPr>
          <p:cNvSpPr txBox="1">
            <a:spLocks/>
          </p:cNvSpPr>
          <p:nvPr/>
        </p:nvSpPr>
        <p:spPr>
          <a:xfrm>
            <a:off x="304805" y="971553"/>
            <a:ext cx="11563351" cy="518920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PIP-II Technical Meeting </a:t>
            </a:r>
            <a:r>
              <a:rPr lang="en-US" dirty="0" err="1">
                <a:hlinkClick r:id="rId2"/>
              </a:rPr>
              <a:t>Indico</a:t>
            </a:r>
            <a:r>
              <a:rPr lang="en-US" dirty="0">
                <a:hlinkClick r:id="rId2"/>
              </a:rPr>
              <a:t> Site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BA8C5-6AEB-4F12-B61F-494B3EDE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Groups, Links and Locations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F9A89-F273-4385-AF43-7BD0598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91AE73-B45E-4683-AEC0-C2F7FE72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E1E2EC-F03D-40D2-8823-3D447D96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6C4B2-C700-4BC8-AA1D-1877807332FE}"/>
              </a:ext>
            </a:extLst>
          </p:cNvPr>
          <p:cNvSpPr txBox="1"/>
          <p:nvPr/>
        </p:nvSpPr>
        <p:spPr>
          <a:xfrm>
            <a:off x="1122113" y="5439005"/>
            <a:ext cx="4726037" cy="1070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experience any logistical issues, please contact: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Traci Langford: 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tracil@fnal.gov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Allan Rowe: 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arowe@fnal.gov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861FB-20B5-463C-AF50-130B6B55D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00624"/>
              </p:ext>
            </p:extLst>
          </p:nvPr>
        </p:nvGraphicFramePr>
        <p:xfrm>
          <a:off x="1122113" y="795551"/>
          <a:ext cx="8759952" cy="4652012"/>
        </p:xfrm>
        <a:graphic>
          <a:graphicData uri="http://schemas.openxmlformats.org/drawingml/2006/table">
            <a:tbl>
              <a:tblPr firstRow="1" firstCol="1" bandRow="1"/>
              <a:tblGrid>
                <a:gridCol w="2406879">
                  <a:extLst>
                    <a:ext uri="{9D8B030D-6E8A-4147-A177-3AD203B41FA5}">
                      <a16:colId xmlns:a16="http://schemas.microsoft.com/office/drawing/2014/main" val="2216614572"/>
                    </a:ext>
                  </a:extLst>
                </a:gridCol>
                <a:gridCol w="1804457">
                  <a:extLst>
                    <a:ext uri="{9D8B030D-6E8A-4147-A177-3AD203B41FA5}">
                      <a16:colId xmlns:a16="http://schemas.microsoft.com/office/drawing/2014/main" val="2128077488"/>
                    </a:ext>
                  </a:extLst>
                </a:gridCol>
                <a:gridCol w="1602087">
                  <a:extLst>
                    <a:ext uri="{9D8B030D-6E8A-4147-A177-3AD203B41FA5}">
                      <a16:colId xmlns:a16="http://schemas.microsoft.com/office/drawing/2014/main" val="1598934652"/>
                    </a:ext>
                  </a:extLst>
                </a:gridCol>
                <a:gridCol w="2946529">
                  <a:extLst>
                    <a:ext uri="{9D8B030D-6E8A-4147-A177-3AD203B41FA5}">
                      <a16:colId xmlns:a16="http://schemas.microsoft.com/office/drawing/2014/main" val="393713093"/>
                    </a:ext>
                  </a:extLst>
                </a:gridCol>
              </a:tblGrid>
              <a:tr h="558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Plenary Session and Working Groups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Teams Meeting Links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Meeting Location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Working Group Contacts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518087"/>
                  </a:ext>
                </a:extLst>
              </a:tr>
              <a:tr h="631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E75B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Opening Plenary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4"/>
                        </a:rPr>
                        <a:t>Click here to join the meeting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Remote Only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3255" algn="l"/>
                        </a:tabLs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Allan Rowe: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3255" algn="l"/>
                        </a:tabLs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3"/>
                        </a:rPr>
                        <a:t>arowe@fnal.gov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730735"/>
                  </a:ext>
                </a:extLst>
              </a:tr>
              <a:tr h="631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E75B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Cryogenics Distribution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5"/>
                        </a:rPr>
                        <a:t>Click here to join the meeting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Confessional – Wilson Hall 5</a:t>
                      </a:r>
                      <a:r>
                        <a:rPr lang="en-US" sz="1400" baseline="300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Floor East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Ram Dhuley: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6"/>
                        </a:rPr>
                        <a:t>rdhuley@fnal.gov</a:t>
                      </a: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445700"/>
                  </a:ext>
                </a:extLst>
              </a:tr>
              <a:tr h="47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E75B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650 MHz Cavity Processing and Testing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7"/>
                        </a:rPr>
                        <a:t>Click here to join the meeting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Floating Point – IARC 3</a:t>
                      </a:r>
                      <a:r>
                        <a:rPr lang="en-US" sz="1400" baseline="300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Floor East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HyeKyoung</a:t>
                      </a: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Park:  </a:t>
                      </a: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8"/>
                        </a:rPr>
                        <a:t>hkpark2@fnal.gov</a:t>
                      </a: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724633"/>
                  </a:ext>
                </a:extLst>
              </a:tr>
              <a:tr h="601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E75B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RF Power Coupler Production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9"/>
                        </a:rPr>
                        <a:t>Click here to join the meeting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Innovare – IARC 3</a:t>
                      </a:r>
                      <a:r>
                        <a:rPr lang="en-US" sz="1400" baseline="300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Floor Center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Josh Helsper: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10"/>
                        </a:rPr>
                        <a:t>jhelser@fnal.gov</a:t>
                      </a: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012300"/>
                  </a:ext>
                </a:extLst>
              </a:tr>
              <a:tr h="47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E75B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650 MHz Cryomodule Production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11"/>
                        </a:rPr>
                        <a:t>Click here to join the meeting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Hermitage – ICB 2</a:t>
                      </a:r>
                      <a:r>
                        <a:rPr lang="en-US" sz="1400" baseline="300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Floor East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Joe Ozelis: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12"/>
                        </a:rPr>
                        <a:t>ozelis@fnal.gov</a:t>
                      </a: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80418"/>
                  </a:ext>
                </a:extLst>
              </a:tr>
              <a:tr h="631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E75B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Managing Tech. Obsolescence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13"/>
                        </a:rPr>
                        <a:t>Click here to join the meeting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Dungeon – Cross Gallery – Adjacent to Control Room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Victor Grzelak: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563C1"/>
                          </a:solidFill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  <a:hlinkClick r:id="rId14"/>
                        </a:rPr>
                        <a:t>vgrzelak@fnal.gov</a:t>
                      </a: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ea typeface="Segoe UI Semibold" panose="020B07020402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7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50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79E384-CABE-4267-BA95-4284432AB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Access Teams meetings these ways:</a:t>
            </a:r>
          </a:p>
          <a:p>
            <a:r>
              <a:rPr lang="en-US" sz="2000" b="1" dirty="0"/>
              <a:t>Best Option</a:t>
            </a:r>
            <a:r>
              <a:rPr lang="en-US" sz="2000" dirty="0"/>
              <a:t>:  Teams Application </a:t>
            </a:r>
          </a:p>
          <a:p>
            <a:pPr lvl="1"/>
            <a:r>
              <a:rPr lang="en-US" sz="2000" dirty="0">
                <a:hlinkClick r:id="rId3"/>
              </a:rPr>
              <a:t>https://www.microsoft.com/en-us/microsoft-365/microsoft-teams/download-app</a:t>
            </a:r>
            <a:r>
              <a:rPr lang="en-US" sz="2000" dirty="0"/>
              <a:t> </a:t>
            </a:r>
          </a:p>
          <a:p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Best</a:t>
            </a:r>
            <a:r>
              <a:rPr lang="en-US" sz="2000" dirty="0"/>
              <a:t>:  Microsoft Edge Browser</a:t>
            </a:r>
          </a:p>
          <a:p>
            <a:pPr lvl="1"/>
            <a:r>
              <a:rPr lang="en-US" sz="2000" dirty="0">
                <a:hlinkClick r:id="rId4"/>
              </a:rPr>
              <a:t>https://www.microsoft.com/en-us/edge</a:t>
            </a:r>
            <a:r>
              <a:rPr lang="en-US" sz="2000" dirty="0"/>
              <a:t> </a:t>
            </a:r>
          </a:p>
          <a:p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Best:  </a:t>
            </a:r>
            <a:r>
              <a:rPr lang="en-US" sz="2000" dirty="0"/>
              <a:t>Google Chrome</a:t>
            </a:r>
          </a:p>
          <a:p>
            <a:pPr lvl="1"/>
            <a:r>
              <a:rPr lang="en-US" sz="2000" dirty="0">
                <a:hlinkClick r:id="rId5"/>
              </a:rPr>
              <a:t>https://www.google.com/chrome/</a:t>
            </a:r>
            <a:r>
              <a:rPr lang="en-US" sz="200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01596-4A08-4300-B265-9368EBE6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Teams Navigation and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86E9-94AF-434D-8F95-6A9D7F00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E50BD-ECCA-4E37-BA8D-68636A7A6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44" y="4609390"/>
            <a:ext cx="361950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6ABDD-DED3-4583-8824-C3DD37503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790" y="3228909"/>
            <a:ext cx="3724266" cy="3097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83DEE-CB0D-4919-B2AA-DEF7D2337B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728" y="2342587"/>
            <a:ext cx="2862769" cy="38170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216631-CEAA-4960-AE94-3AE8D00B8578}"/>
              </a:ext>
            </a:extLst>
          </p:cNvPr>
          <p:cNvCxnSpPr/>
          <p:nvPr/>
        </p:nvCxnSpPr>
        <p:spPr>
          <a:xfrm flipV="1">
            <a:off x="2041564" y="5077838"/>
            <a:ext cx="0" cy="836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1613322-8A8E-4892-8BA2-FC6D1C2FBC76}"/>
              </a:ext>
            </a:extLst>
          </p:cNvPr>
          <p:cNvSpPr txBox="1"/>
          <p:nvPr/>
        </p:nvSpPr>
        <p:spPr>
          <a:xfrm>
            <a:off x="471338" y="5921200"/>
            <a:ext cx="31404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Audio/Device Settings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EC29CF-6D98-46E0-B656-8576DC698878}"/>
              </a:ext>
            </a:extLst>
          </p:cNvPr>
          <p:cNvCxnSpPr>
            <a:cxnSpLocks/>
          </p:cNvCxnSpPr>
          <p:nvPr/>
        </p:nvCxnSpPr>
        <p:spPr>
          <a:xfrm flipH="1">
            <a:off x="7683024" y="2699613"/>
            <a:ext cx="152400" cy="1101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2DB059-15B3-4831-AC51-723B9279AFA8}"/>
              </a:ext>
            </a:extLst>
          </p:cNvPr>
          <p:cNvCxnSpPr>
            <a:cxnSpLocks/>
          </p:cNvCxnSpPr>
          <p:nvPr/>
        </p:nvCxnSpPr>
        <p:spPr>
          <a:xfrm>
            <a:off x="7835424" y="2685106"/>
            <a:ext cx="1318304" cy="54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CBFF03-DC61-4758-9DDC-A05F8C183EA2}"/>
              </a:ext>
            </a:extLst>
          </p:cNvPr>
          <p:cNvCxnSpPr>
            <a:cxnSpLocks/>
          </p:cNvCxnSpPr>
          <p:nvPr/>
        </p:nvCxnSpPr>
        <p:spPr>
          <a:xfrm>
            <a:off x="7835424" y="2699613"/>
            <a:ext cx="1318304" cy="1101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49EA41-050E-4ACF-87CF-A2CEC42066E5}"/>
              </a:ext>
            </a:extLst>
          </p:cNvPr>
          <p:cNvSpPr txBox="1"/>
          <p:nvPr/>
        </p:nvSpPr>
        <p:spPr>
          <a:xfrm>
            <a:off x="6112798" y="2196879"/>
            <a:ext cx="28172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Changes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7F0405-7CB5-47E9-8E7A-E0E80BBDD487}"/>
              </a:ext>
            </a:extLst>
          </p:cNvPr>
          <p:cNvSpPr txBox="1"/>
          <p:nvPr/>
        </p:nvSpPr>
        <p:spPr>
          <a:xfrm>
            <a:off x="563368" y="4019028"/>
            <a:ext cx="314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Navigation Ribbon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E06DAAA-BD22-442E-9AA5-A2A10599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9AC23E-4C44-4BBB-AE9C-114445F6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2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3E5B48-BB9F-4472-98EA-066B36ED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identify a note-taker who can log action items, open issues, etc. </a:t>
            </a:r>
          </a:p>
          <a:p>
            <a:r>
              <a:rPr lang="en-US" dirty="0"/>
              <a:t>Questions and Answers can be logged using the in the Teams chat function.</a:t>
            </a:r>
          </a:p>
          <a:p>
            <a:r>
              <a:rPr lang="en-US" dirty="0"/>
              <a:t>If audio is difficult for remote participants, please repeat questions or answers near the microphone in the room.</a:t>
            </a:r>
          </a:p>
          <a:p>
            <a:r>
              <a:rPr lang="en-US" dirty="0"/>
              <a:t>After the morning meetings, please schedule afternoon meetings with your local technical points of contact.  </a:t>
            </a:r>
          </a:p>
          <a:p>
            <a:r>
              <a:rPr lang="en-US" dirty="0"/>
              <a:t>Additional ad </a:t>
            </a:r>
            <a:r>
              <a:rPr lang="en-US"/>
              <a:t>hoc facility </a:t>
            </a:r>
            <a:r>
              <a:rPr lang="en-US" dirty="0"/>
              <a:t>tours may also be possible </a:t>
            </a:r>
            <a:r>
              <a:rPr lang="en-US"/>
              <a:t>if requested.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F91A1-B982-4883-9FFF-FCB5B98C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Group/Meeting organization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427F6-16E0-4CE4-BAC5-3B3163A5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E2F7F0-A527-4441-B3DE-69D329FB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C925E5-83C8-440B-9767-549805BE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079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1B038-EA9C-442B-84BA-7AB2400B1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Cryogenics Distribution System</a:t>
            </a:r>
          </a:p>
          <a:p>
            <a:pPr lvl="1"/>
            <a:r>
              <a:rPr lang="en-US" dirty="0"/>
              <a:t>Review of CDS risks design challenges </a:t>
            </a:r>
          </a:p>
          <a:p>
            <a:pPr lvl="1"/>
            <a:r>
              <a:rPr lang="en-US" dirty="0"/>
              <a:t>Detailed look at PIP-II interfaces and analysis</a:t>
            </a:r>
          </a:p>
          <a:p>
            <a:pPr lvl="1"/>
            <a:r>
              <a:rPr lang="en-US" dirty="0"/>
              <a:t>EN vs ASME code comparison</a:t>
            </a:r>
          </a:p>
          <a:p>
            <a:pPr marL="376757" lvl="1" indent="0">
              <a:buNone/>
            </a:pPr>
            <a:endParaRPr lang="en-US" dirty="0"/>
          </a:p>
          <a:p>
            <a:r>
              <a:rPr lang="en-US" sz="2800" dirty="0"/>
              <a:t>650 MHz Cavity Processing and Testing</a:t>
            </a:r>
          </a:p>
          <a:p>
            <a:pPr lvl="1"/>
            <a:r>
              <a:rPr lang="en-US" dirty="0"/>
              <a:t>650 MHz cavity processing and test results to date</a:t>
            </a:r>
          </a:p>
          <a:p>
            <a:pPr lvl="1"/>
            <a:r>
              <a:rPr lang="en-US" dirty="0"/>
              <a:t>Procurement experience and plans</a:t>
            </a:r>
          </a:p>
          <a:p>
            <a:pPr lvl="1"/>
            <a:r>
              <a:rPr lang="en-US" dirty="0"/>
              <a:t>Performance requirements, lessons from other Projects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4AAE2-FBC0-4790-BB0B-E9617497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Overviews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A0776-7C6C-4807-8B40-7752DD0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EC0610-DA42-4318-B3F0-A74EA600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066D61-7F18-4BB5-86EC-7EB6B28F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35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6BA6B8-AE3A-4984-BABD-B69F32EF2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RF Power Coupler Production</a:t>
            </a:r>
          </a:p>
          <a:p>
            <a:pPr lvl="1"/>
            <a:r>
              <a:rPr lang="en-US" dirty="0"/>
              <a:t>PIP-II RF coupler production experience and lessons learned</a:t>
            </a:r>
          </a:p>
          <a:p>
            <a:pPr lvl="1"/>
            <a:r>
              <a:rPr lang="en-US" dirty="0"/>
              <a:t>Other project RF coupler production experience </a:t>
            </a:r>
          </a:p>
          <a:p>
            <a:pPr lvl="1"/>
            <a:r>
              <a:rPr lang="en-US" dirty="0"/>
              <a:t>PIP-II requirements, acceptance criteria, specification details</a:t>
            </a:r>
          </a:p>
          <a:p>
            <a:pPr marL="376757" lvl="1" indent="0">
              <a:buNone/>
            </a:pPr>
            <a:endParaRPr lang="en-US" dirty="0"/>
          </a:p>
          <a:p>
            <a:r>
              <a:rPr lang="en-US" sz="2800" dirty="0"/>
              <a:t>HB650 Cryomodule Production</a:t>
            </a:r>
          </a:p>
          <a:p>
            <a:pPr lvl="1"/>
            <a:r>
              <a:rPr lang="en-US" dirty="0"/>
              <a:t>Status and review of </a:t>
            </a:r>
            <a:r>
              <a:rPr lang="en-US" dirty="0" err="1"/>
              <a:t>pCM</a:t>
            </a:r>
            <a:r>
              <a:rPr lang="en-US" dirty="0"/>
              <a:t> assembly and lessons learned</a:t>
            </a:r>
          </a:p>
          <a:p>
            <a:pPr lvl="1"/>
            <a:r>
              <a:rPr lang="en-US" dirty="0"/>
              <a:t>Nonconformance review</a:t>
            </a:r>
          </a:p>
          <a:p>
            <a:pPr lvl="1"/>
            <a:r>
              <a:rPr lang="en-US" dirty="0"/>
              <a:t>Open issues in the 650 MHz CM designs</a:t>
            </a:r>
          </a:p>
          <a:p>
            <a:pPr lvl="1"/>
            <a:r>
              <a:rPr lang="en-US" dirty="0"/>
              <a:t>Partner preparedness for CM integration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85E77-F895-4BE8-A76E-C29FC6D6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Overviews –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0E514-2DE7-4EB1-AAF8-94F9A098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72042C-9E03-4FB0-8E64-E6E19625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97FAF0-A809-4EC5-9266-69C4B6B6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763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0A5EA-7781-4A3F-82CE-748C4A3A3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Uploaded to Indico for review</a:t>
            </a:r>
          </a:p>
          <a:p>
            <a:r>
              <a:rPr lang="en-US" dirty="0"/>
              <a:t>Key Lessons Learned uploaded to PIP-II Lessons Learned Database</a:t>
            </a:r>
          </a:p>
          <a:p>
            <a:r>
              <a:rPr lang="en-US" dirty="0"/>
              <a:t>Open Issues should be reviewed for relevance and status</a:t>
            </a:r>
          </a:p>
          <a:p>
            <a:pPr lvl="1"/>
            <a:r>
              <a:rPr lang="en-US" dirty="0"/>
              <a:t>Catalyst for discussion during this week’s meetings</a:t>
            </a:r>
          </a:p>
          <a:p>
            <a:pPr lvl="1"/>
            <a:r>
              <a:rPr lang="en-US" dirty="0"/>
              <a:t>Many can be closed due to the maturity of the designs/prototyping and overall Project Status</a:t>
            </a:r>
          </a:p>
          <a:p>
            <a:pPr lvl="1"/>
            <a:r>
              <a:rPr lang="en-US" dirty="0"/>
              <a:t>Others still need to be addressed – too many to review in this talk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6BD7E-4D81-4E69-AFDC-EB467D12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Issues and Lessons Learned from 1</a:t>
            </a:r>
            <a:r>
              <a:rPr lang="en-US" baseline="30000" dirty="0"/>
              <a:t>st</a:t>
            </a:r>
            <a:r>
              <a:rPr lang="en-US" dirty="0"/>
              <a:t>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EE14-A4E8-4413-8419-E2552155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C0C1253-5FAD-40B0-9DDB-5BAAF8F3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7/12/2022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6ACD255-2A5D-4D24-81F6-7BB5A7C2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IN"/>
              <a:t>Allan Rowe | Organization and Logistics | 2nd PIP-II Tech.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039291"/>
      </p:ext>
    </p:extLst>
  </p:cSld>
  <p:clrMapOvr>
    <a:masterClrMapping/>
  </p:clrMapOvr>
</p:sld>
</file>

<file path=ppt/theme/theme1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15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E48FE3BC64A4EBEF429F9D3F9C76C" ma:contentTypeVersion="2" ma:contentTypeDescription="Create a new document." ma:contentTypeScope="" ma:versionID="e2598185c17d8705bd9b4328fde6e49a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eb39db0f14a15b2719f29e807ba09100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C593B4-E5C1-4B33-9AE7-168A23787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70983</TotalTime>
  <Words>881</Words>
  <Application>Microsoft Office PowerPoint</Application>
  <PresentationFormat>Widescreen</PresentationFormat>
  <Paragraphs>153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Lucida Grande</vt:lpstr>
      <vt:lpstr>Segoe UI Semibold</vt:lpstr>
      <vt:lpstr>2_Fermilab_PPT_090915</vt:lpstr>
      <vt:lpstr>15_Fermilab_PPT_090915</vt:lpstr>
      <vt:lpstr>PowerPoint Presentation</vt:lpstr>
      <vt:lpstr>Local Safety Information</vt:lpstr>
      <vt:lpstr>Daily Agenda</vt:lpstr>
      <vt:lpstr>Working Groups, Links and Locations</vt:lpstr>
      <vt:lpstr>Microsoft Teams Navigation and Control</vt:lpstr>
      <vt:lpstr>Working Group/Meeting organization</vt:lpstr>
      <vt:lpstr>Working Group Overviews</vt:lpstr>
      <vt:lpstr>Working Group Overviews – cont…</vt:lpstr>
      <vt:lpstr>Open Issues and Lessons Learned from 1st Workshop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Allan M Rowe</cp:lastModifiedBy>
  <cp:revision>1837</cp:revision>
  <cp:lastPrinted>2020-01-24T20:57:46Z</cp:lastPrinted>
  <dcterms:created xsi:type="dcterms:W3CDTF">2019-12-16T19:54:36Z</dcterms:created>
  <dcterms:modified xsi:type="dcterms:W3CDTF">2022-07-12T12:58:45Z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0x010100ACAE48FE3BC64A4EBEF429F9D3F9C76C</vt:lpwstr>
  </property>
</Properties>
</file>