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4" r:id="rId5"/>
    <p:sldMasterId id="2147484162" r:id="rId6"/>
  </p:sldMasterIdLst>
  <p:notesMasterIdLst>
    <p:notesMasterId r:id="rId50"/>
  </p:notesMasterIdLst>
  <p:handoutMasterIdLst>
    <p:handoutMasterId r:id="rId51"/>
  </p:handoutMasterIdLst>
  <p:sldIdLst>
    <p:sldId id="2470" r:id="rId7"/>
    <p:sldId id="2521" r:id="rId8"/>
    <p:sldId id="2520" r:id="rId9"/>
    <p:sldId id="2548" r:id="rId10"/>
    <p:sldId id="2539" r:id="rId11"/>
    <p:sldId id="2522" r:id="rId12"/>
    <p:sldId id="2544" r:id="rId13"/>
    <p:sldId id="2549" r:id="rId14"/>
    <p:sldId id="2550" r:id="rId15"/>
    <p:sldId id="2552" r:id="rId16"/>
    <p:sldId id="2551" r:id="rId17"/>
    <p:sldId id="2553" r:id="rId18"/>
    <p:sldId id="2556" r:id="rId19"/>
    <p:sldId id="2555" r:id="rId20"/>
    <p:sldId id="2554" r:id="rId21"/>
    <p:sldId id="2557" r:id="rId22"/>
    <p:sldId id="257" r:id="rId23"/>
    <p:sldId id="2541" r:id="rId24"/>
    <p:sldId id="262" r:id="rId25"/>
    <p:sldId id="263" r:id="rId26"/>
    <p:sldId id="260" r:id="rId27"/>
    <p:sldId id="261" r:id="rId28"/>
    <p:sldId id="2559" r:id="rId29"/>
    <p:sldId id="2560" r:id="rId30"/>
    <p:sldId id="2561" r:id="rId31"/>
    <p:sldId id="2545" r:id="rId32"/>
    <p:sldId id="2558" r:id="rId33"/>
    <p:sldId id="2562" r:id="rId34"/>
    <p:sldId id="2563" r:id="rId35"/>
    <p:sldId id="2564" r:id="rId36"/>
    <p:sldId id="2523" r:id="rId37"/>
    <p:sldId id="2565" r:id="rId38"/>
    <p:sldId id="2525" r:id="rId39"/>
    <p:sldId id="2566" r:id="rId40"/>
    <p:sldId id="2524" r:id="rId41"/>
    <p:sldId id="2526" r:id="rId42"/>
    <p:sldId id="2527" r:id="rId43"/>
    <p:sldId id="2528" r:id="rId44"/>
    <p:sldId id="2529" r:id="rId45"/>
    <p:sldId id="2530" r:id="rId46"/>
    <p:sldId id="2531" r:id="rId47"/>
    <p:sldId id="2532" r:id="rId48"/>
    <p:sldId id="2533" r:id="rId49"/>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C3FFDB23-A5A2-4AE2-BF69-FFE4983F7512}">
          <p14:sldIdLst>
            <p14:sldId id="2470"/>
            <p14:sldId id="2521"/>
            <p14:sldId id="2520"/>
            <p14:sldId id="2548"/>
            <p14:sldId id="2539"/>
            <p14:sldId id="2522"/>
            <p14:sldId id="2544"/>
            <p14:sldId id="2549"/>
            <p14:sldId id="2550"/>
            <p14:sldId id="2552"/>
            <p14:sldId id="2551"/>
            <p14:sldId id="2553"/>
            <p14:sldId id="2556"/>
            <p14:sldId id="2555"/>
            <p14:sldId id="2554"/>
            <p14:sldId id="2557"/>
            <p14:sldId id="257"/>
            <p14:sldId id="2541"/>
            <p14:sldId id="262"/>
            <p14:sldId id="263"/>
            <p14:sldId id="260"/>
            <p14:sldId id="261"/>
            <p14:sldId id="2559"/>
            <p14:sldId id="2560"/>
            <p14:sldId id="2561"/>
            <p14:sldId id="2545"/>
            <p14:sldId id="2558"/>
            <p14:sldId id="2562"/>
          </p14:sldIdLst>
        </p14:section>
        <p14:section name="Reference Documentation" id="{58EDEA92-FFE7-40E0-AB2C-D3FD54F7D5A7}">
          <p14:sldIdLst>
            <p14:sldId id="2563"/>
            <p14:sldId id="2564"/>
            <p14:sldId id="2523"/>
            <p14:sldId id="2565"/>
            <p14:sldId id="2525"/>
            <p14:sldId id="2566"/>
            <p14:sldId id="2524"/>
            <p14:sldId id="2526"/>
            <p14:sldId id="2527"/>
            <p14:sldId id="2528"/>
            <p14:sldId id="2529"/>
            <p14:sldId id="2530"/>
            <p14:sldId id="2531"/>
            <p14:sldId id="2532"/>
            <p14:sldId id="2533"/>
          </p14:sldIdLst>
        </p14:section>
      </p14:sectionLst>
    </p:ext>
    <p:ext uri="{EFAFB233-063F-42B5-8137-9DF3F51BA10A}">
      <p15:sldGuideLst xmlns:p15="http://schemas.microsoft.com/office/powerpoint/2012/main">
        <p15:guide id="1" orient="horz" pos="4142" userDrawn="1">
          <p15:clr>
            <a:srgbClr val="A4A3A4"/>
          </p15:clr>
        </p15:guide>
        <p15:guide id="2" orient="horz" pos="4027" userDrawn="1">
          <p15:clr>
            <a:srgbClr val="A4A3A4"/>
          </p15:clr>
        </p15:guide>
        <p15:guide id="3" orient="horz" pos="1698" userDrawn="1">
          <p15:clr>
            <a:srgbClr val="A4A3A4"/>
          </p15:clr>
        </p15:guide>
        <p15:guide id="4" orient="horz" pos="152" userDrawn="1">
          <p15:clr>
            <a:srgbClr val="A4A3A4"/>
          </p15:clr>
        </p15:guide>
        <p15:guide id="5" orient="horz" pos="2790" userDrawn="1">
          <p15:clr>
            <a:srgbClr val="A4A3A4"/>
          </p15:clr>
        </p15:guide>
        <p15:guide id="6" orient="horz" pos="604" userDrawn="1">
          <p15:clr>
            <a:srgbClr val="A4A3A4"/>
          </p15:clr>
        </p15:guide>
        <p15:guide id="7" pos="7488" userDrawn="1">
          <p15:clr>
            <a:srgbClr val="A4A3A4"/>
          </p15:clr>
        </p15:guide>
        <p15:guide id="8" pos="181" userDrawn="1">
          <p15:clr>
            <a:srgbClr val="A4A3A4"/>
          </p15:clr>
        </p15:guide>
        <p15:guide id="9" pos="785" userDrawn="1">
          <p15:clr>
            <a:srgbClr val="A4A3A4"/>
          </p15:clr>
        </p15:guide>
        <p15:guide id="10" pos="5937" userDrawn="1">
          <p15:clr>
            <a:srgbClr val="A4A3A4"/>
          </p15:clr>
        </p15:guide>
        <p15:guide id="11" pos="6884" userDrawn="1">
          <p15:clr>
            <a:srgbClr val="A4A3A4"/>
          </p15:clr>
        </p15:guide>
        <p15:guide id="12" pos="617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AD110C-03DE-2A85-B0F8-E6189B583ECD}" name="Lidija Kokoska" initials="LK" userId="S::lkokoska@services.fnal.gov::17b44aea-755d-404c-87ab-37e514a9a114" providerId="AD"/>
  <p188:author id="{BCE42975-11AF-C206-D4D8-1E314A512EDD}" name="Christopher S. Becker" initials="CB" userId="S::csbecker@services.fnal.gov::9365479c-643b-49d1-9786-4aa2a0674bfd" providerId="AD"/>
  <p188:author id="{D0A082C8-EB16-8D6F-C29F-9D0EE0B8E739}" name="Thomas A. Digrazia" initials="TD" userId="S::digrazia@services.fnal.gov::390fbc20-101e-4c82-957a-89d277fa97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1" clrIdx="0">
    <p:extLst>
      <p:ext uri="{19B8F6BF-5375-455C-9EA6-DF929625EA0E}">
        <p15:presenceInfo xmlns:p15="http://schemas.microsoft.com/office/powerpoint/2012/main" userId="S-1-5-21-1644491937-1202660629-839522115-70235" providerId="AD"/>
      </p:ext>
    </p:extLst>
  </p:cmAuthor>
  <p:cmAuthor id="2" name="Lidija Kokoska" initials="LK" lastIdx="1" clrIdx="1">
    <p:extLst>
      <p:ext uri="{19B8F6BF-5375-455C-9EA6-DF929625EA0E}">
        <p15:presenceInfo xmlns:p15="http://schemas.microsoft.com/office/powerpoint/2012/main" userId="S::lkokoska@services.fnal.gov::17b44aea-755d-404c-87ab-37e514a9a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BEF"/>
    <a:srgbClr val="FFEC96"/>
    <a:srgbClr val="0F2D62"/>
    <a:srgbClr val="404040"/>
    <a:srgbClr val="4E4E4E"/>
    <a:srgbClr val="63666A"/>
    <a:srgbClr val="505050"/>
    <a:srgbClr val="50504E"/>
    <a:srgbClr val="004C97"/>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F439D-57D2-F643-9274-AC733B95EE0A}" v="5" dt="2022-07-11T14:00:12.499"/>
    <p1510:client id="{7EF6E285-2097-41DB-B939-B1EFF02DDF7F}" v="420" dt="2022-07-12T12:42:44.355"/>
    <p1510:client id="{854E5069-CC48-FA37-3CC8-24D27BFF9043}" v="3" dt="2022-07-11T14:21:27.772"/>
    <p1510:client id="{AFF732DB-D793-27C1-15C7-43F41614C4AD}" v="16" dt="2022-07-11T16:59:32.809"/>
    <p1510:client id="{FC404466-640F-7D27-4633-58E4189C4121}" v="1" dt="2022-07-11T13:50:28.05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snapToObjects="1" showGuides="1">
      <p:cViewPr varScale="1">
        <p:scale>
          <a:sx n="67" d="100"/>
          <a:sy n="67" d="100"/>
        </p:scale>
        <p:origin x="604" y="44"/>
      </p:cViewPr>
      <p:guideLst>
        <p:guide orient="horz" pos="4142"/>
        <p:guide orient="horz" pos="4027"/>
        <p:guide orient="horz" pos="1698"/>
        <p:guide orient="horz" pos="152"/>
        <p:guide orient="horz" pos="2790"/>
        <p:guide orient="horz" pos="604"/>
        <p:guide pos="7488"/>
        <p:guide pos="181"/>
        <p:guide pos="785"/>
        <p:guide pos="5937"/>
        <p:guide pos="6884"/>
        <p:guide pos="6176"/>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7/12/2022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7/12/2022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 name="Picture 2">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8003" y="896935"/>
            <a:ext cx="12228576" cy="3336828"/>
          </a:xfrm>
          <a:prstGeom prst="rect">
            <a:avLst/>
          </a:prstGeom>
        </p:spPr>
      </p:pic>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PIP-II is 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UK/STFC-UKRI</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13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1116-3149-4CFB-B7D1-CFDBDACA25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655F70-2C7D-4512-B7BB-E9FC77A3BF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20DE6E-E6FB-4E8D-972F-F5E63CF94F6F}"/>
              </a:ext>
            </a:extLst>
          </p:cNvPr>
          <p:cNvSpPr>
            <a:spLocks noGrp="1"/>
          </p:cNvSpPr>
          <p:nvPr>
            <p:ph type="dt" sz="half" idx="10"/>
          </p:nvPr>
        </p:nvSpPr>
        <p:spPr/>
        <p:txBody>
          <a:bodyPr/>
          <a:lstStyle/>
          <a:p>
            <a:r>
              <a:rPr lang="en-US"/>
              <a:t>10-Jul-2022</a:t>
            </a:r>
          </a:p>
        </p:txBody>
      </p:sp>
      <p:sp>
        <p:nvSpPr>
          <p:cNvPr id="5" name="Footer Placeholder 4">
            <a:extLst>
              <a:ext uri="{FF2B5EF4-FFF2-40B4-BE49-F238E27FC236}">
                <a16:creationId xmlns:a16="http://schemas.microsoft.com/office/drawing/2014/main" id="{6B83BE51-0698-43B4-97ED-C5F58ECA0222}"/>
              </a:ext>
            </a:extLst>
          </p:cNvPr>
          <p:cNvSpPr>
            <a:spLocks noGrp="1"/>
          </p:cNvSpPr>
          <p:nvPr>
            <p:ph type="ftr" sz="quarter" idx="11"/>
          </p:nvPr>
        </p:nvSpPr>
        <p:spPr/>
        <p:txBody>
          <a:bodyPr/>
          <a:lstStyle/>
          <a:p>
            <a:r>
              <a:rPr lang="en-US"/>
              <a:t>Kokoska &amp; Martinez | PIP-II Technical Workshop - WG5 | PIP-II</a:t>
            </a:r>
          </a:p>
        </p:txBody>
      </p:sp>
      <p:sp>
        <p:nvSpPr>
          <p:cNvPr id="6" name="Slide Number Placeholder 5">
            <a:extLst>
              <a:ext uri="{FF2B5EF4-FFF2-40B4-BE49-F238E27FC236}">
                <a16:creationId xmlns:a16="http://schemas.microsoft.com/office/drawing/2014/main" id="{79BA2E2B-1B9E-4E7D-BFE1-3B4682A86415}"/>
              </a:ext>
            </a:extLst>
          </p:cNvPr>
          <p:cNvSpPr>
            <a:spLocks noGrp="1"/>
          </p:cNvSpPr>
          <p:nvPr>
            <p:ph type="sldNum" sz="quarter" idx="12"/>
          </p:nvPr>
        </p:nvSpPr>
        <p:spPr/>
        <p:txBody>
          <a:bodyPr/>
          <a:lstStyle/>
          <a:p>
            <a:fld id="{2ED4780A-2F31-405D-A140-CD76087EB2CF}" type="slidenum">
              <a:rPr lang="en-US" smtClean="0"/>
              <a:t>‹#›</a:t>
            </a:fld>
            <a:endParaRPr lang="en-US"/>
          </a:p>
        </p:txBody>
      </p:sp>
    </p:spTree>
    <p:extLst>
      <p:ext uri="{BB962C8B-B14F-4D97-AF65-F5344CB8AC3E}">
        <p14:creationId xmlns:p14="http://schemas.microsoft.com/office/powerpoint/2010/main" val="385772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0FDD-C90B-4652-80B3-837C73DE69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737F0-F860-4400-9F96-2AB6D30E51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B392F0-E454-4335-A88A-AF3D13316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C2DBD-E74A-4B6B-B9DC-45FA8F36CAA4}"/>
              </a:ext>
            </a:extLst>
          </p:cNvPr>
          <p:cNvSpPr>
            <a:spLocks noGrp="1"/>
          </p:cNvSpPr>
          <p:nvPr>
            <p:ph type="dt" sz="half" idx="10"/>
          </p:nvPr>
        </p:nvSpPr>
        <p:spPr/>
        <p:txBody>
          <a:bodyPr/>
          <a:lstStyle/>
          <a:p>
            <a:r>
              <a:rPr lang="en-US"/>
              <a:t>10-Jul-2022</a:t>
            </a:r>
          </a:p>
        </p:txBody>
      </p:sp>
      <p:sp>
        <p:nvSpPr>
          <p:cNvPr id="6" name="Footer Placeholder 5">
            <a:extLst>
              <a:ext uri="{FF2B5EF4-FFF2-40B4-BE49-F238E27FC236}">
                <a16:creationId xmlns:a16="http://schemas.microsoft.com/office/drawing/2014/main" id="{8FCB61B9-8AE3-4534-BC80-DE94FC838099}"/>
              </a:ext>
            </a:extLst>
          </p:cNvPr>
          <p:cNvSpPr>
            <a:spLocks noGrp="1"/>
          </p:cNvSpPr>
          <p:nvPr>
            <p:ph type="ftr" sz="quarter" idx="11"/>
          </p:nvPr>
        </p:nvSpPr>
        <p:spPr/>
        <p:txBody>
          <a:bodyPr/>
          <a:lstStyle/>
          <a:p>
            <a:r>
              <a:rPr lang="en-US"/>
              <a:t>Kokoska &amp; Martinez | PIP-II Technical Workshop - WG5 | PIP-II</a:t>
            </a:r>
          </a:p>
        </p:txBody>
      </p:sp>
      <p:sp>
        <p:nvSpPr>
          <p:cNvPr id="7" name="Slide Number Placeholder 6">
            <a:extLst>
              <a:ext uri="{FF2B5EF4-FFF2-40B4-BE49-F238E27FC236}">
                <a16:creationId xmlns:a16="http://schemas.microsoft.com/office/drawing/2014/main" id="{E3B3CCF1-F24F-4153-BE55-6A64BDE70241}"/>
              </a:ext>
            </a:extLst>
          </p:cNvPr>
          <p:cNvSpPr>
            <a:spLocks noGrp="1"/>
          </p:cNvSpPr>
          <p:nvPr>
            <p:ph type="sldNum" sz="quarter" idx="12"/>
          </p:nvPr>
        </p:nvSpPr>
        <p:spPr/>
        <p:txBody>
          <a:bodyPr/>
          <a:lstStyle/>
          <a:p>
            <a:fld id="{2ED4780A-2F31-405D-A140-CD76087EB2CF}" type="slidenum">
              <a:rPr lang="en-US" smtClean="0"/>
              <a:t>‹#›</a:t>
            </a:fld>
            <a:endParaRPr lang="en-US"/>
          </a:p>
        </p:txBody>
      </p:sp>
    </p:spTree>
    <p:extLst>
      <p:ext uri="{BB962C8B-B14F-4D97-AF65-F5344CB8AC3E}">
        <p14:creationId xmlns:p14="http://schemas.microsoft.com/office/powerpoint/2010/main" val="205325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1DF1-3CA3-48F3-AF0A-63521368D6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5033A2-88BD-450F-8396-9EEB295B0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178551-F905-48C2-85D3-DBF7B06667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9A0B8D-8234-414E-9F6C-EB0EE74B14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6A38E-D0B4-48A2-8A70-6D876A257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ADC5C9-594B-4AB2-999B-E888A51977EF}"/>
              </a:ext>
            </a:extLst>
          </p:cNvPr>
          <p:cNvSpPr>
            <a:spLocks noGrp="1"/>
          </p:cNvSpPr>
          <p:nvPr>
            <p:ph type="dt" sz="half" idx="10"/>
          </p:nvPr>
        </p:nvSpPr>
        <p:spPr/>
        <p:txBody>
          <a:bodyPr/>
          <a:lstStyle/>
          <a:p>
            <a:r>
              <a:rPr lang="en-US"/>
              <a:t>10-Jul-2022</a:t>
            </a:r>
          </a:p>
        </p:txBody>
      </p:sp>
      <p:sp>
        <p:nvSpPr>
          <p:cNvPr id="8" name="Footer Placeholder 7">
            <a:extLst>
              <a:ext uri="{FF2B5EF4-FFF2-40B4-BE49-F238E27FC236}">
                <a16:creationId xmlns:a16="http://schemas.microsoft.com/office/drawing/2014/main" id="{497C19AF-C052-48A8-9583-91B43CFBD626}"/>
              </a:ext>
            </a:extLst>
          </p:cNvPr>
          <p:cNvSpPr>
            <a:spLocks noGrp="1"/>
          </p:cNvSpPr>
          <p:nvPr>
            <p:ph type="ftr" sz="quarter" idx="11"/>
          </p:nvPr>
        </p:nvSpPr>
        <p:spPr/>
        <p:txBody>
          <a:bodyPr/>
          <a:lstStyle/>
          <a:p>
            <a:r>
              <a:rPr lang="en-US"/>
              <a:t>Kokoska &amp; Martinez | PIP-II Technical Workshop - WG5 | PIP-II</a:t>
            </a:r>
          </a:p>
        </p:txBody>
      </p:sp>
      <p:sp>
        <p:nvSpPr>
          <p:cNvPr id="9" name="Slide Number Placeholder 8">
            <a:extLst>
              <a:ext uri="{FF2B5EF4-FFF2-40B4-BE49-F238E27FC236}">
                <a16:creationId xmlns:a16="http://schemas.microsoft.com/office/drawing/2014/main" id="{DB4A9328-0300-45C7-96F1-63CE2891F448}"/>
              </a:ext>
            </a:extLst>
          </p:cNvPr>
          <p:cNvSpPr>
            <a:spLocks noGrp="1"/>
          </p:cNvSpPr>
          <p:nvPr>
            <p:ph type="sldNum" sz="quarter" idx="12"/>
          </p:nvPr>
        </p:nvSpPr>
        <p:spPr/>
        <p:txBody>
          <a:bodyPr/>
          <a:lstStyle/>
          <a:p>
            <a:fld id="{2ED4780A-2F31-405D-A140-CD76087EB2CF}" type="slidenum">
              <a:rPr lang="en-US" smtClean="0"/>
              <a:t>‹#›</a:t>
            </a:fld>
            <a:endParaRPr lang="en-US"/>
          </a:p>
        </p:txBody>
      </p:sp>
    </p:spTree>
    <p:extLst>
      <p:ext uri="{BB962C8B-B14F-4D97-AF65-F5344CB8AC3E}">
        <p14:creationId xmlns:p14="http://schemas.microsoft.com/office/powerpoint/2010/main" val="3484575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BF-1F47-4D9D-98A0-CEF2A156F1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F8F4A-EE15-434E-8593-C98B34FBB12A}"/>
              </a:ext>
            </a:extLst>
          </p:cNvPr>
          <p:cNvSpPr>
            <a:spLocks noGrp="1"/>
          </p:cNvSpPr>
          <p:nvPr>
            <p:ph type="dt" sz="half" idx="10"/>
          </p:nvPr>
        </p:nvSpPr>
        <p:spPr/>
        <p:txBody>
          <a:bodyPr/>
          <a:lstStyle/>
          <a:p>
            <a:r>
              <a:rPr lang="en-US"/>
              <a:t>10-Jul-2022</a:t>
            </a:r>
          </a:p>
        </p:txBody>
      </p:sp>
      <p:sp>
        <p:nvSpPr>
          <p:cNvPr id="4" name="Footer Placeholder 3">
            <a:extLst>
              <a:ext uri="{FF2B5EF4-FFF2-40B4-BE49-F238E27FC236}">
                <a16:creationId xmlns:a16="http://schemas.microsoft.com/office/drawing/2014/main" id="{85C3E543-036F-4BF3-93EB-9F100324D74F}"/>
              </a:ext>
            </a:extLst>
          </p:cNvPr>
          <p:cNvSpPr>
            <a:spLocks noGrp="1"/>
          </p:cNvSpPr>
          <p:nvPr>
            <p:ph type="ftr" sz="quarter" idx="11"/>
          </p:nvPr>
        </p:nvSpPr>
        <p:spPr/>
        <p:txBody>
          <a:bodyPr/>
          <a:lstStyle/>
          <a:p>
            <a:r>
              <a:rPr lang="en-US"/>
              <a:t>Kokoska &amp; Martinez | PIP-II Technical Workshop - WG5 | PIP-II</a:t>
            </a:r>
          </a:p>
        </p:txBody>
      </p:sp>
      <p:sp>
        <p:nvSpPr>
          <p:cNvPr id="5" name="Slide Number Placeholder 4">
            <a:extLst>
              <a:ext uri="{FF2B5EF4-FFF2-40B4-BE49-F238E27FC236}">
                <a16:creationId xmlns:a16="http://schemas.microsoft.com/office/drawing/2014/main" id="{797CA327-29FF-44C7-8DA8-BFDB9C7CA803}"/>
              </a:ext>
            </a:extLst>
          </p:cNvPr>
          <p:cNvSpPr>
            <a:spLocks noGrp="1"/>
          </p:cNvSpPr>
          <p:nvPr>
            <p:ph type="sldNum" sz="quarter" idx="12"/>
          </p:nvPr>
        </p:nvSpPr>
        <p:spPr/>
        <p:txBody>
          <a:bodyPr/>
          <a:lstStyle/>
          <a:p>
            <a:fld id="{2ED4780A-2F31-405D-A140-CD76087EB2CF}" type="slidenum">
              <a:rPr lang="en-US" smtClean="0"/>
              <a:t>‹#›</a:t>
            </a:fld>
            <a:endParaRPr lang="en-US"/>
          </a:p>
        </p:txBody>
      </p:sp>
    </p:spTree>
    <p:extLst>
      <p:ext uri="{BB962C8B-B14F-4D97-AF65-F5344CB8AC3E}">
        <p14:creationId xmlns:p14="http://schemas.microsoft.com/office/powerpoint/2010/main" val="38212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3D68AB-C46B-4575-9999-AC75FA919C83}"/>
              </a:ext>
            </a:extLst>
          </p:cNvPr>
          <p:cNvSpPr>
            <a:spLocks noGrp="1"/>
          </p:cNvSpPr>
          <p:nvPr>
            <p:ph type="dt" sz="half" idx="10"/>
          </p:nvPr>
        </p:nvSpPr>
        <p:spPr/>
        <p:txBody>
          <a:bodyPr/>
          <a:lstStyle/>
          <a:p>
            <a:r>
              <a:rPr lang="en-US"/>
              <a:t>10-Jul-2022</a:t>
            </a:r>
          </a:p>
        </p:txBody>
      </p:sp>
      <p:sp>
        <p:nvSpPr>
          <p:cNvPr id="3" name="Footer Placeholder 2">
            <a:extLst>
              <a:ext uri="{FF2B5EF4-FFF2-40B4-BE49-F238E27FC236}">
                <a16:creationId xmlns:a16="http://schemas.microsoft.com/office/drawing/2014/main" id="{F84FD781-5BBF-4613-AC74-2E510EC7D4E6}"/>
              </a:ext>
            </a:extLst>
          </p:cNvPr>
          <p:cNvSpPr>
            <a:spLocks noGrp="1"/>
          </p:cNvSpPr>
          <p:nvPr>
            <p:ph type="ftr" sz="quarter" idx="11"/>
          </p:nvPr>
        </p:nvSpPr>
        <p:spPr/>
        <p:txBody>
          <a:bodyPr/>
          <a:lstStyle/>
          <a:p>
            <a:r>
              <a:rPr lang="en-US"/>
              <a:t>Kokoska &amp; Martinez | PIP-II Technical Workshop - WG5 | PIP-II</a:t>
            </a:r>
          </a:p>
        </p:txBody>
      </p:sp>
      <p:sp>
        <p:nvSpPr>
          <p:cNvPr id="4" name="Slide Number Placeholder 3">
            <a:extLst>
              <a:ext uri="{FF2B5EF4-FFF2-40B4-BE49-F238E27FC236}">
                <a16:creationId xmlns:a16="http://schemas.microsoft.com/office/drawing/2014/main" id="{3324C5BC-6FE3-4137-8791-1918856756F1}"/>
              </a:ext>
            </a:extLst>
          </p:cNvPr>
          <p:cNvSpPr>
            <a:spLocks noGrp="1"/>
          </p:cNvSpPr>
          <p:nvPr>
            <p:ph type="sldNum" sz="quarter" idx="12"/>
          </p:nvPr>
        </p:nvSpPr>
        <p:spPr/>
        <p:txBody>
          <a:bodyPr/>
          <a:lstStyle/>
          <a:p>
            <a:fld id="{2ED4780A-2F31-405D-A140-CD76087EB2CF}" type="slidenum">
              <a:rPr lang="en-US" smtClean="0"/>
              <a:t>‹#›</a:t>
            </a:fld>
            <a:endParaRPr lang="en-US"/>
          </a:p>
        </p:txBody>
      </p:sp>
    </p:spTree>
    <p:extLst>
      <p:ext uri="{BB962C8B-B14F-4D97-AF65-F5344CB8AC3E}">
        <p14:creationId xmlns:p14="http://schemas.microsoft.com/office/powerpoint/2010/main" val="346230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DBFD-DB42-4A23-B9DE-BFF0A2EAC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91D44-671B-4A2F-A692-8F4938701F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767E20-ED47-45B3-85DC-067B4A04E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6E180-FB8B-49F7-B8E0-953229E0FFB1}"/>
              </a:ext>
            </a:extLst>
          </p:cNvPr>
          <p:cNvSpPr>
            <a:spLocks noGrp="1"/>
          </p:cNvSpPr>
          <p:nvPr>
            <p:ph type="dt" sz="half" idx="10"/>
          </p:nvPr>
        </p:nvSpPr>
        <p:spPr/>
        <p:txBody>
          <a:bodyPr/>
          <a:lstStyle/>
          <a:p>
            <a:r>
              <a:rPr lang="en-US"/>
              <a:t>10-Jul-2022</a:t>
            </a:r>
          </a:p>
        </p:txBody>
      </p:sp>
      <p:sp>
        <p:nvSpPr>
          <p:cNvPr id="6" name="Footer Placeholder 5">
            <a:extLst>
              <a:ext uri="{FF2B5EF4-FFF2-40B4-BE49-F238E27FC236}">
                <a16:creationId xmlns:a16="http://schemas.microsoft.com/office/drawing/2014/main" id="{BC23B90C-9DD3-42F2-BCCC-8EE535C7B014}"/>
              </a:ext>
            </a:extLst>
          </p:cNvPr>
          <p:cNvSpPr>
            <a:spLocks noGrp="1"/>
          </p:cNvSpPr>
          <p:nvPr>
            <p:ph type="ftr" sz="quarter" idx="11"/>
          </p:nvPr>
        </p:nvSpPr>
        <p:spPr/>
        <p:txBody>
          <a:bodyPr/>
          <a:lstStyle/>
          <a:p>
            <a:r>
              <a:rPr lang="en-US"/>
              <a:t>Kokoska &amp; Martinez | PIP-II Technical Workshop - WG5 | PIP-II</a:t>
            </a:r>
          </a:p>
        </p:txBody>
      </p:sp>
      <p:sp>
        <p:nvSpPr>
          <p:cNvPr id="7" name="Slide Number Placeholder 6">
            <a:extLst>
              <a:ext uri="{FF2B5EF4-FFF2-40B4-BE49-F238E27FC236}">
                <a16:creationId xmlns:a16="http://schemas.microsoft.com/office/drawing/2014/main" id="{8EDF2065-C096-498A-8A80-29229E21DCED}"/>
              </a:ext>
            </a:extLst>
          </p:cNvPr>
          <p:cNvSpPr>
            <a:spLocks noGrp="1"/>
          </p:cNvSpPr>
          <p:nvPr>
            <p:ph type="sldNum" sz="quarter" idx="12"/>
          </p:nvPr>
        </p:nvSpPr>
        <p:spPr/>
        <p:txBody>
          <a:bodyPr/>
          <a:lstStyle/>
          <a:p>
            <a:fld id="{2ED4780A-2F31-405D-A140-CD76087EB2CF}" type="slidenum">
              <a:rPr lang="en-US" smtClean="0"/>
              <a:t>‹#›</a:t>
            </a:fld>
            <a:endParaRPr lang="en-US"/>
          </a:p>
        </p:txBody>
      </p:sp>
    </p:spTree>
    <p:extLst>
      <p:ext uri="{BB962C8B-B14F-4D97-AF65-F5344CB8AC3E}">
        <p14:creationId xmlns:p14="http://schemas.microsoft.com/office/powerpoint/2010/main" val="1221472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8DBB-4643-4BF6-A44A-2225A226A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81DF3A-7941-4ABD-B718-335309DE4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AC5B78-A8A3-4276-B95A-D1836DCFA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E0F59-CCDB-41F9-9A8C-3E06F80E2AFD}"/>
              </a:ext>
            </a:extLst>
          </p:cNvPr>
          <p:cNvSpPr>
            <a:spLocks noGrp="1"/>
          </p:cNvSpPr>
          <p:nvPr>
            <p:ph type="dt" sz="half" idx="10"/>
          </p:nvPr>
        </p:nvSpPr>
        <p:spPr/>
        <p:txBody>
          <a:bodyPr/>
          <a:lstStyle/>
          <a:p>
            <a:r>
              <a:rPr lang="en-US"/>
              <a:t>10-Jul-2022</a:t>
            </a:r>
          </a:p>
        </p:txBody>
      </p:sp>
      <p:sp>
        <p:nvSpPr>
          <p:cNvPr id="6" name="Footer Placeholder 5">
            <a:extLst>
              <a:ext uri="{FF2B5EF4-FFF2-40B4-BE49-F238E27FC236}">
                <a16:creationId xmlns:a16="http://schemas.microsoft.com/office/drawing/2014/main" id="{EAA0D200-8AA8-49A7-8B3C-3C3E88F0AC57}"/>
              </a:ext>
            </a:extLst>
          </p:cNvPr>
          <p:cNvSpPr>
            <a:spLocks noGrp="1"/>
          </p:cNvSpPr>
          <p:nvPr>
            <p:ph type="ftr" sz="quarter" idx="11"/>
          </p:nvPr>
        </p:nvSpPr>
        <p:spPr/>
        <p:txBody>
          <a:bodyPr/>
          <a:lstStyle/>
          <a:p>
            <a:r>
              <a:rPr lang="en-US"/>
              <a:t>Kokoska &amp; Martinez | PIP-II Technical Workshop - WG5 | PIP-II</a:t>
            </a:r>
          </a:p>
        </p:txBody>
      </p:sp>
      <p:sp>
        <p:nvSpPr>
          <p:cNvPr id="7" name="Slide Number Placeholder 6">
            <a:extLst>
              <a:ext uri="{FF2B5EF4-FFF2-40B4-BE49-F238E27FC236}">
                <a16:creationId xmlns:a16="http://schemas.microsoft.com/office/drawing/2014/main" id="{7090BC3D-BE0D-4CEF-9EB4-E50F9F0C4575}"/>
              </a:ext>
            </a:extLst>
          </p:cNvPr>
          <p:cNvSpPr>
            <a:spLocks noGrp="1"/>
          </p:cNvSpPr>
          <p:nvPr>
            <p:ph type="sldNum" sz="quarter" idx="12"/>
          </p:nvPr>
        </p:nvSpPr>
        <p:spPr/>
        <p:txBody>
          <a:bodyPr/>
          <a:lstStyle/>
          <a:p>
            <a:fld id="{2ED4780A-2F31-405D-A140-CD76087EB2CF}" type="slidenum">
              <a:rPr lang="en-US" smtClean="0"/>
              <a:t>‹#›</a:t>
            </a:fld>
            <a:endParaRPr lang="en-US"/>
          </a:p>
        </p:txBody>
      </p:sp>
    </p:spTree>
    <p:extLst>
      <p:ext uri="{BB962C8B-B14F-4D97-AF65-F5344CB8AC3E}">
        <p14:creationId xmlns:p14="http://schemas.microsoft.com/office/powerpoint/2010/main" val="3382841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FEE6-0D12-407C-80AA-2F39AEF65A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46331E-258C-4D87-B0B2-9B6F741182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6655E-089C-46D8-9278-728F2D7EE908}"/>
              </a:ext>
            </a:extLst>
          </p:cNvPr>
          <p:cNvSpPr>
            <a:spLocks noGrp="1"/>
          </p:cNvSpPr>
          <p:nvPr>
            <p:ph type="dt" sz="half" idx="10"/>
          </p:nvPr>
        </p:nvSpPr>
        <p:spPr/>
        <p:txBody>
          <a:bodyPr/>
          <a:lstStyle/>
          <a:p>
            <a:r>
              <a:rPr lang="en-US"/>
              <a:t>10-Jul-2022</a:t>
            </a:r>
          </a:p>
        </p:txBody>
      </p:sp>
      <p:sp>
        <p:nvSpPr>
          <p:cNvPr id="5" name="Footer Placeholder 4">
            <a:extLst>
              <a:ext uri="{FF2B5EF4-FFF2-40B4-BE49-F238E27FC236}">
                <a16:creationId xmlns:a16="http://schemas.microsoft.com/office/drawing/2014/main" id="{2ED0287B-1B61-4976-9AF3-2847BBCB92B0}"/>
              </a:ext>
            </a:extLst>
          </p:cNvPr>
          <p:cNvSpPr>
            <a:spLocks noGrp="1"/>
          </p:cNvSpPr>
          <p:nvPr>
            <p:ph type="ftr" sz="quarter" idx="11"/>
          </p:nvPr>
        </p:nvSpPr>
        <p:spPr/>
        <p:txBody>
          <a:bodyPr/>
          <a:lstStyle/>
          <a:p>
            <a:r>
              <a:rPr lang="en-US"/>
              <a:t>Kokoska &amp; Martinez | PIP-II Technical Workshop - WG5 | PIP-II</a:t>
            </a:r>
          </a:p>
        </p:txBody>
      </p:sp>
      <p:sp>
        <p:nvSpPr>
          <p:cNvPr id="6" name="Slide Number Placeholder 5">
            <a:extLst>
              <a:ext uri="{FF2B5EF4-FFF2-40B4-BE49-F238E27FC236}">
                <a16:creationId xmlns:a16="http://schemas.microsoft.com/office/drawing/2014/main" id="{6B6C518F-7424-436E-9263-6639E1D52FBB}"/>
              </a:ext>
            </a:extLst>
          </p:cNvPr>
          <p:cNvSpPr>
            <a:spLocks noGrp="1"/>
          </p:cNvSpPr>
          <p:nvPr>
            <p:ph type="sldNum" sz="quarter" idx="12"/>
          </p:nvPr>
        </p:nvSpPr>
        <p:spPr/>
        <p:txBody>
          <a:bodyPr/>
          <a:lstStyle/>
          <a:p>
            <a:fld id="{2ED4780A-2F31-405D-A140-CD76087EB2CF}" type="slidenum">
              <a:rPr lang="en-US" smtClean="0"/>
              <a:t>‹#›</a:t>
            </a:fld>
            <a:endParaRPr lang="en-US"/>
          </a:p>
        </p:txBody>
      </p:sp>
    </p:spTree>
    <p:extLst>
      <p:ext uri="{BB962C8B-B14F-4D97-AF65-F5344CB8AC3E}">
        <p14:creationId xmlns:p14="http://schemas.microsoft.com/office/powerpoint/2010/main" val="1306869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F1C11-7BF7-40A8-B9B6-06D8EB01C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DEBE21-40E6-424A-B951-C230C5DF5E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73B30-5D04-4D96-9414-B49CE726A175}"/>
              </a:ext>
            </a:extLst>
          </p:cNvPr>
          <p:cNvSpPr>
            <a:spLocks noGrp="1"/>
          </p:cNvSpPr>
          <p:nvPr>
            <p:ph type="dt" sz="half" idx="10"/>
          </p:nvPr>
        </p:nvSpPr>
        <p:spPr/>
        <p:txBody>
          <a:bodyPr/>
          <a:lstStyle/>
          <a:p>
            <a:r>
              <a:rPr lang="en-US"/>
              <a:t>10-Jul-2022</a:t>
            </a:r>
          </a:p>
        </p:txBody>
      </p:sp>
      <p:sp>
        <p:nvSpPr>
          <p:cNvPr id="5" name="Footer Placeholder 4">
            <a:extLst>
              <a:ext uri="{FF2B5EF4-FFF2-40B4-BE49-F238E27FC236}">
                <a16:creationId xmlns:a16="http://schemas.microsoft.com/office/drawing/2014/main" id="{729019FC-DE6E-4AE9-80E6-19B429240BCE}"/>
              </a:ext>
            </a:extLst>
          </p:cNvPr>
          <p:cNvSpPr>
            <a:spLocks noGrp="1"/>
          </p:cNvSpPr>
          <p:nvPr>
            <p:ph type="ftr" sz="quarter" idx="11"/>
          </p:nvPr>
        </p:nvSpPr>
        <p:spPr/>
        <p:txBody>
          <a:bodyPr/>
          <a:lstStyle/>
          <a:p>
            <a:r>
              <a:rPr lang="en-US"/>
              <a:t>Kokoska &amp; Martinez | PIP-II Technical Workshop - WG5 | PIP-II</a:t>
            </a:r>
          </a:p>
        </p:txBody>
      </p:sp>
      <p:sp>
        <p:nvSpPr>
          <p:cNvPr id="6" name="Slide Number Placeholder 5">
            <a:extLst>
              <a:ext uri="{FF2B5EF4-FFF2-40B4-BE49-F238E27FC236}">
                <a16:creationId xmlns:a16="http://schemas.microsoft.com/office/drawing/2014/main" id="{E1789F77-CEAD-48E6-8E00-74EB500FB406}"/>
              </a:ext>
            </a:extLst>
          </p:cNvPr>
          <p:cNvSpPr>
            <a:spLocks noGrp="1"/>
          </p:cNvSpPr>
          <p:nvPr>
            <p:ph type="sldNum" sz="quarter" idx="12"/>
          </p:nvPr>
        </p:nvSpPr>
        <p:spPr/>
        <p:txBody>
          <a:bodyPr/>
          <a:lstStyle/>
          <a:p>
            <a:fld id="{2ED4780A-2F31-405D-A140-CD76087EB2CF}" type="slidenum">
              <a:rPr lang="en-US" smtClean="0"/>
              <a:t>‹#›</a:t>
            </a:fld>
            <a:endParaRPr lang="en-US"/>
          </a:p>
        </p:txBody>
      </p:sp>
    </p:spTree>
    <p:extLst>
      <p:ext uri="{BB962C8B-B14F-4D97-AF65-F5344CB8AC3E}">
        <p14:creationId xmlns:p14="http://schemas.microsoft.com/office/powerpoint/2010/main" val="372930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p:txBody>
          <a:bodyPr/>
          <a:lstStyle/>
          <a:p>
            <a:pPr>
              <a:defRPr/>
            </a:pPr>
            <a:r>
              <a:rPr lang="en-US"/>
              <a:t>10-Jul-2022</a:t>
            </a:r>
            <a:endParaRPr lang="en-US" dirty="0"/>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a:t>Kokoska &amp; Martinez | PIP-II Technical Workshop - WG5 | PIP-II</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62941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10-Jul-2022</a:t>
            </a:r>
            <a:endParaRPr lang="en-US" dirty="0"/>
          </a:p>
        </p:txBody>
      </p:sp>
      <p:sp>
        <p:nvSpPr>
          <p:cNvPr id="13"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a:t>Kokoska &amp; Martinez | PIP-II Technical Workshop - WG5 | PIP-II</a:t>
            </a:r>
            <a:endParaRPr lang="en-US" b="1" dirty="0"/>
          </a:p>
        </p:txBody>
      </p:sp>
    </p:spTree>
    <p:extLst>
      <p:ext uri="{BB962C8B-B14F-4D97-AF65-F5344CB8AC3E}">
        <p14:creationId xmlns:p14="http://schemas.microsoft.com/office/powerpoint/2010/main" val="14384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5"/>
            <a:ext cx="900491" cy="241300"/>
          </a:xfrm>
        </p:spPr>
        <p:txBody>
          <a:bodyPr/>
          <a:lstStyle>
            <a:lvl1pPr>
              <a:defRPr sz="1200" smtClean="0"/>
            </a:lvl1pPr>
          </a:lstStyle>
          <a:p>
            <a:pPr>
              <a:defRPr/>
            </a:pPr>
            <a:r>
              <a:rPr lang="en-US"/>
              <a:t>10-Jul-2022</a:t>
            </a:r>
            <a:endParaRPr lang="en-US"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a:t>Kokoska &amp; Martinez | PIP-II Technical Workshop - WG5 | PIP-II</a:t>
            </a:r>
            <a:endParaRPr lang="en-US" b="1" dirty="0"/>
          </a:p>
        </p:txBody>
      </p:sp>
    </p:spTree>
    <p:extLst>
      <p:ext uri="{BB962C8B-B14F-4D97-AF65-F5344CB8AC3E}">
        <p14:creationId xmlns:p14="http://schemas.microsoft.com/office/powerpoint/2010/main" val="285945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10-Jul-2022</a:t>
            </a:r>
            <a:endParaRPr lang="en-US" dirty="0"/>
          </a:p>
        </p:txBody>
      </p:sp>
      <p:sp>
        <p:nvSpPr>
          <p:cNvPr id="11"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a:t>Kokoska &amp; Martinez | PIP-II Technical Workshop - WG5 | PIP-II</a:t>
            </a:r>
            <a:endParaRPr lang="en-US" b="1" dirty="0"/>
          </a:p>
        </p:txBody>
      </p:sp>
    </p:spTree>
    <p:extLst>
      <p:ext uri="{BB962C8B-B14F-4D97-AF65-F5344CB8AC3E}">
        <p14:creationId xmlns:p14="http://schemas.microsoft.com/office/powerpoint/2010/main" val="225440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5"/>
            <a:ext cx="900491" cy="241300"/>
          </a:xfrm>
        </p:spPr>
        <p:txBody>
          <a:bodyPr/>
          <a:lstStyle>
            <a:lvl1pPr>
              <a:defRPr sz="1200"/>
            </a:lvl1pPr>
          </a:lstStyle>
          <a:p>
            <a:pPr>
              <a:defRPr/>
            </a:pPr>
            <a:r>
              <a:rPr lang="en-US"/>
              <a:t>10-Jul-2022</a:t>
            </a:r>
            <a:endParaRPr lang="en-US" dirty="0"/>
          </a:p>
        </p:txBody>
      </p:sp>
      <p:sp>
        <p:nvSpPr>
          <p:cNvPr id="5" name="Slide Number Placeholder 4"/>
          <p:cNvSpPr>
            <a:spLocks noGrp="1"/>
          </p:cNvSpPr>
          <p:nvPr>
            <p:ph type="sldNum" sz="quarter" idx="12"/>
          </p:nvPr>
        </p:nvSpPr>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a:t>Kokoska &amp; Martinez | PIP-II Technical Workshop - WG5 | PIP-II</a:t>
            </a:r>
            <a:endParaRPr lang="en-US" b="1" dirty="0"/>
          </a:p>
        </p:txBody>
      </p:sp>
    </p:spTree>
    <p:extLst>
      <p:ext uri="{BB962C8B-B14F-4D97-AF65-F5344CB8AC3E}">
        <p14:creationId xmlns:p14="http://schemas.microsoft.com/office/powerpoint/2010/main" val="16537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10-Jul-2022</a:t>
            </a:r>
            <a:endParaRPr lang="en-US"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a:t>Kokoska &amp; Martinez | PIP-II Technical Workshop - WG5 | PIP-II</a:t>
            </a:r>
            <a:endParaRPr lang="en-US" b="1" dirty="0"/>
          </a:p>
        </p:txBody>
      </p:sp>
    </p:spTree>
    <p:extLst>
      <p:ext uri="{BB962C8B-B14F-4D97-AF65-F5344CB8AC3E}">
        <p14:creationId xmlns:p14="http://schemas.microsoft.com/office/powerpoint/2010/main" val="71612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2F24-B75A-4BFD-A3F0-8F96F42C65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5393E5-8B14-4DDB-ABC0-0633ACDB9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D5EFFC-89EE-4383-B5B1-624741197EC5}"/>
              </a:ext>
            </a:extLst>
          </p:cNvPr>
          <p:cNvSpPr>
            <a:spLocks noGrp="1"/>
          </p:cNvSpPr>
          <p:nvPr>
            <p:ph type="dt" sz="half" idx="10"/>
          </p:nvPr>
        </p:nvSpPr>
        <p:spPr/>
        <p:txBody>
          <a:bodyPr/>
          <a:lstStyle/>
          <a:p>
            <a:r>
              <a:rPr lang="en-US"/>
              <a:t>10-Jul-2022</a:t>
            </a:r>
          </a:p>
        </p:txBody>
      </p:sp>
      <p:sp>
        <p:nvSpPr>
          <p:cNvPr id="5" name="Footer Placeholder 4">
            <a:extLst>
              <a:ext uri="{FF2B5EF4-FFF2-40B4-BE49-F238E27FC236}">
                <a16:creationId xmlns:a16="http://schemas.microsoft.com/office/drawing/2014/main" id="{D61AEFBF-56A7-48BC-A7E0-04227D20BD92}"/>
              </a:ext>
            </a:extLst>
          </p:cNvPr>
          <p:cNvSpPr>
            <a:spLocks noGrp="1"/>
          </p:cNvSpPr>
          <p:nvPr>
            <p:ph type="ftr" sz="quarter" idx="11"/>
          </p:nvPr>
        </p:nvSpPr>
        <p:spPr/>
        <p:txBody>
          <a:bodyPr/>
          <a:lstStyle/>
          <a:p>
            <a:r>
              <a:rPr lang="en-US"/>
              <a:t>Kokoska &amp; Martinez | PIP-II Technical Workshop - WG5 | PIP-II</a:t>
            </a:r>
          </a:p>
        </p:txBody>
      </p:sp>
      <p:sp>
        <p:nvSpPr>
          <p:cNvPr id="6" name="Slide Number Placeholder 5">
            <a:extLst>
              <a:ext uri="{FF2B5EF4-FFF2-40B4-BE49-F238E27FC236}">
                <a16:creationId xmlns:a16="http://schemas.microsoft.com/office/drawing/2014/main" id="{3674B2E4-5028-4D88-BDA5-D6D8225EB073}"/>
              </a:ext>
            </a:extLst>
          </p:cNvPr>
          <p:cNvSpPr>
            <a:spLocks noGrp="1"/>
          </p:cNvSpPr>
          <p:nvPr>
            <p:ph type="sldNum" sz="quarter" idx="12"/>
          </p:nvPr>
        </p:nvSpPr>
        <p:spPr/>
        <p:txBody>
          <a:bodyPr/>
          <a:lstStyle/>
          <a:p>
            <a:fld id="{2ED4780A-2F31-405D-A140-CD76087EB2CF}" type="slidenum">
              <a:rPr lang="en-US" smtClean="0"/>
              <a:t>‹#›</a:t>
            </a:fld>
            <a:endParaRPr lang="en-US"/>
          </a:p>
        </p:txBody>
      </p:sp>
    </p:spTree>
    <p:extLst>
      <p:ext uri="{BB962C8B-B14F-4D97-AF65-F5344CB8AC3E}">
        <p14:creationId xmlns:p14="http://schemas.microsoft.com/office/powerpoint/2010/main" val="112258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0D7A-3738-450F-A4B0-F5093B0AF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3591B-6B2D-474A-9E34-E0A063371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D4FFE-A210-41BB-B6E0-F9C09163B658}"/>
              </a:ext>
            </a:extLst>
          </p:cNvPr>
          <p:cNvSpPr>
            <a:spLocks noGrp="1"/>
          </p:cNvSpPr>
          <p:nvPr>
            <p:ph type="dt" sz="half" idx="10"/>
          </p:nvPr>
        </p:nvSpPr>
        <p:spPr/>
        <p:txBody>
          <a:bodyPr/>
          <a:lstStyle/>
          <a:p>
            <a:r>
              <a:rPr lang="en-US"/>
              <a:t>10-Jul-2022</a:t>
            </a:r>
          </a:p>
        </p:txBody>
      </p:sp>
      <p:sp>
        <p:nvSpPr>
          <p:cNvPr id="5" name="Footer Placeholder 4">
            <a:extLst>
              <a:ext uri="{FF2B5EF4-FFF2-40B4-BE49-F238E27FC236}">
                <a16:creationId xmlns:a16="http://schemas.microsoft.com/office/drawing/2014/main" id="{E5DF3B1A-2786-4F77-ACAA-949EA8919E03}"/>
              </a:ext>
            </a:extLst>
          </p:cNvPr>
          <p:cNvSpPr>
            <a:spLocks noGrp="1"/>
          </p:cNvSpPr>
          <p:nvPr>
            <p:ph type="ftr" sz="quarter" idx="11"/>
          </p:nvPr>
        </p:nvSpPr>
        <p:spPr/>
        <p:txBody>
          <a:bodyPr/>
          <a:lstStyle/>
          <a:p>
            <a:r>
              <a:rPr lang="en-US"/>
              <a:t>Kokoska &amp; Martinez | PIP-II Technical Workshop - WG5 | PIP-II</a:t>
            </a:r>
          </a:p>
        </p:txBody>
      </p:sp>
      <p:sp>
        <p:nvSpPr>
          <p:cNvPr id="6" name="Slide Number Placeholder 5">
            <a:extLst>
              <a:ext uri="{FF2B5EF4-FFF2-40B4-BE49-F238E27FC236}">
                <a16:creationId xmlns:a16="http://schemas.microsoft.com/office/drawing/2014/main" id="{FE751C51-B61E-4DAA-A021-6CECF73B7794}"/>
              </a:ext>
            </a:extLst>
          </p:cNvPr>
          <p:cNvSpPr>
            <a:spLocks noGrp="1"/>
          </p:cNvSpPr>
          <p:nvPr>
            <p:ph type="sldNum" sz="quarter" idx="12"/>
          </p:nvPr>
        </p:nvSpPr>
        <p:spPr/>
        <p:txBody>
          <a:bodyPr/>
          <a:lstStyle/>
          <a:p>
            <a:fld id="{2ED4780A-2F31-405D-A140-CD76087EB2CF}" type="slidenum">
              <a:rPr lang="en-US" smtClean="0"/>
              <a:t>‹#›</a:t>
            </a:fld>
            <a:endParaRPr lang="en-US"/>
          </a:p>
        </p:txBody>
      </p:sp>
    </p:spTree>
    <p:extLst>
      <p:ext uri="{BB962C8B-B14F-4D97-AF65-F5344CB8AC3E}">
        <p14:creationId xmlns:p14="http://schemas.microsoft.com/office/powerpoint/2010/main" val="113976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10-Jul-2022</a:t>
            </a:r>
            <a:endParaRPr lang="en-US" dirty="0"/>
          </a:p>
        </p:txBody>
      </p:sp>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a:t>Kokoska &amp; Martinez | PIP-II Technical Workshop - WG5 | PIP-II</a:t>
            </a:r>
            <a:endParaRPr lang="en-US" b="1" dirty="0"/>
          </a:p>
        </p:txBody>
      </p:sp>
      <p:sp>
        <p:nvSpPr>
          <p:cNvPr id="16"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388791"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9"/>
          <a:stretch>
            <a:fillRect/>
          </a:stretch>
        </p:blipFill>
        <p:spPr>
          <a:xfrm>
            <a:off x="10812182" y="6266724"/>
            <a:ext cx="1024128" cy="400417"/>
          </a:xfrm>
          <a:prstGeom prst="rect">
            <a:avLst/>
          </a:prstGeom>
        </p:spPr>
      </p:pic>
    </p:spTree>
    <p:extLst>
      <p:ext uri="{BB962C8B-B14F-4D97-AF65-F5344CB8AC3E}">
        <p14:creationId xmlns:p14="http://schemas.microsoft.com/office/powerpoint/2010/main" val="1078415588"/>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E7FF13-2D14-49D8-A160-35F5E9F0ED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F9AC5-84F1-4A5B-9A0D-9EE20602C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6D5C4-EE21-494E-9F56-BCF44F7732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10-Jul-2022</a:t>
            </a:r>
          </a:p>
        </p:txBody>
      </p:sp>
      <p:sp>
        <p:nvSpPr>
          <p:cNvPr id="5" name="Footer Placeholder 4">
            <a:extLst>
              <a:ext uri="{FF2B5EF4-FFF2-40B4-BE49-F238E27FC236}">
                <a16:creationId xmlns:a16="http://schemas.microsoft.com/office/drawing/2014/main" id="{1B956E12-EB7E-42BE-B46C-0AB4473765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Kokoska &amp; Martinez | PIP-II Technical Workshop - WG5 | PIP-II</a:t>
            </a:r>
          </a:p>
        </p:txBody>
      </p:sp>
      <p:sp>
        <p:nvSpPr>
          <p:cNvPr id="6" name="Slide Number Placeholder 5">
            <a:extLst>
              <a:ext uri="{FF2B5EF4-FFF2-40B4-BE49-F238E27FC236}">
                <a16:creationId xmlns:a16="http://schemas.microsoft.com/office/drawing/2014/main" id="{DEC51BAD-6273-4F4C-A9C6-68247E5E4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4780A-2F31-405D-A140-CD76087EB2CF}" type="slidenum">
              <a:rPr lang="en-US" smtClean="0"/>
              <a:t>‹#›</a:t>
            </a:fld>
            <a:endParaRPr lang="en-US"/>
          </a:p>
        </p:txBody>
      </p:sp>
    </p:spTree>
    <p:extLst>
      <p:ext uri="{BB962C8B-B14F-4D97-AF65-F5344CB8AC3E}">
        <p14:creationId xmlns:p14="http://schemas.microsoft.com/office/powerpoint/2010/main" val="3862825055"/>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fermicloud.sharepoint.com/sites/PIP-IIPartnerQCDeliverables" TargetMode="External"/><Relationship Id="rId4" Type="http://schemas.openxmlformats.org/officeDocument/2006/relationships/hyperlink" Target="https://pip2-docdb.fnal.gov/cgi-bin/sso/ShowDocument?docid=588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eb.fnal.gov/project/piptech/Technical%20Integration/_layouts/15/guestaccess.aspx?guestaccesstoken=2zsqC%2fkOA8tenWXA4DQ%2fL0o8pgIy1EiMq1zUb3bjg0g%3d&amp;docid=2_13fa0a4679d4046f790d07dcacb6d189b&amp;rev=1"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899" y="4316829"/>
            <a:ext cx="8400717" cy="1003049"/>
          </a:xfrm>
        </p:spPr>
        <p:txBody>
          <a:bodyPr>
            <a:noAutofit/>
          </a:bodyPr>
          <a:lstStyle/>
          <a:p>
            <a:r>
              <a:rPr lang="en-US" sz="2800" dirty="0"/>
              <a:t>Plenary – Requirements, Interface, and Performance Verification &amp; Acceptance</a:t>
            </a:r>
          </a:p>
        </p:txBody>
      </p:sp>
      <p:sp>
        <p:nvSpPr>
          <p:cNvPr id="4" name="Text Placeholder 3"/>
          <p:cNvSpPr>
            <a:spLocks noGrp="1"/>
          </p:cNvSpPr>
          <p:nvPr>
            <p:ph type="body" sz="quarter" idx="10"/>
          </p:nvPr>
        </p:nvSpPr>
        <p:spPr/>
        <p:txBody>
          <a:bodyPr/>
          <a:lstStyle/>
          <a:p>
            <a:r>
              <a:rPr lang="en-US" dirty="0"/>
              <a:t>Lidija Kokoska	</a:t>
            </a:r>
          </a:p>
          <a:p>
            <a:r>
              <a:rPr lang="en-US" dirty="0"/>
              <a:t>PIP-II Technical Workshop</a:t>
            </a:r>
          </a:p>
          <a:p>
            <a:r>
              <a:rPr lang="en-US" dirty="0"/>
              <a:t>7/12/2022</a:t>
            </a:r>
          </a:p>
        </p:txBody>
      </p:sp>
    </p:spTree>
    <p:extLst>
      <p:ext uri="{BB962C8B-B14F-4D97-AF65-F5344CB8AC3E}">
        <p14:creationId xmlns:p14="http://schemas.microsoft.com/office/powerpoint/2010/main" val="1139286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8FF51-79DB-4D60-A97F-333CD58B1D60}"/>
              </a:ext>
            </a:extLst>
          </p:cNvPr>
          <p:cNvSpPr>
            <a:spLocks noGrp="1"/>
          </p:cNvSpPr>
          <p:nvPr>
            <p:ph type="title"/>
          </p:nvPr>
        </p:nvSpPr>
        <p:spPr/>
        <p:txBody>
          <a:bodyPr/>
          <a:lstStyle/>
          <a:p>
            <a:r>
              <a:rPr lang="en-US" dirty="0"/>
              <a:t>Verification Planning Tools</a:t>
            </a:r>
          </a:p>
        </p:txBody>
      </p:sp>
      <p:sp>
        <p:nvSpPr>
          <p:cNvPr id="4" name="Date Placeholder 3">
            <a:extLst>
              <a:ext uri="{FF2B5EF4-FFF2-40B4-BE49-F238E27FC236}">
                <a16:creationId xmlns:a16="http://schemas.microsoft.com/office/drawing/2014/main" id="{C0A1F2F7-8A45-48BF-B555-5A44CE636C1F}"/>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10-Jul-2022</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DC612F50-1A04-4C34-8CBA-DE688B628D52}"/>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Kokoska &amp; Martinez | PIP-II Technical Workshop - WG5 | PIP-II</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BE99B3DC-696A-404A-B667-255F750AFF2F}"/>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8" name="Picture 7">
            <a:extLst>
              <a:ext uri="{FF2B5EF4-FFF2-40B4-BE49-F238E27FC236}">
                <a16:creationId xmlns:a16="http://schemas.microsoft.com/office/drawing/2014/main" id="{B1130FE8-C889-4116-82F2-BBE46D470B5F}"/>
              </a:ext>
            </a:extLst>
          </p:cNvPr>
          <p:cNvPicPr>
            <a:picLocks noChangeAspect="1"/>
          </p:cNvPicPr>
          <p:nvPr/>
        </p:nvPicPr>
        <p:blipFill>
          <a:blip r:embed="rId2"/>
          <a:stretch>
            <a:fillRect/>
          </a:stretch>
        </p:blipFill>
        <p:spPr>
          <a:xfrm>
            <a:off x="296333" y="1303324"/>
            <a:ext cx="7076471" cy="4577195"/>
          </a:xfrm>
          <a:prstGeom prst="rect">
            <a:avLst/>
          </a:prstGeom>
          <a:ln>
            <a:solidFill>
              <a:schemeClr val="accent1"/>
            </a:solidFill>
          </a:ln>
        </p:spPr>
      </p:pic>
      <p:pic>
        <p:nvPicPr>
          <p:cNvPr id="10" name="Picture 9">
            <a:extLst>
              <a:ext uri="{FF2B5EF4-FFF2-40B4-BE49-F238E27FC236}">
                <a16:creationId xmlns:a16="http://schemas.microsoft.com/office/drawing/2014/main" id="{40407CAA-148A-4AE3-A471-5371C8525950}"/>
              </a:ext>
            </a:extLst>
          </p:cNvPr>
          <p:cNvPicPr>
            <a:picLocks noChangeAspect="1"/>
          </p:cNvPicPr>
          <p:nvPr/>
        </p:nvPicPr>
        <p:blipFill>
          <a:blip r:embed="rId3"/>
          <a:stretch>
            <a:fillRect/>
          </a:stretch>
        </p:blipFill>
        <p:spPr>
          <a:xfrm>
            <a:off x="4998963" y="2364448"/>
            <a:ext cx="6496351" cy="4013535"/>
          </a:xfrm>
          <a:prstGeom prst="rect">
            <a:avLst/>
          </a:prstGeom>
          <a:ln>
            <a:solidFill>
              <a:schemeClr val="accent1"/>
            </a:solidFill>
          </a:ln>
        </p:spPr>
      </p:pic>
      <p:sp>
        <p:nvSpPr>
          <p:cNvPr id="13" name="TextBox 12">
            <a:extLst>
              <a:ext uri="{FF2B5EF4-FFF2-40B4-BE49-F238E27FC236}">
                <a16:creationId xmlns:a16="http://schemas.microsoft.com/office/drawing/2014/main" id="{9E3244F7-1335-4997-9B23-821D123208F8}"/>
              </a:ext>
            </a:extLst>
          </p:cNvPr>
          <p:cNvSpPr txBox="1"/>
          <p:nvPr/>
        </p:nvSpPr>
        <p:spPr>
          <a:xfrm>
            <a:off x="2936276" y="3260350"/>
            <a:ext cx="4591649" cy="1600438"/>
          </a:xfrm>
          <a:prstGeom prst="rect">
            <a:avLst/>
          </a:prstGeom>
          <a:solidFill>
            <a:schemeClr val="accent5">
              <a:lumMod val="20000"/>
              <a:lumOff val="80000"/>
            </a:schemeClr>
          </a:solidFill>
          <a:ln>
            <a:solidFill>
              <a:schemeClr val="tx2"/>
            </a:solidFill>
          </a:ln>
        </p:spPr>
        <p:txBody>
          <a:bodyPr wrap="square" rtlCol="0">
            <a:spAutoFit/>
          </a:bodyPr>
          <a:lstStyle>
            <a:defPPr>
              <a:defRPr lang="en-US"/>
            </a:defPPr>
            <a:lvl1pPr marL="285750" indent="-285750">
              <a:buFont typeface="Arial" panose="020B0604020202020204" pitchFamily="34" charset="0"/>
              <a:buChar char="•"/>
              <a:defRPr sz="1600">
                <a:solidFill>
                  <a:srgbClr val="404040"/>
                </a:solidFill>
                <a:latin typeface="Helvetica" panose="020B0604020202020204" pitchFamily="34" charset="0"/>
                <a:cs typeface="Helvetica" panose="020B0604020202020204" pitchFamily="34" charset="0"/>
              </a:defRPr>
            </a:lvl1pPr>
          </a:lstStyle>
          <a:p>
            <a:r>
              <a:rPr lang="en-US" sz="1400" dirty="0">
                <a:latin typeface="Calibri" panose="020F0502020204030204" pitchFamily="34" charset="0"/>
              </a:rPr>
              <a:t>Travelers will be used to detail out the steps, procedures, or results of:</a:t>
            </a:r>
            <a:endParaRPr lang="en-US" sz="2200" dirty="0">
              <a:latin typeface="Calibri" panose="020F0502020204030204" pitchFamily="34" charset="0"/>
            </a:endParaRPr>
          </a:p>
          <a:p>
            <a:pPr marL="742950" lvl="1" indent="-285750">
              <a:buFont typeface="Calibri" panose="020F0502020204030204" pitchFamily="34" charset="0"/>
              <a:buChar char="−"/>
            </a:pPr>
            <a:r>
              <a:rPr lang="en-US" sz="1400" dirty="0">
                <a:solidFill>
                  <a:srgbClr val="404040"/>
                </a:solidFill>
                <a:latin typeface="Calibri" panose="020F0502020204030204" pitchFamily="34" charset="0"/>
                <a:cs typeface="Helvetica" panose="020B0604020202020204" pitchFamily="34" charset="0"/>
              </a:rPr>
              <a:t>Fabrication, Assembly, and Installation</a:t>
            </a:r>
          </a:p>
          <a:p>
            <a:pPr marL="742950" lvl="1" indent="-285750">
              <a:buFont typeface="Calibri" panose="020F0502020204030204" pitchFamily="34" charset="0"/>
              <a:buChar char="−"/>
            </a:pPr>
            <a:r>
              <a:rPr lang="en-US" sz="1400" dirty="0">
                <a:solidFill>
                  <a:srgbClr val="404040"/>
                </a:solidFill>
                <a:latin typeface="Calibri" panose="020F0502020204030204" pitchFamily="34" charset="0"/>
                <a:cs typeface="Helvetica" panose="020B0604020202020204" pitchFamily="34" charset="0"/>
              </a:rPr>
              <a:t>Inspections</a:t>
            </a:r>
          </a:p>
          <a:p>
            <a:pPr marL="742950" lvl="1" indent="-285750">
              <a:buFont typeface="Calibri" panose="020F0502020204030204" pitchFamily="34" charset="0"/>
              <a:buChar char="−"/>
            </a:pPr>
            <a:r>
              <a:rPr lang="en-US" sz="1400" dirty="0">
                <a:solidFill>
                  <a:srgbClr val="404040"/>
                </a:solidFill>
                <a:latin typeface="Calibri" panose="020F0502020204030204" pitchFamily="34" charset="0"/>
                <a:cs typeface="Helvetica" panose="020B0604020202020204" pitchFamily="34" charset="0"/>
              </a:rPr>
              <a:t>Testing</a:t>
            </a:r>
          </a:p>
          <a:p>
            <a:pPr marL="742950" lvl="1" indent="-285750">
              <a:buFont typeface="Calibri" panose="020F0502020204030204" pitchFamily="34" charset="0"/>
              <a:buChar char="−"/>
            </a:pPr>
            <a:r>
              <a:rPr lang="en-US" sz="1400" dirty="0">
                <a:solidFill>
                  <a:srgbClr val="404040"/>
                </a:solidFill>
                <a:latin typeface="Calibri" panose="020F0502020204030204" pitchFamily="34" charset="0"/>
                <a:cs typeface="Helvetica" panose="020B0604020202020204" pitchFamily="34" charset="0"/>
              </a:rPr>
              <a:t>Non-conformances and their associated Discrepancy Reports (DRs)</a:t>
            </a:r>
          </a:p>
        </p:txBody>
      </p:sp>
      <p:sp>
        <p:nvSpPr>
          <p:cNvPr id="2" name="Content Placeholder 1">
            <a:extLst>
              <a:ext uri="{FF2B5EF4-FFF2-40B4-BE49-F238E27FC236}">
                <a16:creationId xmlns:a16="http://schemas.microsoft.com/office/drawing/2014/main" id="{CE0BE758-3A09-4D8D-858A-0E811827807C}"/>
              </a:ext>
            </a:extLst>
          </p:cNvPr>
          <p:cNvSpPr>
            <a:spLocks noGrp="1"/>
          </p:cNvSpPr>
          <p:nvPr>
            <p:ph idx="1"/>
          </p:nvPr>
        </p:nvSpPr>
        <p:spPr>
          <a:xfrm>
            <a:off x="304805" y="971552"/>
            <a:ext cx="11563351" cy="427877"/>
          </a:xfrm>
        </p:spPr>
        <p:txBody>
          <a:bodyPr/>
          <a:lstStyle/>
          <a:p>
            <a:r>
              <a:rPr lang="en-US" b="1" dirty="0"/>
              <a:t>Traveler Templates &amp; Vector Traveler System:</a:t>
            </a:r>
          </a:p>
          <a:p>
            <a:endParaRPr kumimoji="0" lang="en-US" b="0" i="0" u="none" strike="noStrike" kern="1200" cap="none" spc="0" normalizeH="0" baseline="0" noProof="0" dirty="0">
              <a:ln>
                <a:noFill/>
              </a:ln>
              <a:solidFill>
                <a:srgbClr val="505050"/>
              </a:solidFill>
              <a:effectLst/>
              <a:uLnTx/>
              <a:uFillTx/>
              <a:latin typeface="Helvetica"/>
            </a:endParaRPr>
          </a:p>
          <a:p>
            <a:endParaRPr lang="en-US" b="1" dirty="0"/>
          </a:p>
          <a:p>
            <a:pPr lvl="1"/>
            <a:endParaRPr lang="en-US" dirty="0"/>
          </a:p>
        </p:txBody>
      </p:sp>
    </p:spTree>
    <p:extLst>
      <p:ext uri="{BB962C8B-B14F-4D97-AF65-F5344CB8AC3E}">
        <p14:creationId xmlns:p14="http://schemas.microsoft.com/office/powerpoint/2010/main" val="36390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0BE758-3A09-4D8D-858A-0E811827807C}"/>
              </a:ext>
            </a:extLst>
          </p:cNvPr>
          <p:cNvSpPr>
            <a:spLocks noGrp="1"/>
          </p:cNvSpPr>
          <p:nvPr>
            <p:ph idx="1"/>
          </p:nvPr>
        </p:nvSpPr>
        <p:spPr>
          <a:xfrm>
            <a:off x="304805" y="971552"/>
            <a:ext cx="11563351" cy="427877"/>
          </a:xfrm>
        </p:spPr>
        <p:txBody>
          <a:bodyPr/>
          <a:lstStyle/>
          <a:p>
            <a:r>
              <a:rPr lang="en-US" b="1" dirty="0"/>
              <a:t>Traveler Templates &amp; Vector Traveler System:</a:t>
            </a:r>
          </a:p>
          <a:p>
            <a:endParaRPr kumimoji="0" lang="en-US" b="0" i="0" u="none" strike="noStrike" kern="1200" cap="none" spc="0" normalizeH="0" baseline="0" noProof="0" dirty="0">
              <a:ln>
                <a:noFill/>
              </a:ln>
              <a:solidFill>
                <a:srgbClr val="505050"/>
              </a:solidFill>
              <a:effectLst/>
              <a:uLnTx/>
              <a:uFillTx/>
              <a:latin typeface="Helvetica"/>
            </a:endParaRPr>
          </a:p>
          <a:p>
            <a:endParaRPr lang="en-US" b="1" dirty="0"/>
          </a:p>
          <a:p>
            <a:pPr lvl="1"/>
            <a:endParaRPr lang="en-US" dirty="0"/>
          </a:p>
        </p:txBody>
      </p:sp>
      <p:sp>
        <p:nvSpPr>
          <p:cNvPr id="3" name="Title 2">
            <a:extLst>
              <a:ext uri="{FF2B5EF4-FFF2-40B4-BE49-F238E27FC236}">
                <a16:creationId xmlns:a16="http://schemas.microsoft.com/office/drawing/2014/main" id="{DD68FF51-79DB-4D60-A97F-333CD58B1D60}"/>
              </a:ext>
            </a:extLst>
          </p:cNvPr>
          <p:cNvSpPr>
            <a:spLocks noGrp="1"/>
          </p:cNvSpPr>
          <p:nvPr>
            <p:ph type="title"/>
          </p:nvPr>
        </p:nvSpPr>
        <p:spPr/>
        <p:txBody>
          <a:bodyPr/>
          <a:lstStyle/>
          <a:p>
            <a:r>
              <a:rPr lang="en-US" dirty="0"/>
              <a:t>Verification Planning Tools</a:t>
            </a:r>
          </a:p>
        </p:txBody>
      </p:sp>
      <p:sp>
        <p:nvSpPr>
          <p:cNvPr id="4" name="Date Placeholder 3">
            <a:extLst>
              <a:ext uri="{FF2B5EF4-FFF2-40B4-BE49-F238E27FC236}">
                <a16:creationId xmlns:a16="http://schemas.microsoft.com/office/drawing/2014/main" id="{C0A1F2F7-8A45-48BF-B555-5A44CE636C1F}"/>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10-Jul-2022</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DC612F50-1A04-4C34-8CBA-DE688B628D52}"/>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Kokoska &amp; Martinez | PIP-II Technical Workshop - WG5 | PIP-II</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BE99B3DC-696A-404A-B667-255F750AFF2F}"/>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12" name="Picture 11">
            <a:extLst>
              <a:ext uri="{FF2B5EF4-FFF2-40B4-BE49-F238E27FC236}">
                <a16:creationId xmlns:a16="http://schemas.microsoft.com/office/drawing/2014/main" id="{C809C78F-770A-475F-BA01-12C48CAE4E89}"/>
              </a:ext>
            </a:extLst>
          </p:cNvPr>
          <p:cNvPicPr>
            <a:picLocks noChangeAspect="1"/>
          </p:cNvPicPr>
          <p:nvPr/>
        </p:nvPicPr>
        <p:blipFill rotWithShape="1">
          <a:blip r:embed="rId2"/>
          <a:srcRect t="13650"/>
          <a:stretch/>
        </p:blipFill>
        <p:spPr>
          <a:xfrm>
            <a:off x="323844" y="1399429"/>
            <a:ext cx="7851870" cy="4992916"/>
          </a:xfrm>
          <a:prstGeom prst="rect">
            <a:avLst/>
          </a:prstGeom>
        </p:spPr>
      </p:pic>
      <p:sp>
        <p:nvSpPr>
          <p:cNvPr id="13" name="TextBox 12">
            <a:extLst>
              <a:ext uri="{FF2B5EF4-FFF2-40B4-BE49-F238E27FC236}">
                <a16:creationId xmlns:a16="http://schemas.microsoft.com/office/drawing/2014/main" id="{FEE84C10-3FF8-449E-B6A8-D5FA3E57C830}"/>
              </a:ext>
            </a:extLst>
          </p:cNvPr>
          <p:cNvSpPr txBox="1"/>
          <p:nvPr/>
        </p:nvSpPr>
        <p:spPr>
          <a:xfrm>
            <a:off x="8326185" y="1561938"/>
            <a:ext cx="3391499" cy="954107"/>
          </a:xfrm>
          <a:prstGeom prst="rect">
            <a:avLst/>
          </a:prstGeom>
          <a:solidFill>
            <a:schemeClr val="accent5">
              <a:lumMod val="20000"/>
              <a:lumOff val="80000"/>
            </a:schemeClr>
          </a:solidFill>
          <a:ln>
            <a:solidFill>
              <a:schemeClr val="tx2"/>
            </a:solidFill>
          </a:ln>
        </p:spPr>
        <p:txBody>
          <a:bodyPr wrap="square" rtlCol="0">
            <a:spAutoFit/>
          </a:bodyPr>
          <a:lstStyle>
            <a:defPPr>
              <a:defRPr lang="en-US"/>
            </a:defPPr>
            <a:lvl1pPr marL="285750" indent="-285750">
              <a:buFont typeface="Arial" panose="020B0604020202020204" pitchFamily="34" charset="0"/>
              <a:buChar char="•"/>
              <a:defRPr sz="1600">
                <a:solidFill>
                  <a:srgbClr val="404040"/>
                </a:solidFill>
                <a:latin typeface="Helvetica" panose="020B0604020202020204" pitchFamily="34" charset="0"/>
                <a:cs typeface="Helvetica" panose="020B0604020202020204" pitchFamily="34" charset="0"/>
              </a:defRPr>
            </a:lvl1pPr>
          </a:lstStyle>
          <a:p>
            <a:r>
              <a:rPr lang="en-US" sz="1400" dirty="0">
                <a:effectLst/>
                <a:latin typeface="Calibri" panose="020F0502020204030204" pitchFamily="34" charset="0"/>
                <a:ea typeface="Calibri" panose="020F0502020204030204" pitchFamily="34" charset="0"/>
              </a:rPr>
              <a:t>The Fermilab Vector Traveler System will be used for internal Fermilab PIP-II work </a:t>
            </a:r>
            <a:r>
              <a:rPr lang="en-US" sz="1400" dirty="0">
                <a:latin typeface="Calibri" panose="020F0502020204030204" pitchFamily="34" charset="0"/>
              </a:rPr>
              <a:t>and will import or upload all vendor and partner traveler information</a:t>
            </a:r>
            <a:r>
              <a:rPr lang="en-US" sz="1400" dirty="0">
                <a:solidFill>
                  <a:srgbClr val="FF0000"/>
                </a:solidFill>
                <a:latin typeface="Calibri" panose="020F0502020204030204" pitchFamily="34" charset="0"/>
                <a:ea typeface="Calibri" panose="020F0502020204030204" pitchFamily="34" charset="0"/>
              </a:rPr>
              <a:t>.</a:t>
            </a:r>
            <a:endParaRPr lang="en-US" sz="1400"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0926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0BE758-3A09-4D8D-858A-0E811827807C}"/>
              </a:ext>
            </a:extLst>
          </p:cNvPr>
          <p:cNvSpPr>
            <a:spLocks noGrp="1"/>
          </p:cNvSpPr>
          <p:nvPr>
            <p:ph idx="1"/>
          </p:nvPr>
        </p:nvSpPr>
        <p:spPr>
          <a:xfrm>
            <a:off x="304805" y="971552"/>
            <a:ext cx="11563351" cy="591186"/>
          </a:xfrm>
        </p:spPr>
        <p:txBody>
          <a:bodyPr/>
          <a:lstStyle/>
          <a:p>
            <a:r>
              <a:rPr lang="en-US" b="1" dirty="0"/>
              <a:t>Partner Traveler Exchange:</a:t>
            </a:r>
          </a:p>
          <a:p>
            <a:endParaRPr lang="en-US" b="1" dirty="0"/>
          </a:p>
          <a:p>
            <a:endParaRPr lang="en-US" b="1" dirty="0"/>
          </a:p>
          <a:p>
            <a:endParaRPr kumimoji="0" lang="en-US" b="0" i="0" u="none" strike="noStrike" kern="1200" cap="none" spc="0" normalizeH="0" baseline="0" noProof="0" dirty="0">
              <a:ln>
                <a:noFill/>
              </a:ln>
              <a:solidFill>
                <a:srgbClr val="505050"/>
              </a:solidFill>
              <a:effectLst/>
              <a:uLnTx/>
              <a:uFillTx/>
              <a:latin typeface="Helvetica"/>
            </a:endParaRPr>
          </a:p>
          <a:p>
            <a:endParaRPr lang="en-US" b="1" dirty="0"/>
          </a:p>
          <a:p>
            <a:pPr lvl="1"/>
            <a:endParaRPr lang="en-US" dirty="0"/>
          </a:p>
        </p:txBody>
      </p:sp>
      <p:sp>
        <p:nvSpPr>
          <p:cNvPr id="3" name="Title 2">
            <a:extLst>
              <a:ext uri="{FF2B5EF4-FFF2-40B4-BE49-F238E27FC236}">
                <a16:creationId xmlns:a16="http://schemas.microsoft.com/office/drawing/2014/main" id="{DD68FF51-79DB-4D60-A97F-333CD58B1D60}"/>
              </a:ext>
            </a:extLst>
          </p:cNvPr>
          <p:cNvSpPr>
            <a:spLocks noGrp="1"/>
          </p:cNvSpPr>
          <p:nvPr>
            <p:ph type="title"/>
          </p:nvPr>
        </p:nvSpPr>
        <p:spPr/>
        <p:txBody>
          <a:bodyPr/>
          <a:lstStyle/>
          <a:p>
            <a:r>
              <a:rPr lang="en-US" dirty="0"/>
              <a:t>Verification Planning Tools</a:t>
            </a:r>
          </a:p>
        </p:txBody>
      </p:sp>
      <p:sp>
        <p:nvSpPr>
          <p:cNvPr id="4" name="Date Placeholder 3">
            <a:extLst>
              <a:ext uri="{FF2B5EF4-FFF2-40B4-BE49-F238E27FC236}">
                <a16:creationId xmlns:a16="http://schemas.microsoft.com/office/drawing/2014/main" id="{C0A1F2F7-8A45-48BF-B555-5A44CE636C1F}"/>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10-Jul-2022</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DC612F50-1A04-4C34-8CBA-DE688B628D52}"/>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4C97"/>
                </a:solidFill>
                <a:effectLst/>
                <a:uLnTx/>
                <a:uFillTx/>
                <a:latin typeface="Helvetica"/>
                <a:ea typeface="ＭＳ Ｐゴシック" charset="0"/>
              </a:rPr>
              <a:t>Kokoska &amp; Martinez | PIP-II Technical Workshop - WG5 | PIP-II</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BE99B3DC-696A-404A-B667-255F750AFF2F}"/>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9" name="Picture 8">
            <a:extLst>
              <a:ext uri="{FF2B5EF4-FFF2-40B4-BE49-F238E27FC236}">
                <a16:creationId xmlns:a16="http://schemas.microsoft.com/office/drawing/2014/main" id="{0F08A11B-D6F9-4ED8-BD89-7388B903BF08}"/>
              </a:ext>
            </a:extLst>
          </p:cNvPr>
          <p:cNvPicPr>
            <a:picLocks noChangeAspect="1"/>
          </p:cNvPicPr>
          <p:nvPr/>
        </p:nvPicPr>
        <p:blipFill>
          <a:blip r:embed="rId2"/>
          <a:stretch>
            <a:fillRect/>
          </a:stretch>
        </p:blipFill>
        <p:spPr>
          <a:xfrm>
            <a:off x="262397" y="1563193"/>
            <a:ext cx="5254554" cy="3288207"/>
          </a:xfrm>
          <a:prstGeom prst="rect">
            <a:avLst/>
          </a:prstGeom>
        </p:spPr>
      </p:pic>
      <p:sp>
        <p:nvSpPr>
          <p:cNvPr id="10" name="TextBox 9">
            <a:extLst>
              <a:ext uri="{FF2B5EF4-FFF2-40B4-BE49-F238E27FC236}">
                <a16:creationId xmlns:a16="http://schemas.microsoft.com/office/drawing/2014/main" id="{DBFD8F3B-F7FF-4AA9-AD27-B75D07ECB337}"/>
              </a:ext>
            </a:extLst>
          </p:cNvPr>
          <p:cNvSpPr txBox="1"/>
          <p:nvPr/>
        </p:nvSpPr>
        <p:spPr>
          <a:xfrm>
            <a:off x="391281" y="2353046"/>
            <a:ext cx="1041400" cy="369332"/>
          </a:xfrm>
          <a:prstGeom prst="rect">
            <a:avLst/>
          </a:prstGeom>
          <a:noFill/>
        </p:spPr>
        <p:txBody>
          <a:bodyPr wrap="square" rtlCol="0">
            <a:spAutoFit/>
          </a:bodyPr>
          <a:lstStyle/>
          <a:p>
            <a:r>
              <a:rPr lang="en-US" sz="1800" dirty="0">
                <a:solidFill>
                  <a:schemeClr val="accent6">
                    <a:lumMod val="40000"/>
                    <a:lumOff val="60000"/>
                  </a:schemeClr>
                </a:solidFill>
              </a:rPr>
              <a:t>DRAFT</a:t>
            </a:r>
          </a:p>
        </p:txBody>
      </p:sp>
      <p:pic>
        <p:nvPicPr>
          <p:cNvPr id="7" name="Picture 7">
            <a:extLst>
              <a:ext uri="{FF2B5EF4-FFF2-40B4-BE49-F238E27FC236}">
                <a16:creationId xmlns:a16="http://schemas.microsoft.com/office/drawing/2014/main" id="{C1967C42-2AE6-93F2-DB0F-522928A60498}"/>
              </a:ext>
            </a:extLst>
          </p:cNvPr>
          <p:cNvPicPr>
            <a:picLocks noChangeAspect="1"/>
          </p:cNvPicPr>
          <p:nvPr/>
        </p:nvPicPr>
        <p:blipFill rotWithShape="1">
          <a:blip r:embed="rId3"/>
          <a:srcRect r="8048"/>
          <a:stretch/>
        </p:blipFill>
        <p:spPr>
          <a:xfrm>
            <a:off x="4992071" y="1920159"/>
            <a:ext cx="7199929" cy="4334124"/>
          </a:xfrm>
          <a:prstGeom prst="rect">
            <a:avLst/>
          </a:prstGeom>
        </p:spPr>
      </p:pic>
      <p:sp>
        <p:nvSpPr>
          <p:cNvPr id="11" name="TextBox 10">
            <a:extLst>
              <a:ext uri="{FF2B5EF4-FFF2-40B4-BE49-F238E27FC236}">
                <a16:creationId xmlns:a16="http://schemas.microsoft.com/office/drawing/2014/main" id="{76464D49-F0B3-4D42-A0B4-232E809B946A}"/>
              </a:ext>
            </a:extLst>
          </p:cNvPr>
          <p:cNvSpPr txBox="1"/>
          <p:nvPr/>
        </p:nvSpPr>
        <p:spPr>
          <a:xfrm>
            <a:off x="735844" y="4135623"/>
            <a:ext cx="3391499" cy="1169551"/>
          </a:xfrm>
          <a:prstGeom prst="rect">
            <a:avLst/>
          </a:prstGeom>
          <a:solidFill>
            <a:schemeClr val="accent5">
              <a:lumMod val="20000"/>
              <a:lumOff val="80000"/>
            </a:schemeClr>
          </a:solidFill>
          <a:ln>
            <a:solidFill>
              <a:schemeClr val="tx2"/>
            </a:solidFill>
          </a:ln>
        </p:spPr>
        <p:txBody>
          <a:bodyPr wrap="square" rtlCol="0">
            <a:spAutoFit/>
          </a:bodyPr>
          <a:lstStyle>
            <a:defPPr>
              <a:defRPr lang="en-US"/>
            </a:defPPr>
            <a:lvl1pPr marL="285750" indent="-285750">
              <a:buFont typeface="Arial" panose="020B0604020202020204" pitchFamily="34" charset="0"/>
              <a:buChar char="•"/>
              <a:defRPr sz="1600">
                <a:solidFill>
                  <a:srgbClr val="404040"/>
                </a:solidFill>
                <a:latin typeface="Helvetica" panose="020B0604020202020204" pitchFamily="34" charset="0"/>
                <a:cs typeface="Helvetica" panose="020B0604020202020204" pitchFamily="34" charset="0"/>
              </a:defRPr>
            </a:lvl1pPr>
          </a:lstStyle>
          <a:p>
            <a:pPr marL="0" indent="0">
              <a:buNone/>
            </a:pPr>
            <a:r>
              <a:rPr lang="en-US" sz="1400" dirty="0">
                <a:solidFill>
                  <a:schemeClr val="accent6">
                    <a:lumMod val="50000"/>
                  </a:schemeClr>
                </a:solidFill>
                <a:latin typeface="Calibri" panose="020F0502020204030204" pitchFamily="34" charset="0"/>
                <a:ea typeface="Calibri" panose="020F0502020204030204" pitchFamily="34" charset="0"/>
              </a:rPr>
              <a:t>Partner Traveler Exchange Process is expected to be used for the transfer of partner developed traveler information to FNAL.  Working draft of this is available  as </a:t>
            </a:r>
            <a:r>
              <a:rPr lang="en-US" sz="1400" dirty="0">
                <a:solidFill>
                  <a:schemeClr val="accent6">
                    <a:lumMod val="50000"/>
                  </a:schemeClr>
                </a:solidFill>
                <a:latin typeface="Calibri" panose="020F0502020204030204" pitchFamily="34" charset="0"/>
                <a:ea typeface="Calibri" panose="020F0502020204030204" pitchFamily="34" charset="0"/>
                <a:hlinkClick r:id="rId4"/>
              </a:rPr>
              <a:t>PIP-II-doc-5885</a:t>
            </a:r>
            <a:r>
              <a:rPr lang="en-US" sz="1400" dirty="0">
                <a:solidFill>
                  <a:schemeClr val="accent6">
                    <a:lumMod val="50000"/>
                  </a:schemeClr>
                </a:solidFill>
                <a:latin typeface="Calibri" panose="020F0502020204030204" pitchFamily="34" charset="0"/>
                <a:ea typeface="Calibri" panose="020F0502020204030204" pitchFamily="34" charset="0"/>
              </a:rPr>
              <a:t>.</a:t>
            </a:r>
            <a:endParaRPr lang="en-US" sz="1400" dirty="0">
              <a:solidFill>
                <a:schemeClr val="accent6">
                  <a:lumMod val="50000"/>
                </a:schemeClr>
              </a:solidFill>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FF0354CA-2865-4BCF-B529-87E85B3937D0}"/>
              </a:ext>
            </a:extLst>
          </p:cNvPr>
          <p:cNvSpPr txBox="1"/>
          <p:nvPr/>
        </p:nvSpPr>
        <p:spPr>
          <a:xfrm>
            <a:off x="8703363" y="1633717"/>
            <a:ext cx="3391499" cy="1600438"/>
          </a:xfrm>
          <a:prstGeom prst="rect">
            <a:avLst/>
          </a:prstGeom>
          <a:solidFill>
            <a:schemeClr val="accent5">
              <a:lumMod val="20000"/>
              <a:lumOff val="80000"/>
            </a:schemeClr>
          </a:solidFill>
          <a:ln>
            <a:solidFill>
              <a:schemeClr val="tx2"/>
            </a:solidFill>
          </a:ln>
        </p:spPr>
        <p:txBody>
          <a:bodyPr wrap="square" rtlCol="0">
            <a:spAutoFit/>
          </a:bodyPr>
          <a:lstStyle>
            <a:defPPr>
              <a:defRPr lang="en-US"/>
            </a:defPPr>
            <a:lvl1pPr marL="285750" indent="-285750">
              <a:buFont typeface="Arial" panose="020B0604020202020204" pitchFamily="34" charset="0"/>
              <a:buChar char="•"/>
              <a:defRPr sz="1600">
                <a:solidFill>
                  <a:srgbClr val="404040"/>
                </a:solidFill>
                <a:latin typeface="Helvetica" panose="020B0604020202020204" pitchFamily="34" charset="0"/>
                <a:cs typeface="Helvetica" panose="020B0604020202020204" pitchFamily="34" charset="0"/>
              </a:defRPr>
            </a:lvl1pPr>
          </a:lstStyle>
          <a:p>
            <a:r>
              <a:rPr lang="en-US" sz="1400" dirty="0">
                <a:solidFill>
                  <a:schemeClr val="accent6">
                    <a:lumMod val="50000"/>
                  </a:schemeClr>
                </a:solidFill>
                <a:latin typeface="Calibri" panose="020F0502020204030204" pitchFamily="34" charset="0"/>
                <a:ea typeface="Calibri" panose="020F0502020204030204" pitchFamily="34" charset="0"/>
              </a:rPr>
              <a:t>Partner Travelers are uploaded to the </a:t>
            </a:r>
            <a:r>
              <a:rPr lang="en-US" sz="1400" dirty="0">
                <a:solidFill>
                  <a:schemeClr val="accent6">
                    <a:lumMod val="50000"/>
                  </a:schemeClr>
                </a:solidFill>
                <a:latin typeface="Calibri" panose="020F0502020204030204" pitchFamily="34" charset="0"/>
                <a:ea typeface="Calibri" panose="020F0502020204030204" pitchFamily="34" charset="0"/>
                <a:hlinkClick r:id="rId5"/>
              </a:rPr>
              <a:t>SharePoint Online Site</a:t>
            </a:r>
            <a:r>
              <a:rPr lang="en-US" sz="1400" dirty="0">
                <a:solidFill>
                  <a:schemeClr val="accent6">
                    <a:lumMod val="50000"/>
                  </a:schemeClr>
                </a:solidFill>
                <a:latin typeface="Calibri" panose="020F0502020204030204" pitchFamily="34" charset="0"/>
                <a:ea typeface="Calibri" panose="020F0502020204030204" pitchFamily="34" charset="0"/>
              </a:rPr>
              <a:t> by the partners directly.</a:t>
            </a:r>
          </a:p>
          <a:p>
            <a:r>
              <a:rPr lang="en-US" sz="1400" dirty="0">
                <a:solidFill>
                  <a:schemeClr val="accent6">
                    <a:lumMod val="50000"/>
                  </a:schemeClr>
                </a:solidFill>
                <a:latin typeface="Calibri" panose="020F0502020204030204" pitchFamily="34" charset="0"/>
                <a:ea typeface="Calibri" panose="020F0502020204030204" pitchFamily="34" charset="0"/>
              </a:rPr>
              <a:t>PIP-II Quality Engineer uploads the completed traveler to a corresponding Interface Traveler in the Fermilab Vector System &amp; notifies the L3M &amp; SPM.</a:t>
            </a:r>
            <a:endParaRPr lang="en-US" sz="1400" dirty="0">
              <a:solidFill>
                <a:schemeClr val="accent6">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024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0BE758-3A09-4D8D-858A-0E811827807C}"/>
              </a:ext>
            </a:extLst>
          </p:cNvPr>
          <p:cNvSpPr>
            <a:spLocks noGrp="1"/>
          </p:cNvSpPr>
          <p:nvPr>
            <p:ph idx="1"/>
          </p:nvPr>
        </p:nvSpPr>
        <p:spPr>
          <a:xfrm>
            <a:off x="304805" y="971552"/>
            <a:ext cx="11563351" cy="427877"/>
          </a:xfrm>
        </p:spPr>
        <p:txBody>
          <a:bodyPr/>
          <a:lstStyle/>
          <a:p>
            <a:r>
              <a:rPr lang="en-US" b="1" dirty="0"/>
              <a:t>Manufacturing &amp; Inspection Plans (MIPs):</a:t>
            </a:r>
          </a:p>
          <a:p>
            <a:pPr marL="0" indent="0">
              <a:buNone/>
            </a:pPr>
            <a:r>
              <a:rPr lang="en-US" dirty="0"/>
              <a:t>	</a:t>
            </a:r>
            <a:r>
              <a:rPr lang="en-US" sz="2000" dirty="0"/>
              <a:t>MIPs are developed to ensure that inspection requirements are properly incorporated into 	fabrication processes.  Some in-process inspections or verifications may be identified as 	acceptance </a:t>
            </a:r>
            <a:r>
              <a:rPr lang="en-US" dirty="0"/>
              <a:t>criteria.</a:t>
            </a:r>
          </a:p>
          <a:p>
            <a:endParaRPr lang="en-US" b="1" dirty="0"/>
          </a:p>
          <a:p>
            <a:endParaRPr kumimoji="0" lang="en-US" b="0" i="0" u="none" strike="noStrike" kern="1200" cap="none" spc="0" normalizeH="0" baseline="0" noProof="0" dirty="0">
              <a:ln>
                <a:noFill/>
              </a:ln>
              <a:solidFill>
                <a:srgbClr val="505050"/>
              </a:solidFill>
              <a:effectLst/>
              <a:uLnTx/>
              <a:uFillTx/>
              <a:latin typeface="Helvetica"/>
            </a:endParaRPr>
          </a:p>
          <a:p>
            <a:endParaRPr lang="en-US" b="1" dirty="0"/>
          </a:p>
          <a:p>
            <a:pPr lvl="1"/>
            <a:endParaRPr lang="en-US" dirty="0"/>
          </a:p>
        </p:txBody>
      </p:sp>
      <p:sp>
        <p:nvSpPr>
          <p:cNvPr id="3" name="Title 2">
            <a:extLst>
              <a:ext uri="{FF2B5EF4-FFF2-40B4-BE49-F238E27FC236}">
                <a16:creationId xmlns:a16="http://schemas.microsoft.com/office/drawing/2014/main" id="{DD68FF51-79DB-4D60-A97F-333CD58B1D60}"/>
              </a:ext>
            </a:extLst>
          </p:cNvPr>
          <p:cNvSpPr>
            <a:spLocks noGrp="1"/>
          </p:cNvSpPr>
          <p:nvPr>
            <p:ph type="title"/>
          </p:nvPr>
        </p:nvSpPr>
        <p:spPr/>
        <p:txBody>
          <a:bodyPr/>
          <a:lstStyle/>
          <a:p>
            <a:r>
              <a:rPr lang="en-US" dirty="0"/>
              <a:t>Verification Planning Tools</a:t>
            </a:r>
          </a:p>
        </p:txBody>
      </p:sp>
      <p:sp>
        <p:nvSpPr>
          <p:cNvPr id="4" name="Date Placeholder 3">
            <a:extLst>
              <a:ext uri="{FF2B5EF4-FFF2-40B4-BE49-F238E27FC236}">
                <a16:creationId xmlns:a16="http://schemas.microsoft.com/office/drawing/2014/main" id="{C0A1F2F7-8A45-48BF-B555-5A44CE636C1F}"/>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10-Jul-2022</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DC612F50-1A04-4C34-8CBA-DE688B628D52}"/>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Kokoska &amp; Martinez | PIP-II Technical Workshop - WG5 | PIP-II</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BE99B3DC-696A-404A-B667-255F750AFF2F}"/>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8" name="Picture 7">
            <a:extLst>
              <a:ext uri="{FF2B5EF4-FFF2-40B4-BE49-F238E27FC236}">
                <a16:creationId xmlns:a16="http://schemas.microsoft.com/office/drawing/2014/main" id="{E354753D-1860-4974-B4F7-05C0EDC171AF}"/>
              </a:ext>
            </a:extLst>
          </p:cNvPr>
          <p:cNvPicPr>
            <a:picLocks noChangeAspect="1"/>
          </p:cNvPicPr>
          <p:nvPr/>
        </p:nvPicPr>
        <p:blipFill rotWithShape="1">
          <a:blip r:embed="rId2"/>
          <a:srcRect t="4542" b="12389"/>
          <a:stretch/>
        </p:blipFill>
        <p:spPr>
          <a:xfrm>
            <a:off x="572558" y="2576053"/>
            <a:ext cx="10857801" cy="3418347"/>
          </a:xfrm>
          <a:prstGeom prst="rect">
            <a:avLst/>
          </a:prstGeom>
        </p:spPr>
      </p:pic>
    </p:spTree>
    <p:extLst>
      <p:ext uri="{BB962C8B-B14F-4D97-AF65-F5344CB8AC3E}">
        <p14:creationId xmlns:p14="http://schemas.microsoft.com/office/powerpoint/2010/main" val="27780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6DB9D5-A979-475F-8153-236CAA3137E2}"/>
              </a:ext>
            </a:extLst>
          </p:cNvPr>
          <p:cNvPicPr>
            <a:picLocks noChangeAspect="1"/>
          </p:cNvPicPr>
          <p:nvPr/>
        </p:nvPicPr>
        <p:blipFill>
          <a:blip r:embed="rId2"/>
          <a:stretch>
            <a:fillRect/>
          </a:stretch>
        </p:blipFill>
        <p:spPr>
          <a:xfrm>
            <a:off x="95250" y="842973"/>
            <a:ext cx="5925066" cy="1143579"/>
          </a:xfrm>
          <a:prstGeom prst="rect">
            <a:avLst/>
          </a:prstGeom>
          <a:ln>
            <a:solidFill>
              <a:schemeClr val="accent1"/>
            </a:solidFill>
          </a:ln>
        </p:spPr>
      </p:pic>
      <p:pic>
        <p:nvPicPr>
          <p:cNvPr id="8" name="Picture 7">
            <a:extLst>
              <a:ext uri="{FF2B5EF4-FFF2-40B4-BE49-F238E27FC236}">
                <a16:creationId xmlns:a16="http://schemas.microsoft.com/office/drawing/2014/main" id="{D9DD8B2D-C2D3-4D05-908C-7E751E7D439E}"/>
              </a:ext>
            </a:extLst>
          </p:cNvPr>
          <p:cNvPicPr>
            <a:picLocks noChangeAspect="1"/>
          </p:cNvPicPr>
          <p:nvPr/>
        </p:nvPicPr>
        <p:blipFill>
          <a:blip r:embed="rId3"/>
          <a:stretch>
            <a:fillRect/>
          </a:stretch>
        </p:blipFill>
        <p:spPr>
          <a:xfrm>
            <a:off x="1156563" y="1920514"/>
            <a:ext cx="8759619" cy="1866950"/>
          </a:xfrm>
          <a:prstGeom prst="rect">
            <a:avLst/>
          </a:prstGeom>
          <a:ln>
            <a:solidFill>
              <a:schemeClr val="accent5"/>
            </a:solidFill>
          </a:ln>
        </p:spPr>
      </p:pic>
      <p:sp>
        <p:nvSpPr>
          <p:cNvPr id="3" name="Title 2">
            <a:extLst>
              <a:ext uri="{FF2B5EF4-FFF2-40B4-BE49-F238E27FC236}">
                <a16:creationId xmlns:a16="http://schemas.microsoft.com/office/drawing/2014/main" id="{400E16CB-B059-4F97-8496-2E62B0A66E6A}"/>
              </a:ext>
            </a:extLst>
          </p:cNvPr>
          <p:cNvSpPr>
            <a:spLocks noGrp="1"/>
          </p:cNvSpPr>
          <p:nvPr>
            <p:ph type="title"/>
          </p:nvPr>
        </p:nvSpPr>
        <p:spPr/>
        <p:txBody>
          <a:bodyPr/>
          <a:lstStyle/>
          <a:p>
            <a:r>
              <a:rPr lang="en-US" dirty="0"/>
              <a:t>Acceptance Plans, Acceptance Criteria Templates, and ACLs</a:t>
            </a:r>
          </a:p>
        </p:txBody>
      </p:sp>
      <p:sp>
        <p:nvSpPr>
          <p:cNvPr id="4" name="Date Placeholder 3">
            <a:extLst>
              <a:ext uri="{FF2B5EF4-FFF2-40B4-BE49-F238E27FC236}">
                <a16:creationId xmlns:a16="http://schemas.microsoft.com/office/drawing/2014/main" id="{B91433E1-C1DB-41F5-ABA5-E5B56D50C02A}"/>
              </a:ext>
            </a:extLst>
          </p:cNvPr>
          <p:cNvSpPr>
            <a:spLocks noGrp="1"/>
          </p:cNvSpPr>
          <p:nvPr>
            <p:ph type="dt" sz="half" idx="10"/>
          </p:nvPr>
        </p:nvSpPr>
        <p:spPr/>
        <p:txBody>
          <a:bodyPr/>
          <a:lstStyle/>
          <a:p>
            <a:pPr>
              <a:defRPr/>
            </a:pPr>
            <a:r>
              <a:rPr lang="en-US"/>
              <a:t>10-Jul-2022</a:t>
            </a:r>
            <a:endParaRPr lang="en-US" dirty="0"/>
          </a:p>
        </p:txBody>
      </p:sp>
      <p:sp>
        <p:nvSpPr>
          <p:cNvPr id="5" name="Footer Placeholder 4">
            <a:extLst>
              <a:ext uri="{FF2B5EF4-FFF2-40B4-BE49-F238E27FC236}">
                <a16:creationId xmlns:a16="http://schemas.microsoft.com/office/drawing/2014/main" id="{765BFBD2-C13B-42D4-9CB6-597970351C27}"/>
              </a:ext>
            </a:extLst>
          </p:cNvPr>
          <p:cNvSpPr>
            <a:spLocks noGrp="1"/>
          </p:cNvSpPr>
          <p:nvPr>
            <p:ph type="ftr" sz="quarter" idx="11"/>
          </p:nvPr>
        </p:nvSpPr>
        <p:spPr/>
        <p:txBody>
          <a:bodyPr/>
          <a:lstStyle/>
          <a:p>
            <a:pPr>
              <a:defRPr/>
            </a:pPr>
            <a:r>
              <a:rPr lang="en-US"/>
              <a:t>Kokoska &amp; Martinez | PIP-II Technical Workshop - WG5 | PIP-II</a:t>
            </a:r>
            <a:endParaRPr lang="en-US" b="1" dirty="0"/>
          </a:p>
        </p:txBody>
      </p:sp>
      <p:sp>
        <p:nvSpPr>
          <p:cNvPr id="6" name="Slide Number Placeholder 5">
            <a:extLst>
              <a:ext uri="{FF2B5EF4-FFF2-40B4-BE49-F238E27FC236}">
                <a16:creationId xmlns:a16="http://schemas.microsoft.com/office/drawing/2014/main" id="{7ABFC0E9-0BA8-4A20-B091-534894B62A89}"/>
              </a:ext>
            </a:extLst>
          </p:cNvPr>
          <p:cNvSpPr>
            <a:spLocks noGrp="1"/>
          </p:cNvSpPr>
          <p:nvPr>
            <p:ph type="sldNum" sz="quarter" idx="12"/>
          </p:nvPr>
        </p:nvSpPr>
        <p:spPr/>
        <p:txBody>
          <a:bodyPr/>
          <a:lstStyle/>
          <a:p>
            <a:pPr>
              <a:defRPr/>
            </a:pPr>
            <a:fld id="{148C009B-CB69-E04A-B9B3-34B26D69E9CF}" type="slidenum">
              <a:rPr lang="en-US" smtClean="0"/>
              <a:pPr>
                <a:defRPr/>
              </a:pPr>
              <a:t>14</a:t>
            </a:fld>
            <a:endParaRPr lang="en-US" dirty="0"/>
          </a:p>
        </p:txBody>
      </p:sp>
      <p:pic>
        <p:nvPicPr>
          <p:cNvPr id="10" name="Picture 9">
            <a:extLst>
              <a:ext uri="{FF2B5EF4-FFF2-40B4-BE49-F238E27FC236}">
                <a16:creationId xmlns:a16="http://schemas.microsoft.com/office/drawing/2014/main" id="{D2EC2958-D348-4822-8F9D-142529D28B80}"/>
              </a:ext>
            </a:extLst>
          </p:cNvPr>
          <p:cNvPicPr>
            <a:picLocks noChangeAspect="1"/>
          </p:cNvPicPr>
          <p:nvPr/>
        </p:nvPicPr>
        <p:blipFill rotWithShape="1">
          <a:blip r:embed="rId4"/>
          <a:srcRect l="1406" t="22833" b="3326"/>
          <a:stretch/>
        </p:blipFill>
        <p:spPr>
          <a:xfrm>
            <a:off x="2635402" y="3388636"/>
            <a:ext cx="9556598" cy="3272620"/>
          </a:xfrm>
          <a:prstGeom prst="rect">
            <a:avLst/>
          </a:prstGeom>
          <a:ln>
            <a:solidFill>
              <a:schemeClr val="accent5"/>
            </a:solidFill>
          </a:ln>
        </p:spPr>
      </p:pic>
      <p:sp>
        <p:nvSpPr>
          <p:cNvPr id="20" name="Arrow: Down 19">
            <a:extLst>
              <a:ext uri="{FF2B5EF4-FFF2-40B4-BE49-F238E27FC236}">
                <a16:creationId xmlns:a16="http://schemas.microsoft.com/office/drawing/2014/main" id="{6E29698B-24EA-4678-BF85-3CB66325AF5D}"/>
              </a:ext>
            </a:extLst>
          </p:cNvPr>
          <p:cNvSpPr/>
          <p:nvPr/>
        </p:nvSpPr>
        <p:spPr>
          <a:xfrm>
            <a:off x="4835677" y="1709938"/>
            <a:ext cx="584048" cy="43781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63C96993-6901-4DE0-8CD4-5C966CF5E6DE}"/>
              </a:ext>
            </a:extLst>
          </p:cNvPr>
          <p:cNvSpPr/>
          <p:nvPr/>
        </p:nvSpPr>
        <p:spPr>
          <a:xfrm>
            <a:off x="7712227" y="3218962"/>
            <a:ext cx="584048" cy="43781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70F4BB-DF75-4B7B-8568-27529823146C}"/>
              </a:ext>
            </a:extLst>
          </p:cNvPr>
          <p:cNvSpPr txBox="1"/>
          <p:nvPr/>
        </p:nvSpPr>
        <p:spPr>
          <a:xfrm>
            <a:off x="5536372" y="1426262"/>
            <a:ext cx="3391499" cy="461665"/>
          </a:xfrm>
          <a:prstGeom prst="rect">
            <a:avLst/>
          </a:prstGeom>
          <a:solidFill>
            <a:schemeClr val="accent5">
              <a:lumMod val="20000"/>
              <a:lumOff val="80000"/>
            </a:schemeClr>
          </a:solidFill>
          <a:ln>
            <a:solidFill>
              <a:schemeClr val="tx2"/>
            </a:solidFill>
          </a:ln>
        </p:spPr>
        <p:txBody>
          <a:bodyPr wrap="square" rtlCol="0">
            <a:spAutoFit/>
          </a:bodyPr>
          <a:lstStyle>
            <a:defPPr>
              <a:defRPr lang="en-US"/>
            </a:defPPr>
            <a:lvl1pPr marL="285750" indent="-285750">
              <a:buFont typeface="Arial" panose="020B0604020202020204" pitchFamily="34" charset="0"/>
              <a:buChar char="•"/>
              <a:defRPr sz="1600">
                <a:solidFill>
                  <a:srgbClr val="404040"/>
                </a:solidFill>
                <a:latin typeface="Helvetica" panose="020B0604020202020204" pitchFamily="34" charset="0"/>
                <a:cs typeface="Helvetica" panose="020B0604020202020204" pitchFamily="34" charset="0"/>
              </a:defRPr>
            </a:lvl1pPr>
          </a:lstStyle>
          <a:p>
            <a:pPr marL="0" indent="0">
              <a:buNone/>
            </a:pPr>
            <a:r>
              <a:rPr lang="en-US" sz="1200" u="sng" dirty="0">
                <a:solidFill>
                  <a:schemeClr val="accent6"/>
                </a:solidFill>
                <a:effectLst/>
                <a:latin typeface="Calibri" panose="020F0502020204030204" pitchFamily="34" charset="0"/>
                <a:ea typeface="Calibri" panose="020F0502020204030204" pitchFamily="34" charset="0"/>
              </a:rPr>
              <a:t>Acceptance Plan</a:t>
            </a:r>
            <a:r>
              <a:rPr lang="en-US" sz="1200" dirty="0">
                <a:solidFill>
                  <a:schemeClr val="accent6"/>
                </a:solidFill>
                <a:effectLst/>
                <a:latin typeface="Calibri" panose="020F0502020204030204" pitchFamily="34" charset="0"/>
                <a:ea typeface="Calibri" panose="020F0502020204030204" pitchFamily="34" charset="0"/>
              </a:rPr>
              <a:t> highlights critical stages, roles, &amp; responsibilities of each institution.</a:t>
            </a:r>
          </a:p>
        </p:txBody>
      </p:sp>
      <p:sp>
        <p:nvSpPr>
          <p:cNvPr id="24" name="TextBox 23">
            <a:extLst>
              <a:ext uri="{FF2B5EF4-FFF2-40B4-BE49-F238E27FC236}">
                <a16:creationId xmlns:a16="http://schemas.microsoft.com/office/drawing/2014/main" id="{F52854FC-E40A-4D9C-B767-0C137EDA927D}"/>
              </a:ext>
            </a:extLst>
          </p:cNvPr>
          <p:cNvSpPr txBox="1"/>
          <p:nvPr/>
        </p:nvSpPr>
        <p:spPr>
          <a:xfrm>
            <a:off x="456601" y="2881628"/>
            <a:ext cx="1819217" cy="1200329"/>
          </a:xfrm>
          <a:prstGeom prst="rect">
            <a:avLst/>
          </a:prstGeom>
          <a:solidFill>
            <a:schemeClr val="accent5">
              <a:lumMod val="20000"/>
              <a:lumOff val="80000"/>
            </a:schemeClr>
          </a:solidFill>
          <a:ln>
            <a:solidFill>
              <a:schemeClr val="tx2"/>
            </a:solidFill>
          </a:ln>
        </p:spPr>
        <p:txBody>
          <a:bodyPr wrap="square" rtlCol="0">
            <a:spAutoFit/>
          </a:bodyPr>
          <a:lstStyle>
            <a:defPPr>
              <a:defRPr lang="en-US"/>
            </a:defPPr>
            <a:lvl1pPr marL="285750" indent="-285750">
              <a:buFont typeface="Arial" panose="020B0604020202020204" pitchFamily="34" charset="0"/>
              <a:buChar char="•"/>
              <a:defRPr sz="1600">
                <a:solidFill>
                  <a:srgbClr val="404040"/>
                </a:solidFill>
                <a:latin typeface="Helvetica" panose="020B0604020202020204" pitchFamily="34" charset="0"/>
                <a:cs typeface="Helvetica" panose="020B0604020202020204" pitchFamily="34" charset="0"/>
              </a:defRPr>
            </a:lvl1pPr>
          </a:lstStyle>
          <a:p>
            <a:pPr marL="0" indent="0">
              <a:buNone/>
            </a:pPr>
            <a:r>
              <a:rPr lang="en-US" sz="1200" u="sng" dirty="0">
                <a:solidFill>
                  <a:schemeClr val="accent6"/>
                </a:solidFill>
                <a:effectLst/>
                <a:latin typeface="Calibri" panose="020F0502020204030204" pitchFamily="34" charset="0"/>
                <a:ea typeface="Calibri" panose="020F0502020204030204" pitchFamily="34" charset="0"/>
              </a:rPr>
              <a:t>Acceptance Criteria Document template </a:t>
            </a:r>
            <a:r>
              <a:rPr lang="en-US" sz="1200" dirty="0">
                <a:solidFill>
                  <a:schemeClr val="accent6"/>
                </a:solidFill>
                <a:effectLst/>
                <a:latin typeface="Calibri" panose="020F0502020204030204" pitchFamily="34" charset="0"/>
                <a:ea typeface="Calibri" panose="020F0502020204030204" pitchFamily="34" charset="0"/>
              </a:rPr>
              <a:t>identifies criteria details for acceptance.  Requires approval and agreement by both institutions.</a:t>
            </a:r>
          </a:p>
        </p:txBody>
      </p:sp>
      <p:sp>
        <p:nvSpPr>
          <p:cNvPr id="25" name="TextBox 24">
            <a:extLst>
              <a:ext uri="{FF2B5EF4-FFF2-40B4-BE49-F238E27FC236}">
                <a16:creationId xmlns:a16="http://schemas.microsoft.com/office/drawing/2014/main" id="{94888C44-3CBC-4179-A738-B58ED43D8CAD}"/>
              </a:ext>
            </a:extLst>
          </p:cNvPr>
          <p:cNvSpPr txBox="1"/>
          <p:nvPr/>
        </p:nvSpPr>
        <p:spPr>
          <a:xfrm>
            <a:off x="1480080" y="4630344"/>
            <a:ext cx="2310644" cy="1384995"/>
          </a:xfrm>
          <a:prstGeom prst="rect">
            <a:avLst/>
          </a:prstGeom>
          <a:solidFill>
            <a:schemeClr val="accent5">
              <a:lumMod val="20000"/>
              <a:lumOff val="80000"/>
            </a:schemeClr>
          </a:solidFill>
          <a:ln>
            <a:solidFill>
              <a:schemeClr val="tx2"/>
            </a:solidFill>
          </a:ln>
        </p:spPr>
        <p:txBody>
          <a:bodyPr wrap="square" rtlCol="0">
            <a:spAutoFit/>
          </a:bodyPr>
          <a:lstStyle>
            <a:defPPr>
              <a:defRPr lang="en-US"/>
            </a:defPPr>
            <a:lvl1pPr marL="285750" indent="-285750">
              <a:buFont typeface="Arial" panose="020B0604020202020204" pitchFamily="34" charset="0"/>
              <a:buChar char="•"/>
              <a:defRPr sz="1600">
                <a:solidFill>
                  <a:srgbClr val="404040"/>
                </a:solidFill>
                <a:latin typeface="Helvetica" panose="020B0604020202020204" pitchFamily="34" charset="0"/>
                <a:cs typeface="Helvetica" panose="020B0604020202020204" pitchFamily="34" charset="0"/>
              </a:defRPr>
            </a:lvl1pPr>
          </a:lstStyle>
          <a:p>
            <a:pPr marL="0" indent="0">
              <a:buNone/>
            </a:pPr>
            <a:r>
              <a:rPr lang="en-US" sz="1200" u="sng" dirty="0">
                <a:solidFill>
                  <a:schemeClr val="accent6"/>
                </a:solidFill>
                <a:effectLst/>
                <a:latin typeface="Calibri" panose="020F0502020204030204" pitchFamily="34" charset="0"/>
                <a:ea typeface="Calibri" panose="020F0502020204030204" pitchFamily="34" charset="0"/>
              </a:rPr>
              <a:t>Acceptance Criteria Listing (ACL) </a:t>
            </a:r>
            <a:r>
              <a:rPr lang="en-US" sz="1200" dirty="0">
                <a:solidFill>
                  <a:schemeClr val="accent6"/>
                </a:solidFill>
                <a:effectLst/>
                <a:latin typeface="Calibri" panose="020F0502020204030204" pitchFamily="34" charset="0"/>
                <a:ea typeface="Calibri" panose="020F0502020204030204" pitchFamily="34" charset="0"/>
              </a:rPr>
              <a:t>collects results of the verifications specific to each serialized deliverable into a document format.  ACL is the governing document facilitating equipment transfer.</a:t>
            </a:r>
          </a:p>
        </p:txBody>
      </p:sp>
    </p:spTree>
    <p:extLst>
      <p:ext uri="{BB962C8B-B14F-4D97-AF65-F5344CB8AC3E}">
        <p14:creationId xmlns:p14="http://schemas.microsoft.com/office/powerpoint/2010/main" val="120723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0BE758-3A09-4D8D-858A-0E811827807C}"/>
              </a:ext>
            </a:extLst>
          </p:cNvPr>
          <p:cNvSpPr>
            <a:spLocks noGrp="1"/>
          </p:cNvSpPr>
          <p:nvPr>
            <p:ph idx="1"/>
          </p:nvPr>
        </p:nvSpPr>
        <p:spPr>
          <a:xfrm>
            <a:off x="304805" y="971552"/>
            <a:ext cx="11563351" cy="5226048"/>
          </a:xfrm>
        </p:spPr>
        <p:txBody>
          <a:bodyPr/>
          <a:lstStyle/>
          <a:p>
            <a:r>
              <a:rPr lang="en-US" b="1" u="sng" dirty="0"/>
              <a:t>Travelers: </a:t>
            </a:r>
            <a:endParaRPr lang="en-US" dirty="0"/>
          </a:p>
          <a:p>
            <a:pPr marL="376757" lvl="1" indent="0">
              <a:buNone/>
            </a:pPr>
            <a:r>
              <a:rPr lang="en-US" dirty="0"/>
              <a:t>Used to document information needed to identify processes related to inspection, testing, and fabrication, as well as to identify, report, correct, and trend nonconformances or situations adverse to quality performance.  Also contain hold points for the SME/L3M to review and a handoff section for SME/L3M to review before the next step.</a:t>
            </a:r>
          </a:p>
          <a:p>
            <a:pPr marL="376757" lvl="1" indent="0">
              <a:buNone/>
            </a:pPr>
            <a:endParaRPr lang="en-US" dirty="0"/>
          </a:p>
          <a:p>
            <a:r>
              <a:rPr lang="en-US" b="1" u="sng" dirty="0"/>
              <a:t>Acceptance Criteria List (ACL): </a:t>
            </a:r>
            <a:endParaRPr lang="en-US" dirty="0"/>
          </a:p>
          <a:p>
            <a:pPr marL="376757" lvl="1" indent="0">
              <a:buNone/>
            </a:pPr>
            <a:r>
              <a:rPr lang="en-US" dirty="0"/>
              <a:t>Governing document which identifies the acceptance criteria agreed upon between FNAL and the partner institution, the necessary verification procedures and processes, and the applicable verification results of the noted serialized component (as noted in the referenced traveler).  The ACL facilitates acceptance of the final deliverable and certifies the serialized deliverable for higher level integration.</a:t>
            </a:r>
          </a:p>
          <a:p>
            <a:pPr marL="376757" lvl="1" indent="0">
              <a:buNone/>
            </a:pPr>
            <a:endParaRPr lang="en-US" dirty="0"/>
          </a:p>
          <a:p>
            <a:pPr marL="376757" lvl="1" indent="0">
              <a:buNone/>
            </a:pPr>
            <a:endParaRPr lang="en-US" dirty="0"/>
          </a:p>
          <a:p>
            <a:endParaRPr lang="en-US" b="1" u="sng" dirty="0"/>
          </a:p>
        </p:txBody>
      </p:sp>
      <p:sp>
        <p:nvSpPr>
          <p:cNvPr id="3" name="Title 2">
            <a:extLst>
              <a:ext uri="{FF2B5EF4-FFF2-40B4-BE49-F238E27FC236}">
                <a16:creationId xmlns:a16="http://schemas.microsoft.com/office/drawing/2014/main" id="{DD68FF51-79DB-4D60-A97F-333CD58B1D60}"/>
              </a:ext>
            </a:extLst>
          </p:cNvPr>
          <p:cNvSpPr>
            <a:spLocks noGrp="1"/>
          </p:cNvSpPr>
          <p:nvPr>
            <p:ph type="title"/>
          </p:nvPr>
        </p:nvSpPr>
        <p:spPr/>
        <p:txBody>
          <a:bodyPr/>
          <a:lstStyle/>
          <a:p>
            <a:r>
              <a:rPr lang="en-US" dirty="0"/>
              <a:t>Travelers vs. ACLs</a:t>
            </a:r>
          </a:p>
        </p:txBody>
      </p:sp>
      <p:sp>
        <p:nvSpPr>
          <p:cNvPr id="4" name="Date Placeholder 3">
            <a:extLst>
              <a:ext uri="{FF2B5EF4-FFF2-40B4-BE49-F238E27FC236}">
                <a16:creationId xmlns:a16="http://schemas.microsoft.com/office/drawing/2014/main" id="{C0A1F2F7-8A45-48BF-B555-5A44CE636C1F}"/>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10-Jul-2022</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DC612F50-1A04-4C34-8CBA-DE688B628D52}"/>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Kokoska &amp; Martinez | PIP-II Technical Workshop - WG5 | PIP-II</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BE99B3DC-696A-404A-B667-255F750AFF2F}"/>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2759751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546D21-9205-4438-8474-C3DE00E57A7C}"/>
              </a:ext>
            </a:extLst>
          </p:cNvPr>
          <p:cNvSpPr>
            <a:spLocks noGrp="1"/>
          </p:cNvSpPr>
          <p:nvPr>
            <p:ph idx="1"/>
          </p:nvPr>
        </p:nvSpPr>
        <p:spPr/>
        <p:txBody>
          <a:bodyPr anchor="ctr"/>
          <a:lstStyle/>
          <a:p>
            <a:pPr marL="0" indent="0" algn="ctr">
              <a:buNone/>
            </a:pPr>
            <a:r>
              <a:rPr lang="en-US" sz="2933" b="1" dirty="0">
                <a:solidFill>
                  <a:srgbClr val="004C97"/>
                </a:solidFill>
              </a:rPr>
              <a:t>Verification Examples in the Project Life Cycle</a:t>
            </a:r>
          </a:p>
          <a:p>
            <a:pPr marL="0" indent="0" algn="ctr">
              <a:buNone/>
            </a:pPr>
            <a:endParaRPr lang="en-US" sz="3200" dirty="0"/>
          </a:p>
          <a:p>
            <a:pPr marL="0" indent="0" algn="ctr">
              <a:buNone/>
            </a:pPr>
            <a:endParaRPr lang="en-US" sz="3200" dirty="0"/>
          </a:p>
        </p:txBody>
      </p:sp>
      <p:sp>
        <p:nvSpPr>
          <p:cNvPr id="4" name="Date Placeholder 3">
            <a:extLst>
              <a:ext uri="{FF2B5EF4-FFF2-40B4-BE49-F238E27FC236}">
                <a16:creationId xmlns:a16="http://schemas.microsoft.com/office/drawing/2014/main" id="{7DF33B25-DF5A-4312-A9A3-EB85E48164CD}"/>
              </a:ext>
            </a:extLst>
          </p:cNvPr>
          <p:cNvSpPr>
            <a:spLocks noGrp="1"/>
          </p:cNvSpPr>
          <p:nvPr>
            <p:ph type="dt" sz="half" idx="10"/>
          </p:nvPr>
        </p:nvSpPr>
        <p:spPr/>
        <p:txBody>
          <a:bodyPr/>
          <a:lstStyle/>
          <a:p>
            <a:pPr>
              <a:defRPr/>
            </a:pPr>
            <a:r>
              <a:rPr lang="en-US"/>
              <a:t>10-Jul-2022</a:t>
            </a:r>
            <a:endParaRPr lang="en-US" dirty="0"/>
          </a:p>
        </p:txBody>
      </p:sp>
      <p:sp>
        <p:nvSpPr>
          <p:cNvPr id="5" name="Footer Placeholder 4">
            <a:extLst>
              <a:ext uri="{FF2B5EF4-FFF2-40B4-BE49-F238E27FC236}">
                <a16:creationId xmlns:a16="http://schemas.microsoft.com/office/drawing/2014/main" id="{25601202-65C6-402E-B43D-8EF302E2895A}"/>
              </a:ext>
            </a:extLst>
          </p:cNvPr>
          <p:cNvSpPr>
            <a:spLocks noGrp="1"/>
          </p:cNvSpPr>
          <p:nvPr>
            <p:ph type="ftr" sz="quarter" idx="11"/>
          </p:nvPr>
        </p:nvSpPr>
        <p:spPr/>
        <p:txBody>
          <a:bodyPr/>
          <a:lstStyle/>
          <a:p>
            <a:pPr>
              <a:defRPr/>
            </a:pPr>
            <a:r>
              <a:rPr lang="en-US"/>
              <a:t>Kokoska &amp; Martinez | PIP-II Technical Workshop - WG5 | PIP-II</a:t>
            </a:r>
            <a:endParaRPr lang="en-US" b="1" dirty="0"/>
          </a:p>
        </p:txBody>
      </p:sp>
      <p:sp>
        <p:nvSpPr>
          <p:cNvPr id="6" name="Slide Number Placeholder 5">
            <a:extLst>
              <a:ext uri="{FF2B5EF4-FFF2-40B4-BE49-F238E27FC236}">
                <a16:creationId xmlns:a16="http://schemas.microsoft.com/office/drawing/2014/main" id="{16D0F669-5F6B-46A7-A6CD-634F5FF9639E}"/>
              </a:ext>
            </a:extLst>
          </p:cNvPr>
          <p:cNvSpPr>
            <a:spLocks noGrp="1"/>
          </p:cNvSpPr>
          <p:nvPr>
            <p:ph type="sldNum" sz="quarter" idx="12"/>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291044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Connector: Elbow 82">
            <a:extLst>
              <a:ext uri="{FF2B5EF4-FFF2-40B4-BE49-F238E27FC236}">
                <a16:creationId xmlns:a16="http://schemas.microsoft.com/office/drawing/2014/main" id="{39024763-B959-4907-B02C-B1E49D14B8E1}"/>
              </a:ext>
            </a:extLst>
          </p:cNvPr>
          <p:cNvCxnSpPr>
            <a:cxnSpLocks/>
            <a:stCxn id="182" idx="3"/>
            <a:endCxn id="167" idx="2"/>
          </p:cNvCxnSpPr>
          <p:nvPr/>
        </p:nvCxnSpPr>
        <p:spPr>
          <a:xfrm flipV="1">
            <a:off x="2087375" y="5478299"/>
            <a:ext cx="9452603" cy="60135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9E903048-FE18-45F9-911C-13C421BB9D67}"/>
              </a:ext>
            </a:extLst>
          </p:cNvPr>
          <p:cNvCxnSpPr>
            <a:cxnSpLocks/>
            <a:stCxn id="3" idx="3"/>
            <a:endCxn id="27" idx="2"/>
          </p:cNvCxnSpPr>
          <p:nvPr/>
        </p:nvCxnSpPr>
        <p:spPr>
          <a:xfrm>
            <a:off x="2091558" y="3540390"/>
            <a:ext cx="1249024" cy="2793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8A6E7F6F-141F-412C-B0A2-FD15B2F53BFB}"/>
              </a:ext>
            </a:extLst>
          </p:cNvPr>
          <p:cNvCxnSpPr>
            <a:cxnSpLocks/>
            <a:stCxn id="45" idx="3"/>
            <a:endCxn id="27" idx="2"/>
          </p:cNvCxnSpPr>
          <p:nvPr/>
        </p:nvCxnSpPr>
        <p:spPr>
          <a:xfrm flipV="1">
            <a:off x="2087375" y="3819703"/>
            <a:ext cx="1253207" cy="10619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91D183DE-E37B-4DCF-86B6-3049256D0D68}"/>
              </a:ext>
            </a:extLst>
          </p:cNvPr>
          <p:cNvCxnSpPr>
            <a:cxnSpLocks/>
          </p:cNvCxnSpPr>
          <p:nvPr/>
        </p:nvCxnSpPr>
        <p:spPr>
          <a:xfrm>
            <a:off x="10713463" y="4164460"/>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B291BB71-E1D9-4226-981F-B08A8C3429E5}"/>
              </a:ext>
            </a:extLst>
          </p:cNvPr>
          <p:cNvCxnSpPr>
            <a:cxnSpLocks/>
          </p:cNvCxnSpPr>
          <p:nvPr/>
        </p:nvCxnSpPr>
        <p:spPr>
          <a:xfrm>
            <a:off x="10865863" y="4316860"/>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716D2B97-C4DA-4309-A4B6-7E382725A618}"/>
              </a:ext>
            </a:extLst>
          </p:cNvPr>
          <p:cNvCxnSpPr>
            <a:cxnSpLocks/>
          </p:cNvCxnSpPr>
          <p:nvPr/>
        </p:nvCxnSpPr>
        <p:spPr>
          <a:xfrm>
            <a:off x="11018263" y="4469260"/>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1CA75545-304C-4C2A-973B-8D39920DEE09}"/>
              </a:ext>
            </a:extLst>
          </p:cNvPr>
          <p:cNvCxnSpPr>
            <a:cxnSpLocks/>
          </p:cNvCxnSpPr>
          <p:nvPr/>
        </p:nvCxnSpPr>
        <p:spPr>
          <a:xfrm>
            <a:off x="11170663" y="4621660"/>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2DEF22B4-D496-4D03-BEA5-E236C9732073}"/>
              </a:ext>
            </a:extLst>
          </p:cNvPr>
          <p:cNvCxnSpPr>
            <a:cxnSpLocks/>
          </p:cNvCxnSpPr>
          <p:nvPr/>
        </p:nvCxnSpPr>
        <p:spPr>
          <a:xfrm>
            <a:off x="11323063" y="4774060"/>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lowchart: Document 1">
            <a:extLst>
              <a:ext uri="{FF2B5EF4-FFF2-40B4-BE49-F238E27FC236}">
                <a16:creationId xmlns:a16="http://schemas.microsoft.com/office/drawing/2014/main" id="{68C8BB74-8823-4EE3-ACE5-8FE9CA80C9AE}"/>
              </a:ext>
            </a:extLst>
          </p:cNvPr>
          <p:cNvSpPr/>
          <p:nvPr/>
        </p:nvSpPr>
        <p:spPr>
          <a:xfrm>
            <a:off x="793982" y="2068641"/>
            <a:ext cx="1297577" cy="84473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L3/L4 System TRS Requirement Verification Plan </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(TRS metadata sheet)</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lowchart: Document 2">
            <a:extLst>
              <a:ext uri="{FF2B5EF4-FFF2-40B4-BE49-F238E27FC236}">
                <a16:creationId xmlns:a16="http://schemas.microsoft.com/office/drawing/2014/main" id="{7627C51A-3D8B-41AD-9066-C435EF926571}"/>
              </a:ext>
            </a:extLst>
          </p:cNvPr>
          <p:cNvSpPr/>
          <p:nvPr/>
        </p:nvSpPr>
        <p:spPr>
          <a:xfrm>
            <a:off x="793981" y="3118024"/>
            <a:ext cx="1297577" cy="84473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L3/L4 System Interface Verification Plans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(ISD metadata sheet)</a:t>
            </a:r>
          </a:p>
        </p:txBody>
      </p:sp>
      <p:sp>
        <p:nvSpPr>
          <p:cNvPr id="7" name="Flowchart: Multidocument 6">
            <a:extLst>
              <a:ext uri="{FF2B5EF4-FFF2-40B4-BE49-F238E27FC236}">
                <a16:creationId xmlns:a16="http://schemas.microsoft.com/office/drawing/2014/main" id="{68AE2C7A-0654-485D-A483-B4007FDDEEF4}"/>
              </a:ext>
            </a:extLst>
          </p:cNvPr>
          <p:cNvSpPr/>
          <p:nvPr/>
        </p:nvSpPr>
        <p:spPr>
          <a:xfrm>
            <a:off x="4388905" y="2055579"/>
            <a:ext cx="1297577" cy="1273629"/>
          </a:xfrm>
          <a:prstGeom prst="flowChartMultidocumen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L3/L4 System FAI* Traveler Templates</a:t>
            </a:r>
          </a:p>
        </p:txBody>
      </p:sp>
      <p:sp>
        <p:nvSpPr>
          <p:cNvPr id="8" name="Flowchart: Document 7">
            <a:extLst>
              <a:ext uri="{FF2B5EF4-FFF2-40B4-BE49-F238E27FC236}">
                <a16:creationId xmlns:a16="http://schemas.microsoft.com/office/drawing/2014/main" id="{3E868AE7-CB5A-4C7B-85AE-E92FC245CC3D}"/>
              </a:ext>
            </a:extLst>
          </p:cNvPr>
          <p:cNvSpPr/>
          <p:nvPr/>
        </p:nvSpPr>
        <p:spPr>
          <a:xfrm>
            <a:off x="780916" y="1019258"/>
            <a:ext cx="1297577" cy="84473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L3 System FRS Requirement Verification Plan </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(FRS metadata sheet)</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lowchart: Document 8">
            <a:extLst>
              <a:ext uri="{FF2B5EF4-FFF2-40B4-BE49-F238E27FC236}">
                <a16:creationId xmlns:a16="http://schemas.microsoft.com/office/drawing/2014/main" id="{423603EA-7522-4E65-879E-D2E23A7D6D2E}"/>
              </a:ext>
            </a:extLst>
          </p:cNvPr>
          <p:cNvSpPr/>
          <p:nvPr/>
        </p:nvSpPr>
        <p:spPr>
          <a:xfrm>
            <a:off x="4235157" y="5294816"/>
            <a:ext cx="1297577" cy="844731"/>
          </a:xfrm>
          <a:prstGeom prst="flowChartDocument">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L3/L4 Acceptance Criteria Document</a:t>
            </a:r>
          </a:p>
        </p:txBody>
      </p:sp>
      <p:sp>
        <p:nvSpPr>
          <p:cNvPr id="18" name="Flowchart: Multidocument 17">
            <a:extLst>
              <a:ext uri="{FF2B5EF4-FFF2-40B4-BE49-F238E27FC236}">
                <a16:creationId xmlns:a16="http://schemas.microsoft.com/office/drawing/2014/main" id="{E4EC5CFB-E00B-448B-8764-8F493A9DE9D5}"/>
              </a:ext>
            </a:extLst>
          </p:cNvPr>
          <p:cNvSpPr/>
          <p:nvPr/>
        </p:nvSpPr>
        <p:spPr>
          <a:xfrm>
            <a:off x="6095785" y="3540390"/>
            <a:ext cx="1297577" cy="1273629"/>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L3/L4 System Repeat Production Item Traveler Templates</a:t>
            </a:r>
          </a:p>
        </p:txBody>
      </p:sp>
      <p:sp>
        <p:nvSpPr>
          <p:cNvPr id="19" name="TextBox 18">
            <a:extLst>
              <a:ext uri="{FF2B5EF4-FFF2-40B4-BE49-F238E27FC236}">
                <a16:creationId xmlns:a16="http://schemas.microsoft.com/office/drawing/2014/main" id="{432E3883-9A22-44C3-B0AA-F52DA552C3E3}"/>
              </a:ext>
            </a:extLst>
          </p:cNvPr>
          <p:cNvSpPr txBox="1"/>
          <p:nvPr/>
        </p:nvSpPr>
        <p:spPr>
          <a:xfrm>
            <a:off x="9505674" y="1402352"/>
            <a:ext cx="2647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*FAI = First Article Inspection Unit</a:t>
            </a:r>
          </a:p>
        </p:txBody>
      </p:sp>
      <p:sp>
        <p:nvSpPr>
          <p:cNvPr id="45" name="Flowchart: Document 44">
            <a:extLst>
              <a:ext uri="{FF2B5EF4-FFF2-40B4-BE49-F238E27FC236}">
                <a16:creationId xmlns:a16="http://schemas.microsoft.com/office/drawing/2014/main" id="{396DCAC8-ECBF-4737-B732-BE1A1EEB806D}"/>
              </a:ext>
            </a:extLst>
          </p:cNvPr>
          <p:cNvSpPr/>
          <p:nvPr/>
        </p:nvSpPr>
        <p:spPr>
          <a:xfrm>
            <a:off x="789798" y="4140411"/>
            <a:ext cx="1297577" cy="1482548"/>
          </a:xfrm>
          <a:custGeom>
            <a:avLst/>
            <a:gdLst>
              <a:gd name="connsiteX0" fmla="*/ 0 w 1297577"/>
              <a:gd name="connsiteY0" fmla="*/ 0 h 1482548"/>
              <a:gd name="connsiteX1" fmla="*/ 419550 w 1297577"/>
              <a:gd name="connsiteY1" fmla="*/ 0 h 1482548"/>
              <a:gd name="connsiteX2" fmla="*/ 813148 w 1297577"/>
              <a:gd name="connsiteY2" fmla="*/ 0 h 1482548"/>
              <a:gd name="connsiteX3" fmla="*/ 1297577 w 1297577"/>
              <a:gd name="connsiteY3" fmla="*/ 0 h 1482548"/>
              <a:gd name="connsiteX4" fmla="*/ 1297577 w 1297577"/>
              <a:gd name="connsiteY4" fmla="*/ 594461 h 1482548"/>
              <a:gd name="connsiteX5" fmla="*/ 1297577 w 1297577"/>
              <a:gd name="connsiteY5" fmla="*/ 1188921 h 1482548"/>
              <a:gd name="connsiteX6" fmla="*/ 0 w 1297577"/>
              <a:gd name="connsiteY6" fmla="*/ 1384535 h 1482548"/>
              <a:gd name="connsiteX7" fmla="*/ 0 w 1297577"/>
              <a:gd name="connsiteY7" fmla="*/ 936869 h 1482548"/>
              <a:gd name="connsiteX8" fmla="*/ 0 w 1297577"/>
              <a:gd name="connsiteY8" fmla="*/ 489202 h 1482548"/>
              <a:gd name="connsiteX9" fmla="*/ 0 w 1297577"/>
              <a:gd name="connsiteY9" fmla="*/ 0 h 148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577" h="1482548" fill="none" extrusionOk="0">
                <a:moveTo>
                  <a:pt x="0" y="0"/>
                </a:moveTo>
                <a:cubicBezTo>
                  <a:pt x="135970" y="-13825"/>
                  <a:pt x="229393" y="1542"/>
                  <a:pt x="419550" y="0"/>
                </a:cubicBezTo>
                <a:cubicBezTo>
                  <a:pt x="609707" y="-1542"/>
                  <a:pt x="670363" y="24982"/>
                  <a:pt x="813148" y="0"/>
                </a:cubicBezTo>
                <a:cubicBezTo>
                  <a:pt x="955933" y="-24982"/>
                  <a:pt x="1151586" y="12466"/>
                  <a:pt x="1297577" y="0"/>
                </a:cubicBezTo>
                <a:cubicBezTo>
                  <a:pt x="1320423" y="132750"/>
                  <a:pt x="1281396" y="366423"/>
                  <a:pt x="1297577" y="594461"/>
                </a:cubicBezTo>
                <a:cubicBezTo>
                  <a:pt x="1313758" y="822499"/>
                  <a:pt x="1257125" y="1055553"/>
                  <a:pt x="1297577" y="1188921"/>
                </a:cubicBezTo>
                <a:cubicBezTo>
                  <a:pt x="714374" y="1209643"/>
                  <a:pt x="668013" y="1688536"/>
                  <a:pt x="0" y="1384535"/>
                </a:cubicBezTo>
                <a:cubicBezTo>
                  <a:pt x="-12955" y="1271273"/>
                  <a:pt x="10827" y="1094753"/>
                  <a:pt x="0" y="936869"/>
                </a:cubicBezTo>
                <a:cubicBezTo>
                  <a:pt x="-10827" y="778985"/>
                  <a:pt x="32767" y="711994"/>
                  <a:pt x="0" y="489202"/>
                </a:cubicBezTo>
                <a:cubicBezTo>
                  <a:pt x="-32767" y="266410"/>
                  <a:pt x="7539" y="203868"/>
                  <a:pt x="0" y="0"/>
                </a:cubicBezTo>
                <a:close/>
              </a:path>
              <a:path w="1297577" h="1482548" stroke="0" extrusionOk="0">
                <a:moveTo>
                  <a:pt x="0" y="0"/>
                </a:moveTo>
                <a:cubicBezTo>
                  <a:pt x="163326" y="-842"/>
                  <a:pt x="304990" y="32787"/>
                  <a:pt x="432526" y="0"/>
                </a:cubicBezTo>
                <a:cubicBezTo>
                  <a:pt x="560062" y="-32787"/>
                  <a:pt x="691418" y="3795"/>
                  <a:pt x="878027" y="0"/>
                </a:cubicBezTo>
                <a:cubicBezTo>
                  <a:pt x="1064636" y="-3795"/>
                  <a:pt x="1182634" y="20909"/>
                  <a:pt x="1297577" y="0"/>
                </a:cubicBezTo>
                <a:cubicBezTo>
                  <a:pt x="1362204" y="134748"/>
                  <a:pt x="1277685" y="366101"/>
                  <a:pt x="1297577" y="570682"/>
                </a:cubicBezTo>
                <a:cubicBezTo>
                  <a:pt x="1317469" y="775263"/>
                  <a:pt x="1296151" y="957907"/>
                  <a:pt x="1297577" y="1188921"/>
                </a:cubicBezTo>
                <a:cubicBezTo>
                  <a:pt x="728017" y="1192194"/>
                  <a:pt x="560829" y="1709931"/>
                  <a:pt x="0" y="1384535"/>
                </a:cubicBezTo>
                <a:cubicBezTo>
                  <a:pt x="-44565" y="1290199"/>
                  <a:pt x="53255" y="1082084"/>
                  <a:pt x="0" y="936869"/>
                </a:cubicBezTo>
                <a:cubicBezTo>
                  <a:pt x="-53255" y="791654"/>
                  <a:pt x="13378" y="631445"/>
                  <a:pt x="0" y="475357"/>
                </a:cubicBezTo>
                <a:cubicBezTo>
                  <a:pt x="-13378" y="319269"/>
                  <a:pt x="12568" y="152819"/>
                  <a:pt x="0" y="0"/>
                </a:cubicBezTo>
                <a:close/>
              </a:path>
            </a:pathLst>
          </a:custGeom>
          <a:ln>
            <a:extLst>
              <a:ext uri="{C807C97D-BFC1-408E-A445-0C87EB9F89A2}">
                <ask:lineSketchStyleProps xmlns:ask="http://schemas.microsoft.com/office/drawing/2018/sketchyshapes" sd="1025741988">
                  <a:prstGeom prst="flowChartDocument">
                    <a:avLst/>
                  </a:prstGeom>
                  <ask:type>
                    <ask:lineSketchScribbl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L3/L4 System Fabrication Verification Plans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(MIP information or informal plans)</a:t>
            </a:r>
          </a:p>
        </p:txBody>
      </p:sp>
      <p:sp>
        <p:nvSpPr>
          <p:cNvPr id="50" name="Flowchart: Process 49">
            <a:extLst>
              <a:ext uri="{FF2B5EF4-FFF2-40B4-BE49-F238E27FC236}">
                <a16:creationId xmlns:a16="http://schemas.microsoft.com/office/drawing/2014/main" id="{7F847095-B548-456C-8C27-083D00E01E4D}"/>
              </a:ext>
            </a:extLst>
          </p:cNvPr>
          <p:cNvSpPr/>
          <p:nvPr/>
        </p:nvSpPr>
        <p:spPr>
          <a:xfrm>
            <a:off x="7688126" y="2273204"/>
            <a:ext cx="1153344" cy="8577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FAI Unit Fabrication</a:t>
            </a:r>
          </a:p>
        </p:txBody>
      </p:sp>
      <p:cxnSp>
        <p:nvCxnSpPr>
          <p:cNvPr id="52" name="Straight Arrow Connector 51">
            <a:extLst>
              <a:ext uri="{FF2B5EF4-FFF2-40B4-BE49-F238E27FC236}">
                <a16:creationId xmlns:a16="http://schemas.microsoft.com/office/drawing/2014/main" id="{657FE2F3-921A-4EB1-AE1A-A344EB1C4428}"/>
              </a:ext>
            </a:extLst>
          </p:cNvPr>
          <p:cNvCxnSpPr>
            <a:cxnSpLocks/>
            <a:stCxn id="7" idx="3"/>
            <a:endCxn id="50" idx="1"/>
          </p:cNvCxnSpPr>
          <p:nvPr/>
        </p:nvCxnSpPr>
        <p:spPr>
          <a:xfrm>
            <a:off x="5686482" y="2692394"/>
            <a:ext cx="2001644" cy="9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Flowchart: Process 53">
            <a:extLst>
              <a:ext uri="{FF2B5EF4-FFF2-40B4-BE49-F238E27FC236}">
                <a16:creationId xmlns:a16="http://schemas.microsoft.com/office/drawing/2014/main" id="{91AFFF76-B768-4880-930E-DE3B2855687F}"/>
              </a:ext>
            </a:extLst>
          </p:cNvPr>
          <p:cNvSpPr/>
          <p:nvPr/>
        </p:nvSpPr>
        <p:spPr>
          <a:xfrm>
            <a:off x="8029275" y="3755659"/>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Fabrication</a:t>
            </a:r>
          </a:p>
        </p:txBody>
      </p:sp>
      <p:cxnSp>
        <p:nvCxnSpPr>
          <p:cNvPr id="56" name="Straight Arrow Connector 55">
            <a:extLst>
              <a:ext uri="{FF2B5EF4-FFF2-40B4-BE49-F238E27FC236}">
                <a16:creationId xmlns:a16="http://schemas.microsoft.com/office/drawing/2014/main" id="{FCD4157F-5889-419B-B4D2-6718F7DB45E4}"/>
              </a:ext>
            </a:extLst>
          </p:cNvPr>
          <p:cNvCxnSpPr>
            <a:cxnSpLocks/>
            <a:stCxn id="18" idx="3"/>
            <a:endCxn id="54" idx="1"/>
          </p:cNvCxnSpPr>
          <p:nvPr/>
        </p:nvCxnSpPr>
        <p:spPr>
          <a:xfrm>
            <a:off x="7393362" y="4177205"/>
            <a:ext cx="635913" cy="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Flowchart: Process 58">
            <a:extLst>
              <a:ext uri="{FF2B5EF4-FFF2-40B4-BE49-F238E27FC236}">
                <a16:creationId xmlns:a16="http://schemas.microsoft.com/office/drawing/2014/main" id="{F8C9411F-7A9A-4EFD-BA5D-A05375DAD105}"/>
              </a:ext>
            </a:extLst>
          </p:cNvPr>
          <p:cNvSpPr/>
          <p:nvPr/>
        </p:nvSpPr>
        <p:spPr>
          <a:xfrm>
            <a:off x="4058524" y="1441624"/>
            <a:ext cx="3488332" cy="5219157"/>
          </a:xfrm>
          <a:prstGeom prst="flowChartProcess">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F4FFAEA0-E8C1-4102-B217-29B5DB4F00D7}"/>
              </a:ext>
            </a:extLst>
          </p:cNvPr>
          <p:cNvSpPr/>
          <p:nvPr/>
        </p:nvSpPr>
        <p:spPr>
          <a:xfrm>
            <a:off x="3340582" y="3763867"/>
            <a:ext cx="97105" cy="111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Connector: Elbow 28">
            <a:extLst>
              <a:ext uri="{FF2B5EF4-FFF2-40B4-BE49-F238E27FC236}">
                <a16:creationId xmlns:a16="http://schemas.microsoft.com/office/drawing/2014/main" id="{5599757F-6C55-4959-BA02-02496B95AC3F}"/>
              </a:ext>
            </a:extLst>
          </p:cNvPr>
          <p:cNvCxnSpPr>
            <a:cxnSpLocks/>
            <a:stCxn id="8" idx="3"/>
            <a:endCxn id="27" idx="2"/>
          </p:cNvCxnSpPr>
          <p:nvPr/>
        </p:nvCxnSpPr>
        <p:spPr>
          <a:xfrm>
            <a:off x="2078493" y="1441624"/>
            <a:ext cx="1262089" cy="237807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0604BB1F-A2C1-4C58-A9C5-7A977A0C9B13}"/>
              </a:ext>
            </a:extLst>
          </p:cNvPr>
          <p:cNvCxnSpPr>
            <a:stCxn id="2" idx="3"/>
            <a:endCxn id="27" idx="2"/>
          </p:cNvCxnSpPr>
          <p:nvPr/>
        </p:nvCxnSpPr>
        <p:spPr>
          <a:xfrm>
            <a:off x="2091559" y="2491007"/>
            <a:ext cx="1249023" cy="13286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7D1F355B-6611-4D38-AB5A-ECD0CC7E2C1D}"/>
              </a:ext>
            </a:extLst>
          </p:cNvPr>
          <p:cNvCxnSpPr>
            <a:stCxn id="27" idx="6"/>
            <a:endCxn id="7" idx="1"/>
          </p:cNvCxnSpPr>
          <p:nvPr/>
        </p:nvCxnSpPr>
        <p:spPr>
          <a:xfrm flipV="1">
            <a:off x="3437687" y="2692394"/>
            <a:ext cx="951218" cy="11273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8EE0E42D-6B68-4F46-B53C-597CF9331606}"/>
              </a:ext>
            </a:extLst>
          </p:cNvPr>
          <p:cNvCxnSpPr>
            <a:stCxn id="7" idx="2"/>
            <a:endCxn id="18" idx="1"/>
          </p:cNvCxnSpPr>
          <p:nvPr/>
        </p:nvCxnSpPr>
        <p:spPr>
          <a:xfrm rot="16200000" flipH="1">
            <a:off x="5073509" y="3154929"/>
            <a:ext cx="896230" cy="114832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Speech Bubble: Rectangle with Corners Rounded 80">
            <a:extLst>
              <a:ext uri="{FF2B5EF4-FFF2-40B4-BE49-F238E27FC236}">
                <a16:creationId xmlns:a16="http://schemas.microsoft.com/office/drawing/2014/main" id="{8BEDD796-81D9-462E-8977-FAACCFF16CAD}"/>
              </a:ext>
            </a:extLst>
          </p:cNvPr>
          <p:cNvSpPr/>
          <p:nvPr/>
        </p:nvSpPr>
        <p:spPr>
          <a:xfrm>
            <a:off x="3926036" y="4266683"/>
            <a:ext cx="1297577" cy="731059"/>
          </a:xfrm>
          <a:prstGeom prst="wedgeRoundRectCallout">
            <a:avLst>
              <a:gd name="adj1" fmla="val 89506"/>
              <a:gd name="adj2" fmla="val -58544"/>
              <a:gd name="adj3" fmla="val 16667"/>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Some information carried over for repeat production verifications</a:t>
            </a:r>
          </a:p>
        </p:txBody>
      </p:sp>
      <p:sp>
        <p:nvSpPr>
          <p:cNvPr id="86" name="Flowchart: Decision 85">
            <a:extLst>
              <a:ext uri="{FF2B5EF4-FFF2-40B4-BE49-F238E27FC236}">
                <a16:creationId xmlns:a16="http://schemas.microsoft.com/office/drawing/2014/main" id="{7777C129-A36D-458E-8478-C51654DB4603}"/>
              </a:ext>
            </a:extLst>
          </p:cNvPr>
          <p:cNvSpPr/>
          <p:nvPr/>
        </p:nvSpPr>
        <p:spPr>
          <a:xfrm>
            <a:off x="352425" y="43054"/>
            <a:ext cx="219075" cy="200026"/>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F31AEEB7-1AFD-48FC-B643-28C0CAF9FB80}"/>
              </a:ext>
            </a:extLst>
          </p:cNvPr>
          <p:cNvSpPr/>
          <p:nvPr/>
        </p:nvSpPr>
        <p:spPr>
          <a:xfrm>
            <a:off x="219142" y="304802"/>
            <a:ext cx="485640" cy="2000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FDR</a:t>
            </a:r>
          </a:p>
        </p:txBody>
      </p:sp>
      <p:sp>
        <p:nvSpPr>
          <p:cNvPr id="88" name="Flowchart: Decision 87">
            <a:extLst>
              <a:ext uri="{FF2B5EF4-FFF2-40B4-BE49-F238E27FC236}">
                <a16:creationId xmlns:a16="http://schemas.microsoft.com/office/drawing/2014/main" id="{49D6CEFE-70F1-4C1C-87D3-31F4505CD5DD}"/>
              </a:ext>
            </a:extLst>
          </p:cNvPr>
          <p:cNvSpPr/>
          <p:nvPr/>
        </p:nvSpPr>
        <p:spPr>
          <a:xfrm>
            <a:off x="5819765" y="24784"/>
            <a:ext cx="219075" cy="200026"/>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10CD312B-C70A-4783-A97E-5D8426C2E4DD}"/>
              </a:ext>
            </a:extLst>
          </p:cNvPr>
          <p:cNvSpPr/>
          <p:nvPr/>
        </p:nvSpPr>
        <p:spPr>
          <a:xfrm>
            <a:off x="5686482" y="286532"/>
            <a:ext cx="485640" cy="2000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PRR</a:t>
            </a:r>
          </a:p>
        </p:txBody>
      </p:sp>
      <p:sp>
        <p:nvSpPr>
          <p:cNvPr id="91" name="Flowchart: Process 90">
            <a:extLst>
              <a:ext uri="{FF2B5EF4-FFF2-40B4-BE49-F238E27FC236}">
                <a16:creationId xmlns:a16="http://schemas.microsoft.com/office/drawing/2014/main" id="{034A58C2-E783-4652-B54A-765E2A42EA85}"/>
              </a:ext>
            </a:extLst>
          </p:cNvPr>
          <p:cNvSpPr/>
          <p:nvPr/>
        </p:nvSpPr>
        <p:spPr>
          <a:xfrm>
            <a:off x="9523769" y="2272031"/>
            <a:ext cx="1153344" cy="8577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FAI Testing &amp; QC</a:t>
            </a:r>
          </a:p>
        </p:txBody>
      </p:sp>
      <p:sp>
        <p:nvSpPr>
          <p:cNvPr id="92" name="Flowchart: Process 91">
            <a:extLst>
              <a:ext uri="{FF2B5EF4-FFF2-40B4-BE49-F238E27FC236}">
                <a16:creationId xmlns:a16="http://schemas.microsoft.com/office/drawing/2014/main" id="{564F03E8-F2C5-47FA-9930-F5EC19A31953}"/>
              </a:ext>
            </a:extLst>
          </p:cNvPr>
          <p:cNvSpPr/>
          <p:nvPr/>
        </p:nvSpPr>
        <p:spPr>
          <a:xfrm>
            <a:off x="10100441" y="3763867"/>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Testing &amp; QC</a:t>
            </a:r>
          </a:p>
        </p:txBody>
      </p:sp>
      <p:cxnSp>
        <p:nvCxnSpPr>
          <p:cNvPr id="93" name="Straight Arrow Connector 92">
            <a:extLst>
              <a:ext uri="{FF2B5EF4-FFF2-40B4-BE49-F238E27FC236}">
                <a16:creationId xmlns:a16="http://schemas.microsoft.com/office/drawing/2014/main" id="{68053643-42F8-43DA-84C9-0979700F047E}"/>
              </a:ext>
            </a:extLst>
          </p:cNvPr>
          <p:cNvCxnSpPr>
            <a:cxnSpLocks/>
            <a:stCxn id="50" idx="3"/>
            <a:endCxn id="91" idx="1"/>
          </p:cNvCxnSpPr>
          <p:nvPr/>
        </p:nvCxnSpPr>
        <p:spPr>
          <a:xfrm flipV="1">
            <a:off x="8841470" y="2700928"/>
            <a:ext cx="682299" cy="1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7C13EA2-3EF8-47E2-AB74-7AA419716E26}"/>
              </a:ext>
            </a:extLst>
          </p:cNvPr>
          <p:cNvCxnSpPr>
            <a:cxnSpLocks/>
            <a:stCxn id="54" idx="3"/>
            <a:endCxn id="92" idx="1"/>
          </p:cNvCxnSpPr>
          <p:nvPr/>
        </p:nvCxnSpPr>
        <p:spPr>
          <a:xfrm>
            <a:off x="9182619" y="4184556"/>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Flowchart: Decision 107">
            <a:extLst>
              <a:ext uri="{FF2B5EF4-FFF2-40B4-BE49-F238E27FC236}">
                <a16:creationId xmlns:a16="http://schemas.microsoft.com/office/drawing/2014/main" id="{D52C46B7-2A90-45CB-8A47-610CA48A8112}"/>
              </a:ext>
            </a:extLst>
          </p:cNvPr>
          <p:cNvSpPr/>
          <p:nvPr/>
        </p:nvSpPr>
        <p:spPr>
          <a:xfrm>
            <a:off x="7688126" y="43054"/>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AD5A1CAF-BF12-4BE2-BE99-45CB7BA94CA7}"/>
              </a:ext>
            </a:extLst>
          </p:cNvPr>
          <p:cNvSpPr/>
          <p:nvPr/>
        </p:nvSpPr>
        <p:spPr>
          <a:xfrm>
            <a:off x="7554842" y="304802"/>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MRR</a:t>
            </a:r>
          </a:p>
        </p:txBody>
      </p:sp>
      <p:sp>
        <p:nvSpPr>
          <p:cNvPr id="110" name="Flowchart: Decision 109">
            <a:extLst>
              <a:ext uri="{FF2B5EF4-FFF2-40B4-BE49-F238E27FC236}">
                <a16:creationId xmlns:a16="http://schemas.microsoft.com/office/drawing/2014/main" id="{3BFFC31D-8639-41C4-893D-F940ED8C8F41}"/>
              </a:ext>
            </a:extLst>
          </p:cNvPr>
          <p:cNvSpPr/>
          <p:nvPr/>
        </p:nvSpPr>
        <p:spPr>
          <a:xfrm>
            <a:off x="11620500" y="24784"/>
            <a:ext cx="219075" cy="200026"/>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959FCA6E-656D-425B-935B-D6C9C77F55F4}"/>
              </a:ext>
            </a:extLst>
          </p:cNvPr>
          <p:cNvSpPr/>
          <p:nvPr/>
        </p:nvSpPr>
        <p:spPr>
          <a:xfrm>
            <a:off x="11487216" y="286532"/>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IRR</a:t>
            </a:r>
          </a:p>
        </p:txBody>
      </p:sp>
      <p:sp>
        <p:nvSpPr>
          <p:cNvPr id="112" name="Flowchart: Document 111">
            <a:extLst>
              <a:ext uri="{FF2B5EF4-FFF2-40B4-BE49-F238E27FC236}">
                <a16:creationId xmlns:a16="http://schemas.microsoft.com/office/drawing/2014/main" id="{BEF13D16-E363-4EE9-B4C8-A36D6EAB7190}"/>
              </a:ext>
            </a:extLst>
          </p:cNvPr>
          <p:cNvSpPr/>
          <p:nvPr/>
        </p:nvSpPr>
        <p:spPr>
          <a:xfrm>
            <a:off x="3646657" y="704722"/>
            <a:ext cx="1297577" cy="844731"/>
          </a:xfrm>
          <a:prstGeom prst="flowChartDocument">
            <a:avLst/>
          </a:prstGeom>
          <a:solidFill>
            <a:srgbClr val="4472C4"/>
          </a:solidFill>
          <a:ln w="28575">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System Final QC Plan</a:t>
            </a:r>
          </a:p>
        </p:txBody>
      </p:sp>
      <p:sp>
        <p:nvSpPr>
          <p:cNvPr id="113" name="Speech Bubble: Rectangle with Corners Rounded 112">
            <a:extLst>
              <a:ext uri="{FF2B5EF4-FFF2-40B4-BE49-F238E27FC236}">
                <a16:creationId xmlns:a16="http://schemas.microsoft.com/office/drawing/2014/main" id="{F09FC1CE-BDA2-44FB-B874-84B4AD71437B}"/>
              </a:ext>
            </a:extLst>
          </p:cNvPr>
          <p:cNvSpPr/>
          <p:nvPr/>
        </p:nvSpPr>
        <p:spPr>
          <a:xfrm>
            <a:off x="1010857" y="96224"/>
            <a:ext cx="2586418" cy="806810"/>
          </a:xfrm>
          <a:prstGeom prst="wedgeRoundRectCallout">
            <a:avLst>
              <a:gd name="adj1" fmla="val 62830"/>
              <a:gd name="adj2" fmla="val 43082"/>
              <a:gd name="adj3" fmla="val 16667"/>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All traveler template document #’s, verification doc #’s, and Acceptance Criteria doc #’s for all levels of production (prototype, First Article, or production units) are indexed in QC Plan.</a:t>
            </a:r>
          </a:p>
        </p:txBody>
      </p:sp>
      <p:sp>
        <p:nvSpPr>
          <p:cNvPr id="114" name="Flowchart: Multidocument 113">
            <a:extLst>
              <a:ext uri="{FF2B5EF4-FFF2-40B4-BE49-F238E27FC236}">
                <a16:creationId xmlns:a16="http://schemas.microsoft.com/office/drawing/2014/main" id="{F7E5E3E2-8DC0-4F91-BA30-59BDE36E929A}"/>
              </a:ext>
            </a:extLst>
          </p:cNvPr>
          <p:cNvSpPr/>
          <p:nvPr/>
        </p:nvSpPr>
        <p:spPr>
          <a:xfrm>
            <a:off x="8029275" y="2996008"/>
            <a:ext cx="823380" cy="342907"/>
          </a:xfrm>
          <a:prstGeom prst="flowChartMultidocument">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FAI Travelers</a:t>
            </a:r>
          </a:p>
        </p:txBody>
      </p:sp>
      <p:sp>
        <p:nvSpPr>
          <p:cNvPr id="116" name="Flowchart: Multidocument 115">
            <a:extLst>
              <a:ext uri="{FF2B5EF4-FFF2-40B4-BE49-F238E27FC236}">
                <a16:creationId xmlns:a16="http://schemas.microsoft.com/office/drawing/2014/main" id="{937E3A66-F5E0-4DBB-96F9-3A57E6EBA5EB}"/>
              </a:ext>
            </a:extLst>
          </p:cNvPr>
          <p:cNvSpPr/>
          <p:nvPr/>
        </p:nvSpPr>
        <p:spPr>
          <a:xfrm>
            <a:off x="8467159" y="45387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19" name="Flowchart: Multidocument 118">
            <a:extLst>
              <a:ext uri="{FF2B5EF4-FFF2-40B4-BE49-F238E27FC236}">
                <a16:creationId xmlns:a16="http://schemas.microsoft.com/office/drawing/2014/main" id="{B306E827-CA08-4828-A5C0-33A5CCAF3A01}"/>
              </a:ext>
            </a:extLst>
          </p:cNvPr>
          <p:cNvSpPr/>
          <p:nvPr/>
        </p:nvSpPr>
        <p:spPr>
          <a:xfrm>
            <a:off x="9895360" y="2996008"/>
            <a:ext cx="823380" cy="342907"/>
          </a:xfrm>
          <a:prstGeom prst="flowChartMultidocument">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FAI Travelers</a:t>
            </a:r>
          </a:p>
        </p:txBody>
      </p:sp>
      <p:sp>
        <p:nvSpPr>
          <p:cNvPr id="120" name="Flowchart: Multidocument 119">
            <a:extLst>
              <a:ext uri="{FF2B5EF4-FFF2-40B4-BE49-F238E27FC236}">
                <a16:creationId xmlns:a16="http://schemas.microsoft.com/office/drawing/2014/main" id="{2450D7FE-DB1A-4DB1-B498-DD35EBF45F4A}"/>
              </a:ext>
            </a:extLst>
          </p:cNvPr>
          <p:cNvSpPr/>
          <p:nvPr/>
        </p:nvSpPr>
        <p:spPr>
          <a:xfrm>
            <a:off x="10567054" y="45387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44" name="Flowchart: Process 143">
            <a:extLst>
              <a:ext uri="{FF2B5EF4-FFF2-40B4-BE49-F238E27FC236}">
                <a16:creationId xmlns:a16="http://schemas.microsoft.com/office/drawing/2014/main" id="{C73064A7-2728-4EB8-9AA9-E2793B7236E1}"/>
              </a:ext>
            </a:extLst>
          </p:cNvPr>
          <p:cNvSpPr/>
          <p:nvPr/>
        </p:nvSpPr>
        <p:spPr>
          <a:xfrm>
            <a:off x="8181675" y="3908059"/>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Fabrication</a:t>
            </a:r>
          </a:p>
        </p:txBody>
      </p:sp>
      <p:cxnSp>
        <p:nvCxnSpPr>
          <p:cNvPr id="145" name="Straight Arrow Connector 144">
            <a:extLst>
              <a:ext uri="{FF2B5EF4-FFF2-40B4-BE49-F238E27FC236}">
                <a16:creationId xmlns:a16="http://schemas.microsoft.com/office/drawing/2014/main" id="{E8C3A691-55A1-4170-9050-C153116081FA}"/>
              </a:ext>
            </a:extLst>
          </p:cNvPr>
          <p:cNvCxnSpPr>
            <a:cxnSpLocks/>
            <a:endCxn id="144" idx="1"/>
          </p:cNvCxnSpPr>
          <p:nvPr/>
        </p:nvCxnSpPr>
        <p:spPr>
          <a:xfrm>
            <a:off x="7545762" y="4329605"/>
            <a:ext cx="635913" cy="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6" name="Flowchart: Process 145">
            <a:extLst>
              <a:ext uri="{FF2B5EF4-FFF2-40B4-BE49-F238E27FC236}">
                <a16:creationId xmlns:a16="http://schemas.microsoft.com/office/drawing/2014/main" id="{B102F338-C13C-4416-B0A6-134374DB475D}"/>
              </a:ext>
            </a:extLst>
          </p:cNvPr>
          <p:cNvSpPr/>
          <p:nvPr/>
        </p:nvSpPr>
        <p:spPr>
          <a:xfrm>
            <a:off x="10252841" y="3916267"/>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Testing &amp; QC</a:t>
            </a:r>
          </a:p>
        </p:txBody>
      </p:sp>
      <p:cxnSp>
        <p:nvCxnSpPr>
          <p:cNvPr id="147" name="Straight Arrow Connector 146">
            <a:extLst>
              <a:ext uri="{FF2B5EF4-FFF2-40B4-BE49-F238E27FC236}">
                <a16:creationId xmlns:a16="http://schemas.microsoft.com/office/drawing/2014/main" id="{C3BC6E2D-40AC-4DA1-BED3-880D2A7C0440}"/>
              </a:ext>
            </a:extLst>
          </p:cNvPr>
          <p:cNvCxnSpPr>
            <a:cxnSpLocks/>
            <a:stCxn id="144" idx="3"/>
            <a:endCxn id="146" idx="1"/>
          </p:cNvCxnSpPr>
          <p:nvPr/>
        </p:nvCxnSpPr>
        <p:spPr>
          <a:xfrm>
            <a:off x="9335019" y="4336956"/>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Flowchart: Multidocument 147">
            <a:extLst>
              <a:ext uri="{FF2B5EF4-FFF2-40B4-BE49-F238E27FC236}">
                <a16:creationId xmlns:a16="http://schemas.microsoft.com/office/drawing/2014/main" id="{CC52BDE0-0BCC-43DE-BA6B-B203A403A801}"/>
              </a:ext>
            </a:extLst>
          </p:cNvPr>
          <p:cNvSpPr/>
          <p:nvPr/>
        </p:nvSpPr>
        <p:spPr>
          <a:xfrm>
            <a:off x="8619559" y="46911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49" name="Flowchart: Multidocument 148">
            <a:extLst>
              <a:ext uri="{FF2B5EF4-FFF2-40B4-BE49-F238E27FC236}">
                <a16:creationId xmlns:a16="http://schemas.microsoft.com/office/drawing/2014/main" id="{DC0B8E3C-85E0-4DD4-ADD1-EF10BEA90741}"/>
              </a:ext>
            </a:extLst>
          </p:cNvPr>
          <p:cNvSpPr/>
          <p:nvPr/>
        </p:nvSpPr>
        <p:spPr>
          <a:xfrm>
            <a:off x="10719454" y="46911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50" name="Flowchart: Process 149">
            <a:extLst>
              <a:ext uri="{FF2B5EF4-FFF2-40B4-BE49-F238E27FC236}">
                <a16:creationId xmlns:a16="http://schemas.microsoft.com/office/drawing/2014/main" id="{7EA6B84A-8A94-47C9-983B-D404F71BEE3D}"/>
              </a:ext>
            </a:extLst>
          </p:cNvPr>
          <p:cNvSpPr/>
          <p:nvPr/>
        </p:nvSpPr>
        <p:spPr>
          <a:xfrm>
            <a:off x="8334075" y="4060459"/>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Fabrication</a:t>
            </a:r>
          </a:p>
        </p:txBody>
      </p:sp>
      <p:cxnSp>
        <p:nvCxnSpPr>
          <p:cNvPr id="151" name="Straight Arrow Connector 150">
            <a:extLst>
              <a:ext uri="{FF2B5EF4-FFF2-40B4-BE49-F238E27FC236}">
                <a16:creationId xmlns:a16="http://schemas.microsoft.com/office/drawing/2014/main" id="{29F92731-635D-422C-836B-CBB5DE09BACF}"/>
              </a:ext>
            </a:extLst>
          </p:cNvPr>
          <p:cNvCxnSpPr>
            <a:cxnSpLocks/>
            <a:endCxn id="150" idx="1"/>
          </p:cNvCxnSpPr>
          <p:nvPr/>
        </p:nvCxnSpPr>
        <p:spPr>
          <a:xfrm>
            <a:off x="7698162" y="4482005"/>
            <a:ext cx="635913" cy="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2" name="Flowchart: Process 151">
            <a:extLst>
              <a:ext uri="{FF2B5EF4-FFF2-40B4-BE49-F238E27FC236}">
                <a16:creationId xmlns:a16="http://schemas.microsoft.com/office/drawing/2014/main" id="{BDDBFF84-F116-4E7D-A4FB-641986664BF2}"/>
              </a:ext>
            </a:extLst>
          </p:cNvPr>
          <p:cNvSpPr/>
          <p:nvPr/>
        </p:nvSpPr>
        <p:spPr>
          <a:xfrm>
            <a:off x="10405241" y="4068667"/>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Testing &amp; QC</a:t>
            </a:r>
          </a:p>
        </p:txBody>
      </p:sp>
      <p:cxnSp>
        <p:nvCxnSpPr>
          <p:cNvPr id="153" name="Straight Arrow Connector 152">
            <a:extLst>
              <a:ext uri="{FF2B5EF4-FFF2-40B4-BE49-F238E27FC236}">
                <a16:creationId xmlns:a16="http://schemas.microsoft.com/office/drawing/2014/main" id="{8C3D271A-37DC-44A1-B1D4-24F5CB66922B}"/>
              </a:ext>
            </a:extLst>
          </p:cNvPr>
          <p:cNvCxnSpPr>
            <a:cxnSpLocks/>
            <a:stCxn id="150" idx="3"/>
            <a:endCxn id="152" idx="1"/>
          </p:cNvCxnSpPr>
          <p:nvPr/>
        </p:nvCxnSpPr>
        <p:spPr>
          <a:xfrm>
            <a:off x="9487419" y="4489356"/>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4" name="Flowchart: Multidocument 153">
            <a:extLst>
              <a:ext uri="{FF2B5EF4-FFF2-40B4-BE49-F238E27FC236}">
                <a16:creationId xmlns:a16="http://schemas.microsoft.com/office/drawing/2014/main" id="{0755EFB3-1984-4039-B76F-4A1688942588}"/>
              </a:ext>
            </a:extLst>
          </p:cNvPr>
          <p:cNvSpPr/>
          <p:nvPr/>
        </p:nvSpPr>
        <p:spPr>
          <a:xfrm>
            <a:off x="8771959" y="48435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55" name="Flowchart: Multidocument 154">
            <a:extLst>
              <a:ext uri="{FF2B5EF4-FFF2-40B4-BE49-F238E27FC236}">
                <a16:creationId xmlns:a16="http://schemas.microsoft.com/office/drawing/2014/main" id="{D14ADE71-0AF4-4852-970F-23DE3CA6E3A5}"/>
              </a:ext>
            </a:extLst>
          </p:cNvPr>
          <p:cNvSpPr/>
          <p:nvPr/>
        </p:nvSpPr>
        <p:spPr>
          <a:xfrm>
            <a:off x="10871854" y="48435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56" name="Flowchart: Process 155">
            <a:extLst>
              <a:ext uri="{FF2B5EF4-FFF2-40B4-BE49-F238E27FC236}">
                <a16:creationId xmlns:a16="http://schemas.microsoft.com/office/drawing/2014/main" id="{44166191-3615-4875-9907-F3A7EB4B7412}"/>
              </a:ext>
            </a:extLst>
          </p:cNvPr>
          <p:cNvSpPr/>
          <p:nvPr/>
        </p:nvSpPr>
        <p:spPr>
          <a:xfrm>
            <a:off x="8486475" y="4212859"/>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Fabrication</a:t>
            </a:r>
          </a:p>
        </p:txBody>
      </p:sp>
      <p:cxnSp>
        <p:nvCxnSpPr>
          <p:cNvPr id="157" name="Straight Arrow Connector 156">
            <a:extLst>
              <a:ext uri="{FF2B5EF4-FFF2-40B4-BE49-F238E27FC236}">
                <a16:creationId xmlns:a16="http://schemas.microsoft.com/office/drawing/2014/main" id="{8AB1517F-125E-43FC-9DD4-A5D99906541F}"/>
              </a:ext>
            </a:extLst>
          </p:cNvPr>
          <p:cNvCxnSpPr>
            <a:cxnSpLocks/>
            <a:endCxn id="156" idx="1"/>
          </p:cNvCxnSpPr>
          <p:nvPr/>
        </p:nvCxnSpPr>
        <p:spPr>
          <a:xfrm>
            <a:off x="7850562" y="4634405"/>
            <a:ext cx="635913" cy="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Flowchart: Process 157">
            <a:extLst>
              <a:ext uri="{FF2B5EF4-FFF2-40B4-BE49-F238E27FC236}">
                <a16:creationId xmlns:a16="http://schemas.microsoft.com/office/drawing/2014/main" id="{60882A86-471D-447F-ABE4-E90132ADFEB1}"/>
              </a:ext>
            </a:extLst>
          </p:cNvPr>
          <p:cNvSpPr/>
          <p:nvPr/>
        </p:nvSpPr>
        <p:spPr>
          <a:xfrm>
            <a:off x="10557641" y="4221067"/>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Testing &amp; QC</a:t>
            </a:r>
          </a:p>
        </p:txBody>
      </p:sp>
      <p:cxnSp>
        <p:nvCxnSpPr>
          <p:cNvPr id="159" name="Straight Arrow Connector 158">
            <a:extLst>
              <a:ext uri="{FF2B5EF4-FFF2-40B4-BE49-F238E27FC236}">
                <a16:creationId xmlns:a16="http://schemas.microsoft.com/office/drawing/2014/main" id="{71392BA0-1F06-4CD9-A7B9-F7527DB6DD7B}"/>
              </a:ext>
            </a:extLst>
          </p:cNvPr>
          <p:cNvCxnSpPr>
            <a:cxnSpLocks/>
            <a:stCxn id="156" idx="3"/>
            <a:endCxn id="158" idx="1"/>
          </p:cNvCxnSpPr>
          <p:nvPr/>
        </p:nvCxnSpPr>
        <p:spPr>
          <a:xfrm>
            <a:off x="9639819" y="4641756"/>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0" name="Flowchart: Multidocument 159">
            <a:extLst>
              <a:ext uri="{FF2B5EF4-FFF2-40B4-BE49-F238E27FC236}">
                <a16:creationId xmlns:a16="http://schemas.microsoft.com/office/drawing/2014/main" id="{EDE68803-3C5A-4379-AD66-7C5ACFB92A58}"/>
              </a:ext>
            </a:extLst>
          </p:cNvPr>
          <p:cNvSpPr/>
          <p:nvPr/>
        </p:nvSpPr>
        <p:spPr>
          <a:xfrm>
            <a:off x="8924359" y="49959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61" name="Flowchart: Multidocument 160">
            <a:extLst>
              <a:ext uri="{FF2B5EF4-FFF2-40B4-BE49-F238E27FC236}">
                <a16:creationId xmlns:a16="http://schemas.microsoft.com/office/drawing/2014/main" id="{C6D0EBDE-B590-4530-A527-C9AFF5BC8721}"/>
              </a:ext>
            </a:extLst>
          </p:cNvPr>
          <p:cNvSpPr/>
          <p:nvPr/>
        </p:nvSpPr>
        <p:spPr>
          <a:xfrm>
            <a:off x="11024254" y="49959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62" name="Flowchart: Process 161">
            <a:extLst>
              <a:ext uri="{FF2B5EF4-FFF2-40B4-BE49-F238E27FC236}">
                <a16:creationId xmlns:a16="http://schemas.microsoft.com/office/drawing/2014/main" id="{F3AFBB0E-4A47-4714-A939-729658C0F213}"/>
              </a:ext>
            </a:extLst>
          </p:cNvPr>
          <p:cNvSpPr/>
          <p:nvPr/>
        </p:nvSpPr>
        <p:spPr>
          <a:xfrm>
            <a:off x="8638875" y="4365259"/>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Fabrication</a:t>
            </a:r>
          </a:p>
        </p:txBody>
      </p:sp>
      <p:cxnSp>
        <p:nvCxnSpPr>
          <p:cNvPr id="163" name="Straight Arrow Connector 162">
            <a:extLst>
              <a:ext uri="{FF2B5EF4-FFF2-40B4-BE49-F238E27FC236}">
                <a16:creationId xmlns:a16="http://schemas.microsoft.com/office/drawing/2014/main" id="{1CE3F452-7592-47E2-B533-7124DBC64C89}"/>
              </a:ext>
            </a:extLst>
          </p:cNvPr>
          <p:cNvCxnSpPr>
            <a:cxnSpLocks/>
            <a:endCxn id="162" idx="1"/>
          </p:cNvCxnSpPr>
          <p:nvPr/>
        </p:nvCxnSpPr>
        <p:spPr>
          <a:xfrm>
            <a:off x="8002962" y="4786805"/>
            <a:ext cx="635913" cy="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4" name="Flowchart: Process 163">
            <a:extLst>
              <a:ext uri="{FF2B5EF4-FFF2-40B4-BE49-F238E27FC236}">
                <a16:creationId xmlns:a16="http://schemas.microsoft.com/office/drawing/2014/main" id="{3B134DFE-DE62-4567-B0A7-616336AE0B33}"/>
              </a:ext>
            </a:extLst>
          </p:cNvPr>
          <p:cNvSpPr/>
          <p:nvPr/>
        </p:nvSpPr>
        <p:spPr>
          <a:xfrm>
            <a:off x="10710041" y="4373467"/>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Testing &amp; QC</a:t>
            </a:r>
          </a:p>
        </p:txBody>
      </p:sp>
      <p:cxnSp>
        <p:nvCxnSpPr>
          <p:cNvPr id="165" name="Straight Arrow Connector 164">
            <a:extLst>
              <a:ext uri="{FF2B5EF4-FFF2-40B4-BE49-F238E27FC236}">
                <a16:creationId xmlns:a16="http://schemas.microsoft.com/office/drawing/2014/main" id="{D429000D-4530-41BC-AC25-397CA21A6E67}"/>
              </a:ext>
            </a:extLst>
          </p:cNvPr>
          <p:cNvCxnSpPr>
            <a:cxnSpLocks/>
            <a:stCxn id="162" idx="3"/>
            <a:endCxn id="164" idx="1"/>
          </p:cNvCxnSpPr>
          <p:nvPr/>
        </p:nvCxnSpPr>
        <p:spPr>
          <a:xfrm>
            <a:off x="9792219" y="4794156"/>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Flowchart: Multidocument 165">
            <a:extLst>
              <a:ext uri="{FF2B5EF4-FFF2-40B4-BE49-F238E27FC236}">
                <a16:creationId xmlns:a16="http://schemas.microsoft.com/office/drawing/2014/main" id="{D93E8D95-9207-4249-8FDF-C8E1A7DB4C7D}"/>
              </a:ext>
            </a:extLst>
          </p:cNvPr>
          <p:cNvSpPr/>
          <p:nvPr/>
        </p:nvSpPr>
        <p:spPr>
          <a:xfrm>
            <a:off x="9076759" y="51483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67" name="Flowchart: Multidocument 166">
            <a:extLst>
              <a:ext uri="{FF2B5EF4-FFF2-40B4-BE49-F238E27FC236}">
                <a16:creationId xmlns:a16="http://schemas.microsoft.com/office/drawing/2014/main" id="{F3651093-4A55-48F4-A18A-ABCD7968D395}"/>
              </a:ext>
            </a:extLst>
          </p:cNvPr>
          <p:cNvSpPr/>
          <p:nvPr/>
        </p:nvSpPr>
        <p:spPr>
          <a:xfrm>
            <a:off x="11176654" y="51483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cxnSp>
        <p:nvCxnSpPr>
          <p:cNvPr id="169" name="Straight Connector 168">
            <a:extLst>
              <a:ext uri="{FF2B5EF4-FFF2-40B4-BE49-F238E27FC236}">
                <a16:creationId xmlns:a16="http://schemas.microsoft.com/office/drawing/2014/main" id="{4D98D2DB-60A9-4A6E-978C-E62DA32F20DE}"/>
              </a:ext>
            </a:extLst>
          </p:cNvPr>
          <p:cNvCxnSpPr>
            <a:cxnSpLocks/>
            <a:stCxn id="18" idx="3"/>
          </p:cNvCxnSpPr>
          <p:nvPr/>
        </p:nvCxnSpPr>
        <p:spPr>
          <a:xfrm>
            <a:off x="7393362" y="4177205"/>
            <a:ext cx="6096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76" name="Flowchart: Decision 175">
            <a:extLst>
              <a:ext uri="{FF2B5EF4-FFF2-40B4-BE49-F238E27FC236}">
                <a16:creationId xmlns:a16="http://schemas.microsoft.com/office/drawing/2014/main" id="{A433ADFE-BC98-48C2-9C47-39679414F41B}"/>
              </a:ext>
            </a:extLst>
          </p:cNvPr>
          <p:cNvSpPr/>
          <p:nvPr/>
        </p:nvSpPr>
        <p:spPr>
          <a:xfrm>
            <a:off x="11144247" y="377210"/>
            <a:ext cx="219075" cy="200026"/>
          </a:xfrm>
          <a:prstGeom prst="flowChartDecision">
            <a:avLst/>
          </a:prstGeom>
          <a:solidFill>
            <a:srgbClr val="2626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70F77A40-D2E4-4702-AD93-D483781E387A}"/>
              </a:ext>
            </a:extLst>
          </p:cNvPr>
          <p:cNvSpPr/>
          <p:nvPr/>
        </p:nvSpPr>
        <p:spPr>
          <a:xfrm>
            <a:off x="10287480" y="612479"/>
            <a:ext cx="1766366" cy="4024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SAR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(Partner Deliverables)</a:t>
            </a:r>
          </a:p>
        </p:txBody>
      </p:sp>
      <p:sp>
        <p:nvSpPr>
          <p:cNvPr id="178" name="Flowchart: Decision 177">
            <a:extLst>
              <a:ext uri="{FF2B5EF4-FFF2-40B4-BE49-F238E27FC236}">
                <a16:creationId xmlns:a16="http://schemas.microsoft.com/office/drawing/2014/main" id="{8847FFF2-4638-4846-9404-490F377D53BA}"/>
              </a:ext>
            </a:extLst>
          </p:cNvPr>
          <p:cNvSpPr/>
          <p:nvPr/>
        </p:nvSpPr>
        <p:spPr>
          <a:xfrm>
            <a:off x="10922394" y="370717"/>
            <a:ext cx="219075" cy="200026"/>
          </a:xfrm>
          <a:prstGeom prst="flowChartDecision">
            <a:avLst/>
          </a:prstGeom>
          <a:solidFill>
            <a:srgbClr val="2626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9" name="Straight Arrow Connector 178">
            <a:extLst>
              <a:ext uri="{FF2B5EF4-FFF2-40B4-BE49-F238E27FC236}">
                <a16:creationId xmlns:a16="http://schemas.microsoft.com/office/drawing/2014/main" id="{E19E4660-77DE-4D62-85C2-7261DFE836CF}"/>
              </a:ext>
            </a:extLst>
          </p:cNvPr>
          <p:cNvCxnSpPr>
            <a:cxnSpLocks/>
          </p:cNvCxnSpPr>
          <p:nvPr/>
        </p:nvCxnSpPr>
        <p:spPr>
          <a:xfrm>
            <a:off x="10675402" y="2697247"/>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2" name="Flowchart: Document 181">
            <a:extLst>
              <a:ext uri="{FF2B5EF4-FFF2-40B4-BE49-F238E27FC236}">
                <a16:creationId xmlns:a16="http://schemas.microsoft.com/office/drawing/2014/main" id="{90C348BD-BDC6-4F1D-9F1A-110869997DEC}"/>
              </a:ext>
            </a:extLst>
          </p:cNvPr>
          <p:cNvSpPr/>
          <p:nvPr/>
        </p:nvSpPr>
        <p:spPr>
          <a:xfrm>
            <a:off x="789798" y="5714127"/>
            <a:ext cx="1297577" cy="731058"/>
          </a:xfrm>
          <a:prstGeom prst="flowChartDocument">
            <a:avLst/>
          </a:prstGeom>
          <a:gradFill>
            <a:gsLst>
              <a:gs pos="0">
                <a:srgbClr val="99D6EA"/>
              </a:gs>
              <a:gs pos="50000">
                <a:srgbClr val="99D6EA">
                  <a:tint val="44500"/>
                  <a:satMod val="160000"/>
                </a:srgbClr>
              </a:gs>
              <a:gs pos="100000">
                <a:srgbClr val="7030A0"/>
              </a:gs>
            </a:gsLst>
            <a:lin ang="0" scaled="1"/>
          </a:gradFill>
          <a:ln w="3175" cap="flat" cmpd="sng" algn="ctr">
            <a:solidFill>
              <a:schemeClr val="tx1"/>
            </a:solid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rgbClr val="003087"/>
                </a:solidFill>
                <a:effectLst/>
                <a:uLnTx/>
                <a:uFillTx/>
                <a:latin typeface="Arial"/>
                <a:ea typeface="+mn-ea"/>
                <a:cs typeface="+mn-cs"/>
              </a:rPr>
              <a:t>Installation Deliverable List Document (IDL)</a:t>
            </a:r>
          </a:p>
        </p:txBody>
      </p:sp>
      <p:cxnSp>
        <p:nvCxnSpPr>
          <p:cNvPr id="78" name="Connector: Elbow 77">
            <a:extLst>
              <a:ext uri="{FF2B5EF4-FFF2-40B4-BE49-F238E27FC236}">
                <a16:creationId xmlns:a16="http://schemas.microsoft.com/office/drawing/2014/main" id="{55247E60-03C7-4FA9-B519-21C79199CCB1}"/>
              </a:ext>
            </a:extLst>
          </p:cNvPr>
          <p:cNvCxnSpPr>
            <a:cxnSpLocks/>
            <a:stCxn id="27" idx="6"/>
            <a:endCxn id="9" idx="1"/>
          </p:cNvCxnSpPr>
          <p:nvPr/>
        </p:nvCxnSpPr>
        <p:spPr>
          <a:xfrm>
            <a:off x="3437687" y="3819703"/>
            <a:ext cx="797470" cy="1897479"/>
          </a:xfrm>
          <a:prstGeom prst="bentConnector3">
            <a:avLst>
              <a:gd name="adj1" fmla="val 59555"/>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ctangle: Rounded Corners 78">
            <a:extLst>
              <a:ext uri="{FF2B5EF4-FFF2-40B4-BE49-F238E27FC236}">
                <a16:creationId xmlns:a16="http://schemas.microsoft.com/office/drawing/2014/main" id="{9E1557C2-68A5-4D2F-A2F0-1E0489745251}"/>
              </a:ext>
            </a:extLst>
          </p:cNvPr>
          <p:cNvSpPr/>
          <p:nvPr/>
        </p:nvSpPr>
        <p:spPr>
          <a:xfrm>
            <a:off x="4388905" y="1720177"/>
            <a:ext cx="7658767" cy="1687999"/>
          </a:xfrm>
          <a:prstGeom prst="roundRect">
            <a:avLst/>
          </a:prstGeom>
          <a:noFill/>
          <a:ln>
            <a:solidFill>
              <a:schemeClr val="accent2"/>
            </a:solidFill>
            <a:prstDash val="lgDash"/>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Rounded Corners 79">
            <a:extLst>
              <a:ext uri="{FF2B5EF4-FFF2-40B4-BE49-F238E27FC236}">
                <a16:creationId xmlns:a16="http://schemas.microsoft.com/office/drawing/2014/main" id="{FEF05C9C-CDAE-4DDF-96EB-19FB579E0FCE}"/>
              </a:ext>
            </a:extLst>
          </p:cNvPr>
          <p:cNvSpPr/>
          <p:nvPr/>
        </p:nvSpPr>
        <p:spPr>
          <a:xfrm>
            <a:off x="5935919" y="3475838"/>
            <a:ext cx="6151034" cy="3184943"/>
          </a:xfrm>
          <a:prstGeom prst="roundRect">
            <a:avLst/>
          </a:prstGeom>
          <a:noFill/>
          <a:ln>
            <a:solidFill>
              <a:schemeClr val="accent2"/>
            </a:solidFill>
            <a:prstDash val="lgDash"/>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Speech Bubble: Rectangle with Corners Rounded 81">
            <a:extLst>
              <a:ext uri="{FF2B5EF4-FFF2-40B4-BE49-F238E27FC236}">
                <a16:creationId xmlns:a16="http://schemas.microsoft.com/office/drawing/2014/main" id="{A1680C1B-E9D5-4663-870D-9869A0EEA31E}"/>
              </a:ext>
            </a:extLst>
          </p:cNvPr>
          <p:cNvSpPr/>
          <p:nvPr/>
        </p:nvSpPr>
        <p:spPr>
          <a:xfrm>
            <a:off x="6178040" y="5030195"/>
            <a:ext cx="2472279" cy="1623233"/>
          </a:xfrm>
          <a:prstGeom prst="wedgeRoundRectCallout">
            <a:avLst>
              <a:gd name="adj1" fmla="val -82191"/>
              <a:gd name="adj2" fmla="val -9245"/>
              <a:gd name="adj3" fmla="val 16667"/>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Acceptance Criteria Document provides template for ACL’s used with serialized component deliverables.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ACL consolidates Multi-Traveler results into single document for approval;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ACL = Governing Document which certifies deliverable for higher level integration or acceptance</a:t>
            </a:r>
          </a:p>
        </p:txBody>
      </p:sp>
      <p:sp>
        <p:nvSpPr>
          <p:cNvPr id="12" name="Slide Number Placeholder 11">
            <a:extLst>
              <a:ext uri="{FF2B5EF4-FFF2-40B4-BE49-F238E27FC236}">
                <a16:creationId xmlns:a16="http://schemas.microsoft.com/office/drawing/2014/main" id="{5AE9C5A5-C98A-408E-BD54-0756A21453AA}"/>
              </a:ext>
            </a:extLst>
          </p:cNvPr>
          <p:cNvSpPr>
            <a:spLocks noGrp="1"/>
          </p:cNvSpPr>
          <p:nvPr>
            <p:ph type="sldNum" sz="quarter" idx="12"/>
          </p:nvPr>
        </p:nvSpPr>
        <p:spPr/>
        <p:txBody>
          <a:bodyPr/>
          <a:lstStyle/>
          <a:p>
            <a:fld id="{2ED4780A-2F31-405D-A140-CD76087EB2CF}" type="slidenum">
              <a:rPr lang="en-US" smtClean="0"/>
              <a:t>17</a:t>
            </a:fld>
            <a:endParaRPr lang="en-US"/>
          </a:p>
        </p:txBody>
      </p:sp>
    </p:spTree>
    <p:extLst>
      <p:ext uri="{BB962C8B-B14F-4D97-AF65-F5344CB8AC3E}">
        <p14:creationId xmlns:p14="http://schemas.microsoft.com/office/powerpoint/2010/main" val="2297591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Connector: Elbow 33">
            <a:extLst>
              <a:ext uri="{FF2B5EF4-FFF2-40B4-BE49-F238E27FC236}">
                <a16:creationId xmlns:a16="http://schemas.microsoft.com/office/drawing/2014/main" id="{9E903048-FE18-45F9-911C-13C421BB9D67}"/>
              </a:ext>
            </a:extLst>
          </p:cNvPr>
          <p:cNvCxnSpPr>
            <a:cxnSpLocks/>
            <a:stCxn id="3" idx="3"/>
            <a:endCxn id="27" idx="2"/>
          </p:cNvCxnSpPr>
          <p:nvPr/>
        </p:nvCxnSpPr>
        <p:spPr>
          <a:xfrm>
            <a:off x="2091558" y="3540390"/>
            <a:ext cx="1249024" cy="2793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8A6E7F6F-141F-412C-B0A2-FD15B2F53BFB}"/>
              </a:ext>
            </a:extLst>
          </p:cNvPr>
          <p:cNvCxnSpPr>
            <a:cxnSpLocks/>
            <a:stCxn id="45" idx="3"/>
            <a:endCxn id="27" idx="2"/>
          </p:cNvCxnSpPr>
          <p:nvPr/>
        </p:nvCxnSpPr>
        <p:spPr>
          <a:xfrm flipV="1">
            <a:off x="2087375" y="3819703"/>
            <a:ext cx="1253207" cy="10619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91D183DE-E37B-4DCF-86B6-3049256D0D68}"/>
              </a:ext>
            </a:extLst>
          </p:cNvPr>
          <p:cNvCxnSpPr>
            <a:cxnSpLocks/>
          </p:cNvCxnSpPr>
          <p:nvPr/>
        </p:nvCxnSpPr>
        <p:spPr>
          <a:xfrm>
            <a:off x="10713463" y="4164460"/>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B291BB71-E1D9-4226-981F-B08A8C3429E5}"/>
              </a:ext>
            </a:extLst>
          </p:cNvPr>
          <p:cNvCxnSpPr>
            <a:cxnSpLocks/>
          </p:cNvCxnSpPr>
          <p:nvPr/>
        </p:nvCxnSpPr>
        <p:spPr>
          <a:xfrm>
            <a:off x="10865863" y="4316860"/>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716D2B97-C4DA-4309-A4B6-7E382725A618}"/>
              </a:ext>
            </a:extLst>
          </p:cNvPr>
          <p:cNvCxnSpPr>
            <a:cxnSpLocks/>
          </p:cNvCxnSpPr>
          <p:nvPr/>
        </p:nvCxnSpPr>
        <p:spPr>
          <a:xfrm>
            <a:off x="11018263" y="4469260"/>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1CA75545-304C-4C2A-973B-8D39920DEE09}"/>
              </a:ext>
            </a:extLst>
          </p:cNvPr>
          <p:cNvCxnSpPr>
            <a:cxnSpLocks/>
          </p:cNvCxnSpPr>
          <p:nvPr/>
        </p:nvCxnSpPr>
        <p:spPr>
          <a:xfrm>
            <a:off x="11170663" y="4621660"/>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2DEF22B4-D496-4D03-BEA5-E236C9732073}"/>
              </a:ext>
            </a:extLst>
          </p:cNvPr>
          <p:cNvCxnSpPr>
            <a:cxnSpLocks/>
          </p:cNvCxnSpPr>
          <p:nvPr/>
        </p:nvCxnSpPr>
        <p:spPr>
          <a:xfrm>
            <a:off x="11323063" y="4774060"/>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lowchart: Document 1">
            <a:extLst>
              <a:ext uri="{FF2B5EF4-FFF2-40B4-BE49-F238E27FC236}">
                <a16:creationId xmlns:a16="http://schemas.microsoft.com/office/drawing/2014/main" id="{68C8BB74-8823-4EE3-ACE5-8FE9CA80C9AE}"/>
              </a:ext>
            </a:extLst>
          </p:cNvPr>
          <p:cNvSpPr/>
          <p:nvPr/>
        </p:nvSpPr>
        <p:spPr>
          <a:xfrm>
            <a:off x="793982" y="2068641"/>
            <a:ext cx="1297577" cy="84473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System TRS Requirement Verification Plan </a:t>
            </a: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(TRS metadata sheet)</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Document 2">
            <a:extLst>
              <a:ext uri="{FF2B5EF4-FFF2-40B4-BE49-F238E27FC236}">
                <a16:creationId xmlns:a16="http://schemas.microsoft.com/office/drawing/2014/main" id="{7627C51A-3D8B-41AD-9066-C435EF926571}"/>
              </a:ext>
            </a:extLst>
          </p:cNvPr>
          <p:cNvSpPr/>
          <p:nvPr/>
        </p:nvSpPr>
        <p:spPr>
          <a:xfrm>
            <a:off x="793981" y="3118024"/>
            <a:ext cx="1297577" cy="84473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System Interface Verification Plans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(ISD metadata sheet)</a:t>
            </a:r>
          </a:p>
        </p:txBody>
      </p:sp>
      <p:sp>
        <p:nvSpPr>
          <p:cNvPr id="7" name="Flowchart: Multidocument 6">
            <a:extLst>
              <a:ext uri="{FF2B5EF4-FFF2-40B4-BE49-F238E27FC236}">
                <a16:creationId xmlns:a16="http://schemas.microsoft.com/office/drawing/2014/main" id="{68AE2C7A-0654-485D-A483-B4007FDDEEF4}"/>
              </a:ext>
            </a:extLst>
          </p:cNvPr>
          <p:cNvSpPr/>
          <p:nvPr/>
        </p:nvSpPr>
        <p:spPr>
          <a:xfrm>
            <a:off x="4388905" y="2055579"/>
            <a:ext cx="1297577" cy="1273629"/>
          </a:xfrm>
          <a:prstGeom prst="flowChartMultidocumen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L3/L4 System FAI* Traveler Templates</a:t>
            </a:r>
          </a:p>
        </p:txBody>
      </p:sp>
      <p:sp>
        <p:nvSpPr>
          <p:cNvPr id="8" name="Flowchart: Document 7">
            <a:extLst>
              <a:ext uri="{FF2B5EF4-FFF2-40B4-BE49-F238E27FC236}">
                <a16:creationId xmlns:a16="http://schemas.microsoft.com/office/drawing/2014/main" id="{3E868AE7-CB5A-4C7B-85AE-E92FC245CC3D}"/>
              </a:ext>
            </a:extLst>
          </p:cNvPr>
          <p:cNvSpPr/>
          <p:nvPr/>
        </p:nvSpPr>
        <p:spPr>
          <a:xfrm>
            <a:off x="780916" y="1019258"/>
            <a:ext cx="1297577" cy="84473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 System FRS Requirement Verification Plan </a:t>
            </a: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(FRS metadata sheet)</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lowchart: Document 8">
            <a:extLst>
              <a:ext uri="{FF2B5EF4-FFF2-40B4-BE49-F238E27FC236}">
                <a16:creationId xmlns:a16="http://schemas.microsoft.com/office/drawing/2014/main" id="{423603EA-7522-4E65-879E-D2E23A7D6D2E}"/>
              </a:ext>
            </a:extLst>
          </p:cNvPr>
          <p:cNvSpPr/>
          <p:nvPr/>
        </p:nvSpPr>
        <p:spPr>
          <a:xfrm>
            <a:off x="4235157" y="5294816"/>
            <a:ext cx="1297577" cy="844731"/>
          </a:xfrm>
          <a:prstGeom prst="flowChartDocument">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L3/L4 Acceptance Criteria Document</a:t>
            </a:r>
          </a:p>
        </p:txBody>
      </p:sp>
      <p:sp>
        <p:nvSpPr>
          <p:cNvPr id="18" name="Flowchart: Multidocument 17">
            <a:extLst>
              <a:ext uri="{FF2B5EF4-FFF2-40B4-BE49-F238E27FC236}">
                <a16:creationId xmlns:a16="http://schemas.microsoft.com/office/drawing/2014/main" id="{E4EC5CFB-E00B-448B-8764-8F493A9DE9D5}"/>
              </a:ext>
            </a:extLst>
          </p:cNvPr>
          <p:cNvSpPr/>
          <p:nvPr/>
        </p:nvSpPr>
        <p:spPr>
          <a:xfrm>
            <a:off x="6095785" y="3540390"/>
            <a:ext cx="1297577" cy="1273629"/>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L3/L4 System Repeat Production Item Traveler Templates</a:t>
            </a:r>
          </a:p>
        </p:txBody>
      </p:sp>
      <p:sp>
        <p:nvSpPr>
          <p:cNvPr id="45" name="Flowchart: Document 44">
            <a:extLst>
              <a:ext uri="{FF2B5EF4-FFF2-40B4-BE49-F238E27FC236}">
                <a16:creationId xmlns:a16="http://schemas.microsoft.com/office/drawing/2014/main" id="{396DCAC8-ECBF-4737-B732-BE1A1EEB806D}"/>
              </a:ext>
            </a:extLst>
          </p:cNvPr>
          <p:cNvSpPr/>
          <p:nvPr/>
        </p:nvSpPr>
        <p:spPr>
          <a:xfrm>
            <a:off x="789798" y="4140411"/>
            <a:ext cx="1297577" cy="1482548"/>
          </a:xfrm>
          <a:custGeom>
            <a:avLst/>
            <a:gdLst>
              <a:gd name="connsiteX0" fmla="*/ 0 w 1297577"/>
              <a:gd name="connsiteY0" fmla="*/ 0 h 1482548"/>
              <a:gd name="connsiteX1" fmla="*/ 419550 w 1297577"/>
              <a:gd name="connsiteY1" fmla="*/ 0 h 1482548"/>
              <a:gd name="connsiteX2" fmla="*/ 813148 w 1297577"/>
              <a:gd name="connsiteY2" fmla="*/ 0 h 1482548"/>
              <a:gd name="connsiteX3" fmla="*/ 1297577 w 1297577"/>
              <a:gd name="connsiteY3" fmla="*/ 0 h 1482548"/>
              <a:gd name="connsiteX4" fmla="*/ 1297577 w 1297577"/>
              <a:gd name="connsiteY4" fmla="*/ 594461 h 1482548"/>
              <a:gd name="connsiteX5" fmla="*/ 1297577 w 1297577"/>
              <a:gd name="connsiteY5" fmla="*/ 1188921 h 1482548"/>
              <a:gd name="connsiteX6" fmla="*/ 0 w 1297577"/>
              <a:gd name="connsiteY6" fmla="*/ 1384535 h 1482548"/>
              <a:gd name="connsiteX7" fmla="*/ 0 w 1297577"/>
              <a:gd name="connsiteY7" fmla="*/ 936869 h 1482548"/>
              <a:gd name="connsiteX8" fmla="*/ 0 w 1297577"/>
              <a:gd name="connsiteY8" fmla="*/ 489202 h 1482548"/>
              <a:gd name="connsiteX9" fmla="*/ 0 w 1297577"/>
              <a:gd name="connsiteY9" fmla="*/ 0 h 148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577" h="1482548" fill="none" extrusionOk="0">
                <a:moveTo>
                  <a:pt x="0" y="0"/>
                </a:moveTo>
                <a:cubicBezTo>
                  <a:pt x="135970" y="-13825"/>
                  <a:pt x="229393" y="1542"/>
                  <a:pt x="419550" y="0"/>
                </a:cubicBezTo>
                <a:cubicBezTo>
                  <a:pt x="609707" y="-1542"/>
                  <a:pt x="670363" y="24982"/>
                  <a:pt x="813148" y="0"/>
                </a:cubicBezTo>
                <a:cubicBezTo>
                  <a:pt x="955933" y="-24982"/>
                  <a:pt x="1151586" y="12466"/>
                  <a:pt x="1297577" y="0"/>
                </a:cubicBezTo>
                <a:cubicBezTo>
                  <a:pt x="1320423" y="132750"/>
                  <a:pt x="1281396" y="366423"/>
                  <a:pt x="1297577" y="594461"/>
                </a:cubicBezTo>
                <a:cubicBezTo>
                  <a:pt x="1313758" y="822499"/>
                  <a:pt x="1257125" y="1055553"/>
                  <a:pt x="1297577" y="1188921"/>
                </a:cubicBezTo>
                <a:cubicBezTo>
                  <a:pt x="714374" y="1209643"/>
                  <a:pt x="668013" y="1688536"/>
                  <a:pt x="0" y="1384535"/>
                </a:cubicBezTo>
                <a:cubicBezTo>
                  <a:pt x="-12955" y="1271273"/>
                  <a:pt x="10827" y="1094753"/>
                  <a:pt x="0" y="936869"/>
                </a:cubicBezTo>
                <a:cubicBezTo>
                  <a:pt x="-10827" y="778985"/>
                  <a:pt x="32767" y="711994"/>
                  <a:pt x="0" y="489202"/>
                </a:cubicBezTo>
                <a:cubicBezTo>
                  <a:pt x="-32767" y="266410"/>
                  <a:pt x="7539" y="203868"/>
                  <a:pt x="0" y="0"/>
                </a:cubicBezTo>
                <a:close/>
              </a:path>
              <a:path w="1297577" h="1482548" stroke="0" extrusionOk="0">
                <a:moveTo>
                  <a:pt x="0" y="0"/>
                </a:moveTo>
                <a:cubicBezTo>
                  <a:pt x="163326" y="-842"/>
                  <a:pt x="304990" y="32787"/>
                  <a:pt x="432526" y="0"/>
                </a:cubicBezTo>
                <a:cubicBezTo>
                  <a:pt x="560062" y="-32787"/>
                  <a:pt x="691418" y="3795"/>
                  <a:pt x="878027" y="0"/>
                </a:cubicBezTo>
                <a:cubicBezTo>
                  <a:pt x="1064636" y="-3795"/>
                  <a:pt x="1182634" y="20909"/>
                  <a:pt x="1297577" y="0"/>
                </a:cubicBezTo>
                <a:cubicBezTo>
                  <a:pt x="1362204" y="134748"/>
                  <a:pt x="1277685" y="366101"/>
                  <a:pt x="1297577" y="570682"/>
                </a:cubicBezTo>
                <a:cubicBezTo>
                  <a:pt x="1317469" y="775263"/>
                  <a:pt x="1296151" y="957907"/>
                  <a:pt x="1297577" y="1188921"/>
                </a:cubicBezTo>
                <a:cubicBezTo>
                  <a:pt x="728017" y="1192194"/>
                  <a:pt x="560829" y="1709931"/>
                  <a:pt x="0" y="1384535"/>
                </a:cubicBezTo>
                <a:cubicBezTo>
                  <a:pt x="-44565" y="1290199"/>
                  <a:pt x="53255" y="1082084"/>
                  <a:pt x="0" y="936869"/>
                </a:cubicBezTo>
                <a:cubicBezTo>
                  <a:pt x="-53255" y="791654"/>
                  <a:pt x="13378" y="631445"/>
                  <a:pt x="0" y="475357"/>
                </a:cubicBezTo>
                <a:cubicBezTo>
                  <a:pt x="-13378" y="319269"/>
                  <a:pt x="12568" y="152819"/>
                  <a:pt x="0" y="0"/>
                </a:cubicBezTo>
                <a:close/>
              </a:path>
            </a:pathLst>
          </a:custGeom>
          <a:ln>
            <a:extLst>
              <a:ext uri="{C807C97D-BFC1-408E-A445-0C87EB9F89A2}">
                <ask:lineSketchStyleProps xmlns:ask="http://schemas.microsoft.com/office/drawing/2018/sketchyshapes" sd="1025741988">
                  <a:prstGeom prst="flowChartDocument">
                    <a:avLst/>
                  </a:prstGeom>
                  <ask:type>
                    <ask:lineSketchScribbl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L3/L4 System Fabrication Verification Plans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(MIP information or informal plans)</a:t>
            </a:r>
          </a:p>
        </p:txBody>
      </p:sp>
      <p:sp>
        <p:nvSpPr>
          <p:cNvPr id="50" name="Flowchart: Process 49">
            <a:extLst>
              <a:ext uri="{FF2B5EF4-FFF2-40B4-BE49-F238E27FC236}">
                <a16:creationId xmlns:a16="http://schemas.microsoft.com/office/drawing/2014/main" id="{7F847095-B548-456C-8C27-083D00E01E4D}"/>
              </a:ext>
            </a:extLst>
          </p:cNvPr>
          <p:cNvSpPr/>
          <p:nvPr/>
        </p:nvSpPr>
        <p:spPr>
          <a:xfrm>
            <a:off x="7688126" y="2273204"/>
            <a:ext cx="1153344" cy="8577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FAI Unit Fabrication</a:t>
            </a:r>
          </a:p>
        </p:txBody>
      </p:sp>
      <p:cxnSp>
        <p:nvCxnSpPr>
          <p:cNvPr id="52" name="Straight Arrow Connector 51">
            <a:extLst>
              <a:ext uri="{FF2B5EF4-FFF2-40B4-BE49-F238E27FC236}">
                <a16:creationId xmlns:a16="http://schemas.microsoft.com/office/drawing/2014/main" id="{657FE2F3-921A-4EB1-AE1A-A344EB1C4428}"/>
              </a:ext>
            </a:extLst>
          </p:cNvPr>
          <p:cNvCxnSpPr>
            <a:cxnSpLocks/>
            <a:stCxn id="7" idx="3"/>
            <a:endCxn id="50" idx="1"/>
          </p:cNvCxnSpPr>
          <p:nvPr/>
        </p:nvCxnSpPr>
        <p:spPr>
          <a:xfrm>
            <a:off x="5686482" y="2692394"/>
            <a:ext cx="2001644" cy="9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Flowchart: Process 53">
            <a:extLst>
              <a:ext uri="{FF2B5EF4-FFF2-40B4-BE49-F238E27FC236}">
                <a16:creationId xmlns:a16="http://schemas.microsoft.com/office/drawing/2014/main" id="{91AFFF76-B768-4880-930E-DE3B2855687F}"/>
              </a:ext>
            </a:extLst>
          </p:cNvPr>
          <p:cNvSpPr/>
          <p:nvPr/>
        </p:nvSpPr>
        <p:spPr>
          <a:xfrm>
            <a:off x="8029275" y="3755659"/>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Fabrication</a:t>
            </a:r>
          </a:p>
        </p:txBody>
      </p:sp>
      <p:cxnSp>
        <p:nvCxnSpPr>
          <p:cNvPr id="56" name="Straight Arrow Connector 55">
            <a:extLst>
              <a:ext uri="{FF2B5EF4-FFF2-40B4-BE49-F238E27FC236}">
                <a16:creationId xmlns:a16="http://schemas.microsoft.com/office/drawing/2014/main" id="{FCD4157F-5889-419B-B4D2-6718F7DB45E4}"/>
              </a:ext>
            </a:extLst>
          </p:cNvPr>
          <p:cNvCxnSpPr>
            <a:cxnSpLocks/>
            <a:stCxn id="18" idx="3"/>
            <a:endCxn id="54" idx="1"/>
          </p:cNvCxnSpPr>
          <p:nvPr/>
        </p:nvCxnSpPr>
        <p:spPr>
          <a:xfrm>
            <a:off x="7393362" y="4177205"/>
            <a:ext cx="635913" cy="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Flowchart: Process 58">
            <a:extLst>
              <a:ext uri="{FF2B5EF4-FFF2-40B4-BE49-F238E27FC236}">
                <a16:creationId xmlns:a16="http://schemas.microsoft.com/office/drawing/2014/main" id="{F8C9411F-7A9A-4EFD-BA5D-A05375DAD105}"/>
              </a:ext>
            </a:extLst>
          </p:cNvPr>
          <p:cNvSpPr/>
          <p:nvPr/>
        </p:nvSpPr>
        <p:spPr>
          <a:xfrm>
            <a:off x="4058524" y="1441624"/>
            <a:ext cx="3488332" cy="5219157"/>
          </a:xfrm>
          <a:prstGeom prst="flowChartProcess">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F4FFAEA0-E8C1-4102-B217-29B5DB4F00D7}"/>
              </a:ext>
            </a:extLst>
          </p:cNvPr>
          <p:cNvSpPr/>
          <p:nvPr/>
        </p:nvSpPr>
        <p:spPr>
          <a:xfrm>
            <a:off x="3340582" y="3763867"/>
            <a:ext cx="97105" cy="111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Connector: Elbow 28">
            <a:extLst>
              <a:ext uri="{FF2B5EF4-FFF2-40B4-BE49-F238E27FC236}">
                <a16:creationId xmlns:a16="http://schemas.microsoft.com/office/drawing/2014/main" id="{5599757F-6C55-4959-BA02-02496B95AC3F}"/>
              </a:ext>
            </a:extLst>
          </p:cNvPr>
          <p:cNvCxnSpPr>
            <a:cxnSpLocks/>
            <a:stCxn id="8" idx="3"/>
            <a:endCxn id="27" idx="2"/>
          </p:cNvCxnSpPr>
          <p:nvPr/>
        </p:nvCxnSpPr>
        <p:spPr>
          <a:xfrm>
            <a:off x="2078493" y="1441624"/>
            <a:ext cx="1262089" cy="237807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0604BB1F-A2C1-4C58-A9C5-7A977A0C9B13}"/>
              </a:ext>
            </a:extLst>
          </p:cNvPr>
          <p:cNvCxnSpPr>
            <a:stCxn id="2" idx="3"/>
            <a:endCxn id="27" idx="2"/>
          </p:cNvCxnSpPr>
          <p:nvPr/>
        </p:nvCxnSpPr>
        <p:spPr>
          <a:xfrm>
            <a:off x="2091559" y="2491007"/>
            <a:ext cx="1249023" cy="13286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7D1F355B-6611-4D38-AB5A-ECD0CC7E2C1D}"/>
              </a:ext>
            </a:extLst>
          </p:cNvPr>
          <p:cNvCxnSpPr>
            <a:stCxn id="27" idx="6"/>
            <a:endCxn id="7" idx="1"/>
          </p:cNvCxnSpPr>
          <p:nvPr/>
        </p:nvCxnSpPr>
        <p:spPr>
          <a:xfrm flipV="1">
            <a:off x="3437687" y="2692394"/>
            <a:ext cx="951218" cy="11273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8EE0E42D-6B68-4F46-B53C-597CF9331606}"/>
              </a:ext>
            </a:extLst>
          </p:cNvPr>
          <p:cNvCxnSpPr>
            <a:stCxn id="7" idx="2"/>
            <a:endCxn id="18" idx="1"/>
          </p:cNvCxnSpPr>
          <p:nvPr/>
        </p:nvCxnSpPr>
        <p:spPr>
          <a:xfrm rot="16200000" flipH="1">
            <a:off x="5073509" y="3154929"/>
            <a:ext cx="896230" cy="114832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Speech Bubble: Rectangle with Corners Rounded 80">
            <a:extLst>
              <a:ext uri="{FF2B5EF4-FFF2-40B4-BE49-F238E27FC236}">
                <a16:creationId xmlns:a16="http://schemas.microsoft.com/office/drawing/2014/main" id="{8BEDD796-81D9-462E-8977-FAACCFF16CAD}"/>
              </a:ext>
            </a:extLst>
          </p:cNvPr>
          <p:cNvSpPr/>
          <p:nvPr/>
        </p:nvSpPr>
        <p:spPr>
          <a:xfrm>
            <a:off x="3926036" y="4266683"/>
            <a:ext cx="1297577" cy="731059"/>
          </a:xfrm>
          <a:prstGeom prst="wedgeRoundRectCallout">
            <a:avLst>
              <a:gd name="adj1" fmla="val 89506"/>
              <a:gd name="adj2" fmla="val -58544"/>
              <a:gd name="adj3" fmla="val 16667"/>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Some information carried over for repeat production verifications</a:t>
            </a:r>
          </a:p>
        </p:txBody>
      </p:sp>
      <p:sp>
        <p:nvSpPr>
          <p:cNvPr id="82" name="Speech Bubble: Rectangle with Corners Rounded 81">
            <a:extLst>
              <a:ext uri="{FF2B5EF4-FFF2-40B4-BE49-F238E27FC236}">
                <a16:creationId xmlns:a16="http://schemas.microsoft.com/office/drawing/2014/main" id="{A1680C1B-E9D5-4663-870D-9869A0EEA31E}"/>
              </a:ext>
            </a:extLst>
          </p:cNvPr>
          <p:cNvSpPr/>
          <p:nvPr/>
        </p:nvSpPr>
        <p:spPr>
          <a:xfrm>
            <a:off x="6178040" y="5030195"/>
            <a:ext cx="2472279" cy="1623233"/>
          </a:xfrm>
          <a:prstGeom prst="wedgeRoundRectCallout">
            <a:avLst>
              <a:gd name="adj1" fmla="val -82191"/>
              <a:gd name="adj2" fmla="val -9245"/>
              <a:gd name="adj3" fmla="val 16667"/>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Acceptance Criteria Document provides template for ACL’s used with serialized component deliverables.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ACL consolidates Multi-Traveler results into single document for approval;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ACL = Governing Document which certifies deliverable for higher level integration or acceptance</a:t>
            </a:r>
          </a:p>
        </p:txBody>
      </p:sp>
      <p:sp>
        <p:nvSpPr>
          <p:cNvPr id="86" name="Flowchart: Decision 85">
            <a:extLst>
              <a:ext uri="{FF2B5EF4-FFF2-40B4-BE49-F238E27FC236}">
                <a16:creationId xmlns:a16="http://schemas.microsoft.com/office/drawing/2014/main" id="{7777C129-A36D-458E-8478-C51654DB4603}"/>
              </a:ext>
            </a:extLst>
          </p:cNvPr>
          <p:cNvSpPr/>
          <p:nvPr/>
        </p:nvSpPr>
        <p:spPr>
          <a:xfrm>
            <a:off x="352425" y="43054"/>
            <a:ext cx="219075" cy="200026"/>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F31AEEB7-1AFD-48FC-B643-28C0CAF9FB80}"/>
              </a:ext>
            </a:extLst>
          </p:cNvPr>
          <p:cNvSpPr/>
          <p:nvPr/>
        </p:nvSpPr>
        <p:spPr>
          <a:xfrm>
            <a:off x="219142" y="304802"/>
            <a:ext cx="485640" cy="2000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FDR</a:t>
            </a:r>
          </a:p>
        </p:txBody>
      </p:sp>
      <p:sp>
        <p:nvSpPr>
          <p:cNvPr id="88" name="Flowchart: Decision 87">
            <a:extLst>
              <a:ext uri="{FF2B5EF4-FFF2-40B4-BE49-F238E27FC236}">
                <a16:creationId xmlns:a16="http://schemas.microsoft.com/office/drawing/2014/main" id="{49D6CEFE-70F1-4C1C-87D3-31F4505CD5DD}"/>
              </a:ext>
            </a:extLst>
          </p:cNvPr>
          <p:cNvSpPr/>
          <p:nvPr/>
        </p:nvSpPr>
        <p:spPr>
          <a:xfrm>
            <a:off x="5819765" y="24784"/>
            <a:ext cx="219075" cy="200026"/>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10CD312B-C70A-4783-A97E-5D8426C2E4DD}"/>
              </a:ext>
            </a:extLst>
          </p:cNvPr>
          <p:cNvSpPr/>
          <p:nvPr/>
        </p:nvSpPr>
        <p:spPr>
          <a:xfrm>
            <a:off x="5686482" y="286532"/>
            <a:ext cx="485640" cy="2000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PRR</a:t>
            </a:r>
          </a:p>
        </p:txBody>
      </p:sp>
      <p:sp>
        <p:nvSpPr>
          <p:cNvPr id="91" name="Flowchart: Process 90">
            <a:extLst>
              <a:ext uri="{FF2B5EF4-FFF2-40B4-BE49-F238E27FC236}">
                <a16:creationId xmlns:a16="http://schemas.microsoft.com/office/drawing/2014/main" id="{034A58C2-E783-4652-B54A-765E2A42EA85}"/>
              </a:ext>
            </a:extLst>
          </p:cNvPr>
          <p:cNvSpPr/>
          <p:nvPr/>
        </p:nvSpPr>
        <p:spPr>
          <a:xfrm>
            <a:off x="9523769" y="2272031"/>
            <a:ext cx="1153344" cy="8577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FAI Testing &amp; QC</a:t>
            </a:r>
          </a:p>
        </p:txBody>
      </p:sp>
      <p:sp>
        <p:nvSpPr>
          <p:cNvPr id="92" name="Flowchart: Process 91">
            <a:extLst>
              <a:ext uri="{FF2B5EF4-FFF2-40B4-BE49-F238E27FC236}">
                <a16:creationId xmlns:a16="http://schemas.microsoft.com/office/drawing/2014/main" id="{564F03E8-F2C5-47FA-9930-F5EC19A31953}"/>
              </a:ext>
            </a:extLst>
          </p:cNvPr>
          <p:cNvSpPr/>
          <p:nvPr/>
        </p:nvSpPr>
        <p:spPr>
          <a:xfrm>
            <a:off x="10100441" y="3763867"/>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Testing &amp; QC</a:t>
            </a:r>
          </a:p>
        </p:txBody>
      </p:sp>
      <p:cxnSp>
        <p:nvCxnSpPr>
          <p:cNvPr id="93" name="Straight Arrow Connector 92">
            <a:extLst>
              <a:ext uri="{FF2B5EF4-FFF2-40B4-BE49-F238E27FC236}">
                <a16:creationId xmlns:a16="http://schemas.microsoft.com/office/drawing/2014/main" id="{68053643-42F8-43DA-84C9-0979700F047E}"/>
              </a:ext>
            </a:extLst>
          </p:cNvPr>
          <p:cNvCxnSpPr>
            <a:cxnSpLocks/>
            <a:stCxn id="50" idx="3"/>
            <a:endCxn id="91" idx="1"/>
          </p:cNvCxnSpPr>
          <p:nvPr/>
        </p:nvCxnSpPr>
        <p:spPr>
          <a:xfrm flipV="1">
            <a:off x="8841470" y="2700928"/>
            <a:ext cx="682299" cy="1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7C13EA2-3EF8-47E2-AB74-7AA419716E26}"/>
              </a:ext>
            </a:extLst>
          </p:cNvPr>
          <p:cNvCxnSpPr>
            <a:cxnSpLocks/>
            <a:stCxn id="54" idx="3"/>
            <a:endCxn id="92" idx="1"/>
          </p:cNvCxnSpPr>
          <p:nvPr/>
        </p:nvCxnSpPr>
        <p:spPr>
          <a:xfrm>
            <a:off x="9182619" y="4184556"/>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Flowchart: Decision 107">
            <a:extLst>
              <a:ext uri="{FF2B5EF4-FFF2-40B4-BE49-F238E27FC236}">
                <a16:creationId xmlns:a16="http://schemas.microsoft.com/office/drawing/2014/main" id="{D52C46B7-2A90-45CB-8A47-610CA48A8112}"/>
              </a:ext>
            </a:extLst>
          </p:cNvPr>
          <p:cNvSpPr/>
          <p:nvPr/>
        </p:nvSpPr>
        <p:spPr>
          <a:xfrm>
            <a:off x="7688126" y="43054"/>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AD5A1CAF-BF12-4BE2-BE99-45CB7BA94CA7}"/>
              </a:ext>
            </a:extLst>
          </p:cNvPr>
          <p:cNvSpPr/>
          <p:nvPr/>
        </p:nvSpPr>
        <p:spPr>
          <a:xfrm>
            <a:off x="7554842" y="304802"/>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MRR</a:t>
            </a:r>
          </a:p>
        </p:txBody>
      </p:sp>
      <p:sp>
        <p:nvSpPr>
          <p:cNvPr id="110" name="Flowchart: Decision 109">
            <a:extLst>
              <a:ext uri="{FF2B5EF4-FFF2-40B4-BE49-F238E27FC236}">
                <a16:creationId xmlns:a16="http://schemas.microsoft.com/office/drawing/2014/main" id="{3BFFC31D-8639-41C4-893D-F940ED8C8F41}"/>
              </a:ext>
            </a:extLst>
          </p:cNvPr>
          <p:cNvSpPr/>
          <p:nvPr/>
        </p:nvSpPr>
        <p:spPr>
          <a:xfrm>
            <a:off x="11620500" y="24784"/>
            <a:ext cx="219075" cy="200026"/>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959FCA6E-656D-425B-935B-D6C9C77F55F4}"/>
              </a:ext>
            </a:extLst>
          </p:cNvPr>
          <p:cNvSpPr/>
          <p:nvPr/>
        </p:nvSpPr>
        <p:spPr>
          <a:xfrm>
            <a:off x="11487216" y="286532"/>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IRR</a:t>
            </a:r>
          </a:p>
        </p:txBody>
      </p:sp>
      <p:sp>
        <p:nvSpPr>
          <p:cNvPr id="112" name="Flowchart: Document 111">
            <a:extLst>
              <a:ext uri="{FF2B5EF4-FFF2-40B4-BE49-F238E27FC236}">
                <a16:creationId xmlns:a16="http://schemas.microsoft.com/office/drawing/2014/main" id="{BEF13D16-E363-4EE9-B4C8-A36D6EAB7190}"/>
              </a:ext>
            </a:extLst>
          </p:cNvPr>
          <p:cNvSpPr/>
          <p:nvPr/>
        </p:nvSpPr>
        <p:spPr>
          <a:xfrm>
            <a:off x="3646657" y="704722"/>
            <a:ext cx="1297577" cy="844731"/>
          </a:xfrm>
          <a:prstGeom prst="flowChartDocument">
            <a:avLst/>
          </a:prstGeom>
          <a:solidFill>
            <a:srgbClr val="4472C4"/>
          </a:solidFill>
          <a:ln w="28575">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System Final QC Plan</a:t>
            </a:r>
          </a:p>
        </p:txBody>
      </p:sp>
      <p:sp>
        <p:nvSpPr>
          <p:cNvPr id="113" name="Speech Bubble: Rectangle with Corners Rounded 112">
            <a:extLst>
              <a:ext uri="{FF2B5EF4-FFF2-40B4-BE49-F238E27FC236}">
                <a16:creationId xmlns:a16="http://schemas.microsoft.com/office/drawing/2014/main" id="{F09FC1CE-BDA2-44FB-B874-84B4AD71437B}"/>
              </a:ext>
            </a:extLst>
          </p:cNvPr>
          <p:cNvSpPr/>
          <p:nvPr/>
        </p:nvSpPr>
        <p:spPr>
          <a:xfrm>
            <a:off x="1010857" y="96224"/>
            <a:ext cx="2586418" cy="806810"/>
          </a:xfrm>
          <a:prstGeom prst="wedgeRoundRectCallout">
            <a:avLst>
              <a:gd name="adj1" fmla="val 62830"/>
              <a:gd name="adj2" fmla="val 43082"/>
              <a:gd name="adj3" fmla="val 16667"/>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All traveler template document #’s, verification doc #’s, and Acceptance Criteria doc #’s for all levels of production (prototype, First Article, or production units) are indexed in QC Plan.</a:t>
            </a:r>
          </a:p>
        </p:txBody>
      </p:sp>
      <p:sp>
        <p:nvSpPr>
          <p:cNvPr id="114" name="Flowchart: Multidocument 113">
            <a:extLst>
              <a:ext uri="{FF2B5EF4-FFF2-40B4-BE49-F238E27FC236}">
                <a16:creationId xmlns:a16="http://schemas.microsoft.com/office/drawing/2014/main" id="{F7E5E3E2-8DC0-4F91-BA30-59BDE36E929A}"/>
              </a:ext>
            </a:extLst>
          </p:cNvPr>
          <p:cNvSpPr/>
          <p:nvPr/>
        </p:nvSpPr>
        <p:spPr>
          <a:xfrm>
            <a:off x="8029275" y="2996008"/>
            <a:ext cx="823380" cy="342907"/>
          </a:xfrm>
          <a:prstGeom prst="flowChartMultidocument">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FAI Travelers</a:t>
            </a:r>
          </a:p>
        </p:txBody>
      </p:sp>
      <p:sp>
        <p:nvSpPr>
          <p:cNvPr id="116" name="Flowchart: Multidocument 115">
            <a:extLst>
              <a:ext uri="{FF2B5EF4-FFF2-40B4-BE49-F238E27FC236}">
                <a16:creationId xmlns:a16="http://schemas.microsoft.com/office/drawing/2014/main" id="{937E3A66-F5E0-4DBB-96F9-3A57E6EBA5EB}"/>
              </a:ext>
            </a:extLst>
          </p:cNvPr>
          <p:cNvSpPr/>
          <p:nvPr/>
        </p:nvSpPr>
        <p:spPr>
          <a:xfrm>
            <a:off x="8467159" y="45387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19" name="Flowchart: Multidocument 118">
            <a:extLst>
              <a:ext uri="{FF2B5EF4-FFF2-40B4-BE49-F238E27FC236}">
                <a16:creationId xmlns:a16="http://schemas.microsoft.com/office/drawing/2014/main" id="{B306E827-CA08-4828-A5C0-33A5CCAF3A01}"/>
              </a:ext>
            </a:extLst>
          </p:cNvPr>
          <p:cNvSpPr/>
          <p:nvPr/>
        </p:nvSpPr>
        <p:spPr>
          <a:xfrm>
            <a:off x="9895360" y="2996008"/>
            <a:ext cx="823380" cy="342907"/>
          </a:xfrm>
          <a:prstGeom prst="flowChartMultidocument">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FAI Travelers</a:t>
            </a:r>
          </a:p>
        </p:txBody>
      </p:sp>
      <p:sp>
        <p:nvSpPr>
          <p:cNvPr id="120" name="Flowchart: Multidocument 119">
            <a:extLst>
              <a:ext uri="{FF2B5EF4-FFF2-40B4-BE49-F238E27FC236}">
                <a16:creationId xmlns:a16="http://schemas.microsoft.com/office/drawing/2014/main" id="{2450D7FE-DB1A-4DB1-B498-DD35EBF45F4A}"/>
              </a:ext>
            </a:extLst>
          </p:cNvPr>
          <p:cNvSpPr/>
          <p:nvPr/>
        </p:nvSpPr>
        <p:spPr>
          <a:xfrm>
            <a:off x="10567054" y="45387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44" name="Flowchart: Process 143">
            <a:extLst>
              <a:ext uri="{FF2B5EF4-FFF2-40B4-BE49-F238E27FC236}">
                <a16:creationId xmlns:a16="http://schemas.microsoft.com/office/drawing/2014/main" id="{C73064A7-2728-4EB8-9AA9-E2793B7236E1}"/>
              </a:ext>
            </a:extLst>
          </p:cNvPr>
          <p:cNvSpPr/>
          <p:nvPr/>
        </p:nvSpPr>
        <p:spPr>
          <a:xfrm>
            <a:off x="8181675" y="3908059"/>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Fabrication</a:t>
            </a:r>
          </a:p>
        </p:txBody>
      </p:sp>
      <p:cxnSp>
        <p:nvCxnSpPr>
          <p:cNvPr id="145" name="Straight Arrow Connector 144">
            <a:extLst>
              <a:ext uri="{FF2B5EF4-FFF2-40B4-BE49-F238E27FC236}">
                <a16:creationId xmlns:a16="http://schemas.microsoft.com/office/drawing/2014/main" id="{E8C3A691-55A1-4170-9050-C153116081FA}"/>
              </a:ext>
            </a:extLst>
          </p:cNvPr>
          <p:cNvCxnSpPr>
            <a:cxnSpLocks/>
            <a:endCxn id="144" idx="1"/>
          </p:cNvCxnSpPr>
          <p:nvPr/>
        </p:nvCxnSpPr>
        <p:spPr>
          <a:xfrm>
            <a:off x="7545762" y="4329605"/>
            <a:ext cx="635913" cy="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6" name="Flowchart: Process 145">
            <a:extLst>
              <a:ext uri="{FF2B5EF4-FFF2-40B4-BE49-F238E27FC236}">
                <a16:creationId xmlns:a16="http://schemas.microsoft.com/office/drawing/2014/main" id="{B102F338-C13C-4416-B0A6-134374DB475D}"/>
              </a:ext>
            </a:extLst>
          </p:cNvPr>
          <p:cNvSpPr/>
          <p:nvPr/>
        </p:nvSpPr>
        <p:spPr>
          <a:xfrm>
            <a:off x="10252841" y="3916267"/>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Testing &amp; QC</a:t>
            </a:r>
          </a:p>
        </p:txBody>
      </p:sp>
      <p:cxnSp>
        <p:nvCxnSpPr>
          <p:cNvPr id="147" name="Straight Arrow Connector 146">
            <a:extLst>
              <a:ext uri="{FF2B5EF4-FFF2-40B4-BE49-F238E27FC236}">
                <a16:creationId xmlns:a16="http://schemas.microsoft.com/office/drawing/2014/main" id="{C3BC6E2D-40AC-4DA1-BED3-880D2A7C0440}"/>
              </a:ext>
            </a:extLst>
          </p:cNvPr>
          <p:cNvCxnSpPr>
            <a:cxnSpLocks/>
            <a:stCxn id="144" idx="3"/>
            <a:endCxn id="146" idx="1"/>
          </p:cNvCxnSpPr>
          <p:nvPr/>
        </p:nvCxnSpPr>
        <p:spPr>
          <a:xfrm>
            <a:off x="9335019" y="4336956"/>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Flowchart: Multidocument 147">
            <a:extLst>
              <a:ext uri="{FF2B5EF4-FFF2-40B4-BE49-F238E27FC236}">
                <a16:creationId xmlns:a16="http://schemas.microsoft.com/office/drawing/2014/main" id="{CC52BDE0-0BCC-43DE-BA6B-B203A403A801}"/>
              </a:ext>
            </a:extLst>
          </p:cNvPr>
          <p:cNvSpPr/>
          <p:nvPr/>
        </p:nvSpPr>
        <p:spPr>
          <a:xfrm>
            <a:off x="8619559" y="46911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49" name="Flowchart: Multidocument 148">
            <a:extLst>
              <a:ext uri="{FF2B5EF4-FFF2-40B4-BE49-F238E27FC236}">
                <a16:creationId xmlns:a16="http://schemas.microsoft.com/office/drawing/2014/main" id="{DC0B8E3C-85E0-4DD4-ADD1-EF10BEA90741}"/>
              </a:ext>
            </a:extLst>
          </p:cNvPr>
          <p:cNvSpPr/>
          <p:nvPr/>
        </p:nvSpPr>
        <p:spPr>
          <a:xfrm>
            <a:off x="10719454" y="46911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50" name="Flowchart: Process 149">
            <a:extLst>
              <a:ext uri="{FF2B5EF4-FFF2-40B4-BE49-F238E27FC236}">
                <a16:creationId xmlns:a16="http://schemas.microsoft.com/office/drawing/2014/main" id="{7EA6B84A-8A94-47C9-983B-D404F71BEE3D}"/>
              </a:ext>
            </a:extLst>
          </p:cNvPr>
          <p:cNvSpPr/>
          <p:nvPr/>
        </p:nvSpPr>
        <p:spPr>
          <a:xfrm>
            <a:off x="8334075" y="4060459"/>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Fabrication</a:t>
            </a:r>
          </a:p>
        </p:txBody>
      </p:sp>
      <p:cxnSp>
        <p:nvCxnSpPr>
          <p:cNvPr id="151" name="Straight Arrow Connector 150">
            <a:extLst>
              <a:ext uri="{FF2B5EF4-FFF2-40B4-BE49-F238E27FC236}">
                <a16:creationId xmlns:a16="http://schemas.microsoft.com/office/drawing/2014/main" id="{29F92731-635D-422C-836B-CBB5DE09BACF}"/>
              </a:ext>
            </a:extLst>
          </p:cNvPr>
          <p:cNvCxnSpPr>
            <a:cxnSpLocks/>
            <a:endCxn id="150" idx="1"/>
          </p:cNvCxnSpPr>
          <p:nvPr/>
        </p:nvCxnSpPr>
        <p:spPr>
          <a:xfrm>
            <a:off x="7698162" y="4482005"/>
            <a:ext cx="635913" cy="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2" name="Flowchart: Process 151">
            <a:extLst>
              <a:ext uri="{FF2B5EF4-FFF2-40B4-BE49-F238E27FC236}">
                <a16:creationId xmlns:a16="http://schemas.microsoft.com/office/drawing/2014/main" id="{BDDBFF84-F116-4E7D-A4FB-641986664BF2}"/>
              </a:ext>
            </a:extLst>
          </p:cNvPr>
          <p:cNvSpPr/>
          <p:nvPr/>
        </p:nvSpPr>
        <p:spPr>
          <a:xfrm>
            <a:off x="10405241" y="4068667"/>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Testing &amp; QC</a:t>
            </a:r>
          </a:p>
        </p:txBody>
      </p:sp>
      <p:cxnSp>
        <p:nvCxnSpPr>
          <p:cNvPr id="153" name="Straight Arrow Connector 152">
            <a:extLst>
              <a:ext uri="{FF2B5EF4-FFF2-40B4-BE49-F238E27FC236}">
                <a16:creationId xmlns:a16="http://schemas.microsoft.com/office/drawing/2014/main" id="{8C3D271A-37DC-44A1-B1D4-24F5CB66922B}"/>
              </a:ext>
            </a:extLst>
          </p:cNvPr>
          <p:cNvCxnSpPr>
            <a:cxnSpLocks/>
            <a:stCxn id="150" idx="3"/>
            <a:endCxn id="152" idx="1"/>
          </p:cNvCxnSpPr>
          <p:nvPr/>
        </p:nvCxnSpPr>
        <p:spPr>
          <a:xfrm>
            <a:off x="9487419" y="4489356"/>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4" name="Flowchart: Multidocument 153">
            <a:extLst>
              <a:ext uri="{FF2B5EF4-FFF2-40B4-BE49-F238E27FC236}">
                <a16:creationId xmlns:a16="http://schemas.microsoft.com/office/drawing/2014/main" id="{0755EFB3-1984-4039-B76F-4A1688942588}"/>
              </a:ext>
            </a:extLst>
          </p:cNvPr>
          <p:cNvSpPr/>
          <p:nvPr/>
        </p:nvSpPr>
        <p:spPr>
          <a:xfrm>
            <a:off x="8771959" y="48435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55" name="Flowchart: Multidocument 154">
            <a:extLst>
              <a:ext uri="{FF2B5EF4-FFF2-40B4-BE49-F238E27FC236}">
                <a16:creationId xmlns:a16="http://schemas.microsoft.com/office/drawing/2014/main" id="{D14ADE71-0AF4-4852-970F-23DE3CA6E3A5}"/>
              </a:ext>
            </a:extLst>
          </p:cNvPr>
          <p:cNvSpPr/>
          <p:nvPr/>
        </p:nvSpPr>
        <p:spPr>
          <a:xfrm>
            <a:off x="10871854" y="48435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56" name="Flowchart: Process 155">
            <a:extLst>
              <a:ext uri="{FF2B5EF4-FFF2-40B4-BE49-F238E27FC236}">
                <a16:creationId xmlns:a16="http://schemas.microsoft.com/office/drawing/2014/main" id="{44166191-3615-4875-9907-F3A7EB4B7412}"/>
              </a:ext>
            </a:extLst>
          </p:cNvPr>
          <p:cNvSpPr/>
          <p:nvPr/>
        </p:nvSpPr>
        <p:spPr>
          <a:xfrm>
            <a:off x="8486475" y="4212859"/>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Fabrication</a:t>
            </a:r>
          </a:p>
        </p:txBody>
      </p:sp>
      <p:cxnSp>
        <p:nvCxnSpPr>
          <p:cNvPr id="157" name="Straight Arrow Connector 156">
            <a:extLst>
              <a:ext uri="{FF2B5EF4-FFF2-40B4-BE49-F238E27FC236}">
                <a16:creationId xmlns:a16="http://schemas.microsoft.com/office/drawing/2014/main" id="{8AB1517F-125E-43FC-9DD4-A5D99906541F}"/>
              </a:ext>
            </a:extLst>
          </p:cNvPr>
          <p:cNvCxnSpPr>
            <a:cxnSpLocks/>
            <a:endCxn id="156" idx="1"/>
          </p:cNvCxnSpPr>
          <p:nvPr/>
        </p:nvCxnSpPr>
        <p:spPr>
          <a:xfrm>
            <a:off x="7850562" y="4634405"/>
            <a:ext cx="635913" cy="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Flowchart: Process 157">
            <a:extLst>
              <a:ext uri="{FF2B5EF4-FFF2-40B4-BE49-F238E27FC236}">
                <a16:creationId xmlns:a16="http://schemas.microsoft.com/office/drawing/2014/main" id="{60882A86-471D-447F-ABE4-E90132ADFEB1}"/>
              </a:ext>
            </a:extLst>
          </p:cNvPr>
          <p:cNvSpPr/>
          <p:nvPr/>
        </p:nvSpPr>
        <p:spPr>
          <a:xfrm>
            <a:off x="10557641" y="4221067"/>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Testing &amp; QC</a:t>
            </a:r>
          </a:p>
        </p:txBody>
      </p:sp>
      <p:cxnSp>
        <p:nvCxnSpPr>
          <p:cNvPr id="159" name="Straight Arrow Connector 158">
            <a:extLst>
              <a:ext uri="{FF2B5EF4-FFF2-40B4-BE49-F238E27FC236}">
                <a16:creationId xmlns:a16="http://schemas.microsoft.com/office/drawing/2014/main" id="{71392BA0-1F06-4CD9-A7B9-F7527DB6DD7B}"/>
              </a:ext>
            </a:extLst>
          </p:cNvPr>
          <p:cNvCxnSpPr>
            <a:cxnSpLocks/>
            <a:stCxn id="156" idx="3"/>
            <a:endCxn id="158" idx="1"/>
          </p:cNvCxnSpPr>
          <p:nvPr/>
        </p:nvCxnSpPr>
        <p:spPr>
          <a:xfrm>
            <a:off x="9639819" y="4641756"/>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0" name="Flowchart: Multidocument 159">
            <a:extLst>
              <a:ext uri="{FF2B5EF4-FFF2-40B4-BE49-F238E27FC236}">
                <a16:creationId xmlns:a16="http://schemas.microsoft.com/office/drawing/2014/main" id="{EDE68803-3C5A-4379-AD66-7C5ACFB92A58}"/>
              </a:ext>
            </a:extLst>
          </p:cNvPr>
          <p:cNvSpPr/>
          <p:nvPr/>
        </p:nvSpPr>
        <p:spPr>
          <a:xfrm>
            <a:off x="8924359" y="49959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61" name="Flowchart: Multidocument 160">
            <a:extLst>
              <a:ext uri="{FF2B5EF4-FFF2-40B4-BE49-F238E27FC236}">
                <a16:creationId xmlns:a16="http://schemas.microsoft.com/office/drawing/2014/main" id="{C6D0EBDE-B590-4530-A527-C9AFF5BC8721}"/>
              </a:ext>
            </a:extLst>
          </p:cNvPr>
          <p:cNvSpPr/>
          <p:nvPr/>
        </p:nvSpPr>
        <p:spPr>
          <a:xfrm>
            <a:off x="11024254" y="49959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62" name="Flowchart: Process 161">
            <a:extLst>
              <a:ext uri="{FF2B5EF4-FFF2-40B4-BE49-F238E27FC236}">
                <a16:creationId xmlns:a16="http://schemas.microsoft.com/office/drawing/2014/main" id="{F3AFBB0E-4A47-4714-A939-729658C0F213}"/>
              </a:ext>
            </a:extLst>
          </p:cNvPr>
          <p:cNvSpPr/>
          <p:nvPr/>
        </p:nvSpPr>
        <p:spPr>
          <a:xfrm>
            <a:off x="8638875" y="4365259"/>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Fabrication</a:t>
            </a:r>
          </a:p>
        </p:txBody>
      </p:sp>
      <p:cxnSp>
        <p:nvCxnSpPr>
          <p:cNvPr id="163" name="Straight Arrow Connector 162">
            <a:extLst>
              <a:ext uri="{FF2B5EF4-FFF2-40B4-BE49-F238E27FC236}">
                <a16:creationId xmlns:a16="http://schemas.microsoft.com/office/drawing/2014/main" id="{1CE3F452-7592-47E2-B533-7124DBC64C89}"/>
              </a:ext>
            </a:extLst>
          </p:cNvPr>
          <p:cNvCxnSpPr>
            <a:cxnSpLocks/>
            <a:endCxn id="162" idx="1"/>
          </p:cNvCxnSpPr>
          <p:nvPr/>
        </p:nvCxnSpPr>
        <p:spPr>
          <a:xfrm>
            <a:off x="8002962" y="4786805"/>
            <a:ext cx="635913" cy="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4" name="Flowchart: Process 163">
            <a:extLst>
              <a:ext uri="{FF2B5EF4-FFF2-40B4-BE49-F238E27FC236}">
                <a16:creationId xmlns:a16="http://schemas.microsoft.com/office/drawing/2014/main" id="{3B134DFE-DE62-4567-B0A7-616336AE0B33}"/>
              </a:ext>
            </a:extLst>
          </p:cNvPr>
          <p:cNvSpPr/>
          <p:nvPr/>
        </p:nvSpPr>
        <p:spPr>
          <a:xfrm>
            <a:off x="10710041" y="4373467"/>
            <a:ext cx="1153344" cy="857793"/>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L3/L4 Production Item Testing &amp; QC</a:t>
            </a:r>
          </a:p>
        </p:txBody>
      </p:sp>
      <p:cxnSp>
        <p:nvCxnSpPr>
          <p:cNvPr id="165" name="Straight Arrow Connector 164">
            <a:extLst>
              <a:ext uri="{FF2B5EF4-FFF2-40B4-BE49-F238E27FC236}">
                <a16:creationId xmlns:a16="http://schemas.microsoft.com/office/drawing/2014/main" id="{D429000D-4530-41BC-AC25-397CA21A6E67}"/>
              </a:ext>
            </a:extLst>
          </p:cNvPr>
          <p:cNvCxnSpPr>
            <a:cxnSpLocks/>
            <a:stCxn id="162" idx="3"/>
            <a:endCxn id="164" idx="1"/>
          </p:cNvCxnSpPr>
          <p:nvPr/>
        </p:nvCxnSpPr>
        <p:spPr>
          <a:xfrm>
            <a:off x="9792219" y="4794156"/>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Flowchart: Multidocument 165">
            <a:extLst>
              <a:ext uri="{FF2B5EF4-FFF2-40B4-BE49-F238E27FC236}">
                <a16:creationId xmlns:a16="http://schemas.microsoft.com/office/drawing/2014/main" id="{D93E8D95-9207-4249-8FDF-C8E1A7DB4C7D}"/>
              </a:ext>
            </a:extLst>
          </p:cNvPr>
          <p:cNvSpPr/>
          <p:nvPr/>
        </p:nvSpPr>
        <p:spPr>
          <a:xfrm>
            <a:off x="9076759" y="51483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sp>
        <p:nvSpPr>
          <p:cNvPr id="167" name="Flowchart: Multidocument 166">
            <a:extLst>
              <a:ext uri="{FF2B5EF4-FFF2-40B4-BE49-F238E27FC236}">
                <a16:creationId xmlns:a16="http://schemas.microsoft.com/office/drawing/2014/main" id="{F3651093-4A55-48F4-A18A-ABCD7968D395}"/>
              </a:ext>
            </a:extLst>
          </p:cNvPr>
          <p:cNvSpPr/>
          <p:nvPr/>
        </p:nvSpPr>
        <p:spPr>
          <a:xfrm>
            <a:off x="11176654" y="5148378"/>
            <a:ext cx="84403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Production Travelers</a:t>
            </a:r>
          </a:p>
        </p:txBody>
      </p:sp>
      <p:cxnSp>
        <p:nvCxnSpPr>
          <p:cNvPr id="169" name="Straight Connector 168">
            <a:extLst>
              <a:ext uri="{FF2B5EF4-FFF2-40B4-BE49-F238E27FC236}">
                <a16:creationId xmlns:a16="http://schemas.microsoft.com/office/drawing/2014/main" id="{4D98D2DB-60A9-4A6E-978C-E62DA32F20DE}"/>
              </a:ext>
            </a:extLst>
          </p:cNvPr>
          <p:cNvCxnSpPr>
            <a:cxnSpLocks/>
            <a:stCxn id="18" idx="3"/>
          </p:cNvCxnSpPr>
          <p:nvPr/>
        </p:nvCxnSpPr>
        <p:spPr>
          <a:xfrm>
            <a:off x="7393362" y="4177205"/>
            <a:ext cx="6096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76" name="Flowchart: Decision 175">
            <a:extLst>
              <a:ext uri="{FF2B5EF4-FFF2-40B4-BE49-F238E27FC236}">
                <a16:creationId xmlns:a16="http://schemas.microsoft.com/office/drawing/2014/main" id="{A433ADFE-BC98-48C2-9C47-39679414F41B}"/>
              </a:ext>
            </a:extLst>
          </p:cNvPr>
          <p:cNvSpPr/>
          <p:nvPr/>
        </p:nvSpPr>
        <p:spPr>
          <a:xfrm>
            <a:off x="11144247" y="377210"/>
            <a:ext cx="219075" cy="200026"/>
          </a:xfrm>
          <a:prstGeom prst="flowChartDecision">
            <a:avLst/>
          </a:prstGeom>
          <a:solidFill>
            <a:srgbClr val="2626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70F77A40-D2E4-4702-AD93-D483781E387A}"/>
              </a:ext>
            </a:extLst>
          </p:cNvPr>
          <p:cNvSpPr/>
          <p:nvPr/>
        </p:nvSpPr>
        <p:spPr>
          <a:xfrm>
            <a:off x="10287480" y="612479"/>
            <a:ext cx="1766366" cy="4024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SAR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(Partner Deliverables)</a:t>
            </a:r>
          </a:p>
        </p:txBody>
      </p:sp>
      <p:sp>
        <p:nvSpPr>
          <p:cNvPr id="178" name="Flowchart: Decision 177">
            <a:extLst>
              <a:ext uri="{FF2B5EF4-FFF2-40B4-BE49-F238E27FC236}">
                <a16:creationId xmlns:a16="http://schemas.microsoft.com/office/drawing/2014/main" id="{8847FFF2-4638-4846-9404-490F377D53BA}"/>
              </a:ext>
            </a:extLst>
          </p:cNvPr>
          <p:cNvSpPr/>
          <p:nvPr/>
        </p:nvSpPr>
        <p:spPr>
          <a:xfrm>
            <a:off x="10922394" y="370717"/>
            <a:ext cx="219075" cy="200026"/>
          </a:xfrm>
          <a:prstGeom prst="flowChartDecision">
            <a:avLst/>
          </a:prstGeom>
          <a:solidFill>
            <a:srgbClr val="2626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9" name="Straight Arrow Connector 178">
            <a:extLst>
              <a:ext uri="{FF2B5EF4-FFF2-40B4-BE49-F238E27FC236}">
                <a16:creationId xmlns:a16="http://schemas.microsoft.com/office/drawing/2014/main" id="{E19E4660-77DE-4D62-85C2-7261DFE836CF}"/>
              </a:ext>
            </a:extLst>
          </p:cNvPr>
          <p:cNvCxnSpPr>
            <a:cxnSpLocks/>
          </p:cNvCxnSpPr>
          <p:nvPr/>
        </p:nvCxnSpPr>
        <p:spPr>
          <a:xfrm>
            <a:off x="10675402" y="2697247"/>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2" name="Flowchart: Document 181">
            <a:extLst>
              <a:ext uri="{FF2B5EF4-FFF2-40B4-BE49-F238E27FC236}">
                <a16:creationId xmlns:a16="http://schemas.microsoft.com/office/drawing/2014/main" id="{90C348BD-BDC6-4F1D-9F1A-110869997DEC}"/>
              </a:ext>
            </a:extLst>
          </p:cNvPr>
          <p:cNvSpPr/>
          <p:nvPr/>
        </p:nvSpPr>
        <p:spPr>
          <a:xfrm>
            <a:off x="789798" y="5703241"/>
            <a:ext cx="1297577" cy="731058"/>
          </a:xfrm>
          <a:prstGeom prst="flowChartDocument">
            <a:avLst/>
          </a:prstGeom>
          <a:gradFill>
            <a:gsLst>
              <a:gs pos="0">
                <a:srgbClr val="99D6EA"/>
              </a:gs>
              <a:gs pos="50000">
                <a:srgbClr val="99D6EA">
                  <a:tint val="44500"/>
                  <a:satMod val="160000"/>
                </a:srgbClr>
              </a:gs>
              <a:gs pos="100000">
                <a:srgbClr val="7030A0"/>
              </a:gs>
            </a:gsLst>
            <a:lin ang="0" scaled="1"/>
          </a:gradFill>
          <a:ln w="3175" cap="flat" cmpd="sng" algn="ctr">
            <a:solidFill>
              <a:schemeClr val="tx1"/>
            </a:solid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rgbClr val="003087"/>
                </a:solidFill>
                <a:effectLst/>
                <a:uLnTx/>
                <a:uFillTx/>
                <a:latin typeface="Arial"/>
                <a:ea typeface="+mn-ea"/>
                <a:cs typeface="+mn-cs"/>
              </a:rPr>
              <a:t>Installation Deliverable List Document (IDL)</a:t>
            </a:r>
          </a:p>
        </p:txBody>
      </p:sp>
      <p:cxnSp>
        <p:nvCxnSpPr>
          <p:cNvPr id="78" name="Connector: Elbow 77">
            <a:extLst>
              <a:ext uri="{FF2B5EF4-FFF2-40B4-BE49-F238E27FC236}">
                <a16:creationId xmlns:a16="http://schemas.microsoft.com/office/drawing/2014/main" id="{55247E60-03C7-4FA9-B519-21C79199CCB1}"/>
              </a:ext>
            </a:extLst>
          </p:cNvPr>
          <p:cNvCxnSpPr>
            <a:cxnSpLocks/>
            <a:stCxn id="27" idx="6"/>
            <a:endCxn id="9" idx="1"/>
          </p:cNvCxnSpPr>
          <p:nvPr/>
        </p:nvCxnSpPr>
        <p:spPr>
          <a:xfrm>
            <a:off x="3437687" y="3819703"/>
            <a:ext cx="797470" cy="1897479"/>
          </a:xfrm>
          <a:prstGeom prst="bentConnector3">
            <a:avLst>
              <a:gd name="adj1" fmla="val 59555"/>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ctangle: Rounded Corners 78">
            <a:extLst>
              <a:ext uri="{FF2B5EF4-FFF2-40B4-BE49-F238E27FC236}">
                <a16:creationId xmlns:a16="http://schemas.microsoft.com/office/drawing/2014/main" id="{A3A679BA-516D-4E03-8B97-0B3F75FA8B7B}"/>
              </a:ext>
            </a:extLst>
          </p:cNvPr>
          <p:cNvSpPr/>
          <p:nvPr/>
        </p:nvSpPr>
        <p:spPr>
          <a:xfrm>
            <a:off x="4388905" y="1720177"/>
            <a:ext cx="7658767" cy="1687999"/>
          </a:xfrm>
          <a:prstGeom prst="roundRect">
            <a:avLst/>
          </a:prstGeom>
          <a:solidFill>
            <a:srgbClr val="4472C4">
              <a:alpha val="89000"/>
            </a:srgbClr>
          </a:solidFill>
          <a:ln>
            <a:solidFill>
              <a:schemeClr val="accent2"/>
            </a:solidFill>
            <a:prstDash val="lgDash"/>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FAI or prototype travelers will typically contain </a:t>
            </a:r>
            <a:r>
              <a:rPr kumimoji="0" lang="en-US" sz="1800" b="0" i="0" u="sng" strike="noStrike" kern="1200" cap="none" spc="0" normalizeH="0" baseline="0" noProof="0">
                <a:ln>
                  <a:noFill/>
                </a:ln>
                <a:solidFill>
                  <a:prstClr val="white"/>
                </a:solidFill>
                <a:effectLst/>
                <a:uLnTx/>
                <a:uFillTx/>
                <a:latin typeface="Calibri" panose="020F0502020204030204"/>
                <a:ea typeface="+mn-ea"/>
                <a:cs typeface="+mn-cs"/>
              </a:rPr>
              <a:t>all</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the test/inspection/demonstration steps necessary to verify and qualify DESIGN and FABRICATION quality.  If a prototype or FAI Unit is qualified, then some inspections/tests/demonstration may be deemed to be unnecessary to repeat (i.e. flow tests, thermal measurements, pressure rate of rise, etc.)</a:t>
            </a:r>
          </a:p>
        </p:txBody>
      </p:sp>
      <p:sp>
        <p:nvSpPr>
          <p:cNvPr id="80" name="Rectangle: Rounded Corners 79">
            <a:extLst>
              <a:ext uri="{FF2B5EF4-FFF2-40B4-BE49-F238E27FC236}">
                <a16:creationId xmlns:a16="http://schemas.microsoft.com/office/drawing/2014/main" id="{1052F41E-FF77-43BA-8A38-C5D1BB2819EE}"/>
              </a:ext>
            </a:extLst>
          </p:cNvPr>
          <p:cNvSpPr/>
          <p:nvPr/>
        </p:nvSpPr>
        <p:spPr>
          <a:xfrm>
            <a:off x="5935919" y="3475838"/>
            <a:ext cx="6151034" cy="3184943"/>
          </a:xfrm>
          <a:prstGeom prst="roundRect">
            <a:avLst/>
          </a:prstGeom>
          <a:solidFill>
            <a:srgbClr val="99B2DF">
              <a:alpha val="95000"/>
            </a:srgbClr>
          </a:solidFill>
          <a:ln>
            <a:solidFill>
              <a:schemeClr val="accent2"/>
            </a:solidFill>
            <a:prstDash val="lgDash"/>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Production travelers will typically contain only the test/inspection/demonstration steps necessary to verify FABRICATION quality. These are a subset of verifications performed on the prototype or FAI unit.</a:t>
            </a:r>
          </a:p>
        </p:txBody>
      </p:sp>
      <p:sp>
        <p:nvSpPr>
          <p:cNvPr id="83" name="TextBox 82">
            <a:extLst>
              <a:ext uri="{FF2B5EF4-FFF2-40B4-BE49-F238E27FC236}">
                <a16:creationId xmlns:a16="http://schemas.microsoft.com/office/drawing/2014/main" id="{6AB66B30-E8E9-4FA7-A2B6-016935A1F7FC}"/>
              </a:ext>
            </a:extLst>
          </p:cNvPr>
          <p:cNvSpPr txBox="1"/>
          <p:nvPr/>
        </p:nvSpPr>
        <p:spPr>
          <a:xfrm>
            <a:off x="9505674" y="1402352"/>
            <a:ext cx="2647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*FAI = First Article Inspection Unit</a:t>
            </a:r>
          </a:p>
        </p:txBody>
      </p:sp>
    </p:spTree>
    <p:extLst>
      <p:ext uri="{BB962C8B-B14F-4D97-AF65-F5344CB8AC3E}">
        <p14:creationId xmlns:p14="http://schemas.microsoft.com/office/powerpoint/2010/main" val="343731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2">
            <a:extLst>
              <a:ext uri="{FF2B5EF4-FFF2-40B4-BE49-F238E27FC236}">
                <a16:creationId xmlns:a16="http://schemas.microsoft.com/office/drawing/2014/main" id="{8F11F088-D5F5-4CAB-9CB8-1B1CB60D519B}"/>
              </a:ext>
            </a:extLst>
          </p:cNvPr>
          <p:cNvSpPr txBox="1">
            <a:spLocks/>
          </p:cNvSpPr>
          <p:nvPr/>
        </p:nvSpPr>
        <p:spPr>
          <a:xfrm>
            <a:off x="304800" y="251752"/>
            <a:ext cx="11582400" cy="427877"/>
          </a:xfrm>
          <a:prstGeom prst="rect">
            <a:avLst/>
          </a:prstGeom>
        </p:spPr>
        <p:txBody>
          <a:bodyPr lIns="0" tIns="0" rIns="0" bIns="0" anchor="b" anchorCtr="0"/>
          <a:lstStyle>
            <a:lvl1pPr algn="l" defTabSz="609585" rtl="0" eaLnBrk="1" fontAlgn="base" hangingPunct="1">
              <a:spcBef>
                <a:spcPct val="0"/>
              </a:spcBef>
              <a:spcAft>
                <a:spcPct val="0"/>
              </a:spcAft>
              <a:defRPr sz="2933" b="1" kern="1200">
                <a:solidFill>
                  <a:srgbClr val="004C97"/>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1" i="0" u="none" strike="noStrike" kern="1200" cap="none" spc="0" normalizeH="0" baseline="0" noProof="0">
                <a:ln>
                  <a:noFill/>
                </a:ln>
                <a:solidFill>
                  <a:srgbClr val="004C97"/>
                </a:solidFill>
                <a:effectLst/>
                <a:uLnTx/>
                <a:uFillTx/>
                <a:latin typeface="Helvetica"/>
              </a:rPr>
              <a:t>Verification, Acceptance, &amp; Handoff </a:t>
            </a:r>
          </a:p>
        </p:txBody>
      </p:sp>
      <p:pic>
        <p:nvPicPr>
          <p:cNvPr id="175" name="Picture 174">
            <a:extLst>
              <a:ext uri="{FF2B5EF4-FFF2-40B4-BE49-F238E27FC236}">
                <a16:creationId xmlns:a16="http://schemas.microsoft.com/office/drawing/2014/main" id="{AE3CCE0D-EAA6-42BA-A1A8-038F94ADAD91}"/>
              </a:ext>
            </a:extLst>
          </p:cNvPr>
          <p:cNvPicPr>
            <a:picLocks noChangeAspect="1"/>
          </p:cNvPicPr>
          <p:nvPr/>
        </p:nvPicPr>
        <p:blipFill rotWithShape="1">
          <a:blip r:embed="rId2"/>
          <a:srcRect t="11037" b="2614"/>
          <a:stretch/>
        </p:blipFill>
        <p:spPr>
          <a:xfrm>
            <a:off x="252331" y="2715550"/>
            <a:ext cx="4837397" cy="302879"/>
          </a:xfrm>
          <a:prstGeom prst="rect">
            <a:avLst/>
          </a:prstGeom>
        </p:spPr>
      </p:pic>
      <p:sp>
        <p:nvSpPr>
          <p:cNvPr id="176" name="Flowchart: Decision 175">
            <a:extLst>
              <a:ext uri="{FF2B5EF4-FFF2-40B4-BE49-F238E27FC236}">
                <a16:creationId xmlns:a16="http://schemas.microsoft.com/office/drawing/2014/main" id="{96F77F4D-51DD-4F4A-A2A9-696B42BF9DF9}"/>
              </a:ext>
            </a:extLst>
          </p:cNvPr>
          <p:cNvSpPr/>
          <p:nvPr/>
        </p:nvSpPr>
        <p:spPr>
          <a:xfrm>
            <a:off x="1915106" y="3134831"/>
            <a:ext cx="219075" cy="200026"/>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64409F9E-6729-4186-A826-68108AF4D70E}"/>
              </a:ext>
            </a:extLst>
          </p:cNvPr>
          <p:cNvSpPr/>
          <p:nvPr/>
        </p:nvSpPr>
        <p:spPr>
          <a:xfrm>
            <a:off x="1739373" y="3335665"/>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PRR</a:t>
            </a:r>
          </a:p>
        </p:txBody>
      </p:sp>
      <p:sp>
        <p:nvSpPr>
          <p:cNvPr id="178" name="Flowchart: Decision 177">
            <a:extLst>
              <a:ext uri="{FF2B5EF4-FFF2-40B4-BE49-F238E27FC236}">
                <a16:creationId xmlns:a16="http://schemas.microsoft.com/office/drawing/2014/main" id="{E666E6CA-2B76-4B86-AE02-F744C96EE177}"/>
              </a:ext>
            </a:extLst>
          </p:cNvPr>
          <p:cNvSpPr/>
          <p:nvPr/>
        </p:nvSpPr>
        <p:spPr>
          <a:xfrm>
            <a:off x="739309" y="3140849"/>
            <a:ext cx="219075" cy="200026"/>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641C754B-D631-44FF-9F31-50134E17A886}"/>
              </a:ext>
            </a:extLst>
          </p:cNvPr>
          <p:cNvSpPr/>
          <p:nvPr/>
        </p:nvSpPr>
        <p:spPr>
          <a:xfrm>
            <a:off x="568618" y="3342295"/>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FDR</a:t>
            </a:r>
          </a:p>
        </p:txBody>
      </p:sp>
      <p:sp>
        <p:nvSpPr>
          <p:cNvPr id="180" name="Flowchart: Decision 179">
            <a:extLst>
              <a:ext uri="{FF2B5EF4-FFF2-40B4-BE49-F238E27FC236}">
                <a16:creationId xmlns:a16="http://schemas.microsoft.com/office/drawing/2014/main" id="{17765EB8-98BD-4CA6-96B4-B3D8DB61768B}"/>
              </a:ext>
            </a:extLst>
          </p:cNvPr>
          <p:cNvSpPr/>
          <p:nvPr/>
        </p:nvSpPr>
        <p:spPr>
          <a:xfrm>
            <a:off x="3122634" y="3136284"/>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Rectangle 180">
            <a:extLst>
              <a:ext uri="{FF2B5EF4-FFF2-40B4-BE49-F238E27FC236}">
                <a16:creationId xmlns:a16="http://schemas.microsoft.com/office/drawing/2014/main" id="{8F98AD35-899C-4ADA-8438-11428C8FA013}"/>
              </a:ext>
            </a:extLst>
          </p:cNvPr>
          <p:cNvSpPr/>
          <p:nvPr/>
        </p:nvSpPr>
        <p:spPr>
          <a:xfrm>
            <a:off x="2951942" y="3339238"/>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MRR</a:t>
            </a:r>
          </a:p>
        </p:txBody>
      </p:sp>
      <p:sp>
        <p:nvSpPr>
          <p:cNvPr id="182" name="Rectangle 181">
            <a:extLst>
              <a:ext uri="{FF2B5EF4-FFF2-40B4-BE49-F238E27FC236}">
                <a16:creationId xmlns:a16="http://schemas.microsoft.com/office/drawing/2014/main" id="{6CED9990-8018-460E-A8F1-B7661A3591BD}"/>
              </a:ext>
            </a:extLst>
          </p:cNvPr>
          <p:cNvSpPr/>
          <p:nvPr/>
        </p:nvSpPr>
        <p:spPr>
          <a:xfrm>
            <a:off x="4722844" y="3179918"/>
            <a:ext cx="2681841" cy="50650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Product Fabrication, Verification, Acceptance, and Integration</a:t>
            </a:r>
          </a:p>
        </p:txBody>
      </p:sp>
      <p:sp>
        <p:nvSpPr>
          <p:cNvPr id="183" name="Flowchart: Decision 182">
            <a:extLst>
              <a:ext uri="{FF2B5EF4-FFF2-40B4-BE49-F238E27FC236}">
                <a16:creationId xmlns:a16="http://schemas.microsoft.com/office/drawing/2014/main" id="{188FC66E-A406-4150-A60C-1BB8602EEB70}"/>
              </a:ext>
            </a:extLst>
          </p:cNvPr>
          <p:cNvSpPr/>
          <p:nvPr/>
        </p:nvSpPr>
        <p:spPr>
          <a:xfrm>
            <a:off x="9007673" y="3041311"/>
            <a:ext cx="219075" cy="200026"/>
          </a:xfrm>
          <a:prstGeom prst="flowChartDecision">
            <a:avLst/>
          </a:prstGeom>
          <a:solidFill>
            <a:srgbClr val="2626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Rectangle 183">
            <a:extLst>
              <a:ext uri="{FF2B5EF4-FFF2-40B4-BE49-F238E27FC236}">
                <a16:creationId xmlns:a16="http://schemas.microsoft.com/office/drawing/2014/main" id="{D876171C-7A85-4AC1-9DB4-3BFBC4D8F28B}"/>
              </a:ext>
            </a:extLst>
          </p:cNvPr>
          <p:cNvSpPr/>
          <p:nvPr/>
        </p:nvSpPr>
        <p:spPr>
          <a:xfrm>
            <a:off x="8099984" y="3252130"/>
            <a:ext cx="1766366" cy="4024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SAR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(Partner Deliverables)</a:t>
            </a:r>
          </a:p>
        </p:txBody>
      </p:sp>
      <p:sp>
        <p:nvSpPr>
          <p:cNvPr id="185" name="Flowchart: Decision 184">
            <a:extLst>
              <a:ext uri="{FF2B5EF4-FFF2-40B4-BE49-F238E27FC236}">
                <a16:creationId xmlns:a16="http://schemas.microsoft.com/office/drawing/2014/main" id="{77C2B844-46F3-41A1-A677-38266ABAEAB4}"/>
              </a:ext>
            </a:extLst>
          </p:cNvPr>
          <p:cNvSpPr/>
          <p:nvPr/>
        </p:nvSpPr>
        <p:spPr>
          <a:xfrm>
            <a:off x="8785820" y="3034818"/>
            <a:ext cx="219075" cy="200026"/>
          </a:xfrm>
          <a:prstGeom prst="flowChartDecision">
            <a:avLst/>
          </a:prstGeom>
          <a:solidFill>
            <a:srgbClr val="2626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6" name="Straight Arrow Connector 185">
            <a:extLst>
              <a:ext uri="{FF2B5EF4-FFF2-40B4-BE49-F238E27FC236}">
                <a16:creationId xmlns:a16="http://schemas.microsoft.com/office/drawing/2014/main" id="{8404090E-1F54-4288-A7F3-0C28B98936CA}"/>
              </a:ext>
            </a:extLst>
          </p:cNvPr>
          <p:cNvCxnSpPr>
            <a:cxnSpLocks/>
            <a:stCxn id="179" idx="3"/>
            <a:endCxn id="177" idx="1"/>
          </p:cNvCxnSpPr>
          <p:nvPr/>
        </p:nvCxnSpPr>
        <p:spPr>
          <a:xfrm flipV="1">
            <a:off x="1129075" y="3426543"/>
            <a:ext cx="610298" cy="6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BD6972EE-8D6D-4BEA-8480-556908B88604}"/>
              </a:ext>
            </a:extLst>
          </p:cNvPr>
          <p:cNvCxnSpPr>
            <a:cxnSpLocks/>
            <a:stCxn id="177" idx="3"/>
            <a:endCxn id="181" idx="1"/>
          </p:cNvCxnSpPr>
          <p:nvPr/>
        </p:nvCxnSpPr>
        <p:spPr>
          <a:xfrm>
            <a:off x="2299830" y="3426543"/>
            <a:ext cx="652112" cy="3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36A863CD-24B0-4AA3-9EC6-A39C71F6EC0F}"/>
              </a:ext>
            </a:extLst>
          </p:cNvPr>
          <p:cNvCxnSpPr>
            <a:cxnSpLocks/>
            <a:stCxn id="181" idx="3"/>
            <a:endCxn id="182" idx="1"/>
          </p:cNvCxnSpPr>
          <p:nvPr/>
        </p:nvCxnSpPr>
        <p:spPr>
          <a:xfrm>
            <a:off x="3512399" y="3430116"/>
            <a:ext cx="1210445" cy="3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E6C2A649-BF07-4216-A021-8A172B019CC0}"/>
              </a:ext>
            </a:extLst>
          </p:cNvPr>
          <p:cNvCxnSpPr>
            <a:cxnSpLocks/>
            <a:stCxn id="182" idx="3"/>
            <a:endCxn id="184" idx="1"/>
          </p:cNvCxnSpPr>
          <p:nvPr/>
        </p:nvCxnSpPr>
        <p:spPr>
          <a:xfrm>
            <a:off x="7404685" y="3433173"/>
            <a:ext cx="695299" cy="20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0" name="Flowchart: Decision 189">
            <a:extLst>
              <a:ext uri="{FF2B5EF4-FFF2-40B4-BE49-F238E27FC236}">
                <a16:creationId xmlns:a16="http://schemas.microsoft.com/office/drawing/2014/main" id="{86C8072F-C689-4B13-ACD8-B54162CE1779}"/>
              </a:ext>
            </a:extLst>
          </p:cNvPr>
          <p:cNvSpPr/>
          <p:nvPr/>
        </p:nvSpPr>
        <p:spPr>
          <a:xfrm>
            <a:off x="10293008" y="3152117"/>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Rectangle 190">
            <a:extLst>
              <a:ext uri="{FF2B5EF4-FFF2-40B4-BE49-F238E27FC236}">
                <a16:creationId xmlns:a16="http://schemas.microsoft.com/office/drawing/2014/main" id="{59CA104B-CD5A-4642-962B-08AFCCF5D918}"/>
              </a:ext>
            </a:extLst>
          </p:cNvPr>
          <p:cNvSpPr/>
          <p:nvPr/>
        </p:nvSpPr>
        <p:spPr>
          <a:xfrm>
            <a:off x="10122318" y="3362462"/>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IRR</a:t>
            </a:r>
          </a:p>
        </p:txBody>
      </p:sp>
      <p:cxnSp>
        <p:nvCxnSpPr>
          <p:cNvPr id="192" name="Straight Arrow Connector 191">
            <a:extLst>
              <a:ext uri="{FF2B5EF4-FFF2-40B4-BE49-F238E27FC236}">
                <a16:creationId xmlns:a16="http://schemas.microsoft.com/office/drawing/2014/main" id="{16CF720D-4576-42EC-860A-F622693C5EFB}"/>
              </a:ext>
            </a:extLst>
          </p:cNvPr>
          <p:cNvCxnSpPr>
            <a:cxnSpLocks/>
            <a:stCxn id="184" idx="3"/>
            <a:endCxn id="191" idx="1"/>
          </p:cNvCxnSpPr>
          <p:nvPr/>
        </p:nvCxnSpPr>
        <p:spPr>
          <a:xfrm>
            <a:off x="9866350" y="3453339"/>
            <a:ext cx="25596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20402B46-6310-4D02-9470-5F8DABFED6A6}"/>
              </a:ext>
            </a:extLst>
          </p:cNvPr>
          <p:cNvSpPr txBox="1"/>
          <p:nvPr/>
        </p:nvSpPr>
        <p:spPr>
          <a:xfrm>
            <a:off x="252331" y="2282026"/>
            <a:ext cx="46503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IKC Deliverables:</a:t>
            </a:r>
          </a:p>
        </p:txBody>
      </p:sp>
      <p:pic>
        <p:nvPicPr>
          <p:cNvPr id="234" name="Picture 233">
            <a:extLst>
              <a:ext uri="{FF2B5EF4-FFF2-40B4-BE49-F238E27FC236}">
                <a16:creationId xmlns:a16="http://schemas.microsoft.com/office/drawing/2014/main" id="{84634683-32B5-4858-9D9E-694156A40C3D}"/>
              </a:ext>
            </a:extLst>
          </p:cNvPr>
          <p:cNvPicPr>
            <a:picLocks noChangeAspect="1"/>
          </p:cNvPicPr>
          <p:nvPr/>
        </p:nvPicPr>
        <p:blipFill rotWithShape="1">
          <a:blip r:embed="rId2"/>
          <a:srcRect t="11037" b="2614"/>
          <a:stretch/>
        </p:blipFill>
        <p:spPr>
          <a:xfrm>
            <a:off x="264332" y="4252618"/>
            <a:ext cx="4837397" cy="302879"/>
          </a:xfrm>
          <a:prstGeom prst="rect">
            <a:avLst/>
          </a:prstGeom>
        </p:spPr>
      </p:pic>
      <p:sp>
        <p:nvSpPr>
          <p:cNvPr id="235" name="Flowchart: Decision 234">
            <a:extLst>
              <a:ext uri="{FF2B5EF4-FFF2-40B4-BE49-F238E27FC236}">
                <a16:creationId xmlns:a16="http://schemas.microsoft.com/office/drawing/2014/main" id="{D48453CD-B5BB-41BF-A7B0-25418F59CF31}"/>
              </a:ext>
            </a:extLst>
          </p:cNvPr>
          <p:cNvSpPr/>
          <p:nvPr/>
        </p:nvSpPr>
        <p:spPr>
          <a:xfrm>
            <a:off x="1906873" y="4673542"/>
            <a:ext cx="219075" cy="200026"/>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Rectangle 235">
            <a:extLst>
              <a:ext uri="{FF2B5EF4-FFF2-40B4-BE49-F238E27FC236}">
                <a16:creationId xmlns:a16="http://schemas.microsoft.com/office/drawing/2014/main" id="{D2B5FB3B-5B19-4F06-B05A-879CA3E82C21}"/>
              </a:ext>
            </a:extLst>
          </p:cNvPr>
          <p:cNvSpPr/>
          <p:nvPr/>
        </p:nvSpPr>
        <p:spPr>
          <a:xfrm>
            <a:off x="1731140" y="4874376"/>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PRR</a:t>
            </a:r>
          </a:p>
        </p:txBody>
      </p:sp>
      <p:sp>
        <p:nvSpPr>
          <p:cNvPr id="237" name="Flowchart: Decision 236">
            <a:extLst>
              <a:ext uri="{FF2B5EF4-FFF2-40B4-BE49-F238E27FC236}">
                <a16:creationId xmlns:a16="http://schemas.microsoft.com/office/drawing/2014/main" id="{0634D460-0C75-4C00-A735-98A8F22EE8C8}"/>
              </a:ext>
            </a:extLst>
          </p:cNvPr>
          <p:cNvSpPr/>
          <p:nvPr/>
        </p:nvSpPr>
        <p:spPr>
          <a:xfrm>
            <a:off x="731076" y="4679560"/>
            <a:ext cx="219075" cy="200026"/>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Rectangle 237">
            <a:extLst>
              <a:ext uri="{FF2B5EF4-FFF2-40B4-BE49-F238E27FC236}">
                <a16:creationId xmlns:a16="http://schemas.microsoft.com/office/drawing/2014/main" id="{B768FD2C-9389-4D1F-A852-592C2C741176}"/>
              </a:ext>
            </a:extLst>
          </p:cNvPr>
          <p:cNvSpPr/>
          <p:nvPr/>
        </p:nvSpPr>
        <p:spPr>
          <a:xfrm>
            <a:off x="560385" y="4881006"/>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FDR</a:t>
            </a:r>
          </a:p>
        </p:txBody>
      </p:sp>
      <p:sp>
        <p:nvSpPr>
          <p:cNvPr id="239" name="Flowchart: Decision 238">
            <a:extLst>
              <a:ext uri="{FF2B5EF4-FFF2-40B4-BE49-F238E27FC236}">
                <a16:creationId xmlns:a16="http://schemas.microsoft.com/office/drawing/2014/main" id="{404C1BD5-490F-45EE-A4A7-617FD3185315}"/>
              </a:ext>
            </a:extLst>
          </p:cNvPr>
          <p:cNvSpPr/>
          <p:nvPr/>
        </p:nvSpPr>
        <p:spPr>
          <a:xfrm>
            <a:off x="3114401" y="4674995"/>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Rectangle 239">
            <a:extLst>
              <a:ext uri="{FF2B5EF4-FFF2-40B4-BE49-F238E27FC236}">
                <a16:creationId xmlns:a16="http://schemas.microsoft.com/office/drawing/2014/main" id="{92F9E950-E636-457C-96A9-46A679284D41}"/>
              </a:ext>
            </a:extLst>
          </p:cNvPr>
          <p:cNvSpPr/>
          <p:nvPr/>
        </p:nvSpPr>
        <p:spPr>
          <a:xfrm>
            <a:off x="2943709" y="4877949"/>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MRR</a:t>
            </a:r>
          </a:p>
        </p:txBody>
      </p:sp>
      <p:sp>
        <p:nvSpPr>
          <p:cNvPr id="241" name="Rectangle 240">
            <a:extLst>
              <a:ext uri="{FF2B5EF4-FFF2-40B4-BE49-F238E27FC236}">
                <a16:creationId xmlns:a16="http://schemas.microsoft.com/office/drawing/2014/main" id="{E98B8C9F-049D-4B43-8B96-3CB7E80FABBC}"/>
              </a:ext>
            </a:extLst>
          </p:cNvPr>
          <p:cNvSpPr/>
          <p:nvPr/>
        </p:nvSpPr>
        <p:spPr>
          <a:xfrm>
            <a:off x="4714611" y="4718629"/>
            <a:ext cx="2681841" cy="50650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Product Fabrication, Verification, Acceptance, and Integration</a:t>
            </a:r>
          </a:p>
        </p:txBody>
      </p:sp>
      <p:cxnSp>
        <p:nvCxnSpPr>
          <p:cNvPr id="245" name="Straight Arrow Connector 244">
            <a:extLst>
              <a:ext uri="{FF2B5EF4-FFF2-40B4-BE49-F238E27FC236}">
                <a16:creationId xmlns:a16="http://schemas.microsoft.com/office/drawing/2014/main" id="{180F7626-6258-4DEF-A575-43C3237B8208}"/>
              </a:ext>
            </a:extLst>
          </p:cNvPr>
          <p:cNvCxnSpPr>
            <a:cxnSpLocks/>
            <a:stCxn id="238" idx="3"/>
            <a:endCxn id="236" idx="1"/>
          </p:cNvCxnSpPr>
          <p:nvPr/>
        </p:nvCxnSpPr>
        <p:spPr>
          <a:xfrm flipV="1">
            <a:off x="1120842" y="4965254"/>
            <a:ext cx="610298" cy="6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04D9E9E4-1C13-4616-A4A0-A531ACFFB4A7}"/>
              </a:ext>
            </a:extLst>
          </p:cNvPr>
          <p:cNvCxnSpPr>
            <a:cxnSpLocks/>
            <a:stCxn id="236" idx="3"/>
            <a:endCxn id="240" idx="1"/>
          </p:cNvCxnSpPr>
          <p:nvPr/>
        </p:nvCxnSpPr>
        <p:spPr>
          <a:xfrm>
            <a:off x="2291597" y="4965254"/>
            <a:ext cx="652112" cy="3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989D663A-40C5-4C76-81D1-7E725741AC50}"/>
              </a:ext>
            </a:extLst>
          </p:cNvPr>
          <p:cNvCxnSpPr>
            <a:cxnSpLocks/>
            <a:stCxn id="240" idx="3"/>
            <a:endCxn id="241" idx="1"/>
          </p:cNvCxnSpPr>
          <p:nvPr/>
        </p:nvCxnSpPr>
        <p:spPr>
          <a:xfrm>
            <a:off x="3504166" y="4968827"/>
            <a:ext cx="1210445" cy="3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91865F0D-AD6D-4332-B46E-DDB3DB6F0422}"/>
              </a:ext>
            </a:extLst>
          </p:cNvPr>
          <p:cNvCxnSpPr>
            <a:cxnSpLocks/>
            <a:stCxn id="241" idx="3"/>
          </p:cNvCxnSpPr>
          <p:nvPr/>
        </p:nvCxnSpPr>
        <p:spPr>
          <a:xfrm>
            <a:off x="7396452" y="4971884"/>
            <a:ext cx="695299" cy="20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9" name="Flowchart: Decision 248">
            <a:extLst>
              <a:ext uri="{FF2B5EF4-FFF2-40B4-BE49-F238E27FC236}">
                <a16:creationId xmlns:a16="http://schemas.microsoft.com/office/drawing/2014/main" id="{C63039F1-4F9D-4A29-B2A4-CF2FAF6B377B}"/>
              </a:ext>
            </a:extLst>
          </p:cNvPr>
          <p:cNvSpPr/>
          <p:nvPr/>
        </p:nvSpPr>
        <p:spPr>
          <a:xfrm>
            <a:off x="8258673" y="4700338"/>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0" name="Rectangle 249">
            <a:extLst>
              <a:ext uri="{FF2B5EF4-FFF2-40B4-BE49-F238E27FC236}">
                <a16:creationId xmlns:a16="http://schemas.microsoft.com/office/drawing/2014/main" id="{C3C41C04-ED98-4351-9B06-8C9797C89FCC}"/>
              </a:ext>
            </a:extLst>
          </p:cNvPr>
          <p:cNvSpPr/>
          <p:nvPr/>
        </p:nvSpPr>
        <p:spPr>
          <a:xfrm>
            <a:off x="8087983" y="4910683"/>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IRR</a:t>
            </a:r>
          </a:p>
        </p:txBody>
      </p:sp>
      <p:sp>
        <p:nvSpPr>
          <p:cNvPr id="252" name="TextBox 251">
            <a:extLst>
              <a:ext uri="{FF2B5EF4-FFF2-40B4-BE49-F238E27FC236}">
                <a16:creationId xmlns:a16="http://schemas.microsoft.com/office/drawing/2014/main" id="{16045884-C49B-4D25-812C-ABB8F91E4944}"/>
              </a:ext>
            </a:extLst>
          </p:cNvPr>
          <p:cNvSpPr txBox="1"/>
          <p:nvPr/>
        </p:nvSpPr>
        <p:spPr>
          <a:xfrm>
            <a:off x="264332" y="3819094"/>
            <a:ext cx="46503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LINAC Deliverables:</a:t>
            </a:r>
          </a:p>
        </p:txBody>
      </p:sp>
      <p:pic>
        <p:nvPicPr>
          <p:cNvPr id="253" name="Picture 252">
            <a:extLst>
              <a:ext uri="{FF2B5EF4-FFF2-40B4-BE49-F238E27FC236}">
                <a16:creationId xmlns:a16="http://schemas.microsoft.com/office/drawing/2014/main" id="{41829760-C91D-4AEC-A5F0-FD00BC6AC378}"/>
              </a:ext>
            </a:extLst>
          </p:cNvPr>
          <p:cNvPicPr>
            <a:picLocks noChangeAspect="1"/>
          </p:cNvPicPr>
          <p:nvPr/>
        </p:nvPicPr>
        <p:blipFill rotWithShape="1">
          <a:blip r:embed="rId2"/>
          <a:srcRect t="11037" b="2614"/>
          <a:stretch/>
        </p:blipFill>
        <p:spPr>
          <a:xfrm>
            <a:off x="264332" y="5826850"/>
            <a:ext cx="4837397" cy="302879"/>
          </a:xfrm>
          <a:prstGeom prst="rect">
            <a:avLst/>
          </a:prstGeom>
        </p:spPr>
      </p:pic>
      <p:sp>
        <p:nvSpPr>
          <p:cNvPr id="254" name="Flowchart: Decision 253">
            <a:extLst>
              <a:ext uri="{FF2B5EF4-FFF2-40B4-BE49-F238E27FC236}">
                <a16:creationId xmlns:a16="http://schemas.microsoft.com/office/drawing/2014/main" id="{96C67F73-2D82-427A-BF64-01AC7C9EFB78}"/>
              </a:ext>
            </a:extLst>
          </p:cNvPr>
          <p:cNvSpPr/>
          <p:nvPr/>
        </p:nvSpPr>
        <p:spPr>
          <a:xfrm>
            <a:off x="1915106" y="6201136"/>
            <a:ext cx="219075" cy="200026"/>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Rectangle 254">
            <a:extLst>
              <a:ext uri="{FF2B5EF4-FFF2-40B4-BE49-F238E27FC236}">
                <a16:creationId xmlns:a16="http://schemas.microsoft.com/office/drawing/2014/main" id="{0585D160-B065-42B9-A2A0-4FA45CA7A6B3}"/>
              </a:ext>
            </a:extLst>
          </p:cNvPr>
          <p:cNvSpPr/>
          <p:nvPr/>
        </p:nvSpPr>
        <p:spPr>
          <a:xfrm>
            <a:off x="1739373" y="6401970"/>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PRR</a:t>
            </a:r>
          </a:p>
        </p:txBody>
      </p:sp>
      <p:sp>
        <p:nvSpPr>
          <p:cNvPr id="256" name="Flowchart: Decision 255">
            <a:extLst>
              <a:ext uri="{FF2B5EF4-FFF2-40B4-BE49-F238E27FC236}">
                <a16:creationId xmlns:a16="http://schemas.microsoft.com/office/drawing/2014/main" id="{AD82B4B8-ABC3-4F0A-BF07-F8BE826A4FEB}"/>
              </a:ext>
            </a:extLst>
          </p:cNvPr>
          <p:cNvSpPr/>
          <p:nvPr/>
        </p:nvSpPr>
        <p:spPr>
          <a:xfrm>
            <a:off x="739309" y="6207154"/>
            <a:ext cx="219075" cy="200026"/>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7" name="Rectangle 256">
            <a:extLst>
              <a:ext uri="{FF2B5EF4-FFF2-40B4-BE49-F238E27FC236}">
                <a16:creationId xmlns:a16="http://schemas.microsoft.com/office/drawing/2014/main" id="{97EA9A38-A981-4AD8-953C-6E38AAC738BB}"/>
              </a:ext>
            </a:extLst>
          </p:cNvPr>
          <p:cNvSpPr/>
          <p:nvPr/>
        </p:nvSpPr>
        <p:spPr>
          <a:xfrm>
            <a:off x="568618" y="6408600"/>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FDR</a:t>
            </a:r>
          </a:p>
        </p:txBody>
      </p:sp>
      <p:sp>
        <p:nvSpPr>
          <p:cNvPr id="258" name="Flowchart: Decision 257">
            <a:extLst>
              <a:ext uri="{FF2B5EF4-FFF2-40B4-BE49-F238E27FC236}">
                <a16:creationId xmlns:a16="http://schemas.microsoft.com/office/drawing/2014/main" id="{D44687F4-4082-4C8B-9540-5015C166EE2E}"/>
              </a:ext>
            </a:extLst>
          </p:cNvPr>
          <p:cNvSpPr/>
          <p:nvPr/>
        </p:nvSpPr>
        <p:spPr>
          <a:xfrm>
            <a:off x="3122634" y="6202589"/>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Rectangle 258">
            <a:extLst>
              <a:ext uri="{FF2B5EF4-FFF2-40B4-BE49-F238E27FC236}">
                <a16:creationId xmlns:a16="http://schemas.microsoft.com/office/drawing/2014/main" id="{5936D0BB-D5F1-4002-82BC-3C791D4E977D}"/>
              </a:ext>
            </a:extLst>
          </p:cNvPr>
          <p:cNvSpPr/>
          <p:nvPr/>
        </p:nvSpPr>
        <p:spPr>
          <a:xfrm>
            <a:off x="2951942" y="6405543"/>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MRR</a:t>
            </a:r>
          </a:p>
        </p:txBody>
      </p:sp>
      <p:sp>
        <p:nvSpPr>
          <p:cNvPr id="260" name="Rectangle 259">
            <a:extLst>
              <a:ext uri="{FF2B5EF4-FFF2-40B4-BE49-F238E27FC236}">
                <a16:creationId xmlns:a16="http://schemas.microsoft.com/office/drawing/2014/main" id="{1F6FB063-FE73-4C39-B311-17023AC3CDB4}"/>
              </a:ext>
            </a:extLst>
          </p:cNvPr>
          <p:cNvSpPr/>
          <p:nvPr/>
        </p:nvSpPr>
        <p:spPr>
          <a:xfrm>
            <a:off x="4722844" y="6246223"/>
            <a:ext cx="2681841" cy="50650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Product Fabrication, Verification, Acceptance, and Integration</a:t>
            </a:r>
          </a:p>
        </p:txBody>
      </p:sp>
      <p:cxnSp>
        <p:nvCxnSpPr>
          <p:cNvPr id="264" name="Straight Arrow Connector 263">
            <a:extLst>
              <a:ext uri="{FF2B5EF4-FFF2-40B4-BE49-F238E27FC236}">
                <a16:creationId xmlns:a16="http://schemas.microsoft.com/office/drawing/2014/main" id="{0D7D4D60-E92E-42B3-8ACE-F093EB50B230}"/>
              </a:ext>
            </a:extLst>
          </p:cNvPr>
          <p:cNvCxnSpPr>
            <a:cxnSpLocks/>
            <a:stCxn id="257" idx="3"/>
            <a:endCxn id="255" idx="1"/>
          </p:cNvCxnSpPr>
          <p:nvPr/>
        </p:nvCxnSpPr>
        <p:spPr>
          <a:xfrm flipV="1">
            <a:off x="1129075" y="6492848"/>
            <a:ext cx="610298" cy="6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E812B243-DA26-4161-ABA4-3A24B343A8C7}"/>
              </a:ext>
            </a:extLst>
          </p:cNvPr>
          <p:cNvCxnSpPr>
            <a:cxnSpLocks/>
            <a:stCxn id="255" idx="3"/>
            <a:endCxn id="259" idx="1"/>
          </p:cNvCxnSpPr>
          <p:nvPr/>
        </p:nvCxnSpPr>
        <p:spPr>
          <a:xfrm>
            <a:off x="2299830" y="6492848"/>
            <a:ext cx="652112" cy="3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65DB4029-4BE6-474E-B477-22B6A338CD15}"/>
              </a:ext>
            </a:extLst>
          </p:cNvPr>
          <p:cNvCxnSpPr>
            <a:cxnSpLocks/>
            <a:stCxn id="259" idx="3"/>
            <a:endCxn id="260" idx="1"/>
          </p:cNvCxnSpPr>
          <p:nvPr/>
        </p:nvCxnSpPr>
        <p:spPr>
          <a:xfrm>
            <a:off x="3512399" y="6496421"/>
            <a:ext cx="1210445" cy="3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11C81FEE-D975-4DF1-8083-15BAE7D551AF}"/>
              </a:ext>
            </a:extLst>
          </p:cNvPr>
          <p:cNvCxnSpPr>
            <a:cxnSpLocks/>
            <a:stCxn id="260" idx="3"/>
            <a:endCxn id="272" idx="1"/>
          </p:cNvCxnSpPr>
          <p:nvPr/>
        </p:nvCxnSpPr>
        <p:spPr>
          <a:xfrm>
            <a:off x="7404685" y="6499478"/>
            <a:ext cx="6915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DE4558B7-13C3-4519-AF90-EFFF37310600}"/>
              </a:ext>
            </a:extLst>
          </p:cNvPr>
          <p:cNvSpPr txBox="1"/>
          <p:nvPr/>
        </p:nvSpPr>
        <p:spPr>
          <a:xfrm>
            <a:off x="264332" y="5393326"/>
            <a:ext cx="57422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Other Project Deliverables (</a:t>
            </a:r>
            <a:r>
              <a:rPr kumimoji="0" lang="en-US" sz="1800" b="1" i="0" u="none" strike="noStrike" kern="1200" cap="none" spc="0" normalizeH="0" baseline="0" noProof="0" err="1">
                <a:ln>
                  <a:noFill/>
                </a:ln>
                <a:solidFill>
                  <a:prstClr val="black"/>
                </a:solidFill>
                <a:effectLst/>
                <a:uLnTx/>
                <a:uFillTx/>
                <a:latin typeface="Calibri" panose="020F0502020204030204"/>
                <a:ea typeface="+mn-ea"/>
                <a:cs typeface="+mn-cs"/>
              </a:rPr>
              <a:t>AccU</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272" name="Rectangle 271">
            <a:extLst>
              <a:ext uri="{FF2B5EF4-FFF2-40B4-BE49-F238E27FC236}">
                <a16:creationId xmlns:a16="http://schemas.microsoft.com/office/drawing/2014/main" id="{E067E4FE-0D8E-4E6B-AD2C-786EDF1B7924}"/>
              </a:ext>
            </a:extLst>
          </p:cNvPr>
          <p:cNvSpPr/>
          <p:nvPr/>
        </p:nvSpPr>
        <p:spPr>
          <a:xfrm>
            <a:off x="8096216" y="6246223"/>
            <a:ext cx="2681841" cy="50650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System Integration</a:t>
            </a:r>
          </a:p>
        </p:txBody>
      </p:sp>
      <p:pic>
        <p:nvPicPr>
          <p:cNvPr id="67" name="Picture 66">
            <a:extLst>
              <a:ext uri="{FF2B5EF4-FFF2-40B4-BE49-F238E27FC236}">
                <a16:creationId xmlns:a16="http://schemas.microsoft.com/office/drawing/2014/main" id="{6AB2BD72-E0D8-4052-BBDE-F80CA3E8CE4E}"/>
              </a:ext>
            </a:extLst>
          </p:cNvPr>
          <p:cNvPicPr>
            <a:picLocks noChangeAspect="1"/>
          </p:cNvPicPr>
          <p:nvPr/>
        </p:nvPicPr>
        <p:blipFill rotWithShape="1">
          <a:blip r:embed="rId2"/>
          <a:srcRect t="11037" b="2614"/>
          <a:stretch/>
        </p:blipFill>
        <p:spPr>
          <a:xfrm>
            <a:off x="252331" y="1153470"/>
            <a:ext cx="4837397" cy="302879"/>
          </a:xfrm>
          <a:prstGeom prst="rect">
            <a:avLst/>
          </a:prstGeom>
        </p:spPr>
      </p:pic>
      <p:sp>
        <p:nvSpPr>
          <p:cNvPr id="68" name="Flowchart: Decision 67">
            <a:extLst>
              <a:ext uri="{FF2B5EF4-FFF2-40B4-BE49-F238E27FC236}">
                <a16:creationId xmlns:a16="http://schemas.microsoft.com/office/drawing/2014/main" id="{884EEE05-B280-475E-83BB-F07862AED6EF}"/>
              </a:ext>
            </a:extLst>
          </p:cNvPr>
          <p:cNvSpPr/>
          <p:nvPr/>
        </p:nvSpPr>
        <p:spPr>
          <a:xfrm>
            <a:off x="1877828" y="1572660"/>
            <a:ext cx="219075" cy="200026"/>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323EE2D8-293D-4AB0-AAD8-63A8F978D14A}"/>
              </a:ext>
            </a:extLst>
          </p:cNvPr>
          <p:cNvSpPr/>
          <p:nvPr/>
        </p:nvSpPr>
        <p:spPr>
          <a:xfrm>
            <a:off x="1707138" y="1903539"/>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PRR</a:t>
            </a:r>
          </a:p>
        </p:txBody>
      </p:sp>
      <p:sp>
        <p:nvSpPr>
          <p:cNvPr id="71" name="Flowchart: Decision 70">
            <a:extLst>
              <a:ext uri="{FF2B5EF4-FFF2-40B4-BE49-F238E27FC236}">
                <a16:creationId xmlns:a16="http://schemas.microsoft.com/office/drawing/2014/main" id="{A2FC1CBC-7B36-4F27-825F-98B58D875672}"/>
              </a:ext>
            </a:extLst>
          </p:cNvPr>
          <p:cNvSpPr/>
          <p:nvPr/>
        </p:nvSpPr>
        <p:spPr>
          <a:xfrm>
            <a:off x="719075" y="1572660"/>
            <a:ext cx="219075" cy="200026"/>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4650A2B3-C657-438E-9745-9DB80B4FBFC3}"/>
              </a:ext>
            </a:extLst>
          </p:cNvPr>
          <p:cNvSpPr/>
          <p:nvPr/>
        </p:nvSpPr>
        <p:spPr>
          <a:xfrm>
            <a:off x="440060" y="1786175"/>
            <a:ext cx="820678" cy="42315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90% CCR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(FDR)</a:t>
            </a:r>
          </a:p>
        </p:txBody>
      </p:sp>
      <p:sp>
        <p:nvSpPr>
          <p:cNvPr id="73" name="Flowchart: Decision 72">
            <a:extLst>
              <a:ext uri="{FF2B5EF4-FFF2-40B4-BE49-F238E27FC236}">
                <a16:creationId xmlns:a16="http://schemas.microsoft.com/office/drawing/2014/main" id="{D4547190-407B-4A07-B3A6-493834313E58}"/>
              </a:ext>
            </a:extLst>
          </p:cNvPr>
          <p:cNvSpPr/>
          <p:nvPr/>
        </p:nvSpPr>
        <p:spPr>
          <a:xfrm>
            <a:off x="3189203" y="1572660"/>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01AF5DFC-4BF7-4426-A1C3-53996A457D91}"/>
              </a:ext>
            </a:extLst>
          </p:cNvPr>
          <p:cNvSpPr/>
          <p:nvPr/>
        </p:nvSpPr>
        <p:spPr>
          <a:xfrm>
            <a:off x="2480133" y="1786175"/>
            <a:ext cx="1605253" cy="4228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Submittal Review (MRR)</a:t>
            </a:r>
          </a:p>
        </p:txBody>
      </p:sp>
      <p:sp>
        <p:nvSpPr>
          <p:cNvPr id="75" name="Rectangle 74">
            <a:extLst>
              <a:ext uri="{FF2B5EF4-FFF2-40B4-BE49-F238E27FC236}">
                <a16:creationId xmlns:a16="http://schemas.microsoft.com/office/drawing/2014/main" id="{01BF1F5C-AC8E-4ACF-891C-C225695A49FB}"/>
              </a:ext>
            </a:extLst>
          </p:cNvPr>
          <p:cNvSpPr/>
          <p:nvPr/>
        </p:nvSpPr>
        <p:spPr>
          <a:xfrm>
            <a:off x="4702610" y="1741161"/>
            <a:ext cx="2681841" cy="50650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Product Fabrication, Verification, Acceptance, and Integration</a:t>
            </a:r>
          </a:p>
        </p:txBody>
      </p:sp>
      <p:cxnSp>
        <p:nvCxnSpPr>
          <p:cNvPr id="76" name="Straight Arrow Connector 75">
            <a:extLst>
              <a:ext uri="{FF2B5EF4-FFF2-40B4-BE49-F238E27FC236}">
                <a16:creationId xmlns:a16="http://schemas.microsoft.com/office/drawing/2014/main" id="{6BC0B34F-3488-4D3D-BBE8-CCEE3300EFE5}"/>
              </a:ext>
            </a:extLst>
          </p:cNvPr>
          <p:cNvCxnSpPr>
            <a:cxnSpLocks/>
            <a:stCxn id="72" idx="3"/>
            <a:endCxn id="70" idx="1"/>
          </p:cNvCxnSpPr>
          <p:nvPr/>
        </p:nvCxnSpPr>
        <p:spPr>
          <a:xfrm flipV="1">
            <a:off x="1260738" y="1994417"/>
            <a:ext cx="446400" cy="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E5AAB58-57AD-49DD-9720-334C7A787A7D}"/>
              </a:ext>
            </a:extLst>
          </p:cNvPr>
          <p:cNvCxnSpPr>
            <a:cxnSpLocks/>
            <a:stCxn id="70" idx="3"/>
            <a:endCxn id="74" idx="1"/>
          </p:cNvCxnSpPr>
          <p:nvPr/>
        </p:nvCxnSpPr>
        <p:spPr>
          <a:xfrm>
            <a:off x="2267595" y="1994417"/>
            <a:ext cx="212538" cy="3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6820FA0-213D-4340-B238-CFE6D616D063}"/>
              </a:ext>
            </a:extLst>
          </p:cNvPr>
          <p:cNvCxnSpPr>
            <a:cxnSpLocks/>
            <a:stCxn id="74" idx="3"/>
            <a:endCxn id="75" idx="1"/>
          </p:cNvCxnSpPr>
          <p:nvPr/>
        </p:nvCxnSpPr>
        <p:spPr>
          <a:xfrm flipV="1">
            <a:off x="4085386" y="1994416"/>
            <a:ext cx="617224" cy="3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1D37D0D-6171-4BE1-AE0B-DC9151E9F3A1}"/>
              </a:ext>
            </a:extLst>
          </p:cNvPr>
          <p:cNvCxnSpPr>
            <a:cxnSpLocks/>
            <a:stCxn id="75" idx="3"/>
            <a:endCxn id="111" idx="1"/>
          </p:cNvCxnSpPr>
          <p:nvPr/>
        </p:nvCxnSpPr>
        <p:spPr>
          <a:xfrm>
            <a:off x="7384451" y="1994416"/>
            <a:ext cx="691531" cy="3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57B1A1-31BD-4733-BEB1-B32AACD0FFC3}"/>
              </a:ext>
            </a:extLst>
          </p:cNvPr>
          <p:cNvSpPr txBox="1"/>
          <p:nvPr/>
        </p:nvSpPr>
        <p:spPr>
          <a:xfrm>
            <a:off x="252331" y="719946"/>
            <a:ext cx="57422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CF Deliverables:</a:t>
            </a:r>
          </a:p>
        </p:txBody>
      </p:sp>
      <p:sp>
        <p:nvSpPr>
          <p:cNvPr id="110" name="Flowchart: Decision 109">
            <a:extLst>
              <a:ext uri="{FF2B5EF4-FFF2-40B4-BE49-F238E27FC236}">
                <a16:creationId xmlns:a16="http://schemas.microsoft.com/office/drawing/2014/main" id="{9351D5CA-8759-4003-BE10-04D6A1AC4E42}"/>
              </a:ext>
            </a:extLst>
          </p:cNvPr>
          <p:cNvSpPr/>
          <p:nvPr/>
        </p:nvSpPr>
        <p:spPr>
          <a:xfrm>
            <a:off x="8246672" y="1575831"/>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18237DBA-8911-41C3-9D87-E7C8CD3C1DEC}"/>
              </a:ext>
            </a:extLst>
          </p:cNvPr>
          <p:cNvSpPr/>
          <p:nvPr/>
        </p:nvSpPr>
        <p:spPr>
          <a:xfrm>
            <a:off x="8075982" y="1786176"/>
            <a:ext cx="560457" cy="4228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(IRR)</a:t>
            </a:r>
          </a:p>
        </p:txBody>
      </p:sp>
      <p:sp>
        <p:nvSpPr>
          <p:cNvPr id="81" name="Rectangle: Rounded Corners 80">
            <a:extLst>
              <a:ext uri="{FF2B5EF4-FFF2-40B4-BE49-F238E27FC236}">
                <a16:creationId xmlns:a16="http://schemas.microsoft.com/office/drawing/2014/main" id="{29ED0E67-EC1E-4CB5-AB9D-5C3195144A75}"/>
              </a:ext>
            </a:extLst>
          </p:cNvPr>
          <p:cNvSpPr/>
          <p:nvPr/>
        </p:nvSpPr>
        <p:spPr>
          <a:xfrm>
            <a:off x="145143" y="2279098"/>
            <a:ext cx="11902529" cy="1537068"/>
          </a:xfrm>
          <a:prstGeom prst="roundRect">
            <a:avLst/>
          </a:prstGeom>
          <a:noFill/>
          <a:ln w="28575">
            <a:solidFill>
              <a:srgbClr val="FF0000"/>
            </a:solidFill>
            <a:prstDash val="lgDash"/>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546D21-9205-4438-8474-C3DE00E57A7C}"/>
              </a:ext>
            </a:extLst>
          </p:cNvPr>
          <p:cNvSpPr>
            <a:spLocks noGrp="1"/>
          </p:cNvSpPr>
          <p:nvPr>
            <p:ph idx="1"/>
          </p:nvPr>
        </p:nvSpPr>
        <p:spPr/>
        <p:txBody>
          <a:bodyPr/>
          <a:lstStyle/>
          <a:p>
            <a:pPr marL="0" indent="0" algn="ctr">
              <a:buNone/>
            </a:pPr>
            <a:r>
              <a:rPr lang="en-US" b="1" u="sng" dirty="0"/>
              <a:t>Tuesday July 12</a:t>
            </a:r>
            <a:r>
              <a:rPr lang="en-US" b="1" u="sng" baseline="30000" dirty="0"/>
              <a:t>th</a:t>
            </a:r>
            <a:r>
              <a:rPr lang="en-US" b="1" u="sng" dirty="0"/>
              <a:t> (8:15-9:15am CDT)</a:t>
            </a:r>
            <a:endParaRPr lang="en-US" dirty="0"/>
          </a:p>
          <a:p>
            <a:r>
              <a:rPr lang="en-US" dirty="0"/>
              <a:t>Required Document Deliverables &amp; Overview of Verification Planning Tools (20 min)</a:t>
            </a:r>
          </a:p>
          <a:p>
            <a:endParaRPr lang="en-US" dirty="0"/>
          </a:p>
          <a:p>
            <a:r>
              <a:rPr lang="en-US" dirty="0"/>
              <a:t>Verification Examples in the Project Life Cycle (20 min)</a:t>
            </a:r>
          </a:p>
          <a:p>
            <a:pPr lvl="1"/>
            <a:r>
              <a:rPr lang="en-US" dirty="0"/>
              <a:t>HB650 Production Coupler </a:t>
            </a:r>
            <a:endParaRPr lang="en-US" i="1" dirty="0"/>
          </a:p>
          <a:p>
            <a:pPr lvl="1"/>
            <a:r>
              <a:rPr lang="en-US" dirty="0"/>
              <a:t>HB650 Production Cryomodule</a:t>
            </a:r>
          </a:p>
          <a:p>
            <a:endParaRPr lang="en-US" dirty="0"/>
          </a:p>
          <a:p>
            <a:r>
              <a:rPr lang="en-US" dirty="0"/>
              <a:t>Questions &amp; Open Discussion (20 min)</a:t>
            </a:r>
          </a:p>
          <a:p>
            <a:pPr lvl="2"/>
            <a:endParaRPr lang="en-US" dirty="0"/>
          </a:p>
          <a:p>
            <a:pPr lvl="2"/>
            <a:endParaRPr lang="en-US" dirty="0"/>
          </a:p>
          <a:p>
            <a:endParaRPr lang="en-US" dirty="0"/>
          </a:p>
        </p:txBody>
      </p:sp>
      <p:sp>
        <p:nvSpPr>
          <p:cNvPr id="3" name="Title 2">
            <a:extLst>
              <a:ext uri="{FF2B5EF4-FFF2-40B4-BE49-F238E27FC236}">
                <a16:creationId xmlns:a16="http://schemas.microsoft.com/office/drawing/2014/main" id="{9274E0DF-A790-4115-A889-47ADEAD0278F}"/>
              </a:ext>
            </a:extLst>
          </p:cNvPr>
          <p:cNvSpPr>
            <a:spLocks noGrp="1"/>
          </p:cNvSpPr>
          <p:nvPr>
            <p:ph type="title"/>
          </p:nvPr>
        </p:nvSpPr>
        <p:spPr/>
        <p:txBody>
          <a:bodyPr/>
          <a:lstStyle/>
          <a:p>
            <a:r>
              <a:rPr lang="en-US" dirty="0"/>
              <a:t>Agenda</a:t>
            </a:r>
          </a:p>
        </p:txBody>
      </p:sp>
      <p:sp>
        <p:nvSpPr>
          <p:cNvPr id="4" name="Date Placeholder 3">
            <a:extLst>
              <a:ext uri="{FF2B5EF4-FFF2-40B4-BE49-F238E27FC236}">
                <a16:creationId xmlns:a16="http://schemas.microsoft.com/office/drawing/2014/main" id="{7DF33B25-DF5A-4312-A9A3-EB85E48164CD}"/>
              </a:ext>
            </a:extLst>
          </p:cNvPr>
          <p:cNvSpPr>
            <a:spLocks noGrp="1"/>
          </p:cNvSpPr>
          <p:nvPr>
            <p:ph type="dt" sz="half" idx="10"/>
          </p:nvPr>
        </p:nvSpPr>
        <p:spPr/>
        <p:txBody>
          <a:bodyPr/>
          <a:lstStyle/>
          <a:p>
            <a:pPr>
              <a:defRPr/>
            </a:pPr>
            <a:r>
              <a:rPr lang="en-US"/>
              <a:t>10-Jul-2022</a:t>
            </a:r>
            <a:endParaRPr lang="en-US" dirty="0"/>
          </a:p>
        </p:txBody>
      </p:sp>
      <p:sp>
        <p:nvSpPr>
          <p:cNvPr id="5" name="Footer Placeholder 4">
            <a:extLst>
              <a:ext uri="{FF2B5EF4-FFF2-40B4-BE49-F238E27FC236}">
                <a16:creationId xmlns:a16="http://schemas.microsoft.com/office/drawing/2014/main" id="{25601202-65C6-402E-B43D-8EF302E2895A}"/>
              </a:ext>
            </a:extLst>
          </p:cNvPr>
          <p:cNvSpPr>
            <a:spLocks noGrp="1"/>
          </p:cNvSpPr>
          <p:nvPr>
            <p:ph type="ftr" sz="quarter" idx="11"/>
          </p:nvPr>
        </p:nvSpPr>
        <p:spPr/>
        <p:txBody>
          <a:bodyPr/>
          <a:lstStyle/>
          <a:p>
            <a:pPr>
              <a:defRPr/>
            </a:pPr>
            <a:r>
              <a:rPr lang="en-US"/>
              <a:t>Kokoska &amp; Martinez | PIP-II Technical Workshop - WG5 | PIP-II</a:t>
            </a:r>
            <a:endParaRPr lang="en-US" b="1" dirty="0"/>
          </a:p>
        </p:txBody>
      </p:sp>
      <p:sp>
        <p:nvSpPr>
          <p:cNvPr id="6" name="Slide Number Placeholder 5">
            <a:extLst>
              <a:ext uri="{FF2B5EF4-FFF2-40B4-BE49-F238E27FC236}">
                <a16:creationId xmlns:a16="http://schemas.microsoft.com/office/drawing/2014/main" id="{16D0F669-5F6B-46A7-A6CD-634F5FF9639E}"/>
              </a:ext>
            </a:extLst>
          </p:cNvPr>
          <p:cNvSpPr>
            <a:spLocks noGrp="1"/>
          </p:cNvSpPr>
          <p:nvPr>
            <p:ph type="sldNum" sz="quarter" idx="12"/>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60544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CE406D24-2356-4A3B-883A-43FD20D3D870}"/>
              </a:ext>
            </a:extLst>
          </p:cNvPr>
          <p:cNvSpPr/>
          <p:nvPr/>
        </p:nvSpPr>
        <p:spPr>
          <a:xfrm>
            <a:off x="10293665" y="2740096"/>
            <a:ext cx="1035405" cy="43891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CM Integration &amp;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Linac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Install Prep Steps</a:t>
            </a:r>
          </a:p>
        </p:txBody>
      </p:sp>
      <p:pic>
        <p:nvPicPr>
          <p:cNvPr id="152" name="Picture 151">
            <a:extLst>
              <a:ext uri="{FF2B5EF4-FFF2-40B4-BE49-F238E27FC236}">
                <a16:creationId xmlns:a16="http://schemas.microsoft.com/office/drawing/2014/main" id="{D5A40739-4598-4B5B-82B7-EA7B60CEEC45}"/>
              </a:ext>
            </a:extLst>
          </p:cNvPr>
          <p:cNvPicPr>
            <a:picLocks noChangeAspect="1"/>
          </p:cNvPicPr>
          <p:nvPr/>
        </p:nvPicPr>
        <p:blipFill rotWithShape="1">
          <a:blip r:embed="rId2"/>
          <a:srcRect t="11037" b="2614"/>
          <a:stretch/>
        </p:blipFill>
        <p:spPr>
          <a:xfrm>
            <a:off x="93501" y="1735123"/>
            <a:ext cx="4837397" cy="302879"/>
          </a:xfrm>
          <a:prstGeom prst="rect">
            <a:avLst/>
          </a:prstGeom>
        </p:spPr>
      </p:pic>
      <p:sp>
        <p:nvSpPr>
          <p:cNvPr id="171" name="TextBox 170">
            <a:extLst>
              <a:ext uri="{FF2B5EF4-FFF2-40B4-BE49-F238E27FC236}">
                <a16:creationId xmlns:a16="http://schemas.microsoft.com/office/drawing/2014/main" id="{E8940D9F-908C-4D88-B67C-CF6678419169}"/>
              </a:ext>
            </a:extLst>
          </p:cNvPr>
          <p:cNvSpPr txBox="1"/>
          <p:nvPr/>
        </p:nvSpPr>
        <p:spPr>
          <a:xfrm>
            <a:off x="2512200" y="3167597"/>
            <a:ext cx="10551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MRR for HB650 Production Power Couplers (STFC/Fermilab)</a:t>
            </a:r>
          </a:p>
        </p:txBody>
      </p:sp>
      <p:sp>
        <p:nvSpPr>
          <p:cNvPr id="69" name="Title 2">
            <a:extLst>
              <a:ext uri="{FF2B5EF4-FFF2-40B4-BE49-F238E27FC236}">
                <a16:creationId xmlns:a16="http://schemas.microsoft.com/office/drawing/2014/main" id="{8F11F088-D5F5-4CAB-9CB8-1B1CB60D519B}"/>
              </a:ext>
            </a:extLst>
          </p:cNvPr>
          <p:cNvSpPr txBox="1">
            <a:spLocks/>
          </p:cNvSpPr>
          <p:nvPr/>
        </p:nvSpPr>
        <p:spPr>
          <a:xfrm>
            <a:off x="304800" y="251752"/>
            <a:ext cx="11582400" cy="427877"/>
          </a:xfrm>
          <a:prstGeom prst="rect">
            <a:avLst/>
          </a:prstGeom>
        </p:spPr>
        <p:txBody>
          <a:bodyPr lIns="0" tIns="0" rIns="0" bIns="0" anchor="b" anchorCtr="0"/>
          <a:lstStyle>
            <a:lvl1pPr algn="l" defTabSz="609585" rtl="0" eaLnBrk="1" fontAlgn="base" hangingPunct="1">
              <a:spcBef>
                <a:spcPct val="0"/>
              </a:spcBef>
              <a:spcAft>
                <a:spcPct val="0"/>
              </a:spcAft>
              <a:defRPr sz="2933" b="1" kern="1200">
                <a:solidFill>
                  <a:srgbClr val="004C97"/>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1" i="0" u="none" strike="noStrike" kern="1200" cap="none" spc="0" normalizeH="0" baseline="0" noProof="0">
                <a:ln>
                  <a:noFill/>
                </a:ln>
                <a:solidFill>
                  <a:srgbClr val="004C97"/>
                </a:solidFill>
                <a:effectLst/>
                <a:uLnTx/>
                <a:uFillTx/>
                <a:latin typeface="Helvetica"/>
              </a:rPr>
              <a:t>Verification, Acceptance, &amp; Handoff - IKC Coupler Example </a:t>
            </a:r>
          </a:p>
        </p:txBody>
      </p:sp>
      <p:sp>
        <p:nvSpPr>
          <p:cNvPr id="112" name="Rectangle 111">
            <a:extLst>
              <a:ext uri="{FF2B5EF4-FFF2-40B4-BE49-F238E27FC236}">
                <a16:creationId xmlns:a16="http://schemas.microsoft.com/office/drawing/2014/main" id="{41D7E8DF-69BC-4D83-9416-3B3C42216574}"/>
              </a:ext>
            </a:extLst>
          </p:cNvPr>
          <p:cNvSpPr/>
          <p:nvPr/>
        </p:nvSpPr>
        <p:spPr>
          <a:xfrm>
            <a:off x="3463240" y="3863059"/>
            <a:ext cx="1188720" cy="216794"/>
          </a:xfrm>
          <a:prstGeom prst="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Coupler Phase 1</a:t>
            </a:r>
          </a:p>
        </p:txBody>
      </p:sp>
      <p:sp>
        <p:nvSpPr>
          <p:cNvPr id="135" name="Rectangle 134">
            <a:extLst>
              <a:ext uri="{FF2B5EF4-FFF2-40B4-BE49-F238E27FC236}">
                <a16:creationId xmlns:a16="http://schemas.microsoft.com/office/drawing/2014/main" id="{FC1860BB-562A-48E2-856B-217E5934075B}"/>
              </a:ext>
            </a:extLst>
          </p:cNvPr>
          <p:cNvSpPr/>
          <p:nvPr/>
        </p:nvSpPr>
        <p:spPr>
          <a:xfrm>
            <a:off x="4651960" y="3863059"/>
            <a:ext cx="1188720" cy="216794"/>
          </a:xfrm>
          <a:prstGeom prst="rect">
            <a:avLst/>
          </a:prstGeom>
          <a:solidFill>
            <a:srgbClr val="FFE59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Coupler Phase 2</a:t>
            </a:r>
          </a:p>
        </p:txBody>
      </p:sp>
      <p:sp>
        <p:nvSpPr>
          <p:cNvPr id="160" name="Flowchart: Decision 159">
            <a:extLst>
              <a:ext uri="{FF2B5EF4-FFF2-40B4-BE49-F238E27FC236}">
                <a16:creationId xmlns:a16="http://schemas.microsoft.com/office/drawing/2014/main" id="{D6C6399F-0B55-4EE3-8D42-E478F5099CB1}"/>
              </a:ext>
            </a:extLst>
          </p:cNvPr>
          <p:cNvSpPr/>
          <p:nvPr/>
        </p:nvSpPr>
        <p:spPr>
          <a:xfrm>
            <a:off x="1748043" y="2661210"/>
            <a:ext cx="219075" cy="200026"/>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160">
            <a:extLst>
              <a:ext uri="{FF2B5EF4-FFF2-40B4-BE49-F238E27FC236}">
                <a16:creationId xmlns:a16="http://schemas.microsoft.com/office/drawing/2014/main" id="{5A3C8254-3588-48AC-8A88-3176D0D39166}"/>
              </a:ext>
            </a:extLst>
          </p:cNvPr>
          <p:cNvSpPr/>
          <p:nvPr/>
        </p:nvSpPr>
        <p:spPr>
          <a:xfrm>
            <a:off x="1572310" y="2862044"/>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PRR</a:t>
            </a:r>
          </a:p>
        </p:txBody>
      </p:sp>
      <p:sp>
        <p:nvSpPr>
          <p:cNvPr id="162" name="Flowchart: Decision 161">
            <a:extLst>
              <a:ext uri="{FF2B5EF4-FFF2-40B4-BE49-F238E27FC236}">
                <a16:creationId xmlns:a16="http://schemas.microsoft.com/office/drawing/2014/main" id="{66CD5860-B6C4-4B21-BB51-9EF0E7A9395A}"/>
              </a:ext>
            </a:extLst>
          </p:cNvPr>
          <p:cNvSpPr/>
          <p:nvPr/>
        </p:nvSpPr>
        <p:spPr>
          <a:xfrm>
            <a:off x="572246" y="2667228"/>
            <a:ext cx="219075" cy="200026"/>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3EDF84C6-E079-4AE1-92EB-D8AB0316A1C5}"/>
              </a:ext>
            </a:extLst>
          </p:cNvPr>
          <p:cNvSpPr/>
          <p:nvPr/>
        </p:nvSpPr>
        <p:spPr>
          <a:xfrm>
            <a:off x="401555" y="2868674"/>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FDR</a:t>
            </a:r>
          </a:p>
        </p:txBody>
      </p:sp>
      <p:sp>
        <p:nvSpPr>
          <p:cNvPr id="165" name="TextBox 164">
            <a:extLst>
              <a:ext uri="{FF2B5EF4-FFF2-40B4-BE49-F238E27FC236}">
                <a16:creationId xmlns:a16="http://schemas.microsoft.com/office/drawing/2014/main" id="{AE0FBA37-F99E-491C-BF46-FBECC5871839}"/>
              </a:ext>
            </a:extLst>
          </p:cNvPr>
          <p:cNvSpPr txBox="1"/>
          <p:nvPr/>
        </p:nvSpPr>
        <p:spPr>
          <a:xfrm>
            <a:off x="107196" y="3148950"/>
            <a:ext cx="11230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FDR for B.92 HB Coupler Before Production Procedure</a:t>
            </a:r>
          </a:p>
        </p:txBody>
      </p:sp>
      <p:sp>
        <p:nvSpPr>
          <p:cNvPr id="166" name="Flowchart: Decision 165">
            <a:extLst>
              <a:ext uri="{FF2B5EF4-FFF2-40B4-BE49-F238E27FC236}">
                <a16:creationId xmlns:a16="http://schemas.microsoft.com/office/drawing/2014/main" id="{6C352D93-F801-468A-ACA3-7298FF5BF375}"/>
              </a:ext>
            </a:extLst>
          </p:cNvPr>
          <p:cNvSpPr/>
          <p:nvPr/>
        </p:nvSpPr>
        <p:spPr>
          <a:xfrm>
            <a:off x="2955571" y="2662663"/>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B1EC9694-5A44-4779-90B5-74E9C3D1C0FC}"/>
              </a:ext>
            </a:extLst>
          </p:cNvPr>
          <p:cNvSpPr/>
          <p:nvPr/>
        </p:nvSpPr>
        <p:spPr>
          <a:xfrm>
            <a:off x="2784879" y="2865617"/>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MRR</a:t>
            </a:r>
          </a:p>
        </p:txBody>
      </p:sp>
      <p:sp>
        <p:nvSpPr>
          <p:cNvPr id="170" name="TextBox 169">
            <a:extLst>
              <a:ext uri="{FF2B5EF4-FFF2-40B4-BE49-F238E27FC236}">
                <a16:creationId xmlns:a16="http://schemas.microsoft.com/office/drawing/2014/main" id="{7F652691-DCA6-48B2-9199-4FFE15D5462D}"/>
              </a:ext>
            </a:extLst>
          </p:cNvPr>
          <p:cNvSpPr txBox="1"/>
          <p:nvPr/>
        </p:nvSpPr>
        <p:spPr>
          <a:xfrm>
            <a:off x="1314559" y="3164433"/>
            <a:ext cx="11230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PRR for HB650 Production Power Couplers (STFC/Fermilab)</a:t>
            </a:r>
          </a:p>
        </p:txBody>
      </p:sp>
      <p:sp>
        <p:nvSpPr>
          <p:cNvPr id="56" name="Rectangle 55">
            <a:extLst>
              <a:ext uri="{FF2B5EF4-FFF2-40B4-BE49-F238E27FC236}">
                <a16:creationId xmlns:a16="http://schemas.microsoft.com/office/drawing/2014/main" id="{D963BCB4-ADEF-4EFF-A8D4-B872CB49FE27}"/>
              </a:ext>
            </a:extLst>
          </p:cNvPr>
          <p:cNvSpPr/>
          <p:nvPr/>
        </p:nvSpPr>
        <p:spPr>
          <a:xfrm>
            <a:off x="5840680" y="3863059"/>
            <a:ext cx="1188720" cy="216794"/>
          </a:xfrm>
          <a:prstGeom prst="rect">
            <a:avLst/>
          </a:prstGeom>
          <a:solidFill>
            <a:srgbClr val="C7E9F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Coupler Phase 3</a:t>
            </a:r>
          </a:p>
        </p:txBody>
      </p:sp>
      <p:sp>
        <p:nvSpPr>
          <p:cNvPr id="57" name="Rectangle 56">
            <a:extLst>
              <a:ext uri="{FF2B5EF4-FFF2-40B4-BE49-F238E27FC236}">
                <a16:creationId xmlns:a16="http://schemas.microsoft.com/office/drawing/2014/main" id="{205E8600-D16D-4109-B706-6A0671087A0E}"/>
              </a:ext>
            </a:extLst>
          </p:cNvPr>
          <p:cNvSpPr/>
          <p:nvPr/>
        </p:nvSpPr>
        <p:spPr>
          <a:xfrm>
            <a:off x="7029400" y="3863059"/>
            <a:ext cx="1188720" cy="216794"/>
          </a:xfrm>
          <a:prstGeom prst="rect">
            <a:avLst/>
          </a:prstGeom>
          <a:solidFill>
            <a:srgbClr val="BDFFD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Coupler Phase 4</a:t>
            </a:r>
          </a:p>
        </p:txBody>
      </p:sp>
      <p:sp>
        <p:nvSpPr>
          <p:cNvPr id="5" name="Left Brace 4">
            <a:extLst>
              <a:ext uri="{FF2B5EF4-FFF2-40B4-BE49-F238E27FC236}">
                <a16:creationId xmlns:a16="http://schemas.microsoft.com/office/drawing/2014/main" id="{B8FA978A-524C-46C5-BC9E-8C1C1D781FFC}"/>
              </a:ext>
            </a:extLst>
          </p:cNvPr>
          <p:cNvSpPr/>
          <p:nvPr/>
        </p:nvSpPr>
        <p:spPr>
          <a:xfrm rot="5400000">
            <a:off x="5587426" y="1169644"/>
            <a:ext cx="506507" cy="4754880"/>
          </a:xfrm>
          <a:prstGeom prst="leftBrace">
            <a:avLst>
              <a:gd name="adj1" fmla="val 57667"/>
              <a:gd name="adj2" fmla="val 46488"/>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BF825C4E-6999-4D7F-A16B-8BBE9372F141}"/>
              </a:ext>
            </a:extLst>
          </p:cNvPr>
          <p:cNvSpPr/>
          <p:nvPr/>
        </p:nvSpPr>
        <p:spPr>
          <a:xfrm>
            <a:off x="4211132" y="2699667"/>
            <a:ext cx="3750605" cy="50650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Product Fabrication, Verification, Acceptance, and Integration</a:t>
            </a:r>
          </a:p>
        </p:txBody>
      </p:sp>
      <p:sp>
        <p:nvSpPr>
          <p:cNvPr id="63" name="Flowchart: Decision 62">
            <a:extLst>
              <a:ext uri="{FF2B5EF4-FFF2-40B4-BE49-F238E27FC236}">
                <a16:creationId xmlns:a16="http://schemas.microsoft.com/office/drawing/2014/main" id="{B8C65C7C-13BA-42A5-89FA-CD1D27FE9DE0}"/>
              </a:ext>
            </a:extLst>
          </p:cNvPr>
          <p:cNvSpPr/>
          <p:nvPr/>
        </p:nvSpPr>
        <p:spPr>
          <a:xfrm>
            <a:off x="9296798" y="2557749"/>
            <a:ext cx="219075" cy="200026"/>
          </a:xfrm>
          <a:prstGeom prst="flowChartDecision">
            <a:avLst/>
          </a:prstGeom>
          <a:solidFill>
            <a:srgbClr val="2626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7CE84C54-18A9-4DC4-A10F-615CD0798678}"/>
              </a:ext>
            </a:extLst>
          </p:cNvPr>
          <p:cNvSpPr/>
          <p:nvPr/>
        </p:nvSpPr>
        <p:spPr>
          <a:xfrm>
            <a:off x="8419771" y="2758343"/>
            <a:ext cx="1766366" cy="4024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SAR 1,2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for CM assembly)</a:t>
            </a:r>
          </a:p>
        </p:txBody>
      </p:sp>
      <p:sp>
        <p:nvSpPr>
          <p:cNvPr id="66" name="Flowchart: Decision 65">
            <a:extLst>
              <a:ext uri="{FF2B5EF4-FFF2-40B4-BE49-F238E27FC236}">
                <a16:creationId xmlns:a16="http://schemas.microsoft.com/office/drawing/2014/main" id="{CC7D7D60-1CE7-4793-86D6-8029A625D8FC}"/>
              </a:ext>
            </a:extLst>
          </p:cNvPr>
          <p:cNvSpPr/>
          <p:nvPr/>
        </p:nvSpPr>
        <p:spPr>
          <a:xfrm>
            <a:off x="9074945" y="2551256"/>
            <a:ext cx="219075" cy="200026"/>
          </a:xfrm>
          <a:prstGeom prst="flowChartDecision">
            <a:avLst/>
          </a:prstGeom>
          <a:solidFill>
            <a:srgbClr val="2626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B8BD38C3-BD2D-4F11-AC61-93E0C90CC5C1}"/>
              </a:ext>
            </a:extLst>
          </p:cNvPr>
          <p:cNvCxnSpPr>
            <a:cxnSpLocks/>
            <a:stCxn id="163" idx="3"/>
            <a:endCxn id="161" idx="1"/>
          </p:cNvCxnSpPr>
          <p:nvPr/>
        </p:nvCxnSpPr>
        <p:spPr>
          <a:xfrm flipV="1">
            <a:off x="962012" y="2952922"/>
            <a:ext cx="610298" cy="6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4EC946D-50C8-474F-990F-4F2A61BC46B7}"/>
              </a:ext>
            </a:extLst>
          </p:cNvPr>
          <p:cNvCxnSpPr>
            <a:cxnSpLocks/>
            <a:stCxn id="161" idx="3"/>
            <a:endCxn id="167" idx="1"/>
          </p:cNvCxnSpPr>
          <p:nvPr/>
        </p:nvCxnSpPr>
        <p:spPr>
          <a:xfrm>
            <a:off x="2132767" y="2952922"/>
            <a:ext cx="652112" cy="3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9B3EECC-D004-4E99-BD16-944B50674179}"/>
              </a:ext>
            </a:extLst>
          </p:cNvPr>
          <p:cNvCxnSpPr>
            <a:cxnSpLocks/>
            <a:stCxn id="167" idx="3"/>
            <a:endCxn id="59" idx="1"/>
          </p:cNvCxnSpPr>
          <p:nvPr/>
        </p:nvCxnSpPr>
        <p:spPr>
          <a:xfrm flipV="1">
            <a:off x="3345336" y="2952922"/>
            <a:ext cx="865796" cy="3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808D9CCE-DEAB-49EF-8B3F-829CED4FDE31}"/>
              </a:ext>
            </a:extLst>
          </p:cNvPr>
          <p:cNvCxnSpPr>
            <a:cxnSpLocks/>
            <a:stCxn id="59" idx="3"/>
            <a:endCxn id="65" idx="1"/>
          </p:cNvCxnSpPr>
          <p:nvPr/>
        </p:nvCxnSpPr>
        <p:spPr>
          <a:xfrm>
            <a:off x="7961737" y="2952922"/>
            <a:ext cx="458034" cy="6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AAE27C82-C985-43BC-8DD6-D260726A3292}"/>
              </a:ext>
            </a:extLst>
          </p:cNvPr>
          <p:cNvSpPr txBox="1"/>
          <p:nvPr/>
        </p:nvSpPr>
        <p:spPr>
          <a:xfrm>
            <a:off x="4782854" y="3573540"/>
            <a:ext cx="219043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Qty 20 (18 for CM #2-4 + 2 spares)</a:t>
            </a:r>
          </a:p>
        </p:txBody>
      </p:sp>
      <p:cxnSp>
        <p:nvCxnSpPr>
          <p:cNvPr id="139" name="Straight Arrow Connector 138">
            <a:extLst>
              <a:ext uri="{FF2B5EF4-FFF2-40B4-BE49-F238E27FC236}">
                <a16:creationId xmlns:a16="http://schemas.microsoft.com/office/drawing/2014/main" id="{D396945B-E021-418B-8071-54BB77CE1A40}"/>
              </a:ext>
            </a:extLst>
          </p:cNvPr>
          <p:cNvCxnSpPr>
            <a:cxnSpLocks/>
          </p:cNvCxnSpPr>
          <p:nvPr/>
        </p:nvCxnSpPr>
        <p:spPr>
          <a:xfrm>
            <a:off x="10166321" y="2939742"/>
            <a:ext cx="166246" cy="7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Rectangle: Rounded Corners 147">
            <a:extLst>
              <a:ext uri="{FF2B5EF4-FFF2-40B4-BE49-F238E27FC236}">
                <a16:creationId xmlns:a16="http://schemas.microsoft.com/office/drawing/2014/main" id="{21786DF2-1A27-4838-838D-6AA6DFAB6288}"/>
              </a:ext>
            </a:extLst>
          </p:cNvPr>
          <p:cNvSpPr/>
          <p:nvPr/>
        </p:nvSpPr>
        <p:spPr>
          <a:xfrm>
            <a:off x="1228009" y="1280937"/>
            <a:ext cx="9026755" cy="3774608"/>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18F6B1AF-DEC2-4B84-8916-A49A466473FD}"/>
              </a:ext>
            </a:extLst>
          </p:cNvPr>
          <p:cNvSpPr txBox="1"/>
          <p:nvPr/>
        </p:nvSpPr>
        <p:spPr>
          <a:xfrm>
            <a:off x="1690129" y="1248635"/>
            <a:ext cx="21177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Partner Activities &amp; Milestones</a:t>
            </a:r>
          </a:p>
        </p:txBody>
      </p:sp>
      <p:sp>
        <p:nvSpPr>
          <p:cNvPr id="79" name="Flowchart: Decision 78">
            <a:extLst>
              <a:ext uri="{FF2B5EF4-FFF2-40B4-BE49-F238E27FC236}">
                <a16:creationId xmlns:a16="http://schemas.microsoft.com/office/drawing/2014/main" id="{3C0B6427-3701-44B9-9E7C-896F73A81F53}"/>
              </a:ext>
            </a:extLst>
          </p:cNvPr>
          <p:cNvSpPr/>
          <p:nvPr/>
        </p:nvSpPr>
        <p:spPr>
          <a:xfrm>
            <a:off x="11664625" y="2658330"/>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558AE0A7-E904-485C-B893-F0129D4706B0}"/>
              </a:ext>
            </a:extLst>
          </p:cNvPr>
          <p:cNvSpPr/>
          <p:nvPr/>
        </p:nvSpPr>
        <p:spPr>
          <a:xfrm>
            <a:off x="11493933" y="2868674"/>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IRR</a:t>
            </a:r>
          </a:p>
        </p:txBody>
      </p:sp>
      <p:cxnSp>
        <p:nvCxnSpPr>
          <p:cNvPr id="81" name="Straight Arrow Connector 80">
            <a:extLst>
              <a:ext uri="{FF2B5EF4-FFF2-40B4-BE49-F238E27FC236}">
                <a16:creationId xmlns:a16="http://schemas.microsoft.com/office/drawing/2014/main" id="{CF2D72D1-BA01-4FAA-A12B-7B08B778ADB7}"/>
              </a:ext>
            </a:extLst>
          </p:cNvPr>
          <p:cNvCxnSpPr>
            <a:cxnSpLocks/>
            <a:stCxn id="77" idx="3"/>
            <a:endCxn id="80" idx="1"/>
          </p:cNvCxnSpPr>
          <p:nvPr/>
        </p:nvCxnSpPr>
        <p:spPr>
          <a:xfrm>
            <a:off x="11329070" y="2959552"/>
            <a:ext cx="1648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83D82AC-6ED5-40DC-8BC8-FFAE734A415D}"/>
              </a:ext>
            </a:extLst>
          </p:cNvPr>
          <p:cNvSpPr txBox="1"/>
          <p:nvPr/>
        </p:nvSpPr>
        <p:spPr>
          <a:xfrm>
            <a:off x="7900851" y="1088098"/>
            <a:ext cx="4291149" cy="646986"/>
          </a:xfrm>
          <a:prstGeom prst="roundRect">
            <a:avLst/>
          </a:prstGeom>
          <a:solidFill>
            <a:schemeClr val="bg1">
              <a:lumMod val="95000"/>
              <a:alpha val="50000"/>
            </a:schemeClr>
          </a:solidFill>
        </p:spPr>
        <p:txBody>
          <a:bodyPr wrap="square" rtlCol="0">
            <a:spAutoFit/>
          </a:bodyPr>
          <a:lstStyle/>
          <a:p>
            <a:r>
              <a:rPr lang="en-US" sz="1600" i="1" dirty="0">
                <a:solidFill>
                  <a:schemeClr val="tx1">
                    <a:lumMod val="50000"/>
                    <a:lumOff val="50000"/>
                  </a:schemeClr>
                </a:solidFill>
              </a:rPr>
              <a:t>Draft process shown.  Details of acceptance process still being finalized by Working Groups</a:t>
            </a:r>
            <a:r>
              <a:rPr lang="en-US" sz="1600" i="1" dirty="0">
                <a:solidFill>
                  <a:srgbClr val="FF0000"/>
                </a:solidFill>
              </a:rPr>
              <a:t>.</a:t>
            </a:r>
          </a:p>
        </p:txBody>
      </p:sp>
    </p:spTree>
    <p:extLst>
      <p:ext uri="{BB962C8B-B14F-4D97-AF65-F5344CB8AC3E}">
        <p14:creationId xmlns:p14="http://schemas.microsoft.com/office/powerpoint/2010/main" val="3938085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157D5F4-21F3-4062-8D86-B6A286821A01}"/>
              </a:ext>
            </a:extLst>
          </p:cNvPr>
          <p:cNvSpPr/>
          <p:nvPr/>
        </p:nvSpPr>
        <p:spPr>
          <a:xfrm>
            <a:off x="12002020" y="2794910"/>
            <a:ext cx="189980" cy="3970309"/>
          </a:xfrm>
          <a:prstGeom prst="rect">
            <a:avLst/>
          </a:prstGeom>
          <a:solidFill>
            <a:srgbClr val="DD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802AC264-FE4E-4DEB-A06F-37F0665CC907}"/>
              </a:ext>
            </a:extLst>
          </p:cNvPr>
          <p:cNvSpPr txBox="1"/>
          <p:nvPr/>
        </p:nvSpPr>
        <p:spPr>
          <a:xfrm>
            <a:off x="8055718" y="2794910"/>
            <a:ext cx="3978153" cy="3972614"/>
          </a:xfrm>
          <a:prstGeom prst="rect">
            <a:avLst/>
          </a:prstGeom>
          <a:solidFill>
            <a:srgbClr val="C7E9F5"/>
          </a:solid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Phase 3 – STFC Incoming Inspection &amp; QC</a:t>
            </a:r>
          </a:p>
        </p:txBody>
      </p:sp>
      <p:sp>
        <p:nvSpPr>
          <p:cNvPr id="52" name="TextBox 51">
            <a:extLst>
              <a:ext uri="{FF2B5EF4-FFF2-40B4-BE49-F238E27FC236}">
                <a16:creationId xmlns:a16="http://schemas.microsoft.com/office/drawing/2014/main" id="{0720CB5F-4914-4916-B988-CF0987E531EF}"/>
              </a:ext>
            </a:extLst>
          </p:cNvPr>
          <p:cNvSpPr txBox="1"/>
          <p:nvPr/>
        </p:nvSpPr>
        <p:spPr>
          <a:xfrm>
            <a:off x="3013131" y="2794910"/>
            <a:ext cx="5042588" cy="3970318"/>
          </a:xfrm>
          <a:prstGeom prst="rect">
            <a:avLst/>
          </a:prstGeom>
          <a:solidFill>
            <a:srgbClr val="FFE593"/>
          </a:solid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Phase 2 – FNAL QC &amp; Ship</a:t>
            </a:r>
          </a:p>
        </p:txBody>
      </p:sp>
      <p:sp>
        <p:nvSpPr>
          <p:cNvPr id="132" name="Flowchart: Punched Tape 131">
            <a:extLst>
              <a:ext uri="{FF2B5EF4-FFF2-40B4-BE49-F238E27FC236}">
                <a16:creationId xmlns:a16="http://schemas.microsoft.com/office/drawing/2014/main" id="{1E47CD7A-ABD2-434C-8A94-7E3A7CA7116B}"/>
              </a:ext>
            </a:extLst>
          </p:cNvPr>
          <p:cNvSpPr/>
          <p:nvPr/>
        </p:nvSpPr>
        <p:spPr>
          <a:xfrm>
            <a:off x="6051767" y="5197154"/>
            <a:ext cx="1417320"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lowchart: Punched Tape 132">
            <a:extLst>
              <a:ext uri="{FF2B5EF4-FFF2-40B4-BE49-F238E27FC236}">
                <a16:creationId xmlns:a16="http://schemas.microsoft.com/office/drawing/2014/main" id="{B63C570B-FD2D-448A-969A-7F9B8A16ED15}"/>
              </a:ext>
            </a:extLst>
          </p:cNvPr>
          <p:cNvSpPr/>
          <p:nvPr/>
        </p:nvSpPr>
        <p:spPr>
          <a:xfrm>
            <a:off x="5938794" y="5292268"/>
            <a:ext cx="1417320"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lowchart: Punched Tape 133">
            <a:extLst>
              <a:ext uri="{FF2B5EF4-FFF2-40B4-BE49-F238E27FC236}">
                <a16:creationId xmlns:a16="http://schemas.microsoft.com/office/drawing/2014/main" id="{3B9E0FB9-1C54-445C-A46B-B60457D289A1}"/>
              </a:ext>
            </a:extLst>
          </p:cNvPr>
          <p:cNvSpPr/>
          <p:nvPr/>
        </p:nvSpPr>
        <p:spPr>
          <a:xfrm>
            <a:off x="5814381" y="5410961"/>
            <a:ext cx="1413199"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L3/L4/SPC ACLs EDxxxx1-EDxxxx20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Results &amp; Signoffs (S/N 1-20)</a:t>
            </a:r>
          </a:p>
        </p:txBody>
      </p:sp>
      <p:sp>
        <p:nvSpPr>
          <p:cNvPr id="2" name="TextBox 1">
            <a:extLst>
              <a:ext uri="{FF2B5EF4-FFF2-40B4-BE49-F238E27FC236}">
                <a16:creationId xmlns:a16="http://schemas.microsoft.com/office/drawing/2014/main" id="{2DA799A4-B477-492B-9D03-A470A719FE5C}"/>
              </a:ext>
            </a:extLst>
          </p:cNvPr>
          <p:cNvSpPr txBox="1"/>
          <p:nvPr/>
        </p:nvSpPr>
        <p:spPr>
          <a:xfrm>
            <a:off x="89116" y="2794910"/>
            <a:ext cx="2921392" cy="3970318"/>
          </a:xfrm>
          <a:prstGeom prst="rect">
            <a:avLst/>
          </a:prstGeom>
          <a:solidFill>
            <a:schemeClr val="accent3">
              <a:lumMod val="20000"/>
              <a:lumOff val="80000"/>
            </a:schemeClr>
          </a:solid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Phase 1 – Vendor Fabrication &amp; ship</a:t>
            </a:r>
          </a:p>
        </p:txBody>
      </p:sp>
      <p:sp>
        <p:nvSpPr>
          <p:cNvPr id="54" name="Flowchart: Process 53">
            <a:extLst>
              <a:ext uri="{FF2B5EF4-FFF2-40B4-BE49-F238E27FC236}">
                <a16:creationId xmlns:a16="http://schemas.microsoft.com/office/drawing/2014/main" id="{91AFFF76-B768-4880-930E-DE3B2855687F}"/>
              </a:ext>
            </a:extLst>
          </p:cNvPr>
          <p:cNvSpPr/>
          <p:nvPr/>
        </p:nvSpPr>
        <p:spPr>
          <a:xfrm>
            <a:off x="1426817" y="3429001"/>
            <a:ext cx="1153344" cy="975860"/>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Production Coupler Fabrication (Qty 20?)</a:t>
            </a:r>
          </a:p>
        </p:txBody>
      </p:sp>
      <p:cxnSp>
        <p:nvCxnSpPr>
          <p:cNvPr id="56" name="Straight Arrow Connector 55">
            <a:extLst>
              <a:ext uri="{FF2B5EF4-FFF2-40B4-BE49-F238E27FC236}">
                <a16:creationId xmlns:a16="http://schemas.microsoft.com/office/drawing/2014/main" id="{FCD4157F-5889-419B-B4D2-6718F7DB45E4}"/>
              </a:ext>
            </a:extLst>
          </p:cNvPr>
          <p:cNvCxnSpPr>
            <a:cxnSpLocks/>
            <a:stCxn id="22" idx="2"/>
            <a:endCxn id="54" idx="1"/>
          </p:cNvCxnSpPr>
          <p:nvPr/>
        </p:nvCxnSpPr>
        <p:spPr>
          <a:xfrm>
            <a:off x="746845" y="3906371"/>
            <a:ext cx="679972" cy="10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Flowchart: Process 91">
            <a:extLst>
              <a:ext uri="{FF2B5EF4-FFF2-40B4-BE49-F238E27FC236}">
                <a16:creationId xmlns:a16="http://schemas.microsoft.com/office/drawing/2014/main" id="{564F03E8-F2C5-47FA-9930-F5EC19A31953}"/>
              </a:ext>
            </a:extLst>
          </p:cNvPr>
          <p:cNvSpPr/>
          <p:nvPr/>
        </p:nvSpPr>
        <p:spPr>
          <a:xfrm>
            <a:off x="3497983" y="3429001"/>
            <a:ext cx="1153344" cy="984068"/>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Production Coupler FNAL Incoming QC Inspection &amp; Testing </a:t>
            </a:r>
          </a:p>
        </p:txBody>
      </p:sp>
      <p:cxnSp>
        <p:nvCxnSpPr>
          <p:cNvPr id="101" name="Straight Arrow Connector 100">
            <a:extLst>
              <a:ext uri="{FF2B5EF4-FFF2-40B4-BE49-F238E27FC236}">
                <a16:creationId xmlns:a16="http://schemas.microsoft.com/office/drawing/2014/main" id="{C7C13EA2-3EF8-47E2-AB74-7AA419716E26}"/>
              </a:ext>
            </a:extLst>
          </p:cNvPr>
          <p:cNvCxnSpPr>
            <a:cxnSpLocks/>
            <a:stCxn id="54" idx="3"/>
            <a:endCxn id="92" idx="1"/>
          </p:cNvCxnSpPr>
          <p:nvPr/>
        </p:nvCxnSpPr>
        <p:spPr>
          <a:xfrm>
            <a:off x="2580161" y="3916931"/>
            <a:ext cx="917822" cy="4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Flowchart: Decision 107">
            <a:extLst>
              <a:ext uri="{FF2B5EF4-FFF2-40B4-BE49-F238E27FC236}">
                <a16:creationId xmlns:a16="http://schemas.microsoft.com/office/drawing/2014/main" id="{D52C46B7-2A90-45CB-8A47-610CA48A8112}"/>
              </a:ext>
            </a:extLst>
          </p:cNvPr>
          <p:cNvSpPr/>
          <p:nvPr/>
        </p:nvSpPr>
        <p:spPr>
          <a:xfrm>
            <a:off x="273273" y="1618898"/>
            <a:ext cx="219075" cy="200026"/>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AD5A1CAF-BF12-4BE2-BE99-45CB7BA94CA7}"/>
              </a:ext>
            </a:extLst>
          </p:cNvPr>
          <p:cNvSpPr/>
          <p:nvPr/>
        </p:nvSpPr>
        <p:spPr>
          <a:xfrm>
            <a:off x="97540" y="1819732"/>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PRR</a:t>
            </a:r>
          </a:p>
        </p:txBody>
      </p:sp>
      <p:sp>
        <p:nvSpPr>
          <p:cNvPr id="47" name="Flowchart: Multidocument 46">
            <a:extLst>
              <a:ext uri="{FF2B5EF4-FFF2-40B4-BE49-F238E27FC236}">
                <a16:creationId xmlns:a16="http://schemas.microsoft.com/office/drawing/2014/main" id="{77A57626-BE50-4655-AD24-68FFBD71D8CC}"/>
              </a:ext>
            </a:extLst>
          </p:cNvPr>
          <p:cNvSpPr/>
          <p:nvPr/>
        </p:nvSpPr>
        <p:spPr>
          <a:xfrm>
            <a:off x="1706047" y="4366145"/>
            <a:ext cx="119671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Vendor Fabrication in-process QC (S/N 1-20)</a:t>
            </a:r>
          </a:p>
        </p:txBody>
      </p:sp>
      <p:sp>
        <p:nvSpPr>
          <p:cNvPr id="57" name="Flowchart: Decision 56">
            <a:extLst>
              <a:ext uri="{FF2B5EF4-FFF2-40B4-BE49-F238E27FC236}">
                <a16:creationId xmlns:a16="http://schemas.microsoft.com/office/drawing/2014/main" id="{D9D8DF6D-8D2C-4A04-81C3-8E0FCBC2EBBF}"/>
              </a:ext>
            </a:extLst>
          </p:cNvPr>
          <p:cNvSpPr/>
          <p:nvPr/>
        </p:nvSpPr>
        <p:spPr>
          <a:xfrm>
            <a:off x="5539605" y="3311303"/>
            <a:ext cx="1817221" cy="1397749"/>
          </a:xfrm>
          <a:prstGeom prst="flowChartDecision">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L3M &amp; Partner SPC approval of deliverables to ship</a:t>
            </a:r>
          </a:p>
        </p:txBody>
      </p:sp>
      <p:cxnSp>
        <p:nvCxnSpPr>
          <p:cNvPr id="58" name="Straight Arrow Connector 57">
            <a:extLst>
              <a:ext uri="{FF2B5EF4-FFF2-40B4-BE49-F238E27FC236}">
                <a16:creationId xmlns:a16="http://schemas.microsoft.com/office/drawing/2014/main" id="{0CAD580C-5B79-4C9F-BCD0-76D22558C9C2}"/>
              </a:ext>
            </a:extLst>
          </p:cNvPr>
          <p:cNvCxnSpPr>
            <a:cxnSpLocks/>
          </p:cNvCxnSpPr>
          <p:nvPr/>
        </p:nvCxnSpPr>
        <p:spPr>
          <a:xfrm>
            <a:off x="4619105" y="3984673"/>
            <a:ext cx="917822" cy="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C62D53-0D3B-4E53-A622-0415F6D7F75F}"/>
              </a:ext>
            </a:extLst>
          </p:cNvPr>
          <p:cNvSpPr txBox="1"/>
          <p:nvPr/>
        </p:nvSpPr>
        <p:spPr>
          <a:xfrm>
            <a:off x="2168767" y="4889377"/>
            <a:ext cx="7984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Report/Traveler Results</a:t>
            </a:r>
          </a:p>
        </p:txBody>
      </p:sp>
      <p:sp>
        <p:nvSpPr>
          <p:cNvPr id="62" name="TextBox 61">
            <a:extLst>
              <a:ext uri="{FF2B5EF4-FFF2-40B4-BE49-F238E27FC236}">
                <a16:creationId xmlns:a16="http://schemas.microsoft.com/office/drawing/2014/main" id="{D082CF88-3306-4FB7-A6BE-D08480F6CC65}"/>
              </a:ext>
            </a:extLst>
          </p:cNvPr>
          <p:cNvSpPr txBox="1"/>
          <p:nvPr/>
        </p:nvSpPr>
        <p:spPr>
          <a:xfrm>
            <a:off x="6392577" y="4792506"/>
            <a:ext cx="5374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L3M/SPC Approval Signoffs</a:t>
            </a:r>
          </a:p>
        </p:txBody>
      </p:sp>
      <p:cxnSp>
        <p:nvCxnSpPr>
          <p:cNvPr id="20" name="Straight Connector 19">
            <a:extLst>
              <a:ext uri="{FF2B5EF4-FFF2-40B4-BE49-F238E27FC236}">
                <a16:creationId xmlns:a16="http://schemas.microsoft.com/office/drawing/2014/main" id="{97ECE61A-27B2-4627-9EA4-D37CE1A9A34B}"/>
              </a:ext>
            </a:extLst>
          </p:cNvPr>
          <p:cNvCxnSpPr>
            <a:cxnSpLocks/>
          </p:cNvCxnSpPr>
          <p:nvPr/>
        </p:nvCxnSpPr>
        <p:spPr>
          <a:xfrm>
            <a:off x="788224" y="2821973"/>
            <a:ext cx="0" cy="2606757"/>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1DCD40D5-7842-4862-87D1-93291FB270D8}"/>
              </a:ext>
            </a:extLst>
          </p:cNvPr>
          <p:cNvSpPr txBox="1"/>
          <p:nvPr/>
        </p:nvSpPr>
        <p:spPr>
          <a:xfrm rot="16200000">
            <a:off x="-388979" y="3767872"/>
            <a:ext cx="1994649" cy="276999"/>
          </a:xfrm>
          <a:prstGeom prst="rect">
            <a:avLst/>
          </a:prstGeom>
          <a:noFill/>
          <a:ln>
            <a:solidFill>
              <a:schemeClr val="bg2">
                <a:lumMod val="2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Approval to begin fabrication</a:t>
            </a:r>
          </a:p>
        </p:txBody>
      </p:sp>
      <p:sp>
        <p:nvSpPr>
          <p:cNvPr id="69" name="Title 2">
            <a:extLst>
              <a:ext uri="{FF2B5EF4-FFF2-40B4-BE49-F238E27FC236}">
                <a16:creationId xmlns:a16="http://schemas.microsoft.com/office/drawing/2014/main" id="{8F11F088-D5F5-4CAB-9CB8-1B1CB60D519B}"/>
              </a:ext>
            </a:extLst>
          </p:cNvPr>
          <p:cNvSpPr txBox="1">
            <a:spLocks/>
          </p:cNvSpPr>
          <p:nvPr/>
        </p:nvSpPr>
        <p:spPr>
          <a:xfrm>
            <a:off x="304800" y="251752"/>
            <a:ext cx="11582400" cy="427877"/>
          </a:xfrm>
          <a:prstGeom prst="rect">
            <a:avLst/>
          </a:prstGeom>
        </p:spPr>
        <p:txBody>
          <a:bodyPr lIns="0" tIns="0" rIns="0" bIns="0" anchor="b" anchorCtr="0"/>
          <a:lstStyle>
            <a:lvl1pPr algn="l" defTabSz="609585" rtl="0" eaLnBrk="1" fontAlgn="base" hangingPunct="1">
              <a:spcBef>
                <a:spcPct val="0"/>
              </a:spcBef>
              <a:spcAft>
                <a:spcPct val="0"/>
              </a:spcAft>
              <a:defRPr sz="2933" b="1" kern="1200">
                <a:solidFill>
                  <a:srgbClr val="004C97"/>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1" i="0" u="none" strike="noStrike" kern="1200" cap="none" spc="0" normalizeH="0" baseline="0" noProof="0">
                <a:ln>
                  <a:noFill/>
                </a:ln>
                <a:solidFill>
                  <a:srgbClr val="004C97"/>
                </a:solidFill>
                <a:effectLst/>
                <a:uLnTx/>
                <a:uFillTx/>
                <a:latin typeface="Helvetica"/>
              </a:rPr>
              <a:t>Verification, Acceptance, &amp; Handoff - IKC Coupler Example </a:t>
            </a:r>
          </a:p>
        </p:txBody>
      </p:sp>
      <p:cxnSp>
        <p:nvCxnSpPr>
          <p:cNvPr id="76" name="Connector: Elbow 75">
            <a:extLst>
              <a:ext uri="{FF2B5EF4-FFF2-40B4-BE49-F238E27FC236}">
                <a16:creationId xmlns:a16="http://schemas.microsoft.com/office/drawing/2014/main" id="{058A19D4-0F5A-4E00-80E3-DBD0391A4F5E}"/>
              </a:ext>
            </a:extLst>
          </p:cNvPr>
          <p:cNvCxnSpPr>
            <a:cxnSpLocks/>
            <a:stCxn id="73" idx="3"/>
          </p:cNvCxnSpPr>
          <p:nvPr/>
        </p:nvCxnSpPr>
        <p:spPr>
          <a:xfrm>
            <a:off x="4411430" y="4537598"/>
            <a:ext cx="1387995" cy="9772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0BEBFED3-296F-4560-8ED1-81A3A6AEF6F1}"/>
              </a:ext>
            </a:extLst>
          </p:cNvPr>
          <p:cNvCxnSpPr>
            <a:cxnSpLocks/>
            <a:endCxn id="55" idx="0"/>
          </p:cNvCxnSpPr>
          <p:nvPr/>
        </p:nvCxnSpPr>
        <p:spPr>
          <a:xfrm rot="16200000" flipH="1">
            <a:off x="1799887" y="4963079"/>
            <a:ext cx="682226" cy="727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41B3743-6942-41C8-90D2-114E81F72499}"/>
              </a:ext>
            </a:extLst>
          </p:cNvPr>
          <p:cNvCxnSpPr>
            <a:cxnSpLocks/>
            <a:stCxn id="57" idx="3"/>
            <a:endCxn id="127" idx="1"/>
          </p:cNvCxnSpPr>
          <p:nvPr/>
        </p:nvCxnSpPr>
        <p:spPr>
          <a:xfrm>
            <a:off x="7356826" y="4010178"/>
            <a:ext cx="810162" cy="3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Flowchart: Decision 32">
            <a:extLst>
              <a:ext uri="{FF2B5EF4-FFF2-40B4-BE49-F238E27FC236}">
                <a16:creationId xmlns:a16="http://schemas.microsoft.com/office/drawing/2014/main" id="{38A3584B-A104-4259-83B2-DAC798BFDF57}"/>
              </a:ext>
            </a:extLst>
          </p:cNvPr>
          <p:cNvSpPr/>
          <p:nvPr/>
        </p:nvSpPr>
        <p:spPr>
          <a:xfrm>
            <a:off x="273273" y="1012262"/>
            <a:ext cx="219075" cy="200026"/>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63B21D72-B182-417A-8555-0C3B5933C272}"/>
              </a:ext>
            </a:extLst>
          </p:cNvPr>
          <p:cNvSpPr/>
          <p:nvPr/>
        </p:nvSpPr>
        <p:spPr>
          <a:xfrm>
            <a:off x="102582" y="1213708"/>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FDR</a:t>
            </a:r>
          </a:p>
        </p:txBody>
      </p:sp>
      <p:cxnSp>
        <p:nvCxnSpPr>
          <p:cNvPr id="37" name="Straight Arrow Connector 36">
            <a:extLst>
              <a:ext uri="{FF2B5EF4-FFF2-40B4-BE49-F238E27FC236}">
                <a16:creationId xmlns:a16="http://schemas.microsoft.com/office/drawing/2014/main" id="{9A94D905-8411-4152-A759-3DDE73AD2BD2}"/>
              </a:ext>
            </a:extLst>
          </p:cNvPr>
          <p:cNvCxnSpPr>
            <a:cxnSpLocks/>
            <a:stCxn id="34" idx="2"/>
            <a:endCxn id="108" idx="0"/>
          </p:cNvCxnSpPr>
          <p:nvPr/>
        </p:nvCxnSpPr>
        <p:spPr>
          <a:xfrm>
            <a:off x="382811" y="1395463"/>
            <a:ext cx="0" cy="223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2DE7738-BB0F-4F23-9331-62BC8608E3DA}"/>
              </a:ext>
            </a:extLst>
          </p:cNvPr>
          <p:cNvSpPr txBox="1"/>
          <p:nvPr/>
        </p:nvSpPr>
        <p:spPr>
          <a:xfrm>
            <a:off x="462097" y="867823"/>
            <a:ext cx="17609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FDR for B.92 HB Coupler Before Production Procedure</a:t>
            </a:r>
          </a:p>
        </p:txBody>
      </p:sp>
      <p:sp>
        <p:nvSpPr>
          <p:cNvPr id="48" name="Flowchart: Decision 47">
            <a:extLst>
              <a:ext uri="{FF2B5EF4-FFF2-40B4-BE49-F238E27FC236}">
                <a16:creationId xmlns:a16="http://schemas.microsoft.com/office/drawing/2014/main" id="{F413F073-BA68-407E-B70C-D0BD121F8E26}"/>
              </a:ext>
            </a:extLst>
          </p:cNvPr>
          <p:cNvSpPr/>
          <p:nvPr/>
        </p:nvSpPr>
        <p:spPr>
          <a:xfrm>
            <a:off x="268232" y="2243409"/>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CF769EC4-4405-4819-AF0C-F32CBC648642}"/>
              </a:ext>
            </a:extLst>
          </p:cNvPr>
          <p:cNvSpPr/>
          <p:nvPr/>
        </p:nvSpPr>
        <p:spPr>
          <a:xfrm>
            <a:off x="97540" y="2446363"/>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MRR</a:t>
            </a:r>
          </a:p>
        </p:txBody>
      </p:sp>
      <p:cxnSp>
        <p:nvCxnSpPr>
          <p:cNvPr id="50" name="Straight Arrow Connector 49">
            <a:extLst>
              <a:ext uri="{FF2B5EF4-FFF2-40B4-BE49-F238E27FC236}">
                <a16:creationId xmlns:a16="http://schemas.microsoft.com/office/drawing/2014/main" id="{A610BB9A-7EEF-44B6-9BC3-44C271FF98EA}"/>
              </a:ext>
            </a:extLst>
          </p:cNvPr>
          <p:cNvCxnSpPr>
            <a:cxnSpLocks/>
            <a:stCxn id="109" idx="2"/>
            <a:endCxn id="48" idx="0"/>
          </p:cNvCxnSpPr>
          <p:nvPr/>
        </p:nvCxnSpPr>
        <p:spPr>
          <a:xfrm>
            <a:off x="377769" y="2001487"/>
            <a:ext cx="1" cy="241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9EF4428D-3433-4958-8F1A-4B2EB71DFA8A}"/>
              </a:ext>
            </a:extLst>
          </p:cNvPr>
          <p:cNvCxnSpPr>
            <a:stCxn id="49" idx="2"/>
            <a:endCxn id="22" idx="3"/>
          </p:cNvCxnSpPr>
          <p:nvPr/>
        </p:nvCxnSpPr>
        <p:spPr>
          <a:xfrm rot="16200000" flipH="1">
            <a:off x="352593" y="2653293"/>
            <a:ext cx="280929" cy="2305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FC5D6B8-C52D-4E4A-88A3-BD10856EBB61}"/>
              </a:ext>
            </a:extLst>
          </p:cNvPr>
          <p:cNvSpPr txBox="1"/>
          <p:nvPr/>
        </p:nvSpPr>
        <p:spPr>
          <a:xfrm>
            <a:off x="444680" y="1457038"/>
            <a:ext cx="18630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PRR for HB650 Production Power Couplers (STFC/Fermilab)</a:t>
            </a:r>
          </a:p>
        </p:txBody>
      </p:sp>
      <p:sp>
        <p:nvSpPr>
          <p:cNvPr id="61" name="TextBox 60">
            <a:extLst>
              <a:ext uri="{FF2B5EF4-FFF2-40B4-BE49-F238E27FC236}">
                <a16:creationId xmlns:a16="http://schemas.microsoft.com/office/drawing/2014/main" id="{5C053068-CC41-47AD-AB5A-072D24A90745}"/>
              </a:ext>
            </a:extLst>
          </p:cNvPr>
          <p:cNvSpPr txBox="1"/>
          <p:nvPr/>
        </p:nvSpPr>
        <p:spPr>
          <a:xfrm>
            <a:off x="462096" y="2079076"/>
            <a:ext cx="18630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MRR for HB650 Production Power Couplers (STFC/Fermilab)</a:t>
            </a:r>
          </a:p>
        </p:txBody>
      </p:sp>
      <p:sp>
        <p:nvSpPr>
          <p:cNvPr id="73" name="Flowchart: Multidocument 72">
            <a:extLst>
              <a:ext uri="{FF2B5EF4-FFF2-40B4-BE49-F238E27FC236}">
                <a16:creationId xmlns:a16="http://schemas.microsoft.com/office/drawing/2014/main" id="{5A2619DD-AFCF-4F1E-80DD-45B637568EB0}"/>
              </a:ext>
            </a:extLst>
          </p:cNvPr>
          <p:cNvSpPr/>
          <p:nvPr/>
        </p:nvSpPr>
        <p:spPr>
          <a:xfrm>
            <a:off x="3076535" y="4366144"/>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FNAL Incoming Inspection Travelers (S/N 1-20)</a:t>
            </a:r>
          </a:p>
        </p:txBody>
      </p:sp>
      <p:sp>
        <p:nvSpPr>
          <p:cNvPr id="79" name="Flowchart: Multidocument 78">
            <a:extLst>
              <a:ext uri="{FF2B5EF4-FFF2-40B4-BE49-F238E27FC236}">
                <a16:creationId xmlns:a16="http://schemas.microsoft.com/office/drawing/2014/main" id="{EC3959C7-1A6F-4A6D-AF14-574DC1E2F94D}"/>
              </a:ext>
            </a:extLst>
          </p:cNvPr>
          <p:cNvSpPr/>
          <p:nvPr/>
        </p:nvSpPr>
        <p:spPr>
          <a:xfrm>
            <a:off x="3155526" y="4657348"/>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FNAL Conditioning Travelers (S/N 1-20)</a:t>
            </a:r>
          </a:p>
        </p:txBody>
      </p:sp>
      <p:sp>
        <p:nvSpPr>
          <p:cNvPr id="80" name="Flowchart: Multidocument 79">
            <a:extLst>
              <a:ext uri="{FF2B5EF4-FFF2-40B4-BE49-F238E27FC236}">
                <a16:creationId xmlns:a16="http://schemas.microsoft.com/office/drawing/2014/main" id="{0EB216A4-D543-46C0-B735-7DC744834D1E}"/>
              </a:ext>
            </a:extLst>
          </p:cNvPr>
          <p:cNvSpPr/>
          <p:nvPr/>
        </p:nvSpPr>
        <p:spPr>
          <a:xfrm>
            <a:off x="3241964" y="4971719"/>
            <a:ext cx="137191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FNAL Test/</a:t>
            </a:r>
            <a:r>
              <a:rPr kumimoji="0" lang="en-US" sz="700" b="0" i="0" u="none" strike="noStrike" kern="1200" cap="none" spc="0" normalizeH="0" baseline="0" noProof="0" err="1">
                <a:ln>
                  <a:noFill/>
                </a:ln>
                <a:solidFill>
                  <a:prstClr val="black"/>
                </a:solidFill>
                <a:effectLst/>
                <a:uLnTx/>
                <a:uFillTx/>
                <a:latin typeface="Calibri" panose="020F0502020204030204"/>
                <a:ea typeface="+mn-ea"/>
                <a:cs typeface="+mn-cs"/>
              </a:rPr>
              <a:t>Msmt</a:t>
            </a: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 &amp; Ship Prep Travelers (S/N 1-20)</a:t>
            </a:r>
          </a:p>
        </p:txBody>
      </p:sp>
      <p:cxnSp>
        <p:nvCxnSpPr>
          <p:cNvPr id="82" name="Connector: Elbow 81">
            <a:extLst>
              <a:ext uri="{FF2B5EF4-FFF2-40B4-BE49-F238E27FC236}">
                <a16:creationId xmlns:a16="http://schemas.microsoft.com/office/drawing/2014/main" id="{AF5C73AE-3912-4E16-8B6A-21BA7E7C2BD6}"/>
              </a:ext>
            </a:extLst>
          </p:cNvPr>
          <p:cNvCxnSpPr>
            <a:cxnSpLocks/>
            <a:stCxn id="79" idx="3"/>
          </p:cNvCxnSpPr>
          <p:nvPr/>
        </p:nvCxnSpPr>
        <p:spPr>
          <a:xfrm>
            <a:off x="4490421" y="4828802"/>
            <a:ext cx="1303290" cy="882039"/>
          </a:xfrm>
          <a:prstGeom prst="bentConnector3">
            <a:avLst>
              <a:gd name="adj1" fmla="val 332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AAB56FA3-1CE0-413A-AE7A-C6A985B283C9}"/>
              </a:ext>
            </a:extLst>
          </p:cNvPr>
          <p:cNvCxnSpPr>
            <a:cxnSpLocks/>
          </p:cNvCxnSpPr>
          <p:nvPr/>
        </p:nvCxnSpPr>
        <p:spPr>
          <a:xfrm>
            <a:off x="4613879" y="5107509"/>
            <a:ext cx="1179832" cy="820839"/>
          </a:xfrm>
          <a:prstGeom prst="bentConnector3">
            <a:avLst>
              <a:gd name="adj1" fmla="val 13094"/>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46A3391D-9693-408C-B0EA-A2E5CB5B1908}"/>
              </a:ext>
            </a:extLst>
          </p:cNvPr>
          <p:cNvSpPr/>
          <p:nvPr/>
        </p:nvSpPr>
        <p:spPr>
          <a:xfrm>
            <a:off x="9874747" y="757661"/>
            <a:ext cx="2159125" cy="280929"/>
          </a:xfrm>
          <a:prstGeom prst="rect">
            <a:avLst/>
          </a:prstGeom>
          <a:solidFill>
            <a:srgbClr val="E2F0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ACL = Acceptance Criteria List</a:t>
            </a:r>
          </a:p>
        </p:txBody>
      </p:sp>
      <p:sp>
        <p:nvSpPr>
          <p:cNvPr id="124" name="TextBox 123">
            <a:extLst>
              <a:ext uri="{FF2B5EF4-FFF2-40B4-BE49-F238E27FC236}">
                <a16:creationId xmlns:a16="http://schemas.microsoft.com/office/drawing/2014/main" id="{9164E0D9-2035-4C12-AE3E-4734AEEC910D}"/>
              </a:ext>
            </a:extLst>
          </p:cNvPr>
          <p:cNvSpPr txBox="1"/>
          <p:nvPr/>
        </p:nvSpPr>
        <p:spPr>
          <a:xfrm>
            <a:off x="5050898" y="5340582"/>
            <a:ext cx="1147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Traveler Results</a:t>
            </a:r>
          </a:p>
        </p:txBody>
      </p:sp>
      <p:sp>
        <p:nvSpPr>
          <p:cNvPr id="125" name="TextBox 124">
            <a:extLst>
              <a:ext uri="{FF2B5EF4-FFF2-40B4-BE49-F238E27FC236}">
                <a16:creationId xmlns:a16="http://schemas.microsoft.com/office/drawing/2014/main" id="{0583EC39-8643-4F4B-877E-B9D7FE3F832C}"/>
              </a:ext>
            </a:extLst>
          </p:cNvPr>
          <p:cNvSpPr txBox="1"/>
          <p:nvPr/>
        </p:nvSpPr>
        <p:spPr>
          <a:xfrm>
            <a:off x="5050898" y="5544892"/>
            <a:ext cx="1147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Traveler Results</a:t>
            </a:r>
          </a:p>
        </p:txBody>
      </p:sp>
      <p:sp>
        <p:nvSpPr>
          <p:cNvPr id="126" name="TextBox 125">
            <a:extLst>
              <a:ext uri="{FF2B5EF4-FFF2-40B4-BE49-F238E27FC236}">
                <a16:creationId xmlns:a16="http://schemas.microsoft.com/office/drawing/2014/main" id="{AD134571-6112-4AEC-8BF8-02E4D4C2487B}"/>
              </a:ext>
            </a:extLst>
          </p:cNvPr>
          <p:cNvSpPr txBox="1"/>
          <p:nvPr/>
        </p:nvSpPr>
        <p:spPr>
          <a:xfrm>
            <a:off x="5050898" y="5749558"/>
            <a:ext cx="1147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Traveler Results</a:t>
            </a:r>
          </a:p>
        </p:txBody>
      </p:sp>
      <p:sp>
        <p:nvSpPr>
          <p:cNvPr id="127" name="Flowchart: Process 126">
            <a:extLst>
              <a:ext uri="{FF2B5EF4-FFF2-40B4-BE49-F238E27FC236}">
                <a16:creationId xmlns:a16="http://schemas.microsoft.com/office/drawing/2014/main" id="{2BFAFB4D-26F0-44E0-B9E4-5FBA8E3E3801}"/>
              </a:ext>
            </a:extLst>
          </p:cNvPr>
          <p:cNvSpPr/>
          <p:nvPr/>
        </p:nvSpPr>
        <p:spPr>
          <a:xfrm>
            <a:off x="8166988" y="3522076"/>
            <a:ext cx="1153344" cy="984068"/>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Production Coupler STFC Incoming QC Inspection &amp; Testing</a:t>
            </a:r>
          </a:p>
        </p:txBody>
      </p:sp>
      <p:cxnSp>
        <p:nvCxnSpPr>
          <p:cNvPr id="15" name="Straight Arrow Connector 14">
            <a:extLst>
              <a:ext uri="{FF2B5EF4-FFF2-40B4-BE49-F238E27FC236}">
                <a16:creationId xmlns:a16="http://schemas.microsoft.com/office/drawing/2014/main" id="{3D7A648D-65EE-4D51-A1EC-E6CFE3A2CE30}"/>
              </a:ext>
            </a:extLst>
          </p:cNvPr>
          <p:cNvCxnSpPr>
            <a:cxnSpLocks/>
            <a:stCxn id="57" idx="2"/>
          </p:cNvCxnSpPr>
          <p:nvPr/>
        </p:nvCxnSpPr>
        <p:spPr>
          <a:xfrm>
            <a:off x="6448216" y="4709052"/>
            <a:ext cx="0" cy="631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Flowchart: Multidocument 54">
            <a:extLst>
              <a:ext uri="{FF2B5EF4-FFF2-40B4-BE49-F238E27FC236}">
                <a16:creationId xmlns:a16="http://schemas.microsoft.com/office/drawing/2014/main" id="{E866F479-7733-4BF6-9D2F-9933670DD0A1}"/>
              </a:ext>
            </a:extLst>
          </p:cNvPr>
          <p:cNvSpPr/>
          <p:nvPr/>
        </p:nvSpPr>
        <p:spPr>
          <a:xfrm>
            <a:off x="1255687" y="5340582"/>
            <a:ext cx="1620445" cy="844731"/>
          </a:xfrm>
          <a:prstGeom prst="flowChartMultidocument">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L3/L4/SPC ACLs EDxxxx1-EDxxxx20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Results &amp; Signoffs (S/N 1-20)</a:t>
            </a:r>
          </a:p>
        </p:txBody>
      </p:sp>
      <p:cxnSp>
        <p:nvCxnSpPr>
          <p:cNvPr id="13" name="Connector: Elbow 12">
            <a:extLst>
              <a:ext uri="{FF2B5EF4-FFF2-40B4-BE49-F238E27FC236}">
                <a16:creationId xmlns:a16="http://schemas.microsoft.com/office/drawing/2014/main" id="{61F89BF9-FACA-4EB0-BE15-3C11A0CBCCAB}"/>
              </a:ext>
            </a:extLst>
          </p:cNvPr>
          <p:cNvCxnSpPr>
            <a:cxnSpLocks/>
            <a:stCxn id="55" idx="2"/>
          </p:cNvCxnSpPr>
          <p:nvPr/>
        </p:nvCxnSpPr>
        <p:spPr>
          <a:xfrm rot="5400000" flipH="1" flipV="1">
            <a:off x="3868243" y="4207186"/>
            <a:ext cx="31123" cy="3861152"/>
          </a:xfrm>
          <a:prstGeom prst="bentConnector4">
            <a:avLst>
              <a:gd name="adj1" fmla="val -534187"/>
              <a:gd name="adj2" fmla="val 38269"/>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7" name="Flowchart: Multidocument 66">
            <a:extLst>
              <a:ext uri="{FF2B5EF4-FFF2-40B4-BE49-F238E27FC236}">
                <a16:creationId xmlns:a16="http://schemas.microsoft.com/office/drawing/2014/main" id="{D5EEE2F3-BFC7-44D0-8508-39A1CA7EF630}"/>
              </a:ext>
            </a:extLst>
          </p:cNvPr>
          <p:cNvSpPr/>
          <p:nvPr/>
        </p:nvSpPr>
        <p:spPr>
          <a:xfrm>
            <a:off x="7820537" y="4435375"/>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STFC Incoming Inspection Travelers (S/N 1-20)</a:t>
            </a:r>
          </a:p>
        </p:txBody>
      </p:sp>
      <p:sp>
        <p:nvSpPr>
          <p:cNvPr id="68" name="Flowchart: Multidocument 67">
            <a:extLst>
              <a:ext uri="{FF2B5EF4-FFF2-40B4-BE49-F238E27FC236}">
                <a16:creationId xmlns:a16="http://schemas.microsoft.com/office/drawing/2014/main" id="{E8CAB10E-1DAA-4A93-B804-9CA40E3B1842}"/>
              </a:ext>
            </a:extLst>
          </p:cNvPr>
          <p:cNvSpPr/>
          <p:nvPr/>
        </p:nvSpPr>
        <p:spPr>
          <a:xfrm>
            <a:off x="7899528" y="4726579"/>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STFC Insp &amp; Test Travelers (S/N 1-20)</a:t>
            </a:r>
          </a:p>
        </p:txBody>
      </p:sp>
      <p:cxnSp>
        <p:nvCxnSpPr>
          <p:cNvPr id="36" name="Connector: Elbow 35">
            <a:extLst>
              <a:ext uri="{FF2B5EF4-FFF2-40B4-BE49-F238E27FC236}">
                <a16:creationId xmlns:a16="http://schemas.microsoft.com/office/drawing/2014/main" id="{61851BD6-2DB0-4EFC-A58D-2849426C1E70}"/>
              </a:ext>
            </a:extLst>
          </p:cNvPr>
          <p:cNvCxnSpPr>
            <a:cxnSpLocks/>
          </p:cNvCxnSpPr>
          <p:nvPr/>
        </p:nvCxnSpPr>
        <p:spPr>
          <a:xfrm>
            <a:off x="9155432" y="4659699"/>
            <a:ext cx="1113280" cy="10642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9318D236-18B0-4022-9372-C46064C44C0B}"/>
              </a:ext>
            </a:extLst>
          </p:cNvPr>
          <p:cNvCxnSpPr>
            <a:cxnSpLocks/>
          </p:cNvCxnSpPr>
          <p:nvPr/>
        </p:nvCxnSpPr>
        <p:spPr>
          <a:xfrm>
            <a:off x="9223497" y="4854052"/>
            <a:ext cx="1055752" cy="1038050"/>
          </a:xfrm>
          <a:prstGeom prst="bentConnector3">
            <a:avLst>
              <a:gd name="adj1" fmla="val 25395"/>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819EF09-1D3F-4CA5-84E4-5D138A2B7EEC}"/>
              </a:ext>
            </a:extLst>
          </p:cNvPr>
          <p:cNvSpPr txBox="1"/>
          <p:nvPr/>
        </p:nvSpPr>
        <p:spPr>
          <a:xfrm>
            <a:off x="9656467" y="5549872"/>
            <a:ext cx="1147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Traveler Results</a:t>
            </a:r>
          </a:p>
        </p:txBody>
      </p:sp>
      <p:sp>
        <p:nvSpPr>
          <p:cNvPr id="99" name="TextBox 98">
            <a:extLst>
              <a:ext uri="{FF2B5EF4-FFF2-40B4-BE49-F238E27FC236}">
                <a16:creationId xmlns:a16="http://schemas.microsoft.com/office/drawing/2014/main" id="{A0FCD1AC-2B1E-4DF0-9DF7-4A885389DBC3}"/>
              </a:ext>
            </a:extLst>
          </p:cNvPr>
          <p:cNvSpPr txBox="1"/>
          <p:nvPr/>
        </p:nvSpPr>
        <p:spPr>
          <a:xfrm>
            <a:off x="9441942" y="5733298"/>
            <a:ext cx="1147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Traveler Results</a:t>
            </a:r>
          </a:p>
        </p:txBody>
      </p:sp>
      <p:sp>
        <p:nvSpPr>
          <p:cNvPr id="100" name="Flowchart: Decision 99">
            <a:extLst>
              <a:ext uri="{FF2B5EF4-FFF2-40B4-BE49-F238E27FC236}">
                <a16:creationId xmlns:a16="http://schemas.microsoft.com/office/drawing/2014/main" id="{065DAD8D-5054-4F82-8EC6-3ADBE2E17E38}"/>
              </a:ext>
            </a:extLst>
          </p:cNvPr>
          <p:cNvSpPr/>
          <p:nvPr/>
        </p:nvSpPr>
        <p:spPr>
          <a:xfrm>
            <a:off x="9916775" y="3344601"/>
            <a:ext cx="1817221" cy="1397749"/>
          </a:xfrm>
          <a:prstGeom prst="flowChartDecision">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L3M &amp; Partner SPC approval of deliverables for install</a:t>
            </a:r>
          </a:p>
        </p:txBody>
      </p:sp>
      <p:cxnSp>
        <p:nvCxnSpPr>
          <p:cNvPr id="102" name="Straight Arrow Connector 101">
            <a:extLst>
              <a:ext uri="{FF2B5EF4-FFF2-40B4-BE49-F238E27FC236}">
                <a16:creationId xmlns:a16="http://schemas.microsoft.com/office/drawing/2014/main" id="{2DF48FDA-F6C5-46C0-97E5-819DE4A2B3CA}"/>
              </a:ext>
            </a:extLst>
          </p:cNvPr>
          <p:cNvCxnSpPr>
            <a:cxnSpLocks/>
            <a:stCxn id="127" idx="3"/>
          </p:cNvCxnSpPr>
          <p:nvPr/>
        </p:nvCxnSpPr>
        <p:spPr>
          <a:xfrm>
            <a:off x="9320332" y="4014110"/>
            <a:ext cx="593765" cy="12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045FD0A9-F818-44EC-8E56-9BD82232A26A}"/>
              </a:ext>
            </a:extLst>
          </p:cNvPr>
          <p:cNvSpPr txBox="1"/>
          <p:nvPr/>
        </p:nvSpPr>
        <p:spPr>
          <a:xfrm>
            <a:off x="10769747" y="4825804"/>
            <a:ext cx="5374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L3M/SPC Approval Signoffs</a:t>
            </a:r>
          </a:p>
        </p:txBody>
      </p:sp>
      <p:cxnSp>
        <p:nvCxnSpPr>
          <p:cNvPr id="104" name="Straight Arrow Connector 103">
            <a:extLst>
              <a:ext uri="{FF2B5EF4-FFF2-40B4-BE49-F238E27FC236}">
                <a16:creationId xmlns:a16="http://schemas.microsoft.com/office/drawing/2014/main" id="{B76F0968-CFA9-4EC7-B5BC-053C38AFE184}"/>
              </a:ext>
            </a:extLst>
          </p:cNvPr>
          <p:cNvCxnSpPr>
            <a:cxnSpLocks/>
            <a:stCxn id="100" idx="2"/>
          </p:cNvCxnSpPr>
          <p:nvPr/>
        </p:nvCxnSpPr>
        <p:spPr>
          <a:xfrm>
            <a:off x="10825386" y="4742350"/>
            <a:ext cx="0" cy="631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Flowchart: Punched Tape 104">
            <a:extLst>
              <a:ext uri="{FF2B5EF4-FFF2-40B4-BE49-F238E27FC236}">
                <a16:creationId xmlns:a16="http://schemas.microsoft.com/office/drawing/2014/main" id="{D068482E-44AB-46F9-B8B1-FBE8452F5877}"/>
              </a:ext>
            </a:extLst>
          </p:cNvPr>
          <p:cNvSpPr/>
          <p:nvPr/>
        </p:nvSpPr>
        <p:spPr>
          <a:xfrm>
            <a:off x="10584700" y="5135037"/>
            <a:ext cx="1417320"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lowchart: Punched Tape 105">
            <a:extLst>
              <a:ext uri="{FF2B5EF4-FFF2-40B4-BE49-F238E27FC236}">
                <a16:creationId xmlns:a16="http://schemas.microsoft.com/office/drawing/2014/main" id="{2ED25E68-1259-463E-8B12-2337866D63FF}"/>
              </a:ext>
            </a:extLst>
          </p:cNvPr>
          <p:cNvSpPr/>
          <p:nvPr/>
        </p:nvSpPr>
        <p:spPr>
          <a:xfrm>
            <a:off x="10471727" y="5230151"/>
            <a:ext cx="1417320"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lowchart: Punched Tape 106">
            <a:extLst>
              <a:ext uri="{FF2B5EF4-FFF2-40B4-BE49-F238E27FC236}">
                <a16:creationId xmlns:a16="http://schemas.microsoft.com/office/drawing/2014/main" id="{99E82055-14F0-4927-BCBF-26043127EE01}"/>
              </a:ext>
            </a:extLst>
          </p:cNvPr>
          <p:cNvSpPr/>
          <p:nvPr/>
        </p:nvSpPr>
        <p:spPr>
          <a:xfrm>
            <a:off x="10347314" y="5348844"/>
            <a:ext cx="1413199"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L3/L4/SPC ACLs EDxxxx1-EDxxxx20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Results &amp; Signoffs (S/N 1-20)</a:t>
            </a:r>
          </a:p>
        </p:txBody>
      </p:sp>
      <p:cxnSp>
        <p:nvCxnSpPr>
          <p:cNvPr id="110" name="Straight Arrow Connector 109">
            <a:extLst>
              <a:ext uri="{FF2B5EF4-FFF2-40B4-BE49-F238E27FC236}">
                <a16:creationId xmlns:a16="http://schemas.microsoft.com/office/drawing/2014/main" id="{0993468B-B1D6-4600-B527-8DA198AE4F4E}"/>
              </a:ext>
            </a:extLst>
          </p:cNvPr>
          <p:cNvCxnSpPr>
            <a:cxnSpLocks/>
          </p:cNvCxnSpPr>
          <p:nvPr/>
        </p:nvCxnSpPr>
        <p:spPr>
          <a:xfrm>
            <a:off x="11746223" y="4037440"/>
            <a:ext cx="445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CA15EF51-3A8A-424A-A73E-C6FA8A9DF8DD}"/>
              </a:ext>
            </a:extLst>
          </p:cNvPr>
          <p:cNvCxnSpPr>
            <a:cxnSpLocks/>
          </p:cNvCxnSpPr>
          <p:nvPr/>
        </p:nvCxnSpPr>
        <p:spPr>
          <a:xfrm flipV="1">
            <a:off x="7227580" y="5986542"/>
            <a:ext cx="3119733" cy="145009"/>
          </a:xfrm>
          <a:prstGeom prst="bentConnector3">
            <a:avLst>
              <a:gd name="adj1" fmla="val 5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84EFA4D-E6EF-414C-A72B-C166CE66BC94}"/>
              </a:ext>
            </a:extLst>
          </p:cNvPr>
          <p:cNvCxnSpPr>
            <a:cxnSpLocks/>
          </p:cNvCxnSpPr>
          <p:nvPr/>
        </p:nvCxnSpPr>
        <p:spPr>
          <a:xfrm>
            <a:off x="11765248" y="5986542"/>
            <a:ext cx="412869"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A17753A7-C976-4F5A-B09B-69FD5D1C67AC}"/>
              </a:ext>
            </a:extLst>
          </p:cNvPr>
          <p:cNvSpPr txBox="1"/>
          <p:nvPr/>
        </p:nvSpPr>
        <p:spPr>
          <a:xfrm>
            <a:off x="7900851" y="1088098"/>
            <a:ext cx="4291149" cy="646986"/>
          </a:xfrm>
          <a:prstGeom prst="roundRect">
            <a:avLst/>
          </a:prstGeom>
          <a:solidFill>
            <a:schemeClr val="bg1">
              <a:lumMod val="95000"/>
              <a:alpha val="50000"/>
            </a:schemeClr>
          </a:solidFill>
        </p:spPr>
        <p:txBody>
          <a:bodyPr wrap="square" rtlCol="0">
            <a:spAutoFit/>
          </a:bodyPr>
          <a:lstStyle/>
          <a:p>
            <a:r>
              <a:rPr lang="en-US" sz="1600" i="1" dirty="0">
                <a:solidFill>
                  <a:schemeClr val="tx1">
                    <a:lumMod val="50000"/>
                    <a:lumOff val="50000"/>
                  </a:schemeClr>
                </a:solidFill>
              </a:rPr>
              <a:t>Draft process shown.  Details of acceptance process still being finalized by Working Groups</a:t>
            </a:r>
            <a:r>
              <a:rPr lang="en-US" sz="1600" i="1" dirty="0">
                <a:solidFill>
                  <a:srgbClr val="FF0000"/>
                </a:solidFill>
              </a:rPr>
              <a:t>.</a:t>
            </a:r>
          </a:p>
        </p:txBody>
      </p:sp>
    </p:spTree>
    <p:extLst>
      <p:ext uri="{BB962C8B-B14F-4D97-AF65-F5344CB8AC3E}">
        <p14:creationId xmlns:p14="http://schemas.microsoft.com/office/powerpoint/2010/main" val="3740353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Box 170">
            <a:extLst>
              <a:ext uri="{FF2B5EF4-FFF2-40B4-BE49-F238E27FC236}">
                <a16:creationId xmlns:a16="http://schemas.microsoft.com/office/drawing/2014/main" id="{E8940D9F-908C-4D88-B67C-CF6678419169}"/>
              </a:ext>
            </a:extLst>
          </p:cNvPr>
          <p:cNvSpPr txBox="1"/>
          <p:nvPr/>
        </p:nvSpPr>
        <p:spPr>
          <a:xfrm>
            <a:off x="462096" y="2079076"/>
            <a:ext cx="18630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MRR for HB650 Production Power Couplers (STFC/Fermilab)</a:t>
            </a:r>
          </a:p>
        </p:txBody>
      </p:sp>
      <p:sp>
        <p:nvSpPr>
          <p:cNvPr id="81" name="Rectangle 80">
            <a:extLst>
              <a:ext uri="{FF2B5EF4-FFF2-40B4-BE49-F238E27FC236}">
                <a16:creationId xmlns:a16="http://schemas.microsoft.com/office/drawing/2014/main" id="{A157D5F4-21F3-4062-8D86-B6A286821A01}"/>
              </a:ext>
            </a:extLst>
          </p:cNvPr>
          <p:cNvSpPr/>
          <p:nvPr/>
        </p:nvSpPr>
        <p:spPr>
          <a:xfrm>
            <a:off x="4294933" y="2794910"/>
            <a:ext cx="4244235" cy="3970309"/>
          </a:xfrm>
          <a:prstGeom prst="rect">
            <a:avLst/>
          </a:prstGeom>
          <a:solidFill>
            <a:srgbClr val="DD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Phase 4 – STFC Installation QC</a:t>
            </a:r>
          </a:p>
        </p:txBody>
      </p:sp>
      <p:sp>
        <p:nvSpPr>
          <p:cNvPr id="64" name="TextBox 63">
            <a:extLst>
              <a:ext uri="{FF2B5EF4-FFF2-40B4-BE49-F238E27FC236}">
                <a16:creationId xmlns:a16="http://schemas.microsoft.com/office/drawing/2014/main" id="{802AC264-FE4E-4DEB-A06F-37F0665CC907}"/>
              </a:ext>
            </a:extLst>
          </p:cNvPr>
          <p:cNvSpPr txBox="1"/>
          <p:nvPr/>
        </p:nvSpPr>
        <p:spPr>
          <a:xfrm>
            <a:off x="348632" y="2794910"/>
            <a:ext cx="3978153" cy="3972614"/>
          </a:xfrm>
          <a:prstGeom prst="rect">
            <a:avLst/>
          </a:prstGeom>
          <a:solidFill>
            <a:srgbClr val="C7E9F5"/>
          </a:solid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Phase 3 – STFC Incoming Inspection &amp; QC</a:t>
            </a:r>
          </a:p>
        </p:txBody>
      </p:sp>
      <p:sp>
        <p:nvSpPr>
          <p:cNvPr id="69" name="Title 2">
            <a:extLst>
              <a:ext uri="{FF2B5EF4-FFF2-40B4-BE49-F238E27FC236}">
                <a16:creationId xmlns:a16="http://schemas.microsoft.com/office/drawing/2014/main" id="{8F11F088-D5F5-4CAB-9CB8-1B1CB60D519B}"/>
              </a:ext>
            </a:extLst>
          </p:cNvPr>
          <p:cNvSpPr txBox="1">
            <a:spLocks/>
          </p:cNvSpPr>
          <p:nvPr/>
        </p:nvSpPr>
        <p:spPr>
          <a:xfrm>
            <a:off x="304800" y="251752"/>
            <a:ext cx="11582400" cy="427877"/>
          </a:xfrm>
          <a:prstGeom prst="rect">
            <a:avLst/>
          </a:prstGeom>
        </p:spPr>
        <p:txBody>
          <a:bodyPr lIns="0" tIns="0" rIns="0" bIns="0" anchor="b" anchorCtr="0"/>
          <a:lstStyle>
            <a:lvl1pPr algn="l" defTabSz="609585" rtl="0" eaLnBrk="1" fontAlgn="base" hangingPunct="1">
              <a:spcBef>
                <a:spcPct val="0"/>
              </a:spcBef>
              <a:spcAft>
                <a:spcPct val="0"/>
              </a:spcAft>
              <a:defRPr sz="2933" b="1" kern="1200">
                <a:solidFill>
                  <a:srgbClr val="004C97"/>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1" i="0" u="none" strike="noStrike" kern="1200" cap="none" spc="0" normalizeH="0" baseline="0" noProof="0">
                <a:ln>
                  <a:noFill/>
                </a:ln>
                <a:solidFill>
                  <a:srgbClr val="004C97"/>
                </a:solidFill>
                <a:effectLst/>
                <a:uLnTx/>
                <a:uFillTx/>
                <a:latin typeface="Helvetica"/>
              </a:rPr>
              <a:t>Verification, Acceptance, &amp; Handoff - IKC Coupler Example </a:t>
            </a:r>
          </a:p>
        </p:txBody>
      </p:sp>
      <p:cxnSp>
        <p:nvCxnSpPr>
          <p:cNvPr id="95" name="Straight Arrow Connector 94">
            <a:extLst>
              <a:ext uri="{FF2B5EF4-FFF2-40B4-BE49-F238E27FC236}">
                <a16:creationId xmlns:a16="http://schemas.microsoft.com/office/drawing/2014/main" id="{441B3743-6942-41C8-90D2-114E81F72499}"/>
              </a:ext>
            </a:extLst>
          </p:cNvPr>
          <p:cNvCxnSpPr>
            <a:cxnSpLocks/>
            <a:endCxn id="127" idx="1"/>
          </p:cNvCxnSpPr>
          <p:nvPr/>
        </p:nvCxnSpPr>
        <p:spPr>
          <a:xfrm>
            <a:off x="330656" y="4014110"/>
            <a:ext cx="1292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46A3391D-9693-408C-B0EA-A2E5CB5B1908}"/>
              </a:ext>
            </a:extLst>
          </p:cNvPr>
          <p:cNvSpPr/>
          <p:nvPr/>
        </p:nvSpPr>
        <p:spPr>
          <a:xfrm>
            <a:off x="9874747" y="757661"/>
            <a:ext cx="2159125" cy="280929"/>
          </a:xfrm>
          <a:prstGeom prst="rect">
            <a:avLst/>
          </a:prstGeom>
          <a:solidFill>
            <a:srgbClr val="E2F0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ACL = Acceptance Criteria List</a:t>
            </a:r>
          </a:p>
        </p:txBody>
      </p:sp>
      <p:sp>
        <p:nvSpPr>
          <p:cNvPr id="127" name="Flowchart: Process 126">
            <a:extLst>
              <a:ext uri="{FF2B5EF4-FFF2-40B4-BE49-F238E27FC236}">
                <a16:creationId xmlns:a16="http://schemas.microsoft.com/office/drawing/2014/main" id="{2BFAFB4D-26F0-44E0-B9E4-5FBA8E3E3801}"/>
              </a:ext>
            </a:extLst>
          </p:cNvPr>
          <p:cNvSpPr/>
          <p:nvPr/>
        </p:nvSpPr>
        <p:spPr>
          <a:xfrm>
            <a:off x="459902" y="3522076"/>
            <a:ext cx="1153344" cy="984068"/>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Production Coupler STFC Incoming QC Inspection &amp; Testing</a:t>
            </a:r>
          </a:p>
        </p:txBody>
      </p:sp>
      <p:cxnSp>
        <p:nvCxnSpPr>
          <p:cNvPr id="130" name="Straight Arrow Connector 129">
            <a:extLst>
              <a:ext uri="{FF2B5EF4-FFF2-40B4-BE49-F238E27FC236}">
                <a16:creationId xmlns:a16="http://schemas.microsoft.com/office/drawing/2014/main" id="{2D587CEF-2163-4BE4-8216-58BB3B61DAA8}"/>
              </a:ext>
            </a:extLst>
          </p:cNvPr>
          <p:cNvCxnSpPr>
            <a:cxnSpLocks/>
            <a:endCxn id="131" idx="1"/>
          </p:cNvCxnSpPr>
          <p:nvPr/>
        </p:nvCxnSpPr>
        <p:spPr>
          <a:xfrm flipV="1">
            <a:off x="4045027" y="4028273"/>
            <a:ext cx="743226"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Flowchart: Process 130">
            <a:extLst>
              <a:ext uri="{FF2B5EF4-FFF2-40B4-BE49-F238E27FC236}">
                <a16:creationId xmlns:a16="http://schemas.microsoft.com/office/drawing/2014/main" id="{94FA5E24-CC96-49C7-B3DA-1B5F54925018}"/>
              </a:ext>
            </a:extLst>
          </p:cNvPr>
          <p:cNvSpPr/>
          <p:nvPr/>
        </p:nvSpPr>
        <p:spPr>
          <a:xfrm>
            <a:off x="4788253" y="3536239"/>
            <a:ext cx="1153344" cy="984068"/>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Production Coupler STFC Installation QC</a:t>
            </a:r>
          </a:p>
        </p:txBody>
      </p:sp>
      <p:sp>
        <p:nvSpPr>
          <p:cNvPr id="137" name="Flowchart: Multidocument 136">
            <a:extLst>
              <a:ext uri="{FF2B5EF4-FFF2-40B4-BE49-F238E27FC236}">
                <a16:creationId xmlns:a16="http://schemas.microsoft.com/office/drawing/2014/main" id="{792062D3-13A3-492A-BBC7-33BFC1084AD0}"/>
              </a:ext>
            </a:extLst>
          </p:cNvPr>
          <p:cNvSpPr/>
          <p:nvPr/>
        </p:nvSpPr>
        <p:spPr>
          <a:xfrm>
            <a:off x="6798844" y="5367011"/>
            <a:ext cx="1618488" cy="844731"/>
          </a:xfrm>
          <a:prstGeom prst="flowChartMultidocument">
            <a:avLst/>
          </a:prstGeom>
          <a:solidFill>
            <a:schemeClr val="accent6">
              <a:lumMod val="20000"/>
              <a:lumOff val="80000"/>
            </a:schemeClr>
          </a:solidFill>
          <a:ln w="12700">
            <a:prstDash val="solid"/>
          </a:ln>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tIns="137160" rtlCol="0" anchor="ctr">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L3/L4/SPC ACLs EDxxxx1-EDxxxx20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Results &amp; Signoffs (S/N 1-20)</a:t>
            </a:r>
          </a:p>
        </p:txBody>
      </p:sp>
      <p:sp>
        <p:nvSpPr>
          <p:cNvPr id="67" name="Flowchart: Multidocument 66">
            <a:extLst>
              <a:ext uri="{FF2B5EF4-FFF2-40B4-BE49-F238E27FC236}">
                <a16:creationId xmlns:a16="http://schemas.microsoft.com/office/drawing/2014/main" id="{D5EEE2F3-BFC7-44D0-8508-39A1CA7EF630}"/>
              </a:ext>
            </a:extLst>
          </p:cNvPr>
          <p:cNvSpPr/>
          <p:nvPr/>
        </p:nvSpPr>
        <p:spPr>
          <a:xfrm>
            <a:off x="113451" y="4435375"/>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STFC Incoming Inspection Travelers (S/N 1-20)</a:t>
            </a:r>
          </a:p>
        </p:txBody>
      </p:sp>
      <p:sp>
        <p:nvSpPr>
          <p:cNvPr id="68" name="Flowchart: Multidocument 67">
            <a:extLst>
              <a:ext uri="{FF2B5EF4-FFF2-40B4-BE49-F238E27FC236}">
                <a16:creationId xmlns:a16="http://schemas.microsoft.com/office/drawing/2014/main" id="{E8CAB10E-1DAA-4A93-B804-9CA40E3B1842}"/>
              </a:ext>
            </a:extLst>
          </p:cNvPr>
          <p:cNvSpPr/>
          <p:nvPr/>
        </p:nvSpPr>
        <p:spPr>
          <a:xfrm>
            <a:off x="192442" y="4726579"/>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STFC Insp &amp; Test Travelers (S/N 1-20)</a:t>
            </a:r>
          </a:p>
        </p:txBody>
      </p:sp>
      <p:sp>
        <p:nvSpPr>
          <p:cNvPr id="70" name="Flowchart: Multidocument 69">
            <a:extLst>
              <a:ext uri="{FF2B5EF4-FFF2-40B4-BE49-F238E27FC236}">
                <a16:creationId xmlns:a16="http://schemas.microsoft.com/office/drawing/2014/main" id="{1EE8C642-625C-4023-988C-DA886A991345}"/>
              </a:ext>
            </a:extLst>
          </p:cNvPr>
          <p:cNvSpPr/>
          <p:nvPr/>
        </p:nvSpPr>
        <p:spPr>
          <a:xfrm>
            <a:off x="4587449" y="4441827"/>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STFC Installation Travelers (S/N 1-20)</a:t>
            </a:r>
          </a:p>
        </p:txBody>
      </p:sp>
      <p:cxnSp>
        <p:nvCxnSpPr>
          <p:cNvPr id="36" name="Connector: Elbow 35">
            <a:extLst>
              <a:ext uri="{FF2B5EF4-FFF2-40B4-BE49-F238E27FC236}">
                <a16:creationId xmlns:a16="http://schemas.microsoft.com/office/drawing/2014/main" id="{61851BD6-2DB0-4EFC-A58D-2849426C1E70}"/>
              </a:ext>
            </a:extLst>
          </p:cNvPr>
          <p:cNvCxnSpPr>
            <a:cxnSpLocks/>
          </p:cNvCxnSpPr>
          <p:nvPr/>
        </p:nvCxnSpPr>
        <p:spPr>
          <a:xfrm>
            <a:off x="1448346" y="4659699"/>
            <a:ext cx="1113280" cy="10642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9318D236-18B0-4022-9372-C46064C44C0B}"/>
              </a:ext>
            </a:extLst>
          </p:cNvPr>
          <p:cNvCxnSpPr>
            <a:cxnSpLocks/>
          </p:cNvCxnSpPr>
          <p:nvPr/>
        </p:nvCxnSpPr>
        <p:spPr>
          <a:xfrm>
            <a:off x="1516411" y="4854052"/>
            <a:ext cx="1055752" cy="1038050"/>
          </a:xfrm>
          <a:prstGeom prst="bentConnector3">
            <a:avLst>
              <a:gd name="adj1" fmla="val 25395"/>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819EF09-1D3F-4CA5-84E4-5D138A2B7EEC}"/>
              </a:ext>
            </a:extLst>
          </p:cNvPr>
          <p:cNvSpPr txBox="1"/>
          <p:nvPr/>
        </p:nvSpPr>
        <p:spPr>
          <a:xfrm>
            <a:off x="1949381" y="5549872"/>
            <a:ext cx="1147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Traveler Results</a:t>
            </a:r>
          </a:p>
        </p:txBody>
      </p:sp>
      <p:sp>
        <p:nvSpPr>
          <p:cNvPr id="99" name="TextBox 98">
            <a:extLst>
              <a:ext uri="{FF2B5EF4-FFF2-40B4-BE49-F238E27FC236}">
                <a16:creationId xmlns:a16="http://schemas.microsoft.com/office/drawing/2014/main" id="{A0FCD1AC-2B1E-4DF0-9DF7-4A885389DBC3}"/>
              </a:ext>
            </a:extLst>
          </p:cNvPr>
          <p:cNvSpPr txBox="1"/>
          <p:nvPr/>
        </p:nvSpPr>
        <p:spPr>
          <a:xfrm>
            <a:off x="1734856" y="5733298"/>
            <a:ext cx="1147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Traveler Results</a:t>
            </a:r>
          </a:p>
        </p:txBody>
      </p:sp>
      <p:sp>
        <p:nvSpPr>
          <p:cNvPr id="100" name="Flowchart: Decision 99">
            <a:extLst>
              <a:ext uri="{FF2B5EF4-FFF2-40B4-BE49-F238E27FC236}">
                <a16:creationId xmlns:a16="http://schemas.microsoft.com/office/drawing/2014/main" id="{065DAD8D-5054-4F82-8EC6-3ADBE2E17E38}"/>
              </a:ext>
            </a:extLst>
          </p:cNvPr>
          <p:cNvSpPr/>
          <p:nvPr/>
        </p:nvSpPr>
        <p:spPr>
          <a:xfrm>
            <a:off x="2209689" y="3344601"/>
            <a:ext cx="1817221" cy="1397749"/>
          </a:xfrm>
          <a:prstGeom prst="flowChartDecision">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L3M &amp; Partner SPC approval of deliverables for install</a:t>
            </a:r>
          </a:p>
        </p:txBody>
      </p:sp>
      <p:cxnSp>
        <p:nvCxnSpPr>
          <p:cNvPr id="102" name="Straight Arrow Connector 101">
            <a:extLst>
              <a:ext uri="{FF2B5EF4-FFF2-40B4-BE49-F238E27FC236}">
                <a16:creationId xmlns:a16="http://schemas.microsoft.com/office/drawing/2014/main" id="{2DF48FDA-F6C5-46C0-97E5-819DE4A2B3CA}"/>
              </a:ext>
            </a:extLst>
          </p:cNvPr>
          <p:cNvCxnSpPr>
            <a:cxnSpLocks/>
            <a:stCxn id="127" idx="3"/>
          </p:cNvCxnSpPr>
          <p:nvPr/>
        </p:nvCxnSpPr>
        <p:spPr>
          <a:xfrm>
            <a:off x="1613246" y="4014110"/>
            <a:ext cx="593765" cy="12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045FD0A9-F818-44EC-8E56-9BD82232A26A}"/>
              </a:ext>
            </a:extLst>
          </p:cNvPr>
          <p:cNvSpPr txBox="1"/>
          <p:nvPr/>
        </p:nvSpPr>
        <p:spPr>
          <a:xfrm>
            <a:off x="3062661" y="4825804"/>
            <a:ext cx="5374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L3M/SPC Approval Signoffs</a:t>
            </a:r>
          </a:p>
        </p:txBody>
      </p:sp>
      <p:cxnSp>
        <p:nvCxnSpPr>
          <p:cNvPr id="104" name="Straight Arrow Connector 103">
            <a:extLst>
              <a:ext uri="{FF2B5EF4-FFF2-40B4-BE49-F238E27FC236}">
                <a16:creationId xmlns:a16="http://schemas.microsoft.com/office/drawing/2014/main" id="{B76F0968-CFA9-4EC7-B5BC-053C38AFE184}"/>
              </a:ext>
            </a:extLst>
          </p:cNvPr>
          <p:cNvCxnSpPr>
            <a:cxnSpLocks/>
            <a:stCxn id="100" idx="2"/>
          </p:cNvCxnSpPr>
          <p:nvPr/>
        </p:nvCxnSpPr>
        <p:spPr>
          <a:xfrm>
            <a:off x="3118300" y="4742350"/>
            <a:ext cx="0" cy="631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Flowchart: Punched Tape 104">
            <a:extLst>
              <a:ext uri="{FF2B5EF4-FFF2-40B4-BE49-F238E27FC236}">
                <a16:creationId xmlns:a16="http://schemas.microsoft.com/office/drawing/2014/main" id="{D068482E-44AB-46F9-B8B1-FBE8452F5877}"/>
              </a:ext>
            </a:extLst>
          </p:cNvPr>
          <p:cNvSpPr/>
          <p:nvPr/>
        </p:nvSpPr>
        <p:spPr>
          <a:xfrm>
            <a:off x="2877614" y="5135037"/>
            <a:ext cx="1417320"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lowchart: Punched Tape 105">
            <a:extLst>
              <a:ext uri="{FF2B5EF4-FFF2-40B4-BE49-F238E27FC236}">
                <a16:creationId xmlns:a16="http://schemas.microsoft.com/office/drawing/2014/main" id="{2ED25E68-1259-463E-8B12-2337866D63FF}"/>
              </a:ext>
            </a:extLst>
          </p:cNvPr>
          <p:cNvSpPr/>
          <p:nvPr/>
        </p:nvSpPr>
        <p:spPr>
          <a:xfrm>
            <a:off x="2764641" y="5230151"/>
            <a:ext cx="1417320"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lowchart: Punched Tape 106">
            <a:extLst>
              <a:ext uri="{FF2B5EF4-FFF2-40B4-BE49-F238E27FC236}">
                <a16:creationId xmlns:a16="http://schemas.microsoft.com/office/drawing/2014/main" id="{99E82055-14F0-4927-BCBF-26043127EE01}"/>
              </a:ext>
            </a:extLst>
          </p:cNvPr>
          <p:cNvSpPr/>
          <p:nvPr/>
        </p:nvSpPr>
        <p:spPr>
          <a:xfrm>
            <a:off x="2640228" y="5348844"/>
            <a:ext cx="1413199"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L3/L4/SPC ACLs EDxxxx1-EDxxxx20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Results &amp; Signoffs (S/N 1-20)</a:t>
            </a:r>
          </a:p>
        </p:txBody>
      </p:sp>
      <p:cxnSp>
        <p:nvCxnSpPr>
          <p:cNvPr id="113" name="Connector: Elbow 112">
            <a:extLst>
              <a:ext uri="{FF2B5EF4-FFF2-40B4-BE49-F238E27FC236}">
                <a16:creationId xmlns:a16="http://schemas.microsoft.com/office/drawing/2014/main" id="{CA15EF51-3A8A-424A-A73E-C6FA8A9DF8DD}"/>
              </a:ext>
            </a:extLst>
          </p:cNvPr>
          <p:cNvCxnSpPr>
            <a:cxnSpLocks/>
          </p:cNvCxnSpPr>
          <p:nvPr/>
        </p:nvCxnSpPr>
        <p:spPr>
          <a:xfrm flipV="1">
            <a:off x="330656" y="5986543"/>
            <a:ext cx="2309571" cy="141076"/>
          </a:xfrm>
          <a:prstGeom prst="bentConnector3">
            <a:avLst>
              <a:gd name="adj1" fmla="val 5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1" name="Flowchart: Decision 70">
            <a:extLst>
              <a:ext uri="{FF2B5EF4-FFF2-40B4-BE49-F238E27FC236}">
                <a16:creationId xmlns:a16="http://schemas.microsoft.com/office/drawing/2014/main" id="{BFC4D5C3-7627-4CD0-A073-032302655DAC}"/>
              </a:ext>
            </a:extLst>
          </p:cNvPr>
          <p:cNvSpPr/>
          <p:nvPr/>
        </p:nvSpPr>
        <p:spPr>
          <a:xfrm>
            <a:off x="6559683" y="3380533"/>
            <a:ext cx="1817221" cy="1397749"/>
          </a:xfrm>
          <a:prstGeom prst="flowChartDecision">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L3M &amp; Partner SPC approval of installation</a:t>
            </a:r>
          </a:p>
        </p:txBody>
      </p:sp>
      <p:cxnSp>
        <p:nvCxnSpPr>
          <p:cNvPr id="72" name="Straight Arrow Connector 71">
            <a:extLst>
              <a:ext uri="{FF2B5EF4-FFF2-40B4-BE49-F238E27FC236}">
                <a16:creationId xmlns:a16="http://schemas.microsoft.com/office/drawing/2014/main" id="{25A93317-F04A-4032-A187-0D7B06313303}"/>
              </a:ext>
            </a:extLst>
          </p:cNvPr>
          <p:cNvCxnSpPr>
            <a:cxnSpLocks/>
          </p:cNvCxnSpPr>
          <p:nvPr/>
        </p:nvCxnSpPr>
        <p:spPr>
          <a:xfrm>
            <a:off x="5963240" y="4050042"/>
            <a:ext cx="593765" cy="12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FED57D57-A19B-4D82-A3F5-C7E9AA208AB5}"/>
              </a:ext>
            </a:extLst>
          </p:cNvPr>
          <p:cNvSpPr txBox="1"/>
          <p:nvPr/>
        </p:nvSpPr>
        <p:spPr>
          <a:xfrm>
            <a:off x="7412655" y="4861736"/>
            <a:ext cx="5374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L3M/SPC Approval Signoffs</a:t>
            </a:r>
          </a:p>
        </p:txBody>
      </p:sp>
      <p:cxnSp>
        <p:nvCxnSpPr>
          <p:cNvPr id="75" name="Straight Arrow Connector 74">
            <a:extLst>
              <a:ext uri="{FF2B5EF4-FFF2-40B4-BE49-F238E27FC236}">
                <a16:creationId xmlns:a16="http://schemas.microsoft.com/office/drawing/2014/main" id="{36E6CD4D-BF77-47CA-B6C6-96AF5F6B2132}"/>
              </a:ext>
            </a:extLst>
          </p:cNvPr>
          <p:cNvCxnSpPr>
            <a:cxnSpLocks/>
            <a:stCxn id="71" idx="2"/>
          </p:cNvCxnSpPr>
          <p:nvPr/>
        </p:nvCxnSpPr>
        <p:spPr>
          <a:xfrm>
            <a:off x="7468294" y="4778282"/>
            <a:ext cx="0" cy="631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9BEE3EA-DFF8-448C-B8F9-3593E8CE8C9D}"/>
              </a:ext>
            </a:extLst>
          </p:cNvPr>
          <p:cNvSpPr txBox="1"/>
          <p:nvPr/>
        </p:nvSpPr>
        <p:spPr>
          <a:xfrm>
            <a:off x="6080116" y="5623938"/>
            <a:ext cx="1147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Traveler Results</a:t>
            </a:r>
          </a:p>
        </p:txBody>
      </p:sp>
      <p:cxnSp>
        <p:nvCxnSpPr>
          <p:cNvPr id="8" name="Connector: Elbow 7">
            <a:extLst>
              <a:ext uri="{FF2B5EF4-FFF2-40B4-BE49-F238E27FC236}">
                <a16:creationId xmlns:a16="http://schemas.microsoft.com/office/drawing/2014/main" id="{43D027FE-7780-49E9-96BF-C13B57021368}"/>
              </a:ext>
            </a:extLst>
          </p:cNvPr>
          <p:cNvCxnSpPr>
            <a:cxnSpLocks/>
            <a:stCxn id="70" idx="3"/>
            <a:endCxn id="137" idx="1"/>
          </p:cNvCxnSpPr>
          <p:nvPr/>
        </p:nvCxnSpPr>
        <p:spPr>
          <a:xfrm>
            <a:off x="5922344" y="4613281"/>
            <a:ext cx="876500" cy="1176096"/>
          </a:xfrm>
          <a:prstGeom prst="bentConnector3">
            <a:avLst>
              <a:gd name="adj1" fmla="val 2265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A3E0C79A-E1BD-4BB6-83C6-D93A8950C58E}"/>
              </a:ext>
            </a:extLst>
          </p:cNvPr>
          <p:cNvCxnSpPr>
            <a:cxnSpLocks/>
          </p:cNvCxnSpPr>
          <p:nvPr/>
        </p:nvCxnSpPr>
        <p:spPr>
          <a:xfrm flipV="1">
            <a:off x="4082251" y="5986543"/>
            <a:ext cx="2716592" cy="119632"/>
          </a:xfrm>
          <a:prstGeom prst="bentConnector3">
            <a:avLst>
              <a:gd name="adj1" fmla="val 5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D271CDFF-89A4-4332-9319-FB992BF47E1E}"/>
              </a:ext>
            </a:extLst>
          </p:cNvPr>
          <p:cNvPicPr>
            <a:picLocks noChangeAspect="1"/>
          </p:cNvPicPr>
          <p:nvPr/>
        </p:nvPicPr>
        <p:blipFill>
          <a:blip r:embed="rId2"/>
          <a:stretch>
            <a:fillRect/>
          </a:stretch>
        </p:blipFill>
        <p:spPr>
          <a:xfrm>
            <a:off x="8599875" y="1874656"/>
            <a:ext cx="1291156" cy="1153799"/>
          </a:xfrm>
          <a:prstGeom prst="rect">
            <a:avLst/>
          </a:prstGeom>
        </p:spPr>
      </p:pic>
      <p:sp>
        <p:nvSpPr>
          <p:cNvPr id="27" name="Arrow: Right 26">
            <a:extLst>
              <a:ext uri="{FF2B5EF4-FFF2-40B4-BE49-F238E27FC236}">
                <a16:creationId xmlns:a16="http://schemas.microsoft.com/office/drawing/2014/main" id="{817C6ECD-80E4-421A-B37D-B188CE7D64D9}"/>
              </a:ext>
            </a:extLst>
          </p:cNvPr>
          <p:cNvSpPr/>
          <p:nvPr/>
        </p:nvSpPr>
        <p:spPr>
          <a:xfrm>
            <a:off x="4561966" y="1789481"/>
            <a:ext cx="3510880" cy="98975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Realized product to higher level assembly</a:t>
            </a:r>
          </a:p>
        </p:txBody>
      </p:sp>
      <p:cxnSp>
        <p:nvCxnSpPr>
          <p:cNvPr id="30" name="Straight Arrow Connector 29">
            <a:extLst>
              <a:ext uri="{FF2B5EF4-FFF2-40B4-BE49-F238E27FC236}">
                <a16:creationId xmlns:a16="http://schemas.microsoft.com/office/drawing/2014/main" id="{76C88AE0-9A81-4399-9A14-349FB2AAB8DD}"/>
              </a:ext>
            </a:extLst>
          </p:cNvPr>
          <p:cNvCxnSpPr>
            <a:stCxn id="137" idx="3"/>
          </p:cNvCxnSpPr>
          <p:nvPr/>
        </p:nvCxnSpPr>
        <p:spPr>
          <a:xfrm flipV="1">
            <a:off x="8417332" y="5789376"/>
            <a:ext cx="1641068" cy="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1C640F6-0D89-48A5-B64A-53D9B00D44FE}"/>
              </a:ext>
            </a:extLst>
          </p:cNvPr>
          <p:cNvSpPr txBox="1"/>
          <p:nvPr/>
        </p:nvSpPr>
        <p:spPr>
          <a:xfrm>
            <a:off x="10058400" y="5209276"/>
            <a:ext cx="2071451" cy="156966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Completed and approved ACLs submitted in TC repository for final approval workflows.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Traveler #’s and TC Documents to be indexed into HB650 CM 2-4 SAR1 packages.</a:t>
            </a:r>
          </a:p>
        </p:txBody>
      </p:sp>
      <p:sp>
        <p:nvSpPr>
          <p:cNvPr id="112" name="Rectangle 111">
            <a:extLst>
              <a:ext uri="{FF2B5EF4-FFF2-40B4-BE49-F238E27FC236}">
                <a16:creationId xmlns:a16="http://schemas.microsoft.com/office/drawing/2014/main" id="{41D7E8DF-69BC-4D83-9416-3B3C42216574}"/>
              </a:ext>
            </a:extLst>
          </p:cNvPr>
          <p:cNvSpPr/>
          <p:nvPr/>
        </p:nvSpPr>
        <p:spPr>
          <a:xfrm>
            <a:off x="59883" y="2856872"/>
            <a:ext cx="1388463" cy="216794"/>
          </a:xfrm>
          <a:prstGeom prst="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Coupler Phase 1</a:t>
            </a:r>
          </a:p>
        </p:txBody>
      </p:sp>
      <p:cxnSp>
        <p:nvCxnSpPr>
          <p:cNvPr id="122" name="Straight Arrow Connector 121">
            <a:extLst>
              <a:ext uri="{FF2B5EF4-FFF2-40B4-BE49-F238E27FC236}">
                <a16:creationId xmlns:a16="http://schemas.microsoft.com/office/drawing/2014/main" id="{E97016BD-1E18-40AA-A753-CA3EF4DAB5EA}"/>
              </a:ext>
            </a:extLst>
          </p:cNvPr>
          <p:cNvCxnSpPr>
            <a:cxnSpLocks/>
            <a:stCxn id="112" idx="2"/>
            <a:endCxn id="135" idx="0"/>
          </p:cNvCxnSpPr>
          <p:nvPr/>
        </p:nvCxnSpPr>
        <p:spPr>
          <a:xfrm>
            <a:off x="754115" y="3073666"/>
            <a:ext cx="0" cy="103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5256E986-5A5F-4100-98C6-71274128C634}"/>
              </a:ext>
            </a:extLst>
          </p:cNvPr>
          <p:cNvCxnSpPr>
            <a:cxnSpLocks/>
            <a:stCxn id="135" idx="2"/>
            <a:endCxn id="127" idx="1"/>
          </p:cNvCxnSpPr>
          <p:nvPr/>
        </p:nvCxnSpPr>
        <p:spPr>
          <a:xfrm rot="5400000">
            <a:off x="297099" y="3557093"/>
            <a:ext cx="619821" cy="294213"/>
          </a:xfrm>
          <a:prstGeom prst="bentConnector4">
            <a:avLst>
              <a:gd name="adj1" fmla="val 10308"/>
              <a:gd name="adj2" fmla="val 177699"/>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FC1860BB-562A-48E2-856B-217E5934075B}"/>
              </a:ext>
            </a:extLst>
          </p:cNvPr>
          <p:cNvSpPr/>
          <p:nvPr/>
        </p:nvSpPr>
        <p:spPr>
          <a:xfrm>
            <a:off x="59883" y="3177495"/>
            <a:ext cx="1388463" cy="216794"/>
          </a:xfrm>
          <a:prstGeom prst="rect">
            <a:avLst/>
          </a:prstGeom>
          <a:solidFill>
            <a:srgbClr val="FFE59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Coupler Phase 2</a:t>
            </a:r>
          </a:p>
        </p:txBody>
      </p:sp>
      <p:sp>
        <p:nvSpPr>
          <p:cNvPr id="160" name="Flowchart: Decision 159">
            <a:extLst>
              <a:ext uri="{FF2B5EF4-FFF2-40B4-BE49-F238E27FC236}">
                <a16:creationId xmlns:a16="http://schemas.microsoft.com/office/drawing/2014/main" id="{D6C6399F-0B55-4EE3-8D42-E478F5099CB1}"/>
              </a:ext>
            </a:extLst>
          </p:cNvPr>
          <p:cNvSpPr/>
          <p:nvPr/>
        </p:nvSpPr>
        <p:spPr>
          <a:xfrm>
            <a:off x="273273" y="1618898"/>
            <a:ext cx="219075" cy="200026"/>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160">
            <a:extLst>
              <a:ext uri="{FF2B5EF4-FFF2-40B4-BE49-F238E27FC236}">
                <a16:creationId xmlns:a16="http://schemas.microsoft.com/office/drawing/2014/main" id="{5A3C8254-3588-48AC-8A88-3176D0D39166}"/>
              </a:ext>
            </a:extLst>
          </p:cNvPr>
          <p:cNvSpPr/>
          <p:nvPr/>
        </p:nvSpPr>
        <p:spPr>
          <a:xfrm>
            <a:off x="97540" y="1819732"/>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PRR</a:t>
            </a:r>
          </a:p>
        </p:txBody>
      </p:sp>
      <p:sp>
        <p:nvSpPr>
          <p:cNvPr id="162" name="Flowchart: Decision 161">
            <a:extLst>
              <a:ext uri="{FF2B5EF4-FFF2-40B4-BE49-F238E27FC236}">
                <a16:creationId xmlns:a16="http://schemas.microsoft.com/office/drawing/2014/main" id="{66CD5860-B6C4-4B21-BB51-9EF0E7A9395A}"/>
              </a:ext>
            </a:extLst>
          </p:cNvPr>
          <p:cNvSpPr/>
          <p:nvPr/>
        </p:nvSpPr>
        <p:spPr>
          <a:xfrm>
            <a:off x="273273" y="1012262"/>
            <a:ext cx="219075" cy="200026"/>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3EDF84C6-E079-4AE1-92EB-D8AB0316A1C5}"/>
              </a:ext>
            </a:extLst>
          </p:cNvPr>
          <p:cNvSpPr/>
          <p:nvPr/>
        </p:nvSpPr>
        <p:spPr>
          <a:xfrm>
            <a:off x="102582" y="1213708"/>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FDR</a:t>
            </a:r>
          </a:p>
        </p:txBody>
      </p:sp>
      <p:cxnSp>
        <p:nvCxnSpPr>
          <p:cNvPr id="164" name="Straight Arrow Connector 163">
            <a:extLst>
              <a:ext uri="{FF2B5EF4-FFF2-40B4-BE49-F238E27FC236}">
                <a16:creationId xmlns:a16="http://schemas.microsoft.com/office/drawing/2014/main" id="{2CE9D88E-0634-4C9D-BE3B-B79943B88CA5}"/>
              </a:ext>
            </a:extLst>
          </p:cNvPr>
          <p:cNvCxnSpPr>
            <a:cxnSpLocks/>
            <a:stCxn id="163" idx="2"/>
            <a:endCxn id="160" idx="0"/>
          </p:cNvCxnSpPr>
          <p:nvPr/>
        </p:nvCxnSpPr>
        <p:spPr>
          <a:xfrm>
            <a:off x="382811" y="1395463"/>
            <a:ext cx="0" cy="223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AE0FBA37-F99E-491C-BF46-FBECC5871839}"/>
              </a:ext>
            </a:extLst>
          </p:cNvPr>
          <p:cNvSpPr txBox="1"/>
          <p:nvPr/>
        </p:nvSpPr>
        <p:spPr>
          <a:xfrm>
            <a:off x="462097" y="867823"/>
            <a:ext cx="17609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FDR for B.92 HB Coupler Before Production Procedure</a:t>
            </a:r>
          </a:p>
        </p:txBody>
      </p:sp>
      <p:sp>
        <p:nvSpPr>
          <p:cNvPr id="166" name="Flowchart: Decision 165">
            <a:extLst>
              <a:ext uri="{FF2B5EF4-FFF2-40B4-BE49-F238E27FC236}">
                <a16:creationId xmlns:a16="http://schemas.microsoft.com/office/drawing/2014/main" id="{6C352D93-F801-468A-ACA3-7298FF5BF375}"/>
              </a:ext>
            </a:extLst>
          </p:cNvPr>
          <p:cNvSpPr/>
          <p:nvPr/>
        </p:nvSpPr>
        <p:spPr>
          <a:xfrm>
            <a:off x="268232" y="2243409"/>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B1EC9694-5A44-4779-90B5-74E9C3D1C0FC}"/>
              </a:ext>
            </a:extLst>
          </p:cNvPr>
          <p:cNvSpPr/>
          <p:nvPr/>
        </p:nvSpPr>
        <p:spPr>
          <a:xfrm>
            <a:off x="97540" y="2446363"/>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MRR</a:t>
            </a:r>
          </a:p>
        </p:txBody>
      </p:sp>
      <p:cxnSp>
        <p:nvCxnSpPr>
          <p:cNvPr id="168" name="Straight Arrow Connector 167">
            <a:extLst>
              <a:ext uri="{FF2B5EF4-FFF2-40B4-BE49-F238E27FC236}">
                <a16:creationId xmlns:a16="http://schemas.microsoft.com/office/drawing/2014/main" id="{A2E9F4CE-13EA-462C-8A1E-714A651E0BC2}"/>
              </a:ext>
            </a:extLst>
          </p:cNvPr>
          <p:cNvCxnSpPr>
            <a:cxnSpLocks/>
            <a:stCxn id="161" idx="2"/>
            <a:endCxn id="166" idx="0"/>
          </p:cNvCxnSpPr>
          <p:nvPr/>
        </p:nvCxnSpPr>
        <p:spPr>
          <a:xfrm>
            <a:off x="377769" y="2001487"/>
            <a:ext cx="1" cy="241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id="{2538AFCB-EB1F-4E76-981E-4BAC8552CC22}"/>
              </a:ext>
            </a:extLst>
          </p:cNvPr>
          <p:cNvCxnSpPr>
            <a:cxnSpLocks/>
            <a:stCxn id="167" idx="2"/>
            <a:endCxn id="112" idx="0"/>
          </p:cNvCxnSpPr>
          <p:nvPr/>
        </p:nvCxnSpPr>
        <p:spPr>
          <a:xfrm rot="16200000" flipH="1">
            <a:off x="451565" y="2554322"/>
            <a:ext cx="228754" cy="3763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7F652691-DCA6-48B2-9199-4FFE15D5462D}"/>
              </a:ext>
            </a:extLst>
          </p:cNvPr>
          <p:cNvSpPr txBox="1"/>
          <p:nvPr/>
        </p:nvSpPr>
        <p:spPr>
          <a:xfrm>
            <a:off x="444680" y="1457038"/>
            <a:ext cx="18630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PRR for HB650 Production Power Couplers (STFC/Fermilab)</a:t>
            </a:r>
          </a:p>
        </p:txBody>
      </p:sp>
      <p:pic>
        <p:nvPicPr>
          <p:cNvPr id="96" name="Picture 95">
            <a:extLst>
              <a:ext uri="{FF2B5EF4-FFF2-40B4-BE49-F238E27FC236}">
                <a16:creationId xmlns:a16="http://schemas.microsoft.com/office/drawing/2014/main" id="{9F9548B8-AA70-4AC0-88D6-89B1A297BEDA}"/>
              </a:ext>
            </a:extLst>
          </p:cNvPr>
          <p:cNvPicPr>
            <a:picLocks noChangeAspect="1"/>
          </p:cNvPicPr>
          <p:nvPr/>
        </p:nvPicPr>
        <p:blipFill>
          <a:blip r:embed="rId3"/>
          <a:stretch>
            <a:fillRect/>
          </a:stretch>
        </p:blipFill>
        <p:spPr>
          <a:xfrm>
            <a:off x="3701905" y="2079076"/>
            <a:ext cx="713774" cy="510745"/>
          </a:xfrm>
          <a:prstGeom prst="rect">
            <a:avLst/>
          </a:prstGeom>
        </p:spPr>
      </p:pic>
      <p:sp>
        <p:nvSpPr>
          <p:cNvPr id="55" name="TextBox 54">
            <a:extLst>
              <a:ext uri="{FF2B5EF4-FFF2-40B4-BE49-F238E27FC236}">
                <a16:creationId xmlns:a16="http://schemas.microsoft.com/office/drawing/2014/main" id="{94DD9A26-1396-4B9F-B20F-A1EBC5166514}"/>
              </a:ext>
            </a:extLst>
          </p:cNvPr>
          <p:cNvSpPr txBox="1"/>
          <p:nvPr/>
        </p:nvSpPr>
        <p:spPr>
          <a:xfrm>
            <a:off x="10026548" y="4995081"/>
            <a:ext cx="1816819" cy="246221"/>
          </a:xfrm>
          <a:prstGeom prst="rect">
            <a:avLst/>
          </a:prstGeom>
          <a:solidFill>
            <a:srgbClr val="99B2DF"/>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Archive Documentation</a:t>
            </a:r>
          </a:p>
        </p:txBody>
      </p:sp>
      <p:sp>
        <p:nvSpPr>
          <p:cNvPr id="7" name="Scroll: Horizontal 6">
            <a:extLst>
              <a:ext uri="{FF2B5EF4-FFF2-40B4-BE49-F238E27FC236}">
                <a16:creationId xmlns:a16="http://schemas.microsoft.com/office/drawing/2014/main" id="{32D13865-4649-4349-B45E-31F957C111E1}"/>
              </a:ext>
            </a:extLst>
          </p:cNvPr>
          <p:cNvSpPr/>
          <p:nvPr/>
        </p:nvSpPr>
        <p:spPr>
          <a:xfrm>
            <a:off x="8055045" y="6098374"/>
            <a:ext cx="1658952" cy="752245"/>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Completed ACL = Component Certification</a:t>
            </a:r>
          </a:p>
        </p:txBody>
      </p:sp>
      <p:sp>
        <p:nvSpPr>
          <p:cNvPr id="11" name="Slide Number Placeholder 10">
            <a:extLst>
              <a:ext uri="{FF2B5EF4-FFF2-40B4-BE49-F238E27FC236}">
                <a16:creationId xmlns:a16="http://schemas.microsoft.com/office/drawing/2014/main" id="{B2AE635F-B163-4B09-B59F-CF28F1E96E14}"/>
              </a:ext>
            </a:extLst>
          </p:cNvPr>
          <p:cNvSpPr>
            <a:spLocks noGrp="1"/>
          </p:cNvSpPr>
          <p:nvPr>
            <p:ph type="sldNum" sz="quarter" idx="12"/>
          </p:nvPr>
        </p:nvSpPr>
        <p:spPr/>
        <p:txBody>
          <a:bodyPr/>
          <a:lstStyle/>
          <a:p>
            <a:fld id="{2ED4780A-2F31-405D-A140-CD76087EB2CF}" type="slidenum">
              <a:rPr lang="en-US" smtClean="0"/>
              <a:t>22</a:t>
            </a:fld>
            <a:endParaRPr lang="en-US"/>
          </a:p>
        </p:txBody>
      </p:sp>
      <p:sp>
        <p:nvSpPr>
          <p:cNvPr id="59" name="TextBox 58">
            <a:extLst>
              <a:ext uri="{FF2B5EF4-FFF2-40B4-BE49-F238E27FC236}">
                <a16:creationId xmlns:a16="http://schemas.microsoft.com/office/drawing/2014/main" id="{BAC3D6AA-745A-4B96-8592-C46B9D999A2F}"/>
              </a:ext>
            </a:extLst>
          </p:cNvPr>
          <p:cNvSpPr txBox="1"/>
          <p:nvPr/>
        </p:nvSpPr>
        <p:spPr>
          <a:xfrm>
            <a:off x="7900851" y="1088098"/>
            <a:ext cx="4291149" cy="646986"/>
          </a:xfrm>
          <a:prstGeom prst="roundRect">
            <a:avLst/>
          </a:prstGeom>
          <a:solidFill>
            <a:schemeClr val="bg1">
              <a:lumMod val="95000"/>
              <a:alpha val="50000"/>
            </a:schemeClr>
          </a:solidFill>
        </p:spPr>
        <p:txBody>
          <a:bodyPr wrap="square" rtlCol="0">
            <a:spAutoFit/>
          </a:bodyPr>
          <a:lstStyle/>
          <a:p>
            <a:r>
              <a:rPr lang="en-US" sz="1600" i="1" dirty="0">
                <a:solidFill>
                  <a:schemeClr val="tx1">
                    <a:lumMod val="50000"/>
                    <a:lumOff val="50000"/>
                  </a:schemeClr>
                </a:solidFill>
              </a:rPr>
              <a:t>Draft process shown.  Details of acceptance process still being finalized by Working Groups</a:t>
            </a:r>
            <a:r>
              <a:rPr lang="en-US" sz="1600" i="1" dirty="0">
                <a:solidFill>
                  <a:srgbClr val="FF0000"/>
                </a:solidFill>
              </a:rPr>
              <a:t>.</a:t>
            </a:r>
          </a:p>
        </p:txBody>
      </p:sp>
    </p:spTree>
    <p:extLst>
      <p:ext uri="{BB962C8B-B14F-4D97-AF65-F5344CB8AC3E}">
        <p14:creationId xmlns:p14="http://schemas.microsoft.com/office/powerpoint/2010/main" val="194241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151">
            <a:extLst>
              <a:ext uri="{FF2B5EF4-FFF2-40B4-BE49-F238E27FC236}">
                <a16:creationId xmlns:a16="http://schemas.microsoft.com/office/drawing/2014/main" id="{D5A40739-4598-4B5B-82B7-EA7B60CEEC45}"/>
              </a:ext>
            </a:extLst>
          </p:cNvPr>
          <p:cNvPicPr>
            <a:picLocks noChangeAspect="1"/>
          </p:cNvPicPr>
          <p:nvPr/>
        </p:nvPicPr>
        <p:blipFill rotWithShape="1">
          <a:blip r:embed="rId2"/>
          <a:srcRect t="11037" b="2614"/>
          <a:stretch/>
        </p:blipFill>
        <p:spPr>
          <a:xfrm>
            <a:off x="93501" y="1735123"/>
            <a:ext cx="4837397" cy="302879"/>
          </a:xfrm>
          <a:prstGeom prst="rect">
            <a:avLst/>
          </a:prstGeom>
        </p:spPr>
      </p:pic>
      <p:sp>
        <p:nvSpPr>
          <p:cNvPr id="171" name="TextBox 170">
            <a:extLst>
              <a:ext uri="{FF2B5EF4-FFF2-40B4-BE49-F238E27FC236}">
                <a16:creationId xmlns:a16="http://schemas.microsoft.com/office/drawing/2014/main" id="{E8940D9F-908C-4D88-B67C-CF6678419169}"/>
              </a:ext>
            </a:extLst>
          </p:cNvPr>
          <p:cNvSpPr txBox="1"/>
          <p:nvPr/>
        </p:nvSpPr>
        <p:spPr>
          <a:xfrm>
            <a:off x="2512200" y="3167597"/>
            <a:ext cx="105512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Partner MRRs for HB650 Production CM Components (STFC/Fermilab)</a:t>
            </a:r>
          </a:p>
        </p:txBody>
      </p:sp>
      <p:sp>
        <p:nvSpPr>
          <p:cNvPr id="69" name="Title 2">
            <a:extLst>
              <a:ext uri="{FF2B5EF4-FFF2-40B4-BE49-F238E27FC236}">
                <a16:creationId xmlns:a16="http://schemas.microsoft.com/office/drawing/2014/main" id="{8F11F088-D5F5-4CAB-9CB8-1B1CB60D519B}"/>
              </a:ext>
            </a:extLst>
          </p:cNvPr>
          <p:cNvSpPr txBox="1">
            <a:spLocks/>
          </p:cNvSpPr>
          <p:nvPr/>
        </p:nvSpPr>
        <p:spPr>
          <a:xfrm>
            <a:off x="304800" y="251752"/>
            <a:ext cx="11582400" cy="427877"/>
          </a:xfrm>
          <a:prstGeom prst="rect">
            <a:avLst/>
          </a:prstGeom>
        </p:spPr>
        <p:txBody>
          <a:bodyPr lIns="0" tIns="0" rIns="0" bIns="0" anchor="b" anchorCtr="0"/>
          <a:lstStyle>
            <a:lvl1pPr algn="l" defTabSz="609585" rtl="0" eaLnBrk="1" fontAlgn="base" hangingPunct="1">
              <a:spcBef>
                <a:spcPct val="0"/>
              </a:spcBef>
              <a:spcAft>
                <a:spcPct val="0"/>
              </a:spcAft>
              <a:defRPr sz="2933" b="1" kern="1200">
                <a:solidFill>
                  <a:srgbClr val="004C97"/>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1" i="0" u="none" strike="noStrike" kern="1200" cap="none" spc="0" normalizeH="0" baseline="0" noProof="0">
                <a:ln>
                  <a:noFill/>
                </a:ln>
                <a:solidFill>
                  <a:srgbClr val="004C97"/>
                </a:solidFill>
                <a:effectLst/>
                <a:uLnTx/>
                <a:uFillTx/>
                <a:latin typeface="Helvetica"/>
              </a:rPr>
              <a:t>Verification, Acceptance, &amp; Handoff – IKC CM Example </a:t>
            </a:r>
          </a:p>
        </p:txBody>
      </p:sp>
      <p:sp>
        <p:nvSpPr>
          <p:cNvPr id="112" name="Rectangle 111">
            <a:extLst>
              <a:ext uri="{FF2B5EF4-FFF2-40B4-BE49-F238E27FC236}">
                <a16:creationId xmlns:a16="http://schemas.microsoft.com/office/drawing/2014/main" id="{41D7E8DF-69BC-4D83-9416-3B3C42216574}"/>
              </a:ext>
            </a:extLst>
          </p:cNvPr>
          <p:cNvSpPr/>
          <p:nvPr/>
        </p:nvSpPr>
        <p:spPr>
          <a:xfrm>
            <a:off x="3463240" y="3863058"/>
            <a:ext cx="1188720" cy="538587"/>
          </a:xfrm>
          <a:prstGeom prst="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CM1 Phase 1a-c (Beamline &amp; Comp. Assy)</a:t>
            </a:r>
          </a:p>
        </p:txBody>
      </p:sp>
      <p:sp>
        <p:nvSpPr>
          <p:cNvPr id="135" name="Rectangle 134">
            <a:extLst>
              <a:ext uri="{FF2B5EF4-FFF2-40B4-BE49-F238E27FC236}">
                <a16:creationId xmlns:a16="http://schemas.microsoft.com/office/drawing/2014/main" id="{FC1860BB-562A-48E2-856B-217E5934075B}"/>
              </a:ext>
            </a:extLst>
          </p:cNvPr>
          <p:cNvSpPr/>
          <p:nvPr/>
        </p:nvSpPr>
        <p:spPr>
          <a:xfrm>
            <a:off x="4651960" y="3863059"/>
            <a:ext cx="1188720" cy="538586"/>
          </a:xfrm>
          <a:prstGeom prst="rect">
            <a:avLst/>
          </a:prstGeom>
          <a:solidFill>
            <a:srgbClr val="FFE59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CM1 Phase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Coldmass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Assembly)</a:t>
            </a:r>
          </a:p>
        </p:txBody>
      </p:sp>
      <p:sp>
        <p:nvSpPr>
          <p:cNvPr id="160" name="Flowchart: Decision 159">
            <a:extLst>
              <a:ext uri="{FF2B5EF4-FFF2-40B4-BE49-F238E27FC236}">
                <a16:creationId xmlns:a16="http://schemas.microsoft.com/office/drawing/2014/main" id="{D6C6399F-0B55-4EE3-8D42-E478F5099CB1}"/>
              </a:ext>
            </a:extLst>
          </p:cNvPr>
          <p:cNvSpPr/>
          <p:nvPr/>
        </p:nvSpPr>
        <p:spPr>
          <a:xfrm>
            <a:off x="1748043" y="2661210"/>
            <a:ext cx="219075" cy="200026"/>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160">
            <a:extLst>
              <a:ext uri="{FF2B5EF4-FFF2-40B4-BE49-F238E27FC236}">
                <a16:creationId xmlns:a16="http://schemas.microsoft.com/office/drawing/2014/main" id="{5A3C8254-3588-48AC-8A88-3176D0D39166}"/>
              </a:ext>
            </a:extLst>
          </p:cNvPr>
          <p:cNvSpPr/>
          <p:nvPr/>
        </p:nvSpPr>
        <p:spPr>
          <a:xfrm>
            <a:off x="1572310" y="2862044"/>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PRRs</a:t>
            </a:r>
          </a:p>
        </p:txBody>
      </p:sp>
      <p:sp>
        <p:nvSpPr>
          <p:cNvPr id="162" name="Flowchart: Decision 161">
            <a:extLst>
              <a:ext uri="{FF2B5EF4-FFF2-40B4-BE49-F238E27FC236}">
                <a16:creationId xmlns:a16="http://schemas.microsoft.com/office/drawing/2014/main" id="{66CD5860-B6C4-4B21-BB51-9EF0E7A9395A}"/>
              </a:ext>
            </a:extLst>
          </p:cNvPr>
          <p:cNvSpPr/>
          <p:nvPr/>
        </p:nvSpPr>
        <p:spPr>
          <a:xfrm>
            <a:off x="572246" y="2667228"/>
            <a:ext cx="219075" cy="200026"/>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3EDF84C6-E079-4AE1-92EB-D8AB0316A1C5}"/>
              </a:ext>
            </a:extLst>
          </p:cNvPr>
          <p:cNvSpPr/>
          <p:nvPr/>
        </p:nvSpPr>
        <p:spPr>
          <a:xfrm>
            <a:off x="401555" y="2868674"/>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FDR</a:t>
            </a:r>
          </a:p>
        </p:txBody>
      </p:sp>
      <p:sp>
        <p:nvSpPr>
          <p:cNvPr id="165" name="TextBox 164">
            <a:extLst>
              <a:ext uri="{FF2B5EF4-FFF2-40B4-BE49-F238E27FC236}">
                <a16:creationId xmlns:a16="http://schemas.microsoft.com/office/drawing/2014/main" id="{AE0FBA37-F99E-491C-BF46-FBECC5871839}"/>
              </a:ext>
            </a:extLst>
          </p:cNvPr>
          <p:cNvSpPr txBox="1"/>
          <p:nvPr/>
        </p:nvSpPr>
        <p:spPr>
          <a:xfrm>
            <a:off x="107196" y="3148950"/>
            <a:ext cx="11230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FDR for CM Before Production Procedure</a:t>
            </a:r>
          </a:p>
        </p:txBody>
      </p:sp>
      <p:sp>
        <p:nvSpPr>
          <p:cNvPr id="166" name="Flowchart: Decision 165">
            <a:extLst>
              <a:ext uri="{FF2B5EF4-FFF2-40B4-BE49-F238E27FC236}">
                <a16:creationId xmlns:a16="http://schemas.microsoft.com/office/drawing/2014/main" id="{6C352D93-F801-468A-ACA3-7298FF5BF375}"/>
              </a:ext>
            </a:extLst>
          </p:cNvPr>
          <p:cNvSpPr/>
          <p:nvPr/>
        </p:nvSpPr>
        <p:spPr>
          <a:xfrm>
            <a:off x="2955571" y="2662663"/>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B1EC9694-5A44-4779-90B5-74E9C3D1C0FC}"/>
              </a:ext>
            </a:extLst>
          </p:cNvPr>
          <p:cNvSpPr/>
          <p:nvPr/>
        </p:nvSpPr>
        <p:spPr>
          <a:xfrm>
            <a:off x="2784879" y="2847347"/>
            <a:ext cx="648212" cy="2000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MRRs</a:t>
            </a:r>
          </a:p>
        </p:txBody>
      </p:sp>
      <p:sp>
        <p:nvSpPr>
          <p:cNvPr id="170" name="TextBox 169">
            <a:extLst>
              <a:ext uri="{FF2B5EF4-FFF2-40B4-BE49-F238E27FC236}">
                <a16:creationId xmlns:a16="http://schemas.microsoft.com/office/drawing/2014/main" id="{7F652691-DCA6-48B2-9199-4FFE15D5462D}"/>
              </a:ext>
            </a:extLst>
          </p:cNvPr>
          <p:cNvSpPr txBox="1"/>
          <p:nvPr/>
        </p:nvSpPr>
        <p:spPr>
          <a:xfrm>
            <a:off x="1314559" y="3164433"/>
            <a:ext cx="112303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Partner PRRs for HB650 Production CM Components (STFC/Fermilab)</a:t>
            </a:r>
          </a:p>
        </p:txBody>
      </p:sp>
      <p:sp>
        <p:nvSpPr>
          <p:cNvPr id="56" name="Rectangle 55">
            <a:extLst>
              <a:ext uri="{FF2B5EF4-FFF2-40B4-BE49-F238E27FC236}">
                <a16:creationId xmlns:a16="http://schemas.microsoft.com/office/drawing/2014/main" id="{D963BCB4-ADEF-4EFF-A8D4-B872CB49FE27}"/>
              </a:ext>
            </a:extLst>
          </p:cNvPr>
          <p:cNvSpPr/>
          <p:nvPr/>
        </p:nvSpPr>
        <p:spPr>
          <a:xfrm>
            <a:off x="5840680" y="3863059"/>
            <a:ext cx="1188720" cy="538586"/>
          </a:xfrm>
          <a:prstGeom prst="rect">
            <a:avLst/>
          </a:prstGeom>
          <a:solidFill>
            <a:srgbClr val="C7E9F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CM1 Phase 3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Coldmass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Insertion)</a:t>
            </a:r>
          </a:p>
        </p:txBody>
      </p:sp>
      <p:sp>
        <p:nvSpPr>
          <p:cNvPr id="57" name="Rectangle 56">
            <a:extLst>
              <a:ext uri="{FF2B5EF4-FFF2-40B4-BE49-F238E27FC236}">
                <a16:creationId xmlns:a16="http://schemas.microsoft.com/office/drawing/2014/main" id="{205E8600-D16D-4109-B706-6A0671087A0E}"/>
              </a:ext>
            </a:extLst>
          </p:cNvPr>
          <p:cNvSpPr/>
          <p:nvPr/>
        </p:nvSpPr>
        <p:spPr>
          <a:xfrm>
            <a:off x="7029400" y="3863059"/>
            <a:ext cx="1188720" cy="538586"/>
          </a:xfrm>
          <a:prstGeom prst="rect">
            <a:avLst/>
          </a:prstGeom>
          <a:solidFill>
            <a:srgbClr val="BDFFD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CM1 Phase 4 (Final CM Assembly)</a:t>
            </a:r>
          </a:p>
        </p:txBody>
      </p:sp>
      <p:sp>
        <p:nvSpPr>
          <p:cNvPr id="5" name="Left Brace 4">
            <a:extLst>
              <a:ext uri="{FF2B5EF4-FFF2-40B4-BE49-F238E27FC236}">
                <a16:creationId xmlns:a16="http://schemas.microsoft.com/office/drawing/2014/main" id="{B8FA978A-524C-46C5-BC9E-8C1C1D781FFC}"/>
              </a:ext>
            </a:extLst>
          </p:cNvPr>
          <p:cNvSpPr/>
          <p:nvPr/>
        </p:nvSpPr>
        <p:spPr>
          <a:xfrm rot="5400000">
            <a:off x="5587426" y="1169644"/>
            <a:ext cx="506507" cy="4754880"/>
          </a:xfrm>
          <a:prstGeom prst="leftBrace">
            <a:avLst>
              <a:gd name="adj1" fmla="val 57667"/>
              <a:gd name="adj2" fmla="val 46488"/>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BF825C4E-6999-4D7F-A16B-8BBE9372F141}"/>
              </a:ext>
            </a:extLst>
          </p:cNvPr>
          <p:cNvSpPr/>
          <p:nvPr/>
        </p:nvSpPr>
        <p:spPr>
          <a:xfrm>
            <a:off x="4211132" y="2699667"/>
            <a:ext cx="3750605" cy="50650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Product Fabrication/Assembly, Verification, Acceptance, and Integration</a:t>
            </a:r>
          </a:p>
        </p:txBody>
      </p:sp>
      <p:sp>
        <p:nvSpPr>
          <p:cNvPr id="60" name="Flowchart: Decision 59">
            <a:extLst>
              <a:ext uri="{FF2B5EF4-FFF2-40B4-BE49-F238E27FC236}">
                <a16:creationId xmlns:a16="http://schemas.microsoft.com/office/drawing/2014/main" id="{92C8E5C0-C259-484E-A355-8C63B7CF4DE7}"/>
              </a:ext>
            </a:extLst>
          </p:cNvPr>
          <p:cNvSpPr/>
          <p:nvPr/>
        </p:nvSpPr>
        <p:spPr>
          <a:xfrm>
            <a:off x="9258275" y="2523074"/>
            <a:ext cx="219075" cy="200026"/>
          </a:xfrm>
          <a:prstGeom prst="flowChartDecision">
            <a:avLst/>
          </a:prstGeom>
          <a:solidFill>
            <a:srgbClr val="2626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D47A8246-0D50-496B-8F03-03E6C4007E5B}"/>
              </a:ext>
            </a:extLst>
          </p:cNvPr>
          <p:cNvSpPr/>
          <p:nvPr/>
        </p:nvSpPr>
        <p:spPr>
          <a:xfrm>
            <a:off x="8401508" y="2758343"/>
            <a:ext cx="1766366" cy="4024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SAR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(CM1)</a:t>
            </a:r>
          </a:p>
        </p:txBody>
      </p:sp>
      <p:sp>
        <p:nvSpPr>
          <p:cNvPr id="62" name="Flowchart: Decision 61">
            <a:extLst>
              <a:ext uri="{FF2B5EF4-FFF2-40B4-BE49-F238E27FC236}">
                <a16:creationId xmlns:a16="http://schemas.microsoft.com/office/drawing/2014/main" id="{6F24F986-C1AF-4EFB-BD68-D9463B8CDFAA}"/>
              </a:ext>
            </a:extLst>
          </p:cNvPr>
          <p:cNvSpPr/>
          <p:nvPr/>
        </p:nvSpPr>
        <p:spPr>
          <a:xfrm>
            <a:off x="9036422" y="2516581"/>
            <a:ext cx="219075" cy="200026"/>
          </a:xfrm>
          <a:prstGeom prst="flowChartDecision">
            <a:avLst/>
          </a:prstGeom>
          <a:solidFill>
            <a:srgbClr val="2626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B8BD38C3-BD2D-4F11-AC61-93E0C90CC5C1}"/>
              </a:ext>
            </a:extLst>
          </p:cNvPr>
          <p:cNvCxnSpPr>
            <a:cxnSpLocks/>
            <a:stCxn id="163" idx="3"/>
            <a:endCxn id="161" idx="1"/>
          </p:cNvCxnSpPr>
          <p:nvPr/>
        </p:nvCxnSpPr>
        <p:spPr>
          <a:xfrm flipV="1">
            <a:off x="962012" y="2952922"/>
            <a:ext cx="610298" cy="6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4EC946D-50C8-474F-990F-4F2A61BC46B7}"/>
              </a:ext>
            </a:extLst>
          </p:cNvPr>
          <p:cNvCxnSpPr>
            <a:cxnSpLocks/>
            <a:stCxn id="161" idx="3"/>
            <a:endCxn id="167" idx="1"/>
          </p:cNvCxnSpPr>
          <p:nvPr/>
        </p:nvCxnSpPr>
        <p:spPr>
          <a:xfrm flipV="1">
            <a:off x="2132767" y="2947360"/>
            <a:ext cx="652112" cy="5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9B3EECC-D004-4E99-BD16-944B50674179}"/>
              </a:ext>
            </a:extLst>
          </p:cNvPr>
          <p:cNvCxnSpPr>
            <a:cxnSpLocks/>
            <a:stCxn id="167" idx="3"/>
            <a:endCxn id="59" idx="1"/>
          </p:cNvCxnSpPr>
          <p:nvPr/>
        </p:nvCxnSpPr>
        <p:spPr>
          <a:xfrm>
            <a:off x="3433091" y="2947360"/>
            <a:ext cx="778041" cy="5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07E4C4E9-E8FB-4BD5-9E7F-A4571E9AD5EC}"/>
              </a:ext>
            </a:extLst>
          </p:cNvPr>
          <p:cNvCxnSpPr>
            <a:cxnSpLocks/>
            <a:stCxn id="59" idx="3"/>
            <a:endCxn id="61" idx="1"/>
          </p:cNvCxnSpPr>
          <p:nvPr/>
        </p:nvCxnSpPr>
        <p:spPr>
          <a:xfrm>
            <a:off x="7961737" y="2952922"/>
            <a:ext cx="439771" cy="6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AAE27C82-C985-43BC-8DD6-D260726A3292}"/>
              </a:ext>
            </a:extLst>
          </p:cNvPr>
          <p:cNvSpPr txBox="1"/>
          <p:nvPr/>
        </p:nvSpPr>
        <p:spPr>
          <a:xfrm>
            <a:off x="4782854" y="3573540"/>
            <a:ext cx="219043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Qty 3</a:t>
            </a:r>
          </a:p>
        </p:txBody>
      </p:sp>
      <p:sp>
        <p:nvSpPr>
          <p:cNvPr id="133" name="Rectangle 132">
            <a:extLst>
              <a:ext uri="{FF2B5EF4-FFF2-40B4-BE49-F238E27FC236}">
                <a16:creationId xmlns:a16="http://schemas.microsoft.com/office/drawing/2014/main" id="{88784A5E-8332-44E1-8AE0-35E3E24460B1}"/>
              </a:ext>
            </a:extLst>
          </p:cNvPr>
          <p:cNvSpPr/>
          <p:nvPr/>
        </p:nvSpPr>
        <p:spPr>
          <a:xfrm>
            <a:off x="10312817" y="2728073"/>
            <a:ext cx="798693" cy="44783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Integration &amp; Install Prep Steps</a:t>
            </a:r>
          </a:p>
        </p:txBody>
      </p:sp>
      <p:cxnSp>
        <p:nvCxnSpPr>
          <p:cNvPr id="55" name="Straight Arrow Connector 54">
            <a:extLst>
              <a:ext uri="{FF2B5EF4-FFF2-40B4-BE49-F238E27FC236}">
                <a16:creationId xmlns:a16="http://schemas.microsoft.com/office/drawing/2014/main" id="{9C8E236B-F4A8-42A3-B2F3-5E2995EDA617}"/>
              </a:ext>
            </a:extLst>
          </p:cNvPr>
          <p:cNvCxnSpPr>
            <a:cxnSpLocks/>
            <a:stCxn id="61" idx="3"/>
          </p:cNvCxnSpPr>
          <p:nvPr/>
        </p:nvCxnSpPr>
        <p:spPr>
          <a:xfrm>
            <a:off x="10167874" y="2959552"/>
            <a:ext cx="157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Rectangle: Rounded Corners 147">
            <a:extLst>
              <a:ext uri="{FF2B5EF4-FFF2-40B4-BE49-F238E27FC236}">
                <a16:creationId xmlns:a16="http://schemas.microsoft.com/office/drawing/2014/main" id="{21786DF2-1A27-4838-838D-6AA6DFAB6288}"/>
              </a:ext>
            </a:extLst>
          </p:cNvPr>
          <p:cNvSpPr/>
          <p:nvPr/>
        </p:nvSpPr>
        <p:spPr>
          <a:xfrm>
            <a:off x="1228009" y="1280937"/>
            <a:ext cx="9026755" cy="3774608"/>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18F6B1AF-DEC2-4B84-8916-A49A466473FD}"/>
              </a:ext>
            </a:extLst>
          </p:cNvPr>
          <p:cNvSpPr txBox="1"/>
          <p:nvPr/>
        </p:nvSpPr>
        <p:spPr>
          <a:xfrm>
            <a:off x="1690129" y="1248635"/>
            <a:ext cx="21177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Partner Activities &amp; Milestones</a:t>
            </a:r>
          </a:p>
        </p:txBody>
      </p:sp>
      <p:sp>
        <p:nvSpPr>
          <p:cNvPr id="58" name="Flowchart: Decision 57">
            <a:extLst>
              <a:ext uri="{FF2B5EF4-FFF2-40B4-BE49-F238E27FC236}">
                <a16:creationId xmlns:a16="http://schemas.microsoft.com/office/drawing/2014/main" id="{8E473B99-DA6E-470D-B4C0-5D8796B222DB}"/>
              </a:ext>
            </a:extLst>
          </p:cNvPr>
          <p:cNvSpPr/>
          <p:nvPr/>
        </p:nvSpPr>
        <p:spPr>
          <a:xfrm>
            <a:off x="11555088" y="2658330"/>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26C2E356-E78F-401D-B74B-0F9C2885BA01}"/>
              </a:ext>
            </a:extLst>
          </p:cNvPr>
          <p:cNvSpPr/>
          <p:nvPr/>
        </p:nvSpPr>
        <p:spPr>
          <a:xfrm>
            <a:off x="11384396" y="2861284"/>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IRR</a:t>
            </a:r>
          </a:p>
        </p:txBody>
      </p:sp>
      <p:cxnSp>
        <p:nvCxnSpPr>
          <p:cNvPr id="67" name="Straight Arrow Connector 66">
            <a:extLst>
              <a:ext uri="{FF2B5EF4-FFF2-40B4-BE49-F238E27FC236}">
                <a16:creationId xmlns:a16="http://schemas.microsoft.com/office/drawing/2014/main" id="{16D2427F-2965-4CBC-97B2-CB145AED154B}"/>
              </a:ext>
            </a:extLst>
          </p:cNvPr>
          <p:cNvCxnSpPr>
            <a:cxnSpLocks/>
            <a:stCxn id="133" idx="3"/>
            <a:endCxn id="64" idx="1"/>
          </p:cNvCxnSpPr>
          <p:nvPr/>
        </p:nvCxnSpPr>
        <p:spPr>
          <a:xfrm>
            <a:off x="11111510" y="2951989"/>
            <a:ext cx="272886" cy="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BF973CE-D0E0-4098-815D-DD5139ED66DA}"/>
              </a:ext>
            </a:extLst>
          </p:cNvPr>
          <p:cNvSpPr txBox="1"/>
          <p:nvPr/>
        </p:nvSpPr>
        <p:spPr>
          <a:xfrm>
            <a:off x="7900851" y="1088098"/>
            <a:ext cx="4291149" cy="646986"/>
          </a:xfrm>
          <a:prstGeom prst="roundRect">
            <a:avLst/>
          </a:prstGeom>
          <a:solidFill>
            <a:schemeClr val="bg1">
              <a:lumMod val="95000"/>
              <a:alpha val="50000"/>
            </a:schemeClr>
          </a:solidFill>
        </p:spPr>
        <p:txBody>
          <a:bodyPr wrap="square" rtlCol="0">
            <a:spAutoFit/>
          </a:bodyPr>
          <a:lstStyle/>
          <a:p>
            <a:r>
              <a:rPr lang="en-US" sz="1600" i="1" dirty="0">
                <a:solidFill>
                  <a:schemeClr val="tx1">
                    <a:lumMod val="50000"/>
                    <a:lumOff val="50000"/>
                  </a:schemeClr>
                </a:solidFill>
              </a:rPr>
              <a:t>Draft process shown.  Details of acceptance process still being finalized by Working Groups</a:t>
            </a:r>
            <a:r>
              <a:rPr lang="en-US" sz="1600" i="1" dirty="0">
                <a:solidFill>
                  <a:srgbClr val="FF0000"/>
                </a:solidFill>
              </a:rPr>
              <a:t>.</a:t>
            </a:r>
          </a:p>
        </p:txBody>
      </p:sp>
    </p:spTree>
    <p:extLst>
      <p:ext uri="{BB962C8B-B14F-4D97-AF65-F5344CB8AC3E}">
        <p14:creationId xmlns:p14="http://schemas.microsoft.com/office/powerpoint/2010/main" val="3517471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157D5F4-21F3-4062-8D86-B6A286821A01}"/>
              </a:ext>
            </a:extLst>
          </p:cNvPr>
          <p:cNvSpPr/>
          <p:nvPr/>
        </p:nvSpPr>
        <p:spPr>
          <a:xfrm>
            <a:off x="9001096" y="2794910"/>
            <a:ext cx="3032776" cy="3970309"/>
          </a:xfrm>
          <a:prstGeom prst="rect">
            <a:avLst/>
          </a:prstGeom>
          <a:solidFill>
            <a:srgbClr val="DD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Phase 4 – Partner Final CM Assembly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802AC264-FE4E-4DEB-A06F-37F0665CC907}"/>
              </a:ext>
            </a:extLst>
          </p:cNvPr>
          <p:cNvSpPr txBox="1"/>
          <p:nvPr/>
        </p:nvSpPr>
        <p:spPr>
          <a:xfrm>
            <a:off x="6096001" y="2797206"/>
            <a:ext cx="2957858" cy="3970318"/>
          </a:xfrm>
          <a:prstGeom prst="rect">
            <a:avLst/>
          </a:prstGeom>
          <a:solidFill>
            <a:srgbClr val="C7E9F5"/>
          </a:solid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Phase 3 – Partner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Coldmass</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Insertion</a:t>
            </a:r>
          </a:p>
        </p:txBody>
      </p:sp>
      <p:sp>
        <p:nvSpPr>
          <p:cNvPr id="52" name="TextBox 51">
            <a:extLst>
              <a:ext uri="{FF2B5EF4-FFF2-40B4-BE49-F238E27FC236}">
                <a16:creationId xmlns:a16="http://schemas.microsoft.com/office/drawing/2014/main" id="{0720CB5F-4914-4916-B988-CF0987E531EF}"/>
              </a:ext>
            </a:extLst>
          </p:cNvPr>
          <p:cNvSpPr txBox="1"/>
          <p:nvPr/>
        </p:nvSpPr>
        <p:spPr>
          <a:xfrm>
            <a:off x="3013131" y="2794910"/>
            <a:ext cx="3082869" cy="3970318"/>
          </a:xfrm>
          <a:prstGeom prst="rect">
            <a:avLst/>
          </a:prstGeom>
          <a:solidFill>
            <a:srgbClr val="FFE593"/>
          </a:solid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Phase 2 – Partner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Coldmass</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Assembly</a:t>
            </a:r>
          </a:p>
        </p:txBody>
      </p:sp>
      <p:sp>
        <p:nvSpPr>
          <p:cNvPr id="132" name="Flowchart: Punched Tape 131">
            <a:extLst>
              <a:ext uri="{FF2B5EF4-FFF2-40B4-BE49-F238E27FC236}">
                <a16:creationId xmlns:a16="http://schemas.microsoft.com/office/drawing/2014/main" id="{1E47CD7A-ABD2-434C-8A94-7E3A7CA7116B}"/>
              </a:ext>
            </a:extLst>
          </p:cNvPr>
          <p:cNvSpPr/>
          <p:nvPr/>
        </p:nvSpPr>
        <p:spPr>
          <a:xfrm>
            <a:off x="4614053" y="5154160"/>
            <a:ext cx="1417320"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lowchart: Punched Tape 132">
            <a:extLst>
              <a:ext uri="{FF2B5EF4-FFF2-40B4-BE49-F238E27FC236}">
                <a16:creationId xmlns:a16="http://schemas.microsoft.com/office/drawing/2014/main" id="{B63C570B-FD2D-448A-969A-7F9B8A16ED15}"/>
              </a:ext>
            </a:extLst>
          </p:cNvPr>
          <p:cNvSpPr/>
          <p:nvPr/>
        </p:nvSpPr>
        <p:spPr>
          <a:xfrm>
            <a:off x="4501080" y="5249274"/>
            <a:ext cx="1417320"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lowchart: Punched Tape 133">
            <a:extLst>
              <a:ext uri="{FF2B5EF4-FFF2-40B4-BE49-F238E27FC236}">
                <a16:creationId xmlns:a16="http://schemas.microsoft.com/office/drawing/2014/main" id="{3B9E0FB9-1C54-445C-A46B-B60457D289A1}"/>
              </a:ext>
            </a:extLst>
          </p:cNvPr>
          <p:cNvSpPr/>
          <p:nvPr/>
        </p:nvSpPr>
        <p:spPr>
          <a:xfrm>
            <a:off x="4376667" y="5367967"/>
            <a:ext cx="1413199"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SPC/SPM/L3M ACL EDxxxCM1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Results</a:t>
            </a:r>
          </a:p>
        </p:txBody>
      </p:sp>
      <p:sp>
        <p:nvSpPr>
          <p:cNvPr id="2" name="TextBox 1">
            <a:extLst>
              <a:ext uri="{FF2B5EF4-FFF2-40B4-BE49-F238E27FC236}">
                <a16:creationId xmlns:a16="http://schemas.microsoft.com/office/drawing/2014/main" id="{2DA799A4-B477-492B-9D03-A470A719FE5C}"/>
              </a:ext>
            </a:extLst>
          </p:cNvPr>
          <p:cNvSpPr txBox="1"/>
          <p:nvPr/>
        </p:nvSpPr>
        <p:spPr>
          <a:xfrm>
            <a:off x="89116" y="2794910"/>
            <a:ext cx="2921392" cy="3970318"/>
          </a:xfrm>
          <a:prstGeom prst="rect">
            <a:avLst/>
          </a:prstGeom>
          <a:solidFill>
            <a:schemeClr val="accent3">
              <a:lumMod val="20000"/>
              <a:lumOff val="80000"/>
            </a:schemeClr>
          </a:solid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Phase 1a-c  – Partner Beamline &amp; Component Assembly</a:t>
            </a:r>
          </a:p>
        </p:txBody>
      </p:sp>
      <p:sp>
        <p:nvSpPr>
          <p:cNvPr id="54" name="Flowchart: Process 53">
            <a:extLst>
              <a:ext uri="{FF2B5EF4-FFF2-40B4-BE49-F238E27FC236}">
                <a16:creationId xmlns:a16="http://schemas.microsoft.com/office/drawing/2014/main" id="{91AFFF76-B768-4880-930E-DE3B2855687F}"/>
              </a:ext>
            </a:extLst>
          </p:cNvPr>
          <p:cNvSpPr/>
          <p:nvPr/>
        </p:nvSpPr>
        <p:spPr>
          <a:xfrm>
            <a:off x="1426817" y="3429001"/>
            <a:ext cx="1153344" cy="975860"/>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Production CM STFC Assembly &amp; QC</a:t>
            </a:r>
          </a:p>
        </p:txBody>
      </p:sp>
      <p:cxnSp>
        <p:nvCxnSpPr>
          <p:cNvPr id="56" name="Straight Arrow Connector 55">
            <a:extLst>
              <a:ext uri="{FF2B5EF4-FFF2-40B4-BE49-F238E27FC236}">
                <a16:creationId xmlns:a16="http://schemas.microsoft.com/office/drawing/2014/main" id="{FCD4157F-5889-419B-B4D2-6718F7DB45E4}"/>
              </a:ext>
            </a:extLst>
          </p:cNvPr>
          <p:cNvCxnSpPr>
            <a:cxnSpLocks/>
            <a:stCxn id="22" idx="2"/>
            <a:endCxn id="54" idx="1"/>
          </p:cNvCxnSpPr>
          <p:nvPr/>
        </p:nvCxnSpPr>
        <p:spPr>
          <a:xfrm>
            <a:off x="746845" y="3906372"/>
            <a:ext cx="679972" cy="10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Flowchart: Process 91">
            <a:extLst>
              <a:ext uri="{FF2B5EF4-FFF2-40B4-BE49-F238E27FC236}">
                <a16:creationId xmlns:a16="http://schemas.microsoft.com/office/drawing/2014/main" id="{564F03E8-F2C5-47FA-9930-F5EC19A31953}"/>
              </a:ext>
            </a:extLst>
          </p:cNvPr>
          <p:cNvSpPr/>
          <p:nvPr/>
        </p:nvSpPr>
        <p:spPr>
          <a:xfrm>
            <a:off x="3497983" y="3429001"/>
            <a:ext cx="1153344" cy="984068"/>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Production CM STFC </a:t>
            </a:r>
            <a:r>
              <a:rPr kumimoji="0" lang="en-US" sz="1200" b="0" i="0" u="none" strike="noStrike" kern="1200" cap="none" spc="0" normalizeH="0" baseline="0" noProof="0" err="1">
                <a:ln>
                  <a:noFill/>
                </a:ln>
                <a:solidFill>
                  <a:prstClr val="white"/>
                </a:solidFill>
                <a:effectLst/>
                <a:uLnTx/>
                <a:uFillTx/>
                <a:latin typeface="Calibri" panose="020F0502020204030204"/>
                <a:ea typeface="+mn-ea"/>
                <a:cs typeface="+mn-cs"/>
              </a:rPr>
              <a:t>Coldmass</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 Assembly &amp; QC</a:t>
            </a:r>
          </a:p>
        </p:txBody>
      </p:sp>
      <p:cxnSp>
        <p:nvCxnSpPr>
          <p:cNvPr id="101" name="Straight Arrow Connector 100">
            <a:extLst>
              <a:ext uri="{FF2B5EF4-FFF2-40B4-BE49-F238E27FC236}">
                <a16:creationId xmlns:a16="http://schemas.microsoft.com/office/drawing/2014/main" id="{C7C13EA2-3EF8-47E2-AB74-7AA419716E26}"/>
              </a:ext>
            </a:extLst>
          </p:cNvPr>
          <p:cNvCxnSpPr>
            <a:cxnSpLocks/>
            <a:stCxn id="54" idx="3"/>
            <a:endCxn id="92" idx="1"/>
          </p:cNvCxnSpPr>
          <p:nvPr/>
        </p:nvCxnSpPr>
        <p:spPr>
          <a:xfrm>
            <a:off x="2580161" y="3916931"/>
            <a:ext cx="917822" cy="4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Flowchart: Decision 107">
            <a:extLst>
              <a:ext uri="{FF2B5EF4-FFF2-40B4-BE49-F238E27FC236}">
                <a16:creationId xmlns:a16="http://schemas.microsoft.com/office/drawing/2014/main" id="{D52C46B7-2A90-45CB-8A47-610CA48A8112}"/>
              </a:ext>
            </a:extLst>
          </p:cNvPr>
          <p:cNvSpPr/>
          <p:nvPr/>
        </p:nvSpPr>
        <p:spPr>
          <a:xfrm>
            <a:off x="273273" y="1618898"/>
            <a:ext cx="219075" cy="200026"/>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AD5A1CAF-BF12-4BE2-BE99-45CB7BA94CA7}"/>
              </a:ext>
            </a:extLst>
          </p:cNvPr>
          <p:cNvSpPr/>
          <p:nvPr/>
        </p:nvSpPr>
        <p:spPr>
          <a:xfrm>
            <a:off x="97540" y="1819732"/>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PRRs</a:t>
            </a:r>
          </a:p>
        </p:txBody>
      </p:sp>
      <p:sp>
        <p:nvSpPr>
          <p:cNvPr id="47" name="Flowchart: Multidocument 46">
            <a:extLst>
              <a:ext uri="{FF2B5EF4-FFF2-40B4-BE49-F238E27FC236}">
                <a16:creationId xmlns:a16="http://schemas.microsoft.com/office/drawing/2014/main" id="{77A57626-BE50-4655-AD24-68FFBD71D8CC}"/>
              </a:ext>
            </a:extLst>
          </p:cNvPr>
          <p:cNvSpPr/>
          <p:nvPr/>
        </p:nvSpPr>
        <p:spPr>
          <a:xfrm>
            <a:off x="1706047" y="4366145"/>
            <a:ext cx="1196711"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STFC BL Assy in-process QC</a:t>
            </a:r>
          </a:p>
        </p:txBody>
      </p:sp>
      <p:cxnSp>
        <p:nvCxnSpPr>
          <p:cNvPr id="58" name="Straight Arrow Connector 57">
            <a:extLst>
              <a:ext uri="{FF2B5EF4-FFF2-40B4-BE49-F238E27FC236}">
                <a16:creationId xmlns:a16="http://schemas.microsoft.com/office/drawing/2014/main" id="{0CAD580C-5B79-4C9F-BCD0-76D22558C9C2}"/>
              </a:ext>
            </a:extLst>
          </p:cNvPr>
          <p:cNvCxnSpPr>
            <a:cxnSpLocks/>
            <a:endCxn id="127" idx="1"/>
          </p:cNvCxnSpPr>
          <p:nvPr/>
        </p:nvCxnSpPr>
        <p:spPr>
          <a:xfrm>
            <a:off x="4619105" y="3984673"/>
            <a:ext cx="1588165" cy="29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C62D53-0D3B-4E53-A622-0415F6D7F75F}"/>
              </a:ext>
            </a:extLst>
          </p:cNvPr>
          <p:cNvSpPr txBox="1"/>
          <p:nvPr/>
        </p:nvSpPr>
        <p:spPr>
          <a:xfrm>
            <a:off x="2168767" y="4889377"/>
            <a:ext cx="7984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Report/Traveler Results</a:t>
            </a:r>
          </a:p>
        </p:txBody>
      </p:sp>
      <p:cxnSp>
        <p:nvCxnSpPr>
          <p:cNvPr id="20" name="Straight Connector 19">
            <a:extLst>
              <a:ext uri="{FF2B5EF4-FFF2-40B4-BE49-F238E27FC236}">
                <a16:creationId xmlns:a16="http://schemas.microsoft.com/office/drawing/2014/main" id="{97ECE61A-27B2-4627-9EA4-D37CE1A9A34B}"/>
              </a:ext>
            </a:extLst>
          </p:cNvPr>
          <p:cNvCxnSpPr>
            <a:cxnSpLocks/>
          </p:cNvCxnSpPr>
          <p:nvPr/>
        </p:nvCxnSpPr>
        <p:spPr>
          <a:xfrm>
            <a:off x="788224" y="2821973"/>
            <a:ext cx="0" cy="2606757"/>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1DCD40D5-7842-4862-87D1-93291FB270D8}"/>
              </a:ext>
            </a:extLst>
          </p:cNvPr>
          <p:cNvSpPr txBox="1"/>
          <p:nvPr/>
        </p:nvSpPr>
        <p:spPr>
          <a:xfrm rot="16200000">
            <a:off x="-343743" y="3767872"/>
            <a:ext cx="1904176" cy="276999"/>
          </a:xfrm>
          <a:prstGeom prst="rect">
            <a:avLst/>
          </a:prstGeom>
          <a:noFill/>
          <a:ln>
            <a:solidFill>
              <a:schemeClr val="bg2">
                <a:lumMod val="2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Approval to begin assembly</a:t>
            </a:r>
          </a:p>
        </p:txBody>
      </p:sp>
      <p:sp>
        <p:nvSpPr>
          <p:cNvPr id="69" name="Title 2">
            <a:extLst>
              <a:ext uri="{FF2B5EF4-FFF2-40B4-BE49-F238E27FC236}">
                <a16:creationId xmlns:a16="http://schemas.microsoft.com/office/drawing/2014/main" id="{8F11F088-D5F5-4CAB-9CB8-1B1CB60D519B}"/>
              </a:ext>
            </a:extLst>
          </p:cNvPr>
          <p:cNvSpPr txBox="1">
            <a:spLocks/>
          </p:cNvSpPr>
          <p:nvPr/>
        </p:nvSpPr>
        <p:spPr>
          <a:xfrm>
            <a:off x="304800" y="251752"/>
            <a:ext cx="11582400" cy="427877"/>
          </a:xfrm>
          <a:prstGeom prst="rect">
            <a:avLst/>
          </a:prstGeom>
        </p:spPr>
        <p:txBody>
          <a:bodyPr lIns="0" tIns="0" rIns="0" bIns="0" anchor="b" anchorCtr="0"/>
          <a:lstStyle>
            <a:lvl1pPr algn="l" defTabSz="609585" rtl="0" eaLnBrk="1" fontAlgn="base" hangingPunct="1">
              <a:spcBef>
                <a:spcPct val="0"/>
              </a:spcBef>
              <a:spcAft>
                <a:spcPct val="0"/>
              </a:spcAft>
              <a:defRPr sz="2933" b="1" kern="1200">
                <a:solidFill>
                  <a:srgbClr val="004C97"/>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1" i="0" u="none" strike="noStrike" kern="1200" cap="none" spc="0" normalizeH="0" baseline="0" noProof="0">
                <a:ln>
                  <a:noFill/>
                </a:ln>
                <a:solidFill>
                  <a:srgbClr val="004C97"/>
                </a:solidFill>
                <a:effectLst/>
                <a:uLnTx/>
                <a:uFillTx/>
                <a:latin typeface="Helvetica"/>
              </a:rPr>
              <a:t>Verification, Acceptance, &amp; Handoff – IKC CM Example </a:t>
            </a:r>
          </a:p>
        </p:txBody>
      </p:sp>
      <p:cxnSp>
        <p:nvCxnSpPr>
          <p:cNvPr id="76" name="Connector: Elbow 75">
            <a:extLst>
              <a:ext uri="{FF2B5EF4-FFF2-40B4-BE49-F238E27FC236}">
                <a16:creationId xmlns:a16="http://schemas.microsoft.com/office/drawing/2014/main" id="{058A19D4-0F5A-4E00-80E3-DBD0391A4F5E}"/>
              </a:ext>
            </a:extLst>
          </p:cNvPr>
          <p:cNvCxnSpPr>
            <a:cxnSpLocks/>
            <a:stCxn id="73" idx="3"/>
            <a:endCxn id="134" idx="1"/>
          </p:cNvCxnSpPr>
          <p:nvPr/>
        </p:nvCxnSpPr>
        <p:spPr>
          <a:xfrm flipH="1">
            <a:off x="4376667" y="4537598"/>
            <a:ext cx="34763" cy="1252735"/>
          </a:xfrm>
          <a:prstGeom prst="bentConnector5">
            <a:avLst>
              <a:gd name="adj1" fmla="val -657596"/>
              <a:gd name="adj2" fmla="val 39985"/>
              <a:gd name="adj3" fmla="val 75759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0BEBFED3-296F-4560-8ED1-81A3A6AEF6F1}"/>
              </a:ext>
            </a:extLst>
          </p:cNvPr>
          <p:cNvCxnSpPr>
            <a:cxnSpLocks/>
            <a:endCxn id="55" idx="0"/>
          </p:cNvCxnSpPr>
          <p:nvPr/>
        </p:nvCxnSpPr>
        <p:spPr>
          <a:xfrm rot="16200000" flipH="1">
            <a:off x="1799887" y="4963079"/>
            <a:ext cx="682226" cy="727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Flowchart: Decision 32">
            <a:extLst>
              <a:ext uri="{FF2B5EF4-FFF2-40B4-BE49-F238E27FC236}">
                <a16:creationId xmlns:a16="http://schemas.microsoft.com/office/drawing/2014/main" id="{38A3584B-A104-4259-83B2-DAC798BFDF57}"/>
              </a:ext>
            </a:extLst>
          </p:cNvPr>
          <p:cNvSpPr/>
          <p:nvPr/>
        </p:nvSpPr>
        <p:spPr>
          <a:xfrm>
            <a:off x="273273" y="1012262"/>
            <a:ext cx="219075" cy="200026"/>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63B21D72-B182-417A-8555-0C3B5933C272}"/>
              </a:ext>
            </a:extLst>
          </p:cNvPr>
          <p:cNvSpPr/>
          <p:nvPr/>
        </p:nvSpPr>
        <p:spPr>
          <a:xfrm>
            <a:off x="102582" y="1213708"/>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FDR</a:t>
            </a:r>
          </a:p>
        </p:txBody>
      </p:sp>
      <p:cxnSp>
        <p:nvCxnSpPr>
          <p:cNvPr id="37" name="Straight Arrow Connector 36">
            <a:extLst>
              <a:ext uri="{FF2B5EF4-FFF2-40B4-BE49-F238E27FC236}">
                <a16:creationId xmlns:a16="http://schemas.microsoft.com/office/drawing/2014/main" id="{9A94D905-8411-4152-A759-3DDE73AD2BD2}"/>
              </a:ext>
            </a:extLst>
          </p:cNvPr>
          <p:cNvCxnSpPr>
            <a:cxnSpLocks/>
            <a:stCxn id="34" idx="2"/>
            <a:endCxn id="108" idx="0"/>
          </p:cNvCxnSpPr>
          <p:nvPr/>
        </p:nvCxnSpPr>
        <p:spPr>
          <a:xfrm>
            <a:off x="382811" y="1395463"/>
            <a:ext cx="0" cy="223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Flowchart: Decision 47">
            <a:extLst>
              <a:ext uri="{FF2B5EF4-FFF2-40B4-BE49-F238E27FC236}">
                <a16:creationId xmlns:a16="http://schemas.microsoft.com/office/drawing/2014/main" id="{F413F073-BA68-407E-B70C-D0BD121F8E26}"/>
              </a:ext>
            </a:extLst>
          </p:cNvPr>
          <p:cNvSpPr/>
          <p:nvPr/>
        </p:nvSpPr>
        <p:spPr>
          <a:xfrm>
            <a:off x="268232" y="2243409"/>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CF769EC4-4405-4819-AF0C-F32CBC648642}"/>
              </a:ext>
            </a:extLst>
          </p:cNvPr>
          <p:cNvSpPr/>
          <p:nvPr/>
        </p:nvSpPr>
        <p:spPr>
          <a:xfrm>
            <a:off x="97540" y="2446363"/>
            <a:ext cx="649305" cy="22101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MRRs</a:t>
            </a:r>
          </a:p>
        </p:txBody>
      </p:sp>
      <p:cxnSp>
        <p:nvCxnSpPr>
          <p:cNvPr id="50" name="Straight Arrow Connector 49">
            <a:extLst>
              <a:ext uri="{FF2B5EF4-FFF2-40B4-BE49-F238E27FC236}">
                <a16:creationId xmlns:a16="http://schemas.microsoft.com/office/drawing/2014/main" id="{A610BB9A-7EEF-44B6-9BC3-44C271FF98EA}"/>
              </a:ext>
            </a:extLst>
          </p:cNvPr>
          <p:cNvCxnSpPr>
            <a:cxnSpLocks/>
            <a:stCxn id="109" idx="2"/>
            <a:endCxn id="48" idx="0"/>
          </p:cNvCxnSpPr>
          <p:nvPr/>
        </p:nvCxnSpPr>
        <p:spPr>
          <a:xfrm>
            <a:off x="377769" y="2001487"/>
            <a:ext cx="1" cy="241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9EF4428D-3433-4958-8F1A-4B2EB71DFA8A}"/>
              </a:ext>
            </a:extLst>
          </p:cNvPr>
          <p:cNvCxnSpPr>
            <a:cxnSpLocks/>
            <a:stCxn id="49" idx="2"/>
            <a:endCxn id="22" idx="3"/>
          </p:cNvCxnSpPr>
          <p:nvPr/>
        </p:nvCxnSpPr>
        <p:spPr>
          <a:xfrm rot="16200000" flipH="1">
            <a:off x="371817" y="2717756"/>
            <a:ext cx="286904" cy="1861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Flowchart: Multidocument 72">
            <a:extLst>
              <a:ext uri="{FF2B5EF4-FFF2-40B4-BE49-F238E27FC236}">
                <a16:creationId xmlns:a16="http://schemas.microsoft.com/office/drawing/2014/main" id="{5A2619DD-AFCF-4F1E-80DD-45B637568EB0}"/>
              </a:ext>
            </a:extLst>
          </p:cNvPr>
          <p:cNvSpPr/>
          <p:nvPr/>
        </p:nvSpPr>
        <p:spPr>
          <a:xfrm>
            <a:off x="3076535" y="4366144"/>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STFC </a:t>
            </a:r>
            <a:r>
              <a:rPr kumimoji="0" lang="en-US" sz="700" b="0" i="0" u="none" strike="noStrike" kern="1200" cap="none" spc="0" normalizeH="0" baseline="0" noProof="0" err="1">
                <a:ln>
                  <a:noFill/>
                </a:ln>
                <a:solidFill>
                  <a:prstClr val="black"/>
                </a:solidFill>
                <a:effectLst/>
                <a:uLnTx/>
                <a:uFillTx/>
                <a:latin typeface="Calibri" panose="020F0502020204030204"/>
                <a:ea typeface="+mn-ea"/>
                <a:cs typeface="+mn-cs"/>
              </a:rPr>
              <a:t>Coldmass</a:t>
            </a: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 Assy &amp; in-process QC</a:t>
            </a:r>
          </a:p>
        </p:txBody>
      </p:sp>
      <p:sp>
        <p:nvSpPr>
          <p:cNvPr id="118" name="Rectangle 117">
            <a:extLst>
              <a:ext uri="{FF2B5EF4-FFF2-40B4-BE49-F238E27FC236}">
                <a16:creationId xmlns:a16="http://schemas.microsoft.com/office/drawing/2014/main" id="{46A3391D-9693-408C-B0EA-A2E5CB5B1908}"/>
              </a:ext>
            </a:extLst>
          </p:cNvPr>
          <p:cNvSpPr/>
          <p:nvPr/>
        </p:nvSpPr>
        <p:spPr>
          <a:xfrm>
            <a:off x="9874747" y="757661"/>
            <a:ext cx="2159125" cy="280929"/>
          </a:xfrm>
          <a:prstGeom prst="rect">
            <a:avLst/>
          </a:prstGeom>
          <a:solidFill>
            <a:srgbClr val="E2F0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ACL = Acceptance Criteria List</a:t>
            </a:r>
          </a:p>
        </p:txBody>
      </p:sp>
      <p:sp>
        <p:nvSpPr>
          <p:cNvPr id="124" name="TextBox 123">
            <a:extLst>
              <a:ext uri="{FF2B5EF4-FFF2-40B4-BE49-F238E27FC236}">
                <a16:creationId xmlns:a16="http://schemas.microsoft.com/office/drawing/2014/main" id="{9164E0D9-2035-4C12-AE3E-4734AEEC910D}"/>
              </a:ext>
            </a:extLst>
          </p:cNvPr>
          <p:cNvSpPr txBox="1"/>
          <p:nvPr/>
        </p:nvSpPr>
        <p:spPr>
          <a:xfrm>
            <a:off x="3658517" y="5785419"/>
            <a:ext cx="1147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Traveler Results</a:t>
            </a:r>
          </a:p>
        </p:txBody>
      </p:sp>
      <p:sp>
        <p:nvSpPr>
          <p:cNvPr id="127" name="Flowchart: Process 126">
            <a:extLst>
              <a:ext uri="{FF2B5EF4-FFF2-40B4-BE49-F238E27FC236}">
                <a16:creationId xmlns:a16="http://schemas.microsoft.com/office/drawing/2014/main" id="{2BFAFB4D-26F0-44E0-B9E4-5FBA8E3E3801}"/>
              </a:ext>
            </a:extLst>
          </p:cNvPr>
          <p:cNvSpPr/>
          <p:nvPr/>
        </p:nvSpPr>
        <p:spPr>
          <a:xfrm>
            <a:off x="6207270" y="3522076"/>
            <a:ext cx="1153344" cy="984068"/>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Production CM STFC </a:t>
            </a:r>
            <a:r>
              <a:rPr kumimoji="0" lang="en-US" sz="1200" b="0" i="0" u="none" strike="noStrike" kern="1200" cap="none" spc="0" normalizeH="0" baseline="0" noProof="0" err="1">
                <a:ln>
                  <a:noFill/>
                </a:ln>
                <a:solidFill>
                  <a:prstClr val="white"/>
                </a:solidFill>
                <a:effectLst/>
                <a:uLnTx/>
                <a:uFillTx/>
                <a:latin typeface="Calibri" panose="020F0502020204030204"/>
                <a:ea typeface="+mn-ea"/>
                <a:cs typeface="+mn-cs"/>
              </a:rPr>
              <a:t>Coldmass</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 Insertion &amp; QC</a:t>
            </a:r>
          </a:p>
        </p:txBody>
      </p:sp>
      <p:sp>
        <p:nvSpPr>
          <p:cNvPr id="55" name="Flowchart: Multidocument 54">
            <a:extLst>
              <a:ext uri="{FF2B5EF4-FFF2-40B4-BE49-F238E27FC236}">
                <a16:creationId xmlns:a16="http://schemas.microsoft.com/office/drawing/2014/main" id="{E866F479-7733-4BF6-9D2F-9933670DD0A1}"/>
              </a:ext>
            </a:extLst>
          </p:cNvPr>
          <p:cNvSpPr/>
          <p:nvPr/>
        </p:nvSpPr>
        <p:spPr>
          <a:xfrm>
            <a:off x="1255687" y="5340582"/>
            <a:ext cx="1620445" cy="844731"/>
          </a:xfrm>
          <a:prstGeom prst="flowChartMultidocument">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SPC/SPM/L3M ACL EDxxxCM1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Results</a:t>
            </a:r>
          </a:p>
        </p:txBody>
      </p:sp>
      <p:cxnSp>
        <p:nvCxnSpPr>
          <p:cNvPr id="13" name="Connector: Elbow 12">
            <a:extLst>
              <a:ext uri="{FF2B5EF4-FFF2-40B4-BE49-F238E27FC236}">
                <a16:creationId xmlns:a16="http://schemas.microsoft.com/office/drawing/2014/main" id="{61F89BF9-FACA-4EB0-BE15-3C11A0CBCCAB}"/>
              </a:ext>
            </a:extLst>
          </p:cNvPr>
          <p:cNvCxnSpPr>
            <a:cxnSpLocks/>
            <a:stCxn id="55" idx="2"/>
          </p:cNvCxnSpPr>
          <p:nvPr/>
        </p:nvCxnSpPr>
        <p:spPr>
          <a:xfrm rot="5400000" flipH="1" flipV="1">
            <a:off x="3117810" y="4894465"/>
            <a:ext cx="94277" cy="2423440"/>
          </a:xfrm>
          <a:prstGeom prst="bentConnector4">
            <a:avLst>
              <a:gd name="adj1" fmla="val -242477"/>
              <a:gd name="adj2" fmla="val 6904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7" name="Flowchart: Multidocument 66">
            <a:extLst>
              <a:ext uri="{FF2B5EF4-FFF2-40B4-BE49-F238E27FC236}">
                <a16:creationId xmlns:a16="http://schemas.microsoft.com/office/drawing/2014/main" id="{D5EEE2F3-BFC7-44D0-8508-39A1CA7EF630}"/>
              </a:ext>
            </a:extLst>
          </p:cNvPr>
          <p:cNvSpPr/>
          <p:nvPr/>
        </p:nvSpPr>
        <p:spPr>
          <a:xfrm>
            <a:off x="5860819" y="4435375"/>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STFC </a:t>
            </a:r>
            <a:r>
              <a:rPr kumimoji="0" lang="en-US" sz="700" b="0" i="0" u="none" strike="noStrike" kern="1200" cap="none" spc="0" normalizeH="0" baseline="0" noProof="0" err="1">
                <a:ln>
                  <a:noFill/>
                </a:ln>
                <a:solidFill>
                  <a:prstClr val="black"/>
                </a:solidFill>
                <a:effectLst/>
                <a:uLnTx/>
                <a:uFillTx/>
                <a:latin typeface="Calibri" panose="020F0502020204030204"/>
                <a:ea typeface="+mn-ea"/>
                <a:cs typeface="+mn-cs"/>
              </a:rPr>
              <a:t>Coldmass</a:t>
            </a: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 Insertion &amp; in-process QC</a:t>
            </a:r>
          </a:p>
        </p:txBody>
      </p:sp>
      <p:cxnSp>
        <p:nvCxnSpPr>
          <p:cNvPr id="36" name="Connector: Elbow 35">
            <a:extLst>
              <a:ext uri="{FF2B5EF4-FFF2-40B4-BE49-F238E27FC236}">
                <a16:creationId xmlns:a16="http://schemas.microsoft.com/office/drawing/2014/main" id="{61851BD6-2DB0-4EFC-A58D-2849426C1E70}"/>
              </a:ext>
            </a:extLst>
          </p:cNvPr>
          <p:cNvCxnSpPr>
            <a:cxnSpLocks/>
          </p:cNvCxnSpPr>
          <p:nvPr/>
        </p:nvCxnSpPr>
        <p:spPr>
          <a:xfrm>
            <a:off x="7195714" y="4659699"/>
            <a:ext cx="1113280" cy="10642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819EF09-1D3F-4CA5-84E4-5D138A2B7EEC}"/>
              </a:ext>
            </a:extLst>
          </p:cNvPr>
          <p:cNvSpPr txBox="1"/>
          <p:nvPr/>
        </p:nvSpPr>
        <p:spPr>
          <a:xfrm>
            <a:off x="7696749" y="5549872"/>
            <a:ext cx="1147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Traveler Results</a:t>
            </a:r>
          </a:p>
        </p:txBody>
      </p:sp>
      <p:cxnSp>
        <p:nvCxnSpPr>
          <p:cNvPr id="102" name="Straight Arrow Connector 101">
            <a:extLst>
              <a:ext uri="{FF2B5EF4-FFF2-40B4-BE49-F238E27FC236}">
                <a16:creationId xmlns:a16="http://schemas.microsoft.com/office/drawing/2014/main" id="{2DF48FDA-F6C5-46C0-97E5-819DE4A2B3CA}"/>
              </a:ext>
            </a:extLst>
          </p:cNvPr>
          <p:cNvCxnSpPr>
            <a:cxnSpLocks/>
            <a:stCxn id="127" idx="3"/>
          </p:cNvCxnSpPr>
          <p:nvPr/>
        </p:nvCxnSpPr>
        <p:spPr>
          <a:xfrm>
            <a:off x="7360614" y="4014110"/>
            <a:ext cx="19321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Flowchart: Punched Tape 104">
            <a:extLst>
              <a:ext uri="{FF2B5EF4-FFF2-40B4-BE49-F238E27FC236}">
                <a16:creationId xmlns:a16="http://schemas.microsoft.com/office/drawing/2014/main" id="{D068482E-44AB-46F9-B8B1-FBE8452F5877}"/>
              </a:ext>
            </a:extLst>
          </p:cNvPr>
          <p:cNvSpPr/>
          <p:nvPr/>
        </p:nvSpPr>
        <p:spPr>
          <a:xfrm>
            <a:off x="6910351" y="5139664"/>
            <a:ext cx="1417320"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lowchart: Punched Tape 105">
            <a:extLst>
              <a:ext uri="{FF2B5EF4-FFF2-40B4-BE49-F238E27FC236}">
                <a16:creationId xmlns:a16="http://schemas.microsoft.com/office/drawing/2014/main" id="{2ED25E68-1259-463E-8B12-2337866D63FF}"/>
              </a:ext>
            </a:extLst>
          </p:cNvPr>
          <p:cNvSpPr/>
          <p:nvPr/>
        </p:nvSpPr>
        <p:spPr>
          <a:xfrm>
            <a:off x="6797378" y="5234778"/>
            <a:ext cx="1417320"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lowchart: Punched Tape 106">
            <a:extLst>
              <a:ext uri="{FF2B5EF4-FFF2-40B4-BE49-F238E27FC236}">
                <a16:creationId xmlns:a16="http://schemas.microsoft.com/office/drawing/2014/main" id="{99E82055-14F0-4927-BCBF-26043127EE01}"/>
              </a:ext>
            </a:extLst>
          </p:cNvPr>
          <p:cNvSpPr/>
          <p:nvPr/>
        </p:nvSpPr>
        <p:spPr>
          <a:xfrm>
            <a:off x="6672965" y="5353471"/>
            <a:ext cx="1413199" cy="844731"/>
          </a:xfrm>
          <a:prstGeom prst="flowChartPunchedTape">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SPC/SPM/L3M ACL EDxxxCM1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Results </a:t>
            </a:r>
          </a:p>
        </p:txBody>
      </p:sp>
      <p:cxnSp>
        <p:nvCxnSpPr>
          <p:cNvPr id="113" name="Connector: Elbow 112">
            <a:extLst>
              <a:ext uri="{FF2B5EF4-FFF2-40B4-BE49-F238E27FC236}">
                <a16:creationId xmlns:a16="http://schemas.microsoft.com/office/drawing/2014/main" id="{CA15EF51-3A8A-424A-A73E-C6FA8A9DF8DD}"/>
              </a:ext>
            </a:extLst>
          </p:cNvPr>
          <p:cNvCxnSpPr>
            <a:cxnSpLocks/>
          </p:cNvCxnSpPr>
          <p:nvPr/>
        </p:nvCxnSpPr>
        <p:spPr>
          <a:xfrm flipV="1">
            <a:off x="5854493" y="5984395"/>
            <a:ext cx="868982" cy="122038"/>
          </a:xfrm>
          <a:prstGeom prst="bentConnector3">
            <a:avLst>
              <a:gd name="adj1" fmla="val 5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84EFA4D-E6EF-414C-A72B-C166CE66BC94}"/>
              </a:ext>
            </a:extLst>
          </p:cNvPr>
          <p:cNvCxnSpPr>
            <a:cxnSpLocks/>
          </p:cNvCxnSpPr>
          <p:nvPr/>
        </p:nvCxnSpPr>
        <p:spPr>
          <a:xfrm flipV="1">
            <a:off x="8214698" y="5984395"/>
            <a:ext cx="1413872" cy="14498"/>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3F5D422A-1AE2-4740-AE06-B48986A73FBD}"/>
              </a:ext>
            </a:extLst>
          </p:cNvPr>
          <p:cNvSpPr txBox="1"/>
          <p:nvPr/>
        </p:nvSpPr>
        <p:spPr>
          <a:xfrm>
            <a:off x="686740" y="2348494"/>
            <a:ext cx="21174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Partner MRRs for HB650 Production CM Components (STFC/Fermilab)</a:t>
            </a:r>
          </a:p>
        </p:txBody>
      </p:sp>
      <p:sp>
        <p:nvSpPr>
          <p:cNvPr id="70" name="TextBox 69">
            <a:extLst>
              <a:ext uri="{FF2B5EF4-FFF2-40B4-BE49-F238E27FC236}">
                <a16:creationId xmlns:a16="http://schemas.microsoft.com/office/drawing/2014/main" id="{372DD5D3-A560-470B-9270-C6487C11E7BE}"/>
              </a:ext>
            </a:extLst>
          </p:cNvPr>
          <p:cNvSpPr txBox="1"/>
          <p:nvPr/>
        </p:nvSpPr>
        <p:spPr>
          <a:xfrm>
            <a:off x="515161" y="1042374"/>
            <a:ext cx="155003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FDR for CM Before Production Procedure</a:t>
            </a:r>
          </a:p>
        </p:txBody>
      </p:sp>
      <p:sp>
        <p:nvSpPr>
          <p:cNvPr id="71" name="TextBox 70">
            <a:extLst>
              <a:ext uri="{FF2B5EF4-FFF2-40B4-BE49-F238E27FC236}">
                <a16:creationId xmlns:a16="http://schemas.microsoft.com/office/drawing/2014/main" id="{3C362DEC-B668-44CD-944A-36B4F511370E}"/>
              </a:ext>
            </a:extLst>
          </p:cNvPr>
          <p:cNvSpPr txBox="1"/>
          <p:nvPr/>
        </p:nvSpPr>
        <p:spPr>
          <a:xfrm>
            <a:off x="640688" y="1673904"/>
            <a:ext cx="200671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Partner PRRs for HB650 Production CM Components (STFC/Fermilab)</a:t>
            </a:r>
          </a:p>
        </p:txBody>
      </p:sp>
      <p:sp>
        <p:nvSpPr>
          <p:cNvPr id="74" name="Flowchart: Process 73">
            <a:extLst>
              <a:ext uri="{FF2B5EF4-FFF2-40B4-BE49-F238E27FC236}">
                <a16:creationId xmlns:a16="http://schemas.microsoft.com/office/drawing/2014/main" id="{ECE6054D-7A73-4BFF-A60E-838FBD3A3CFC}"/>
              </a:ext>
            </a:extLst>
          </p:cNvPr>
          <p:cNvSpPr/>
          <p:nvPr/>
        </p:nvSpPr>
        <p:spPr>
          <a:xfrm>
            <a:off x="9293747" y="3553530"/>
            <a:ext cx="1153344" cy="984068"/>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Production CM STFC Final Assembly &amp; QC</a:t>
            </a:r>
          </a:p>
        </p:txBody>
      </p:sp>
      <p:sp>
        <p:nvSpPr>
          <p:cNvPr id="77" name="Flowchart: Multidocument 76">
            <a:extLst>
              <a:ext uri="{FF2B5EF4-FFF2-40B4-BE49-F238E27FC236}">
                <a16:creationId xmlns:a16="http://schemas.microsoft.com/office/drawing/2014/main" id="{D99C19AD-94B2-41DE-B73F-E3FB5B6079E7}"/>
              </a:ext>
            </a:extLst>
          </p:cNvPr>
          <p:cNvSpPr/>
          <p:nvPr/>
        </p:nvSpPr>
        <p:spPr>
          <a:xfrm>
            <a:off x="9092943" y="4459118"/>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STFC Assembly &amp; in-process QC</a:t>
            </a:r>
          </a:p>
        </p:txBody>
      </p:sp>
      <p:cxnSp>
        <p:nvCxnSpPr>
          <p:cNvPr id="84" name="Straight Arrow Connector 83">
            <a:extLst>
              <a:ext uri="{FF2B5EF4-FFF2-40B4-BE49-F238E27FC236}">
                <a16:creationId xmlns:a16="http://schemas.microsoft.com/office/drawing/2014/main" id="{916D2E3B-02E0-4BD3-B884-A02B002FB926}"/>
              </a:ext>
            </a:extLst>
          </p:cNvPr>
          <p:cNvCxnSpPr>
            <a:cxnSpLocks/>
          </p:cNvCxnSpPr>
          <p:nvPr/>
        </p:nvCxnSpPr>
        <p:spPr>
          <a:xfrm>
            <a:off x="10468734" y="4067333"/>
            <a:ext cx="17216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1547464-5DBB-475B-9BD4-56DEF106361C}"/>
              </a:ext>
            </a:extLst>
          </p:cNvPr>
          <p:cNvSpPr txBox="1"/>
          <p:nvPr/>
        </p:nvSpPr>
        <p:spPr>
          <a:xfrm>
            <a:off x="8944078" y="5699963"/>
            <a:ext cx="1147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Traveler Results</a:t>
            </a:r>
          </a:p>
        </p:txBody>
      </p:sp>
      <p:cxnSp>
        <p:nvCxnSpPr>
          <p:cNvPr id="90" name="Connector: Elbow 89">
            <a:extLst>
              <a:ext uri="{FF2B5EF4-FFF2-40B4-BE49-F238E27FC236}">
                <a16:creationId xmlns:a16="http://schemas.microsoft.com/office/drawing/2014/main" id="{FB68F2C0-C217-4B8A-9D49-296D2C7B1A8C}"/>
              </a:ext>
            </a:extLst>
          </p:cNvPr>
          <p:cNvCxnSpPr>
            <a:cxnSpLocks/>
          </p:cNvCxnSpPr>
          <p:nvPr/>
        </p:nvCxnSpPr>
        <p:spPr>
          <a:xfrm flipH="1">
            <a:off x="9729373" y="4630572"/>
            <a:ext cx="752043" cy="1100387"/>
          </a:xfrm>
          <a:prstGeom prst="bentConnector5">
            <a:avLst>
              <a:gd name="adj1" fmla="val -30397"/>
              <a:gd name="adj2" fmla="val 38599"/>
              <a:gd name="adj3" fmla="val 13039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F9A8065-EAD8-4321-9E2E-A9633D6128A8}"/>
              </a:ext>
            </a:extLst>
          </p:cNvPr>
          <p:cNvCxnSpPr>
            <a:cxnSpLocks/>
          </p:cNvCxnSpPr>
          <p:nvPr/>
        </p:nvCxnSpPr>
        <p:spPr>
          <a:xfrm flipV="1">
            <a:off x="11365720" y="5552364"/>
            <a:ext cx="896128" cy="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Flowchart: Multidocument 56">
            <a:extLst>
              <a:ext uri="{FF2B5EF4-FFF2-40B4-BE49-F238E27FC236}">
                <a16:creationId xmlns:a16="http://schemas.microsoft.com/office/drawing/2014/main" id="{ACFEE2D2-24B5-0668-63C3-45C82F21CC54}"/>
              </a:ext>
            </a:extLst>
          </p:cNvPr>
          <p:cNvSpPr/>
          <p:nvPr/>
        </p:nvSpPr>
        <p:spPr>
          <a:xfrm>
            <a:off x="9744843" y="5304863"/>
            <a:ext cx="1620445" cy="844731"/>
          </a:xfrm>
          <a:prstGeom prst="flowChartMultidocument">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SPC/SPM/L3M ACL EDxxxCM1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Results</a:t>
            </a:r>
          </a:p>
        </p:txBody>
      </p:sp>
      <p:sp>
        <p:nvSpPr>
          <p:cNvPr id="59" name="TextBox 58">
            <a:extLst>
              <a:ext uri="{FF2B5EF4-FFF2-40B4-BE49-F238E27FC236}">
                <a16:creationId xmlns:a16="http://schemas.microsoft.com/office/drawing/2014/main" id="{C2016152-1D9F-4DCA-A5B0-51B65B0C52A4}"/>
              </a:ext>
            </a:extLst>
          </p:cNvPr>
          <p:cNvSpPr txBox="1"/>
          <p:nvPr/>
        </p:nvSpPr>
        <p:spPr>
          <a:xfrm>
            <a:off x="7900851" y="1088098"/>
            <a:ext cx="4291149" cy="646986"/>
          </a:xfrm>
          <a:prstGeom prst="roundRect">
            <a:avLst/>
          </a:prstGeom>
          <a:solidFill>
            <a:schemeClr val="bg1">
              <a:lumMod val="95000"/>
              <a:alpha val="50000"/>
            </a:schemeClr>
          </a:solidFill>
        </p:spPr>
        <p:txBody>
          <a:bodyPr wrap="square" rtlCol="0">
            <a:spAutoFit/>
          </a:bodyPr>
          <a:lstStyle/>
          <a:p>
            <a:r>
              <a:rPr lang="en-US" sz="1600" i="1" dirty="0">
                <a:solidFill>
                  <a:schemeClr val="tx1">
                    <a:lumMod val="50000"/>
                    <a:lumOff val="50000"/>
                  </a:schemeClr>
                </a:solidFill>
              </a:rPr>
              <a:t>Draft process shown.  Details of acceptance process still being finalized by Working Groups</a:t>
            </a:r>
            <a:r>
              <a:rPr lang="en-US" sz="1600" i="1" dirty="0">
                <a:solidFill>
                  <a:srgbClr val="FF0000"/>
                </a:solidFill>
              </a:rPr>
              <a:t>.</a:t>
            </a:r>
          </a:p>
        </p:txBody>
      </p:sp>
    </p:spTree>
    <p:extLst>
      <p:ext uri="{BB962C8B-B14F-4D97-AF65-F5344CB8AC3E}">
        <p14:creationId xmlns:p14="http://schemas.microsoft.com/office/powerpoint/2010/main" val="950444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2">
            <a:extLst>
              <a:ext uri="{FF2B5EF4-FFF2-40B4-BE49-F238E27FC236}">
                <a16:creationId xmlns:a16="http://schemas.microsoft.com/office/drawing/2014/main" id="{8F11F088-D5F5-4CAB-9CB8-1B1CB60D519B}"/>
              </a:ext>
            </a:extLst>
          </p:cNvPr>
          <p:cNvSpPr txBox="1">
            <a:spLocks/>
          </p:cNvSpPr>
          <p:nvPr/>
        </p:nvSpPr>
        <p:spPr>
          <a:xfrm>
            <a:off x="304800" y="251752"/>
            <a:ext cx="11582400" cy="427877"/>
          </a:xfrm>
          <a:prstGeom prst="rect">
            <a:avLst/>
          </a:prstGeom>
        </p:spPr>
        <p:txBody>
          <a:bodyPr lIns="0" tIns="0" rIns="0" bIns="0" anchor="b" anchorCtr="0"/>
          <a:lstStyle>
            <a:lvl1pPr algn="l" defTabSz="609585" rtl="0" eaLnBrk="1" fontAlgn="base" hangingPunct="1">
              <a:spcBef>
                <a:spcPct val="0"/>
              </a:spcBef>
              <a:spcAft>
                <a:spcPct val="0"/>
              </a:spcAft>
              <a:defRPr sz="2933" b="1" kern="1200">
                <a:solidFill>
                  <a:srgbClr val="004C97"/>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1" i="0" u="none" strike="noStrike" kern="1200" cap="none" spc="0" normalizeH="0" baseline="0" noProof="0">
                <a:ln>
                  <a:noFill/>
                </a:ln>
                <a:solidFill>
                  <a:srgbClr val="004C97"/>
                </a:solidFill>
                <a:effectLst/>
                <a:uLnTx/>
                <a:uFillTx/>
                <a:latin typeface="Helvetica"/>
              </a:rPr>
              <a:t>Verification, Acceptance, &amp; Handoff – IKC CM Example </a:t>
            </a:r>
          </a:p>
        </p:txBody>
      </p:sp>
      <p:sp>
        <p:nvSpPr>
          <p:cNvPr id="118" name="Rectangle 117">
            <a:extLst>
              <a:ext uri="{FF2B5EF4-FFF2-40B4-BE49-F238E27FC236}">
                <a16:creationId xmlns:a16="http://schemas.microsoft.com/office/drawing/2014/main" id="{46A3391D-9693-408C-B0EA-A2E5CB5B1908}"/>
              </a:ext>
            </a:extLst>
          </p:cNvPr>
          <p:cNvSpPr/>
          <p:nvPr/>
        </p:nvSpPr>
        <p:spPr>
          <a:xfrm>
            <a:off x="9874747" y="757661"/>
            <a:ext cx="2159125" cy="280929"/>
          </a:xfrm>
          <a:prstGeom prst="rect">
            <a:avLst/>
          </a:prstGeom>
          <a:solidFill>
            <a:srgbClr val="E2F0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ACL = Acceptance Criteria List</a:t>
            </a:r>
          </a:p>
        </p:txBody>
      </p:sp>
      <p:sp>
        <p:nvSpPr>
          <p:cNvPr id="71" name="Flowchart: Decision 70">
            <a:extLst>
              <a:ext uri="{FF2B5EF4-FFF2-40B4-BE49-F238E27FC236}">
                <a16:creationId xmlns:a16="http://schemas.microsoft.com/office/drawing/2014/main" id="{BFC4D5C3-7627-4CD0-A073-032302655DAC}"/>
              </a:ext>
            </a:extLst>
          </p:cNvPr>
          <p:cNvSpPr/>
          <p:nvPr/>
        </p:nvSpPr>
        <p:spPr>
          <a:xfrm>
            <a:off x="1531610" y="3519804"/>
            <a:ext cx="1817221" cy="1397749"/>
          </a:xfrm>
          <a:prstGeom prst="flowChartDecision">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L3M &amp; Partner SPC approval to test at STFC</a:t>
            </a:r>
          </a:p>
        </p:txBody>
      </p:sp>
      <p:sp>
        <p:nvSpPr>
          <p:cNvPr id="74" name="TextBox 73">
            <a:extLst>
              <a:ext uri="{FF2B5EF4-FFF2-40B4-BE49-F238E27FC236}">
                <a16:creationId xmlns:a16="http://schemas.microsoft.com/office/drawing/2014/main" id="{FED57D57-A19B-4D82-A3F5-C7E9AA208AB5}"/>
              </a:ext>
            </a:extLst>
          </p:cNvPr>
          <p:cNvSpPr txBox="1"/>
          <p:nvPr/>
        </p:nvSpPr>
        <p:spPr>
          <a:xfrm>
            <a:off x="1902759" y="4794557"/>
            <a:ext cx="5374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L3M/SPC Approval Signoffs</a:t>
            </a:r>
          </a:p>
        </p:txBody>
      </p:sp>
      <p:cxnSp>
        <p:nvCxnSpPr>
          <p:cNvPr id="30" name="Straight Arrow Connector 29">
            <a:extLst>
              <a:ext uri="{FF2B5EF4-FFF2-40B4-BE49-F238E27FC236}">
                <a16:creationId xmlns:a16="http://schemas.microsoft.com/office/drawing/2014/main" id="{76C88AE0-9A81-4399-9A14-349FB2AAB8DD}"/>
              </a:ext>
            </a:extLst>
          </p:cNvPr>
          <p:cNvCxnSpPr>
            <a:cxnSpLocks/>
          </p:cNvCxnSpPr>
          <p:nvPr/>
        </p:nvCxnSpPr>
        <p:spPr>
          <a:xfrm flipV="1">
            <a:off x="8328597" y="5773572"/>
            <a:ext cx="1641068" cy="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1C640F6-0D89-48A5-B64A-53D9B00D44FE}"/>
              </a:ext>
            </a:extLst>
          </p:cNvPr>
          <p:cNvSpPr txBox="1"/>
          <p:nvPr/>
        </p:nvSpPr>
        <p:spPr>
          <a:xfrm>
            <a:off x="9999387" y="5175638"/>
            <a:ext cx="2071451" cy="156966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Completed and approved ACLs submitted in TC repository for final approval workflows.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Traveler #’s and TC Documents to be indexed into HB650 CM 2-4 SAR1 packages.</a:t>
            </a:r>
          </a:p>
        </p:txBody>
      </p:sp>
      <p:sp>
        <p:nvSpPr>
          <p:cNvPr id="112" name="Rectangle 111">
            <a:extLst>
              <a:ext uri="{FF2B5EF4-FFF2-40B4-BE49-F238E27FC236}">
                <a16:creationId xmlns:a16="http://schemas.microsoft.com/office/drawing/2014/main" id="{41D7E8DF-69BC-4D83-9416-3B3C42216574}"/>
              </a:ext>
            </a:extLst>
          </p:cNvPr>
          <p:cNvSpPr/>
          <p:nvPr/>
        </p:nvSpPr>
        <p:spPr>
          <a:xfrm>
            <a:off x="59883" y="2856872"/>
            <a:ext cx="1388463" cy="216794"/>
          </a:xfrm>
          <a:prstGeom prst="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CM Phase 1</a:t>
            </a:r>
          </a:p>
        </p:txBody>
      </p:sp>
      <p:cxnSp>
        <p:nvCxnSpPr>
          <p:cNvPr id="122" name="Straight Arrow Connector 121">
            <a:extLst>
              <a:ext uri="{FF2B5EF4-FFF2-40B4-BE49-F238E27FC236}">
                <a16:creationId xmlns:a16="http://schemas.microsoft.com/office/drawing/2014/main" id="{E97016BD-1E18-40AA-A753-CA3EF4DAB5EA}"/>
              </a:ext>
            </a:extLst>
          </p:cNvPr>
          <p:cNvCxnSpPr>
            <a:cxnSpLocks/>
            <a:stCxn id="112" idx="2"/>
            <a:endCxn id="135" idx="0"/>
          </p:cNvCxnSpPr>
          <p:nvPr/>
        </p:nvCxnSpPr>
        <p:spPr>
          <a:xfrm>
            <a:off x="754115" y="3073666"/>
            <a:ext cx="0" cy="103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FC1860BB-562A-48E2-856B-217E5934075B}"/>
              </a:ext>
            </a:extLst>
          </p:cNvPr>
          <p:cNvSpPr/>
          <p:nvPr/>
        </p:nvSpPr>
        <p:spPr>
          <a:xfrm>
            <a:off x="59883" y="3177495"/>
            <a:ext cx="1388463" cy="216794"/>
          </a:xfrm>
          <a:prstGeom prst="rect">
            <a:avLst/>
          </a:prstGeom>
          <a:solidFill>
            <a:srgbClr val="FFE59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CM Phase 2</a:t>
            </a:r>
          </a:p>
        </p:txBody>
      </p:sp>
      <p:sp>
        <p:nvSpPr>
          <p:cNvPr id="160" name="Flowchart: Decision 159">
            <a:extLst>
              <a:ext uri="{FF2B5EF4-FFF2-40B4-BE49-F238E27FC236}">
                <a16:creationId xmlns:a16="http://schemas.microsoft.com/office/drawing/2014/main" id="{D6C6399F-0B55-4EE3-8D42-E478F5099CB1}"/>
              </a:ext>
            </a:extLst>
          </p:cNvPr>
          <p:cNvSpPr/>
          <p:nvPr/>
        </p:nvSpPr>
        <p:spPr>
          <a:xfrm>
            <a:off x="273273" y="1618898"/>
            <a:ext cx="219075" cy="200026"/>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160">
            <a:extLst>
              <a:ext uri="{FF2B5EF4-FFF2-40B4-BE49-F238E27FC236}">
                <a16:creationId xmlns:a16="http://schemas.microsoft.com/office/drawing/2014/main" id="{5A3C8254-3588-48AC-8A88-3176D0D39166}"/>
              </a:ext>
            </a:extLst>
          </p:cNvPr>
          <p:cNvSpPr/>
          <p:nvPr/>
        </p:nvSpPr>
        <p:spPr>
          <a:xfrm>
            <a:off x="97540" y="1819732"/>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PRRs</a:t>
            </a:r>
          </a:p>
        </p:txBody>
      </p:sp>
      <p:sp>
        <p:nvSpPr>
          <p:cNvPr id="162" name="Flowchart: Decision 161">
            <a:extLst>
              <a:ext uri="{FF2B5EF4-FFF2-40B4-BE49-F238E27FC236}">
                <a16:creationId xmlns:a16="http://schemas.microsoft.com/office/drawing/2014/main" id="{66CD5860-B6C4-4B21-BB51-9EF0E7A9395A}"/>
              </a:ext>
            </a:extLst>
          </p:cNvPr>
          <p:cNvSpPr/>
          <p:nvPr/>
        </p:nvSpPr>
        <p:spPr>
          <a:xfrm>
            <a:off x="273273" y="1012262"/>
            <a:ext cx="219075" cy="200026"/>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3EDF84C6-E079-4AE1-92EB-D8AB0316A1C5}"/>
              </a:ext>
            </a:extLst>
          </p:cNvPr>
          <p:cNvSpPr/>
          <p:nvPr/>
        </p:nvSpPr>
        <p:spPr>
          <a:xfrm>
            <a:off x="102582" y="1213708"/>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FDR</a:t>
            </a:r>
          </a:p>
        </p:txBody>
      </p:sp>
      <p:cxnSp>
        <p:nvCxnSpPr>
          <p:cNvPr id="164" name="Straight Arrow Connector 163">
            <a:extLst>
              <a:ext uri="{FF2B5EF4-FFF2-40B4-BE49-F238E27FC236}">
                <a16:creationId xmlns:a16="http://schemas.microsoft.com/office/drawing/2014/main" id="{2CE9D88E-0634-4C9D-BE3B-B79943B88CA5}"/>
              </a:ext>
            </a:extLst>
          </p:cNvPr>
          <p:cNvCxnSpPr>
            <a:cxnSpLocks/>
            <a:stCxn id="163" idx="2"/>
            <a:endCxn id="160" idx="0"/>
          </p:cNvCxnSpPr>
          <p:nvPr/>
        </p:nvCxnSpPr>
        <p:spPr>
          <a:xfrm>
            <a:off x="382811" y="1395463"/>
            <a:ext cx="0" cy="223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Flowchart: Decision 165">
            <a:extLst>
              <a:ext uri="{FF2B5EF4-FFF2-40B4-BE49-F238E27FC236}">
                <a16:creationId xmlns:a16="http://schemas.microsoft.com/office/drawing/2014/main" id="{6C352D93-F801-468A-ACA3-7298FF5BF375}"/>
              </a:ext>
            </a:extLst>
          </p:cNvPr>
          <p:cNvSpPr/>
          <p:nvPr/>
        </p:nvSpPr>
        <p:spPr>
          <a:xfrm>
            <a:off x="268232" y="2243409"/>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B1EC9694-5A44-4779-90B5-74E9C3D1C0FC}"/>
              </a:ext>
            </a:extLst>
          </p:cNvPr>
          <p:cNvSpPr/>
          <p:nvPr/>
        </p:nvSpPr>
        <p:spPr>
          <a:xfrm>
            <a:off x="97540" y="2425165"/>
            <a:ext cx="656574" cy="20295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MRRs</a:t>
            </a:r>
          </a:p>
        </p:txBody>
      </p:sp>
      <p:cxnSp>
        <p:nvCxnSpPr>
          <p:cNvPr id="168" name="Straight Arrow Connector 167">
            <a:extLst>
              <a:ext uri="{FF2B5EF4-FFF2-40B4-BE49-F238E27FC236}">
                <a16:creationId xmlns:a16="http://schemas.microsoft.com/office/drawing/2014/main" id="{A2E9F4CE-13EA-462C-8A1E-714A651E0BC2}"/>
              </a:ext>
            </a:extLst>
          </p:cNvPr>
          <p:cNvCxnSpPr>
            <a:cxnSpLocks/>
            <a:stCxn id="161" idx="2"/>
            <a:endCxn id="166" idx="0"/>
          </p:cNvCxnSpPr>
          <p:nvPr/>
        </p:nvCxnSpPr>
        <p:spPr>
          <a:xfrm>
            <a:off x="377769" y="2001487"/>
            <a:ext cx="1" cy="241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id="{2538AFCB-EB1F-4E76-981E-4BAC8552CC22}"/>
              </a:ext>
            </a:extLst>
          </p:cNvPr>
          <p:cNvCxnSpPr>
            <a:cxnSpLocks/>
            <a:stCxn id="167" idx="2"/>
            <a:endCxn id="112" idx="0"/>
          </p:cNvCxnSpPr>
          <p:nvPr/>
        </p:nvCxnSpPr>
        <p:spPr>
          <a:xfrm rot="16200000" flipH="1">
            <a:off x="475595" y="2578351"/>
            <a:ext cx="228753" cy="3282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4DD9A26-1396-4B9F-B20F-A1EBC5166514}"/>
              </a:ext>
            </a:extLst>
          </p:cNvPr>
          <p:cNvSpPr txBox="1"/>
          <p:nvPr/>
        </p:nvSpPr>
        <p:spPr>
          <a:xfrm>
            <a:off x="9967535" y="4961443"/>
            <a:ext cx="1816819" cy="246221"/>
          </a:xfrm>
          <a:prstGeom prst="rect">
            <a:avLst/>
          </a:prstGeom>
          <a:solidFill>
            <a:srgbClr val="99B2DF"/>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Archive Documentation</a:t>
            </a:r>
          </a:p>
        </p:txBody>
      </p:sp>
      <p:sp>
        <p:nvSpPr>
          <p:cNvPr id="63" name="Flowchart: Multidocument 62">
            <a:extLst>
              <a:ext uri="{FF2B5EF4-FFF2-40B4-BE49-F238E27FC236}">
                <a16:creationId xmlns:a16="http://schemas.microsoft.com/office/drawing/2014/main" id="{5BDF5A2D-EFDF-47DB-B149-EE6EB2E0F57E}"/>
              </a:ext>
            </a:extLst>
          </p:cNvPr>
          <p:cNvSpPr/>
          <p:nvPr/>
        </p:nvSpPr>
        <p:spPr>
          <a:xfrm>
            <a:off x="574125" y="5435762"/>
            <a:ext cx="1618488" cy="1049046"/>
          </a:xfrm>
          <a:prstGeom prst="flowChartMultidocument">
            <a:avLst/>
          </a:prstGeom>
          <a:solidFill>
            <a:schemeClr val="accent6">
              <a:lumMod val="20000"/>
              <a:lumOff val="80000"/>
            </a:schemeClr>
          </a:solidFill>
          <a:ln w="12700">
            <a:prstDash val="solid"/>
          </a:ln>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tIns="137160" rtlCol="0" anchor="ctr">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SPC/SPM/L3M ACL EDxxxCM1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Results &amp; Signoffs (ACL1)</a:t>
            </a:r>
          </a:p>
        </p:txBody>
      </p:sp>
      <p:sp>
        <p:nvSpPr>
          <p:cNvPr id="79" name="Rectangle 78">
            <a:extLst>
              <a:ext uri="{FF2B5EF4-FFF2-40B4-BE49-F238E27FC236}">
                <a16:creationId xmlns:a16="http://schemas.microsoft.com/office/drawing/2014/main" id="{85CF2631-9275-4877-9BB4-BEE501DD78B2}"/>
              </a:ext>
            </a:extLst>
          </p:cNvPr>
          <p:cNvSpPr/>
          <p:nvPr/>
        </p:nvSpPr>
        <p:spPr>
          <a:xfrm>
            <a:off x="62279" y="3519804"/>
            <a:ext cx="1388463" cy="216794"/>
          </a:xfrm>
          <a:prstGeom prst="rect">
            <a:avLst/>
          </a:prstGeom>
          <a:solidFill>
            <a:srgbClr val="C7E9F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CM Phase 3</a:t>
            </a:r>
          </a:p>
        </p:txBody>
      </p:sp>
      <p:cxnSp>
        <p:nvCxnSpPr>
          <p:cNvPr id="80" name="Straight Arrow Connector 79">
            <a:extLst>
              <a:ext uri="{FF2B5EF4-FFF2-40B4-BE49-F238E27FC236}">
                <a16:creationId xmlns:a16="http://schemas.microsoft.com/office/drawing/2014/main" id="{F739EFC2-F648-40BB-A75B-AA9FC5959110}"/>
              </a:ext>
            </a:extLst>
          </p:cNvPr>
          <p:cNvCxnSpPr>
            <a:cxnSpLocks/>
          </p:cNvCxnSpPr>
          <p:nvPr/>
        </p:nvCxnSpPr>
        <p:spPr>
          <a:xfrm>
            <a:off x="754114" y="3415975"/>
            <a:ext cx="0" cy="103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B9BD14B-17E4-469A-ABCC-61753A35DD86}"/>
              </a:ext>
            </a:extLst>
          </p:cNvPr>
          <p:cNvSpPr txBox="1"/>
          <p:nvPr/>
        </p:nvSpPr>
        <p:spPr>
          <a:xfrm>
            <a:off x="686740" y="2348494"/>
            <a:ext cx="21174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Partner MRRs for HB650 Production CM Components (STFC/Fermilab)</a:t>
            </a:r>
          </a:p>
        </p:txBody>
      </p:sp>
      <p:sp>
        <p:nvSpPr>
          <p:cNvPr id="85" name="TextBox 84">
            <a:extLst>
              <a:ext uri="{FF2B5EF4-FFF2-40B4-BE49-F238E27FC236}">
                <a16:creationId xmlns:a16="http://schemas.microsoft.com/office/drawing/2014/main" id="{40F34628-4155-420B-9070-26DDBA173EC6}"/>
              </a:ext>
            </a:extLst>
          </p:cNvPr>
          <p:cNvSpPr txBox="1"/>
          <p:nvPr/>
        </p:nvSpPr>
        <p:spPr>
          <a:xfrm>
            <a:off x="515161" y="1042374"/>
            <a:ext cx="155003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FDR for CM Before Production Procedure</a:t>
            </a:r>
          </a:p>
        </p:txBody>
      </p:sp>
      <p:sp>
        <p:nvSpPr>
          <p:cNvPr id="88" name="TextBox 87">
            <a:extLst>
              <a:ext uri="{FF2B5EF4-FFF2-40B4-BE49-F238E27FC236}">
                <a16:creationId xmlns:a16="http://schemas.microsoft.com/office/drawing/2014/main" id="{9B7CC462-B073-42AE-BC14-851B28B60CDB}"/>
              </a:ext>
            </a:extLst>
          </p:cNvPr>
          <p:cNvSpPr txBox="1"/>
          <p:nvPr/>
        </p:nvSpPr>
        <p:spPr>
          <a:xfrm>
            <a:off x="640688" y="1673904"/>
            <a:ext cx="200671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B9DF"/>
                </a:solidFill>
                <a:effectLst/>
                <a:uLnTx/>
                <a:uFillTx/>
                <a:latin typeface="Calibri" panose="020F0502020204030204"/>
                <a:ea typeface="+mn-ea"/>
                <a:cs typeface="+mn-cs"/>
              </a:rPr>
              <a:t>Partner PRRs for HB650 Production CM Components (STFC/Fermilab)</a:t>
            </a:r>
          </a:p>
        </p:txBody>
      </p:sp>
      <p:cxnSp>
        <p:nvCxnSpPr>
          <p:cNvPr id="19" name="Connector: Elbow 18">
            <a:extLst>
              <a:ext uri="{FF2B5EF4-FFF2-40B4-BE49-F238E27FC236}">
                <a16:creationId xmlns:a16="http://schemas.microsoft.com/office/drawing/2014/main" id="{EBA99590-3E02-4CB0-A952-62BFEF73583C}"/>
              </a:ext>
            </a:extLst>
          </p:cNvPr>
          <p:cNvCxnSpPr>
            <a:cxnSpLocks/>
            <a:stCxn id="71" idx="2"/>
            <a:endCxn id="63" idx="0"/>
          </p:cNvCxnSpPr>
          <p:nvPr/>
        </p:nvCxnSpPr>
        <p:spPr>
          <a:xfrm rot="5400000">
            <a:off x="1708364" y="4703904"/>
            <a:ext cx="518209" cy="9455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Flowchart: Decision 92">
            <a:extLst>
              <a:ext uri="{FF2B5EF4-FFF2-40B4-BE49-F238E27FC236}">
                <a16:creationId xmlns:a16="http://schemas.microsoft.com/office/drawing/2014/main" id="{A7714D85-FF44-492E-AA1C-D62B59311CA6}"/>
              </a:ext>
            </a:extLst>
          </p:cNvPr>
          <p:cNvSpPr/>
          <p:nvPr/>
        </p:nvSpPr>
        <p:spPr>
          <a:xfrm>
            <a:off x="4926497" y="3536111"/>
            <a:ext cx="1817221" cy="1397749"/>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L3M &amp; Partner SPC approval to ship to FNAL</a:t>
            </a:r>
          </a:p>
        </p:txBody>
      </p:sp>
      <p:sp>
        <p:nvSpPr>
          <p:cNvPr id="94" name="Flowchart: Process 93">
            <a:extLst>
              <a:ext uri="{FF2B5EF4-FFF2-40B4-BE49-F238E27FC236}">
                <a16:creationId xmlns:a16="http://schemas.microsoft.com/office/drawing/2014/main" id="{23D1A3C8-0E16-4BA4-AF1D-9B90D628230D}"/>
              </a:ext>
            </a:extLst>
          </p:cNvPr>
          <p:cNvSpPr/>
          <p:nvPr/>
        </p:nvSpPr>
        <p:spPr>
          <a:xfrm>
            <a:off x="3621714" y="3736598"/>
            <a:ext cx="1153344" cy="984068"/>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Production CM STFC Acceptance Testing</a:t>
            </a:r>
          </a:p>
        </p:txBody>
      </p:sp>
      <p:sp>
        <p:nvSpPr>
          <p:cNvPr id="97" name="Flowchart: Multidocument 96">
            <a:extLst>
              <a:ext uri="{FF2B5EF4-FFF2-40B4-BE49-F238E27FC236}">
                <a16:creationId xmlns:a16="http://schemas.microsoft.com/office/drawing/2014/main" id="{D3AB2A69-FE2B-4A54-91B7-878C3336CFEF}"/>
              </a:ext>
            </a:extLst>
          </p:cNvPr>
          <p:cNvSpPr/>
          <p:nvPr/>
        </p:nvSpPr>
        <p:spPr>
          <a:xfrm>
            <a:off x="3420910" y="4642186"/>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STFC Acceptance Testing &amp; QC</a:t>
            </a:r>
          </a:p>
        </p:txBody>
      </p:sp>
      <p:cxnSp>
        <p:nvCxnSpPr>
          <p:cNvPr id="101" name="Straight Arrow Connector 100">
            <a:extLst>
              <a:ext uri="{FF2B5EF4-FFF2-40B4-BE49-F238E27FC236}">
                <a16:creationId xmlns:a16="http://schemas.microsoft.com/office/drawing/2014/main" id="{AE689B1F-357A-4F76-88CC-5D14AB9CA56A}"/>
              </a:ext>
            </a:extLst>
          </p:cNvPr>
          <p:cNvCxnSpPr>
            <a:cxnSpLocks/>
            <a:stCxn id="94" idx="3"/>
            <a:endCxn id="93" idx="1"/>
          </p:cNvCxnSpPr>
          <p:nvPr/>
        </p:nvCxnSpPr>
        <p:spPr>
          <a:xfrm>
            <a:off x="4775058" y="4228632"/>
            <a:ext cx="151439" cy="6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05B96487-F54F-472B-A03A-4C63E7430456}"/>
              </a:ext>
            </a:extLst>
          </p:cNvPr>
          <p:cNvCxnSpPr>
            <a:cxnSpLocks/>
            <a:stCxn id="97" idx="3"/>
            <a:endCxn id="119" idx="1"/>
          </p:cNvCxnSpPr>
          <p:nvPr/>
        </p:nvCxnSpPr>
        <p:spPr>
          <a:xfrm>
            <a:off x="4755805" y="4813640"/>
            <a:ext cx="660770" cy="121773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6F3F2A3D-06D3-47BD-8544-9EF93E336259}"/>
              </a:ext>
            </a:extLst>
          </p:cNvPr>
          <p:cNvSpPr/>
          <p:nvPr/>
        </p:nvSpPr>
        <p:spPr>
          <a:xfrm>
            <a:off x="61479" y="3857545"/>
            <a:ext cx="1388463" cy="216794"/>
          </a:xfrm>
          <a:prstGeom prst="rect">
            <a:avLst/>
          </a:prstGeom>
          <a:solidFill>
            <a:srgbClr val="DDFF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CM Phase 4</a:t>
            </a:r>
          </a:p>
        </p:txBody>
      </p:sp>
      <p:cxnSp>
        <p:nvCxnSpPr>
          <p:cNvPr id="110" name="Straight Arrow Connector 109">
            <a:extLst>
              <a:ext uri="{FF2B5EF4-FFF2-40B4-BE49-F238E27FC236}">
                <a16:creationId xmlns:a16="http://schemas.microsoft.com/office/drawing/2014/main" id="{FD351108-165E-4957-A67A-BCDD52BD31B3}"/>
              </a:ext>
            </a:extLst>
          </p:cNvPr>
          <p:cNvCxnSpPr>
            <a:cxnSpLocks/>
          </p:cNvCxnSpPr>
          <p:nvPr/>
        </p:nvCxnSpPr>
        <p:spPr>
          <a:xfrm>
            <a:off x="753314" y="3753716"/>
            <a:ext cx="0" cy="103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777BBA1F-69A3-41A9-8F43-B677C34191AD}"/>
              </a:ext>
            </a:extLst>
          </p:cNvPr>
          <p:cNvCxnSpPr>
            <a:stCxn id="109" idx="2"/>
            <a:endCxn id="71" idx="1"/>
          </p:cNvCxnSpPr>
          <p:nvPr/>
        </p:nvCxnSpPr>
        <p:spPr>
          <a:xfrm rot="16200000" flipH="1">
            <a:off x="1071490" y="3758559"/>
            <a:ext cx="144340" cy="7758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121FA962-1D58-4A62-89D2-5859D5059214}"/>
              </a:ext>
            </a:extLst>
          </p:cNvPr>
          <p:cNvCxnSpPr>
            <a:cxnSpLocks/>
            <a:endCxn id="63" idx="1"/>
          </p:cNvCxnSpPr>
          <p:nvPr/>
        </p:nvCxnSpPr>
        <p:spPr>
          <a:xfrm rot="16200000" flipH="1">
            <a:off x="-607142" y="4779018"/>
            <a:ext cx="1885948" cy="476586"/>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B658C779-2445-4833-A98A-2EF85BC5F05C}"/>
              </a:ext>
            </a:extLst>
          </p:cNvPr>
          <p:cNvCxnSpPr>
            <a:cxnSpLocks/>
            <a:stCxn id="71" idx="3"/>
            <a:endCxn id="94" idx="1"/>
          </p:cNvCxnSpPr>
          <p:nvPr/>
        </p:nvCxnSpPr>
        <p:spPr>
          <a:xfrm>
            <a:off x="3348831" y="4218679"/>
            <a:ext cx="272883" cy="9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316CDA1-0368-4533-B012-5DCFC69CFECD}"/>
              </a:ext>
            </a:extLst>
          </p:cNvPr>
          <p:cNvSpPr txBox="1"/>
          <p:nvPr/>
        </p:nvSpPr>
        <p:spPr>
          <a:xfrm>
            <a:off x="4651699" y="5707850"/>
            <a:ext cx="114780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Traveler Results</a:t>
            </a:r>
          </a:p>
        </p:txBody>
      </p:sp>
      <p:sp>
        <p:nvSpPr>
          <p:cNvPr id="119" name="Flowchart: Multidocument 118">
            <a:extLst>
              <a:ext uri="{FF2B5EF4-FFF2-40B4-BE49-F238E27FC236}">
                <a16:creationId xmlns:a16="http://schemas.microsoft.com/office/drawing/2014/main" id="{95C93743-33C0-4D13-85C8-668551A0A4BC}"/>
              </a:ext>
            </a:extLst>
          </p:cNvPr>
          <p:cNvSpPr/>
          <p:nvPr/>
        </p:nvSpPr>
        <p:spPr>
          <a:xfrm>
            <a:off x="5416575" y="5506856"/>
            <a:ext cx="1620445" cy="1049046"/>
          </a:xfrm>
          <a:prstGeom prst="flowChartMultidocument">
            <a:avLst/>
          </a:prstGeom>
          <a:solidFill>
            <a:schemeClr val="accent6">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SPC/SPM/L3M ACL EDxxxCM1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Final Results &amp; Signoffs (ACL 2 &amp; 3)</a:t>
            </a:r>
          </a:p>
        </p:txBody>
      </p:sp>
      <p:sp>
        <p:nvSpPr>
          <p:cNvPr id="120" name="Rectangle 119">
            <a:extLst>
              <a:ext uri="{FF2B5EF4-FFF2-40B4-BE49-F238E27FC236}">
                <a16:creationId xmlns:a16="http://schemas.microsoft.com/office/drawing/2014/main" id="{DE96C7F5-AEAF-42E1-86F2-DA37D9C6B106}"/>
              </a:ext>
            </a:extLst>
          </p:cNvPr>
          <p:cNvSpPr/>
          <p:nvPr/>
        </p:nvSpPr>
        <p:spPr>
          <a:xfrm>
            <a:off x="5482617" y="3066876"/>
            <a:ext cx="846995" cy="4024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SAR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(CM1)</a:t>
            </a:r>
          </a:p>
        </p:txBody>
      </p:sp>
      <p:sp>
        <p:nvSpPr>
          <p:cNvPr id="121" name="Flowchart: Process 120">
            <a:extLst>
              <a:ext uri="{FF2B5EF4-FFF2-40B4-BE49-F238E27FC236}">
                <a16:creationId xmlns:a16="http://schemas.microsoft.com/office/drawing/2014/main" id="{B628A764-EC50-4527-9B6C-7492575EF133}"/>
              </a:ext>
            </a:extLst>
          </p:cNvPr>
          <p:cNvSpPr/>
          <p:nvPr/>
        </p:nvSpPr>
        <p:spPr>
          <a:xfrm>
            <a:off x="6930993" y="3768617"/>
            <a:ext cx="1153344" cy="984068"/>
          </a:xfrm>
          <a:prstGeom prst="flowChartProcess">
            <a:avLst/>
          </a:prstGeom>
          <a:solidFill>
            <a:srgbClr val="99B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Production CM FNAL Incoming Inspection &amp;  Acceptance Testing</a:t>
            </a:r>
          </a:p>
        </p:txBody>
      </p:sp>
      <p:sp>
        <p:nvSpPr>
          <p:cNvPr id="124" name="Flowchart: Multidocument 123">
            <a:extLst>
              <a:ext uri="{FF2B5EF4-FFF2-40B4-BE49-F238E27FC236}">
                <a16:creationId xmlns:a16="http://schemas.microsoft.com/office/drawing/2014/main" id="{8BD514C6-D8C4-4365-B733-6F4D782F7FEC}"/>
              </a:ext>
            </a:extLst>
          </p:cNvPr>
          <p:cNvSpPr/>
          <p:nvPr/>
        </p:nvSpPr>
        <p:spPr>
          <a:xfrm>
            <a:off x="6730189" y="4674205"/>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FNAL Incoming Inspection Travelers</a:t>
            </a:r>
          </a:p>
        </p:txBody>
      </p:sp>
      <p:cxnSp>
        <p:nvCxnSpPr>
          <p:cNvPr id="125" name="Straight Arrow Connector 124">
            <a:extLst>
              <a:ext uri="{FF2B5EF4-FFF2-40B4-BE49-F238E27FC236}">
                <a16:creationId xmlns:a16="http://schemas.microsoft.com/office/drawing/2014/main" id="{CF2F3535-E4D9-4D02-8AAD-1BC393CBF38B}"/>
              </a:ext>
            </a:extLst>
          </p:cNvPr>
          <p:cNvCxnSpPr>
            <a:cxnSpLocks/>
            <a:endCxn id="121" idx="1"/>
          </p:cNvCxnSpPr>
          <p:nvPr/>
        </p:nvCxnSpPr>
        <p:spPr>
          <a:xfrm>
            <a:off x="6658110" y="4250698"/>
            <a:ext cx="272883" cy="9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0C5B4E7C-4C5B-4373-9FBF-FAEC84A8435A}"/>
              </a:ext>
            </a:extLst>
          </p:cNvPr>
          <p:cNvSpPr txBox="1"/>
          <p:nvPr/>
        </p:nvSpPr>
        <p:spPr>
          <a:xfrm>
            <a:off x="5371942" y="4888719"/>
            <a:ext cx="5374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L3M/SPC Approval Signoffs</a:t>
            </a:r>
          </a:p>
        </p:txBody>
      </p:sp>
      <p:cxnSp>
        <p:nvCxnSpPr>
          <p:cNvPr id="128" name="Connector: Elbow 127">
            <a:extLst>
              <a:ext uri="{FF2B5EF4-FFF2-40B4-BE49-F238E27FC236}">
                <a16:creationId xmlns:a16="http://schemas.microsoft.com/office/drawing/2014/main" id="{229D7B34-6233-4B0A-96FB-BDB0800BE88B}"/>
              </a:ext>
            </a:extLst>
          </p:cNvPr>
          <p:cNvCxnSpPr>
            <a:cxnSpLocks/>
            <a:endCxn id="119" idx="0"/>
          </p:cNvCxnSpPr>
          <p:nvPr/>
        </p:nvCxnSpPr>
        <p:spPr>
          <a:xfrm rot="16200000" flipH="1">
            <a:off x="5876270" y="5044848"/>
            <a:ext cx="495142" cy="4288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9" name="Flowchart: Multidocument 128">
            <a:extLst>
              <a:ext uri="{FF2B5EF4-FFF2-40B4-BE49-F238E27FC236}">
                <a16:creationId xmlns:a16="http://schemas.microsoft.com/office/drawing/2014/main" id="{68F16F72-48D5-4375-8D94-B8238E938583}"/>
              </a:ext>
            </a:extLst>
          </p:cNvPr>
          <p:cNvSpPr/>
          <p:nvPr/>
        </p:nvSpPr>
        <p:spPr>
          <a:xfrm>
            <a:off x="7005795" y="4991428"/>
            <a:ext cx="1334895" cy="342907"/>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FNAL Final Acceptance Testing &amp; QC</a:t>
            </a:r>
          </a:p>
        </p:txBody>
      </p:sp>
      <p:sp>
        <p:nvSpPr>
          <p:cNvPr id="132" name="Flowchart: Multidocument 131">
            <a:extLst>
              <a:ext uri="{FF2B5EF4-FFF2-40B4-BE49-F238E27FC236}">
                <a16:creationId xmlns:a16="http://schemas.microsoft.com/office/drawing/2014/main" id="{44A37FB3-8EB4-4BDF-955D-04E6433C3B61}"/>
              </a:ext>
            </a:extLst>
          </p:cNvPr>
          <p:cNvSpPr/>
          <p:nvPr/>
        </p:nvSpPr>
        <p:spPr>
          <a:xfrm>
            <a:off x="7732158" y="5380436"/>
            <a:ext cx="1618488" cy="844731"/>
          </a:xfrm>
          <a:prstGeom prst="flowChartMultidocument">
            <a:avLst/>
          </a:prstGeom>
          <a:solidFill>
            <a:schemeClr val="accent6">
              <a:lumMod val="20000"/>
              <a:lumOff val="80000"/>
            </a:schemeClr>
          </a:solidFill>
          <a:ln w="12700">
            <a:prstDash val="solid"/>
          </a:ln>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tIns="137160" rtlCol="0" anchor="ctr">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SPC/SPM/L3M ACL EDxxxCM1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Results &amp; Signoffs</a:t>
            </a:r>
          </a:p>
        </p:txBody>
      </p:sp>
      <p:sp>
        <p:nvSpPr>
          <p:cNvPr id="138" name="Flowchart: Decision 137">
            <a:extLst>
              <a:ext uri="{FF2B5EF4-FFF2-40B4-BE49-F238E27FC236}">
                <a16:creationId xmlns:a16="http://schemas.microsoft.com/office/drawing/2014/main" id="{8ACBFFA3-2425-4403-9740-EB49AB7016E3}"/>
              </a:ext>
            </a:extLst>
          </p:cNvPr>
          <p:cNvSpPr/>
          <p:nvPr/>
        </p:nvSpPr>
        <p:spPr>
          <a:xfrm>
            <a:off x="8262632" y="3547578"/>
            <a:ext cx="1817221" cy="1397749"/>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L3M &amp; Partner SPC final acceptance &amp; title transfer</a:t>
            </a:r>
          </a:p>
        </p:txBody>
      </p:sp>
      <p:cxnSp>
        <p:nvCxnSpPr>
          <p:cNvPr id="139" name="Straight Arrow Connector 138">
            <a:extLst>
              <a:ext uri="{FF2B5EF4-FFF2-40B4-BE49-F238E27FC236}">
                <a16:creationId xmlns:a16="http://schemas.microsoft.com/office/drawing/2014/main" id="{4514DFAB-F1E3-4543-97B7-4F3DF84496D9}"/>
              </a:ext>
            </a:extLst>
          </p:cNvPr>
          <p:cNvCxnSpPr>
            <a:cxnSpLocks/>
            <a:stCxn id="121" idx="3"/>
            <a:endCxn id="138" idx="1"/>
          </p:cNvCxnSpPr>
          <p:nvPr/>
        </p:nvCxnSpPr>
        <p:spPr>
          <a:xfrm flipV="1">
            <a:off x="8084337" y="4246453"/>
            <a:ext cx="178295" cy="14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CBD9304A-2FA7-43AC-854D-4D52274490F7}"/>
              </a:ext>
            </a:extLst>
          </p:cNvPr>
          <p:cNvSpPr/>
          <p:nvPr/>
        </p:nvSpPr>
        <p:spPr>
          <a:xfrm>
            <a:off x="8766997" y="3043135"/>
            <a:ext cx="846995" cy="4024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SAR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(CM1)</a:t>
            </a:r>
          </a:p>
        </p:txBody>
      </p:sp>
      <p:sp>
        <p:nvSpPr>
          <p:cNvPr id="141" name="TextBox 140">
            <a:extLst>
              <a:ext uri="{FF2B5EF4-FFF2-40B4-BE49-F238E27FC236}">
                <a16:creationId xmlns:a16="http://schemas.microsoft.com/office/drawing/2014/main" id="{0CD2F9C0-E962-4E8D-83A0-B7BF46F629D4}"/>
              </a:ext>
            </a:extLst>
          </p:cNvPr>
          <p:cNvSpPr txBox="1"/>
          <p:nvPr/>
        </p:nvSpPr>
        <p:spPr>
          <a:xfrm>
            <a:off x="8603180" y="4798751"/>
            <a:ext cx="5374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t>L3M/SPC Approval Signoffs</a:t>
            </a:r>
          </a:p>
        </p:txBody>
      </p:sp>
      <p:cxnSp>
        <p:nvCxnSpPr>
          <p:cNvPr id="142" name="Connector: Elbow 141">
            <a:extLst>
              <a:ext uri="{FF2B5EF4-FFF2-40B4-BE49-F238E27FC236}">
                <a16:creationId xmlns:a16="http://schemas.microsoft.com/office/drawing/2014/main" id="{A655A950-4C59-4FDB-AC36-F4DB140F16C5}"/>
              </a:ext>
            </a:extLst>
          </p:cNvPr>
          <p:cNvCxnSpPr>
            <a:cxnSpLocks/>
            <a:stCxn id="138" idx="2"/>
            <a:endCxn id="132" idx="0"/>
          </p:cNvCxnSpPr>
          <p:nvPr/>
        </p:nvCxnSpPr>
        <p:spPr>
          <a:xfrm rot="5400000">
            <a:off x="8694442" y="4903634"/>
            <a:ext cx="435109" cy="51849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Connector: Elbow 143">
            <a:extLst>
              <a:ext uri="{FF2B5EF4-FFF2-40B4-BE49-F238E27FC236}">
                <a16:creationId xmlns:a16="http://schemas.microsoft.com/office/drawing/2014/main" id="{0F95665F-D39A-444C-9445-E91BFE42F1EA}"/>
              </a:ext>
            </a:extLst>
          </p:cNvPr>
          <p:cNvCxnSpPr>
            <a:cxnSpLocks/>
            <a:stCxn id="119" idx="3"/>
            <a:endCxn id="132" idx="1"/>
          </p:cNvCxnSpPr>
          <p:nvPr/>
        </p:nvCxnSpPr>
        <p:spPr>
          <a:xfrm flipV="1">
            <a:off x="7037020" y="5802802"/>
            <a:ext cx="695138" cy="228577"/>
          </a:xfrm>
          <a:prstGeom prst="bentConnector3">
            <a:avLst>
              <a:gd name="adj1" fmla="val 5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76E6F373-8112-4955-9DDA-CD5D94F9B7E1}"/>
              </a:ext>
            </a:extLst>
          </p:cNvPr>
          <p:cNvSpPr/>
          <p:nvPr/>
        </p:nvSpPr>
        <p:spPr>
          <a:xfrm>
            <a:off x="10676880" y="3341271"/>
            <a:ext cx="798693" cy="3896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Integration &amp; Install Prep Steps</a:t>
            </a:r>
          </a:p>
        </p:txBody>
      </p:sp>
      <p:sp>
        <p:nvSpPr>
          <p:cNvPr id="148" name="Flowchart: Decision 147">
            <a:extLst>
              <a:ext uri="{FF2B5EF4-FFF2-40B4-BE49-F238E27FC236}">
                <a16:creationId xmlns:a16="http://schemas.microsoft.com/office/drawing/2014/main" id="{A0E8E5EC-EDAE-4C4C-B464-BC8E96BC50DC}"/>
              </a:ext>
            </a:extLst>
          </p:cNvPr>
          <p:cNvSpPr/>
          <p:nvPr/>
        </p:nvSpPr>
        <p:spPr>
          <a:xfrm>
            <a:off x="10966689" y="3995875"/>
            <a:ext cx="219075" cy="200026"/>
          </a:xfrm>
          <a:prstGeom prst="flowChartDecisi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D6C38B6D-427C-4482-8B35-91CEC4E0F202}"/>
              </a:ext>
            </a:extLst>
          </p:cNvPr>
          <p:cNvSpPr/>
          <p:nvPr/>
        </p:nvSpPr>
        <p:spPr>
          <a:xfrm>
            <a:off x="10795997" y="4198829"/>
            <a:ext cx="560457" cy="1817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IRR</a:t>
            </a:r>
          </a:p>
        </p:txBody>
      </p:sp>
      <p:cxnSp>
        <p:nvCxnSpPr>
          <p:cNvPr id="150" name="Straight Arrow Connector 149">
            <a:extLst>
              <a:ext uri="{FF2B5EF4-FFF2-40B4-BE49-F238E27FC236}">
                <a16:creationId xmlns:a16="http://schemas.microsoft.com/office/drawing/2014/main" id="{D6A60A40-202A-47A4-81FC-48191C7A5F39}"/>
              </a:ext>
            </a:extLst>
          </p:cNvPr>
          <p:cNvCxnSpPr>
            <a:cxnSpLocks/>
            <a:stCxn id="146" idx="2"/>
            <a:endCxn id="148" idx="0"/>
          </p:cNvCxnSpPr>
          <p:nvPr/>
        </p:nvCxnSpPr>
        <p:spPr>
          <a:xfrm>
            <a:off x="11076227" y="3730951"/>
            <a:ext cx="0" cy="264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48AA1E5-9B4F-4023-BE8D-A887D320FDD6}"/>
              </a:ext>
            </a:extLst>
          </p:cNvPr>
          <p:cNvCxnSpPr>
            <a:cxnSpLocks/>
          </p:cNvCxnSpPr>
          <p:nvPr/>
        </p:nvCxnSpPr>
        <p:spPr>
          <a:xfrm>
            <a:off x="10075499" y="3285892"/>
            <a:ext cx="36206" cy="1388313"/>
          </a:xfrm>
          <a:prstGeom prst="lin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cxnSp>
      <p:cxnSp>
        <p:nvCxnSpPr>
          <p:cNvPr id="178" name="Connector: Elbow 177">
            <a:extLst>
              <a:ext uri="{FF2B5EF4-FFF2-40B4-BE49-F238E27FC236}">
                <a16:creationId xmlns:a16="http://schemas.microsoft.com/office/drawing/2014/main" id="{070D439E-CFD5-4046-B78D-866CF2234EA2}"/>
              </a:ext>
            </a:extLst>
          </p:cNvPr>
          <p:cNvCxnSpPr>
            <a:cxnSpLocks/>
            <a:endCxn id="146" idx="1"/>
          </p:cNvCxnSpPr>
          <p:nvPr/>
        </p:nvCxnSpPr>
        <p:spPr>
          <a:xfrm flipV="1">
            <a:off x="9967535" y="3536111"/>
            <a:ext cx="709345" cy="6597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Scroll: Horizontal 66">
            <a:extLst>
              <a:ext uri="{FF2B5EF4-FFF2-40B4-BE49-F238E27FC236}">
                <a16:creationId xmlns:a16="http://schemas.microsoft.com/office/drawing/2014/main" id="{192D8A50-30E8-4299-9B36-35EF222407C5}"/>
              </a:ext>
            </a:extLst>
          </p:cNvPr>
          <p:cNvSpPr/>
          <p:nvPr/>
        </p:nvSpPr>
        <p:spPr>
          <a:xfrm>
            <a:off x="8294439" y="6105755"/>
            <a:ext cx="1658952" cy="752245"/>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Completed ACL = Component Certification</a:t>
            </a:r>
          </a:p>
        </p:txBody>
      </p:sp>
      <p:sp>
        <p:nvSpPr>
          <p:cNvPr id="68" name="TextBox 67">
            <a:extLst>
              <a:ext uri="{FF2B5EF4-FFF2-40B4-BE49-F238E27FC236}">
                <a16:creationId xmlns:a16="http://schemas.microsoft.com/office/drawing/2014/main" id="{F3033EDB-D2B2-4BCF-9DF4-73E0661825E7}"/>
              </a:ext>
            </a:extLst>
          </p:cNvPr>
          <p:cNvSpPr txBox="1"/>
          <p:nvPr/>
        </p:nvSpPr>
        <p:spPr>
          <a:xfrm>
            <a:off x="7900851" y="1088098"/>
            <a:ext cx="4291149" cy="646986"/>
          </a:xfrm>
          <a:prstGeom prst="roundRect">
            <a:avLst/>
          </a:prstGeom>
          <a:solidFill>
            <a:schemeClr val="bg1">
              <a:lumMod val="95000"/>
              <a:alpha val="50000"/>
            </a:schemeClr>
          </a:solidFill>
        </p:spPr>
        <p:txBody>
          <a:bodyPr wrap="square" rtlCol="0">
            <a:spAutoFit/>
          </a:bodyPr>
          <a:lstStyle/>
          <a:p>
            <a:r>
              <a:rPr lang="en-US" sz="1600" i="1" dirty="0">
                <a:solidFill>
                  <a:schemeClr val="tx1">
                    <a:lumMod val="50000"/>
                    <a:lumOff val="50000"/>
                  </a:schemeClr>
                </a:solidFill>
              </a:rPr>
              <a:t>Draft process shown.  Details of acceptance process still being finalized by Working Groups</a:t>
            </a:r>
            <a:r>
              <a:rPr lang="en-US" sz="1600" i="1" dirty="0">
                <a:solidFill>
                  <a:srgbClr val="FF0000"/>
                </a:solidFill>
              </a:rPr>
              <a:t>.</a:t>
            </a:r>
          </a:p>
        </p:txBody>
      </p:sp>
    </p:spTree>
    <p:extLst>
      <p:ext uri="{BB962C8B-B14F-4D97-AF65-F5344CB8AC3E}">
        <p14:creationId xmlns:p14="http://schemas.microsoft.com/office/powerpoint/2010/main" val="352634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C3029E-BC52-4551-9E95-B5D7264FE076}"/>
              </a:ext>
            </a:extLst>
          </p:cNvPr>
          <p:cNvSpPr>
            <a:spLocks noGrp="1"/>
          </p:cNvSpPr>
          <p:nvPr>
            <p:ph idx="1"/>
          </p:nvPr>
        </p:nvSpPr>
        <p:spPr>
          <a:xfrm>
            <a:off x="304805" y="971552"/>
            <a:ext cx="11563351" cy="5419723"/>
          </a:xfrm>
        </p:spPr>
        <p:txBody>
          <a:bodyPr/>
          <a:lstStyle/>
          <a:p>
            <a:r>
              <a:rPr lang="en-US" u="sng" dirty="0"/>
              <a:t>Specifications</a:t>
            </a:r>
            <a:r>
              <a:rPr lang="en-US" dirty="0"/>
              <a:t>: Partner SPCs to send email concurrence notice for each Technical Requirement Specification &amp; Interface Specification Document for their deliverable to Fermilab SPMs.  Concurrence uploaded to Teamcenter item.</a:t>
            </a:r>
            <a:endParaRPr lang="en-US" dirty="0">
              <a:solidFill>
                <a:srgbClr val="FF0000"/>
              </a:solidFill>
              <a:highlight>
                <a:srgbClr val="FFFF00"/>
              </a:highlight>
            </a:endParaRPr>
          </a:p>
          <a:p>
            <a:r>
              <a:rPr lang="en-US" u="sng" dirty="0"/>
              <a:t>Acceptance Plans</a:t>
            </a:r>
            <a:r>
              <a:rPr lang="en-US" dirty="0"/>
              <a:t>: Finalize all Partner Acceptance Plans by the next DOE Independent Project Review in Q2 FY2023 (Feb/Mar 2023)</a:t>
            </a:r>
          </a:p>
          <a:p>
            <a:pPr lvl="1"/>
            <a:r>
              <a:rPr lang="en-US" dirty="0"/>
              <a:t>Final means:  Approved/signed by Project Director and Partner Technical Coordinator</a:t>
            </a:r>
          </a:p>
          <a:p>
            <a:r>
              <a:rPr lang="en-US" u="sng" dirty="0"/>
              <a:t>Acceptance Criteria</a:t>
            </a:r>
            <a:r>
              <a:rPr lang="en-US" dirty="0"/>
              <a:t>: Partner SPMs work with SPCs and other technical stakeholders to align acceptance criteria and verification methods to Technical Requirement Specifications and other specification documents.  There’s significant effort to prepare these documents based on recent history with the UKRI and CEA cryomodules.</a:t>
            </a:r>
          </a:p>
          <a:p>
            <a:r>
              <a:rPr lang="en-US" u="sng" dirty="0"/>
              <a:t>Traveler Templates</a:t>
            </a:r>
            <a:r>
              <a:rPr lang="en-US" dirty="0"/>
              <a:t>: PIIP-II Quality Engineers will work with partners to finalize details of Traveler exchange process.  Partner travelers should flag acceptance criteria results for integration into the FNAL PIP-II Vector Traveler System DB.</a:t>
            </a:r>
            <a:endParaRPr lang="en-US" u="sng" dirty="0"/>
          </a:p>
          <a:p>
            <a:endParaRPr lang="en-US" dirty="0"/>
          </a:p>
        </p:txBody>
      </p:sp>
      <p:sp>
        <p:nvSpPr>
          <p:cNvPr id="3" name="Title 2">
            <a:extLst>
              <a:ext uri="{FF2B5EF4-FFF2-40B4-BE49-F238E27FC236}">
                <a16:creationId xmlns:a16="http://schemas.microsoft.com/office/drawing/2014/main" id="{DBF10942-E770-4B18-97A3-BC7823889948}"/>
              </a:ext>
            </a:extLst>
          </p:cNvPr>
          <p:cNvSpPr>
            <a:spLocks noGrp="1"/>
          </p:cNvSpPr>
          <p:nvPr>
            <p:ph type="title"/>
          </p:nvPr>
        </p:nvSpPr>
        <p:spPr/>
        <p:txBody>
          <a:bodyPr/>
          <a:lstStyle/>
          <a:p>
            <a:r>
              <a:rPr lang="en-US" dirty="0"/>
              <a:t>Acceptance Documentation – Summary &amp; Path Forward</a:t>
            </a:r>
          </a:p>
        </p:txBody>
      </p:sp>
      <p:sp>
        <p:nvSpPr>
          <p:cNvPr id="4" name="Date Placeholder 3">
            <a:extLst>
              <a:ext uri="{FF2B5EF4-FFF2-40B4-BE49-F238E27FC236}">
                <a16:creationId xmlns:a16="http://schemas.microsoft.com/office/drawing/2014/main" id="{0E30AED8-2124-47C3-B612-325A08220900}"/>
              </a:ext>
            </a:extLst>
          </p:cNvPr>
          <p:cNvSpPr>
            <a:spLocks noGrp="1"/>
          </p:cNvSpPr>
          <p:nvPr>
            <p:ph type="dt" sz="half" idx="10"/>
          </p:nvPr>
        </p:nvSpPr>
        <p:spPr/>
        <p:txBody>
          <a:bodyPr/>
          <a:lstStyle/>
          <a:p>
            <a:pPr>
              <a:defRPr/>
            </a:pPr>
            <a:r>
              <a:rPr lang="en-US"/>
              <a:t>10-Jul-2022</a:t>
            </a:r>
            <a:endParaRPr lang="en-US" dirty="0"/>
          </a:p>
        </p:txBody>
      </p:sp>
      <p:sp>
        <p:nvSpPr>
          <p:cNvPr id="5" name="Footer Placeholder 4">
            <a:extLst>
              <a:ext uri="{FF2B5EF4-FFF2-40B4-BE49-F238E27FC236}">
                <a16:creationId xmlns:a16="http://schemas.microsoft.com/office/drawing/2014/main" id="{07592EAE-D050-4992-9B86-B4A77052AF82}"/>
              </a:ext>
            </a:extLst>
          </p:cNvPr>
          <p:cNvSpPr>
            <a:spLocks noGrp="1"/>
          </p:cNvSpPr>
          <p:nvPr>
            <p:ph type="ftr" sz="quarter" idx="11"/>
          </p:nvPr>
        </p:nvSpPr>
        <p:spPr/>
        <p:txBody>
          <a:bodyPr/>
          <a:lstStyle/>
          <a:p>
            <a:pPr>
              <a:defRPr/>
            </a:pPr>
            <a:r>
              <a:rPr lang="en-US"/>
              <a:t>Kokoska &amp; Martinez | PIP-II Technical Workshop - WG5 | PIP-II</a:t>
            </a:r>
            <a:endParaRPr lang="en-US" b="1" dirty="0"/>
          </a:p>
        </p:txBody>
      </p:sp>
      <p:sp>
        <p:nvSpPr>
          <p:cNvPr id="6" name="Slide Number Placeholder 5">
            <a:extLst>
              <a:ext uri="{FF2B5EF4-FFF2-40B4-BE49-F238E27FC236}">
                <a16:creationId xmlns:a16="http://schemas.microsoft.com/office/drawing/2014/main" id="{6D2E2E3D-EBB2-43C9-9993-20AFFEA32920}"/>
              </a:ext>
            </a:extLst>
          </p:cNvPr>
          <p:cNvSpPr>
            <a:spLocks noGrp="1"/>
          </p:cNvSpPr>
          <p:nvPr>
            <p:ph type="sldNum" sz="quarter" idx="12"/>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3061509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546D21-9205-4438-8474-C3DE00E57A7C}"/>
              </a:ext>
            </a:extLst>
          </p:cNvPr>
          <p:cNvSpPr>
            <a:spLocks noGrp="1"/>
          </p:cNvSpPr>
          <p:nvPr>
            <p:ph idx="1"/>
          </p:nvPr>
        </p:nvSpPr>
        <p:spPr/>
        <p:txBody>
          <a:bodyPr anchor="ctr"/>
          <a:lstStyle/>
          <a:p>
            <a:pPr marL="0" indent="0" algn="ctr">
              <a:buNone/>
            </a:pPr>
            <a:r>
              <a:rPr lang="en-US" sz="2933" b="1" dirty="0">
                <a:solidFill>
                  <a:srgbClr val="004C97"/>
                </a:solidFill>
              </a:rPr>
              <a:t>Questions &amp; Open Discussion</a:t>
            </a:r>
          </a:p>
          <a:p>
            <a:pPr marL="0" indent="0" algn="ctr">
              <a:buNone/>
            </a:pPr>
            <a:endParaRPr lang="en-US" sz="3200" dirty="0"/>
          </a:p>
          <a:p>
            <a:pPr marL="0" indent="0" algn="ctr">
              <a:buNone/>
            </a:pPr>
            <a:endParaRPr lang="en-US" sz="3200" dirty="0"/>
          </a:p>
        </p:txBody>
      </p:sp>
      <p:sp>
        <p:nvSpPr>
          <p:cNvPr id="4" name="Date Placeholder 3">
            <a:extLst>
              <a:ext uri="{FF2B5EF4-FFF2-40B4-BE49-F238E27FC236}">
                <a16:creationId xmlns:a16="http://schemas.microsoft.com/office/drawing/2014/main" id="{7DF33B25-DF5A-4312-A9A3-EB85E48164CD}"/>
              </a:ext>
            </a:extLst>
          </p:cNvPr>
          <p:cNvSpPr>
            <a:spLocks noGrp="1"/>
          </p:cNvSpPr>
          <p:nvPr>
            <p:ph type="dt" sz="half" idx="10"/>
          </p:nvPr>
        </p:nvSpPr>
        <p:spPr/>
        <p:txBody>
          <a:bodyPr/>
          <a:lstStyle/>
          <a:p>
            <a:pPr>
              <a:defRPr/>
            </a:pPr>
            <a:r>
              <a:rPr lang="en-US"/>
              <a:t>10-Jul-2022</a:t>
            </a:r>
            <a:endParaRPr lang="en-US" dirty="0"/>
          </a:p>
        </p:txBody>
      </p:sp>
      <p:sp>
        <p:nvSpPr>
          <p:cNvPr id="5" name="Footer Placeholder 4">
            <a:extLst>
              <a:ext uri="{FF2B5EF4-FFF2-40B4-BE49-F238E27FC236}">
                <a16:creationId xmlns:a16="http://schemas.microsoft.com/office/drawing/2014/main" id="{25601202-65C6-402E-B43D-8EF302E2895A}"/>
              </a:ext>
            </a:extLst>
          </p:cNvPr>
          <p:cNvSpPr>
            <a:spLocks noGrp="1"/>
          </p:cNvSpPr>
          <p:nvPr>
            <p:ph type="ftr" sz="quarter" idx="11"/>
          </p:nvPr>
        </p:nvSpPr>
        <p:spPr/>
        <p:txBody>
          <a:bodyPr/>
          <a:lstStyle/>
          <a:p>
            <a:pPr>
              <a:defRPr/>
            </a:pPr>
            <a:r>
              <a:rPr lang="en-US"/>
              <a:t>Kokoska &amp; Martinez | PIP-II Technical Workshop - WG5 | PIP-II</a:t>
            </a:r>
            <a:endParaRPr lang="en-US" b="1" dirty="0"/>
          </a:p>
        </p:txBody>
      </p:sp>
      <p:sp>
        <p:nvSpPr>
          <p:cNvPr id="6" name="Slide Number Placeholder 5">
            <a:extLst>
              <a:ext uri="{FF2B5EF4-FFF2-40B4-BE49-F238E27FC236}">
                <a16:creationId xmlns:a16="http://schemas.microsoft.com/office/drawing/2014/main" id="{16D0F669-5F6B-46A7-A6CD-634F5FF9639E}"/>
              </a:ext>
            </a:extLst>
          </p:cNvPr>
          <p:cNvSpPr>
            <a:spLocks noGrp="1"/>
          </p:cNvSpPr>
          <p:nvPr>
            <p:ph type="sldNum" sz="quarter" idx="12"/>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3021989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8FCD18-342A-4FC8-B4BD-5A23BF67811B}"/>
              </a:ext>
            </a:extLst>
          </p:cNvPr>
          <p:cNvSpPr>
            <a:spLocks noGrp="1"/>
          </p:cNvSpPr>
          <p:nvPr>
            <p:ph idx="1"/>
          </p:nvPr>
        </p:nvSpPr>
        <p:spPr/>
        <p:txBody>
          <a:bodyPr/>
          <a:lstStyle/>
          <a:p>
            <a:pPr lvl="1"/>
            <a:r>
              <a:rPr lang="en-US" dirty="0"/>
              <a:t>Immediate questions from audience</a:t>
            </a:r>
          </a:p>
          <a:p>
            <a:pPr lvl="1"/>
            <a:r>
              <a:rPr lang="en-US" dirty="0"/>
              <a:t>Discussion Questions:</a:t>
            </a:r>
          </a:p>
          <a:p>
            <a:pPr lvl="2"/>
            <a:r>
              <a:rPr lang="en-US" dirty="0"/>
              <a:t>Do SPCs know how to find documents?</a:t>
            </a:r>
          </a:p>
          <a:p>
            <a:pPr lvl="2"/>
            <a:r>
              <a:rPr lang="en-US" dirty="0"/>
              <a:t>Are the document deliverables achievable for the noted milestones?</a:t>
            </a:r>
          </a:p>
          <a:p>
            <a:pPr lvl="2"/>
            <a:r>
              <a:rPr lang="en-US" dirty="0"/>
              <a:t>Are there any gaps in the process? (i.e. missing stakeholders, missing information, etc.)</a:t>
            </a:r>
          </a:p>
        </p:txBody>
      </p:sp>
      <p:sp>
        <p:nvSpPr>
          <p:cNvPr id="3" name="Title 2">
            <a:extLst>
              <a:ext uri="{FF2B5EF4-FFF2-40B4-BE49-F238E27FC236}">
                <a16:creationId xmlns:a16="http://schemas.microsoft.com/office/drawing/2014/main" id="{8470378F-47B5-482E-957F-FB84AE13A636}"/>
              </a:ext>
            </a:extLst>
          </p:cNvPr>
          <p:cNvSpPr>
            <a:spLocks noGrp="1"/>
          </p:cNvSpPr>
          <p:nvPr>
            <p:ph type="title"/>
          </p:nvPr>
        </p:nvSpPr>
        <p:spPr/>
        <p:txBody>
          <a:bodyPr/>
          <a:lstStyle/>
          <a:p>
            <a:r>
              <a:rPr lang="en-US" dirty="0"/>
              <a:t>Questions to Partners</a:t>
            </a:r>
          </a:p>
        </p:txBody>
      </p:sp>
      <p:sp>
        <p:nvSpPr>
          <p:cNvPr id="4" name="Date Placeholder 3">
            <a:extLst>
              <a:ext uri="{FF2B5EF4-FFF2-40B4-BE49-F238E27FC236}">
                <a16:creationId xmlns:a16="http://schemas.microsoft.com/office/drawing/2014/main" id="{A5C69B42-3A7B-45B9-AF2C-01D9538EF7AD}"/>
              </a:ext>
            </a:extLst>
          </p:cNvPr>
          <p:cNvSpPr>
            <a:spLocks noGrp="1"/>
          </p:cNvSpPr>
          <p:nvPr>
            <p:ph type="dt" sz="half" idx="10"/>
          </p:nvPr>
        </p:nvSpPr>
        <p:spPr/>
        <p:txBody>
          <a:bodyPr/>
          <a:lstStyle/>
          <a:p>
            <a:pPr>
              <a:defRPr/>
            </a:pPr>
            <a:r>
              <a:rPr lang="en-US"/>
              <a:t>10-Jul-2022</a:t>
            </a:r>
            <a:endParaRPr lang="en-US" dirty="0"/>
          </a:p>
        </p:txBody>
      </p:sp>
      <p:sp>
        <p:nvSpPr>
          <p:cNvPr id="5" name="Footer Placeholder 4">
            <a:extLst>
              <a:ext uri="{FF2B5EF4-FFF2-40B4-BE49-F238E27FC236}">
                <a16:creationId xmlns:a16="http://schemas.microsoft.com/office/drawing/2014/main" id="{691D58C2-3C91-4C9F-9462-2C4CABF30804}"/>
              </a:ext>
            </a:extLst>
          </p:cNvPr>
          <p:cNvSpPr>
            <a:spLocks noGrp="1"/>
          </p:cNvSpPr>
          <p:nvPr>
            <p:ph type="ftr" sz="quarter" idx="11"/>
          </p:nvPr>
        </p:nvSpPr>
        <p:spPr/>
        <p:txBody>
          <a:bodyPr/>
          <a:lstStyle/>
          <a:p>
            <a:pPr>
              <a:defRPr/>
            </a:pPr>
            <a:r>
              <a:rPr lang="en-US"/>
              <a:t>Kokoska &amp; Martinez | PIP-II Technical Workshop - WG5 | PIP-II</a:t>
            </a:r>
            <a:endParaRPr lang="en-US" b="1" dirty="0"/>
          </a:p>
        </p:txBody>
      </p:sp>
      <p:sp>
        <p:nvSpPr>
          <p:cNvPr id="6" name="Slide Number Placeholder 5">
            <a:extLst>
              <a:ext uri="{FF2B5EF4-FFF2-40B4-BE49-F238E27FC236}">
                <a16:creationId xmlns:a16="http://schemas.microsoft.com/office/drawing/2014/main" id="{1250B4DD-E676-4FE6-A033-6FD73B6CA78B}"/>
              </a:ext>
            </a:extLst>
          </p:cNvPr>
          <p:cNvSpPr>
            <a:spLocks noGrp="1"/>
          </p:cNvSpPr>
          <p:nvPr>
            <p:ph type="sldNum" sz="quarter" idx="12"/>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670998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546D21-9205-4438-8474-C3DE00E57A7C}"/>
              </a:ext>
            </a:extLst>
          </p:cNvPr>
          <p:cNvSpPr>
            <a:spLocks noGrp="1"/>
          </p:cNvSpPr>
          <p:nvPr>
            <p:ph idx="1"/>
          </p:nvPr>
        </p:nvSpPr>
        <p:spPr/>
        <p:txBody>
          <a:bodyPr anchor="ctr"/>
          <a:lstStyle/>
          <a:p>
            <a:pPr marL="0" indent="0" algn="ctr">
              <a:buNone/>
            </a:pPr>
            <a:r>
              <a:rPr lang="en-US" sz="2933" b="1" dirty="0">
                <a:solidFill>
                  <a:srgbClr val="004C97"/>
                </a:solidFill>
              </a:rPr>
              <a:t>Partner Reference Documentation</a:t>
            </a:r>
          </a:p>
          <a:p>
            <a:pPr marL="0" indent="0" algn="ctr">
              <a:buNone/>
            </a:pPr>
            <a:endParaRPr lang="en-US" sz="3200" dirty="0"/>
          </a:p>
          <a:p>
            <a:pPr marL="0" indent="0" algn="ctr">
              <a:buNone/>
            </a:pPr>
            <a:endParaRPr lang="en-US" sz="3200" dirty="0"/>
          </a:p>
        </p:txBody>
      </p:sp>
      <p:sp>
        <p:nvSpPr>
          <p:cNvPr id="4" name="Date Placeholder 3">
            <a:extLst>
              <a:ext uri="{FF2B5EF4-FFF2-40B4-BE49-F238E27FC236}">
                <a16:creationId xmlns:a16="http://schemas.microsoft.com/office/drawing/2014/main" id="{7DF33B25-DF5A-4312-A9A3-EB85E48164CD}"/>
              </a:ext>
            </a:extLst>
          </p:cNvPr>
          <p:cNvSpPr>
            <a:spLocks noGrp="1"/>
          </p:cNvSpPr>
          <p:nvPr>
            <p:ph type="dt" sz="half" idx="10"/>
          </p:nvPr>
        </p:nvSpPr>
        <p:spPr/>
        <p:txBody>
          <a:bodyPr/>
          <a:lstStyle/>
          <a:p>
            <a:pPr>
              <a:defRPr/>
            </a:pPr>
            <a:r>
              <a:rPr lang="en-US"/>
              <a:t>10-Jul-2022</a:t>
            </a:r>
            <a:endParaRPr lang="en-US" dirty="0"/>
          </a:p>
        </p:txBody>
      </p:sp>
      <p:sp>
        <p:nvSpPr>
          <p:cNvPr id="5" name="Footer Placeholder 4">
            <a:extLst>
              <a:ext uri="{FF2B5EF4-FFF2-40B4-BE49-F238E27FC236}">
                <a16:creationId xmlns:a16="http://schemas.microsoft.com/office/drawing/2014/main" id="{25601202-65C6-402E-B43D-8EF302E2895A}"/>
              </a:ext>
            </a:extLst>
          </p:cNvPr>
          <p:cNvSpPr>
            <a:spLocks noGrp="1"/>
          </p:cNvSpPr>
          <p:nvPr>
            <p:ph type="ftr" sz="quarter" idx="11"/>
          </p:nvPr>
        </p:nvSpPr>
        <p:spPr/>
        <p:txBody>
          <a:bodyPr/>
          <a:lstStyle/>
          <a:p>
            <a:pPr>
              <a:defRPr/>
            </a:pPr>
            <a:r>
              <a:rPr lang="en-US"/>
              <a:t>Kokoska &amp; Martinez | PIP-II Technical Workshop - WG5 | PIP-II</a:t>
            </a:r>
            <a:endParaRPr lang="en-US" b="1" dirty="0"/>
          </a:p>
        </p:txBody>
      </p:sp>
      <p:sp>
        <p:nvSpPr>
          <p:cNvPr id="6" name="Slide Number Placeholder 5">
            <a:extLst>
              <a:ext uri="{FF2B5EF4-FFF2-40B4-BE49-F238E27FC236}">
                <a16:creationId xmlns:a16="http://schemas.microsoft.com/office/drawing/2014/main" id="{16D0F669-5F6B-46A7-A6CD-634F5FF9639E}"/>
              </a:ext>
            </a:extLst>
          </p:cNvPr>
          <p:cNvSpPr>
            <a:spLocks noGrp="1"/>
          </p:cNvSpPr>
          <p:nvPr>
            <p:ph type="sldNum" sz="quarter" idx="12"/>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350832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546D21-9205-4438-8474-C3DE00E57A7C}"/>
              </a:ext>
            </a:extLst>
          </p:cNvPr>
          <p:cNvSpPr>
            <a:spLocks noGrp="1"/>
          </p:cNvSpPr>
          <p:nvPr>
            <p:ph idx="1"/>
          </p:nvPr>
        </p:nvSpPr>
        <p:spPr/>
        <p:txBody>
          <a:bodyPr anchor="ctr"/>
          <a:lstStyle/>
          <a:p>
            <a:pPr marL="0" indent="0" algn="ctr">
              <a:buNone/>
            </a:pPr>
            <a:r>
              <a:rPr lang="en-US" sz="2933" b="1" dirty="0">
                <a:solidFill>
                  <a:srgbClr val="004C97"/>
                </a:solidFill>
              </a:rPr>
              <a:t>Required Document Deliverables </a:t>
            </a:r>
          </a:p>
          <a:p>
            <a:pPr marL="0" indent="0" algn="ctr">
              <a:buNone/>
            </a:pPr>
            <a:r>
              <a:rPr lang="en-US" sz="2933" b="1" dirty="0">
                <a:solidFill>
                  <a:srgbClr val="004C97"/>
                </a:solidFill>
              </a:rPr>
              <a:t>&amp; </a:t>
            </a:r>
          </a:p>
          <a:p>
            <a:pPr marL="0" indent="0" algn="ctr">
              <a:buNone/>
            </a:pPr>
            <a:r>
              <a:rPr lang="en-US" sz="2933" b="1" dirty="0">
                <a:solidFill>
                  <a:srgbClr val="004C97"/>
                </a:solidFill>
              </a:rPr>
              <a:t>Overview of Verification Planning Tools</a:t>
            </a:r>
          </a:p>
          <a:p>
            <a:pPr marL="0" indent="0" algn="ctr">
              <a:buNone/>
            </a:pPr>
            <a:endParaRPr lang="en-US" sz="3200" dirty="0"/>
          </a:p>
        </p:txBody>
      </p:sp>
      <p:sp>
        <p:nvSpPr>
          <p:cNvPr id="4" name="Date Placeholder 3">
            <a:extLst>
              <a:ext uri="{FF2B5EF4-FFF2-40B4-BE49-F238E27FC236}">
                <a16:creationId xmlns:a16="http://schemas.microsoft.com/office/drawing/2014/main" id="{7DF33B25-DF5A-4312-A9A3-EB85E48164CD}"/>
              </a:ext>
            </a:extLst>
          </p:cNvPr>
          <p:cNvSpPr>
            <a:spLocks noGrp="1"/>
          </p:cNvSpPr>
          <p:nvPr>
            <p:ph type="dt" sz="half" idx="10"/>
          </p:nvPr>
        </p:nvSpPr>
        <p:spPr/>
        <p:txBody>
          <a:bodyPr/>
          <a:lstStyle/>
          <a:p>
            <a:pPr>
              <a:defRPr/>
            </a:pPr>
            <a:r>
              <a:rPr lang="en-US"/>
              <a:t>10-Jul-2022</a:t>
            </a:r>
            <a:endParaRPr lang="en-US" dirty="0"/>
          </a:p>
        </p:txBody>
      </p:sp>
      <p:sp>
        <p:nvSpPr>
          <p:cNvPr id="5" name="Footer Placeholder 4">
            <a:extLst>
              <a:ext uri="{FF2B5EF4-FFF2-40B4-BE49-F238E27FC236}">
                <a16:creationId xmlns:a16="http://schemas.microsoft.com/office/drawing/2014/main" id="{25601202-65C6-402E-B43D-8EF302E2895A}"/>
              </a:ext>
            </a:extLst>
          </p:cNvPr>
          <p:cNvSpPr>
            <a:spLocks noGrp="1"/>
          </p:cNvSpPr>
          <p:nvPr>
            <p:ph type="ftr" sz="quarter" idx="11"/>
          </p:nvPr>
        </p:nvSpPr>
        <p:spPr/>
        <p:txBody>
          <a:bodyPr/>
          <a:lstStyle/>
          <a:p>
            <a:pPr>
              <a:defRPr/>
            </a:pPr>
            <a:r>
              <a:rPr lang="en-US"/>
              <a:t>Kokoska &amp; Martinez | PIP-II Technical Workshop - WG5 | PIP-II</a:t>
            </a:r>
            <a:endParaRPr lang="en-US" b="1" dirty="0"/>
          </a:p>
        </p:txBody>
      </p:sp>
      <p:sp>
        <p:nvSpPr>
          <p:cNvPr id="6" name="Slide Number Placeholder 5">
            <a:extLst>
              <a:ext uri="{FF2B5EF4-FFF2-40B4-BE49-F238E27FC236}">
                <a16:creationId xmlns:a16="http://schemas.microsoft.com/office/drawing/2014/main" id="{16D0F669-5F6B-46A7-A6CD-634F5FF9639E}"/>
              </a:ext>
            </a:extLst>
          </p:cNvPr>
          <p:cNvSpPr>
            <a:spLocks noGrp="1"/>
          </p:cNvSpPr>
          <p:nvPr>
            <p:ph type="sldNum" sz="quarter" idx="12"/>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80047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546D21-9205-4438-8474-C3DE00E57A7C}"/>
              </a:ext>
            </a:extLst>
          </p:cNvPr>
          <p:cNvSpPr>
            <a:spLocks noGrp="1"/>
          </p:cNvSpPr>
          <p:nvPr>
            <p:ph idx="1"/>
          </p:nvPr>
        </p:nvSpPr>
        <p:spPr>
          <a:xfrm>
            <a:off x="296333" y="695838"/>
            <a:ext cx="11563351" cy="5059363"/>
          </a:xfrm>
        </p:spPr>
        <p:txBody>
          <a:bodyPr/>
          <a:lstStyle/>
          <a:p>
            <a:pPr marL="0" indent="0">
              <a:buNone/>
            </a:pPr>
            <a:r>
              <a:rPr lang="en-US" sz="1800" b="1" dirty="0">
                <a:solidFill>
                  <a:schemeClr val="tx2">
                    <a:lumMod val="40000"/>
                    <a:lumOff val="60000"/>
                  </a:schemeClr>
                </a:solidFill>
              </a:rPr>
              <a:t>All Documents not under development are Released in Team Center as of 7/12/2022</a:t>
            </a:r>
          </a:p>
          <a:p>
            <a:pPr marL="0" indent="0">
              <a:buNone/>
            </a:pPr>
            <a:r>
              <a:rPr lang="en-US" sz="1800" b="1" dirty="0"/>
              <a:t>LB650 Pre-Production </a:t>
            </a:r>
            <a:r>
              <a:rPr lang="en-US" sz="1800" b="1" dirty="0" err="1"/>
              <a:t>Cyromodule</a:t>
            </a:r>
            <a:r>
              <a:rPr lang="en-US" sz="1800" b="1" dirty="0"/>
              <a:t> </a:t>
            </a:r>
          </a:p>
          <a:p>
            <a:r>
              <a:rPr lang="en-US" sz="1800" dirty="0"/>
              <a:t>PIP-II LB650 Cryomodule FRS Rev. C (ED0001830)</a:t>
            </a:r>
          </a:p>
          <a:p>
            <a:r>
              <a:rPr lang="en-US" sz="1800" dirty="0"/>
              <a:t>LB650 Cryomodule TRS Rev. C (ED0009658)</a:t>
            </a:r>
          </a:p>
          <a:p>
            <a:r>
              <a:rPr lang="en-US" sz="1800" dirty="0"/>
              <a:t>Order Form: Assembly 1.5 Cell 650 MHz Rev. - (ED0007561)</a:t>
            </a:r>
          </a:p>
          <a:p>
            <a:r>
              <a:rPr lang="en-US" sz="1800" dirty="0"/>
              <a:t>Cryomodule: 650 MHz B 0.61 4-Cavity EPDM Rev. - (ED0001254)</a:t>
            </a:r>
          </a:p>
          <a:p>
            <a:r>
              <a:rPr lang="en-US" sz="1800" dirty="0"/>
              <a:t>PIP-II LB650 CM Acceptance Plan Rev. – (</a:t>
            </a:r>
            <a:r>
              <a:rPr lang="en-US" sz="1800" dirty="0">
                <a:solidFill>
                  <a:srgbClr val="FF0000"/>
                </a:solidFill>
              </a:rPr>
              <a:t>Under Development</a:t>
            </a:r>
            <a:r>
              <a:rPr lang="en-US" sz="1800" dirty="0"/>
              <a:t>) (ED0011981)</a:t>
            </a:r>
          </a:p>
          <a:p>
            <a:r>
              <a:rPr lang="en-US" sz="1800" dirty="0"/>
              <a:t>PIP-II LB650 CM Acceptance Criteria Rev. – (</a:t>
            </a:r>
            <a:r>
              <a:rPr lang="en-US" sz="1800" dirty="0">
                <a:solidFill>
                  <a:srgbClr val="FF0000"/>
                </a:solidFill>
              </a:rPr>
              <a:t>Under Development</a:t>
            </a:r>
            <a:r>
              <a:rPr lang="en-US" sz="1800" dirty="0"/>
              <a:t>) (ED0011982)</a:t>
            </a:r>
          </a:p>
          <a:p>
            <a:pPr marL="0" indent="0">
              <a:buNone/>
            </a:pPr>
            <a:r>
              <a:rPr lang="en-US" sz="1800" b="1" dirty="0"/>
              <a:t>LB650 Cryomodule </a:t>
            </a:r>
          </a:p>
          <a:p>
            <a:r>
              <a:rPr lang="en-US" sz="1800" dirty="0"/>
              <a:t>PIP-II LB650 Cryomodule FRS Rev. C (ED0001830)</a:t>
            </a:r>
          </a:p>
          <a:p>
            <a:r>
              <a:rPr lang="en-US" sz="1800" dirty="0"/>
              <a:t>LB650 Cryomodule TRS Rev. C (ED0009658)</a:t>
            </a:r>
          </a:p>
          <a:p>
            <a:r>
              <a:rPr lang="en-US" sz="1800" dirty="0"/>
              <a:t>Order Form: Assembly 1.5 Cell 650 MHz Rev. - (ED0007561)</a:t>
            </a:r>
          </a:p>
          <a:p>
            <a:r>
              <a:rPr lang="en-US" sz="1800" dirty="0"/>
              <a:t>Production Cryomodule EPDM (</a:t>
            </a:r>
            <a:r>
              <a:rPr lang="en-US" sz="1800" dirty="0">
                <a:solidFill>
                  <a:srgbClr val="FF0000"/>
                </a:solidFill>
              </a:rPr>
              <a:t>Under Development</a:t>
            </a:r>
            <a:r>
              <a:rPr lang="en-US" sz="1800" dirty="0"/>
              <a:t>)</a:t>
            </a:r>
          </a:p>
          <a:p>
            <a:r>
              <a:rPr lang="en-US" sz="1800" dirty="0"/>
              <a:t>PIP-II LB650 CM Acceptance Plan Rev. – (</a:t>
            </a:r>
            <a:r>
              <a:rPr lang="en-US" sz="1800" dirty="0">
                <a:solidFill>
                  <a:srgbClr val="FF0000"/>
                </a:solidFill>
              </a:rPr>
              <a:t>Under Development</a:t>
            </a:r>
            <a:r>
              <a:rPr lang="en-US" sz="1800" dirty="0"/>
              <a:t>) (ED0011981)</a:t>
            </a:r>
          </a:p>
          <a:p>
            <a:r>
              <a:rPr lang="en-US" sz="1800" dirty="0"/>
              <a:t>PIP-II LB650 CM Acceptance Criteria Rev. – (</a:t>
            </a:r>
            <a:r>
              <a:rPr lang="en-US" sz="1800" dirty="0">
                <a:solidFill>
                  <a:srgbClr val="FF0000"/>
                </a:solidFill>
              </a:rPr>
              <a:t>Under Development</a:t>
            </a:r>
            <a:r>
              <a:rPr lang="en-US" sz="1800" dirty="0"/>
              <a:t>) (ED0011982)</a:t>
            </a:r>
          </a:p>
          <a:p>
            <a:endParaRPr lang="en-US" sz="1800" dirty="0"/>
          </a:p>
        </p:txBody>
      </p:sp>
      <p:sp>
        <p:nvSpPr>
          <p:cNvPr id="3" name="Title 2">
            <a:extLst>
              <a:ext uri="{FF2B5EF4-FFF2-40B4-BE49-F238E27FC236}">
                <a16:creationId xmlns:a16="http://schemas.microsoft.com/office/drawing/2014/main" id="{9274E0DF-A790-4115-A889-47ADEAD0278F}"/>
              </a:ext>
            </a:extLst>
          </p:cNvPr>
          <p:cNvSpPr>
            <a:spLocks noGrp="1"/>
          </p:cNvSpPr>
          <p:nvPr>
            <p:ph type="title"/>
          </p:nvPr>
        </p:nvSpPr>
        <p:spPr/>
        <p:txBody>
          <a:bodyPr/>
          <a:lstStyle/>
          <a:p>
            <a:r>
              <a:rPr lang="en-US" sz="3200" dirty="0"/>
              <a:t>CEA</a:t>
            </a:r>
            <a:r>
              <a:rPr lang="en-US" sz="3200" b="1" dirty="0"/>
              <a:t> Relevant Documents</a:t>
            </a:r>
            <a:endParaRPr lang="en-US" sz="3200" dirty="0"/>
          </a:p>
        </p:txBody>
      </p:sp>
      <p:sp>
        <p:nvSpPr>
          <p:cNvPr id="4" name="Date Placeholder 3">
            <a:extLst>
              <a:ext uri="{FF2B5EF4-FFF2-40B4-BE49-F238E27FC236}">
                <a16:creationId xmlns:a16="http://schemas.microsoft.com/office/drawing/2014/main" id="{7DF33B25-DF5A-4312-A9A3-EB85E48164CD}"/>
              </a:ext>
            </a:extLst>
          </p:cNvPr>
          <p:cNvSpPr>
            <a:spLocks noGrp="1"/>
          </p:cNvSpPr>
          <p:nvPr>
            <p:ph type="dt" sz="half" idx="10"/>
          </p:nvPr>
        </p:nvSpPr>
        <p:spPr/>
        <p:txBody>
          <a:bodyPr/>
          <a:lstStyle/>
          <a:p>
            <a:pPr>
              <a:defRPr/>
            </a:pPr>
            <a:r>
              <a:rPr lang="en-US" dirty="0"/>
              <a:t>7/12/2022</a:t>
            </a:r>
          </a:p>
        </p:txBody>
      </p:sp>
      <p:sp>
        <p:nvSpPr>
          <p:cNvPr id="5" name="Footer Placeholder 4">
            <a:extLst>
              <a:ext uri="{FF2B5EF4-FFF2-40B4-BE49-F238E27FC236}">
                <a16:creationId xmlns:a16="http://schemas.microsoft.com/office/drawing/2014/main" id="{25601202-65C6-402E-B43D-8EF302E2895A}"/>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16D0F669-5F6B-46A7-A6CD-634F5FF9639E}"/>
              </a:ext>
            </a:extLst>
          </p:cNvPr>
          <p:cNvSpPr>
            <a:spLocks noGrp="1"/>
          </p:cNvSpPr>
          <p:nvPr>
            <p:ph type="sldNum" sz="quarter" idx="12"/>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80415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1638C9-4439-42B3-9FE9-815C574A717F}"/>
              </a:ext>
            </a:extLst>
          </p:cNvPr>
          <p:cNvSpPr>
            <a:spLocks noGrp="1"/>
          </p:cNvSpPr>
          <p:nvPr>
            <p:ph idx="1"/>
          </p:nvPr>
        </p:nvSpPr>
        <p:spPr>
          <a:xfrm>
            <a:off x="289500" y="694944"/>
            <a:ext cx="11563351" cy="5059363"/>
          </a:xfrm>
        </p:spPr>
        <p:txBody>
          <a:bodyPr/>
          <a:lstStyle/>
          <a:p>
            <a:pPr marL="0" indent="0">
              <a:buNone/>
            </a:pPr>
            <a:r>
              <a:rPr lang="en-US" sz="1600" b="1" dirty="0">
                <a:solidFill>
                  <a:schemeClr val="tx2">
                    <a:lumMod val="40000"/>
                    <a:lumOff val="60000"/>
                  </a:schemeClr>
                </a:solidFill>
              </a:rPr>
              <a:t>All Documents not under development are Released in Team Center as of 7/12/2022</a:t>
            </a:r>
            <a:endParaRPr lang="en-US" sz="1600" b="1" dirty="0"/>
          </a:p>
          <a:p>
            <a:pPr marL="0" indent="0">
              <a:buNone/>
            </a:pPr>
            <a:r>
              <a:rPr lang="en-US" sz="1600" b="1" dirty="0"/>
              <a:t>LB650 Pre-Production </a:t>
            </a:r>
            <a:r>
              <a:rPr lang="en-US" sz="1600" b="1" dirty="0" err="1"/>
              <a:t>Cyromodule</a:t>
            </a:r>
            <a:r>
              <a:rPr lang="en-US" sz="1600" b="1" dirty="0"/>
              <a:t> Cavities</a:t>
            </a:r>
          </a:p>
          <a:p>
            <a:r>
              <a:rPr lang="en-US" sz="1600" dirty="0"/>
              <a:t>PIP-II LB650 Cryomodule FRS Rev. C (ED0001830)</a:t>
            </a:r>
          </a:p>
          <a:p>
            <a:r>
              <a:rPr lang="en-US" sz="1600" dirty="0"/>
              <a:t>LB650 Cryomodule TRS Rev. C (ED0009658)</a:t>
            </a:r>
          </a:p>
          <a:p>
            <a:r>
              <a:rPr lang="en-US" sz="1600" dirty="0"/>
              <a:t>LB650 Internal ICD and ISD Rev. - (ED0011092)</a:t>
            </a:r>
          </a:p>
          <a:p>
            <a:r>
              <a:rPr lang="en-US" sz="1600" dirty="0"/>
              <a:t>PIP-II LB650 MHz Bare Cavity Manufacturing Specification Rev. A (ED0011699)</a:t>
            </a:r>
          </a:p>
          <a:p>
            <a:r>
              <a:rPr lang="en-US" sz="1600" dirty="0"/>
              <a:t>PIP-II 650 MHz Beta=0.61 Cavity and Helium Vessel Integration Specification Rev. - (ED0011869)</a:t>
            </a:r>
          </a:p>
          <a:p>
            <a:r>
              <a:rPr lang="en-US" sz="1600" dirty="0"/>
              <a:t>PIP-II SRF LB650 </a:t>
            </a:r>
            <a:r>
              <a:rPr lang="en-US" sz="1600" dirty="0" err="1"/>
              <a:t>Jcav</a:t>
            </a:r>
            <a:r>
              <a:rPr lang="en-US" sz="1600" dirty="0"/>
              <a:t> Acceptance Plan Rev. - (</a:t>
            </a:r>
            <a:r>
              <a:rPr lang="en-US" sz="1600" dirty="0">
                <a:solidFill>
                  <a:srgbClr val="FF0000"/>
                </a:solidFill>
              </a:rPr>
              <a:t>Under Development</a:t>
            </a:r>
            <a:r>
              <a:rPr lang="en-US" sz="1600" dirty="0"/>
              <a:t>) (ED0011871)</a:t>
            </a:r>
          </a:p>
          <a:p>
            <a:r>
              <a:rPr lang="en-US" sz="1600" dirty="0"/>
              <a:t>PIP-II SRF LB650 </a:t>
            </a:r>
            <a:r>
              <a:rPr lang="en-US" sz="1600" dirty="0" err="1"/>
              <a:t>Jcav</a:t>
            </a:r>
            <a:r>
              <a:rPr lang="en-US" sz="1600" dirty="0"/>
              <a:t> Acceptance Criteria Rev. - (ED0011872)</a:t>
            </a:r>
          </a:p>
          <a:p>
            <a:r>
              <a:rPr lang="en-US" sz="1600" dirty="0"/>
              <a:t>PIP-II LB650 Jacketed Cavity Acceptance Criteria (</a:t>
            </a:r>
            <a:r>
              <a:rPr lang="en-US" sz="1600" dirty="0">
                <a:solidFill>
                  <a:srgbClr val="FF0000"/>
                </a:solidFill>
              </a:rPr>
              <a:t>Under Development</a:t>
            </a:r>
            <a:r>
              <a:rPr lang="en-US" sz="1600" dirty="0"/>
              <a:t>) (ED0013428)</a:t>
            </a:r>
          </a:p>
          <a:p>
            <a:pPr marL="0" indent="0">
              <a:buNone/>
            </a:pPr>
            <a:r>
              <a:rPr lang="en-US" sz="1600" b="1" dirty="0"/>
              <a:t>LB650 Cryomodule Jacketed Cavities</a:t>
            </a:r>
          </a:p>
          <a:p>
            <a:r>
              <a:rPr lang="en-US" sz="1600" dirty="0"/>
              <a:t>PIP-II LB650 Cryomodule FRS Rev. C (ED0001830)</a:t>
            </a:r>
          </a:p>
          <a:p>
            <a:r>
              <a:rPr lang="en-US" sz="1600" dirty="0"/>
              <a:t>LB650 Cryomodule TRS Rev. C (ED0009658)</a:t>
            </a:r>
          </a:p>
          <a:p>
            <a:r>
              <a:rPr lang="en-US" sz="1600" dirty="0"/>
              <a:t>LB650 Internal ICD and ISD Rev. - (ED0011092)</a:t>
            </a:r>
          </a:p>
          <a:p>
            <a:r>
              <a:rPr lang="en-US" sz="1600" dirty="0"/>
              <a:t>PIP-II 650 MHz Beta=0.61 Cavity and Helium Vessel Integration Specification Rev. - (ED0011869)</a:t>
            </a:r>
          </a:p>
          <a:p>
            <a:r>
              <a:rPr lang="en-US" sz="1600" dirty="0"/>
              <a:t>PIP-II SRF LB650 </a:t>
            </a:r>
            <a:r>
              <a:rPr lang="en-US" sz="1600" dirty="0" err="1"/>
              <a:t>Jcav</a:t>
            </a:r>
            <a:r>
              <a:rPr lang="en-US" sz="1600" dirty="0"/>
              <a:t> Acceptance Plan Rev. - (</a:t>
            </a:r>
            <a:r>
              <a:rPr lang="en-US" sz="1600" dirty="0">
                <a:solidFill>
                  <a:srgbClr val="FF0000"/>
                </a:solidFill>
              </a:rPr>
              <a:t>Under Development</a:t>
            </a:r>
            <a:r>
              <a:rPr lang="en-US" sz="1600" dirty="0"/>
              <a:t>) (ED0011871)</a:t>
            </a:r>
          </a:p>
          <a:p>
            <a:r>
              <a:rPr lang="en-US" sz="1600" dirty="0"/>
              <a:t>PIP-II SRF LB650 </a:t>
            </a:r>
            <a:r>
              <a:rPr lang="en-US" sz="1600" dirty="0" err="1"/>
              <a:t>Jcav</a:t>
            </a:r>
            <a:r>
              <a:rPr lang="en-US" sz="1600" dirty="0"/>
              <a:t> Acceptance Criteria Rev. - (ED0011872)</a:t>
            </a:r>
          </a:p>
          <a:p>
            <a:endParaRPr lang="en-US" sz="1600" dirty="0"/>
          </a:p>
        </p:txBody>
      </p:sp>
      <p:sp>
        <p:nvSpPr>
          <p:cNvPr id="3" name="Title 2">
            <a:extLst>
              <a:ext uri="{FF2B5EF4-FFF2-40B4-BE49-F238E27FC236}">
                <a16:creationId xmlns:a16="http://schemas.microsoft.com/office/drawing/2014/main" id="{021A9452-FA38-4973-B87A-A5CF87887E94}"/>
              </a:ext>
            </a:extLst>
          </p:cNvPr>
          <p:cNvSpPr>
            <a:spLocks noGrp="1"/>
          </p:cNvSpPr>
          <p:nvPr>
            <p:ph type="title"/>
          </p:nvPr>
        </p:nvSpPr>
        <p:spPr/>
        <p:txBody>
          <a:bodyPr/>
          <a:lstStyle/>
          <a:p>
            <a:r>
              <a:rPr lang="en-US" sz="3200" b="1" dirty="0"/>
              <a:t>INFN Relevant Documents</a:t>
            </a:r>
            <a:endParaRPr lang="en-US" dirty="0"/>
          </a:p>
        </p:txBody>
      </p:sp>
      <p:sp>
        <p:nvSpPr>
          <p:cNvPr id="4" name="Date Placeholder 3">
            <a:extLst>
              <a:ext uri="{FF2B5EF4-FFF2-40B4-BE49-F238E27FC236}">
                <a16:creationId xmlns:a16="http://schemas.microsoft.com/office/drawing/2014/main" id="{D54F9185-28CC-49C5-B53A-87ED136407BA}"/>
              </a:ext>
            </a:extLst>
          </p:cNvPr>
          <p:cNvSpPr>
            <a:spLocks noGrp="1"/>
          </p:cNvSpPr>
          <p:nvPr>
            <p:ph type="dt" sz="half" idx="10"/>
          </p:nvPr>
        </p:nvSpPr>
        <p:spPr/>
        <p:txBody>
          <a:bodyPr/>
          <a:lstStyle/>
          <a:p>
            <a:pPr>
              <a:defRPr/>
            </a:pPr>
            <a:r>
              <a:rPr lang="en-US" dirty="0"/>
              <a:t>7/12/2022</a:t>
            </a:r>
          </a:p>
        </p:txBody>
      </p:sp>
      <p:sp>
        <p:nvSpPr>
          <p:cNvPr id="5" name="Footer Placeholder 4">
            <a:extLst>
              <a:ext uri="{FF2B5EF4-FFF2-40B4-BE49-F238E27FC236}">
                <a16:creationId xmlns:a16="http://schemas.microsoft.com/office/drawing/2014/main" id="{F880D132-50AF-4507-8732-CD4ABF511D35}"/>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A84C9E2A-8485-4EB1-B9E1-D1E9A1DDFAC7}"/>
              </a:ext>
            </a:extLst>
          </p:cNvPr>
          <p:cNvSpPr>
            <a:spLocks noGrp="1"/>
          </p:cNvSpPr>
          <p:nvPr>
            <p:ph type="sldNum" sz="quarter" idx="12"/>
          </p:nvPr>
        </p:nvSpPr>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2503837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6619E-5902-4403-AF2E-ADFB643DB326}"/>
              </a:ext>
            </a:extLst>
          </p:cNvPr>
          <p:cNvSpPr>
            <a:spLocks noGrp="1"/>
          </p:cNvSpPr>
          <p:nvPr>
            <p:ph idx="1"/>
          </p:nvPr>
        </p:nvSpPr>
        <p:spPr>
          <a:xfrm>
            <a:off x="304805" y="971552"/>
            <a:ext cx="6682849" cy="5059363"/>
          </a:xfrm>
        </p:spPr>
        <p:txBody>
          <a:bodyPr/>
          <a:lstStyle/>
          <a:p>
            <a:pPr marL="0" indent="0">
              <a:buNone/>
            </a:pPr>
            <a:r>
              <a:rPr lang="en-US" sz="1500" b="1" dirty="0"/>
              <a:t>HB650 Cryomodules</a:t>
            </a:r>
          </a:p>
          <a:p>
            <a:r>
              <a:rPr lang="en-US" sz="1500" dirty="0"/>
              <a:t>650 MHz, Beta .92 Cryomodule FRS Rev D (ED0001322)</a:t>
            </a:r>
          </a:p>
          <a:p>
            <a:r>
              <a:rPr lang="en-US" sz="1500" dirty="0"/>
              <a:t>PIP-II HB650 Cryomodule TRS Rev B (ED0009659)</a:t>
            </a:r>
          </a:p>
          <a:p>
            <a:r>
              <a:rPr lang="en-US" sz="1500" dirty="0"/>
              <a:t>ISD Prototype HB650 Cryomodule Rev A (ED0007562)</a:t>
            </a:r>
          </a:p>
          <a:p>
            <a:r>
              <a:rPr lang="en-US" sz="1500" dirty="0"/>
              <a:t>Production Cryomodule EPDM (</a:t>
            </a:r>
            <a:r>
              <a:rPr lang="en-US" sz="1500" dirty="0">
                <a:solidFill>
                  <a:srgbClr val="FF0000"/>
                </a:solidFill>
              </a:rPr>
              <a:t>Under Development</a:t>
            </a:r>
            <a:r>
              <a:rPr lang="en-US" sz="1500" dirty="0"/>
              <a:t>)</a:t>
            </a:r>
          </a:p>
          <a:p>
            <a:r>
              <a:rPr lang="en-US" sz="1500" dirty="0"/>
              <a:t>PIP-II HB650 Cryomodule Acceptance Plan Rev. - (ED0010601)</a:t>
            </a:r>
          </a:p>
          <a:p>
            <a:r>
              <a:rPr lang="en-US" sz="1500" dirty="0"/>
              <a:t>PIP-II HB650 CM Acceptance Criteria (</a:t>
            </a:r>
            <a:r>
              <a:rPr lang="en-US" sz="1500" dirty="0">
                <a:solidFill>
                  <a:srgbClr val="FF0000"/>
                </a:solidFill>
              </a:rPr>
              <a:t>Under Development</a:t>
            </a:r>
            <a:r>
              <a:rPr lang="en-US" sz="1500" dirty="0"/>
              <a:t>) (ED0011978)</a:t>
            </a:r>
          </a:p>
          <a:p>
            <a:pPr marL="0" indent="0">
              <a:buNone/>
            </a:pPr>
            <a:r>
              <a:rPr lang="en-US" sz="1500" b="1" dirty="0"/>
              <a:t>HB650 Jacketed Cavities</a:t>
            </a:r>
          </a:p>
          <a:p>
            <a:r>
              <a:rPr lang="en-US" sz="1500" dirty="0"/>
              <a:t>650 MHz, Beta .92 Cryomodule FRS Rev D (ED0001322)</a:t>
            </a:r>
          </a:p>
          <a:p>
            <a:r>
              <a:rPr lang="en-US" sz="1500" dirty="0"/>
              <a:t>PIP-II HB650 Dressed Cavity TRS Rev. - (ED00013631)</a:t>
            </a:r>
          </a:p>
          <a:p>
            <a:r>
              <a:rPr lang="en-US" sz="1500" dirty="0"/>
              <a:t>PIP-II-L3 Internal Interfaces HB650 Rev. - (ED0011227)</a:t>
            </a:r>
          </a:p>
          <a:p>
            <a:r>
              <a:rPr lang="en-US" sz="1500" dirty="0"/>
              <a:t>PIP-II HB650 Cryomodule Acceptance Plan – UKRI Rev. -(ED0010601)</a:t>
            </a:r>
          </a:p>
          <a:p>
            <a:r>
              <a:rPr lang="en-US" sz="1500" dirty="0"/>
              <a:t>UKRI HB650 CM Acceptance Criteria Rev. – (</a:t>
            </a:r>
            <a:r>
              <a:rPr lang="en-US" sz="1500" dirty="0">
                <a:solidFill>
                  <a:srgbClr val="FF0000"/>
                </a:solidFill>
              </a:rPr>
              <a:t>Under Development</a:t>
            </a:r>
            <a:r>
              <a:rPr lang="en-US" sz="1500" dirty="0"/>
              <a:t>) (ED0011978)</a:t>
            </a:r>
          </a:p>
          <a:p>
            <a:endParaRPr lang="en-US" sz="1500" dirty="0"/>
          </a:p>
          <a:p>
            <a:endParaRPr lang="en-US" sz="1500" dirty="0"/>
          </a:p>
          <a:p>
            <a:endParaRPr lang="en-US" sz="1500" b="1" dirty="0"/>
          </a:p>
        </p:txBody>
      </p:sp>
      <p:sp>
        <p:nvSpPr>
          <p:cNvPr id="3" name="Title 2">
            <a:extLst>
              <a:ext uri="{FF2B5EF4-FFF2-40B4-BE49-F238E27FC236}">
                <a16:creationId xmlns:a16="http://schemas.microsoft.com/office/drawing/2014/main" id="{4523FFA5-7EE6-473C-98C1-A4E9AF5625C1}"/>
              </a:ext>
            </a:extLst>
          </p:cNvPr>
          <p:cNvSpPr>
            <a:spLocks noGrp="1"/>
          </p:cNvSpPr>
          <p:nvPr>
            <p:ph type="title"/>
          </p:nvPr>
        </p:nvSpPr>
        <p:spPr>
          <a:xfrm>
            <a:off x="304800" y="-450376"/>
            <a:ext cx="11582400" cy="1787857"/>
          </a:xfrm>
        </p:spPr>
        <p:txBody>
          <a:bodyPr/>
          <a:lstStyle/>
          <a:p>
            <a:r>
              <a:rPr lang="en-US" dirty="0"/>
              <a:t>UKRI Relevant Documents</a:t>
            </a:r>
            <a:br>
              <a:rPr lang="en-US" dirty="0"/>
            </a:br>
            <a:r>
              <a:rPr lang="en-US" sz="1600" b="1" dirty="0">
                <a:solidFill>
                  <a:schemeClr val="tx2">
                    <a:lumMod val="40000"/>
                    <a:lumOff val="60000"/>
                  </a:schemeClr>
                </a:solidFill>
              </a:rPr>
              <a:t>All Documents not under development are Released in Team Center as of 7/12/2022</a:t>
            </a:r>
            <a:br>
              <a:rPr lang="en-US" sz="3200" b="1" dirty="0">
                <a:solidFill>
                  <a:schemeClr val="tx2">
                    <a:lumMod val="40000"/>
                    <a:lumOff val="60000"/>
                  </a:schemeClr>
                </a:solidFill>
              </a:rPr>
            </a:br>
            <a:endParaRPr lang="en-US" dirty="0"/>
          </a:p>
        </p:txBody>
      </p:sp>
      <p:sp>
        <p:nvSpPr>
          <p:cNvPr id="4" name="Date Placeholder 3">
            <a:extLst>
              <a:ext uri="{FF2B5EF4-FFF2-40B4-BE49-F238E27FC236}">
                <a16:creationId xmlns:a16="http://schemas.microsoft.com/office/drawing/2014/main" id="{94F7047A-BA31-481B-80FA-3CD4D25B52A8}"/>
              </a:ext>
            </a:extLst>
          </p:cNvPr>
          <p:cNvSpPr>
            <a:spLocks noGrp="1"/>
          </p:cNvSpPr>
          <p:nvPr>
            <p:ph type="dt" sz="half" idx="10"/>
          </p:nvPr>
        </p:nvSpPr>
        <p:spPr/>
        <p:txBody>
          <a:bodyPr/>
          <a:lstStyle/>
          <a:p>
            <a:pPr>
              <a:defRPr/>
            </a:pPr>
            <a:r>
              <a:rPr lang="en-US" dirty="0"/>
              <a:t>7/12/2022</a:t>
            </a:r>
          </a:p>
        </p:txBody>
      </p:sp>
      <p:sp>
        <p:nvSpPr>
          <p:cNvPr id="5" name="Footer Placeholder 4">
            <a:extLst>
              <a:ext uri="{FF2B5EF4-FFF2-40B4-BE49-F238E27FC236}">
                <a16:creationId xmlns:a16="http://schemas.microsoft.com/office/drawing/2014/main" id="{4DCB4678-538E-48C8-847D-7FEEC1FD09E9}"/>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341B1CC4-9B9C-4E83-8CA5-5A61C6977082}"/>
              </a:ext>
            </a:extLst>
          </p:cNvPr>
          <p:cNvSpPr>
            <a:spLocks noGrp="1"/>
          </p:cNvSpPr>
          <p:nvPr>
            <p:ph type="sldNum" sz="quarter" idx="12"/>
          </p:nvPr>
        </p:nvSpPr>
        <p:spPr/>
        <p:txBody>
          <a:bodyPr/>
          <a:lstStyle/>
          <a:p>
            <a:pPr>
              <a:defRPr/>
            </a:pPr>
            <a:fld id="{148C009B-CB69-E04A-B9B3-34B26D69E9CF}" type="slidenum">
              <a:rPr lang="en-US" smtClean="0"/>
              <a:pPr>
                <a:defRPr/>
              </a:pPr>
              <a:t>32</a:t>
            </a:fld>
            <a:endParaRPr lang="en-US" dirty="0"/>
          </a:p>
        </p:txBody>
      </p:sp>
      <p:sp>
        <p:nvSpPr>
          <p:cNvPr id="7" name="TextBox 6">
            <a:extLst>
              <a:ext uri="{FF2B5EF4-FFF2-40B4-BE49-F238E27FC236}">
                <a16:creationId xmlns:a16="http://schemas.microsoft.com/office/drawing/2014/main" id="{6E049E16-F239-48F1-A8A1-40D5F2A2C773}"/>
              </a:ext>
            </a:extLst>
          </p:cNvPr>
          <p:cNvSpPr txBox="1"/>
          <p:nvPr/>
        </p:nvSpPr>
        <p:spPr>
          <a:xfrm>
            <a:off x="6741995" y="1194418"/>
            <a:ext cx="5008728" cy="4832092"/>
          </a:xfrm>
          <a:prstGeom prst="rect">
            <a:avLst/>
          </a:prstGeom>
          <a:noFill/>
        </p:spPr>
        <p:txBody>
          <a:bodyPr wrap="square" rtlCol="0">
            <a:spAutoFit/>
          </a:bodyPr>
          <a:lstStyle/>
          <a:p>
            <a:r>
              <a:rPr lang="en-US" sz="1400" b="1" dirty="0">
                <a:solidFill>
                  <a:srgbClr val="000000"/>
                </a:solidFill>
                <a:latin typeface="Helvetica" panose="020B0604020202020204" pitchFamily="34" charset="0"/>
                <a:cs typeface="Helvetica" panose="020B0604020202020204" pitchFamily="34" charset="0"/>
              </a:rPr>
              <a:t>HB650 Couplers</a:t>
            </a:r>
          </a:p>
          <a:p>
            <a:pPr marL="306910" marR="0" lvl="0" indent="-306910" algn="l" defTabSz="609585"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505050"/>
                </a:solidFill>
                <a:effectLst/>
                <a:uLnTx/>
                <a:uFillTx/>
                <a:latin typeface="Helvetica"/>
              </a:rPr>
              <a:t>650 MHz, Beta .92 Cryomodule FRS Rev D (ED0001322)</a:t>
            </a:r>
          </a:p>
          <a:p>
            <a:pPr marL="306910" marR="0" lvl="0" indent="-306910" algn="l" defTabSz="609585"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505050"/>
                </a:solidFill>
                <a:effectLst/>
                <a:uLnTx/>
                <a:uFillTx/>
                <a:latin typeface="Helvetica"/>
              </a:rPr>
              <a:t>PIP-II HB650 Dressed Cavity TRS Rev. - (ED00013631)</a:t>
            </a:r>
          </a:p>
          <a:p>
            <a:pPr marL="306910" marR="0" lvl="0" indent="-306910" algn="l" defTabSz="609585"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505050"/>
                </a:solidFill>
                <a:effectLst/>
                <a:uLnTx/>
                <a:uFillTx/>
                <a:latin typeface="Helvetica"/>
              </a:rPr>
              <a:t>PIP-II-L3 Internal Interfaces HB650 Rev. - (ED0011227)</a:t>
            </a:r>
          </a:p>
          <a:p>
            <a:pPr marL="306910" marR="0" lvl="0" indent="-306910" algn="l" defTabSz="609585"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505050"/>
                </a:solidFill>
                <a:effectLst/>
                <a:uLnTx/>
                <a:uFillTx/>
                <a:latin typeface="Helvetica"/>
              </a:rPr>
              <a:t>PIP-II HB650 Cryomodule Acceptance Plan – UKRI Rev. -(ED0010601)</a:t>
            </a:r>
          </a:p>
          <a:p>
            <a:pPr marL="285750" indent="-285750">
              <a:buFont typeface="Arial" panose="020B0604020202020204" pitchFamily="34" charset="0"/>
              <a:buChar char="•"/>
            </a:pPr>
            <a:r>
              <a:rPr lang="en-US" sz="1400" dirty="0">
                <a:solidFill>
                  <a:srgbClr val="4E4E4E"/>
                </a:solidFill>
                <a:latin typeface="Helvetica" panose="020B0604020202020204" pitchFamily="34" charset="0"/>
                <a:cs typeface="Helvetica" panose="020B0604020202020204" pitchFamily="34" charset="0"/>
              </a:rPr>
              <a:t>PIP-II HB650 prod RF coupler Acceptance Criteria Rev. – (</a:t>
            </a:r>
            <a:r>
              <a:rPr lang="en-US" sz="1400" dirty="0">
                <a:solidFill>
                  <a:srgbClr val="FF0000"/>
                </a:solidFill>
                <a:latin typeface="Helvetica" panose="020B0604020202020204" pitchFamily="34" charset="0"/>
                <a:cs typeface="Helvetica" panose="020B0604020202020204" pitchFamily="34" charset="0"/>
              </a:rPr>
              <a:t>Under Development</a:t>
            </a:r>
            <a:r>
              <a:rPr lang="en-US" sz="1400" dirty="0">
                <a:solidFill>
                  <a:srgbClr val="4E4E4E"/>
                </a:solidFill>
                <a:latin typeface="Helvetica" panose="020B0604020202020204" pitchFamily="34" charset="0"/>
                <a:cs typeface="Helvetica" panose="020B0604020202020204" pitchFamily="34" charset="0"/>
              </a:rPr>
              <a:t>) (ED0011990)</a:t>
            </a:r>
          </a:p>
          <a:p>
            <a:r>
              <a:rPr lang="en-US" sz="1400" b="1" dirty="0">
                <a:solidFill>
                  <a:srgbClr val="000000"/>
                </a:solidFill>
                <a:latin typeface="Helvetica" panose="020B0604020202020204" pitchFamily="34" charset="0"/>
                <a:cs typeface="Helvetica" panose="020B0604020202020204" pitchFamily="34" charset="0"/>
              </a:rPr>
              <a:t>HB650 Tuners</a:t>
            </a:r>
          </a:p>
          <a:p>
            <a:pPr marL="306910" marR="0" lvl="0" indent="-306910" algn="l" defTabSz="609585"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505050"/>
                </a:solidFill>
                <a:effectLst/>
                <a:uLnTx/>
                <a:uFillTx/>
                <a:latin typeface="Helvetica"/>
              </a:rPr>
              <a:t>650 MHz, Beta .92 Cryomodule FRS Rev D (ED0001322)</a:t>
            </a:r>
          </a:p>
          <a:p>
            <a:pPr marL="306910" marR="0" lvl="0" indent="-306910" algn="l" defTabSz="609585"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505050"/>
                </a:solidFill>
                <a:effectLst/>
                <a:uLnTx/>
                <a:uFillTx/>
                <a:latin typeface="Helvetica"/>
              </a:rPr>
              <a:t>PIP-II HB650 Dressed Cavity TRS Rev. - (ED00013631)</a:t>
            </a:r>
          </a:p>
          <a:p>
            <a:pPr marL="306910" marR="0" lvl="0" indent="-306910" algn="l" defTabSz="609585"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505050"/>
                </a:solidFill>
                <a:effectLst/>
                <a:uLnTx/>
                <a:uFillTx/>
                <a:latin typeface="Helvetica"/>
              </a:rPr>
              <a:t>PIP-II-L3 Internal Interfaces HB650 Rev. - (ED0011227)</a:t>
            </a:r>
          </a:p>
          <a:p>
            <a:pPr marL="306910" marR="0" lvl="0" indent="-306910" algn="l" defTabSz="609585"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505050"/>
                </a:solidFill>
                <a:effectLst/>
                <a:uLnTx/>
                <a:uFillTx/>
                <a:latin typeface="Helvetica"/>
              </a:rPr>
              <a:t>PIP-II HB650 Cryomodule Acceptance Plan – UKRI Rev. -(ED0010601)</a:t>
            </a:r>
          </a:p>
          <a:p>
            <a:pPr marL="306910" marR="0" lvl="0" indent="-306910" algn="l" defTabSz="609585"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505050"/>
                </a:solidFill>
                <a:effectLst/>
                <a:uLnTx/>
                <a:uFillTx/>
                <a:latin typeface="Helvetica"/>
              </a:rPr>
              <a:t>UKRI HB650 CM Acceptance Criteria Rev. – (</a:t>
            </a:r>
            <a:r>
              <a:rPr kumimoji="0" lang="en-US" sz="1400" b="0" i="0" u="none" strike="noStrike" kern="1200" cap="none" spc="0" normalizeH="0" baseline="0" noProof="0" dirty="0">
                <a:ln>
                  <a:noFill/>
                </a:ln>
                <a:solidFill>
                  <a:srgbClr val="FF0000"/>
                </a:solidFill>
                <a:effectLst/>
                <a:uLnTx/>
                <a:uFillTx/>
                <a:latin typeface="Helvetica"/>
              </a:rPr>
              <a:t>Under Development</a:t>
            </a:r>
            <a:r>
              <a:rPr kumimoji="0" lang="en-US" sz="1400" b="0" i="0" u="none" strike="noStrike" kern="1200" cap="none" spc="0" normalizeH="0" baseline="0" noProof="0" dirty="0">
                <a:ln>
                  <a:noFill/>
                </a:ln>
                <a:solidFill>
                  <a:srgbClr val="505050"/>
                </a:solidFill>
                <a:effectLst/>
                <a:uLnTx/>
                <a:uFillTx/>
                <a:latin typeface="Helvetica"/>
              </a:rPr>
              <a:t>) (ED0011978)</a:t>
            </a:r>
          </a:p>
          <a:p>
            <a:pPr marL="306910" marR="0" lvl="0" indent="-306910" algn="l" defTabSz="609585" rtl="0" eaLnBrk="1" fontAlgn="base" latinLnBrk="0" hangingPunct="1">
              <a:lnSpc>
                <a:spcPct val="100000"/>
              </a:lnSpc>
              <a:spcBef>
                <a:spcPct val="20000"/>
              </a:spcBef>
              <a:spcAft>
                <a:spcPct val="0"/>
              </a:spcAft>
              <a:buClrTx/>
              <a:buSzTx/>
              <a:buFont typeface="Arial" charset="0"/>
              <a:buChar char="•"/>
              <a:tabLst/>
              <a:defRPr/>
            </a:pPr>
            <a:endParaRPr kumimoji="0" lang="en-US" sz="1400" b="0" i="0" u="none" strike="noStrike" kern="1200" cap="none" spc="0" normalizeH="0" baseline="0" noProof="0" dirty="0">
              <a:ln>
                <a:noFill/>
              </a:ln>
              <a:solidFill>
                <a:srgbClr val="505050"/>
              </a:solidFill>
              <a:effectLst/>
              <a:uLnTx/>
              <a:uFillTx/>
              <a:latin typeface="Helvetica"/>
            </a:endParaRPr>
          </a:p>
          <a:p>
            <a:pPr marL="285750" indent="-285750">
              <a:buFont typeface="Arial" panose="020B0604020202020204" pitchFamily="34" charset="0"/>
              <a:buChar char="•"/>
            </a:pPr>
            <a:endParaRPr lang="en-US" sz="1400" dirty="0">
              <a:solidFill>
                <a:srgbClr val="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68537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02A706-D662-4500-BF0A-486E7A806675}"/>
              </a:ext>
            </a:extLst>
          </p:cNvPr>
          <p:cNvSpPr>
            <a:spLocks noGrp="1"/>
          </p:cNvSpPr>
          <p:nvPr>
            <p:ph idx="1"/>
          </p:nvPr>
        </p:nvSpPr>
        <p:spPr>
          <a:xfrm>
            <a:off x="304805" y="694944"/>
            <a:ext cx="11473213" cy="4761673"/>
          </a:xfrm>
        </p:spPr>
        <p:txBody>
          <a:bodyPr/>
          <a:lstStyle/>
          <a:p>
            <a:pPr marL="0" indent="0">
              <a:buNone/>
            </a:pPr>
            <a:r>
              <a:rPr lang="en-US" sz="1600" b="1" dirty="0">
                <a:solidFill>
                  <a:schemeClr val="tx2">
                    <a:lumMod val="40000"/>
                    <a:lumOff val="60000"/>
                  </a:schemeClr>
                </a:solidFill>
              </a:rPr>
              <a:t>All Documents not under development are Released in Team Center as of 7/12/2022</a:t>
            </a:r>
            <a:endParaRPr lang="en-US" sz="1600" b="1" dirty="0"/>
          </a:p>
          <a:p>
            <a:pPr marL="0" indent="0">
              <a:buNone/>
            </a:pPr>
            <a:r>
              <a:rPr lang="en-US" sz="1600" b="1" dirty="0"/>
              <a:t>SSR2 Pre-Production Jacketed Cavities/Couplers/Tuners</a:t>
            </a:r>
          </a:p>
          <a:p>
            <a:r>
              <a:rPr lang="en-US" sz="1600" dirty="0"/>
              <a:t>PIP-II SSR2 Cryomodule FRS Rev D (</a:t>
            </a:r>
            <a:r>
              <a:rPr lang="en-US" sz="1600" dirty="0">
                <a:solidFill>
                  <a:srgbClr val="FF0000"/>
                </a:solidFill>
              </a:rPr>
              <a:t>Under Development</a:t>
            </a:r>
            <a:r>
              <a:rPr lang="en-US" sz="1600" dirty="0"/>
              <a:t>) (ED0001829)</a:t>
            </a:r>
          </a:p>
          <a:p>
            <a:r>
              <a:rPr lang="en-US" sz="1600" dirty="0"/>
              <a:t>PIP-II SSR2 Cavity Coupler and Tuner TRS Rev B (ED0009784)</a:t>
            </a:r>
          </a:p>
          <a:p>
            <a:r>
              <a:rPr lang="en-US" sz="1600" dirty="0"/>
              <a:t>PIP-II Pre-production SSR2 Cryomodule, Internal ISD Rev. – (ED0011023)</a:t>
            </a:r>
          </a:p>
          <a:p>
            <a:r>
              <a:rPr lang="en-US" sz="1600" dirty="0"/>
              <a:t>Proto SSR2 Cryomodule 325 MHz B .47 EPDM Rev – (</a:t>
            </a:r>
            <a:r>
              <a:rPr lang="en-US" sz="1600" dirty="0">
                <a:solidFill>
                  <a:srgbClr val="FF0000"/>
                </a:solidFill>
              </a:rPr>
              <a:t>Under Development</a:t>
            </a:r>
            <a:r>
              <a:rPr lang="en-US" sz="1600" dirty="0"/>
              <a:t>) (ED0001257)</a:t>
            </a:r>
          </a:p>
          <a:p>
            <a:r>
              <a:rPr lang="en-US" sz="1600" dirty="0"/>
              <a:t>PIP-II Prod SSR2 Acceptance Plan Rev – (</a:t>
            </a:r>
            <a:r>
              <a:rPr lang="en-US" sz="1600" dirty="0">
                <a:solidFill>
                  <a:srgbClr val="FF0000"/>
                </a:solidFill>
              </a:rPr>
              <a:t>Under Development</a:t>
            </a:r>
            <a:r>
              <a:rPr lang="en-US" sz="1600" dirty="0"/>
              <a:t>) (ED0011963)</a:t>
            </a:r>
          </a:p>
          <a:p>
            <a:r>
              <a:rPr lang="en-US" sz="1600" dirty="0"/>
              <a:t>PIP-II SRF SSR2 Production Acceptance Criteria – IN2P3 Rev – (</a:t>
            </a:r>
            <a:r>
              <a:rPr lang="en-US" sz="1600" dirty="0">
                <a:solidFill>
                  <a:srgbClr val="FF0000"/>
                </a:solidFill>
              </a:rPr>
              <a:t>Under Development</a:t>
            </a:r>
            <a:r>
              <a:rPr lang="en-US" sz="1600" dirty="0"/>
              <a:t>) (ED0011898)</a:t>
            </a:r>
          </a:p>
          <a:p>
            <a:pPr marL="0" indent="0">
              <a:buNone/>
            </a:pPr>
            <a:r>
              <a:rPr lang="en-US" sz="1600" b="1" dirty="0"/>
              <a:t>SSR2 Jacketed Cavities/Couplers/Tuners</a:t>
            </a:r>
          </a:p>
          <a:p>
            <a:r>
              <a:rPr lang="en-US" sz="1600" dirty="0"/>
              <a:t>PIP-II SSR2 Cryomodule FRS Rev D (</a:t>
            </a:r>
            <a:r>
              <a:rPr lang="en-US" sz="1600" dirty="0">
                <a:solidFill>
                  <a:srgbClr val="FF0000"/>
                </a:solidFill>
              </a:rPr>
              <a:t>Under Development</a:t>
            </a:r>
            <a:r>
              <a:rPr lang="en-US" sz="1600" dirty="0"/>
              <a:t>) (ED0001829)</a:t>
            </a:r>
          </a:p>
          <a:p>
            <a:r>
              <a:rPr lang="en-US" sz="1600" dirty="0"/>
              <a:t>PIP-II Production SSR2 Cavity Coupler and Tuner TRS Rev - (ED0013795)</a:t>
            </a:r>
          </a:p>
          <a:p>
            <a:r>
              <a:rPr lang="en-US" sz="1600" dirty="0"/>
              <a:t>PIP-II Pre-production SSR2 Cryomodule, Internal ISD Rev. – (ED0011023)</a:t>
            </a:r>
          </a:p>
          <a:p>
            <a:r>
              <a:rPr lang="en-US" sz="1600" dirty="0"/>
              <a:t>PIP-II Production SSR2 EPDM Rev – (</a:t>
            </a:r>
            <a:r>
              <a:rPr lang="en-US" sz="1600" dirty="0">
                <a:solidFill>
                  <a:srgbClr val="FF0000"/>
                </a:solidFill>
              </a:rPr>
              <a:t>Under Development</a:t>
            </a:r>
            <a:r>
              <a:rPr lang="en-US" sz="1600" dirty="0"/>
              <a:t>) (ED0011912)</a:t>
            </a:r>
          </a:p>
          <a:p>
            <a:r>
              <a:rPr lang="en-US" sz="1600" dirty="0"/>
              <a:t>PIP-II Prod SSR2 Acceptance Plan Rev – (</a:t>
            </a:r>
            <a:r>
              <a:rPr lang="en-US" sz="1600" dirty="0">
                <a:solidFill>
                  <a:srgbClr val="FF0000"/>
                </a:solidFill>
              </a:rPr>
              <a:t>Under Development</a:t>
            </a:r>
            <a:r>
              <a:rPr lang="en-US" sz="1600" dirty="0"/>
              <a:t>) (ED0011963)</a:t>
            </a:r>
          </a:p>
          <a:p>
            <a:r>
              <a:rPr lang="en-US" sz="1600" dirty="0"/>
              <a:t>PIP-II Prod SSR2 Acceptance Criteria – IN2P3 Rev – (</a:t>
            </a:r>
            <a:r>
              <a:rPr lang="en-US" sz="1600" dirty="0">
                <a:solidFill>
                  <a:srgbClr val="FF0000"/>
                </a:solidFill>
              </a:rPr>
              <a:t>Under Development</a:t>
            </a:r>
            <a:r>
              <a:rPr lang="en-US" sz="1600" dirty="0"/>
              <a:t>) (ED0011964)</a:t>
            </a:r>
          </a:p>
          <a:p>
            <a:endParaRPr lang="en-US" sz="1600" dirty="0"/>
          </a:p>
        </p:txBody>
      </p:sp>
      <p:sp>
        <p:nvSpPr>
          <p:cNvPr id="3" name="Title 2">
            <a:extLst>
              <a:ext uri="{FF2B5EF4-FFF2-40B4-BE49-F238E27FC236}">
                <a16:creationId xmlns:a16="http://schemas.microsoft.com/office/drawing/2014/main" id="{DE70C54B-1961-4471-A314-3879FAC7D346}"/>
              </a:ext>
            </a:extLst>
          </p:cNvPr>
          <p:cNvSpPr>
            <a:spLocks noGrp="1"/>
          </p:cNvSpPr>
          <p:nvPr>
            <p:ph type="title"/>
          </p:nvPr>
        </p:nvSpPr>
        <p:spPr>
          <a:xfrm>
            <a:off x="320040" y="109728"/>
            <a:ext cx="11582400" cy="496854"/>
          </a:xfrm>
        </p:spPr>
        <p:txBody>
          <a:bodyPr/>
          <a:lstStyle/>
          <a:p>
            <a:r>
              <a:rPr lang="en-US" dirty="0"/>
              <a:t>CNRS Relevant Documents</a:t>
            </a:r>
            <a:endParaRPr lang="en-US" sz="1800" dirty="0"/>
          </a:p>
        </p:txBody>
      </p:sp>
      <p:sp>
        <p:nvSpPr>
          <p:cNvPr id="4" name="Date Placeholder 3">
            <a:extLst>
              <a:ext uri="{FF2B5EF4-FFF2-40B4-BE49-F238E27FC236}">
                <a16:creationId xmlns:a16="http://schemas.microsoft.com/office/drawing/2014/main" id="{E1993544-4E2D-4A85-9631-E514FDE4D669}"/>
              </a:ext>
            </a:extLst>
          </p:cNvPr>
          <p:cNvSpPr>
            <a:spLocks noGrp="1"/>
          </p:cNvSpPr>
          <p:nvPr>
            <p:ph type="dt" sz="half" idx="10"/>
          </p:nvPr>
        </p:nvSpPr>
        <p:spPr/>
        <p:txBody>
          <a:bodyPr/>
          <a:lstStyle/>
          <a:p>
            <a:pPr>
              <a:defRPr/>
            </a:pPr>
            <a:r>
              <a:rPr lang="en-US" dirty="0"/>
              <a:t>7/12/2022</a:t>
            </a:r>
          </a:p>
        </p:txBody>
      </p:sp>
      <p:sp>
        <p:nvSpPr>
          <p:cNvPr id="5" name="Footer Placeholder 4">
            <a:extLst>
              <a:ext uri="{FF2B5EF4-FFF2-40B4-BE49-F238E27FC236}">
                <a16:creationId xmlns:a16="http://schemas.microsoft.com/office/drawing/2014/main" id="{F26B6267-5F86-4E64-B89C-343E3CE76EAF}"/>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78929C2D-18A7-4034-98D2-EAB05022CE29}"/>
              </a:ext>
            </a:extLst>
          </p:cNvPr>
          <p:cNvSpPr>
            <a:spLocks noGrp="1"/>
          </p:cNvSpPr>
          <p:nvPr>
            <p:ph type="sldNum" sz="quarter" idx="12"/>
          </p:nvPr>
        </p:nvSpPr>
        <p:spPr/>
        <p:txBody>
          <a:bodyPr/>
          <a:lstStyle/>
          <a:p>
            <a:pPr>
              <a:defRPr/>
            </a:pPr>
            <a:fld id="{148C009B-CB69-E04A-B9B3-34B26D69E9CF}" type="slidenum">
              <a:rPr lang="en-US" smtClean="0"/>
              <a:pPr>
                <a:defRPr/>
              </a:pPr>
              <a:t>33</a:t>
            </a:fld>
            <a:endParaRPr lang="en-US" dirty="0"/>
          </a:p>
        </p:txBody>
      </p:sp>
    </p:spTree>
    <p:extLst>
      <p:ext uri="{BB962C8B-B14F-4D97-AF65-F5344CB8AC3E}">
        <p14:creationId xmlns:p14="http://schemas.microsoft.com/office/powerpoint/2010/main" val="2624321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1081C5-4E71-4329-B7C5-A62782CB43D9}"/>
              </a:ext>
            </a:extLst>
          </p:cNvPr>
          <p:cNvSpPr>
            <a:spLocks noGrp="1"/>
          </p:cNvSpPr>
          <p:nvPr>
            <p:ph idx="1"/>
          </p:nvPr>
        </p:nvSpPr>
        <p:spPr>
          <a:xfrm>
            <a:off x="304806" y="971552"/>
            <a:ext cx="5263482" cy="5059363"/>
          </a:xfrm>
        </p:spPr>
        <p:txBody>
          <a:bodyPr/>
          <a:lstStyle/>
          <a:p>
            <a:pPr marL="0" indent="0">
              <a:buNone/>
            </a:pPr>
            <a:r>
              <a:rPr lang="en-US" sz="1400" b="1" dirty="0" err="1"/>
              <a:t>Cryoplant</a:t>
            </a:r>
            <a:endParaRPr lang="en-US" sz="1400" b="1" dirty="0"/>
          </a:p>
          <a:p>
            <a:r>
              <a:rPr lang="en-US" sz="1400" dirty="0"/>
              <a:t>PIP-II Cryogenic Plant FRS Rev. C (ED0003531)</a:t>
            </a:r>
          </a:p>
          <a:p>
            <a:r>
              <a:rPr lang="en-US" sz="1400" dirty="0"/>
              <a:t>PIP-II Cryogenic Plant TRS Rev. A (ED0010521)</a:t>
            </a:r>
          </a:p>
          <a:p>
            <a:r>
              <a:rPr lang="en-US" sz="1400" dirty="0" err="1"/>
              <a:t>Cryo</a:t>
            </a:r>
            <a:r>
              <a:rPr lang="en-US" sz="1400" dirty="0"/>
              <a:t> Plant Specifications Rev. A (ED0005493)</a:t>
            </a:r>
          </a:p>
          <a:p>
            <a:r>
              <a:rPr lang="en-US" sz="1400" dirty="0"/>
              <a:t>PIP- II </a:t>
            </a:r>
            <a:r>
              <a:rPr lang="en-US" sz="1400" dirty="0" err="1"/>
              <a:t>Cryoplant</a:t>
            </a:r>
            <a:r>
              <a:rPr lang="en-US" sz="1400" dirty="0"/>
              <a:t> ISD Rev. A (ED0011884)</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a:t>
            </a:r>
            <a:r>
              <a:rPr lang="en-US" sz="1400" dirty="0" err="1"/>
              <a:t>Cryoplant</a:t>
            </a:r>
            <a:r>
              <a:rPr lang="en-US" sz="1400" dirty="0"/>
              <a:t> Acceptance Criteria Rev. – (</a:t>
            </a:r>
            <a:r>
              <a:rPr lang="en-US" sz="1400" dirty="0">
                <a:solidFill>
                  <a:srgbClr val="FF0000"/>
                </a:solidFill>
              </a:rPr>
              <a:t>Under Development</a:t>
            </a:r>
            <a:r>
              <a:rPr lang="en-US" sz="1400" dirty="0"/>
              <a:t>) (ED0011886)</a:t>
            </a:r>
          </a:p>
          <a:p>
            <a:pPr marL="0" indent="0">
              <a:buNone/>
            </a:pPr>
            <a:r>
              <a:rPr lang="en-US" sz="1400" b="1" dirty="0"/>
              <a:t>SSR1 Prototype Cavity and He Vessel</a:t>
            </a:r>
          </a:p>
          <a:p>
            <a:r>
              <a:rPr lang="en-US" sz="1400" dirty="0"/>
              <a:t>PIP-II SSR1 325 MHz Cryomodule FRS Rev C (ED0001316)</a:t>
            </a:r>
          </a:p>
          <a:p>
            <a:r>
              <a:rPr lang="en-US" sz="1400" dirty="0"/>
              <a:t>PIP-II SSR1 Prototype Cryomodule TRS Rev. -(ED0009534)</a:t>
            </a:r>
          </a:p>
          <a:p>
            <a:r>
              <a:rPr lang="en-US" sz="1400" dirty="0"/>
              <a:t>Manufacturing Specification for SSR1 Superconducting Single Spoke Resonators Rev. C (ED0371029)</a:t>
            </a:r>
          </a:p>
          <a:p>
            <a:pPr marL="0" indent="0">
              <a:buFont typeface="Arial" charset="0"/>
              <a:buNone/>
            </a:pPr>
            <a:r>
              <a:rPr lang="en-US" sz="1400" b="1" dirty="0"/>
              <a:t>SSR1 Prototype Tuner</a:t>
            </a:r>
          </a:p>
          <a:p>
            <a:r>
              <a:rPr lang="en-US" sz="1400" dirty="0"/>
              <a:t>PIP-II SSR1 325 MHz Cryomodule FRS Rev. C (ED0001316)</a:t>
            </a:r>
          </a:p>
          <a:p>
            <a:r>
              <a:rPr lang="en-US" sz="1400" dirty="0"/>
              <a:t>PIP-II SSR1 Prototype Cryomodule TRS Rev. -(ED0009534)</a:t>
            </a:r>
          </a:p>
          <a:p>
            <a:r>
              <a:rPr lang="en-US" sz="1400" dirty="0"/>
              <a:t>SSR1 Cryomodule 325 MHz B .22 EPDM Rev. - (ED0001256)</a:t>
            </a:r>
          </a:p>
          <a:p>
            <a:endParaRPr lang="en-US" sz="1400" dirty="0"/>
          </a:p>
        </p:txBody>
      </p:sp>
      <p:sp>
        <p:nvSpPr>
          <p:cNvPr id="3" name="Title 2">
            <a:extLst>
              <a:ext uri="{FF2B5EF4-FFF2-40B4-BE49-F238E27FC236}">
                <a16:creationId xmlns:a16="http://schemas.microsoft.com/office/drawing/2014/main" id="{253D663A-D20F-452B-B417-0C70F5E0AE5A}"/>
              </a:ext>
            </a:extLst>
          </p:cNvPr>
          <p:cNvSpPr>
            <a:spLocks noGrp="1"/>
          </p:cNvSpPr>
          <p:nvPr>
            <p:ph type="title"/>
          </p:nvPr>
        </p:nvSpPr>
        <p:spPr>
          <a:xfrm>
            <a:off x="323844" y="112485"/>
            <a:ext cx="11582400" cy="1252291"/>
          </a:xfrm>
        </p:spPr>
        <p:txBody>
          <a:bodyPr/>
          <a:lstStyle/>
          <a:p>
            <a:pPr marL="0" marR="0" lvl="0" indent="0" algn="l" defTabSz="609585" rtl="0" eaLnBrk="1" fontAlgn="base" latinLnBrk="0" hangingPunct="1">
              <a:lnSpc>
                <a:spcPct val="100000"/>
              </a:lnSpc>
              <a:spcBef>
                <a:spcPct val="20000"/>
              </a:spcBef>
              <a:spcAft>
                <a:spcPct val="0"/>
              </a:spcAft>
              <a:buClrTx/>
              <a:buSzTx/>
              <a:buFont typeface="Arial" charset="0"/>
              <a:buNone/>
              <a:tabLst/>
              <a:defRPr/>
            </a:pPr>
            <a:r>
              <a:rPr lang="en-US" dirty="0"/>
              <a:t>DAE – BARC Relevant Documents</a:t>
            </a:r>
            <a:br>
              <a:rPr lang="en-US" dirty="0"/>
            </a:br>
            <a:r>
              <a:rPr kumimoji="0" lang="en-US" sz="1600" b="1" i="0" u="none" strike="noStrike" kern="1200" cap="none" spc="0" normalizeH="0" baseline="0" noProof="0" dirty="0">
                <a:ln>
                  <a:noFill/>
                </a:ln>
                <a:solidFill>
                  <a:srgbClr val="003087">
                    <a:lumMod val="40000"/>
                    <a:lumOff val="60000"/>
                  </a:srgbClr>
                </a:solidFill>
                <a:effectLst/>
                <a:uLnTx/>
                <a:uFillTx/>
                <a:latin typeface="Helvetica"/>
              </a:rPr>
              <a:t>All Documents not under development are Released in Team Center as of 7/12/2022</a:t>
            </a:r>
            <a:br>
              <a:rPr kumimoji="0" lang="en-US" sz="1600" b="1" i="0" u="none" strike="noStrike" kern="1200" cap="none" spc="0" normalizeH="0" baseline="0" noProof="0" dirty="0">
                <a:ln>
                  <a:noFill/>
                </a:ln>
                <a:solidFill>
                  <a:srgbClr val="003087">
                    <a:lumMod val="40000"/>
                    <a:lumOff val="60000"/>
                  </a:srgbClr>
                </a:solidFill>
                <a:effectLst/>
                <a:uLnTx/>
                <a:uFillTx/>
                <a:latin typeface="Helvetica"/>
              </a:rPr>
            </a:br>
            <a:endParaRPr lang="en-US" dirty="0"/>
          </a:p>
        </p:txBody>
      </p:sp>
      <p:sp>
        <p:nvSpPr>
          <p:cNvPr id="4" name="Date Placeholder 3">
            <a:extLst>
              <a:ext uri="{FF2B5EF4-FFF2-40B4-BE49-F238E27FC236}">
                <a16:creationId xmlns:a16="http://schemas.microsoft.com/office/drawing/2014/main" id="{A5B9BE3F-EBFB-4269-B9A7-A16DC4FC9D3A}"/>
              </a:ext>
            </a:extLst>
          </p:cNvPr>
          <p:cNvSpPr>
            <a:spLocks noGrp="1"/>
          </p:cNvSpPr>
          <p:nvPr>
            <p:ph type="dt" sz="half" idx="10"/>
          </p:nvPr>
        </p:nvSpPr>
        <p:spPr/>
        <p:txBody>
          <a:bodyPr/>
          <a:lstStyle/>
          <a:p>
            <a:pPr>
              <a:defRPr/>
            </a:pPr>
            <a:r>
              <a:rPr lang="en-US" dirty="0"/>
              <a:t>7/12/2022</a:t>
            </a:r>
          </a:p>
        </p:txBody>
      </p:sp>
      <p:sp>
        <p:nvSpPr>
          <p:cNvPr id="5" name="Footer Placeholder 4">
            <a:extLst>
              <a:ext uri="{FF2B5EF4-FFF2-40B4-BE49-F238E27FC236}">
                <a16:creationId xmlns:a16="http://schemas.microsoft.com/office/drawing/2014/main" id="{E4F60414-D4BA-4242-8C8F-2D9114450BC1}"/>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12CBAB49-BB6A-459C-9BDD-2968A703A977}"/>
              </a:ext>
            </a:extLst>
          </p:cNvPr>
          <p:cNvSpPr>
            <a:spLocks noGrp="1"/>
          </p:cNvSpPr>
          <p:nvPr>
            <p:ph type="sldNum" sz="quarter" idx="12"/>
          </p:nvPr>
        </p:nvSpPr>
        <p:spPr/>
        <p:txBody>
          <a:bodyPr/>
          <a:lstStyle/>
          <a:p>
            <a:pPr>
              <a:defRPr/>
            </a:pPr>
            <a:fld id="{148C009B-CB69-E04A-B9B3-34B26D69E9CF}" type="slidenum">
              <a:rPr lang="en-US" smtClean="0"/>
              <a:pPr>
                <a:defRPr/>
              </a:pPr>
              <a:t>34</a:t>
            </a:fld>
            <a:endParaRPr lang="en-US" dirty="0"/>
          </a:p>
        </p:txBody>
      </p:sp>
      <p:sp>
        <p:nvSpPr>
          <p:cNvPr id="7" name="Content Placeholder 1">
            <a:extLst>
              <a:ext uri="{FF2B5EF4-FFF2-40B4-BE49-F238E27FC236}">
                <a16:creationId xmlns:a16="http://schemas.microsoft.com/office/drawing/2014/main" id="{CD75F153-7BD2-48D5-BCD1-77F2628BD45F}"/>
              </a:ext>
            </a:extLst>
          </p:cNvPr>
          <p:cNvSpPr txBox="1">
            <a:spLocks/>
          </p:cNvSpPr>
          <p:nvPr/>
        </p:nvSpPr>
        <p:spPr>
          <a:xfrm>
            <a:off x="5834424" y="971551"/>
            <a:ext cx="5263482" cy="5059363"/>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300" b="1" dirty="0"/>
              <a:t>SSR1 Jacketed Cavities</a:t>
            </a:r>
          </a:p>
          <a:p>
            <a:r>
              <a:rPr lang="en-US" sz="1300" dirty="0"/>
              <a:t>PIP-II Production SSR1 FRS Rev. - (ED0011838)</a:t>
            </a:r>
          </a:p>
          <a:p>
            <a:r>
              <a:rPr lang="en-US" sz="1300" dirty="0"/>
              <a:t>PIP-II Production SSR1 Cavity, Coupler, Tuner TRS Rev. – (ED0011909)</a:t>
            </a:r>
          </a:p>
          <a:p>
            <a:r>
              <a:rPr lang="en-US" sz="1300" dirty="0"/>
              <a:t>PIP II SSR1 Internal ICD and ISD Rev. – (</a:t>
            </a:r>
            <a:r>
              <a:rPr lang="en-US" sz="1300" dirty="0">
                <a:solidFill>
                  <a:srgbClr val="FF0000"/>
                </a:solidFill>
              </a:rPr>
              <a:t>Under Development</a:t>
            </a:r>
            <a:r>
              <a:rPr lang="en-US" sz="1300" dirty="0"/>
              <a:t>) (ED0011405)</a:t>
            </a:r>
          </a:p>
          <a:p>
            <a:r>
              <a:rPr lang="en-US" sz="1300" dirty="0"/>
              <a:t>PIP-II SSR1 Production Cryomodule EPDM Rev. – (</a:t>
            </a:r>
            <a:r>
              <a:rPr lang="en-US" sz="1300" dirty="0">
                <a:solidFill>
                  <a:srgbClr val="FF0000"/>
                </a:solidFill>
              </a:rPr>
              <a:t>Under Development</a:t>
            </a:r>
            <a:r>
              <a:rPr lang="en-US" sz="1300" dirty="0"/>
              <a:t>) (ED0011856)</a:t>
            </a:r>
          </a:p>
          <a:p>
            <a:r>
              <a:rPr lang="en-US" sz="1300" dirty="0"/>
              <a:t>PIP-II SSR1 Production Cavity Acceptance Plan Rev. – (</a:t>
            </a:r>
            <a:r>
              <a:rPr lang="en-US" sz="1300" dirty="0">
                <a:solidFill>
                  <a:srgbClr val="FF0000"/>
                </a:solidFill>
              </a:rPr>
              <a:t>Under Development</a:t>
            </a:r>
            <a:r>
              <a:rPr lang="en-US" sz="1300" dirty="0"/>
              <a:t>) (ED0012002)</a:t>
            </a:r>
          </a:p>
          <a:p>
            <a:r>
              <a:rPr lang="en-US" sz="1300" dirty="0"/>
              <a:t>PIP-II SSR1 Production Cavity Acceptance Criteria Rev. – (</a:t>
            </a:r>
            <a:r>
              <a:rPr lang="en-US" sz="1300" dirty="0">
                <a:solidFill>
                  <a:srgbClr val="FF0000"/>
                </a:solidFill>
              </a:rPr>
              <a:t>Under Development</a:t>
            </a:r>
            <a:r>
              <a:rPr lang="en-US" sz="1300" dirty="0"/>
              <a:t>) (ED0012003)</a:t>
            </a:r>
          </a:p>
          <a:p>
            <a:pPr marL="0" indent="0">
              <a:buNone/>
            </a:pPr>
            <a:r>
              <a:rPr lang="en-US" sz="1300" b="1" dirty="0"/>
              <a:t>SSR1 Tuner</a:t>
            </a:r>
          </a:p>
          <a:p>
            <a:r>
              <a:rPr lang="en-US" sz="1300" dirty="0"/>
              <a:t>PIP-II Production SSR1 FRS Rev. - (ED0011838)</a:t>
            </a:r>
          </a:p>
          <a:p>
            <a:r>
              <a:rPr lang="en-US" sz="1300" dirty="0"/>
              <a:t>PIP-II Production SSR1 Cavity, Coupler, Tuner TRS Rev. – (ED0011909)</a:t>
            </a:r>
          </a:p>
          <a:p>
            <a:r>
              <a:rPr lang="en-US" sz="1300" dirty="0"/>
              <a:t>PIP II SSR1 Internal ICD and ISD Rev. – (</a:t>
            </a:r>
            <a:r>
              <a:rPr lang="en-US" sz="1300" dirty="0">
                <a:solidFill>
                  <a:srgbClr val="FF0000"/>
                </a:solidFill>
              </a:rPr>
              <a:t>Under Development</a:t>
            </a:r>
            <a:r>
              <a:rPr lang="en-US" sz="1300" dirty="0"/>
              <a:t>) (ED0011405)</a:t>
            </a:r>
          </a:p>
          <a:p>
            <a:r>
              <a:rPr lang="en-US" sz="1300" dirty="0"/>
              <a:t>PIP-II SSR1 Production Cryomodule EPDM Rev. – (</a:t>
            </a:r>
            <a:r>
              <a:rPr lang="en-US" sz="1300" dirty="0">
                <a:solidFill>
                  <a:srgbClr val="FF0000"/>
                </a:solidFill>
              </a:rPr>
              <a:t>Under Development</a:t>
            </a:r>
            <a:r>
              <a:rPr lang="en-US" sz="1300" dirty="0"/>
              <a:t>) (ED0011856)</a:t>
            </a:r>
          </a:p>
          <a:p>
            <a:r>
              <a:rPr lang="en-US" sz="1300" dirty="0"/>
              <a:t>PIP-II 650 MHz 70 kW SSA Acceptance Criteria – DAE/RRCAT Rev. – (</a:t>
            </a:r>
            <a:r>
              <a:rPr lang="en-US" sz="1300" dirty="0">
                <a:solidFill>
                  <a:srgbClr val="FF0000"/>
                </a:solidFill>
              </a:rPr>
              <a:t>Under Development</a:t>
            </a:r>
            <a:r>
              <a:rPr lang="en-US" sz="1300" dirty="0"/>
              <a:t>) (ED0011961)</a:t>
            </a:r>
          </a:p>
          <a:p>
            <a:r>
              <a:rPr lang="en-US" sz="1300" dirty="0"/>
              <a:t>PIP-II Prod SSR2 Cryomodule Acceptance Criteria – DAE/BARC Rev. – (</a:t>
            </a:r>
            <a:r>
              <a:rPr lang="en-US" sz="1300" dirty="0">
                <a:solidFill>
                  <a:srgbClr val="FF0000"/>
                </a:solidFill>
              </a:rPr>
              <a:t>Under</a:t>
            </a:r>
            <a:r>
              <a:rPr lang="en-US" sz="1300" dirty="0"/>
              <a:t> </a:t>
            </a:r>
            <a:r>
              <a:rPr lang="en-US" sz="1300" dirty="0">
                <a:solidFill>
                  <a:srgbClr val="FF0000"/>
                </a:solidFill>
              </a:rPr>
              <a:t>Development</a:t>
            </a:r>
            <a:r>
              <a:rPr lang="en-US" sz="1300" dirty="0"/>
              <a:t>) (ED0011962)</a:t>
            </a:r>
          </a:p>
          <a:p>
            <a:pPr marL="0" indent="0">
              <a:buNone/>
            </a:pPr>
            <a:endParaRPr lang="en-US" sz="1300" b="1" dirty="0"/>
          </a:p>
          <a:p>
            <a:pPr marL="0" indent="0">
              <a:buFont typeface="Arial" charset="0"/>
              <a:buNone/>
            </a:pPr>
            <a:endParaRPr lang="en-US" sz="1300" b="1" dirty="0"/>
          </a:p>
        </p:txBody>
      </p:sp>
    </p:spTree>
    <p:extLst>
      <p:ext uri="{BB962C8B-B14F-4D97-AF65-F5344CB8AC3E}">
        <p14:creationId xmlns:p14="http://schemas.microsoft.com/office/powerpoint/2010/main" val="786427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4D06E-16ED-40D4-A6C9-3920FA4F78A0}"/>
              </a:ext>
            </a:extLst>
          </p:cNvPr>
          <p:cNvSpPr>
            <a:spLocks noGrp="1"/>
          </p:cNvSpPr>
          <p:nvPr>
            <p:ph idx="1"/>
          </p:nvPr>
        </p:nvSpPr>
        <p:spPr>
          <a:xfrm>
            <a:off x="304805" y="971552"/>
            <a:ext cx="6123291" cy="5059363"/>
          </a:xfrm>
        </p:spPr>
        <p:txBody>
          <a:bodyPr/>
          <a:lstStyle/>
          <a:p>
            <a:pPr marL="0" indent="0">
              <a:buNone/>
            </a:pPr>
            <a:r>
              <a:rPr lang="en-US" sz="1300" b="1" dirty="0"/>
              <a:t>SSR1 SC Solenoids</a:t>
            </a:r>
          </a:p>
          <a:p>
            <a:r>
              <a:rPr lang="en-US" sz="1300" dirty="0"/>
              <a:t>PIP-II Production SSR1 FRS Rev. - (ED0011838)</a:t>
            </a:r>
          </a:p>
          <a:p>
            <a:r>
              <a:rPr lang="en-US" sz="1300" dirty="0"/>
              <a:t>PIP-II TRS SSR1 SSR2 Production Focusing Lens and Current Leads Rev. – (ED0013800)</a:t>
            </a:r>
          </a:p>
          <a:p>
            <a:r>
              <a:rPr lang="en-US" sz="1300" dirty="0"/>
              <a:t>PIP-II SSR2 Solenoid ISD – DAE/BARC Rev. – (</a:t>
            </a:r>
            <a:r>
              <a:rPr lang="en-US" sz="1300" dirty="0">
                <a:solidFill>
                  <a:srgbClr val="FF0000"/>
                </a:solidFill>
              </a:rPr>
              <a:t>Under Development</a:t>
            </a:r>
            <a:r>
              <a:rPr lang="en-US" sz="1300" dirty="0"/>
              <a:t>) (ED0011960)</a:t>
            </a:r>
          </a:p>
          <a:p>
            <a:r>
              <a:rPr lang="en-US" sz="1300" dirty="0"/>
              <a:t>PIP-II Production SSR2 Solenoid Fab Spec (</a:t>
            </a:r>
            <a:r>
              <a:rPr lang="en-US" sz="1300" dirty="0">
                <a:solidFill>
                  <a:srgbClr val="FF0000"/>
                </a:solidFill>
              </a:rPr>
              <a:t>Under Development</a:t>
            </a:r>
            <a:r>
              <a:rPr lang="en-US" sz="1300" dirty="0"/>
              <a:t>) (ED0011935)</a:t>
            </a:r>
          </a:p>
          <a:p>
            <a:r>
              <a:rPr lang="en-US" sz="1300" dirty="0"/>
              <a:t>PIP-II 650 MHz 70 kW SSA Acceptance Criteria – DAE/RRCAT Rev. – (</a:t>
            </a:r>
            <a:r>
              <a:rPr lang="en-US" sz="1300" dirty="0">
                <a:solidFill>
                  <a:srgbClr val="FF0000"/>
                </a:solidFill>
              </a:rPr>
              <a:t>Under Development</a:t>
            </a:r>
            <a:r>
              <a:rPr lang="en-US" sz="1300" dirty="0"/>
              <a:t>) (ED0011961)</a:t>
            </a:r>
          </a:p>
          <a:p>
            <a:r>
              <a:rPr lang="en-US" sz="1300" dirty="0"/>
              <a:t>PIP-II Prod SSR2 Cryomodule Acceptance Criteria – DAE/BARC Rev. – (</a:t>
            </a:r>
            <a:r>
              <a:rPr lang="en-US" sz="1300" dirty="0">
                <a:solidFill>
                  <a:srgbClr val="FF0000"/>
                </a:solidFill>
              </a:rPr>
              <a:t>Under</a:t>
            </a:r>
            <a:r>
              <a:rPr lang="en-US" sz="1300" dirty="0"/>
              <a:t> </a:t>
            </a:r>
            <a:r>
              <a:rPr lang="en-US" sz="1300" dirty="0">
                <a:solidFill>
                  <a:srgbClr val="FF0000"/>
                </a:solidFill>
              </a:rPr>
              <a:t>Development</a:t>
            </a:r>
            <a:r>
              <a:rPr lang="en-US" sz="1300" dirty="0"/>
              <a:t>) (ED0011962)</a:t>
            </a:r>
          </a:p>
          <a:p>
            <a:pPr marL="0" indent="0">
              <a:buNone/>
            </a:pPr>
            <a:r>
              <a:rPr lang="en-US" sz="1300" b="1" dirty="0"/>
              <a:t>SSR2 Pre-Production Jacketed </a:t>
            </a:r>
            <a:r>
              <a:rPr lang="en-US" sz="1300" b="1" dirty="0" err="1"/>
              <a:t>Caveties</a:t>
            </a:r>
            <a:r>
              <a:rPr lang="en-US" sz="1300" b="1" dirty="0"/>
              <a:t>/Couplers/Tuners</a:t>
            </a:r>
          </a:p>
          <a:p>
            <a:r>
              <a:rPr lang="en-US" sz="1300" dirty="0"/>
              <a:t>PIP-II SSR2 Cryomodule FRS Rev D (</a:t>
            </a:r>
            <a:r>
              <a:rPr lang="en-US" sz="1300" dirty="0">
                <a:solidFill>
                  <a:srgbClr val="FF0000"/>
                </a:solidFill>
              </a:rPr>
              <a:t>Under Development</a:t>
            </a:r>
            <a:r>
              <a:rPr lang="en-US" sz="1300" dirty="0"/>
              <a:t>) (ED0001829)</a:t>
            </a:r>
          </a:p>
          <a:p>
            <a:r>
              <a:rPr lang="en-US" sz="1300" dirty="0"/>
              <a:t>PIP-II SSR2 Cavity Coupler and Tuner TRS Rev B (ED0009784)</a:t>
            </a:r>
          </a:p>
          <a:p>
            <a:r>
              <a:rPr lang="en-US" sz="1300" dirty="0"/>
              <a:t>PIP-II Pre-production SSR2 Cryomodule, Internal ISD Rev. – (ED0011023)</a:t>
            </a:r>
          </a:p>
          <a:p>
            <a:r>
              <a:rPr lang="en-US" sz="1300" dirty="0"/>
              <a:t>Proto SSR2 Cryomodule 325 MHz B .47 EPDM Rev – (</a:t>
            </a:r>
            <a:r>
              <a:rPr lang="en-US" sz="1300" dirty="0">
                <a:solidFill>
                  <a:srgbClr val="FF0000"/>
                </a:solidFill>
              </a:rPr>
              <a:t>Under Development</a:t>
            </a:r>
            <a:r>
              <a:rPr lang="en-US" sz="1300" dirty="0"/>
              <a:t>) (ED0001257)</a:t>
            </a:r>
          </a:p>
          <a:p>
            <a:r>
              <a:rPr lang="en-US" sz="1300" dirty="0"/>
              <a:t>PIP-II DAE Deliverables Acceptance Plan Rev - (</a:t>
            </a:r>
            <a:r>
              <a:rPr lang="en-US" sz="1300" dirty="0">
                <a:solidFill>
                  <a:srgbClr val="FF0000"/>
                </a:solidFill>
              </a:rPr>
              <a:t>Under Development</a:t>
            </a:r>
            <a:r>
              <a:rPr lang="en-US" sz="1300" dirty="0"/>
              <a:t>) (ED0011957)</a:t>
            </a:r>
          </a:p>
          <a:p>
            <a:r>
              <a:rPr lang="en-US" sz="1300" dirty="0"/>
              <a:t>PIP-II Pre-Prod SSR2 Acceptance Criteria Rev – (</a:t>
            </a:r>
            <a:r>
              <a:rPr lang="en-US" sz="1300" dirty="0">
                <a:solidFill>
                  <a:srgbClr val="FF0000"/>
                </a:solidFill>
              </a:rPr>
              <a:t>Under Development</a:t>
            </a:r>
            <a:r>
              <a:rPr lang="en-US" sz="1300" dirty="0"/>
              <a:t>) (ED0011958)</a:t>
            </a:r>
          </a:p>
          <a:p>
            <a:pPr marL="0" indent="0">
              <a:buNone/>
            </a:pPr>
            <a:endParaRPr lang="en-US" sz="1300" b="1" dirty="0"/>
          </a:p>
          <a:p>
            <a:pPr marL="0" indent="0">
              <a:buNone/>
            </a:pPr>
            <a:endParaRPr lang="en-US" sz="1300" dirty="0"/>
          </a:p>
        </p:txBody>
      </p:sp>
      <p:sp>
        <p:nvSpPr>
          <p:cNvPr id="3" name="Title 2">
            <a:extLst>
              <a:ext uri="{FF2B5EF4-FFF2-40B4-BE49-F238E27FC236}">
                <a16:creationId xmlns:a16="http://schemas.microsoft.com/office/drawing/2014/main" id="{7A3CC037-0958-42A0-8005-D4170FE17A10}"/>
              </a:ext>
            </a:extLst>
          </p:cNvPr>
          <p:cNvSpPr>
            <a:spLocks noGrp="1"/>
          </p:cNvSpPr>
          <p:nvPr>
            <p:ph type="title"/>
          </p:nvPr>
        </p:nvSpPr>
        <p:spPr>
          <a:xfrm>
            <a:off x="304805" y="399208"/>
            <a:ext cx="11582400" cy="427877"/>
          </a:xfrm>
        </p:spPr>
        <p:txBody>
          <a:bodyPr/>
          <a:lstStyle/>
          <a:p>
            <a:r>
              <a:rPr kumimoji="0" lang="en-US" sz="2933" b="1" i="0" u="none" strike="noStrike" kern="1200" cap="none" spc="0" normalizeH="0" baseline="0" noProof="0" dirty="0">
                <a:ln>
                  <a:noFill/>
                </a:ln>
                <a:solidFill>
                  <a:srgbClr val="004C97"/>
                </a:solidFill>
                <a:effectLst/>
                <a:uLnTx/>
                <a:uFillTx/>
                <a:latin typeface="Helvetica"/>
              </a:rPr>
              <a:t>DAE – BARC Relevant Documents cont.</a:t>
            </a:r>
            <a:br>
              <a:rPr kumimoji="0" lang="en-US" sz="2933" b="1" i="0" u="none" strike="noStrike" kern="1200" cap="none" spc="0" normalizeH="0" baseline="0" noProof="0" dirty="0">
                <a:ln>
                  <a:noFill/>
                </a:ln>
                <a:solidFill>
                  <a:srgbClr val="004C97"/>
                </a:solidFill>
                <a:effectLst/>
                <a:uLnTx/>
                <a:uFillTx/>
                <a:latin typeface="Helvetica"/>
              </a:rPr>
            </a:br>
            <a:r>
              <a:rPr kumimoji="0" lang="en-US" sz="1600" b="1" i="0" u="none" strike="noStrike" kern="1200" cap="none" spc="0" normalizeH="0" baseline="0" noProof="0" dirty="0">
                <a:ln>
                  <a:noFill/>
                </a:ln>
                <a:solidFill>
                  <a:srgbClr val="003087">
                    <a:lumMod val="40000"/>
                    <a:lumOff val="60000"/>
                  </a:srgbClr>
                </a:solidFill>
                <a:effectLst/>
                <a:uLnTx/>
                <a:uFillTx/>
                <a:latin typeface="Helvetica"/>
              </a:rPr>
              <a:t>All Documents not under development are Released in Team Center as of 7/12/2022</a:t>
            </a:r>
            <a:endParaRPr lang="en-US" dirty="0"/>
          </a:p>
        </p:txBody>
      </p:sp>
      <p:sp>
        <p:nvSpPr>
          <p:cNvPr id="4" name="Date Placeholder 3">
            <a:extLst>
              <a:ext uri="{FF2B5EF4-FFF2-40B4-BE49-F238E27FC236}">
                <a16:creationId xmlns:a16="http://schemas.microsoft.com/office/drawing/2014/main" id="{01999A6B-B2DF-4818-9F69-A8CC2090F374}"/>
              </a:ext>
            </a:extLst>
          </p:cNvPr>
          <p:cNvSpPr>
            <a:spLocks noGrp="1"/>
          </p:cNvSpPr>
          <p:nvPr>
            <p:ph type="dt" sz="half" idx="10"/>
          </p:nvPr>
        </p:nvSpPr>
        <p:spPr/>
        <p:txBody>
          <a:bodyPr/>
          <a:lstStyle/>
          <a:p>
            <a:pPr>
              <a:defRPr/>
            </a:pPr>
            <a:r>
              <a:rPr lang="en-US" dirty="0"/>
              <a:t>7/12/2022</a:t>
            </a:r>
          </a:p>
        </p:txBody>
      </p:sp>
      <p:sp>
        <p:nvSpPr>
          <p:cNvPr id="5" name="Footer Placeholder 4">
            <a:extLst>
              <a:ext uri="{FF2B5EF4-FFF2-40B4-BE49-F238E27FC236}">
                <a16:creationId xmlns:a16="http://schemas.microsoft.com/office/drawing/2014/main" id="{AEB482D1-DAE7-4FCB-B1EA-9909BE5DA076}"/>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1E02ABA8-C2B1-4D39-A4D3-761AE9DCB2C8}"/>
              </a:ext>
            </a:extLst>
          </p:cNvPr>
          <p:cNvSpPr>
            <a:spLocks noGrp="1"/>
          </p:cNvSpPr>
          <p:nvPr>
            <p:ph type="sldNum" sz="quarter" idx="12"/>
          </p:nvPr>
        </p:nvSpPr>
        <p:spPr/>
        <p:txBody>
          <a:bodyPr/>
          <a:lstStyle/>
          <a:p>
            <a:pPr>
              <a:defRPr/>
            </a:pPr>
            <a:fld id="{148C009B-CB69-E04A-B9B3-34B26D69E9CF}" type="slidenum">
              <a:rPr lang="en-US" smtClean="0"/>
              <a:pPr>
                <a:defRPr/>
              </a:pPr>
              <a:t>35</a:t>
            </a:fld>
            <a:endParaRPr lang="en-US" dirty="0"/>
          </a:p>
        </p:txBody>
      </p:sp>
      <p:sp>
        <p:nvSpPr>
          <p:cNvPr id="7" name="Content Placeholder 1">
            <a:extLst>
              <a:ext uri="{FF2B5EF4-FFF2-40B4-BE49-F238E27FC236}">
                <a16:creationId xmlns:a16="http://schemas.microsoft.com/office/drawing/2014/main" id="{1318BE6C-7663-4D02-AE48-DE4622CCD2A8}"/>
              </a:ext>
            </a:extLst>
          </p:cNvPr>
          <p:cNvSpPr txBox="1">
            <a:spLocks/>
          </p:cNvSpPr>
          <p:nvPr/>
        </p:nvSpPr>
        <p:spPr>
          <a:xfrm>
            <a:off x="6687403" y="990321"/>
            <a:ext cx="5024646" cy="5059363"/>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1300" b="1" dirty="0"/>
              <a:t>SSR2 Pre-Production SC Solenoids</a:t>
            </a:r>
          </a:p>
          <a:p>
            <a:r>
              <a:rPr lang="en-US" sz="1300" dirty="0"/>
              <a:t>PIP-II SSR2 Cryomodule FRS Rev D (</a:t>
            </a:r>
            <a:r>
              <a:rPr lang="en-US" sz="1300" dirty="0">
                <a:solidFill>
                  <a:srgbClr val="FF0000"/>
                </a:solidFill>
              </a:rPr>
              <a:t>Under Development</a:t>
            </a:r>
            <a:r>
              <a:rPr lang="en-US" sz="1300" dirty="0"/>
              <a:t>) (ED0001829)</a:t>
            </a:r>
          </a:p>
          <a:p>
            <a:r>
              <a:rPr lang="en-US" sz="1300" dirty="0"/>
              <a:t>Focusing Lens for SSR1 and SSR2 Rev. – (ED0011214)</a:t>
            </a:r>
          </a:p>
          <a:p>
            <a:r>
              <a:rPr lang="en-US" sz="1300" dirty="0"/>
              <a:t>PIP-II Pre-Production SSR2 Cryomodule Internal ISD     Rev. – (ED0011023)</a:t>
            </a:r>
          </a:p>
          <a:p>
            <a:r>
              <a:rPr lang="en-US" sz="1300" dirty="0"/>
              <a:t>PIP-II Production SSR2 Solenoid Fab Spec (</a:t>
            </a:r>
            <a:r>
              <a:rPr lang="en-US" sz="1300" dirty="0">
                <a:solidFill>
                  <a:srgbClr val="FF0000"/>
                </a:solidFill>
              </a:rPr>
              <a:t>Under Development</a:t>
            </a:r>
            <a:r>
              <a:rPr lang="en-US" sz="1300" dirty="0"/>
              <a:t>) (ED0011935)</a:t>
            </a:r>
          </a:p>
          <a:p>
            <a:r>
              <a:rPr lang="en-US" sz="1300" dirty="0"/>
              <a:t>PIP-II DAE Deliverables Acceptance Plan Rev - (</a:t>
            </a:r>
            <a:r>
              <a:rPr lang="en-US" sz="1300" dirty="0">
                <a:solidFill>
                  <a:srgbClr val="FF0000"/>
                </a:solidFill>
              </a:rPr>
              <a:t>Under Development</a:t>
            </a:r>
            <a:r>
              <a:rPr lang="en-US" sz="1300" dirty="0"/>
              <a:t>) (ED0011957)</a:t>
            </a:r>
          </a:p>
          <a:p>
            <a:r>
              <a:rPr lang="en-US" sz="1300" dirty="0"/>
              <a:t>PIP-II Pre-Prod SSR2 Acceptance Criteria Rev – (</a:t>
            </a:r>
            <a:r>
              <a:rPr lang="en-US" sz="1300" dirty="0">
                <a:solidFill>
                  <a:srgbClr val="FF0000"/>
                </a:solidFill>
              </a:rPr>
              <a:t>Under Development</a:t>
            </a:r>
            <a:r>
              <a:rPr lang="en-US" sz="1300" dirty="0"/>
              <a:t>) (ED0011958)</a:t>
            </a:r>
          </a:p>
          <a:p>
            <a:pPr marL="0" indent="0">
              <a:buFont typeface="Arial" charset="0"/>
              <a:buNone/>
            </a:pPr>
            <a:r>
              <a:rPr lang="en-US" sz="1300" b="1" dirty="0"/>
              <a:t>SSR2 Cryomodule</a:t>
            </a:r>
          </a:p>
          <a:p>
            <a:r>
              <a:rPr lang="en-US" sz="1300" dirty="0"/>
              <a:t>PIP-II SSR2 Cryomodule FRS Rev D (</a:t>
            </a:r>
            <a:r>
              <a:rPr lang="en-US" sz="1300" dirty="0">
                <a:solidFill>
                  <a:srgbClr val="FF0000"/>
                </a:solidFill>
              </a:rPr>
              <a:t>Under Development</a:t>
            </a:r>
            <a:r>
              <a:rPr lang="en-US" sz="1300" dirty="0"/>
              <a:t>) (ED0001829)</a:t>
            </a:r>
          </a:p>
          <a:p>
            <a:r>
              <a:rPr lang="en-US" sz="1300" dirty="0"/>
              <a:t>PIP-II Production SSR2 Cryomodule TRS Rev – (ED0011910)</a:t>
            </a:r>
          </a:p>
          <a:p>
            <a:r>
              <a:rPr lang="en-US" sz="1300" dirty="0"/>
              <a:t>PIP-II Production SSR2 – External ISD (</a:t>
            </a:r>
            <a:r>
              <a:rPr lang="en-US" sz="1300" dirty="0">
                <a:solidFill>
                  <a:srgbClr val="FF0000"/>
                </a:solidFill>
              </a:rPr>
              <a:t>Under Development</a:t>
            </a:r>
            <a:r>
              <a:rPr lang="en-US" sz="1300" dirty="0">
                <a:solidFill>
                  <a:srgbClr val="4E4E4E"/>
                </a:solidFill>
              </a:rPr>
              <a:t>) (ED0011911)</a:t>
            </a:r>
          </a:p>
          <a:p>
            <a:r>
              <a:rPr lang="en-US" sz="1300" dirty="0">
                <a:solidFill>
                  <a:srgbClr val="4E4E4E"/>
                </a:solidFill>
              </a:rPr>
              <a:t>PIP-II Production SSR2 EPDM </a:t>
            </a:r>
            <a:r>
              <a:rPr lang="en-US" sz="1300" dirty="0"/>
              <a:t>(</a:t>
            </a:r>
            <a:r>
              <a:rPr lang="en-US" sz="1300" dirty="0">
                <a:solidFill>
                  <a:srgbClr val="FF0000"/>
                </a:solidFill>
              </a:rPr>
              <a:t>Under Development</a:t>
            </a:r>
            <a:r>
              <a:rPr lang="en-US" sz="1300" dirty="0">
                <a:solidFill>
                  <a:srgbClr val="4E4E4E"/>
                </a:solidFill>
              </a:rPr>
              <a:t>) (ED0011912)</a:t>
            </a:r>
          </a:p>
          <a:p>
            <a:r>
              <a:rPr lang="en-US" sz="1300" dirty="0"/>
              <a:t>PIP-II DAE Deliverables Acceptance Plan Rev - (</a:t>
            </a:r>
            <a:r>
              <a:rPr lang="en-US" sz="1300" dirty="0">
                <a:solidFill>
                  <a:srgbClr val="FF0000"/>
                </a:solidFill>
              </a:rPr>
              <a:t>Under Development</a:t>
            </a:r>
            <a:r>
              <a:rPr lang="en-US" sz="1300" dirty="0"/>
              <a:t>) (ED0011957)</a:t>
            </a:r>
          </a:p>
          <a:p>
            <a:r>
              <a:rPr lang="en-US" sz="1300" dirty="0"/>
              <a:t>PIP-II Pre-Prod SSR2 Acceptance Criteria Rev – (</a:t>
            </a:r>
            <a:r>
              <a:rPr lang="en-US" sz="1300" dirty="0">
                <a:solidFill>
                  <a:srgbClr val="FF0000"/>
                </a:solidFill>
              </a:rPr>
              <a:t>Under Development</a:t>
            </a:r>
            <a:r>
              <a:rPr lang="en-US" sz="1300" dirty="0"/>
              <a:t>) (ED0011958</a:t>
            </a:r>
            <a:endParaRPr lang="en-US" sz="1300" b="1" dirty="0"/>
          </a:p>
          <a:p>
            <a:pPr marL="0" indent="0">
              <a:buFont typeface="Arial" charset="0"/>
              <a:buNone/>
            </a:pPr>
            <a:endParaRPr lang="en-US" sz="1300" dirty="0"/>
          </a:p>
        </p:txBody>
      </p:sp>
    </p:spTree>
    <p:extLst>
      <p:ext uri="{BB962C8B-B14F-4D97-AF65-F5344CB8AC3E}">
        <p14:creationId xmlns:p14="http://schemas.microsoft.com/office/powerpoint/2010/main" val="3783478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13E8D2-6DA3-4161-B19F-55298116194E}"/>
              </a:ext>
            </a:extLst>
          </p:cNvPr>
          <p:cNvSpPr>
            <a:spLocks noGrp="1"/>
          </p:cNvSpPr>
          <p:nvPr>
            <p:ph idx="1"/>
          </p:nvPr>
        </p:nvSpPr>
        <p:spPr>
          <a:xfrm>
            <a:off x="204721" y="971552"/>
            <a:ext cx="5891279" cy="5059363"/>
          </a:xfrm>
        </p:spPr>
        <p:txBody>
          <a:bodyPr/>
          <a:lstStyle/>
          <a:p>
            <a:pPr marL="0" indent="0">
              <a:buNone/>
            </a:pPr>
            <a:r>
              <a:rPr lang="en-US" sz="1400" b="1" dirty="0"/>
              <a:t>SSR2 Jacketed Cavities/Couplers/Tuners</a:t>
            </a:r>
          </a:p>
          <a:p>
            <a:r>
              <a:rPr lang="en-US" sz="1400" dirty="0"/>
              <a:t>PIP-II SSR2 Cryomodule FRS Rev D (</a:t>
            </a:r>
            <a:r>
              <a:rPr lang="en-US" sz="1400" dirty="0">
                <a:solidFill>
                  <a:srgbClr val="FF0000"/>
                </a:solidFill>
              </a:rPr>
              <a:t>Under Development</a:t>
            </a:r>
            <a:r>
              <a:rPr lang="en-US" sz="1400" dirty="0"/>
              <a:t>) (ED0001829)</a:t>
            </a:r>
          </a:p>
          <a:p>
            <a:r>
              <a:rPr lang="en-US" sz="1400" dirty="0"/>
              <a:t>PIP-II Production SSR2 Cavity Coupler and Tuner TRS Rev – (ED0013795)</a:t>
            </a:r>
          </a:p>
          <a:p>
            <a:r>
              <a:rPr lang="en-US" sz="1400" dirty="0"/>
              <a:t>PIP-II Pre-production SSR2 Cryomodule Internal ISD Rev – (ED0011023)</a:t>
            </a:r>
          </a:p>
          <a:p>
            <a:r>
              <a:rPr lang="en-US" sz="1400" dirty="0"/>
              <a:t>PIP-II Production SSR2 EPDM Rev - (</a:t>
            </a:r>
            <a:r>
              <a:rPr lang="en-US" sz="1400" dirty="0">
                <a:solidFill>
                  <a:srgbClr val="FF0000"/>
                </a:solidFill>
              </a:rPr>
              <a:t>Under Development</a:t>
            </a:r>
            <a:r>
              <a:rPr lang="en-US" sz="1400" dirty="0"/>
              <a:t>) (ED0011912)</a:t>
            </a:r>
          </a:p>
          <a:p>
            <a:r>
              <a:rPr lang="en-US" sz="1400" dirty="0"/>
              <a:t>PIP-II DAE Deliverables Acceptance Plan Rev - (</a:t>
            </a:r>
            <a:r>
              <a:rPr lang="en-US" sz="1400" dirty="0">
                <a:solidFill>
                  <a:srgbClr val="FF0000"/>
                </a:solidFill>
              </a:rPr>
              <a:t>Under Development</a:t>
            </a:r>
            <a:r>
              <a:rPr lang="en-US" sz="1400" dirty="0"/>
              <a:t>) (ED0011957)</a:t>
            </a:r>
          </a:p>
          <a:p>
            <a:pPr marL="0" indent="0">
              <a:buNone/>
            </a:pPr>
            <a:r>
              <a:rPr lang="en-US" sz="1400" b="1" dirty="0"/>
              <a:t>SSR2 SC Solenoids</a:t>
            </a:r>
          </a:p>
          <a:p>
            <a:r>
              <a:rPr lang="en-US" sz="1400" dirty="0"/>
              <a:t>PIP-II SSR2 Cryomodule FRS Rev D (</a:t>
            </a:r>
            <a:r>
              <a:rPr lang="en-US" sz="1400" dirty="0">
                <a:solidFill>
                  <a:srgbClr val="FF0000"/>
                </a:solidFill>
              </a:rPr>
              <a:t>Under Development</a:t>
            </a:r>
            <a:r>
              <a:rPr lang="en-US" sz="1400" dirty="0"/>
              <a:t>) (ED0001829)</a:t>
            </a:r>
          </a:p>
          <a:p>
            <a:r>
              <a:rPr lang="en-US" sz="1400" dirty="0"/>
              <a:t>PIP-II TRS SSR1 SSR2 Production Focusing Lens and Current Leads Rev -(ED0013800)</a:t>
            </a:r>
          </a:p>
          <a:p>
            <a:r>
              <a:rPr lang="en-US" sz="1400" dirty="0"/>
              <a:t>PIP-II Pre-production SSR2 Cryomodule Internal ISD Rev – (ED0011023)</a:t>
            </a:r>
          </a:p>
          <a:p>
            <a:r>
              <a:rPr lang="en-US" sz="1400" dirty="0"/>
              <a:t>PIP-II Production SSR2 Solenoid Fab Spec Rev – (ED0011935)</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Prod SSR2 Cryomodule Acceptance Criteria – DAE/BARC (</a:t>
            </a:r>
            <a:r>
              <a:rPr lang="en-US" sz="1400" dirty="0">
                <a:solidFill>
                  <a:srgbClr val="FF0000"/>
                </a:solidFill>
              </a:rPr>
              <a:t>Under Development</a:t>
            </a:r>
            <a:r>
              <a:rPr lang="en-US" sz="1400" dirty="0"/>
              <a:t>) (ED0011962)</a:t>
            </a:r>
          </a:p>
          <a:p>
            <a:endParaRPr lang="en-US" sz="1400" dirty="0"/>
          </a:p>
        </p:txBody>
      </p:sp>
      <p:sp>
        <p:nvSpPr>
          <p:cNvPr id="3" name="Title 2">
            <a:extLst>
              <a:ext uri="{FF2B5EF4-FFF2-40B4-BE49-F238E27FC236}">
                <a16:creationId xmlns:a16="http://schemas.microsoft.com/office/drawing/2014/main" id="{50EA4D69-3B18-4664-8CC8-CB2B688C20C5}"/>
              </a:ext>
            </a:extLst>
          </p:cNvPr>
          <p:cNvSpPr>
            <a:spLocks noGrp="1"/>
          </p:cNvSpPr>
          <p:nvPr>
            <p:ph type="title"/>
          </p:nvPr>
        </p:nvSpPr>
        <p:spPr>
          <a:xfrm>
            <a:off x="304800" y="402336"/>
            <a:ext cx="11582400" cy="427877"/>
          </a:xfrm>
        </p:spPr>
        <p:txBody>
          <a:bodyPr/>
          <a:lstStyle/>
          <a:p>
            <a:r>
              <a:rPr kumimoji="0" lang="en-US" sz="2933" b="1" i="0" u="none" strike="noStrike" kern="1200" cap="none" spc="0" normalizeH="0" baseline="0" noProof="0" dirty="0">
                <a:ln>
                  <a:noFill/>
                </a:ln>
                <a:solidFill>
                  <a:srgbClr val="004C97"/>
                </a:solidFill>
                <a:effectLst/>
                <a:uLnTx/>
                <a:uFillTx/>
                <a:latin typeface="Helvetica"/>
              </a:rPr>
              <a:t>DAE – BARC Relevant Documents cont.</a:t>
            </a:r>
            <a:br>
              <a:rPr kumimoji="0" lang="en-US" sz="2933" b="1" i="0" u="none" strike="noStrike" kern="1200" cap="none" spc="0" normalizeH="0" baseline="0" noProof="0" dirty="0">
                <a:ln>
                  <a:noFill/>
                </a:ln>
                <a:solidFill>
                  <a:srgbClr val="004C97"/>
                </a:solidFill>
                <a:effectLst/>
                <a:uLnTx/>
                <a:uFillTx/>
                <a:latin typeface="Helvetica"/>
              </a:rPr>
            </a:br>
            <a:r>
              <a:rPr kumimoji="0" lang="en-US" sz="1600" b="1" i="0" u="none" strike="noStrike" kern="1200" cap="none" spc="0" normalizeH="0" baseline="0" noProof="0" dirty="0">
                <a:ln>
                  <a:noFill/>
                </a:ln>
                <a:solidFill>
                  <a:srgbClr val="003087">
                    <a:lumMod val="40000"/>
                    <a:lumOff val="60000"/>
                  </a:srgbClr>
                </a:solidFill>
                <a:effectLst/>
                <a:uLnTx/>
                <a:uFillTx/>
                <a:latin typeface="Helvetica"/>
              </a:rPr>
              <a:t>All Documents not under development are Released in Team Center as of 7/12/2022</a:t>
            </a:r>
            <a:endParaRPr lang="en-US" dirty="0"/>
          </a:p>
        </p:txBody>
      </p:sp>
      <p:sp>
        <p:nvSpPr>
          <p:cNvPr id="4" name="Date Placeholder 3">
            <a:extLst>
              <a:ext uri="{FF2B5EF4-FFF2-40B4-BE49-F238E27FC236}">
                <a16:creationId xmlns:a16="http://schemas.microsoft.com/office/drawing/2014/main" id="{EA02DE35-686B-4E35-94C4-E8B6FF23988E}"/>
              </a:ext>
            </a:extLst>
          </p:cNvPr>
          <p:cNvSpPr>
            <a:spLocks noGrp="1"/>
          </p:cNvSpPr>
          <p:nvPr>
            <p:ph type="dt" sz="half" idx="10"/>
          </p:nvPr>
        </p:nvSpPr>
        <p:spPr/>
        <p:txBody>
          <a:bodyPr/>
          <a:lstStyle/>
          <a:p>
            <a:pPr>
              <a:defRPr/>
            </a:pPr>
            <a:r>
              <a:rPr lang="en-US" dirty="0"/>
              <a:t>7/12/2022</a:t>
            </a:r>
          </a:p>
        </p:txBody>
      </p:sp>
      <p:sp>
        <p:nvSpPr>
          <p:cNvPr id="5" name="Footer Placeholder 4">
            <a:extLst>
              <a:ext uri="{FF2B5EF4-FFF2-40B4-BE49-F238E27FC236}">
                <a16:creationId xmlns:a16="http://schemas.microsoft.com/office/drawing/2014/main" id="{EB320139-B2B0-444E-8FA9-D3591DD453D9}"/>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B77DD99B-491F-4D26-BEEF-6616F54C8633}"/>
              </a:ext>
            </a:extLst>
          </p:cNvPr>
          <p:cNvSpPr>
            <a:spLocks noGrp="1"/>
          </p:cNvSpPr>
          <p:nvPr>
            <p:ph type="sldNum" sz="quarter" idx="12"/>
          </p:nvPr>
        </p:nvSpPr>
        <p:spPr/>
        <p:txBody>
          <a:bodyPr/>
          <a:lstStyle/>
          <a:p>
            <a:pPr>
              <a:defRPr/>
            </a:pPr>
            <a:fld id="{148C009B-CB69-E04A-B9B3-34B26D69E9CF}" type="slidenum">
              <a:rPr lang="en-US" smtClean="0"/>
              <a:pPr>
                <a:defRPr/>
              </a:pPr>
              <a:t>36</a:t>
            </a:fld>
            <a:endParaRPr lang="en-US" dirty="0"/>
          </a:p>
        </p:txBody>
      </p:sp>
      <p:sp>
        <p:nvSpPr>
          <p:cNvPr id="7" name="Content Placeholder 1">
            <a:extLst>
              <a:ext uri="{FF2B5EF4-FFF2-40B4-BE49-F238E27FC236}">
                <a16:creationId xmlns:a16="http://schemas.microsoft.com/office/drawing/2014/main" id="{A20134D7-757F-4613-9CC4-8A9456043803}"/>
              </a:ext>
            </a:extLst>
          </p:cNvPr>
          <p:cNvSpPr txBox="1">
            <a:spLocks/>
          </p:cNvSpPr>
          <p:nvPr/>
        </p:nvSpPr>
        <p:spPr>
          <a:xfrm>
            <a:off x="6211865" y="899318"/>
            <a:ext cx="5891279" cy="5059363"/>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1400" b="1" dirty="0"/>
              <a:t>LB650 Pre-Production Couplers</a:t>
            </a:r>
          </a:p>
          <a:p>
            <a:r>
              <a:rPr lang="en-US" sz="1400" dirty="0"/>
              <a:t>650 MHz Coupler FRS Rev A (ED0003645)</a:t>
            </a:r>
          </a:p>
          <a:p>
            <a:r>
              <a:rPr lang="en-US" sz="1400" dirty="0"/>
              <a:t>PIP-II LB650 Dressed Cavity TRS Rev – (ED0013630)</a:t>
            </a:r>
          </a:p>
          <a:p>
            <a:r>
              <a:rPr lang="en-US" sz="1400" dirty="0"/>
              <a:t>PIP-II LB650 Internal ICD and ISD Rev – (ED0011092)</a:t>
            </a:r>
          </a:p>
          <a:p>
            <a:r>
              <a:rPr lang="en-US" sz="1400" dirty="0"/>
              <a:t>PIP-II 650 MHz RF Coupler Fabrication Specification Rev – (</a:t>
            </a:r>
            <a:r>
              <a:rPr lang="en-US" sz="1400" dirty="0">
                <a:solidFill>
                  <a:srgbClr val="FF0000"/>
                </a:solidFill>
              </a:rPr>
              <a:t>Under Development</a:t>
            </a:r>
            <a:r>
              <a:rPr lang="en-US" sz="1400" dirty="0"/>
              <a:t>) (ED0011984)</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LB650 prod DCAV Acceptance Criteria DAE Rev – (</a:t>
            </a:r>
            <a:r>
              <a:rPr lang="en-US" sz="1400" dirty="0">
                <a:solidFill>
                  <a:srgbClr val="FF0000"/>
                </a:solidFill>
              </a:rPr>
              <a:t>Under Development</a:t>
            </a:r>
            <a:r>
              <a:rPr lang="en-US" sz="1400" dirty="0"/>
              <a:t>) (ED0011986)</a:t>
            </a:r>
          </a:p>
          <a:p>
            <a:pPr marL="0" indent="0">
              <a:buNone/>
            </a:pPr>
            <a:r>
              <a:rPr lang="en-US" sz="1400" b="1" dirty="0"/>
              <a:t>LB650 Couplers</a:t>
            </a:r>
          </a:p>
          <a:p>
            <a:r>
              <a:rPr lang="en-US" sz="1400" dirty="0"/>
              <a:t>650 MHz, Beta .61 Cryomodule, 4 Cavities, FRS Rev C (ED0001830)</a:t>
            </a:r>
          </a:p>
          <a:p>
            <a:r>
              <a:rPr lang="en-US" sz="1400" dirty="0"/>
              <a:t>PIP-II LB650 Dressed Cavity TRS Rev – (ED0013630)</a:t>
            </a:r>
          </a:p>
          <a:p>
            <a:r>
              <a:rPr lang="en-US" sz="1400" dirty="0"/>
              <a:t>PIP-II LB650 Internal ICD and ISD Rev – (ED0011092)</a:t>
            </a:r>
          </a:p>
          <a:p>
            <a:r>
              <a:rPr lang="en-US" sz="1400" dirty="0"/>
              <a:t>PIP-II 650 MHz RF Coupler Fabrication Specification Rev – (</a:t>
            </a:r>
            <a:r>
              <a:rPr lang="en-US" sz="1400" dirty="0">
                <a:solidFill>
                  <a:srgbClr val="FF0000"/>
                </a:solidFill>
              </a:rPr>
              <a:t>Under Development</a:t>
            </a:r>
            <a:r>
              <a:rPr lang="en-US" sz="1400" dirty="0"/>
              <a:t>) (ED0011984)</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LB650 prod DCAV Acceptance Criteria DAE Rev – (</a:t>
            </a:r>
            <a:r>
              <a:rPr lang="en-US" sz="1400" dirty="0">
                <a:solidFill>
                  <a:srgbClr val="FF0000"/>
                </a:solidFill>
              </a:rPr>
              <a:t>Under Development</a:t>
            </a:r>
            <a:r>
              <a:rPr lang="en-US" sz="1400" dirty="0"/>
              <a:t>) (ED0011986)</a:t>
            </a:r>
          </a:p>
          <a:p>
            <a:endParaRPr lang="en-US" sz="1400" dirty="0"/>
          </a:p>
        </p:txBody>
      </p:sp>
    </p:spTree>
    <p:extLst>
      <p:ext uri="{BB962C8B-B14F-4D97-AF65-F5344CB8AC3E}">
        <p14:creationId xmlns:p14="http://schemas.microsoft.com/office/powerpoint/2010/main" val="4189112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F3CE05-7C67-4B09-807D-583FBF8B4624}"/>
              </a:ext>
            </a:extLst>
          </p:cNvPr>
          <p:cNvSpPr>
            <a:spLocks noGrp="1"/>
          </p:cNvSpPr>
          <p:nvPr>
            <p:ph idx="1"/>
          </p:nvPr>
        </p:nvSpPr>
        <p:spPr>
          <a:xfrm>
            <a:off x="304806" y="971552"/>
            <a:ext cx="5249834" cy="5059363"/>
          </a:xfrm>
        </p:spPr>
        <p:txBody>
          <a:bodyPr/>
          <a:lstStyle/>
          <a:p>
            <a:pPr marL="0" indent="0">
              <a:buNone/>
            </a:pPr>
            <a:r>
              <a:rPr lang="en-US" sz="1400" b="1" dirty="0"/>
              <a:t>LB650 Tuners</a:t>
            </a:r>
          </a:p>
          <a:p>
            <a:r>
              <a:rPr lang="en-US" sz="1400" dirty="0"/>
              <a:t>650 MHz, Beta .61 Cryomodule, 4 Cavities, FRS Rev C (ED0001830)</a:t>
            </a:r>
          </a:p>
          <a:p>
            <a:r>
              <a:rPr lang="en-US" sz="1400" dirty="0"/>
              <a:t>PIP-II LB650 Dressed Cavity TRS Rev – (ED0013630)</a:t>
            </a:r>
          </a:p>
          <a:p>
            <a:r>
              <a:rPr lang="en-US" sz="1400" dirty="0"/>
              <a:t>PIP-II LB650 Internal ICD and ISD Rev – (ED0011092)</a:t>
            </a:r>
          </a:p>
          <a:p>
            <a:r>
              <a:rPr lang="en-US" sz="1400" dirty="0"/>
              <a:t>PIP-II LB650 Tuner Fabrication Specification Rev – (</a:t>
            </a:r>
            <a:r>
              <a:rPr lang="en-US" sz="1400" dirty="0">
                <a:solidFill>
                  <a:srgbClr val="FF0000"/>
                </a:solidFill>
              </a:rPr>
              <a:t>Under Development</a:t>
            </a:r>
            <a:r>
              <a:rPr lang="en-US" sz="1400" dirty="0"/>
              <a:t>) (ED0011983)</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LB650 prod DCAV Acceptance Criteria DAE Rev – (</a:t>
            </a:r>
            <a:r>
              <a:rPr lang="en-US" sz="1400" dirty="0">
                <a:solidFill>
                  <a:srgbClr val="FF0000"/>
                </a:solidFill>
              </a:rPr>
              <a:t>Under Development</a:t>
            </a:r>
            <a:r>
              <a:rPr lang="en-US" sz="1400" dirty="0"/>
              <a:t>) (ED0011986)</a:t>
            </a:r>
          </a:p>
          <a:p>
            <a:pPr marL="0" indent="0">
              <a:buNone/>
            </a:pPr>
            <a:r>
              <a:rPr lang="en-US" sz="1400" b="1" dirty="0"/>
              <a:t>HB650 Couplers</a:t>
            </a:r>
          </a:p>
          <a:p>
            <a:r>
              <a:rPr lang="en-US" sz="1400" dirty="0"/>
              <a:t>PIP-II HB650 Cryomodule FRS Rev D (</a:t>
            </a:r>
            <a:r>
              <a:rPr lang="en-US" sz="1400" dirty="0">
                <a:solidFill>
                  <a:srgbClr val="FF0000"/>
                </a:solidFill>
              </a:rPr>
              <a:t>Under Development</a:t>
            </a:r>
            <a:r>
              <a:rPr lang="en-US" sz="1400" dirty="0"/>
              <a:t>) (ED0001322)</a:t>
            </a:r>
          </a:p>
          <a:p>
            <a:r>
              <a:rPr lang="en-US" sz="1400" dirty="0"/>
              <a:t>PIP-II HB650 Dressed Cavity TRS Rev – (ED0013631)</a:t>
            </a:r>
          </a:p>
          <a:p>
            <a:r>
              <a:rPr lang="en-US" sz="1400" dirty="0"/>
              <a:t>PIP-II L3 Internal Interfaces HB650 Rev – (ED00112277)</a:t>
            </a:r>
          </a:p>
          <a:p>
            <a:pPr marL="0" indent="0">
              <a:buNone/>
            </a:pPr>
            <a:r>
              <a:rPr lang="en-US" sz="1400" b="1" dirty="0"/>
              <a:t>PIP2IT Magnets</a:t>
            </a:r>
          </a:p>
          <a:p>
            <a:r>
              <a:rPr lang="en-US" sz="1400" dirty="0"/>
              <a:t>MEBT Quad Magnet FRS Rev – (ED0001312)</a:t>
            </a:r>
          </a:p>
          <a:p>
            <a:r>
              <a:rPr lang="en-US" sz="1400" dirty="0"/>
              <a:t>PXIE MEBT and HEBT Quadrupoles and Dipole Correctors TRS Rev – (ED0003467)</a:t>
            </a:r>
          </a:p>
          <a:p>
            <a:endParaRPr lang="en-US" sz="1400" dirty="0"/>
          </a:p>
          <a:p>
            <a:pPr marL="0" indent="0">
              <a:buNone/>
            </a:pPr>
            <a:endParaRPr lang="en-US" sz="1400" dirty="0"/>
          </a:p>
        </p:txBody>
      </p:sp>
      <p:sp>
        <p:nvSpPr>
          <p:cNvPr id="3" name="Title 2">
            <a:extLst>
              <a:ext uri="{FF2B5EF4-FFF2-40B4-BE49-F238E27FC236}">
                <a16:creationId xmlns:a16="http://schemas.microsoft.com/office/drawing/2014/main" id="{96AE3FAE-B3C0-4B42-960D-56FCC29E40FA}"/>
              </a:ext>
            </a:extLst>
          </p:cNvPr>
          <p:cNvSpPr>
            <a:spLocks noGrp="1"/>
          </p:cNvSpPr>
          <p:nvPr>
            <p:ph type="title"/>
          </p:nvPr>
        </p:nvSpPr>
        <p:spPr>
          <a:xfrm>
            <a:off x="304800" y="402336"/>
            <a:ext cx="11582400" cy="427877"/>
          </a:xfrm>
        </p:spPr>
        <p:txBody>
          <a:bodyPr/>
          <a:lstStyle/>
          <a:p>
            <a:r>
              <a:rPr kumimoji="0" lang="en-US" sz="2933" b="1" i="0" u="none" strike="noStrike" kern="1200" cap="none" spc="0" normalizeH="0" baseline="0" noProof="0" dirty="0">
                <a:ln>
                  <a:noFill/>
                </a:ln>
                <a:solidFill>
                  <a:srgbClr val="004C97"/>
                </a:solidFill>
                <a:effectLst/>
                <a:uLnTx/>
                <a:uFillTx/>
                <a:latin typeface="Helvetica"/>
              </a:rPr>
              <a:t>DAE – BARC Relevant Documents cont.</a:t>
            </a:r>
            <a:br>
              <a:rPr kumimoji="0" lang="en-US" sz="2933" b="1" i="0" u="none" strike="noStrike" kern="1200" cap="none" spc="0" normalizeH="0" baseline="0" noProof="0" dirty="0">
                <a:ln>
                  <a:noFill/>
                </a:ln>
                <a:solidFill>
                  <a:srgbClr val="004C97"/>
                </a:solidFill>
                <a:effectLst/>
                <a:uLnTx/>
                <a:uFillTx/>
                <a:latin typeface="Helvetica"/>
              </a:rPr>
            </a:br>
            <a:r>
              <a:rPr kumimoji="0" lang="en-US" sz="1600" b="1" i="0" u="none" strike="noStrike" kern="1200" cap="none" spc="0" normalizeH="0" baseline="0" noProof="0" dirty="0">
                <a:ln>
                  <a:noFill/>
                </a:ln>
                <a:solidFill>
                  <a:srgbClr val="003087">
                    <a:lumMod val="40000"/>
                    <a:lumOff val="60000"/>
                  </a:srgbClr>
                </a:solidFill>
                <a:effectLst/>
                <a:uLnTx/>
                <a:uFillTx/>
                <a:latin typeface="Helvetica"/>
              </a:rPr>
              <a:t>All Documents not under development are Released in Team Center as of 7/12/2022</a:t>
            </a:r>
            <a:endParaRPr lang="en-US" dirty="0"/>
          </a:p>
        </p:txBody>
      </p:sp>
      <p:sp>
        <p:nvSpPr>
          <p:cNvPr id="4" name="Date Placeholder 3">
            <a:extLst>
              <a:ext uri="{FF2B5EF4-FFF2-40B4-BE49-F238E27FC236}">
                <a16:creationId xmlns:a16="http://schemas.microsoft.com/office/drawing/2014/main" id="{F031F743-21D6-419E-8CA7-B6D6E2EBA3F1}"/>
              </a:ext>
            </a:extLst>
          </p:cNvPr>
          <p:cNvSpPr>
            <a:spLocks noGrp="1"/>
          </p:cNvSpPr>
          <p:nvPr>
            <p:ph type="dt" sz="half" idx="10"/>
          </p:nvPr>
        </p:nvSpPr>
        <p:spPr/>
        <p:txBody>
          <a:bodyPr/>
          <a:lstStyle/>
          <a:p>
            <a:pPr>
              <a:defRPr/>
            </a:pPr>
            <a:r>
              <a:rPr lang="en-US" dirty="0"/>
              <a:t>7/12/2022</a:t>
            </a:r>
          </a:p>
        </p:txBody>
      </p:sp>
      <p:sp>
        <p:nvSpPr>
          <p:cNvPr id="5" name="Footer Placeholder 4">
            <a:extLst>
              <a:ext uri="{FF2B5EF4-FFF2-40B4-BE49-F238E27FC236}">
                <a16:creationId xmlns:a16="http://schemas.microsoft.com/office/drawing/2014/main" id="{E4E514E1-3256-4C59-9593-49D04213CD3E}"/>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63F0CE5A-BE40-4042-91C1-69D15E10AA78}"/>
              </a:ext>
            </a:extLst>
          </p:cNvPr>
          <p:cNvSpPr>
            <a:spLocks noGrp="1"/>
          </p:cNvSpPr>
          <p:nvPr>
            <p:ph type="sldNum" sz="quarter" idx="12"/>
          </p:nvPr>
        </p:nvSpPr>
        <p:spPr/>
        <p:txBody>
          <a:bodyPr/>
          <a:lstStyle/>
          <a:p>
            <a:pPr>
              <a:defRPr/>
            </a:pPr>
            <a:fld id="{148C009B-CB69-E04A-B9B3-34B26D69E9CF}" type="slidenum">
              <a:rPr lang="en-US" smtClean="0"/>
              <a:pPr>
                <a:defRPr/>
              </a:pPr>
              <a:t>37</a:t>
            </a:fld>
            <a:endParaRPr lang="en-US" dirty="0"/>
          </a:p>
        </p:txBody>
      </p:sp>
      <p:sp>
        <p:nvSpPr>
          <p:cNvPr id="7" name="Content Placeholder 1">
            <a:extLst>
              <a:ext uri="{FF2B5EF4-FFF2-40B4-BE49-F238E27FC236}">
                <a16:creationId xmlns:a16="http://schemas.microsoft.com/office/drawing/2014/main" id="{406DCF3B-5559-4633-90E2-E61DB44C1089}"/>
              </a:ext>
            </a:extLst>
          </p:cNvPr>
          <p:cNvSpPr txBox="1">
            <a:spLocks/>
          </p:cNvSpPr>
          <p:nvPr/>
        </p:nvSpPr>
        <p:spPr>
          <a:xfrm>
            <a:off x="5722964" y="899318"/>
            <a:ext cx="5249834" cy="5059363"/>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400" b="1" dirty="0"/>
              <a:t>HPRF 325 MHz-7kW SSAs (SSR1)</a:t>
            </a:r>
          </a:p>
          <a:p>
            <a:r>
              <a:rPr lang="en-US" sz="1400" dirty="0"/>
              <a:t>PIP-II RF Power Systems L3 FRS Rev A (</a:t>
            </a:r>
            <a:r>
              <a:rPr lang="en-US" sz="1400" dirty="0">
                <a:solidFill>
                  <a:srgbClr val="FF0000"/>
                </a:solidFill>
              </a:rPr>
              <a:t>Under Development</a:t>
            </a:r>
            <a:r>
              <a:rPr lang="en-US" sz="1400" dirty="0"/>
              <a:t>) (ED0008023)</a:t>
            </a:r>
          </a:p>
          <a:p>
            <a:r>
              <a:rPr lang="en-US" sz="1400" dirty="0"/>
              <a:t>325 MHz Solid State 7kW Amplifier FRS Rev B (ED0003408)</a:t>
            </a:r>
          </a:p>
          <a:p>
            <a:r>
              <a:rPr lang="en-US" sz="1400" dirty="0"/>
              <a:t>7 kW RF Power Amplifier TRS Rev E (ED0004290)</a:t>
            </a:r>
          </a:p>
          <a:p>
            <a:r>
              <a:rPr lang="en-US" sz="1400" dirty="0"/>
              <a:t>325 MHz 7kW Solid State RFPA ISD Rev A (ED0006356)</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325 MHz 7kW SSA Acceptance Criteria Rev - (</a:t>
            </a:r>
            <a:r>
              <a:rPr lang="en-US" sz="1400" dirty="0">
                <a:solidFill>
                  <a:srgbClr val="FF0000"/>
                </a:solidFill>
              </a:rPr>
              <a:t>Under Development</a:t>
            </a:r>
            <a:r>
              <a:rPr lang="en-US" sz="1400" dirty="0"/>
              <a:t>) (ED0012006)</a:t>
            </a:r>
          </a:p>
          <a:p>
            <a:pPr marL="0" indent="0">
              <a:buNone/>
            </a:pPr>
            <a:r>
              <a:rPr lang="en-US" sz="1400" b="1" dirty="0"/>
              <a:t>HPRF 325 MHz-20kW SSAs (SSR2)</a:t>
            </a:r>
          </a:p>
          <a:p>
            <a:r>
              <a:rPr lang="en-US" sz="1400" dirty="0"/>
              <a:t>PIP-II RF Power Systems L3 FRS Rev A (</a:t>
            </a:r>
            <a:r>
              <a:rPr lang="en-US" sz="1400" dirty="0">
                <a:solidFill>
                  <a:srgbClr val="FF0000"/>
                </a:solidFill>
              </a:rPr>
              <a:t>Under Development</a:t>
            </a:r>
            <a:r>
              <a:rPr lang="en-US" sz="1400" dirty="0"/>
              <a:t>) (ED0008023)</a:t>
            </a:r>
          </a:p>
          <a:p>
            <a:r>
              <a:rPr lang="en-US" sz="1400" dirty="0"/>
              <a:t>325 MHz Solid State 20 kW Amplifier FRS Rev – (ED0003669)</a:t>
            </a:r>
          </a:p>
          <a:p>
            <a:r>
              <a:rPr lang="en-US" sz="1400" dirty="0"/>
              <a:t>PIP-II 325 MHz 20 kW RF Power Amplifier TRS Rev B (ED0010994)</a:t>
            </a:r>
          </a:p>
          <a:p>
            <a:r>
              <a:rPr lang="en-US" sz="1400" dirty="0"/>
              <a:t>PIP-II 325 MHz 20 kW RF Power Amplifier ISD Rev - (</a:t>
            </a:r>
            <a:r>
              <a:rPr lang="en-US" sz="1400" dirty="0">
                <a:solidFill>
                  <a:srgbClr val="FF0000"/>
                </a:solidFill>
              </a:rPr>
              <a:t>Under Development</a:t>
            </a:r>
            <a:r>
              <a:rPr lang="en-US" sz="1400" dirty="0"/>
              <a:t>) (ED0010992)</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650 MHz 20 kW SSA Acceptance Criteria Rev – (</a:t>
            </a:r>
            <a:r>
              <a:rPr lang="en-US" sz="1400" dirty="0">
                <a:solidFill>
                  <a:srgbClr val="FF0000"/>
                </a:solidFill>
              </a:rPr>
              <a:t>Under Development</a:t>
            </a:r>
            <a:r>
              <a:rPr lang="en-US" sz="1400" dirty="0"/>
              <a:t>) (ED0011889)</a:t>
            </a:r>
          </a:p>
          <a:p>
            <a:pPr marL="0" indent="0">
              <a:buFont typeface="Arial" charset="0"/>
              <a:buNone/>
            </a:pPr>
            <a:endParaRPr lang="en-US" sz="1400" dirty="0"/>
          </a:p>
        </p:txBody>
      </p:sp>
    </p:spTree>
    <p:extLst>
      <p:ext uri="{BB962C8B-B14F-4D97-AF65-F5344CB8AC3E}">
        <p14:creationId xmlns:p14="http://schemas.microsoft.com/office/powerpoint/2010/main" val="871971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9D9C0E-9D41-4095-9227-3230F38E0505}"/>
              </a:ext>
            </a:extLst>
          </p:cNvPr>
          <p:cNvSpPr>
            <a:spLocks noGrp="1"/>
          </p:cNvSpPr>
          <p:nvPr>
            <p:ph idx="1"/>
          </p:nvPr>
        </p:nvSpPr>
        <p:spPr>
          <a:xfrm>
            <a:off x="304805" y="971552"/>
            <a:ext cx="4894992" cy="5059363"/>
          </a:xfrm>
        </p:spPr>
        <p:txBody>
          <a:bodyPr/>
          <a:lstStyle/>
          <a:p>
            <a:pPr marL="0" indent="0">
              <a:buNone/>
            </a:pPr>
            <a:r>
              <a:rPr lang="en-US" sz="1400" b="1" dirty="0"/>
              <a:t>PIP-II Magnets</a:t>
            </a:r>
          </a:p>
          <a:p>
            <a:r>
              <a:rPr lang="en-US" sz="1400" dirty="0"/>
              <a:t>MEBT Quad Magnet FRS Rev – (ED0001312)</a:t>
            </a:r>
          </a:p>
          <a:p>
            <a:r>
              <a:rPr lang="en-US" sz="1400" dirty="0"/>
              <a:t>PXIE MEBT and HEBT Quadrupoles and Dipole Correctors TRS Rev – (ED0003467)</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Magnets Acceptance Criteria Rev – (</a:t>
            </a:r>
            <a:r>
              <a:rPr lang="en-US" sz="1400" dirty="0">
                <a:solidFill>
                  <a:srgbClr val="FF0000"/>
                </a:solidFill>
              </a:rPr>
              <a:t>Under</a:t>
            </a:r>
            <a:r>
              <a:rPr lang="en-US" sz="1400" dirty="0"/>
              <a:t> </a:t>
            </a:r>
            <a:r>
              <a:rPr lang="en-US" sz="1400" dirty="0">
                <a:solidFill>
                  <a:srgbClr val="FF0000"/>
                </a:solidFill>
              </a:rPr>
              <a:t>Development</a:t>
            </a:r>
            <a:r>
              <a:rPr lang="en-US" sz="1400" dirty="0"/>
              <a:t>) (ED0011888)</a:t>
            </a:r>
          </a:p>
          <a:p>
            <a:pPr marL="0" indent="0">
              <a:buNone/>
            </a:pPr>
            <a:r>
              <a:rPr lang="en-US" sz="1400" b="1" dirty="0"/>
              <a:t>650 MHz Warm Unit Magnets (Quads + Correctors)</a:t>
            </a:r>
          </a:p>
          <a:p>
            <a:r>
              <a:rPr lang="en-US" sz="1400" dirty="0"/>
              <a:t>PIP-II Warm Magnets: FRS Rev - (ED0003403)</a:t>
            </a:r>
          </a:p>
          <a:p>
            <a:r>
              <a:rPr lang="en-US" sz="1400" dirty="0"/>
              <a:t>PIP-II Warm Magnets: TRS Rev A (ED0003441)</a:t>
            </a:r>
          </a:p>
          <a:p>
            <a:r>
              <a:rPr lang="en-US" sz="1400" dirty="0"/>
              <a:t>PIP-II </a:t>
            </a:r>
            <a:r>
              <a:rPr lang="en-US" sz="1400" dirty="0" err="1"/>
              <a:t>Linac</a:t>
            </a:r>
            <a:r>
              <a:rPr lang="en-US" sz="1400" dirty="0"/>
              <a:t> Warm Magnet ISD Rev – (ED0013224)</a:t>
            </a:r>
          </a:p>
          <a:p>
            <a:r>
              <a:rPr lang="en-US" sz="1400" dirty="0"/>
              <a:t>ICD Warm Unit Model/Drawing (F10105038)</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650 MHz Warm Magnet Acceptance Criteria Rev – (</a:t>
            </a:r>
            <a:r>
              <a:rPr lang="en-US" sz="1400" dirty="0">
                <a:solidFill>
                  <a:srgbClr val="FF0000"/>
                </a:solidFill>
              </a:rPr>
              <a:t>Under Development</a:t>
            </a:r>
            <a:r>
              <a:rPr lang="en-US" sz="1400" dirty="0"/>
              <a:t>) (ED0011961)</a:t>
            </a:r>
          </a:p>
        </p:txBody>
      </p:sp>
      <p:sp>
        <p:nvSpPr>
          <p:cNvPr id="3" name="Title 2">
            <a:extLst>
              <a:ext uri="{FF2B5EF4-FFF2-40B4-BE49-F238E27FC236}">
                <a16:creationId xmlns:a16="http://schemas.microsoft.com/office/drawing/2014/main" id="{66D19BB4-20C7-4578-9F64-581D1438BA8F}"/>
              </a:ext>
            </a:extLst>
          </p:cNvPr>
          <p:cNvSpPr>
            <a:spLocks noGrp="1"/>
          </p:cNvSpPr>
          <p:nvPr>
            <p:ph type="title"/>
          </p:nvPr>
        </p:nvSpPr>
        <p:spPr>
          <a:xfrm>
            <a:off x="304800" y="402336"/>
            <a:ext cx="11582400" cy="427877"/>
          </a:xfrm>
        </p:spPr>
        <p:txBody>
          <a:bodyPr/>
          <a:lstStyle/>
          <a:p>
            <a:r>
              <a:rPr kumimoji="0" lang="en-US" sz="2933" b="1" i="0" u="none" strike="noStrike" kern="1200" cap="none" spc="0" normalizeH="0" baseline="0" noProof="0" dirty="0">
                <a:ln>
                  <a:noFill/>
                </a:ln>
                <a:solidFill>
                  <a:srgbClr val="004C97"/>
                </a:solidFill>
                <a:effectLst/>
                <a:uLnTx/>
                <a:uFillTx/>
                <a:latin typeface="Helvetica"/>
              </a:rPr>
              <a:t>DAE – BARC Relevant Documents cont.</a:t>
            </a:r>
            <a:br>
              <a:rPr kumimoji="0" lang="en-US" sz="2933" b="1" i="0" u="none" strike="noStrike" kern="1200" cap="none" spc="0" normalizeH="0" baseline="0" noProof="0" dirty="0">
                <a:ln>
                  <a:noFill/>
                </a:ln>
                <a:solidFill>
                  <a:srgbClr val="004C97"/>
                </a:solidFill>
                <a:effectLst/>
                <a:uLnTx/>
                <a:uFillTx/>
                <a:latin typeface="Helvetica"/>
              </a:rPr>
            </a:br>
            <a:r>
              <a:rPr kumimoji="0" lang="en-US" sz="1600" b="1" i="0" u="none" strike="noStrike" kern="1200" cap="none" spc="0" normalizeH="0" baseline="0" noProof="0" dirty="0">
                <a:ln>
                  <a:noFill/>
                </a:ln>
                <a:solidFill>
                  <a:srgbClr val="003087">
                    <a:lumMod val="40000"/>
                    <a:lumOff val="60000"/>
                  </a:srgbClr>
                </a:solidFill>
                <a:effectLst/>
                <a:uLnTx/>
                <a:uFillTx/>
                <a:latin typeface="Helvetica"/>
              </a:rPr>
              <a:t>All Documents not under development are Released in Team Center as of 7/12/2022</a:t>
            </a:r>
            <a:endParaRPr lang="en-US" dirty="0"/>
          </a:p>
        </p:txBody>
      </p:sp>
      <p:sp>
        <p:nvSpPr>
          <p:cNvPr id="4" name="Date Placeholder 3">
            <a:extLst>
              <a:ext uri="{FF2B5EF4-FFF2-40B4-BE49-F238E27FC236}">
                <a16:creationId xmlns:a16="http://schemas.microsoft.com/office/drawing/2014/main" id="{B06F6676-38D0-4C3B-A2E5-579ED7958A97}"/>
              </a:ext>
            </a:extLst>
          </p:cNvPr>
          <p:cNvSpPr>
            <a:spLocks noGrp="1"/>
          </p:cNvSpPr>
          <p:nvPr>
            <p:ph type="dt" sz="half" idx="10"/>
          </p:nvPr>
        </p:nvSpPr>
        <p:spPr>
          <a:xfrm>
            <a:off x="892396" y="6520880"/>
            <a:ext cx="900491" cy="241300"/>
          </a:xfrm>
        </p:spPr>
        <p:txBody>
          <a:bodyPr/>
          <a:lstStyle/>
          <a:p>
            <a:pPr>
              <a:defRPr/>
            </a:pPr>
            <a:r>
              <a:rPr lang="en-US" dirty="0"/>
              <a:t>7/12/2022</a:t>
            </a:r>
          </a:p>
        </p:txBody>
      </p:sp>
      <p:sp>
        <p:nvSpPr>
          <p:cNvPr id="5" name="Footer Placeholder 4">
            <a:extLst>
              <a:ext uri="{FF2B5EF4-FFF2-40B4-BE49-F238E27FC236}">
                <a16:creationId xmlns:a16="http://schemas.microsoft.com/office/drawing/2014/main" id="{B3C1A636-D121-4B28-9E92-95E6CB5130D8}"/>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70DCBFB8-96F5-45DB-AD13-E9C7666BF84A}"/>
              </a:ext>
            </a:extLst>
          </p:cNvPr>
          <p:cNvSpPr>
            <a:spLocks noGrp="1"/>
          </p:cNvSpPr>
          <p:nvPr>
            <p:ph type="sldNum" sz="quarter" idx="12"/>
          </p:nvPr>
        </p:nvSpPr>
        <p:spPr/>
        <p:txBody>
          <a:bodyPr/>
          <a:lstStyle/>
          <a:p>
            <a:pPr>
              <a:defRPr/>
            </a:pPr>
            <a:fld id="{148C009B-CB69-E04A-B9B3-34B26D69E9CF}" type="slidenum">
              <a:rPr lang="en-US" smtClean="0"/>
              <a:pPr>
                <a:defRPr/>
              </a:pPr>
              <a:t>38</a:t>
            </a:fld>
            <a:endParaRPr lang="en-US" dirty="0"/>
          </a:p>
        </p:txBody>
      </p:sp>
      <p:sp>
        <p:nvSpPr>
          <p:cNvPr id="7" name="Content Placeholder 1">
            <a:extLst>
              <a:ext uri="{FF2B5EF4-FFF2-40B4-BE49-F238E27FC236}">
                <a16:creationId xmlns:a16="http://schemas.microsoft.com/office/drawing/2014/main" id="{FA9A6308-5DB5-4E26-9E93-287A75B5D305}"/>
              </a:ext>
            </a:extLst>
          </p:cNvPr>
          <p:cNvSpPr txBox="1">
            <a:spLocks/>
          </p:cNvSpPr>
          <p:nvPr/>
        </p:nvSpPr>
        <p:spPr>
          <a:xfrm>
            <a:off x="5613295" y="971551"/>
            <a:ext cx="5878120" cy="5059363"/>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1400" b="1" dirty="0"/>
              <a:t>RFPI – STC</a:t>
            </a:r>
          </a:p>
          <a:p>
            <a:r>
              <a:rPr lang="en-US" sz="1400" dirty="0"/>
              <a:t>RF Protection Interlocks Document FRS Rev A (ED0005729)</a:t>
            </a:r>
          </a:p>
          <a:p>
            <a:r>
              <a:rPr lang="en-US" sz="1400" dirty="0"/>
              <a:t>RF Interlocks TRS Rev B (</a:t>
            </a:r>
            <a:r>
              <a:rPr lang="en-US" sz="1400" dirty="0">
                <a:solidFill>
                  <a:srgbClr val="FF0000"/>
                </a:solidFill>
              </a:rPr>
              <a:t>Under Development</a:t>
            </a:r>
            <a:r>
              <a:rPr lang="en-US" sz="1400" dirty="0"/>
              <a:t>) (ED0006125)</a:t>
            </a:r>
          </a:p>
          <a:p>
            <a:r>
              <a:rPr lang="en-US" sz="1400" dirty="0"/>
              <a:t>RFPI Software Requirements Rev – (ED0011255)</a:t>
            </a:r>
          </a:p>
          <a:p>
            <a:r>
              <a:rPr lang="en-US" sz="1400" dirty="0"/>
              <a:t>RFPI Firmware Requirements Rev – (ED0011250)</a:t>
            </a:r>
          </a:p>
          <a:p>
            <a:r>
              <a:rPr lang="en-US" sz="1400" dirty="0"/>
              <a:t>PIP-II RFPI ISD for STC Rev – (</a:t>
            </a:r>
            <a:r>
              <a:rPr lang="en-US" sz="1400" dirty="0">
                <a:solidFill>
                  <a:srgbClr val="FF0000"/>
                </a:solidFill>
              </a:rPr>
              <a:t>Under Development</a:t>
            </a:r>
            <a:r>
              <a:rPr lang="en-US" sz="1400" dirty="0"/>
              <a:t>) (ED0011991)</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LLRF and RFPI Acceptance Criteria Rev – (</a:t>
            </a:r>
            <a:r>
              <a:rPr lang="en-US" sz="1400" dirty="0">
                <a:solidFill>
                  <a:srgbClr val="FF0000"/>
                </a:solidFill>
              </a:rPr>
              <a:t>Under Development</a:t>
            </a:r>
            <a:r>
              <a:rPr lang="en-US" sz="1400" dirty="0"/>
              <a:t>) (ED0012007)</a:t>
            </a:r>
          </a:p>
          <a:p>
            <a:pPr marL="0" indent="0">
              <a:buNone/>
            </a:pPr>
            <a:r>
              <a:rPr lang="en-US" sz="1400" b="1" dirty="0"/>
              <a:t>RFPI SSR1 CM </a:t>
            </a:r>
          </a:p>
          <a:p>
            <a:r>
              <a:rPr lang="en-US" sz="1400" dirty="0"/>
              <a:t>RF Protection Interlocks Document FRS Rev A (ED0005729)</a:t>
            </a:r>
          </a:p>
          <a:p>
            <a:r>
              <a:rPr lang="en-US" sz="1400" dirty="0"/>
              <a:t>RF Interlocks TRS Rev B (</a:t>
            </a:r>
            <a:r>
              <a:rPr lang="en-US" sz="1400" dirty="0">
                <a:solidFill>
                  <a:srgbClr val="FF0000"/>
                </a:solidFill>
              </a:rPr>
              <a:t>Under Development</a:t>
            </a:r>
            <a:r>
              <a:rPr lang="en-US" sz="1400" dirty="0"/>
              <a:t>) (ED0006125)</a:t>
            </a:r>
          </a:p>
          <a:p>
            <a:r>
              <a:rPr lang="en-US" sz="1400" dirty="0"/>
              <a:t>RFPI Software Requirements Rev – (ED0011255)</a:t>
            </a:r>
          </a:p>
          <a:p>
            <a:r>
              <a:rPr lang="en-US" sz="1400" dirty="0"/>
              <a:t>RFPI Firmware Requirements Rev – (ED0011250)</a:t>
            </a:r>
          </a:p>
          <a:p>
            <a:r>
              <a:rPr lang="en-US" sz="1400" dirty="0"/>
              <a:t>RFPI ISD for SSR1 CM Rev – (</a:t>
            </a:r>
            <a:r>
              <a:rPr lang="en-US" sz="1400" dirty="0">
                <a:solidFill>
                  <a:srgbClr val="FF0000"/>
                </a:solidFill>
              </a:rPr>
              <a:t>Under Development</a:t>
            </a:r>
            <a:r>
              <a:rPr lang="en-US" sz="1400" dirty="0"/>
              <a:t>) (ED0011992)</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LLRF and RFPI Acceptance Criteria Rev – (</a:t>
            </a:r>
            <a:r>
              <a:rPr lang="en-US" sz="1400" dirty="0">
                <a:solidFill>
                  <a:srgbClr val="FF0000"/>
                </a:solidFill>
              </a:rPr>
              <a:t>Under Development</a:t>
            </a:r>
            <a:r>
              <a:rPr lang="en-US" sz="1400" dirty="0"/>
              <a:t>) (ED0012007)</a:t>
            </a:r>
          </a:p>
          <a:p>
            <a:endParaRPr lang="en-US" sz="1400" dirty="0"/>
          </a:p>
        </p:txBody>
      </p:sp>
    </p:spTree>
    <p:extLst>
      <p:ext uri="{BB962C8B-B14F-4D97-AF65-F5344CB8AC3E}">
        <p14:creationId xmlns:p14="http://schemas.microsoft.com/office/powerpoint/2010/main" val="2497766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39F576-5369-4E0C-8F30-142FA22B5942}"/>
              </a:ext>
            </a:extLst>
          </p:cNvPr>
          <p:cNvSpPr>
            <a:spLocks noGrp="1"/>
          </p:cNvSpPr>
          <p:nvPr>
            <p:ph idx="1"/>
          </p:nvPr>
        </p:nvSpPr>
        <p:spPr>
          <a:xfrm>
            <a:off x="296332" y="899317"/>
            <a:ext cx="5544909" cy="5059363"/>
          </a:xfrm>
        </p:spPr>
        <p:txBody>
          <a:bodyPr/>
          <a:lstStyle/>
          <a:p>
            <a:pPr marL="0" indent="0">
              <a:buNone/>
            </a:pPr>
            <a:r>
              <a:rPr lang="en-US" sz="1400" b="1" dirty="0"/>
              <a:t>RFPI SSR2 CM</a:t>
            </a:r>
          </a:p>
          <a:p>
            <a:r>
              <a:rPr lang="en-US" sz="1400" dirty="0"/>
              <a:t>RF Protection Interlocks Document FRS Rev A (ED0005729)</a:t>
            </a:r>
          </a:p>
          <a:p>
            <a:r>
              <a:rPr lang="en-US" sz="1400" dirty="0"/>
              <a:t>RF Interlocks TRS Rev B (</a:t>
            </a:r>
            <a:r>
              <a:rPr lang="en-US" sz="1400" dirty="0">
                <a:solidFill>
                  <a:srgbClr val="FF0000"/>
                </a:solidFill>
              </a:rPr>
              <a:t>Under Development</a:t>
            </a:r>
            <a:r>
              <a:rPr lang="en-US" sz="1400" dirty="0"/>
              <a:t>) (ED0006125)</a:t>
            </a:r>
          </a:p>
          <a:p>
            <a:r>
              <a:rPr lang="en-US" sz="1400" dirty="0"/>
              <a:t>RFPI Software Requirements Rev – (ED0011255)</a:t>
            </a:r>
          </a:p>
          <a:p>
            <a:r>
              <a:rPr lang="en-US" sz="1400" dirty="0"/>
              <a:t>RFPI Firmware Requirements Rev – (ED0011250)</a:t>
            </a:r>
          </a:p>
          <a:p>
            <a:r>
              <a:rPr lang="en-US" sz="1400" dirty="0"/>
              <a:t>PIP-II RFPI ISD for SSR2 CM Rev – (</a:t>
            </a:r>
            <a:r>
              <a:rPr lang="en-US" sz="1400" dirty="0">
                <a:solidFill>
                  <a:srgbClr val="FF0000"/>
                </a:solidFill>
              </a:rPr>
              <a:t>Under Development</a:t>
            </a:r>
            <a:r>
              <a:rPr lang="en-US" sz="1400" dirty="0"/>
              <a:t>) (ED0011993)</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LLRF and RFPI Acceptance Criteria Rev – (</a:t>
            </a:r>
            <a:r>
              <a:rPr lang="en-US" sz="1400" dirty="0">
                <a:solidFill>
                  <a:srgbClr val="FF0000"/>
                </a:solidFill>
              </a:rPr>
              <a:t>Under Development</a:t>
            </a:r>
            <a:r>
              <a:rPr lang="en-US" sz="1400" dirty="0"/>
              <a:t>) (ED0012007)</a:t>
            </a:r>
          </a:p>
          <a:p>
            <a:pPr marL="0" indent="0">
              <a:buNone/>
            </a:pPr>
            <a:r>
              <a:rPr lang="en-US" sz="1400" b="1" dirty="0"/>
              <a:t>RFPI HB650 CM</a:t>
            </a:r>
          </a:p>
          <a:p>
            <a:r>
              <a:rPr lang="en-US" sz="1400" dirty="0"/>
              <a:t>RF Protection Interlocks Document FRS Rev A (ED0005729)</a:t>
            </a:r>
          </a:p>
          <a:p>
            <a:r>
              <a:rPr lang="en-US" sz="1400" dirty="0"/>
              <a:t>RF Interlocks TRS Rev B (</a:t>
            </a:r>
            <a:r>
              <a:rPr lang="en-US" sz="1400" dirty="0">
                <a:solidFill>
                  <a:srgbClr val="FF0000"/>
                </a:solidFill>
              </a:rPr>
              <a:t>Under Development</a:t>
            </a:r>
            <a:r>
              <a:rPr lang="en-US" sz="1400" dirty="0"/>
              <a:t>) (ED0006125)</a:t>
            </a:r>
          </a:p>
          <a:p>
            <a:r>
              <a:rPr lang="en-US" sz="1400" dirty="0"/>
              <a:t>RFPI Software Requirements Rev – (ED0011255)</a:t>
            </a:r>
          </a:p>
          <a:p>
            <a:r>
              <a:rPr lang="en-US" sz="1400" dirty="0"/>
              <a:t>RFPI Firmware Requirements Rev – (ED0011250)</a:t>
            </a:r>
          </a:p>
          <a:p>
            <a:r>
              <a:rPr lang="en-US" sz="1400" dirty="0"/>
              <a:t>PIP-II RFPI ISD for HB650 CM Rev – (</a:t>
            </a:r>
            <a:r>
              <a:rPr lang="en-US" sz="1400" dirty="0">
                <a:solidFill>
                  <a:srgbClr val="FF0000"/>
                </a:solidFill>
              </a:rPr>
              <a:t>Under Development</a:t>
            </a:r>
            <a:r>
              <a:rPr lang="en-US" sz="1400" dirty="0"/>
              <a:t>) (ED0011997)</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LLRF and RFPI Acceptance Criteria Rev – (</a:t>
            </a:r>
            <a:r>
              <a:rPr lang="en-US" sz="1400" dirty="0">
                <a:solidFill>
                  <a:srgbClr val="FF0000"/>
                </a:solidFill>
              </a:rPr>
              <a:t>Under Development</a:t>
            </a:r>
            <a:r>
              <a:rPr lang="en-US" sz="1400" dirty="0"/>
              <a:t>) (ED0012007)</a:t>
            </a:r>
          </a:p>
        </p:txBody>
      </p:sp>
      <p:sp>
        <p:nvSpPr>
          <p:cNvPr id="3" name="Title 2">
            <a:extLst>
              <a:ext uri="{FF2B5EF4-FFF2-40B4-BE49-F238E27FC236}">
                <a16:creationId xmlns:a16="http://schemas.microsoft.com/office/drawing/2014/main" id="{29D063CF-B0D3-41E4-A633-967C4769D7A0}"/>
              </a:ext>
            </a:extLst>
          </p:cNvPr>
          <p:cNvSpPr>
            <a:spLocks noGrp="1"/>
          </p:cNvSpPr>
          <p:nvPr>
            <p:ph type="title"/>
          </p:nvPr>
        </p:nvSpPr>
        <p:spPr>
          <a:xfrm>
            <a:off x="304800" y="402336"/>
            <a:ext cx="11582400" cy="427877"/>
          </a:xfrm>
        </p:spPr>
        <p:txBody>
          <a:bodyPr/>
          <a:lstStyle/>
          <a:p>
            <a:r>
              <a:rPr kumimoji="0" lang="en-US" sz="2933" b="1" i="0" u="none" strike="noStrike" kern="1200" cap="none" spc="0" normalizeH="0" baseline="0" noProof="0" dirty="0">
                <a:ln>
                  <a:noFill/>
                </a:ln>
                <a:solidFill>
                  <a:srgbClr val="004C97"/>
                </a:solidFill>
                <a:effectLst/>
                <a:uLnTx/>
                <a:uFillTx/>
                <a:latin typeface="Helvetica"/>
              </a:rPr>
              <a:t>DAE – BARC Relevant Documents cont.</a:t>
            </a:r>
            <a:br>
              <a:rPr kumimoji="0" lang="en-US" sz="2933" b="1" i="0" u="none" strike="noStrike" kern="1200" cap="none" spc="0" normalizeH="0" baseline="0" noProof="0" dirty="0">
                <a:ln>
                  <a:noFill/>
                </a:ln>
                <a:solidFill>
                  <a:srgbClr val="004C97"/>
                </a:solidFill>
                <a:effectLst/>
                <a:uLnTx/>
                <a:uFillTx/>
                <a:latin typeface="Helvetica"/>
              </a:rPr>
            </a:br>
            <a:r>
              <a:rPr kumimoji="0" lang="en-US" sz="1600" b="1" i="0" u="none" strike="noStrike" kern="1200" cap="none" spc="0" normalizeH="0" baseline="0" noProof="0" dirty="0">
                <a:ln>
                  <a:noFill/>
                </a:ln>
                <a:solidFill>
                  <a:srgbClr val="003087">
                    <a:lumMod val="40000"/>
                    <a:lumOff val="60000"/>
                  </a:srgbClr>
                </a:solidFill>
                <a:effectLst/>
                <a:uLnTx/>
                <a:uFillTx/>
                <a:latin typeface="Helvetica"/>
              </a:rPr>
              <a:t>All Documents not under development are Released in Team Center as of 7/12/2022</a:t>
            </a:r>
            <a:endParaRPr lang="en-US" dirty="0"/>
          </a:p>
        </p:txBody>
      </p:sp>
      <p:sp>
        <p:nvSpPr>
          <p:cNvPr id="4" name="Date Placeholder 3">
            <a:extLst>
              <a:ext uri="{FF2B5EF4-FFF2-40B4-BE49-F238E27FC236}">
                <a16:creationId xmlns:a16="http://schemas.microsoft.com/office/drawing/2014/main" id="{A1D9F376-F07C-4213-9633-0CB909AD852B}"/>
              </a:ext>
            </a:extLst>
          </p:cNvPr>
          <p:cNvSpPr>
            <a:spLocks noGrp="1"/>
          </p:cNvSpPr>
          <p:nvPr>
            <p:ph type="dt" sz="half" idx="10"/>
          </p:nvPr>
        </p:nvSpPr>
        <p:spPr/>
        <p:txBody>
          <a:bodyPr/>
          <a:lstStyle/>
          <a:p>
            <a:pPr>
              <a:defRPr/>
            </a:pPr>
            <a:r>
              <a:rPr lang="en-US" dirty="0"/>
              <a:t>7/12/2022</a:t>
            </a:r>
          </a:p>
          <a:p>
            <a:pPr>
              <a:defRPr/>
            </a:pPr>
            <a:endParaRPr lang="en-US" dirty="0"/>
          </a:p>
        </p:txBody>
      </p:sp>
      <p:sp>
        <p:nvSpPr>
          <p:cNvPr id="5" name="Footer Placeholder 4">
            <a:extLst>
              <a:ext uri="{FF2B5EF4-FFF2-40B4-BE49-F238E27FC236}">
                <a16:creationId xmlns:a16="http://schemas.microsoft.com/office/drawing/2014/main" id="{80E02880-0000-43D4-9BC7-04AC06A2ADFC}"/>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E49667CA-EDE3-4639-A19B-18B98C1BC301}"/>
              </a:ext>
            </a:extLst>
          </p:cNvPr>
          <p:cNvSpPr>
            <a:spLocks noGrp="1"/>
          </p:cNvSpPr>
          <p:nvPr>
            <p:ph type="sldNum" sz="quarter" idx="12"/>
          </p:nvPr>
        </p:nvSpPr>
        <p:spPr/>
        <p:txBody>
          <a:bodyPr/>
          <a:lstStyle/>
          <a:p>
            <a:pPr>
              <a:defRPr/>
            </a:pPr>
            <a:fld id="{148C009B-CB69-E04A-B9B3-34B26D69E9CF}" type="slidenum">
              <a:rPr lang="en-US" smtClean="0"/>
              <a:pPr>
                <a:defRPr/>
              </a:pPr>
              <a:t>39</a:t>
            </a:fld>
            <a:endParaRPr lang="en-US" dirty="0"/>
          </a:p>
        </p:txBody>
      </p:sp>
      <p:sp>
        <p:nvSpPr>
          <p:cNvPr id="7" name="Content Placeholder 1">
            <a:extLst>
              <a:ext uri="{FF2B5EF4-FFF2-40B4-BE49-F238E27FC236}">
                <a16:creationId xmlns:a16="http://schemas.microsoft.com/office/drawing/2014/main" id="{1E0F9A4B-7E09-488B-822F-4E4AD5876C05}"/>
              </a:ext>
            </a:extLst>
          </p:cNvPr>
          <p:cNvSpPr txBox="1">
            <a:spLocks/>
          </p:cNvSpPr>
          <p:nvPr/>
        </p:nvSpPr>
        <p:spPr>
          <a:xfrm>
            <a:off x="5984549" y="899318"/>
            <a:ext cx="5902651" cy="5059363"/>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1400" b="1" dirty="0"/>
              <a:t>LLRF STC/SSR1 CM/SSR2 CM/HB650 CM</a:t>
            </a:r>
          </a:p>
          <a:p>
            <a:r>
              <a:rPr lang="en-US" sz="1400" dirty="0"/>
              <a:t>PIP-II LLRF L3 FRS Rev B (</a:t>
            </a:r>
            <a:r>
              <a:rPr lang="en-US" sz="1400" dirty="0">
                <a:solidFill>
                  <a:srgbClr val="FF0000"/>
                </a:solidFill>
              </a:rPr>
              <a:t>Under Development</a:t>
            </a:r>
            <a:r>
              <a:rPr lang="en-US" sz="1400" dirty="0"/>
              <a:t>) (ED0004194)</a:t>
            </a:r>
          </a:p>
          <a:p>
            <a:r>
              <a:rPr lang="en-US" sz="1400" dirty="0"/>
              <a:t>LLRF PIP-II FRS Firmware Rev – (</a:t>
            </a:r>
            <a:r>
              <a:rPr lang="en-US" sz="1400" dirty="0">
                <a:solidFill>
                  <a:srgbClr val="FF0000"/>
                </a:solidFill>
              </a:rPr>
              <a:t>Under Development</a:t>
            </a:r>
            <a:r>
              <a:rPr lang="en-US" sz="1400" dirty="0"/>
              <a:t>) (ED0005198)</a:t>
            </a:r>
          </a:p>
          <a:p>
            <a:r>
              <a:rPr lang="en-US" sz="1400" dirty="0"/>
              <a:t>LLRF PIP-II TRS Software Rev – (</a:t>
            </a:r>
            <a:r>
              <a:rPr lang="en-US" sz="1400" dirty="0">
                <a:solidFill>
                  <a:srgbClr val="FF0000"/>
                </a:solidFill>
              </a:rPr>
              <a:t>Under Development</a:t>
            </a:r>
            <a:r>
              <a:rPr lang="en-US" sz="1400" dirty="0"/>
              <a:t>) (ED0005199)</a:t>
            </a:r>
          </a:p>
          <a:p>
            <a:r>
              <a:rPr lang="en-US" sz="1400" dirty="0"/>
              <a:t>LLRF PIP-II TRS Master Oscillator and Precision Reference Rev – (ED0005164)</a:t>
            </a:r>
          </a:p>
          <a:p>
            <a:r>
              <a:rPr lang="en-US" sz="1400" dirty="0"/>
              <a:t>LLRF PIP-II TRS Controller Chassis Rev – (ED0005793)</a:t>
            </a:r>
          </a:p>
          <a:p>
            <a:r>
              <a:rPr lang="en-US" sz="1400" dirty="0"/>
              <a:t>LLRF PIP-II TRS SRF Resonance Control Rev - (</a:t>
            </a:r>
            <a:r>
              <a:rPr lang="en-US" sz="1400" dirty="0">
                <a:solidFill>
                  <a:srgbClr val="FF0000"/>
                </a:solidFill>
              </a:rPr>
              <a:t>Under Development</a:t>
            </a:r>
            <a:r>
              <a:rPr lang="en-US" sz="1400" dirty="0"/>
              <a:t>) (ED0005782)</a:t>
            </a:r>
          </a:p>
          <a:p>
            <a:r>
              <a:rPr lang="en-US" sz="1400" dirty="0"/>
              <a:t>LLRF PIP-II TRS 4-Channel Upconverter Rev – (ED0005163)</a:t>
            </a:r>
          </a:p>
          <a:p>
            <a:r>
              <a:rPr lang="en-US" sz="1400" dirty="0"/>
              <a:t>LLRF PIP-II TRS 8-Channel Downconverter Rev – (ED0005166)</a:t>
            </a:r>
          </a:p>
          <a:p>
            <a:r>
              <a:rPr lang="en-US" sz="1400" dirty="0"/>
              <a:t>LLRF PIP-II TRS ADC DAC Mezzanine Board Rev – (</a:t>
            </a:r>
            <a:r>
              <a:rPr lang="en-US" sz="1400" dirty="0">
                <a:solidFill>
                  <a:srgbClr val="FF0000"/>
                </a:solidFill>
              </a:rPr>
              <a:t>Under Development</a:t>
            </a:r>
            <a:r>
              <a:rPr lang="en-US" sz="1400" dirty="0"/>
              <a:t>) (ED0011279)</a:t>
            </a:r>
          </a:p>
          <a:p>
            <a:r>
              <a:rPr lang="en-US" sz="1400" dirty="0"/>
              <a:t>LLRF PIP-II TRS FPGA Board Rev- (</a:t>
            </a:r>
            <a:r>
              <a:rPr lang="en-US" sz="1400" dirty="0">
                <a:solidFill>
                  <a:srgbClr val="FF0000"/>
                </a:solidFill>
              </a:rPr>
              <a:t>Under Development</a:t>
            </a:r>
            <a:r>
              <a:rPr lang="en-US" sz="1400" dirty="0"/>
              <a:t>) (ED0011278)</a:t>
            </a:r>
          </a:p>
          <a:p>
            <a:r>
              <a:rPr lang="en-US" sz="1400" dirty="0"/>
              <a:t>PIP-II LLRF Station ISD Rev – (</a:t>
            </a:r>
            <a:r>
              <a:rPr lang="en-US" sz="1400" dirty="0">
                <a:solidFill>
                  <a:srgbClr val="FF0000"/>
                </a:solidFill>
              </a:rPr>
              <a:t>Under Development</a:t>
            </a:r>
            <a:r>
              <a:rPr lang="en-US" sz="1400" dirty="0"/>
              <a:t>) (ED0012004)</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LLRF and RFPI Acceptance Criteria Rev – (</a:t>
            </a:r>
            <a:r>
              <a:rPr lang="en-US" sz="1400" dirty="0">
                <a:solidFill>
                  <a:srgbClr val="FF0000"/>
                </a:solidFill>
              </a:rPr>
              <a:t>Under Development</a:t>
            </a:r>
            <a:r>
              <a:rPr lang="en-US" sz="1400" dirty="0"/>
              <a:t>) (ED0012007</a:t>
            </a:r>
          </a:p>
          <a:p>
            <a:endParaRPr lang="en-US" sz="1400" dirty="0"/>
          </a:p>
        </p:txBody>
      </p:sp>
    </p:spTree>
    <p:extLst>
      <p:ext uri="{BB962C8B-B14F-4D97-AF65-F5344CB8AC3E}">
        <p14:creationId xmlns:p14="http://schemas.microsoft.com/office/powerpoint/2010/main" val="1180267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DA8FFE-B3B3-443B-BFD7-EF8CBF232238}"/>
              </a:ext>
            </a:extLst>
          </p:cNvPr>
          <p:cNvSpPr>
            <a:spLocks noGrp="1"/>
          </p:cNvSpPr>
          <p:nvPr>
            <p:ph type="title"/>
          </p:nvPr>
        </p:nvSpPr>
        <p:spPr/>
        <p:txBody>
          <a:bodyPr/>
          <a:lstStyle/>
          <a:p>
            <a:r>
              <a:rPr lang="en-US" dirty="0"/>
              <a:t>Product Verification Process Overview</a:t>
            </a:r>
          </a:p>
        </p:txBody>
      </p:sp>
      <p:sp>
        <p:nvSpPr>
          <p:cNvPr id="4" name="Date Placeholder 3">
            <a:extLst>
              <a:ext uri="{FF2B5EF4-FFF2-40B4-BE49-F238E27FC236}">
                <a16:creationId xmlns:a16="http://schemas.microsoft.com/office/drawing/2014/main" id="{C11D3B6E-7050-45F5-B8FB-F0003C10DFDF}"/>
              </a:ext>
            </a:extLst>
          </p:cNvPr>
          <p:cNvSpPr>
            <a:spLocks noGrp="1"/>
          </p:cNvSpPr>
          <p:nvPr>
            <p:ph type="dt" sz="half" idx="10"/>
          </p:nvPr>
        </p:nvSpPr>
        <p:spPr/>
        <p:txBody>
          <a:bodyPr/>
          <a:lstStyle/>
          <a:p>
            <a:pPr>
              <a:defRPr/>
            </a:pPr>
            <a:r>
              <a:rPr lang="en-US"/>
              <a:t>10-Jul-2022</a:t>
            </a:r>
            <a:endParaRPr lang="en-US" dirty="0"/>
          </a:p>
        </p:txBody>
      </p:sp>
      <p:sp>
        <p:nvSpPr>
          <p:cNvPr id="5" name="Footer Placeholder 4">
            <a:extLst>
              <a:ext uri="{FF2B5EF4-FFF2-40B4-BE49-F238E27FC236}">
                <a16:creationId xmlns:a16="http://schemas.microsoft.com/office/drawing/2014/main" id="{2CD86784-1A2B-4EB2-BD64-3A0ABE2B9966}"/>
              </a:ext>
            </a:extLst>
          </p:cNvPr>
          <p:cNvSpPr>
            <a:spLocks noGrp="1"/>
          </p:cNvSpPr>
          <p:nvPr>
            <p:ph type="ftr" sz="quarter" idx="11"/>
          </p:nvPr>
        </p:nvSpPr>
        <p:spPr/>
        <p:txBody>
          <a:bodyPr/>
          <a:lstStyle/>
          <a:p>
            <a:pPr>
              <a:defRPr/>
            </a:pPr>
            <a:r>
              <a:rPr lang="en-US"/>
              <a:t>Kokoska &amp; Martinez | PIP-II Technical Workshop - WG5 | PIP-II</a:t>
            </a:r>
            <a:endParaRPr lang="en-US" b="1" dirty="0"/>
          </a:p>
        </p:txBody>
      </p:sp>
      <p:sp>
        <p:nvSpPr>
          <p:cNvPr id="6" name="Slide Number Placeholder 5">
            <a:extLst>
              <a:ext uri="{FF2B5EF4-FFF2-40B4-BE49-F238E27FC236}">
                <a16:creationId xmlns:a16="http://schemas.microsoft.com/office/drawing/2014/main" id="{FF29BA4E-0221-4132-A12C-582C9A069C7B}"/>
              </a:ext>
            </a:extLst>
          </p:cNvPr>
          <p:cNvSpPr>
            <a:spLocks noGrp="1"/>
          </p:cNvSpPr>
          <p:nvPr>
            <p:ph type="sldNum" sz="quarter" idx="12"/>
          </p:nvPr>
        </p:nvSpPr>
        <p:spPr/>
        <p:txBody>
          <a:bodyPr/>
          <a:lstStyle/>
          <a:p>
            <a:pPr>
              <a:defRPr/>
            </a:pPr>
            <a:fld id="{148C009B-CB69-E04A-B9B3-34B26D69E9CF}" type="slidenum">
              <a:rPr lang="en-US" smtClean="0"/>
              <a:pPr>
                <a:defRPr/>
              </a:pPr>
              <a:t>4</a:t>
            </a:fld>
            <a:endParaRPr lang="en-US" dirty="0"/>
          </a:p>
        </p:txBody>
      </p:sp>
      <p:sp>
        <p:nvSpPr>
          <p:cNvPr id="7" name="Rectangle 6">
            <a:extLst>
              <a:ext uri="{FF2B5EF4-FFF2-40B4-BE49-F238E27FC236}">
                <a16:creationId xmlns:a16="http://schemas.microsoft.com/office/drawing/2014/main" id="{5542ADA0-CEB9-45C5-825A-3BA04F9E205F}"/>
              </a:ext>
            </a:extLst>
          </p:cNvPr>
          <p:cNvSpPr/>
          <p:nvPr/>
        </p:nvSpPr>
        <p:spPr>
          <a:xfrm>
            <a:off x="4609420" y="1461729"/>
            <a:ext cx="2271252" cy="3934541"/>
          </a:xfrm>
          <a:prstGeom prst="rect">
            <a:avLst/>
          </a:prstGeom>
          <a:solidFill>
            <a:srgbClr val="FFEC9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6"/>
                </a:solidFill>
              </a:rPr>
              <a:t>Product Verification</a:t>
            </a:r>
          </a:p>
          <a:p>
            <a:pPr algn="ctr"/>
            <a:endParaRPr lang="en-US" dirty="0">
              <a:solidFill>
                <a:schemeClr val="accent6"/>
              </a:solidFill>
            </a:endParaRPr>
          </a:p>
          <a:p>
            <a:pPr algn="ctr"/>
            <a:r>
              <a:rPr lang="en-US" dirty="0">
                <a:solidFill>
                  <a:schemeClr val="accent6"/>
                </a:solidFill>
              </a:rPr>
              <a:t> </a:t>
            </a:r>
            <a:r>
              <a:rPr lang="en-US" sz="1400" dirty="0">
                <a:solidFill>
                  <a:schemeClr val="accent6"/>
                </a:solidFill>
              </a:rPr>
              <a:t>(planning, conducting verification plans, results &amp; reports)</a:t>
            </a:r>
            <a:endParaRPr lang="en-US" dirty="0">
              <a:solidFill>
                <a:schemeClr val="accent6"/>
              </a:solidFill>
            </a:endParaRPr>
          </a:p>
        </p:txBody>
      </p:sp>
      <p:sp>
        <p:nvSpPr>
          <p:cNvPr id="10" name="Flowchart: Document 9">
            <a:extLst>
              <a:ext uri="{FF2B5EF4-FFF2-40B4-BE49-F238E27FC236}">
                <a16:creationId xmlns:a16="http://schemas.microsoft.com/office/drawing/2014/main" id="{8FD9B074-6F4F-4A68-96F5-72EC477E8F04}"/>
              </a:ext>
            </a:extLst>
          </p:cNvPr>
          <p:cNvSpPr/>
          <p:nvPr/>
        </p:nvSpPr>
        <p:spPr>
          <a:xfrm>
            <a:off x="1882927" y="1670488"/>
            <a:ext cx="2057121" cy="731520"/>
          </a:xfrm>
          <a:prstGeom prst="flowChartDocument">
            <a:avLst/>
          </a:prstGeom>
          <a:solidFill>
            <a:srgbClr val="D3DBE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Requirements &amp; Interface Specifications (FRS, TRS, ISD, etc.)</a:t>
            </a:r>
          </a:p>
        </p:txBody>
      </p:sp>
      <p:sp>
        <p:nvSpPr>
          <p:cNvPr id="11" name="Flowchart: Document 10">
            <a:extLst>
              <a:ext uri="{FF2B5EF4-FFF2-40B4-BE49-F238E27FC236}">
                <a16:creationId xmlns:a16="http://schemas.microsoft.com/office/drawing/2014/main" id="{78153EE6-F432-4CAC-BFA1-6B4438E9C506}"/>
              </a:ext>
            </a:extLst>
          </p:cNvPr>
          <p:cNvSpPr/>
          <p:nvPr/>
        </p:nvSpPr>
        <p:spPr>
          <a:xfrm>
            <a:off x="1882927" y="2624217"/>
            <a:ext cx="2057121" cy="731520"/>
          </a:xfrm>
          <a:prstGeom prst="flowChartDocument">
            <a:avLst/>
          </a:prstGeom>
          <a:solidFill>
            <a:srgbClr val="D3DBE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Quality Control Plans</a:t>
            </a:r>
          </a:p>
        </p:txBody>
      </p:sp>
      <p:sp>
        <p:nvSpPr>
          <p:cNvPr id="12" name="Flowchart: Document 11">
            <a:extLst>
              <a:ext uri="{FF2B5EF4-FFF2-40B4-BE49-F238E27FC236}">
                <a16:creationId xmlns:a16="http://schemas.microsoft.com/office/drawing/2014/main" id="{F17CAF50-25A6-4951-8EC3-8ABEC605F939}"/>
              </a:ext>
            </a:extLst>
          </p:cNvPr>
          <p:cNvSpPr/>
          <p:nvPr/>
        </p:nvSpPr>
        <p:spPr>
          <a:xfrm>
            <a:off x="1882927" y="3589563"/>
            <a:ext cx="2012023" cy="731520"/>
          </a:xfrm>
          <a:prstGeom prst="flowChartDocument">
            <a:avLst/>
          </a:prstGeom>
          <a:solidFill>
            <a:srgbClr val="D3DBE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Design Specifications (Design Drawings, Fabrication Specs)</a:t>
            </a:r>
          </a:p>
        </p:txBody>
      </p:sp>
      <p:sp>
        <p:nvSpPr>
          <p:cNvPr id="13" name="TextBox 12">
            <a:extLst>
              <a:ext uri="{FF2B5EF4-FFF2-40B4-BE49-F238E27FC236}">
                <a16:creationId xmlns:a16="http://schemas.microsoft.com/office/drawing/2014/main" id="{0AE20A6B-5B31-449D-B699-F0130CECCB5D}"/>
              </a:ext>
            </a:extLst>
          </p:cNvPr>
          <p:cNvSpPr txBox="1"/>
          <p:nvPr/>
        </p:nvSpPr>
        <p:spPr>
          <a:xfrm>
            <a:off x="2538738" y="1254034"/>
            <a:ext cx="1012722" cy="400110"/>
          </a:xfrm>
          <a:prstGeom prst="rect">
            <a:avLst/>
          </a:prstGeom>
          <a:noFill/>
        </p:spPr>
        <p:txBody>
          <a:bodyPr wrap="square" rtlCol="0">
            <a:spAutoFit/>
          </a:bodyPr>
          <a:lstStyle/>
          <a:p>
            <a:r>
              <a:rPr lang="en-US" sz="2000" b="1" u="sng" dirty="0"/>
              <a:t>Inputs</a:t>
            </a:r>
          </a:p>
        </p:txBody>
      </p:sp>
      <p:cxnSp>
        <p:nvCxnSpPr>
          <p:cNvPr id="17" name="Straight Arrow Connector 16">
            <a:extLst>
              <a:ext uri="{FF2B5EF4-FFF2-40B4-BE49-F238E27FC236}">
                <a16:creationId xmlns:a16="http://schemas.microsoft.com/office/drawing/2014/main" id="{5DC91EFE-6372-4260-8335-9BE73C7BC9DA}"/>
              </a:ext>
            </a:extLst>
          </p:cNvPr>
          <p:cNvCxnSpPr>
            <a:cxnSpLocks/>
            <a:stCxn id="10" idx="3"/>
          </p:cNvCxnSpPr>
          <p:nvPr/>
        </p:nvCxnSpPr>
        <p:spPr>
          <a:xfrm>
            <a:off x="3940048" y="2036248"/>
            <a:ext cx="659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CEC5DF2C-6E39-4ECD-9C64-0AD841F5864F}"/>
              </a:ext>
            </a:extLst>
          </p:cNvPr>
          <p:cNvCxnSpPr>
            <a:cxnSpLocks/>
            <a:stCxn id="11" idx="3"/>
          </p:cNvCxnSpPr>
          <p:nvPr/>
        </p:nvCxnSpPr>
        <p:spPr>
          <a:xfrm>
            <a:off x="3940048" y="2989977"/>
            <a:ext cx="6693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3EE1E063-6FA0-4417-93AD-A07269E85357}"/>
              </a:ext>
            </a:extLst>
          </p:cNvPr>
          <p:cNvCxnSpPr>
            <a:cxnSpLocks/>
            <a:stCxn id="12" idx="3"/>
          </p:cNvCxnSpPr>
          <p:nvPr/>
        </p:nvCxnSpPr>
        <p:spPr>
          <a:xfrm>
            <a:off x="3894950" y="3955323"/>
            <a:ext cx="71481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33A63902-DF7B-4538-9B4A-8E6930B5B773}"/>
              </a:ext>
            </a:extLst>
          </p:cNvPr>
          <p:cNvCxnSpPr/>
          <p:nvPr/>
        </p:nvCxnSpPr>
        <p:spPr>
          <a:xfrm flipV="1">
            <a:off x="6880672" y="1995129"/>
            <a:ext cx="663817"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04F3FD90-5FE1-4415-A322-CD9EEF504714}"/>
              </a:ext>
            </a:extLst>
          </p:cNvPr>
          <p:cNvCxnSpPr/>
          <p:nvPr/>
        </p:nvCxnSpPr>
        <p:spPr>
          <a:xfrm flipV="1">
            <a:off x="6880672" y="2934107"/>
            <a:ext cx="663817"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665E6D0B-D166-4F0E-ACBC-F673E7B8AE60}"/>
              </a:ext>
            </a:extLst>
          </p:cNvPr>
          <p:cNvCxnSpPr/>
          <p:nvPr/>
        </p:nvCxnSpPr>
        <p:spPr>
          <a:xfrm flipV="1">
            <a:off x="6885379" y="3905133"/>
            <a:ext cx="663817"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Flowchart: Document 22">
            <a:extLst>
              <a:ext uri="{FF2B5EF4-FFF2-40B4-BE49-F238E27FC236}">
                <a16:creationId xmlns:a16="http://schemas.microsoft.com/office/drawing/2014/main" id="{A3238833-B623-46F4-B719-26807632703B}"/>
              </a:ext>
            </a:extLst>
          </p:cNvPr>
          <p:cNvSpPr/>
          <p:nvPr/>
        </p:nvSpPr>
        <p:spPr>
          <a:xfrm>
            <a:off x="7585223" y="1738909"/>
            <a:ext cx="2011680" cy="731520"/>
          </a:xfrm>
          <a:prstGeom prst="flowChartDocument">
            <a:avLst/>
          </a:prstGeom>
          <a:solidFill>
            <a:srgbClr val="D3DBE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Closed Discrepancy Reports and identified corrective actions</a:t>
            </a:r>
          </a:p>
        </p:txBody>
      </p:sp>
      <p:sp>
        <p:nvSpPr>
          <p:cNvPr id="24" name="Flowchart: Document 23">
            <a:extLst>
              <a:ext uri="{FF2B5EF4-FFF2-40B4-BE49-F238E27FC236}">
                <a16:creationId xmlns:a16="http://schemas.microsoft.com/office/drawing/2014/main" id="{7887D8CB-B66B-4DBE-BB11-159947BC1243}"/>
              </a:ext>
            </a:extLst>
          </p:cNvPr>
          <p:cNvSpPr/>
          <p:nvPr/>
        </p:nvSpPr>
        <p:spPr>
          <a:xfrm>
            <a:off x="7585223" y="2692638"/>
            <a:ext cx="2011680" cy="731520"/>
          </a:xfrm>
          <a:prstGeom prst="flowChartDocument">
            <a:avLst/>
          </a:prstGeom>
          <a:solidFill>
            <a:srgbClr val="D3DBE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Verification Results &amp; Reports (traveler results, test reports)</a:t>
            </a:r>
          </a:p>
        </p:txBody>
      </p:sp>
      <p:sp>
        <p:nvSpPr>
          <p:cNvPr id="25" name="Flowchart: Document 24">
            <a:extLst>
              <a:ext uri="{FF2B5EF4-FFF2-40B4-BE49-F238E27FC236}">
                <a16:creationId xmlns:a16="http://schemas.microsoft.com/office/drawing/2014/main" id="{100554A5-8E16-42FC-8B49-D590FBF4B66B}"/>
              </a:ext>
            </a:extLst>
          </p:cNvPr>
          <p:cNvSpPr/>
          <p:nvPr/>
        </p:nvSpPr>
        <p:spPr>
          <a:xfrm>
            <a:off x="7549196" y="3648913"/>
            <a:ext cx="2011680" cy="731520"/>
          </a:xfrm>
          <a:prstGeom prst="flowChartDocument">
            <a:avLst/>
          </a:prstGeom>
          <a:solidFill>
            <a:srgbClr val="D3DBE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Product/System Acceptance Approvals &amp; Certifications (ACLs)</a:t>
            </a:r>
          </a:p>
        </p:txBody>
      </p:sp>
      <p:sp>
        <p:nvSpPr>
          <p:cNvPr id="26" name="TextBox 25">
            <a:extLst>
              <a:ext uri="{FF2B5EF4-FFF2-40B4-BE49-F238E27FC236}">
                <a16:creationId xmlns:a16="http://schemas.microsoft.com/office/drawing/2014/main" id="{7C6B0DE3-F10A-4954-8138-B9DE4A98D16E}"/>
              </a:ext>
            </a:extLst>
          </p:cNvPr>
          <p:cNvSpPr txBox="1"/>
          <p:nvPr/>
        </p:nvSpPr>
        <p:spPr>
          <a:xfrm>
            <a:off x="7983870" y="1327195"/>
            <a:ext cx="1168053" cy="400110"/>
          </a:xfrm>
          <a:prstGeom prst="rect">
            <a:avLst/>
          </a:prstGeom>
          <a:noFill/>
        </p:spPr>
        <p:txBody>
          <a:bodyPr wrap="square" rtlCol="0">
            <a:spAutoFit/>
          </a:bodyPr>
          <a:lstStyle/>
          <a:p>
            <a:r>
              <a:rPr lang="en-US" sz="2000" b="1" u="sng" dirty="0"/>
              <a:t>Outputs</a:t>
            </a:r>
          </a:p>
        </p:txBody>
      </p:sp>
      <p:sp>
        <p:nvSpPr>
          <p:cNvPr id="27" name="Flowchart: Document 26">
            <a:extLst>
              <a:ext uri="{FF2B5EF4-FFF2-40B4-BE49-F238E27FC236}">
                <a16:creationId xmlns:a16="http://schemas.microsoft.com/office/drawing/2014/main" id="{6ED4E30F-ED6B-4699-8834-B2AC83C11FEC}"/>
              </a:ext>
            </a:extLst>
          </p:cNvPr>
          <p:cNvSpPr/>
          <p:nvPr/>
        </p:nvSpPr>
        <p:spPr>
          <a:xfrm>
            <a:off x="1882584" y="4534220"/>
            <a:ext cx="2012023" cy="731520"/>
          </a:xfrm>
          <a:prstGeom prst="flowChartDocument">
            <a:avLst/>
          </a:prstGeom>
          <a:solidFill>
            <a:srgbClr val="D3DBE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Product to be Verified</a:t>
            </a:r>
          </a:p>
        </p:txBody>
      </p:sp>
      <p:cxnSp>
        <p:nvCxnSpPr>
          <p:cNvPr id="28" name="Straight Arrow Connector 27">
            <a:extLst>
              <a:ext uri="{FF2B5EF4-FFF2-40B4-BE49-F238E27FC236}">
                <a16:creationId xmlns:a16="http://schemas.microsoft.com/office/drawing/2014/main" id="{A5FB7C89-5388-419E-B9CA-FDBC638BCDCF}"/>
              </a:ext>
            </a:extLst>
          </p:cNvPr>
          <p:cNvCxnSpPr>
            <a:cxnSpLocks/>
            <a:stCxn id="27" idx="3"/>
          </p:cNvCxnSpPr>
          <p:nvPr/>
        </p:nvCxnSpPr>
        <p:spPr>
          <a:xfrm flipV="1">
            <a:off x="3894607" y="4882086"/>
            <a:ext cx="724227" cy="178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4B2FB1D7-E22E-4DE2-BEAB-07489C10E1EC}"/>
              </a:ext>
            </a:extLst>
          </p:cNvPr>
          <p:cNvCxnSpPr/>
          <p:nvPr/>
        </p:nvCxnSpPr>
        <p:spPr>
          <a:xfrm flipV="1">
            <a:off x="6885379" y="4882085"/>
            <a:ext cx="663817"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Flowchart: Document 29">
            <a:extLst>
              <a:ext uri="{FF2B5EF4-FFF2-40B4-BE49-F238E27FC236}">
                <a16:creationId xmlns:a16="http://schemas.microsoft.com/office/drawing/2014/main" id="{419F73A7-56B4-4120-8740-74BFA2A7E05F}"/>
              </a:ext>
            </a:extLst>
          </p:cNvPr>
          <p:cNvSpPr/>
          <p:nvPr/>
        </p:nvSpPr>
        <p:spPr>
          <a:xfrm>
            <a:off x="7549196" y="4625865"/>
            <a:ext cx="2011680" cy="731520"/>
          </a:xfrm>
          <a:prstGeom prst="flowChartDocument">
            <a:avLst/>
          </a:prstGeom>
          <a:solidFill>
            <a:srgbClr val="D3DBE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Verified End Product to Integration</a:t>
            </a:r>
          </a:p>
        </p:txBody>
      </p:sp>
    </p:spTree>
    <p:extLst>
      <p:ext uri="{BB962C8B-B14F-4D97-AF65-F5344CB8AC3E}">
        <p14:creationId xmlns:p14="http://schemas.microsoft.com/office/powerpoint/2010/main" val="220668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F56A6C-C4B2-4DFE-B996-74C9843D097B}"/>
              </a:ext>
            </a:extLst>
          </p:cNvPr>
          <p:cNvSpPr>
            <a:spLocks noGrp="1"/>
          </p:cNvSpPr>
          <p:nvPr>
            <p:ph idx="1"/>
          </p:nvPr>
        </p:nvSpPr>
        <p:spPr>
          <a:xfrm>
            <a:off x="296333" y="794131"/>
            <a:ext cx="11563351" cy="5059363"/>
          </a:xfrm>
        </p:spPr>
        <p:txBody>
          <a:bodyPr/>
          <a:lstStyle/>
          <a:p>
            <a:pPr marL="0" indent="0">
              <a:buNone/>
            </a:pPr>
            <a:r>
              <a:rPr lang="en-US" sz="1600" b="1" dirty="0"/>
              <a:t>Resonance Control STC/SSR1 CM/SSR2 CM/ HB650 CM</a:t>
            </a:r>
          </a:p>
          <a:p>
            <a:r>
              <a:rPr lang="en-US" sz="1600" dirty="0"/>
              <a:t>PIP-II LLRF L3 FRS Rev B (</a:t>
            </a:r>
            <a:r>
              <a:rPr lang="en-US" sz="1600" dirty="0">
                <a:solidFill>
                  <a:srgbClr val="FF0000"/>
                </a:solidFill>
              </a:rPr>
              <a:t>Under Development</a:t>
            </a:r>
            <a:r>
              <a:rPr lang="en-US" sz="1600" dirty="0"/>
              <a:t>) (ED0004194)</a:t>
            </a:r>
          </a:p>
          <a:p>
            <a:r>
              <a:rPr lang="en-US" sz="1600" dirty="0"/>
              <a:t>LLRF PIP-II TRS Master Oscillator and Precision Reference Rev – (ED0005164)</a:t>
            </a:r>
          </a:p>
          <a:p>
            <a:r>
              <a:rPr lang="en-US" sz="1600" dirty="0"/>
              <a:t>LLRF PIP-II TRS Controller Chassis Rev – (ED0005793)</a:t>
            </a:r>
          </a:p>
          <a:p>
            <a:r>
              <a:rPr lang="en-US" sz="1600" dirty="0"/>
              <a:t>LLRF PIP-II TRS SRF Resonance Control Rev - (</a:t>
            </a:r>
            <a:r>
              <a:rPr lang="en-US" sz="1600" dirty="0">
                <a:solidFill>
                  <a:srgbClr val="FF0000"/>
                </a:solidFill>
              </a:rPr>
              <a:t>Under Development</a:t>
            </a:r>
            <a:r>
              <a:rPr lang="en-US" sz="1600" dirty="0"/>
              <a:t>) (ED0005782)</a:t>
            </a:r>
          </a:p>
          <a:p>
            <a:r>
              <a:rPr lang="en-US" sz="1600" dirty="0"/>
              <a:t>LLRF PIP-II TRS 4-Channel Upconverter Rev – (ED0005163)</a:t>
            </a:r>
          </a:p>
          <a:p>
            <a:r>
              <a:rPr lang="en-US" sz="1600" dirty="0"/>
              <a:t>LLRF PIP-II TRS 8-Channel Downconverter Rev – (ED0005166)</a:t>
            </a:r>
          </a:p>
          <a:p>
            <a:r>
              <a:rPr lang="en-US" sz="1600" dirty="0"/>
              <a:t>LLRF PIP-II TRS ADC DAC Mezzanine Board Rev – (</a:t>
            </a:r>
            <a:r>
              <a:rPr lang="en-US" sz="1600" dirty="0">
                <a:solidFill>
                  <a:srgbClr val="FF0000"/>
                </a:solidFill>
              </a:rPr>
              <a:t>Under Development</a:t>
            </a:r>
            <a:r>
              <a:rPr lang="en-US" sz="1600" dirty="0"/>
              <a:t>) (ED0011279)</a:t>
            </a:r>
          </a:p>
          <a:p>
            <a:r>
              <a:rPr lang="en-US" sz="1600" dirty="0"/>
              <a:t>LLRF PIP-II TRS FPGA Board Rev- (</a:t>
            </a:r>
            <a:r>
              <a:rPr lang="en-US" sz="1600" dirty="0">
                <a:solidFill>
                  <a:srgbClr val="FF0000"/>
                </a:solidFill>
              </a:rPr>
              <a:t>Under Development</a:t>
            </a:r>
            <a:r>
              <a:rPr lang="en-US" sz="1600" dirty="0"/>
              <a:t>) (ED0011278)</a:t>
            </a:r>
          </a:p>
          <a:p>
            <a:r>
              <a:rPr lang="en-US" sz="1600" dirty="0"/>
              <a:t>PIP-II LLRF Resonance Control ISD Rev – (</a:t>
            </a:r>
            <a:r>
              <a:rPr lang="en-US" sz="1600" dirty="0">
                <a:solidFill>
                  <a:srgbClr val="FF0000"/>
                </a:solidFill>
              </a:rPr>
              <a:t>Under Development</a:t>
            </a:r>
            <a:r>
              <a:rPr lang="en-US" sz="1600" dirty="0"/>
              <a:t>) (ED0012005)</a:t>
            </a:r>
          </a:p>
          <a:p>
            <a:r>
              <a:rPr lang="en-US" sz="1600" dirty="0"/>
              <a:t>PIP-II DAE Deliverables Acceptance Plan Rev - (</a:t>
            </a:r>
            <a:r>
              <a:rPr lang="en-US" sz="1600" dirty="0">
                <a:solidFill>
                  <a:srgbClr val="FF0000"/>
                </a:solidFill>
              </a:rPr>
              <a:t>Under Development</a:t>
            </a:r>
            <a:r>
              <a:rPr lang="en-US" sz="1600" dirty="0"/>
              <a:t>) (ED0011957)</a:t>
            </a:r>
          </a:p>
          <a:p>
            <a:r>
              <a:rPr lang="en-US" sz="1600" dirty="0"/>
              <a:t>PIP-II LLRF and RFPI Acceptance Criteria Rev – (</a:t>
            </a:r>
            <a:r>
              <a:rPr lang="en-US" sz="1600" dirty="0">
                <a:solidFill>
                  <a:srgbClr val="FF0000"/>
                </a:solidFill>
              </a:rPr>
              <a:t>Under Development</a:t>
            </a:r>
            <a:r>
              <a:rPr lang="en-US" sz="1600" dirty="0"/>
              <a:t>) (ED0012007</a:t>
            </a:r>
          </a:p>
          <a:p>
            <a:endParaRPr lang="en-US" sz="1600" dirty="0"/>
          </a:p>
        </p:txBody>
      </p:sp>
      <p:sp>
        <p:nvSpPr>
          <p:cNvPr id="3" name="Title 2">
            <a:extLst>
              <a:ext uri="{FF2B5EF4-FFF2-40B4-BE49-F238E27FC236}">
                <a16:creationId xmlns:a16="http://schemas.microsoft.com/office/drawing/2014/main" id="{F0EA0FF0-A34C-43DB-AF36-C2D65CF54203}"/>
              </a:ext>
            </a:extLst>
          </p:cNvPr>
          <p:cNvSpPr>
            <a:spLocks noGrp="1"/>
          </p:cNvSpPr>
          <p:nvPr>
            <p:ph type="title"/>
          </p:nvPr>
        </p:nvSpPr>
        <p:spPr>
          <a:xfrm>
            <a:off x="304800" y="402336"/>
            <a:ext cx="11582400" cy="427877"/>
          </a:xfrm>
        </p:spPr>
        <p:txBody>
          <a:bodyPr/>
          <a:lstStyle/>
          <a:p>
            <a:r>
              <a:rPr kumimoji="0" lang="en-US" sz="2933" b="1" i="0" u="none" strike="noStrike" kern="1200" cap="none" spc="0" normalizeH="0" baseline="0" noProof="0" dirty="0">
                <a:ln>
                  <a:noFill/>
                </a:ln>
                <a:solidFill>
                  <a:srgbClr val="004C97"/>
                </a:solidFill>
                <a:effectLst/>
                <a:uLnTx/>
                <a:uFillTx/>
                <a:latin typeface="Helvetica"/>
              </a:rPr>
              <a:t>DAE – BARC Relevant Documents cont.</a:t>
            </a:r>
            <a:br>
              <a:rPr kumimoji="0" lang="en-US" sz="2933" b="1" i="0" u="none" strike="noStrike" kern="1200" cap="none" spc="0" normalizeH="0" baseline="0" noProof="0" dirty="0">
                <a:ln>
                  <a:noFill/>
                </a:ln>
                <a:solidFill>
                  <a:srgbClr val="004C97"/>
                </a:solidFill>
                <a:effectLst/>
                <a:uLnTx/>
                <a:uFillTx/>
                <a:latin typeface="Helvetica"/>
              </a:rPr>
            </a:br>
            <a:r>
              <a:rPr kumimoji="0" lang="en-US" sz="1600" b="1" i="0" u="none" strike="noStrike" kern="1200" cap="none" spc="0" normalizeH="0" baseline="0" noProof="0" dirty="0">
                <a:ln>
                  <a:noFill/>
                </a:ln>
                <a:solidFill>
                  <a:srgbClr val="003087">
                    <a:lumMod val="40000"/>
                    <a:lumOff val="60000"/>
                  </a:srgbClr>
                </a:solidFill>
                <a:effectLst/>
                <a:uLnTx/>
                <a:uFillTx/>
                <a:latin typeface="Helvetica"/>
              </a:rPr>
              <a:t>All Documents not under development are Released in Team Center as of 7/12/2022</a:t>
            </a:r>
            <a:endParaRPr lang="en-US" dirty="0"/>
          </a:p>
        </p:txBody>
      </p:sp>
      <p:sp>
        <p:nvSpPr>
          <p:cNvPr id="4" name="Date Placeholder 3">
            <a:extLst>
              <a:ext uri="{FF2B5EF4-FFF2-40B4-BE49-F238E27FC236}">
                <a16:creationId xmlns:a16="http://schemas.microsoft.com/office/drawing/2014/main" id="{86DAA834-A202-4FE6-A2F8-3E9AEE262C38}"/>
              </a:ext>
            </a:extLst>
          </p:cNvPr>
          <p:cNvSpPr>
            <a:spLocks noGrp="1"/>
          </p:cNvSpPr>
          <p:nvPr>
            <p:ph type="dt" sz="half" idx="10"/>
          </p:nvPr>
        </p:nvSpPr>
        <p:spPr/>
        <p:txBody>
          <a:bodyPr/>
          <a:lstStyle/>
          <a:p>
            <a:pPr>
              <a:defRPr/>
            </a:pPr>
            <a:r>
              <a:rPr lang="en-US" dirty="0"/>
              <a:t>7/12/2022</a:t>
            </a:r>
          </a:p>
        </p:txBody>
      </p:sp>
      <p:sp>
        <p:nvSpPr>
          <p:cNvPr id="5" name="Footer Placeholder 4">
            <a:extLst>
              <a:ext uri="{FF2B5EF4-FFF2-40B4-BE49-F238E27FC236}">
                <a16:creationId xmlns:a16="http://schemas.microsoft.com/office/drawing/2014/main" id="{44818AC2-9204-4855-8814-8C3FFB31C594}"/>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DD620356-2498-4372-9FBA-513BA19FB269}"/>
              </a:ext>
            </a:extLst>
          </p:cNvPr>
          <p:cNvSpPr>
            <a:spLocks noGrp="1"/>
          </p:cNvSpPr>
          <p:nvPr>
            <p:ph type="sldNum" sz="quarter" idx="12"/>
          </p:nvPr>
        </p:nvSpPr>
        <p:spPr/>
        <p:txBody>
          <a:bodyPr/>
          <a:lstStyle/>
          <a:p>
            <a:pPr>
              <a:defRPr/>
            </a:pPr>
            <a:fld id="{148C009B-CB69-E04A-B9B3-34B26D69E9CF}" type="slidenum">
              <a:rPr lang="en-US" smtClean="0"/>
              <a:pPr>
                <a:defRPr/>
              </a:pPr>
              <a:t>40</a:t>
            </a:fld>
            <a:endParaRPr lang="en-US" dirty="0"/>
          </a:p>
        </p:txBody>
      </p:sp>
    </p:spTree>
    <p:extLst>
      <p:ext uri="{BB962C8B-B14F-4D97-AF65-F5344CB8AC3E}">
        <p14:creationId xmlns:p14="http://schemas.microsoft.com/office/powerpoint/2010/main" val="2692890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F64D94-B6AB-41B4-AA61-E82BAD1DAB8C}"/>
              </a:ext>
            </a:extLst>
          </p:cNvPr>
          <p:cNvSpPr>
            <a:spLocks noGrp="1"/>
          </p:cNvSpPr>
          <p:nvPr>
            <p:ph idx="1"/>
          </p:nvPr>
        </p:nvSpPr>
        <p:spPr>
          <a:xfrm>
            <a:off x="200800" y="830213"/>
            <a:ext cx="6609434" cy="5059363"/>
          </a:xfrm>
        </p:spPr>
        <p:txBody>
          <a:bodyPr/>
          <a:lstStyle/>
          <a:p>
            <a:pPr marL="0" indent="0">
              <a:buNone/>
            </a:pPr>
            <a:r>
              <a:rPr lang="en-US" sz="1400" b="1" dirty="0"/>
              <a:t>LB650 Pre-Production Jacketed </a:t>
            </a:r>
            <a:r>
              <a:rPr lang="en-US" sz="1400" b="1" dirty="0" err="1"/>
              <a:t>Caveties</a:t>
            </a:r>
            <a:endParaRPr lang="en-US" sz="1400" b="1" dirty="0"/>
          </a:p>
          <a:p>
            <a:r>
              <a:rPr lang="en-US" sz="1400" dirty="0"/>
              <a:t>PIP-II LB650 Cryomodule FRS Rev. C (ED0001830)</a:t>
            </a:r>
          </a:p>
          <a:p>
            <a:r>
              <a:rPr lang="en-US" sz="1400" dirty="0"/>
              <a:t>PIP-II LB650 Dressed Cavity TRS Rev – (ED0013630)</a:t>
            </a:r>
          </a:p>
          <a:p>
            <a:r>
              <a:rPr lang="en-US" sz="1400" dirty="0"/>
              <a:t>LB650 Internal ICD and ISD Rev. - (ED0011092)</a:t>
            </a:r>
          </a:p>
          <a:p>
            <a:r>
              <a:rPr lang="en-US" sz="1400" dirty="0"/>
              <a:t>PIP-II LB650 MHz Bare Cavity Manufacturing Specification Rev. A (ED0011699)</a:t>
            </a:r>
          </a:p>
          <a:p>
            <a:r>
              <a:rPr lang="en-US" sz="1400" dirty="0"/>
              <a:t>PIP-II LB650 Jacketed Cavity Fabrication Spec – DAE Rev – (</a:t>
            </a:r>
            <a:r>
              <a:rPr lang="en-US" sz="1400" dirty="0">
                <a:solidFill>
                  <a:srgbClr val="FF0000"/>
                </a:solidFill>
              </a:rPr>
              <a:t>Under Development</a:t>
            </a:r>
            <a:r>
              <a:rPr lang="en-US" sz="1400" dirty="0"/>
              <a:t>) (ED0011985)</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LB650 prod DCAV Acceptance Criteria – DAE Rev – (</a:t>
            </a:r>
            <a:r>
              <a:rPr lang="en-US" sz="1400" dirty="0">
                <a:solidFill>
                  <a:srgbClr val="FF0000"/>
                </a:solidFill>
              </a:rPr>
              <a:t>Under Development</a:t>
            </a:r>
            <a:r>
              <a:rPr lang="en-US" sz="1400" dirty="0"/>
              <a:t>) (ED0011986)</a:t>
            </a:r>
          </a:p>
          <a:p>
            <a:pPr marL="0" indent="0">
              <a:buNone/>
            </a:pPr>
            <a:r>
              <a:rPr lang="en-US" sz="1400" b="1" dirty="0"/>
              <a:t>LB650 Pre-Production Tuners</a:t>
            </a:r>
          </a:p>
          <a:p>
            <a:r>
              <a:rPr lang="en-US" sz="1400" dirty="0"/>
              <a:t>PIP-II LB650 Cryomodule FRS Rev. C (ED0001830)</a:t>
            </a:r>
          </a:p>
          <a:p>
            <a:r>
              <a:rPr lang="en-US" sz="1400" dirty="0"/>
              <a:t>PIP-II LB650 Dressed Cavity TRS Rev – (ED0013630)</a:t>
            </a:r>
          </a:p>
          <a:p>
            <a:r>
              <a:rPr lang="en-US" sz="1400" dirty="0"/>
              <a:t>LB650 Internal ICD and ISD Rev. - (ED0011092)</a:t>
            </a:r>
          </a:p>
          <a:p>
            <a:r>
              <a:rPr lang="en-US" sz="1400" dirty="0"/>
              <a:t>PIP-II HB650 Tuner Fabrication Specification Rev – (</a:t>
            </a:r>
            <a:r>
              <a:rPr lang="en-US" sz="1400" dirty="0">
                <a:solidFill>
                  <a:srgbClr val="FF0000"/>
                </a:solidFill>
              </a:rPr>
              <a:t>Under Development</a:t>
            </a:r>
            <a:r>
              <a:rPr lang="en-US" sz="1400" dirty="0"/>
              <a:t>) (ED0011989)</a:t>
            </a:r>
          </a:p>
          <a:p>
            <a:r>
              <a:rPr lang="en-US" sz="1400" dirty="0"/>
              <a:t>PIP-II LB650 Tuner Fabrication Specification –DAE Rev – (</a:t>
            </a:r>
            <a:r>
              <a:rPr lang="en-US" sz="1400" dirty="0">
                <a:solidFill>
                  <a:srgbClr val="FF0000"/>
                </a:solidFill>
              </a:rPr>
              <a:t>Under Development</a:t>
            </a:r>
            <a:r>
              <a:rPr lang="en-US" sz="1400" dirty="0"/>
              <a:t>) (ED0011983)</a:t>
            </a:r>
          </a:p>
          <a:p>
            <a:pPr marL="306910" marR="0" lvl="0" indent="-306910" algn="l" defTabSz="609585"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505050"/>
                </a:solidFill>
                <a:effectLst/>
                <a:uLnTx/>
                <a:uFillTx/>
                <a:latin typeface="Helvetica"/>
              </a:rPr>
              <a:t>PIP-II DAE Deliverables Acceptance Plan Rev - (</a:t>
            </a:r>
            <a:r>
              <a:rPr kumimoji="0" lang="en-US" sz="1400" b="0" i="0" u="none" strike="noStrike" kern="1200" cap="none" spc="0" normalizeH="0" baseline="0" noProof="0" dirty="0">
                <a:ln>
                  <a:noFill/>
                </a:ln>
                <a:solidFill>
                  <a:srgbClr val="FF0000"/>
                </a:solidFill>
                <a:effectLst/>
                <a:uLnTx/>
                <a:uFillTx/>
                <a:latin typeface="Helvetica"/>
              </a:rPr>
              <a:t>Under Development</a:t>
            </a:r>
            <a:r>
              <a:rPr kumimoji="0" lang="en-US" sz="1400" b="0" i="0" u="none" strike="noStrike" kern="1200" cap="none" spc="0" normalizeH="0" baseline="0" noProof="0" dirty="0">
                <a:ln>
                  <a:noFill/>
                </a:ln>
                <a:solidFill>
                  <a:srgbClr val="505050"/>
                </a:solidFill>
                <a:effectLst/>
                <a:uLnTx/>
                <a:uFillTx/>
                <a:latin typeface="Helvetica"/>
              </a:rPr>
              <a:t>) (ED0011957)</a:t>
            </a:r>
          </a:p>
          <a:p>
            <a:pPr marL="306910" marR="0" lvl="0" indent="-306910" algn="l" defTabSz="609585"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505050"/>
                </a:solidFill>
                <a:effectLst/>
                <a:uLnTx/>
                <a:uFillTx/>
                <a:latin typeface="Helvetica"/>
              </a:rPr>
              <a:t>PIP-II LB650 prod DCAV Acceptance Criteria – DAE Rev – (</a:t>
            </a:r>
            <a:r>
              <a:rPr kumimoji="0" lang="en-US" sz="1400" b="0" i="0" u="none" strike="noStrike" kern="1200" cap="none" spc="0" normalizeH="0" baseline="0" noProof="0" dirty="0">
                <a:ln>
                  <a:noFill/>
                </a:ln>
                <a:solidFill>
                  <a:srgbClr val="FF0000"/>
                </a:solidFill>
                <a:effectLst/>
                <a:uLnTx/>
                <a:uFillTx/>
                <a:latin typeface="Helvetica"/>
              </a:rPr>
              <a:t>Under Development</a:t>
            </a:r>
            <a:r>
              <a:rPr kumimoji="0" lang="en-US" sz="1400" b="0" i="0" u="none" strike="noStrike" kern="1200" cap="none" spc="0" normalizeH="0" baseline="0" noProof="0" dirty="0">
                <a:ln>
                  <a:noFill/>
                </a:ln>
                <a:solidFill>
                  <a:srgbClr val="505050"/>
                </a:solidFill>
                <a:effectLst/>
                <a:uLnTx/>
                <a:uFillTx/>
                <a:latin typeface="Helvetica"/>
              </a:rPr>
              <a:t>) (ED0011986)</a:t>
            </a:r>
          </a:p>
          <a:p>
            <a:endParaRPr lang="en-US" sz="1400" dirty="0"/>
          </a:p>
        </p:txBody>
      </p:sp>
      <p:sp>
        <p:nvSpPr>
          <p:cNvPr id="3" name="Title 2">
            <a:extLst>
              <a:ext uri="{FF2B5EF4-FFF2-40B4-BE49-F238E27FC236}">
                <a16:creationId xmlns:a16="http://schemas.microsoft.com/office/drawing/2014/main" id="{4D34E335-BDFC-4E50-9FF8-973793CEC778}"/>
              </a:ext>
            </a:extLst>
          </p:cNvPr>
          <p:cNvSpPr>
            <a:spLocks noGrp="1"/>
          </p:cNvSpPr>
          <p:nvPr>
            <p:ph type="title"/>
          </p:nvPr>
        </p:nvSpPr>
        <p:spPr>
          <a:xfrm>
            <a:off x="304800" y="402336"/>
            <a:ext cx="11582400" cy="427877"/>
          </a:xfrm>
        </p:spPr>
        <p:txBody>
          <a:bodyPr/>
          <a:lstStyle/>
          <a:p>
            <a:r>
              <a:rPr lang="en-US" dirty="0"/>
              <a:t>DAE VECC Relevant Documents</a:t>
            </a:r>
            <a:br>
              <a:rPr lang="en-US" dirty="0"/>
            </a:br>
            <a:r>
              <a:rPr kumimoji="0" lang="en-US" sz="1600" b="1" i="0" u="none" strike="noStrike" kern="1200" cap="none" spc="0" normalizeH="0" baseline="0" noProof="0" dirty="0">
                <a:ln>
                  <a:noFill/>
                </a:ln>
                <a:solidFill>
                  <a:srgbClr val="003087">
                    <a:lumMod val="40000"/>
                    <a:lumOff val="60000"/>
                  </a:srgbClr>
                </a:solidFill>
                <a:effectLst/>
                <a:uLnTx/>
                <a:uFillTx/>
                <a:latin typeface="Helvetica"/>
              </a:rPr>
              <a:t>All Documents not under development are Released in Team Center as of 7/12/2022</a:t>
            </a:r>
            <a:endParaRPr lang="en-US" dirty="0"/>
          </a:p>
        </p:txBody>
      </p:sp>
      <p:sp>
        <p:nvSpPr>
          <p:cNvPr id="4" name="Date Placeholder 3">
            <a:extLst>
              <a:ext uri="{FF2B5EF4-FFF2-40B4-BE49-F238E27FC236}">
                <a16:creationId xmlns:a16="http://schemas.microsoft.com/office/drawing/2014/main" id="{02F29ED9-32AC-4266-8060-1224CB211B15}"/>
              </a:ext>
            </a:extLst>
          </p:cNvPr>
          <p:cNvSpPr>
            <a:spLocks noGrp="1"/>
          </p:cNvSpPr>
          <p:nvPr>
            <p:ph type="dt" sz="half" idx="10"/>
          </p:nvPr>
        </p:nvSpPr>
        <p:spPr/>
        <p:txBody>
          <a:bodyPr/>
          <a:lstStyle/>
          <a:p>
            <a:pPr>
              <a:defRPr/>
            </a:pPr>
            <a:r>
              <a:rPr lang="en-US" dirty="0"/>
              <a:t>7/12/2022</a:t>
            </a:r>
          </a:p>
        </p:txBody>
      </p:sp>
      <p:sp>
        <p:nvSpPr>
          <p:cNvPr id="5" name="Footer Placeholder 4">
            <a:extLst>
              <a:ext uri="{FF2B5EF4-FFF2-40B4-BE49-F238E27FC236}">
                <a16:creationId xmlns:a16="http://schemas.microsoft.com/office/drawing/2014/main" id="{67CDEA2E-E466-4392-A5E3-6D07939DF1A5}"/>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42FED043-1558-45CE-A23D-CC4F2EE75701}"/>
              </a:ext>
            </a:extLst>
          </p:cNvPr>
          <p:cNvSpPr>
            <a:spLocks noGrp="1"/>
          </p:cNvSpPr>
          <p:nvPr>
            <p:ph type="sldNum" sz="quarter" idx="12"/>
          </p:nvPr>
        </p:nvSpPr>
        <p:spPr/>
        <p:txBody>
          <a:bodyPr/>
          <a:lstStyle/>
          <a:p>
            <a:pPr>
              <a:defRPr/>
            </a:pPr>
            <a:fld id="{148C009B-CB69-E04A-B9B3-34B26D69E9CF}" type="slidenum">
              <a:rPr lang="en-US" smtClean="0"/>
              <a:pPr>
                <a:defRPr/>
              </a:pPr>
              <a:t>41</a:t>
            </a:fld>
            <a:endParaRPr lang="en-US" dirty="0"/>
          </a:p>
        </p:txBody>
      </p:sp>
      <p:sp>
        <p:nvSpPr>
          <p:cNvPr id="7" name="Content Placeholder 1">
            <a:extLst>
              <a:ext uri="{FF2B5EF4-FFF2-40B4-BE49-F238E27FC236}">
                <a16:creationId xmlns:a16="http://schemas.microsoft.com/office/drawing/2014/main" id="{092E73C7-180C-428A-83E3-E104ACD5A3EC}"/>
              </a:ext>
            </a:extLst>
          </p:cNvPr>
          <p:cNvSpPr txBox="1">
            <a:spLocks/>
          </p:cNvSpPr>
          <p:nvPr/>
        </p:nvSpPr>
        <p:spPr>
          <a:xfrm>
            <a:off x="6968320" y="830213"/>
            <a:ext cx="4760793" cy="5059363"/>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1400" b="1" dirty="0"/>
              <a:t>LB650 Jacketed Cavities</a:t>
            </a:r>
          </a:p>
          <a:p>
            <a:r>
              <a:rPr lang="en-US" sz="1400" dirty="0"/>
              <a:t>PIP-II LB650 Cryomodule FRS Rev. C (ED0001830)</a:t>
            </a:r>
          </a:p>
          <a:p>
            <a:r>
              <a:rPr lang="en-US" sz="1400" dirty="0"/>
              <a:t>PIP-II LB650 Dressed Cavity TRS Rev – (ED0013630)</a:t>
            </a:r>
          </a:p>
          <a:p>
            <a:r>
              <a:rPr lang="en-US" sz="1400" dirty="0"/>
              <a:t>LB650 Internal ICD and ISD Rev. - (ED0011092)</a:t>
            </a:r>
          </a:p>
          <a:p>
            <a:r>
              <a:rPr lang="en-US" sz="1400" dirty="0"/>
              <a:t>PIP-II LB650 Jacketed Cavity Fabrication Spec – DAE Rev – (</a:t>
            </a:r>
            <a:r>
              <a:rPr lang="en-US" sz="1400" dirty="0">
                <a:solidFill>
                  <a:srgbClr val="FF0000"/>
                </a:solidFill>
              </a:rPr>
              <a:t>Under Development</a:t>
            </a:r>
            <a:r>
              <a:rPr lang="en-US" sz="1400" dirty="0"/>
              <a:t>) (ED0011985)</a:t>
            </a:r>
          </a:p>
          <a:p>
            <a:r>
              <a:rPr lang="en-US" sz="1400" dirty="0"/>
              <a:t>PIP-II DAE Deliverables Acceptance Plan Rev - (</a:t>
            </a:r>
            <a:r>
              <a:rPr lang="en-US" sz="1400" dirty="0">
                <a:solidFill>
                  <a:srgbClr val="FF0000"/>
                </a:solidFill>
              </a:rPr>
              <a:t>Under Development</a:t>
            </a:r>
            <a:r>
              <a:rPr lang="en-US" sz="1400" dirty="0"/>
              <a:t>) (ED0011957)</a:t>
            </a:r>
          </a:p>
          <a:p>
            <a:r>
              <a:rPr lang="en-US" sz="1400" dirty="0"/>
              <a:t>PIP-II LB650 prod DCAV Acceptance Criteria – DAE Rev – (</a:t>
            </a:r>
            <a:r>
              <a:rPr lang="en-US" sz="1400" dirty="0">
                <a:solidFill>
                  <a:srgbClr val="FF0000"/>
                </a:solidFill>
              </a:rPr>
              <a:t>Under Development</a:t>
            </a:r>
            <a:r>
              <a:rPr lang="en-US" sz="1400" dirty="0"/>
              <a:t>) (ED0011986)</a:t>
            </a:r>
          </a:p>
          <a:p>
            <a:endParaRPr lang="en-US" sz="1400" dirty="0"/>
          </a:p>
        </p:txBody>
      </p:sp>
    </p:spTree>
    <p:extLst>
      <p:ext uri="{BB962C8B-B14F-4D97-AF65-F5344CB8AC3E}">
        <p14:creationId xmlns:p14="http://schemas.microsoft.com/office/powerpoint/2010/main" val="1335948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14CC8-1A34-4B32-968C-AEA3B011E97C}"/>
              </a:ext>
            </a:extLst>
          </p:cNvPr>
          <p:cNvSpPr>
            <a:spLocks noGrp="1"/>
          </p:cNvSpPr>
          <p:nvPr>
            <p:ph idx="1"/>
          </p:nvPr>
        </p:nvSpPr>
        <p:spPr>
          <a:xfrm>
            <a:off x="181976" y="780483"/>
            <a:ext cx="6368950" cy="5059363"/>
          </a:xfrm>
        </p:spPr>
        <p:txBody>
          <a:bodyPr/>
          <a:lstStyle/>
          <a:p>
            <a:pPr marL="0" indent="0">
              <a:buNone/>
            </a:pPr>
            <a:r>
              <a:rPr lang="en-US" sz="1400" b="1" dirty="0"/>
              <a:t>HB650 Proto Jacketed Cavities/ Tuners</a:t>
            </a:r>
          </a:p>
          <a:p>
            <a:r>
              <a:rPr lang="en-US" sz="1400" dirty="0"/>
              <a:t>650 MHz Beta .92 Cryomodule FRS Rev D (</a:t>
            </a:r>
            <a:r>
              <a:rPr lang="en-US" sz="1400" dirty="0">
                <a:solidFill>
                  <a:srgbClr val="FF0000"/>
                </a:solidFill>
              </a:rPr>
              <a:t>Under Development</a:t>
            </a:r>
            <a:r>
              <a:rPr lang="en-US" sz="1400" dirty="0"/>
              <a:t>) (ED0001322)</a:t>
            </a:r>
          </a:p>
          <a:p>
            <a:r>
              <a:rPr lang="en-US" sz="1400" dirty="0"/>
              <a:t>PIP-II HB650 Dressed Cavity TRS Rev – (ED0013631)</a:t>
            </a:r>
          </a:p>
          <a:p>
            <a:r>
              <a:rPr lang="en-US" sz="1400" dirty="0"/>
              <a:t>PIP-II – L3 Internal Interfaces HB650 Rev – (ED0011227)</a:t>
            </a:r>
          </a:p>
          <a:p>
            <a:pPr marL="0" indent="0">
              <a:buNone/>
            </a:pPr>
            <a:r>
              <a:rPr lang="en-US" sz="1400" b="1" dirty="0"/>
              <a:t>HB650 Cryomodule</a:t>
            </a:r>
          </a:p>
          <a:p>
            <a:r>
              <a:rPr lang="en-US" sz="1400" dirty="0"/>
              <a:t>650 MHz Beta .92 Cryomodule FRS Rev D (</a:t>
            </a:r>
            <a:r>
              <a:rPr lang="en-US" sz="1400" dirty="0">
                <a:solidFill>
                  <a:srgbClr val="FF0000"/>
                </a:solidFill>
              </a:rPr>
              <a:t>Under Development</a:t>
            </a:r>
            <a:r>
              <a:rPr lang="en-US" sz="1400" dirty="0"/>
              <a:t>) (ED0001322)</a:t>
            </a:r>
          </a:p>
          <a:p>
            <a:r>
              <a:rPr lang="en-US" sz="1400" dirty="0"/>
              <a:t>PIP-II HB650 Cryomodule TRS Rev B (ED0009659)</a:t>
            </a:r>
          </a:p>
          <a:p>
            <a:r>
              <a:rPr lang="en-US" sz="1400" dirty="0"/>
              <a:t>ISD Prototype HB650 Cryomodule Rev A (ED0007562)</a:t>
            </a:r>
          </a:p>
          <a:p>
            <a:r>
              <a:rPr kumimoji="0" lang="en-US" sz="1400" b="0" i="0" u="none" strike="noStrike" kern="1200" cap="none" spc="0" normalizeH="0" baseline="0" noProof="0" dirty="0">
                <a:ln>
                  <a:noFill/>
                </a:ln>
                <a:solidFill>
                  <a:srgbClr val="505050"/>
                </a:solidFill>
                <a:effectLst/>
                <a:uLnTx/>
                <a:uFillTx/>
                <a:latin typeface="Helvetica"/>
              </a:rPr>
              <a:t>PIP-II DAE Deliverables Acceptance Plan Rev - (</a:t>
            </a:r>
            <a:r>
              <a:rPr kumimoji="0" lang="en-US" sz="1400" b="0" i="0" u="none" strike="noStrike" kern="1200" cap="none" spc="0" normalizeH="0" baseline="0" noProof="0" dirty="0">
                <a:ln>
                  <a:noFill/>
                </a:ln>
                <a:solidFill>
                  <a:srgbClr val="FF0000"/>
                </a:solidFill>
                <a:effectLst/>
                <a:uLnTx/>
                <a:uFillTx/>
                <a:latin typeface="Helvetica"/>
              </a:rPr>
              <a:t>Under Development</a:t>
            </a:r>
            <a:r>
              <a:rPr kumimoji="0" lang="en-US" sz="1400" b="0" i="0" u="none" strike="noStrike" kern="1200" cap="none" spc="0" normalizeH="0" baseline="0" noProof="0" dirty="0">
                <a:ln>
                  <a:noFill/>
                </a:ln>
                <a:solidFill>
                  <a:srgbClr val="505050"/>
                </a:solidFill>
                <a:effectLst/>
                <a:uLnTx/>
                <a:uFillTx/>
                <a:latin typeface="Helvetica"/>
              </a:rPr>
              <a:t>) (ED0011957)</a:t>
            </a:r>
          </a:p>
          <a:p>
            <a:r>
              <a:rPr lang="en-US" sz="1400" dirty="0"/>
              <a:t>PIP-II HB650 prod CM Acceptance Criteria – DAE Rev – (</a:t>
            </a:r>
            <a:r>
              <a:rPr lang="en-US" sz="1400" dirty="0">
                <a:solidFill>
                  <a:srgbClr val="FF0000"/>
                </a:solidFill>
              </a:rPr>
              <a:t>Under Development</a:t>
            </a:r>
            <a:r>
              <a:rPr lang="en-US" sz="1400" dirty="0"/>
              <a:t>) (ED0011988)</a:t>
            </a:r>
          </a:p>
          <a:p>
            <a:pPr marL="0" indent="0">
              <a:buNone/>
            </a:pPr>
            <a:r>
              <a:rPr lang="en-US" sz="1400" b="1" dirty="0"/>
              <a:t>HB 650 Cavities/ Couplers/ Tuners</a:t>
            </a:r>
          </a:p>
          <a:p>
            <a:r>
              <a:rPr lang="en-US" sz="1400" dirty="0"/>
              <a:t>650 MHz Beta .92 Cryomodule FRS Rev D (</a:t>
            </a:r>
            <a:r>
              <a:rPr lang="en-US" sz="1400" dirty="0">
                <a:solidFill>
                  <a:srgbClr val="FF0000"/>
                </a:solidFill>
              </a:rPr>
              <a:t>Under Development</a:t>
            </a:r>
            <a:r>
              <a:rPr lang="en-US" sz="1400" dirty="0"/>
              <a:t>) (ED0001322)</a:t>
            </a:r>
          </a:p>
          <a:p>
            <a:r>
              <a:rPr lang="en-US" sz="1400" dirty="0"/>
              <a:t>PIP-II HB650 Dressed Cavity TRS Rev – (ED0013631)</a:t>
            </a:r>
          </a:p>
          <a:p>
            <a:r>
              <a:rPr lang="en-US" sz="1400" dirty="0"/>
              <a:t>PIP-II L3 Internal Interfaces HB650 Rev – (ED0011227)</a:t>
            </a:r>
          </a:p>
          <a:p>
            <a:r>
              <a:rPr kumimoji="0" lang="en-US" sz="1400" b="0" i="0" u="none" strike="noStrike" kern="1200" cap="none" spc="0" normalizeH="0" baseline="0" noProof="0" dirty="0">
                <a:ln>
                  <a:noFill/>
                </a:ln>
                <a:solidFill>
                  <a:srgbClr val="505050"/>
                </a:solidFill>
                <a:effectLst/>
                <a:uLnTx/>
                <a:uFillTx/>
                <a:latin typeface="Helvetica"/>
              </a:rPr>
              <a:t>PIP-II DAE Deliverables Acceptance Plan Rev - (</a:t>
            </a:r>
            <a:r>
              <a:rPr kumimoji="0" lang="en-US" sz="1400" b="0" i="0" u="none" strike="noStrike" kern="1200" cap="none" spc="0" normalizeH="0" baseline="0" noProof="0" dirty="0">
                <a:ln>
                  <a:noFill/>
                </a:ln>
                <a:solidFill>
                  <a:srgbClr val="FF0000"/>
                </a:solidFill>
                <a:effectLst/>
                <a:uLnTx/>
                <a:uFillTx/>
                <a:latin typeface="Helvetica"/>
              </a:rPr>
              <a:t>Under Development</a:t>
            </a:r>
            <a:r>
              <a:rPr kumimoji="0" lang="en-US" sz="1400" b="0" i="0" u="none" strike="noStrike" kern="1200" cap="none" spc="0" normalizeH="0" baseline="0" noProof="0" dirty="0">
                <a:ln>
                  <a:noFill/>
                </a:ln>
                <a:solidFill>
                  <a:srgbClr val="505050"/>
                </a:solidFill>
                <a:effectLst/>
                <a:uLnTx/>
                <a:uFillTx/>
                <a:latin typeface="Helvetica"/>
              </a:rPr>
              <a:t>) (ED0011957)</a:t>
            </a:r>
          </a:p>
          <a:p>
            <a:r>
              <a:rPr lang="en-US" sz="1400" dirty="0"/>
              <a:t>PIP-II HB650 prod CM Acceptance Criteria – DAE Rev – (</a:t>
            </a:r>
            <a:r>
              <a:rPr lang="en-US" sz="1400" dirty="0">
                <a:solidFill>
                  <a:srgbClr val="FF0000"/>
                </a:solidFill>
              </a:rPr>
              <a:t>Under Development</a:t>
            </a:r>
            <a:r>
              <a:rPr lang="en-US" sz="1400" dirty="0"/>
              <a:t>) (ED0011988)</a:t>
            </a:r>
          </a:p>
          <a:p>
            <a:endParaRPr lang="en-US" sz="1400" dirty="0"/>
          </a:p>
        </p:txBody>
      </p:sp>
      <p:sp>
        <p:nvSpPr>
          <p:cNvPr id="3" name="Title 2">
            <a:extLst>
              <a:ext uri="{FF2B5EF4-FFF2-40B4-BE49-F238E27FC236}">
                <a16:creationId xmlns:a16="http://schemas.microsoft.com/office/drawing/2014/main" id="{0A6152A5-4FF6-4EFB-8B6E-27AC37426B36}"/>
              </a:ext>
            </a:extLst>
          </p:cNvPr>
          <p:cNvSpPr>
            <a:spLocks noGrp="1"/>
          </p:cNvSpPr>
          <p:nvPr>
            <p:ph type="title"/>
          </p:nvPr>
        </p:nvSpPr>
        <p:spPr>
          <a:xfrm>
            <a:off x="304800" y="402336"/>
            <a:ext cx="11582400" cy="427877"/>
          </a:xfrm>
        </p:spPr>
        <p:txBody>
          <a:bodyPr/>
          <a:lstStyle/>
          <a:p>
            <a:r>
              <a:rPr kumimoji="0" lang="en-US" sz="2933" b="1" i="0" u="none" strike="noStrike" kern="1200" cap="none" spc="0" normalizeH="0" baseline="0" noProof="0" dirty="0">
                <a:ln>
                  <a:noFill/>
                </a:ln>
                <a:solidFill>
                  <a:srgbClr val="004C97"/>
                </a:solidFill>
                <a:effectLst/>
                <a:uLnTx/>
                <a:uFillTx/>
                <a:latin typeface="Helvetica"/>
              </a:rPr>
              <a:t>DAE RRCAT Relevant Documents</a:t>
            </a:r>
            <a:br>
              <a:rPr kumimoji="0" lang="en-US" sz="2933" b="1" i="0" u="none" strike="noStrike" kern="1200" cap="none" spc="0" normalizeH="0" baseline="0" noProof="0" dirty="0">
                <a:ln>
                  <a:noFill/>
                </a:ln>
                <a:solidFill>
                  <a:srgbClr val="004C97"/>
                </a:solidFill>
                <a:effectLst/>
                <a:uLnTx/>
                <a:uFillTx/>
                <a:latin typeface="Helvetica"/>
              </a:rPr>
            </a:br>
            <a:r>
              <a:rPr kumimoji="0" lang="en-US" sz="1600" b="1" i="0" u="none" strike="noStrike" kern="1200" cap="none" spc="0" normalizeH="0" baseline="0" noProof="0" dirty="0">
                <a:ln>
                  <a:noFill/>
                </a:ln>
                <a:solidFill>
                  <a:srgbClr val="003087">
                    <a:lumMod val="40000"/>
                    <a:lumOff val="60000"/>
                  </a:srgbClr>
                </a:solidFill>
                <a:effectLst/>
                <a:uLnTx/>
                <a:uFillTx/>
                <a:latin typeface="Helvetica"/>
              </a:rPr>
              <a:t>All Documents not under development are Released in Team Center as of 7/12/2022</a:t>
            </a:r>
            <a:endParaRPr lang="en-US" dirty="0"/>
          </a:p>
        </p:txBody>
      </p:sp>
      <p:sp>
        <p:nvSpPr>
          <p:cNvPr id="4" name="Date Placeholder 3">
            <a:extLst>
              <a:ext uri="{FF2B5EF4-FFF2-40B4-BE49-F238E27FC236}">
                <a16:creationId xmlns:a16="http://schemas.microsoft.com/office/drawing/2014/main" id="{70E66EFB-F4D6-426B-B0C0-0D5F584F2134}"/>
              </a:ext>
            </a:extLst>
          </p:cNvPr>
          <p:cNvSpPr>
            <a:spLocks noGrp="1"/>
          </p:cNvSpPr>
          <p:nvPr>
            <p:ph type="dt" sz="half" idx="10"/>
          </p:nvPr>
        </p:nvSpPr>
        <p:spPr/>
        <p:txBody>
          <a:bodyPr/>
          <a:lstStyle/>
          <a:p>
            <a:pPr>
              <a:defRPr/>
            </a:pPr>
            <a:r>
              <a:rPr lang="en-US" dirty="0"/>
              <a:t>7/12/2022</a:t>
            </a:r>
          </a:p>
        </p:txBody>
      </p:sp>
      <p:sp>
        <p:nvSpPr>
          <p:cNvPr id="5" name="Footer Placeholder 4">
            <a:extLst>
              <a:ext uri="{FF2B5EF4-FFF2-40B4-BE49-F238E27FC236}">
                <a16:creationId xmlns:a16="http://schemas.microsoft.com/office/drawing/2014/main" id="{F052A44B-5FDD-411C-8ECF-F3E4CE8BCCAC}"/>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4AABD15C-B39D-490C-9E4D-075FD926AA55}"/>
              </a:ext>
            </a:extLst>
          </p:cNvPr>
          <p:cNvSpPr>
            <a:spLocks noGrp="1"/>
          </p:cNvSpPr>
          <p:nvPr>
            <p:ph type="sldNum" sz="quarter" idx="12"/>
          </p:nvPr>
        </p:nvSpPr>
        <p:spPr/>
        <p:txBody>
          <a:bodyPr/>
          <a:lstStyle/>
          <a:p>
            <a:pPr>
              <a:defRPr/>
            </a:pPr>
            <a:fld id="{148C009B-CB69-E04A-B9B3-34B26D69E9CF}" type="slidenum">
              <a:rPr lang="en-US" smtClean="0"/>
              <a:pPr>
                <a:defRPr/>
              </a:pPr>
              <a:t>42</a:t>
            </a:fld>
            <a:endParaRPr lang="en-US" dirty="0"/>
          </a:p>
        </p:txBody>
      </p:sp>
      <p:sp>
        <p:nvSpPr>
          <p:cNvPr id="7" name="Content Placeholder 1">
            <a:extLst>
              <a:ext uri="{FF2B5EF4-FFF2-40B4-BE49-F238E27FC236}">
                <a16:creationId xmlns:a16="http://schemas.microsoft.com/office/drawing/2014/main" id="{4D0681F1-C68D-4F87-B245-8ABBCA4267ED}"/>
              </a:ext>
            </a:extLst>
          </p:cNvPr>
          <p:cNvSpPr txBox="1">
            <a:spLocks/>
          </p:cNvSpPr>
          <p:nvPr/>
        </p:nvSpPr>
        <p:spPr>
          <a:xfrm>
            <a:off x="6096000" y="780483"/>
            <a:ext cx="6096000" cy="5059363"/>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1400" b="1" dirty="0"/>
              <a:t>650 MHz – 40 kW TI Test Stand SSAs/ 40 kW SSAs</a:t>
            </a:r>
          </a:p>
          <a:p>
            <a:r>
              <a:rPr lang="en-US" sz="1400" dirty="0"/>
              <a:t>PIP-II RF Power Systems FRS Rev A (</a:t>
            </a:r>
            <a:r>
              <a:rPr lang="en-US" sz="1400" dirty="0">
                <a:solidFill>
                  <a:srgbClr val="FF0000"/>
                </a:solidFill>
              </a:rPr>
              <a:t>Under Development</a:t>
            </a:r>
            <a:r>
              <a:rPr lang="en-US" sz="1400" dirty="0"/>
              <a:t>) (ED0008023)</a:t>
            </a:r>
          </a:p>
          <a:p>
            <a:r>
              <a:rPr lang="en-US" sz="1400" dirty="0"/>
              <a:t>650 MHz Solid State 40 kW Amplifier FRS Rev B (ED0003413)</a:t>
            </a:r>
          </a:p>
          <a:p>
            <a:r>
              <a:rPr lang="en-US" sz="1400" dirty="0"/>
              <a:t>TRS 40 kW 650 MHz Solid State RF Power Amplifier System Rev C (ED0005489)</a:t>
            </a:r>
          </a:p>
          <a:p>
            <a:r>
              <a:rPr lang="en-US" sz="1400" dirty="0"/>
              <a:t>650 MHz 40 kW RFPA ICD Rev A (</a:t>
            </a:r>
            <a:r>
              <a:rPr lang="en-US" sz="1400" dirty="0">
                <a:solidFill>
                  <a:srgbClr val="FF0000"/>
                </a:solidFill>
              </a:rPr>
              <a:t>Under Development</a:t>
            </a:r>
            <a:r>
              <a:rPr lang="en-US" sz="1400" dirty="0"/>
              <a:t>) (ED0006360)</a:t>
            </a:r>
          </a:p>
          <a:p>
            <a:r>
              <a:rPr kumimoji="0" lang="en-US" sz="1400" b="0" i="0" u="none" strike="noStrike" kern="1200" cap="none" spc="0" normalizeH="0" baseline="0" noProof="0" dirty="0">
                <a:ln>
                  <a:noFill/>
                </a:ln>
                <a:solidFill>
                  <a:srgbClr val="505050"/>
                </a:solidFill>
                <a:effectLst/>
                <a:uLnTx/>
                <a:uFillTx/>
                <a:latin typeface="Helvetica"/>
              </a:rPr>
              <a:t>PIP-II DAE Deliverables Acceptance Plan Rev - (</a:t>
            </a:r>
            <a:r>
              <a:rPr kumimoji="0" lang="en-US" sz="1400" b="0" i="0" u="none" strike="noStrike" kern="1200" cap="none" spc="0" normalizeH="0" baseline="0" noProof="0" dirty="0">
                <a:ln>
                  <a:noFill/>
                </a:ln>
                <a:solidFill>
                  <a:srgbClr val="FF0000"/>
                </a:solidFill>
                <a:effectLst/>
                <a:uLnTx/>
                <a:uFillTx/>
                <a:latin typeface="Helvetica"/>
              </a:rPr>
              <a:t>Under Development</a:t>
            </a:r>
            <a:r>
              <a:rPr kumimoji="0" lang="en-US" sz="1400" b="0" i="0" u="none" strike="noStrike" kern="1200" cap="none" spc="0" normalizeH="0" baseline="0" noProof="0" dirty="0">
                <a:ln>
                  <a:noFill/>
                </a:ln>
                <a:solidFill>
                  <a:srgbClr val="505050"/>
                </a:solidFill>
                <a:effectLst/>
                <a:uLnTx/>
                <a:uFillTx/>
                <a:latin typeface="Helvetica"/>
              </a:rPr>
              <a:t>) (ED0011957)</a:t>
            </a:r>
          </a:p>
          <a:p>
            <a:r>
              <a:rPr lang="en-US" sz="1400" dirty="0"/>
              <a:t>PIP-II 650 MHz 40 kW SSA Acceptance Criteria Rev – (</a:t>
            </a:r>
            <a:r>
              <a:rPr lang="en-US" sz="1400" dirty="0">
                <a:solidFill>
                  <a:srgbClr val="FF0000"/>
                </a:solidFill>
              </a:rPr>
              <a:t>Under Development</a:t>
            </a:r>
            <a:r>
              <a:rPr lang="en-US" sz="1400" dirty="0"/>
              <a:t>) (ED0011887)</a:t>
            </a:r>
          </a:p>
          <a:p>
            <a:pPr marL="0" indent="0">
              <a:buNone/>
            </a:pPr>
            <a:r>
              <a:rPr lang="en-US" sz="1400" b="1" dirty="0"/>
              <a:t>650 MHz – 70 kW SSAs</a:t>
            </a:r>
          </a:p>
          <a:p>
            <a:r>
              <a:rPr lang="en-US" sz="1400" dirty="0"/>
              <a:t>PIP-II RF Power Systems FRS Rev A (</a:t>
            </a:r>
            <a:r>
              <a:rPr lang="en-US" sz="1400" dirty="0">
                <a:solidFill>
                  <a:srgbClr val="FF0000"/>
                </a:solidFill>
              </a:rPr>
              <a:t>Under Development</a:t>
            </a:r>
            <a:r>
              <a:rPr lang="en-US" sz="1400" dirty="0"/>
              <a:t>) (ED0008023)</a:t>
            </a:r>
          </a:p>
          <a:p>
            <a:r>
              <a:rPr lang="en-US" sz="1400" dirty="0"/>
              <a:t>650 MHz Solid State 70 kW Amplifier FRS Rev - (ED0003680)</a:t>
            </a:r>
          </a:p>
          <a:p>
            <a:r>
              <a:rPr lang="en-US" sz="1400" dirty="0"/>
              <a:t>PIP-II 650 MHz 70 kW RF Power Amplifier TRS Rev B (ED0010996)</a:t>
            </a:r>
          </a:p>
          <a:p>
            <a:r>
              <a:rPr lang="en-US" sz="1400" dirty="0"/>
              <a:t>PIP-II 650 MHz 70 kW RF Power Amplifier ISD Rev – (</a:t>
            </a:r>
            <a:r>
              <a:rPr lang="en-US" sz="1400" dirty="0">
                <a:solidFill>
                  <a:srgbClr val="FF0000"/>
                </a:solidFill>
              </a:rPr>
              <a:t>Under Development</a:t>
            </a:r>
            <a:r>
              <a:rPr lang="en-US" sz="1400" dirty="0"/>
              <a:t>) (ED0010997)</a:t>
            </a:r>
          </a:p>
          <a:p>
            <a:r>
              <a:rPr kumimoji="0" lang="en-US" sz="1400" b="0" i="0" u="none" strike="noStrike" kern="1200" cap="none" spc="0" normalizeH="0" baseline="0" noProof="0" dirty="0">
                <a:ln>
                  <a:noFill/>
                </a:ln>
                <a:solidFill>
                  <a:srgbClr val="505050"/>
                </a:solidFill>
                <a:effectLst/>
                <a:uLnTx/>
                <a:uFillTx/>
                <a:latin typeface="Helvetica"/>
              </a:rPr>
              <a:t>PIP-II DAE Deliverables Acceptance Plan Rev - (</a:t>
            </a:r>
            <a:r>
              <a:rPr kumimoji="0" lang="en-US" sz="1400" b="0" i="0" u="none" strike="noStrike" kern="1200" cap="none" spc="0" normalizeH="0" baseline="0" noProof="0" dirty="0">
                <a:ln>
                  <a:noFill/>
                </a:ln>
                <a:solidFill>
                  <a:srgbClr val="FF0000"/>
                </a:solidFill>
                <a:effectLst/>
                <a:uLnTx/>
                <a:uFillTx/>
                <a:latin typeface="Helvetica"/>
              </a:rPr>
              <a:t>Under Development</a:t>
            </a:r>
            <a:r>
              <a:rPr kumimoji="0" lang="en-US" sz="1400" b="0" i="0" u="none" strike="noStrike" kern="1200" cap="none" spc="0" normalizeH="0" baseline="0" noProof="0" dirty="0">
                <a:ln>
                  <a:noFill/>
                </a:ln>
                <a:solidFill>
                  <a:srgbClr val="505050"/>
                </a:solidFill>
                <a:effectLst/>
                <a:uLnTx/>
                <a:uFillTx/>
                <a:latin typeface="Helvetica"/>
              </a:rPr>
              <a:t>) (ED0011957)</a:t>
            </a:r>
          </a:p>
          <a:p>
            <a:r>
              <a:rPr lang="en-US" sz="1400" dirty="0"/>
              <a:t>PIP-II 650 MHz 70 kW SSA Acceptance Criteria Rev – (</a:t>
            </a:r>
            <a:r>
              <a:rPr lang="en-US" sz="1400" dirty="0">
                <a:solidFill>
                  <a:srgbClr val="FF0000"/>
                </a:solidFill>
              </a:rPr>
              <a:t>Under Development</a:t>
            </a:r>
            <a:r>
              <a:rPr lang="en-US" sz="1400" dirty="0"/>
              <a:t>) (ED0011961)</a:t>
            </a:r>
          </a:p>
          <a:p>
            <a:pPr marL="0" indent="0">
              <a:buNone/>
            </a:pPr>
            <a:r>
              <a:rPr lang="en-US" sz="1400" b="1" dirty="0"/>
              <a:t>Cryostat</a:t>
            </a:r>
          </a:p>
          <a:p>
            <a:r>
              <a:rPr lang="en-US" sz="1400" dirty="0"/>
              <a:t>Neutron Veto P&amp;ID Rev – (ED0001375)</a:t>
            </a:r>
          </a:p>
          <a:p>
            <a:r>
              <a:rPr lang="en-US" sz="1400" dirty="0"/>
              <a:t>HTS-2 TRS Rev A (</a:t>
            </a:r>
            <a:r>
              <a:rPr lang="en-US" sz="1400" dirty="0">
                <a:solidFill>
                  <a:srgbClr val="FF0000"/>
                </a:solidFill>
              </a:rPr>
              <a:t>Under Development</a:t>
            </a:r>
            <a:r>
              <a:rPr lang="en-US" sz="1400" dirty="0"/>
              <a:t>) (ED0002154)</a:t>
            </a:r>
          </a:p>
        </p:txBody>
      </p:sp>
    </p:spTree>
    <p:extLst>
      <p:ext uri="{BB962C8B-B14F-4D97-AF65-F5344CB8AC3E}">
        <p14:creationId xmlns:p14="http://schemas.microsoft.com/office/powerpoint/2010/main" val="1968348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D2B34-F4FE-4BB5-B25D-2E6F8C05B536}"/>
              </a:ext>
            </a:extLst>
          </p:cNvPr>
          <p:cNvSpPr>
            <a:spLocks noGrp="1"/>
          </p:cNvSpPr>
          <p:nvPr>
            <p:ph idx="1"/>
          </p:nvPr>
        </p:nvSpPr>
        <p:spPr>
          <a:xfrm>
            <a:off x="304800" y="809303"/>
            <a:ext cx="11563351" cy="5059363"/>
          </a:xfrm>
        </p:spPr>
        <p:txBody>
          <a:bodyPr/>
          <a:lstStyle/>
          <a:p>
            <a:pPr marL="0" indent="0">
              <a:buNone/>
            </a:pPr>
            <a:r>
              <a:rPr lang="en-US" sz="1600" b="1" dirty="0"/>
              <a:t>CDS Distribution Valve Box</a:t>
            </a:r>
          </a:p>
          <a:p>
            <a:r>
              <a:rPr lang="en-US" sz="1600" dirty="0"/>
              <a:t>PIP-II Cryogenics Distribution System FRS Rev – (ED0008022)</a:t>
            </a:r>
          </a:p>
          <a:p>
            <a:r>
              <a:rPr lang="en-US" sz="1600" dirty="0"/>
              <a:t>PIP-II CDS DVB Deliverable Specification Rev – (</a:t>
            </a:r>
            <a:r>
              <a:rPr lang="en-US" sz="1600" dirty="0">
                <a:solidFill>
                  <a:srgbClr val="FF0000"/>
                </a:solidFill>
              </a:rPr>
              <a:t>Under Development</a:t>
            </a:r>
            <a:r>
              <a:rPr lang="en-US" sz="1600" dirty="0"/>
              <a:t>) (ED0011878)</a:t>
            </a:r>
          </a:p>
          <a:p>
            <a:r>
              <a:rPr lang="en-US" sz="1600" dirty="0"/>
              <a:t>PIP-II Cryogenics Distribution System ISD Rev B (ED0007572)</a:t>
            </a:r>
          </a:p>
          <a:p>
            <a:r>
              <a:rPr lang="en-US" sz="1600" dirty="0"/>
              <a:t>PIP-II CDS TTL DVB Acceptance Plan Rev – (</a:t>
            </a:r>
            <a:r>
              <a:rPr lang="en-US" sz="1600" dirty="0">
                <a:solidFill>
                  <a:srgbClr val="FF0000"/>
                </a:solidFill>
              </a:rPr>
              <a:t>Under Development</a:t>
            </a:r>
            <a:r>
              <a:rPr lang="en-US" sz="1600" dirty="0"/>
              <a:t>) (ED0011881)</a:t>
            </a:r>
          </a:p>
          <a:p>
            <a:r>
              <a:rPr lang="en-US" sz="1600" dirty="0"/>
              <a:t>PIP-II CDS –DVB Acceptance Criteria Rev – (</a:t>
            </a:r>
            <a:r>
              <a:rPr lang="en-US" sz="1600" dirty="0">
                <a:solidFill>
                  <a:srgbClr val="FF0000"/>
                </a:solidFill>
              </a:rPr>
              <a:t>Under Development</a:t>
            </a:r>
            <a:r>
              <a:rPr lang="en-US" sz="1600" dirty="0"/>
              <a:t>) (ED0011980)</a:t>
            </a:r>
          </a:p>
          <a:p>
            <a:pPr marL="0" indent="0">
              <a:buNone/>
            </a:pPr>
            <a:r>
              <a:rPr lang="en-US" sz="1600" b="1" dirty="0"/>
              <a:t>CDS Tunnel Transfer Line Modules</a:t>
            </a:r>
          </a:p>
          <a:p>
            <a:r>
              <a:rPr lang="en-US" sz="1600" dirty="0"/>
              <a:t>PIP-II Cryogenics Distribution System FRS Rev – (ED0008022)</a:t>
            </a:r>
          </a:p>
          <a:p>
            <a:r>
              <a:rPr lang="en-US" sz="1600" dirty="0"/>
              <a:t>CDS – TTL Deliverables Specification Rev – (</a:t>
            </a:r>
            <a:r>
              <a:rPr lang="en-US" sz="1600" dirty="0">
                <a:solidFill>
                  <a:srgbClr val="FF0000"/>
                </a:solidFill>
              </a:rPr>
              <a:t>Under Development</a:t>
            </a:r>
            <a:r>
              <a:rPr lang="en-US" sz="1600" dirty="0"/>
              <a:t>) (ED0011879)</a:t>
            </a:r>
          </a:p>
          <a:p>
            <a:r>
              <a:rPr lang="en-US" sz="1600" dirty="0"/>
              <a:t>PIP-II Cryogenics Distribution System ISD Rev B (ED0007572)</a:t>
            </a:r>
          </a:p>
          <a:p>
            <a:r>
              <a:rPr lang="en-US" sz="1600" dirty="0"/>
              <a:t>PIP-II CDS TTL DVB Acceptance Plan Rev – (</a:t>
            </a:r>
            <a:r>
              <a:rPr lang="en-US" sz="1600" dirty="0">
                <a:solidFill>
                  <a:srgbClr val="FF0000"/>
                </a:solidFill>
              </a:rPr>
              <a:t>Under Development</a:t>
            </a:r>
            <a:r>
              <a:rPr lang="en-US" sz="1600" dirty="0"/>
              <a:t>) (ED0011881)</a:t>
            </a:r>
          </a:p>
          <a:p>
            <a:r>
              <a:rPr lang="en-US" sz="1600" dirty="0"/>
              <a:t>PIP-II – CDS TTL Acceptance Criteria Rev – (</a:t>
            </a:r>
            <a:r>
              <a:rPr lang="en-US" sz="1600" dirty="0">
                <a:solidFill>
                  <a:srgbClr val="FF0000"/>
                </a:solidFill>
              </a:rPr>
              <a:t>Under Development</a:t>
            </a:r>
            <a:r>
              <a:rPr lang="en-US" sz="1600" dirty="0"/>
              <a:t>) (ED0012415)</a:t>
            </a:r>
          </a:p>
        </p:txBody>
      </p:sp>
      <p:sp>
        <p:nvSpPr>
          <p:cNvPr id="3" name="Title 2">
            <a:extLst>
              <a:ext uri="{FF2B5EF4-FFF2-40B4-BE49-F238E27FC236}">
                <a16:creationId xmlns:a16="http://schemas.microsoft.com/office/drawing/2014/main" id="{01F3C17E-E037-4C41-B3ED-5898D2B64994}"/>
              </a:ext>
            </a:extLst>
          </p:cNvPr>
          <p:cNvSpPr>
            <a:spLocks noGrp="1"/>
          </p:cNvSpPr>
          <p:nvPr>
            <p:ph type="title"/>
          </p:nvPr>
        </p:nvSpPr>
        <p:spPr>
          <a:xfrm>
            <a:off x="304800" y="402336"/>
            <a:ext cx="11582400" cy="427877"/>
          </a:xfrm>
        </p:spPr>
        <p:txBody>
          <a:bodyPr/>
          <a:lstStyle/>
          <a:p>
            <a:r>
              <a:rPr lang="en-US" dirty="0"/>
              <a:t>WUST </a:t>
            </a:r>
            <a:r>
              <a:rPr kumimoji="0" lang="en-US" sz="2933" b="1" i="0" u="none" strike="noStrike" kern="1200" cap="none" spc="0" normalizeH="0" baseline="0" noProof="0" dirty="0">
                <a:ln>
                  <a:noFill/>
                </a:ln>
                <a:solidFill>
                  <a:srgbClr val="004C97"/>
                </a:solidFill>
                <a:effectLst/>
                <a:uLnTx/>
                <a:uFillTx/>
                <a:latin typeface="Helvetica"/>
              </a:rPr>
              <a:t>Relevant Documents</a:t>
            </a:r>
            <a:br>
              <a:rPr kumimoji="0" lang="en-US" sz="2933" b="1" i="0" u="none" strike="noStrike" kern="1200" cap="none" spc="0" normalizeH="0" baseline="0" noProof="0" dirty="0">
                <a:ln>
                  <a:noFill/>
                </a:ln>
                <a:solidFill>
                  <a:srgbClr val="004C97"/>
                </a:solidFill>
                <a:effectLst/>
                <a:uLnTx/>
                <a:uFillTx/>
                <a:latin typeface="Helvetica"/>
              </a:rPr>
            </a:br>
            <a:r>
              <a:rPr kumimoji="0" lang="en-US" sz="1600" b="1" i="0" u="none" strike="noStrike" kern="1200" cap="none" spc="0" normalizeH="0" baseline="0" noProof="0" dirty="0">
                <a:ln>
                  <a:noFill/>
                </a:ln>
                <a:solidFill>
                  <a:srgbClr val="003087">
                    <a:lumMod val="40000"/>
                    <a:lumOff val="60000"/>
                  </a:srgbClr>
                </a:solidFill>
                <a:effectLst/>
                <a:uLnTx/>
                <a:uFillTx/>
                <a:latin typeface="Helvetica"/>
              </a:rPr>
              <a:t>All Documents not under development are Released in Team Center as of 7/12/2022</a:t>
            </a:r>
            <a:endParaRPr lang="en-US" dirty="0"/>
          </a:p>
        </p:txBody>
      </p:sp>
      <p:sp>
        <p:nvSpPr>
          <p:cNvPr id="4" name="Date Placeholder 3">
            <a:extLst>
              <a:ext uri="{FF2B5EF4-FFF2-40B4-BE49-F238E27FC236}">
                <a16:creationId xmlns:a16="http://schemas.microsoft.com/office/drawing/2014/main" id="{8D0A6F37-2466-491D-A628-4F00CA017249}"/>
              </a:ext>
            </a:extLst>
          </p:cNvPr>
          <p:cNvSpPr>
            <a:spLocks noGrp="1"/>
          </p:cNvSpPr>
          <p:nvPr>
            <p:ph type="dt" sz="half" idx="10"/>
          </p:nvPr>
        </p:nvSpPr>
        <p:spPr/>
        <p:txBody>
          <a:bodyPr/>
          <a:lstStyle/>
          <a:p>
            <a:pPr>
              <a:defRPr/>
            </a:pPr>
            <a:r>
              <a:rPr lang="en-US"/>
              <a:t>7/12/2022</a:t>
            </a:r>
            <a:endParaRPr lang="en-US" dirty="0"/>
          </a:p>
        </p:txBody>
      </p:sp>
      <p:sp>
        <p:nvSpPr>
          <p:cNvPr id="5" name="Footer Placeholder 4">
            <a:extLst>
              <a:ext uri="{FF2B5EF4-FFF2-40B4-BE49-F238E27FC236}">
                <a16:creationId xmlns:a16="http://schemas.microsoft.com/office/drawing/2014/main" id="{10652CB5-4ABD-4F48-BD4E-C6E5AB4EBA06}"/>
              </a:ext>
            </a:extLst>
          </p:cNvPr>
          <p:cNvSpPr>
            <a:spLocks noGrp="1"/>
          </p:cNvSpPr>
          <p:nvPr>
            <p:ph type="ftr" sz="quarter" idx="11"/>
          </p:nvPr>
        </p:nvSpPr>
        <p:spPr/>
        <p:txBody>
          <a:bodyPr/>
          <a:lstStyle/>
          <a:p>
            <a:pPr>
              <a:defRPr/>
            </a:pPr>
            <a:r>
              <a:rPr lang="en-US" dirty="0" err="1"/>
              <a:t>Lidija</a:t>
            </a:r>
            <a:r>
              <a:rPr lang="en-US" dirty="0"/>
              <a:t> </a:t>
            </a:r>
            <a:r>
              <a:rPr lang="en-US" dirty="0" err="1"/>
              <a:t>Kokoska</a:t>
            </a:r>
            <a:r>
              <a:rPr lang="en-US" dirty="0"/>
              <a:t> | Technical Workshop | PIP-II</a:t>
            </a:r>
            <a:endParaRPr lang="en-US" b="1" dirty="0"/>
          </a:p>
        </p:txBody>
      </p:sp>
      <p:sp>
        <p:nvSpPr>
          <p:cNvPr id="6" name="Slide Number Placeholder 5">
            <a:extLst>
              <a:ext uri="{FF2B5EF4-FFF2-40B4-BE49-F238E27FC236}">
                <a16:creationId xmlns:a16="http://schemas.microsoft.com/office/drawing/2014/main" id="{EE404E12-E5F5-4844-A02B-56CBFAA1AE98}"/>
              </a:ext>
            </a:extLst>
          </p:cNvPr>
          <p:cNvSpPr>
            <a:spLocks noGrp="1"/>
          </p:cNvSpPr>
          <p:nvPr>
            <p:ph type="sldNum" sz="quarter" idx="12"/>
          </p:nvPr>
        </p:nvSpPr>
        <p:spPr/>
        <p:txBody>
          <a:bodyPr/>
          <a:lstStyle/>
          <a:p>
            <a:pPr>
              <a:defRPr/>
            </a:pPr>
            <a:fld id="{148C009B-CB69-E04A-B9B3-34B26D69E9CF}" type="slidenum">
              <a:rPr lang="en-US" smtClean="0"/>
              <a:pPr>
                <a:defRPr/>
              </a:pPr>
              <a:t>43</a:t>
            </a:fld>
            <a:endParaRPr lang="en-US" dirty="0"/>
          </a:p>
        </p:txBody>
      </p:sp>
    </p:spTree>
    <p:extLst>
      <p:ext uri="{BB962C8B-B14F-4D97-AF65-F5344CB8AC3E}">
        <p14:creationId xmlns:p14="http://schemas.microsoft.com/office/powerpoint/2010/main" val="155741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0BE758-3A09-4D8D-858A-0E811827807C}"/>
              </a:ext>
            </a:extLst>
          </p:cNvPr>
          <p:cNvSpPr>
            <a:spLocks noGrp="1"/>
          </p:cNvSpPr>
          <p:nvPr>
            <p:ph idx="1"/>
          </p:nvPr>
        </p:nvSpPr>
        <p:spPr/>
        <p:txBody>
          <a:bodyPr/>
          <a:lstStyle/>
          <a:p>
            <a:r>
              <a:rPr lang="en-US" b="1" dirty="0"/>
              <a:t>Verification</a:t>
            </a:r>
            <a:r>
              <a:rPr lang="en-US" dirty="0"/>
              <a:t> is the formal process using the method of analysis, inspection, test, or demonstration to confirm that a device or system satisfy all specified requirements.  </a:t>
            </a:r>
          </a:p>
          <a:p>
            <a:pPr lvl="1"/>
            <a:r>
              <a:rPr lang="en-US" dirty="0"/>
              <a:t>The verification program is performed once (as long as the design doesn’t change).</a:t>
            </a:r>
          </a:p>
          <a:p>
            <a:r>
              <a:rPr lang="en-US" b="1" dirty="0"/>
              <a:t>Acceptance</a:t>
            </a:r>
            <a:r>
              <a:rPr lang="en-US" dirty="0"/>
              <a:t> is a smaller subset of the verification program that is selected as criteria for the device or system’s acceptance program.  </a:t>
            </a:r>
          </a:p>
          <a:p>
            <a:pPr lvl="1"/>
            <a:r>
              <a:rPr lang="en-US" dirty="0"/>
              <a:t>The selected Acceptance activities are performed on each device/sub-system as they are manufactured and readied for installation or integration.</a:t>
            </a:r>
          </a:p>
          <a:p>
            <a:pPr lvl="1"/>
            <a:r>
              <a:rPr lang="en-US" dirty="0"/>
              <a:t>An Acceptance Data Package is prepared and shipped with each device/sub-system</a:t>
            </a:r>
          </a:p>
        </p:txBody>
      </p:sp>
      <p:sp>
        <p:nvSpPr>
          <p:cNvPr id="3" name="Title 2">
            <a:extLst>
              <a:ext uri="{FF2B5EF4-FFF2-40B4-BE49-F238E27FC236}">
                <a16:creationId xmlns:a16="http://schemas.microsoft.com/office/drawing/2014/main" id="{DD68FF51-79DB-4D60-A97F-333CD58B1D60}"/>
              </a:ext>
            </a:extLst>
          </p:cNvPr>
          <p:cNvSpPr>
            <a:spLocks noGrp="1"/>
          </p:cNvSpPr>
          <p:nvPr>
            <p:ph type="title"/>
          </p:nvPr>
        </p:nvSpPr>
        <p:spPr/>
        <p:txBody>
          <a:bodyPr/>
          <a:lstStyle/>
          <a:p>
            <a:r>
              <a:rPr lang="en-US" dirty="0"/>
              <a:t>Verification vs Acceptance</a:t>
            </a:r>
          </a:p>
        </p:txBody>
      </p:sp>
      <p:sp>
        <p:nvSpPr>
          <p:cNvPr id="4" name="Date Placeholder 3">
            <a:extLst>
              <a:ext uri="{FF2B5EF4-FFF2-40B4-BE49-F238E27FC236}">
                <a16:creationId xmlns:a16="http://schemas.microsoft.com/office/drawing/2014/main" id="{C0A1F2F7-8A45-48BF-B555-5A44CE636C1F}"/>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10-Jul-2022</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DC612F50-1A04-4C34-8CBA-DE688B628D52}"/>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Kokoska &amp; Martinez | PIP-II Technical Workshop - WG5 | PIP-II</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BE99B3DC-696A-404A-B667-255F750AFF2F}"/>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13" name="Oval 12">
            <a:extLst>
              <a:ext uri="{FF2B5EF4-FFF2-40B4-BE49-F238E27FC236}">
                <a16:creationId xmlns:a16="http://schemas.microsoft.com/office/drawing/2014/main" id="{641B071B-7956-419A-945A-D1DCA589DA43}"/>
              </a:ext>
            </a:extLst>
          </p:cNvPr>
          <p:cNvSpPr/>
          <p:nvPr/>
        </p:nvSpPr>
        <p:spPr>
          <a:xfrm>
            <a:off x="3369984" y="4242333"/>
            <a:ext cx="3519055" cy="1421970"/>
          </a:xfrm>
          <a:prstGeom prst="ellipse">
            <a:avLst/>
          </a:prstGeom>
          <a:solidFill>
            <a:srgbClr val="90D3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Requirements Verifications</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7D88E974-8ECC-4C73-ACD1-4D64515BE962}"/>
              </a:ext>
            </a:extLst>
          </p:cNvPr>
          <p:cNvSpPr/>
          <p:nvPr/>
        </p:nvSpPr>
        <p:spPr>
          <a:xfrm>
            <a:off x="2922019" y="5283859"/>
            <a:ext cx="1694875" cy="86715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Interface</a:t>
            </a:r>
            <a:r>
              <a:rPr kumimoji="0" lang="en-US" sz="1100" b="0" i="0" u="none" strike="noStrike" kern="1200" cap="none" spc="0" normalizeH="0" baseline="0" noProof="0" dirty="0">
                <a:ln>
                  <a:noFill/>
                </a:ln>
                <a:solidFill>
                  <a:srgbClr val="FFFFFF"/>
                </a:solidFill>
                <a:effectLst/>
                <a:uLnTx/>
                <a:uFillTx/>
                <a:latin typeface="Arial"/>
                <a:ea typeface="+mn-ea"/>
                <a:cs typeface="+mn-cs"/>
              </a:rPr>
              <a:t> Verifications</a:t>
            </a:r>
            <a:endParaRPr kumimoji="0" lang="en-US"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Oval 14">
            <a:extLst>
              <a:ext uri="{FF2B5EF4-FFF2-40B4-BE49-F238E27FC236}">
                <a16:creationId xmlns:a16="http://schemas.microsoft.com/office/drawing/2014/main" id="{AD576E00-524E-4EDB-8D17-97F89665237C}"/>
              </a:ext>
            </a:extLst>
          </p:cNvPr>
          <p:cNvSpPr/>
          <p:nvPr/>
        </p:nvSpPr>
        <p:spPr>
          <a:xfrm>
            <a:off x="5606337" y="5250445"/>
            <a:ext cx="2036622" cy="86715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Fabrication Verifications</a:t>
            </a:r>
            <a:endParaRPr kumimoji="0" lang="en-US"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0DCF2A87-4C60-4641-AA8B-5072EE8AA45C}"/>
              </a:ext>
            </a:extLst>
          </p:cNvPr>
          <p:cNvSpPr/>
          <p:nvPr/>
        </p:nvSpPr>
        <p:spPr>
          <a:xfrm>
            <a:off x="3898766" y="4935048"/>
            <a:ext cx="2461490" cy="863600"/>
          </a:xfrm>
          <a:prstGeom prst="ellipse">
            <a:avLst/>
          </a:prstGeom>
          <a:solidFill>
            <a:srgbClr val="7030A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Acceptance Criteria Lists</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2062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2D4DB9-AFFD-4354-B782-F240F29B2972}"/>
              </a:ext>
            </a:extLst>
          </p:cNvPr>
          <p:cNvSpPr>
            <a:spLocks noGrp="1"/>
          </p:cNvSpPr>
          <p:nvPr>
            <p:ph type="title"/>
          </p:nvPr>
        </p:nvSpPr>
        <p:spPr/>
        <p:txBody>
          <a:bodyPr anchor="t"/>
          <a:lstStyle/>
          <a:p>
            <a:r>
              <a:rPr lang="en-US" dirty="0"/>
              <a:t>Verification Document Deliverables &amp; Reference Documents</a:t>
            </a:r>
          </a:p>
        </p:txBody>
      </p:sp>
      <p:sp>
        <p:nvSpPr>
          <p:cNvPr id="4" name="Date Placeholder 3">
            <a:extLst>
              <a:ext uri="{FF2B5EF4-FFF2-40B4-BE49-F238E27FC236}">
                <a16:creationId xmlns:a16="http://schemas.microsoft.com/office/drawing/2014/main" id="{01B85C31-7166-49C5-91B6-D67E7CCB9112}"/>
              </a:ext>
            </a:extLst>
          </p:cNvPr>
          <p:cNvSpPr>
            <a:spLocks noGrp="1"/>
          </p:cNvSpPr>
          <p:nvPr>
            <p:ph type="dt" sz="half" idx="10"/>
          </p:nvPr>
        </p:nvSpPr>
        <p:spPr/>
        <p:txBody>
          <a:bodyPr/>
          <a:lstStyle/>
          <a:p>
            <a:pPr>
              <a:defRPr/>
            </a:pPr>
            <a:r>
              <a:rPr lang="en-US"/>
              <a:t>10-Jul-2022</a:t>
            </a:r>
            <a:endParaRPr lang="en-US" dirty="0"/>
          </a:p>
        </p:txBody>
      </p:sp>
      <p:sp>
        <p:nvSpPr>
          <p:cNvPr id="5" name="Footer Placeholder 4">
            <a:extLst>
              <a:ext uri="{FF2B5EF4-FFF2-40B4-BE49-F238E27FC236}">
                <a16:creationId xmlns:a16="http://schemas.microsoft.com/office/drawing/2014/main" id="{0FC5716D-DD42-47EC-B7F2-B77E67BD9CD6}"/>
              </a:ext>
            </a:extLst>
          </p:cNvPr>
          <p:cNvSpPr>
            <a:spLocks noGrp="1"/>
          </p:cNvSpPr>
          <p:nvPr>
            <p:ph type="ftr" sz="quarter" idx="11"/>
          </p:nvPr>
        </p:nvSpPr>
        <p:spPr/>
        <p:txBody>
          <a:bodyPr/>
          <a:lstStyle/>
          <a:p>
            <a:pPr>
              <a:defRPr/>
            </a:pPr>
            <a:r>
              <a:rPr lang="en-US" dirty="0"/>
              <a:t>Kokoska &amp; Martinez | PIP-II Technical Workshop - WG5 | PIP-II</a:t>
            </a:r>
            <a:endParaRPr lang="en-US" b="1" dirty="0"/>
          </a:p>
        </p:txBody>
      </p:sp>
      <p:sp>
        <p:nvSpPr>
          <p:cNvPr id="6" name="Slide Number Placeholder 5">
            <a:extLst>
              <a:ext uri="{FF2B5EF4-FFF2-40B4-BE49-F238E27FC236}">
                <a16:creationId xmlns:a16="http://schemas.microsoft.com/office/drawing/2014/main" id="{84163DA3-6484-4A80-8B4B-EA90BCDB731B}"/>
              </a:ext>
            </a:extLst>
          </p:cNvPr>
          <p:cNvSpPr>
            <a:spLocks noGrp="1"/>
          </p:cNvSpPr>
          <p:nvPr>
            <p:ph type="sldNum" sz="quarter" idx="12"/>
          </p:nvPr>
        </p:nvSpPr>
        <p:spPr/>
        <p:txBody>
          <a:bodyPr/>
          <a:lstStyle/>
          <a:p>
            <a:pPr>
              <a:defRPr/>
            </a:pPr>
            <a:fld id="{148C009B-CB69-E04A-B9B3-34B26D69E9CF}" type="slidenum">
              <a:rPr lang="en-US" smtClean="0"/>
              <a:pPr>
                <a:defRPr/>
              </a:pPr>
              <a:t>6</a:t>
            </a:fld>
            <a:endParaRPr lang="en-US" dirty="0"/>
          </a:p>
        </p:txBody>
      </p:sp>
      <p:sp>
        <p:nvSpPr>
          <p:cNvPr id="7" name="TextBox 6">
            <a:extLst>
              <a:ext uri="{FF2B5EF4-FFF2-40B4-BE49-F238E27FC236}">
                <a16:creationId xmlns:a16="http://schemas.microsoft.com/office/drawing/2014/main" id="{CF19BF43-19DE-4CE0-95FF-5F59BB6B14EB}"/>
              </a:ext>
            </a:extLst>
          </p:cNvPr>
          <p:cNvSpPr txBox="1"/>
          <p:nvPr/>
        </p:nvSpPr>
        <p:spPr>
          <a:xfrm>
            <a:off x="296333" y="1759942"/>
            <a:ext cx="5573556" cy="2006703"/>
          </a:xfrm>
          <a:prstGeom prst="rect">
            <a:avLst/>
          </a:prstGeom>
          <a:solidFill>
            <a:srgbClr val="D3DBEF"/>
          </a:solidFill>
          <a:ln>
            <a:solidFill>
              <a:schemeClr val="accent1"/>
            </a:solidFill>
          </a:ln>
        </p:spPr>
        <p:txBody>
          <a:bodyPr wrap="square" rtlCol="0">
            <a:spAutoFit/>
          </a:bodyPr>
          <a:lstStyle/>
          <a:p>
            <a:pPr lvl="1" defTabSz="609585">
              <a:spcBef>
                <a:spcPct val="20000"/>
              </a:spcBef>
              <a:defRPr/>
            </a:pPr>
            <a:r>
              <a:rPr kumimoji="0" lang="en-US" sz="2000" b="0" i="0" u="sng" strike="noStrike" kern="1200" cap="none" spc="0" normalizeH="0" baseline="0" noProof="0" dirty="0">
                <a:ln>
                  <a:noFill/>
                </a:ln>
                <a:solidFill>
                  <a:srgbClr val="505050"/>
                </a:solidFill>
                <a:effectLst/>
                <a:uLnTx/>
                <a:uFillTx/>
                <a:latin typeface="Helvetica"/>
                <a:ea typeface="ＭＳ Ｐゴシック" charset="0"/>
              </a:rPr>
              <a:t>Final Design Review (FDR)</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Functional (FRS) &amp; Technical Requirements Specifications (TRS)</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Interface Specification Documents (ISD)</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Quality Control (QC) Plan</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Draft Acceptance Criteria Document Template</a:t>
            </a:r>
          </a:p>
        </p:txBody>
      </p:sp>
      <p:sp>
        <p:nvSpPr>
          <p:cNvPr id="8" name="TextBox 7">
            <a:extLst>
              <a:ext uri="{FF2B5EF4-FFF2-40B4-BE49-F238E27FC236}">
                <a16:creationId xmlns:a16="http://schemas.microsoft.com/office/drawing/2014/main" id="{8A9A615E-64CC-4443-A574-08E2ABFA5771}"/>
              </a:ext>
            </a:extLst>
          </p:cNvPr>
          <p:cNvSpPr txBox="1"/>
          <p:nvPr/>
        </p:nvSpPr>
        <p:spPr>
          <a:xfrm>
            <a:off x="6050692" y="1759942"/>
            <a:ext cx="5573556" cy="2006703"/>
          </a:xfrm>
          <a:prstGeom prst="rect">
            <a:avLst/>
          </a:prstGeom>
          <a:solidFill>
            <a:srgbClr val="D3DBEF"/>
          </a:solidFill>
          <a:ln>
            <a:solidFill>
              <a:schemeClr val="accent1"/>
            </a:solidFill>
          </a:ln>
        </p:spPr>
        <p:txBody>
          <a:bodyPr wrap="square" rtlCol="0">
            <a:spAutoFit/>
          </a:bodyPr>
          <a:lstStyle/>
          <a:p>
            <a:pPr marL="376757" marR="0" lvl="1" algn="l" defTabSz="609585" rtl="0" eaLnBrk="1" fontAlgn="base" latinLnBrk="0" hangingPunct="1">
              <a:lnSpc>
                <a:spcPct val="100000"/>
              </a:lnSpc>
              <a:spcBef>
                <a:spcPct val="20000"/>
              </a:spcBef>
              <a:spcAft>
                <a:spcPct val="0"/>
              </a:spcAft>
              <a:buClrTx/>
              <a:buSzTx/>
              <a:tabLst/>
              <a:defRPr/>
            </a:pPr>
            <a:r>
              <a:rPr kumimoji="0" lang="en-US" sz="2000" b="0" i="0" u="sng" strike="noStrike" kern="1200" cap="none" spc="0" normalizeH="0" baseline="0" noProof="0" dirty="0">
                <a:ln>
                  <a:noFill/>
                </a:ln>
                <a:solidFill>
                  <a:srgbClr val="505050"/>
                </a:solidFill>
                <a:effectLst/>
                <a:uLnTx/>
                <a:uFillTx/>
                <a:latin typeface="Helvetica"/>
                <a:ea typeface="ＭＳ Ｐゴシック" charset="0"/>
              </a:rPr>
              <a:t>Procurement Readiness Review (PRR)</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Approved</a:t>
            </a:r>
            <a:r>
              <a:rPr lang="en-US" sz="1800" dirty="0">
                <a:solidFill>
                  <a:srgbClr val="505050"/>
                </a:solidFill>
                <a:latin typeface="Helvetica"/>
                <a:ea typeface="ＭＳ Ｐゴシック" charset="0"/>
              </a:rPr>
              <a:t> &amp; </a:t>
            </a: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Released Acceptance Criteria Document Template</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Draft Verification Test Plans &amp; Procedures</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Draft Inspection Procedures &amp; Travelers</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Draft Manufacturing Inspection Plans (MIPs)</a:t>
            </a:r>
          </a:p>
        </p:txBody>
      </p:sp>
      <p:sp>
        <p:nvSpPr>
          <p:cNvPr id="9" name="TextBox 8">
            <a:extLst>
              <a:ext uri="{FF2B5EF4-FFF2-40B4-BE49-F238E27FC236}">
                <a16:creationId xmlns:a16="http://schemas.microsoft.com/office/drawing/2014/main" id="{3313C6BF-3E88-4185-8B4B-9D90EDCF7306}"/>
              </a:ext>
            </a:extLst>
          </p:cNvPr>
          <p:cNvSpPr txBox="1"/>
          <p:nvPr/>
        </p:nvSpPr>
        <p:spPr>
          <a:xfrm>
            <a:off x="278536" y="3964544"/>
            <a:ext cx="5591353" cy="2286000"/>
          </a:xfrm>
          <a:prstGeom prst="rect">
            <a:avLst/>
          </a:prstGeom>
          <a:solidFill>
            <a:srgbClr val="D3DBEF"/>
          </a:solidFill>
          <a:ln>
            <a:solidFill>
              <a:schemeClr val="accent1"/>
            </a:solidFill>
          </a:ln>
        </p:spPr>
        <p:txBody>
          <a:bodyPr wrap="square" rtlCol="0">
            <a:spAutoFit/>
          </a:bodyPr>
          <a:lstStyle/>
          <a:p>
            <a:pPr lvl="1" defTabSz="609585">
              <a:spcBef>
                <a:spcPct val="20000"/>
              </a:spcBef>
              <a:defRPr/>
            </a:pPr>
            <a:r>
              <a:rPr kumimoji="0" lang="en-US" sz="2000" b="0" i="0" u="sng" strike="noStrike" kern="1200" cap="none" spc="0" normalizeH="0" baseline="0" noProof="0" dirty="0">
                <a:ln>
                  <a:noFill/>
                </a:ln>
                <a:solidFill>
                  <a:srgbClr val="505050"/>
                </a:solidFill>
                <a:effectLst/>
                <a:uLnTx/>
                <a:uFillTx/>
                <a:latin typeface="Helvetica"/>
                <a:ea typeface="ＭＳ Ｐゴシック" charset="0"/>
              </a:rPr>
              <a:t>Manufacturing Readiness Review (MRR)</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Final MIPs</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Vendor QC Plan</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Final/Updated Acceptance Criteria Document</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Final Verification Test Plan &amp; Procedures</a:t>
            </a:r>
          </a:p>
          <a:p>
            <a:pPr marL="306897" lvl="1" defTabSz="609585">
              <a:spcBef>
                <a:spcPct val="20000"/>
              </a:spcBef>
              <a:defRPr/>
            </a:pPr>
            <a:endParaRPr kumimoji="0" lang="en-US" sz="1800" b="0" i="0" u="none" strike="noStrike" kern="1200" cap="none" spc="0" normalizeH="0" baseline="0" noProof="0" dirty="0">
              <a:ln>
                <a:noFill/>
              </a:ln>
              <a:solidFill>
                <a:srgbClr val="505050"/>
              </a:solidFill>
              <a:effectLst/>
              <a:uLnTx/>
              <a:uFillTx/>
              <a:latin typeface="Helvetica"/>
              <a:ea typeface="ＭＳ Ｐゴシック" charset="0"/>
            </a:endParaRPr>
          </a:p>
        </p:txBody>
      </p:sp>
      <p:sp>
        <p:nvSpPr>
          <p:cNvPr id="10" name="TextBox 9">
            <a:extLst>
              <a:ext uri="{FF2B5EF4-FFF2-40B4-BE49-F238E27FC236}">
                <a16:creationId xmlns:a16="http://schemas.microsoft.com/office/drawing/2014/main" id="{9ACA47D7-74BD-40F6-A681-07353EB86531}"/>
              </a:ext>
            </a:extLst>
          </p:cNvPr>
          <p:cNvSpPr txBox="1"/>
          <p:nvPr/>
        </p:nvSpPr>
        <p:spPr>
          <a:xfrm>
            <a:off x="6032895" y="3964545"/>
            <a:ext cx="5591353" cy="2283702"/>
          </a:xfrm>
          <a:prstGeom prst="rect">
            <a:avLst/>
          </a:prstGeom>
          <a:solidFill>
            <a:srgbClr val="D3DBEF"/>
          </a:solidFill>
          <a:ln>
            <a:solidFill>
              <a:schemeClr val="accent1"/>
            </a:solidFill>
          </a:ln>
        </p:spPr>
        <p:txBody>
          <a:bodyPr wrap="square" rtlCol="0">
            <a:spAutoFit/>
          </a:bodyPr>
          <a:lstStyle/>
          <a:p>
            <a:pPr lvl="1" defTabSz="609585">
              <a:spcBef>
                <a:spcPct val="20000"/>
              </a:spcBef>
              <a:defRPr/>
            </a:pPr>
            <a:r>
              <a:rPr kumimoji="0" lang="en-US" sz="2000" b="0" i="0" u="sng" strike="noStrike" kern="1200" cap="none" spc="0" normalizeH="0" baseline="0" noProof="0" dirty="0">
                <a:ln>
                  <a:noFill/>
                </a:ln>
                <a:solidFill>
                  <a:srgbClr val="505050"/>
                </a:solidFill>
                <a:effectLst/>
                <a:uLnTx/>
                <a:uFillTx/>
                <a:latin typeface="Helvetica"/>
                <a:ea typeface="ＭＳ Ｐゴシック" charset="0"/>
              </a:rPr>
              <a:t>System Acceptance Review 1 (SAR1) </a:t>
            </a:r>
          </a:p>
          <a:p>
            <a:pPr lvl="1" defTabSz="609585">
              <a:spcBef>
                <a:spcPct val="20000"/>
              </a:spcBef>
              <a:defRPr/>
            </a:pPr>
            <a:r>
              <a:rPr kumimoji="0" lang="en-US" sz="1800" b="0" i="1" strike="noStrike" kern="1200" cap="none" spc="0" normalizeH="0" baseline="0" noProof="0" dirty="0">
                <a:ln>
                  <a:noFill/>
                </a:ln>
                <a:solidFill>
                  <a:srgbClr val="505050"/>
                </a:solidFill>
                <a:effectLst/>
                <a:uLnTx/>
                <a:uFillTx/>
                <a:latin typeface="Helvetica"/>
                <a:ea typeface="ＭＳ Ｐゴシック" charset="0"/>
              </a:rPr>
              <a:t>(tailored by deliverable)</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Approved &amp; released baseline specs, plans, and procedures (noted above)</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Completed &amp; Approved Acceptance Criteria Lists (ACLs)</a:t>
            </a:r>
          </a:p>
          <a:p>
            <a:pPr marL="613807" lvl="1" indent="-306910" defTabSz="609585">
              <a:spcBef>
                <a:spcPct val="20000"/>
              </a:spcBef>
              <a:buFont typeface="Arial" charset="0"/>
              <a:buChar char="•"/>
              <a:defRPr/>
            </a:pPr>
            <a:r>
              <a:rPr kumimoji="0" lang="en-US" sz="1800" b="0" i="0" u="none" strike="noStrike" kern="1200" cap="none" spc="0" normalizeH="0" baseline="0" noProof="0" dirty="0">
                <a:ln>
                  <a:noFill/>
                </a:ln>
                <a:solidFill>
                  <a:srgbClr val="505050"/>
                </a:solidFill>
                <a:effectLst/>
                <a:uLnTx/>
                <a:uFillTx/>
                <a:latin typeface="Helvetica"/>
                <a:ea typeface="ＭＳ Ｐゴシック" charset="0"/>
              </a:rPr>
              <a:t>Closed travelers, Discrepancy Reports, etc.</a:t>
            </a:r>
          </a:p>
        </p:txBody>
      </p:sp>
      <p:sp>
        <p:nvSpPr>
          <p:cNvPr id="12" name="TextBox 11">
            <a:extLst>
              <a:ext uri="{FF2B5EF4-FFF2-40B4-BE49-F238E27FC236}">
                <a16:creationId xmlns:a16="http://schemas.microsoft.com/office/drawing/2014/main" id="{035F7145-41DD-421C-9696-2807849B3D80}"/>
              </a:ext>
            </a:extLst>
          </p:cNvPr>
          <p:cNvSpPr txBox="1"/>
          <p:nvPr/>
        </p:nvSpPr>
        <p:spPr>
          <a:xfrm>
            <a:off x="87087" y="835065"/>
            <a:ext cx="12104914" cy="886268"/>
          </a:xfrm>
          <a:prstGeom prst="rect">
            <a:avLst/>
          </a:prstGeom>
          <a:noFill/>
        </p:spPr>
        <p:txBody>
          <a:bodyPr wrap="square" rtlCol="0">
            <a:spAutoFit/>
          </a:bodyPr>
          <a:lstStyle/>
          <a:p>
            <a:pPr marL="342900" indent="-342900">
              <a:buFont typeface="Wingdings" panose="05000000000000000000" pitchFamily="2" charset="2"/>
              <a:buChar char="Ø"/>
            </a:pPr>
            <a:r>
              <a:rPr lang="en-US" sz="2200" dirty="0"/>
              <a:t>PIP-II document deliverables by project phase are identified in </a:t>
            </a:r>
            <a:r>
              <a:rPr lang="en-US" sz="2200" i="1" u="sng" dirty="0"/>
              <a:t>ED0008163 PIP-II Technical Review Plan</a:t>
            </a:r>
          </a:p>
          <a:p>
            <a:pPr marL="342900" indent="-342900">
              <a:lnSpc>
                <a:spcPct val="150000"/>
              </a:lnSpc>
              <a:buFont typeface="Wingdings" panose="05000000000000000000" pitchFamily="2" charset="2"/>
              <a:buChar char="Ø"/>
            </a:pPr>
            <a:r>
              <a:rPr lang="en-US" sz="2200" dirty="0"/>
              <a:t>Key Document Deliverables related to verification (or verification inputs) include:</a:t>
            </a:r>
          </a:p>
        </p:txBody>
      </p:sp>
      <p:cxnSp>
        <p:nvCxnSpPr>
          <p:cNvPr id="11" name="Connector: Elbow 10">
            <a:extLst>
              <a:ext uri="{FF2B5EF4-FFF2-40B4-BE49-F238E27FC236}">
                <a16:creationId xmlns:a16="http://schemas.microsoft.com/office/drawing/2014/main" id="{994733AB-BD4B-49AB-8E2E-DF5359F86F3A}"/>
              </a:ext>
            </a:extLst>
          </p:cNvPr>
          <p:cNvCxnSpPr>
            <a:cxnSpLocks/>
          </p:cNvCxnSpPr>
          <p:nvPr/>
        </p:nvCxnSpPr>
        <p:spPr>
          <a:xfrm flipH="1">
            <a:off x="622904" y="2891878"/>
            <a:ext cx="11001344" cy="2056433"/>
          </a:xfrm>
          <a:prstGeom prst="bentConnector5">
            <a:avLst>
              <a:gd name="adj1" fmla="val -2078"/>
              <a:gd name="adj2" fmla="val 47530"/>
              <a:gd name="adj3" fmla="val 104618"/>
            </a:avLst>
          </a:prstGeom>
          <a:ln w="95250">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F9ABBC26-0CF0-49AA-8E6B-15C961DBED99}"/>
              </a:ext>
            </a:extLst>
          </p:cNvPr>
          <p:cNvCxnSpPr>
            <a:cxnSpLocks/>
          </p:cNvCxnSpPr>
          <p:nvPr/>
        </p:nvCxnSpPr>
        <p:spPr>
          <a:xfrm>
            <a:off x="5660584" y="2763293"/>
            <a:ext cx="661529" cy="0"/>
          </a:xfrm>
          <a:prstGeom prst="straightConnector1">
            <a:avLst/>
          </a:prstGeom>
          <a:ln w="95250">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D112DE21-C01E-41CC-840F-15C43D4476AF}"/>
              </a:ext>
            </a:extLst>
          </p:cNvPr>
          <p:cNvCxnSpPr>
            <a:cxnSpLocks/>
          </p:cNvCxnSpPr>
          <p:nvPr/>
        </p:nvCxnSpPr>
        <p:spPr>
          <a:xfrm>
            <a:off x="5699079" y="5113789"/>
            <a:ext cx="661529" cy="0"/>
          </a:xfrm>
          <a:prstGeom prst="straightConnector1">
            <a:avLst/>
          </a:prstGeom>
          <a:ln w="952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7935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0BE758-3A09-4D8D-858A-0E811827807C}"/>
              </a:ext>
            </a:extLst>
          </p:cNvPr>
          <p:cNvSpPr>
            <a:spLocks noGrp="1"/>
          </p:cNvSpPr>
          <p:nvPr>
            <p:ph idx="1"/>
          </p:nvPr>
        </p:nvSpPr>
        <p:spPr/>
        <p:txBody>
          <a:bodyPr/>
          <a:lstStyle/>
          <a:p>
            <a:r>
              <a:rPr lang="en-US" b="1" dirty="0"/>
              <a:t>Requirements Verification section of FRS, TRS, &amp; ISD metadata sheets:</a:t>
            </a:r>
          </a:p>
          <a:p>
            <a:pPr lvl="1"/>
            <a:endParaRPr lang="en-US" dirty="0"/>
          </a:p>
        </p:txBody>
      </p:sp>
      <p:sp>
        <p:nvSpPr>
          <p:cNvPr id="3" name="Title 2">
            <a:extLst>
              <a:ext uri="{FF2B5EF4-FFF2-40B4-BE49-F238E27FC236}">
                <a16:creationId xmlns:a16="http://schemas.microsoft.com/office/drawing/2014/main" id="{DD68FF51-79DB-4D60-A97F-333CD58B1D60}"/>
              </a:ext>
            </a:extLst>
          </p:cNvPr>
          <p:cNvSpPr>
            <a:spLocks noGrp="1"/>
          </p:cNvSpPr>
          <p:nvPr>
            <p:ph type="title"/>
          </p:nvPr>
        </p:nvSpPr>
        <p:spPr/>
        <p:txBody>
          <a:bodyPr/>
          <a:lstStyle/>
          <a:p>
            <a:r>
              <a:rPr lang="en-US" dirty="0"/>
              <a:t>Verification Planning Tools</a:t>
            </a:r>
          </a:p>
        </p:txBody>
      </p:sp>
      <p:sp>
        <p:nvSpPr>
          <p:cNvPr id="4" name="Date Placeholder 3">
            <a:extLst>
              <a:ext uri="{FF2B5EF4-FFF2-40B4-BE49-F238E27FC236}">
                <a16:creationId xmlns:a16="http://schemas.microsoft.com/office/drawing/2014/main" id="{C0A1F2F7-8A45-48BF-B555-5A44CE636C1F}"/>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10-Jul-2022</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DC612F50-1A04-4C34-8CBA-DE688B628D52}"/>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Kokoska &amp; Martinez | PIP-II Technical Workshop - WG5 | PIP-II</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BE99B3DC-696A-404A-B667-255F750AFF2F}"/>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7" name="Picture 6">
            <a:extLst>
              <a:ext uri="{FF2B5EF4-FFF2-40B4-BE49-F238E27FC236}">
                <a16:creationId xmlns:a16="http://schemas.microsoft.com/office/drawing/2014/main" id="{C9934D4F-9597-4145-BCA9-DC749A2DF2B2}"/>
              </a:ext>
            </a:extLst>
          </p:cNvPr>
          <p:cNvPicPr>
            <a:picLocks noChangeAspect="1"/>
          </p:cNvPicPr>
          <p:nvPr/>
        </p:nvPicPr>
        <p:blipFill>
          <a:blip r:embed="rId2"/>
          <a:stretch>
            <a:fillRect/>
          </a:stretch>
        </p:blipFill>
        <p:spPr>
          <a:xfrm>
            <a:off x="296333" y="2974316"/>
            <a:ext cx="11563350" cy="1262306"/>
          </a:xfrm>
          <a:prstGeom prst="rect">
            <a:avLst/>
          </a:prstGeom>
          <a:ln>
            <a:solidFill>
              <a:srgbClr val="6F9DAC"/>
            </a:solidFill>
          </a:ln>
        </p:spPr>
      </p:pic>
      <p:cxnSp>
        <p:nvCxnSpPr>
          <p:cNvPr id="8" name="Straight Arrow Connector 7">
            <a:extLst>
              <a:ext uri="{FF2B5EF4-FFF2-40B4-BE49-F238E27FC236}">
                <a16:creationId xmlns:a16="http://schemas.microsoft.com/office/drawing/2014/main" id="{37A4B161-0771-40BB-8752-826F70A46796}"/>
              </a:ext>
            </a:extLst>
          </p:cNvPr>
          <p:cNvCxnSpPr>
            <a:cxnSpLocks/>
            <a:stCxn id="10" idx="2"/>
          </p:cNvCxnSpPr>
          <p:nvPr/>
        </p:nvCxnSpPr>
        <p:spPr>
          <a:xfrm>
            <a:off x="9579429" y="2034639"/>
            <a:ext cx="121920" cy="1235398"/>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8520345-8848-43E5-B53A-6F396040063F}"/>
              </a:ext>
            </a:extLst>
          </p:cNvPr>
          <p:cNvCxnSpPr>
            <a:cxnSpLocks/>
            <a:stCxn id="10" idx="2"/>
          </p:cNvCxnSpPr>
          <p:nvPr/>
        </p:nvCxnSpPr>
        <p:spPr>
          <a:xfrm flipH="1">
            <a:off x="8595361" y="2034639"/>
            <a:ext cx="984068" cy="1235398"/>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5B3B2E6-96B6-4935-958F-E8CDFCC9881D}"/>
              </a:ext>
            </a:extLst>
          </p:cNvPr>
          <p:cNvSpPr txBox="1"/>
          <p:nvPr/>
        </p:nvSpPr>
        <p:spPr>
          <a:xfrm>
            <a:off x="7376160" y="1449864"/>
            <a:ext cx="4406537" cy="584775"/>
          </a:xfrm>
          <a:prstGeom prst="rect">
            <a:avLst/>
          </a:prstGeom>
          <a:solidFill>
            <a:schemeClr val="accent5">
              <a:lumMod val="20000"/>
              <a:lumOff val="80000"/>
            </a:schemeClr>
          </a:solidFill>
          <a:ln>
            <a:solidFill>
              <a:schemeClr val="tx2"/>
            </a:solidFill>
          </a:ln>
        </p:spPr>
        <p:txBody>
          <a:bodyPr wrap="square" rtlCol="0">
            <a:spAutoFit/>
          </a:bodyPr>
          <a:lstStyle>
            <a:defPPr>
              <a:defRPr lang="en-US"/>
            </a:defPPr>
            <a:lvl1pPr marL="285750" indent="-285750">
              <a:buFont typeface="Arial" panose="020B0604020202020204" pitchFamily="34" charset="0"/>
              <a:buChar char="•"/>
              <a:defRPr sz="1600">
                <a:solidFill>
                  <a:srgbClr val="404040"/>
                </a:solidFill>
                <a:latin typeface="Helvetica" panose="020B0604020202020204" pitchFamily="34" charset="0"/>
                <a:cs typeface="Helvetica" panose="020B0604020202020204" pitchFamily="34" charset="0"/>
              </a:defRPr>
            </a:lvl1pPr>
          </a:lstStyle>
          <a:p>
            <a:pPr marL="0" indent="0">
              <a:buNone/>
            </a:pPr>
            <a:r>
              <a:rPr lang="en-US" dirty="0"/>
              <a:t>Meta-data sheets include columns to facilitate acceptance planning activities</a:t>
            </a:r>
          </a:p>
        </p:txBody>
      </p:sp>
      <p:sp>
        <p:nvSpPr>
          <p:cNvPr id="11" name="TextBox 10">
            <a:extLst>
              <a:ext uri="{FF2B5EF4-FFF2-40B4-BE49-F238E27FC236}">
                <a16:creationId xmlns:a16="http://schemas.microsoft.com/office/drawing/2014/main" id="{3245E4B7-D426-49D1-B926-7DF29B0CEAD4}"/>
              </a:ext>
            </a:extLst>
          </p:cNvPr>
          <p:cNvSpPr txBox="1"/>
          <p:nvPr/>
        </p:nvSpPr>
        <p:spPr>
          <a:xfrm>
            <a:off x="857491" y="1964421"/>
            <a:ext cx="4316936" cy="584775"/>
          </a:xfrm>
          <a:prstGeom prst="rect">
            <a:avLst/>
          </a:prstGeom>
          <a:solidFill>
            <a:schemeClr val="accent5">
              <a:lumMod val="20000"/>
              <a:lumOff val="80000"/>
            </a:schemeClr>
          </a:solidFill>
          <a:ln>
            <a:solidFill>
              <a:schemeClr val="tx2"/>
            </a:solidFill>
          </a:ln>
        </p:spPr>
        <p:txBody>
          <a:bodyPr wrap="square" rtlCol="0">
            <a:spAutoFit/>
          </a:bodyPr>
          <a:lstStyle>
            <a:defPPr>
              <a:defRPr lang="en-US"/>
            </a:defPPr>
            <a:lvl1pPr algn="ctr">
              <a:defRPr sz="1800">
                <a:solidFill>
                  <a:srgbClr val="404040"/>
                </a:solidFill>
                <a:latin typeface="Helvetica" panose="020B0604020202020204" pitchFamily="34" charset="0"/>
                <a:cs typeface="Helvetica" panose="020B0604020202020204" pitchFamily="34" charset="0"/>
              </a:defRPr>
            </a:lvl1pPr>
          </a:lstStyle>
          <a:p>
            <a:pPr algn="l"/>
            <a:r>
              <a:rPr lang="en-US" sz="1600" dirty="0"/>
              <a:t>Verification Methods identified to assist with QC planning efforts</a:t>
            </a:r>
          </a:p>
        </p:txBody>
      </p:sp>
      <p:sp>
        <p:nvSpPr>
          <p:cNvPr id="12" name="Left Brace 11">
            <a:extLst>
              <a:ext uri="{FF2B5EF4-FFF2-40B4-BE49-F238E27FC236}">
                <a16:creationId xmlns:a16="http://schemas.microsoft.com/office/drawing/2014/main" id="{385F579B-5452-475F-AFDE-2696D7E00A2F}"/>
              </a:ext>
            </a:extLst>
          </p:cNvPr>
          <p:cNvSpPr/>
          <p:nvPr/>
        </p:nvSpPr>
        <p:spPr>
          <a:xfrm rot="5400000">
            <a:off x="2675406" y="1779280"/>
            <a:ext cx="529347" cy="2114307"/>
          </a:xfrm>
          <a:prstGeom prst="lef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A0A8E9D-7B4C-41E7-811B-541E7DC6D69C}"/>
              </a:ext>
            </a:extLst>
          </p:cNvPr>
          <p:cNvCxnSpPr>
            <a:cxnSpLocks/>
            <a:stCxn id="14" idx="0"/>
          </p:cNvCxnSpPr>
          <p:nvPr/>
        </p:nvCxnSpPr>
        <p:spPr>
          <a:xfrm flipV="1">
            <a:off x="3501253" y="3626881"/>
            <a:ext cx="765947" cy="86097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FFD7181-A348-449A-BFE3-AD76974D6D10}"/>
              </a:ext>
            </a:extLst>
          </p:cNvPr>
          <p:cNvSpPr txBox="1"/>
          <p:nvPr/>
        </p:nvSpPr>
        <p:spPr>
          <a:xfrm>
            <a:off x="574764" y="4487854"/>
            <a:ext cx="5852978" cy="1815882"/>
          </a:xfrm>
          <a:prstGeom prst="rect">
            <a:avLst/>
          </a:prstGeom>
          <a:solidFill>
            <a:schemeClr val="accent5">
              <a:lumMod val="20000"/>
              <a:lumOff val="80000"/>
            </a:schemeClr>
          </a:solidFill>
          <a:ln>
            <a:solidFill>
              <a:schemeClr val="tx2"/>
            </a:solidFill>
          </a:ln>
        </p:spPr>
        <p:txBody>
          <a:bodyPr wrap="square" lIns="91440" tIns="45720" rIns="91440" bIns="45720" rtlCol="0" anchor="t">
            <a:spAutoFit/>
          </a:bodyPr>
          <a:lstStyle>
            <a:defPPr>
              <a:defRPr lang="en-US"/>
            </a:defPPr>
            <a:lvl1pPr algn="ctr">
              <a:defRPr sz="1800">
                <a:solidFill>
                  <a:srgbClr val="404040"/>
                </a:solidFill>
                <a:latin typeface="Helvetica" panose="020B0604020202020204" pitchFamily="34" charset="0"/>
                <a:cs typeface="Helvetica" panose="020B0604020202020204" pitchFamily="34" charset="0"/>
              </a:defRPr>
            </a:lvl1pPr>
          </a:lstStyle>
          <a:p>
            <a:pPr marL="285750" indent="-285750" algn="l">
              <a:buFont typeface="Arial" panose="020B0604020202020204" pitchFamily="34" charset="0"/>
              <a:buChar char="•"/>
            </a:pPr>
            <a:r>
              <a:rPr lang="en-US" sz="1600" dirty="0"/>
              <a:t>Specific traveler description/title should be added for requirements with Inspection or Test verification methods.</a:t>
            </a:r>
          </a:p>
          <a:p>
            <a:pPr marL="285750" indent="-285750" algn="l">
              <a:buFont typeface="Arial" panose="020B0604020202020204" pitchFamily="34" charset="0"/>
              <a:buChar char="•"/>
            </a:pPr>
            <a:r>
              <a:rPr lang="en-US" sz="1600" dirty="0">
                <a:latin typeface="Helvetica"/>
                <a:cs typeface="Helvetica"/>
              </a:rPr>
              <a:t>Separate verification documents should be referenced if a traveler will NOT be used.</a:t>
            </a:r>
          </a:p>
          <a:p>
            <a:pPr marL="285750" indent="-285750" algn="l">
              <a:buFont typeface="Arial" panose="020B0604020202020204" pitchFamily="34" charset="0"/>
              <a:buChar char="•"/>
            </a:pPr>
            <a:r>
              <a:rPr lang="en-US" sz="1600" dirty="0"/>
              <a:t>Final document #’s can be added to this meta-data sheet and corresponding QC plan once the document is developed.</a:t>
            </a:r>
          </a:p>
        </p:txBody>
      </p:sp>
      <p:sp>
        <p:nvSpPr>
          <p:cNvPr id="15" name="TextBox 14">
            <a:extLst>
              <a:ext uri="{FF2B5EF4-FFF2-40B4-BE49-F238E27FC236}">
                <a16:creationId xmlns:a16="http://schemas.microsoft.com/office/drawing/2014/main" id="{FAAA3444-C8FB-4A4C-A629-7F0F207F3A06}"/>
              </a:ext>
            </a:extLst>
          </p:cNvPr>
          <p:cNvSpPr txBox="1"/>
          <p:nvPr/>
        </p:nvSpPr>
        <p:spPr>
          <a:xfrm>
            <a:off x="6580142" y="4940940"/>
            <a:ext cx="4663440" cy="830997"/>
          </a:xfrm>
          <a:prstGeom prst="rect">
            <a:avLst/>
          </a:prstGeom>
          <a:solidFill>
            <a:schemeClr val="accent5">
              <a:lumMod val="20000"/>
              <a:lumOff val="80000"/>
            </a:schemeClr>
          </a:solidFill>
          <a:ln>
            <a:solidFill>
              <a:schemeClr val="tx2"/>
            </a:solidFill>
          </a:ln>
        </p:spPr>
        <p:txBody>
          <a:bodyPr wrap="square" rtlCol="0">
            <a:spAutoFit/>
          </a:bodyPr>
          <a:lstStyle>
            <a:defPPr>
              <a:defRPr lang="en-US"/>
            </a:defPPr>
            <a:lvl1pPr marL="285750" indent="-285750">
              <a:buFont typeface="Arial" panose="020B0604020202020204" pitchFamily="34" charset="0"/>
              <a:buChar char="•"/>
              <a:defRPr sz="1600">
                <a:solidFill>
                  <a:srgbClr val="404040"/>
                </a:solidFill>
                <a:latin typeface="Helvetica" panose="020B0604020202020204" pitchFamily="34" charset="0"/>
                <a:cs typeface="Helvetica" panose="020B0604020202020204" pitchFamily="34" charset="0"/>
              </a:defRPr>
            </a:lvl1pPr>
          </a:lstStyle>
          <a:p>
            <a:pPr marL="0" indent="0">
              <a:buNone/>
            </a:pPr>
            <a:r>
              <a:rPr lang="en-US" dirty="0"/>
              <a:t>Verification plan status is closed once the Verification/Traveler Document or Acceptance Criteria Document has been developed.</a:t>
            </a:r>
          </a:p>
        </p:txBody>
      </p:sp>
      <p:cxnSp>
        <p:nvCxnSpPr>
          <p:cNvPr id="16" name="Straight Arrow Connector 15">
            <a:extLst>
              <a:ext uri="{FF2B5EF4-FFF2-40B4-BE49-F238E27FC236}">
                <a16:creationId xmlns:a16="http://schemas.microsoft.com/office/drawing/2014/main" id="{1DCA6F11-1BE5-4995-9E55-64CAC72A7676}"/>
              </a:ext>
            </a:extLst>
          </p:cNvPr>
          <p:cNvCxnSpPr>
            <a:cxnSpLocks/>
          </p:cNvCxnSpPr>
          <p:nvPr/>
        </p:nvCxnSpPr>
        <p:spPr>
          <a:xfrm flipV="1">
            <a:off x="9272451" y="3629618"/>
            <a:ext cx="2092235" cy="130528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E805A5E-8838-40F4-A428-F7B6C714EE68}"/>
              </a:ext>
            </a:extLst>
          </p:cNvPr>
          <p:cNvSpPr txBox="1"/>
          <p:nvPr/>
        </p:nvSpPr>
        <p:spPr>
          <a:xfrm>
            <a:off x="2740438" y="2966659"/>
            <a:ext cx="255639" cy="369332"/>
          </a:xfrm>
          <a:prstGeom prst="rect">
            <a:avLst/>
          </a:prstGeom>
          <a:solidFill>
            <a:srgbClr val="C6F4FF">
              <a:alpha val="50196"/>
            </a:srgbClr>
          </a:solidFill>
          <a:ln>
            <a:solidFill>
              <a:schemeClr val="tx2"/>
            </a:solidFill>
          </a:ln>
        </p:spPr>
        <p:txBody>
          <a:bodyPr wrap="square" rtlCol="0">
            <a:spAutoFit/>
          </a:bodyPr>
          <a:lstStyle/>
          <a:p>
            <a:r>
              <a:rPr lang="en-US" sz="1800" dirty="0">
                <a:solidFill>
                  <a:srgbClr val="FF0000"/>
                </a:solidFill>
              </a:rPr>
              <a:t>1</a:t>
            </a:r>
          </a:p>
        </p:txBody>
      </p:sp>
      <p:sp>
        <p:nvSpPr>
          <p:cNvPr id="18" name="TextBox 17">
            <a:extLst>
              <a:ext uri="{FF2B5EF4-FFF2-40B4-BE49-F238E27FC236}">
                <a16:creationId xmlns:a16="http://schemas.microsoft.com/office/drawing/2014/main" id="{70206E95-3E28-42C8-9044-014EAB876BCC}"/>
              </a:ext>
            </a:extLst>
          </p:cNvPr>
          <p:cNvSpPr txBox="1"/>
          <p:nvPr/>
        </p:nvSpPr>
        <p:spPr>
          <a:xfrm>
            <a:off x="4654448" y="2974316"/>
            <a:ext cx="255639" cy="369332"/>
          </a:xfrm>
          <a:prstGeom prst="rect">
            <a:avLst/>
          </a:prstGeom>
          <a:solidFill>
            <a:srgbClr val="C6F4FF">
              <a:alpha val="50196"/>
            </a:srgbClr>
          </a:solidFill>
          <a:ln>
            <a:solidFill>
              <a:schemeClr val="tx2"/>
            </a:solidFill>
          </a:ln>
        </p:spPr>
        <p:txBody>
          <a:bodyPr wrap="square" rtlCol="0">
            <a:spAutoFit/>
          </a:bodyPr>
          <a:lstStyle/>
          <a:p>
            <a:r>
              <a:rPr lang="en-US" sz="1800" dirty="0">
                <a:solidFill>
                  <a:srgbClr val="FF0000"/>
                </a:solidFill>
              </a:rPr>
              <a:t>2</a:t>
            </a:r>
          </a:p>
        </p:txBody>
      </p:sp>
      <p:sp>
        <p:nvSpPr>
          <p:cNvPr id="19" name="TextBox 18">
            <a:extLst>
              <a:ext uri="{FF2B5EF4-FFF2-40B4-BE49-F238E27FC236}">
                <a16:creationId xmlns:a16="http://schemas.microsoft.com/office/drawing/2014/main" id="{CE4EB501-3933-4D79-882B-9EC95AC64EB7}"/>
              </a:ext>
            </a:extLst>
          </p:cNvPr>
          <p:cNvSpPr txBox="1"/>
          <p:nvPr/>
        </p:nvSpPr>
        <p:spPr>
          <a:xfrm>
            <a:off x="6564268" y="2998925"/>
            <a:ext cx="255639" cy="369332"/>
          </a:xfrm>
          <a:prstGeom prst="rect">
            <a:avLst/>
          </a:prstGeom>
          <a:solidFill>
            <a:srgbClr val="C6F4FF">
              <a:alpha val="50196"/>
            </a:srgbClr>
          </a:solidFill>
          <a:ln>
            <a:solidFill>
              <a:schemeClr val="tx2"/>
            </a:solidFill>
          </a:ln>
        </p:spPr>
        <p:txBody>
          <a:bodyPr wrap="square" rtlCol="0">
            <a:spAutoFit/>
          </a:bodyPr>
          <a:lstStyle/>
          <a:p>
            <a:r>
              <a:rPr lang="en-US" sz="1800" dirty="0">
                <a:solidFill>
                  <a:srgbClr val="FF0000"/>
                </a:solidFill>
              </a:rPr>
              <a:t>3</a:t>
            </a:r>
          </a:p>
        </p:txBody>
      </p:sp>
      <p:sp>
        <p:nvSpPr>
          <p:cNvPr id="20" name="TextBox 19">
            <a:extLst>
              <a:ext uri="{FF2B5EF4-FFF2-40B4-BE49-F238E27FC236}">
                <a16:creationId xmlns:a16="http://schemas.microsoft.com/office/drawing/2014/main" id="{F8A0F752-6897-4DE4-BE05-F30B67185376}"/>
              </a:ext>
            </a:extLst>
          </p:cNvPr>
          <p:cNvSpPr txBox="1"/>
          <p:nvPr/>
        </p:nvSpPr>
        <p:spPr>
          <a:xfrm>
            <a:off x="8163559" y="2966659"/>
            <a:ext cx="255639" cy="369332"/>
          </a:xfrm>
          <a:prstGeom prst="rect">
            <a:avLst/>
          </a:prstGeom>
          <a:solidFill>
            <a:srgbClr val="C6F4FF">
              <a:alpha val="50196"/>
            </a:srgbClr>
          </a:solidFill>
          <a:ln>
            <a:solidFill>
              <a:schemeClr val="tx2"/>
            </a:solidFill>
          </a:ln>
        </p:spPr>
        <p:txBody>
          <a:bodyPr wrap="square" rtlCol="0">
            <a:spAutoFit/>
          </a:bodyPr>
          <a:lstStyle/>
          <a:p>
            <a:r>
              <a:rPr lang="en-US" sz="1800" dirty="0">
                <a:solidFill>
                  <a:srgbClr val="FF0000"/>
                </a:solidFill>
              </a:rPr>
              <a:t>4</a:t>
            </a:r>
          </a:p>
        </p:txBody>
      </p:sp>
      <p:sp>
        <p:nvSpPr>
          <p:cNvPr id="21" name="TextBox 20">
            <a:extLst>
              <a:ext uri="{FF2B5EF4-FFF2-40B4-BE49-F238E27FC236}">
                <a16:creationId xmlns:a16="http://schemas.microsoft.com/office/drawing/2014/main" id="{A866CADD-B24C-46E2-9469-A63CE5D1D20D}"/>
              </a:ext>
            </a:extLst>
          </p:cNvPr>
          <p:cNvSpPr txBox="1"/>
          <p:nvPr/>
        </p:nvSpPr>
        <p:spPr>
          <a:xfrm>
            <a:off x="9424080" y="2981950"/>
            <a:ext cx="255639" cy="369332"/>
          </a:xfrm>
          <a:prstGeom prst="rect">
            <a:avLst/>
          </a:prstGeom>
          <a:solidFill>
            <a:srgbClr val="C6F4FF">
              <a:alpha val="50196"/>
            </a:srgbClr>
          </a:solidFill>
          <a:ln>
            <a:solidFill>
              <a:schemeClr val="tx2"/>
            </a:solidFill>
          </a:ln>
        </p:spPr>
        <p:txBody>
          <a:bodyPr wrap="square" rtlCol="0">
            <a:spAutoFit/>
          </a:bodyPr>
          <a:lstStyle/>
          <a:p>
            <a:r>
              <a:rPr lang="en-US" sz="1800" dirty="0">
                <a:solidFill>
                  <a:srgbClr val="FF0000"/>
                </a:solidFill>
              </a:rPr>
              <a:t>5</a:t>
            </a:r>
          </a:p>
        </p:txBody>
      </p:sp>
      <p:sp>
        <p:nvSpPr>
          <p:cNvPr id="22" name="TextBox 21">
            <a:extLst>
              <a:ext uri="{FF2B5EF4-FFF2-40B4-BE49-F238E27FC236}">
                <a16:creationId xmlns:a16="http://schemas.microsoft.com/office/drawing/2014/main" id="{223A5875-6B56-4685-8D2F-E2BF35992931}"/>
              </a:ext>
            </a:extLst>
          </p:cNvPr>
          <p:cNvSpPr txBox="1"/>
          <p:nvPr/>
        </p:nvSpPr>
        <p:spPr>
          <a:xfrm>
            <a:off x="10508438" y="2986515"/>
            <a:ext cx="255639" cy="369332"/>
          </a:xfrm>
          <a:prstGeom prst="rect">
            <a:avLst/>
          </a:prstGeom>
          <a:solidFill>
            <a:srgbClr val="C6F4FF">
              <a:alpha val="50196"/>
            </a:srgbClr>
          </a:solidFill>
          <a:ln>
            <a:solidFill>
              <a:schemeClr val="tx2"/>
            </a:solidFill>
          </a:ln>
        </p:spPr>
        <p:txBody>
          <a:bodyPr wrap="square" rtlCol="0">
            <a:spAutoFit/>
          </a:bodyPr>
          <a:lstStyle/>
          <a:p>
            <a:r>
              <a:rPr lang="en-US" sz="1800" dirty="0">
                <a:solidFill>
                  <a:srgbClr val="FF0000"/>
                </a:solidFill>
              </a:rPr>
              <a:t>6</a:t>
            </a:r>
          </a:p>
        </p:txBody>
      </p:sp>
    </p:spTree>
    <p:extLst>
      <p:ext uri="{BB962C8B-B14F-4D97-AF65-F5344CB8AC3E}">
        <p14:creationId xmlns:p14="http://schemas.microsoft.com/office/powerpoint/2010/main" val="115955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0BE758-3A09-4D8D-858A-0E811827807C}"/>
              </a:ext>
            </a:extLst>
          </p:cNvPr>
          <p:cNvSpPr>
            <a:spLocks noGrp="1"/>
          </p:cNvSpPr>
          <p:nvPr>
            <p:ph idx="1"/>
          </p:nvPr>
        </p:nvSpPr>
        <p:spPr/>
        <p:txBody>
          <a:bodyPr/>
          <a:lstStyle/>
          <a:p>
            <a:r>
              <a:rPr lang="en-US" b="1" dirty="0"/>
              <a:t>Requirements Verification section of FRS, TRS, &amp; ISD metadata sheets:</a:t>
            </a:r>
          </a:p>
          <a:p>
            <a:pPr marL="833957" lvl="1" indent="-457200">
              <a:buFont typeface="+mj-lt"/>
              <a:buAutoNum type="arabicPeriod"/>
              <a:defRPr/>
            </a:pPr>
            <a:r>
              <a:rPr kumimoji="0" lang="en-US" b="0" i="0" u="none" strike="noStrike" kern="1200" cap="none" spc="0" normalizeH="0" baseline="0" noProof="0" dirty="0">
                <a:ln>
                  <a:noFill/>
                </a:ln>
                <a:solidFill>
                  <a:srgbClr val="505050"/>
                </a:solidFill>
                <a:effectLst/>
                <a:uLnTx/>
                <a:uFillTx/>
                <a:latin typeface="Helvetica"/>
              </a:rPr>
              <a:t>Identify the Verification Method for each requirement (Analysis, Inspection, Test, or Demonstration)</a:t>
            </a:r>
          </a:p>
          <a:p>
            <a:pPr marL="833957" lvl="1" indent="-457200">
              <a:buFont typeface="+mj-lt"/>
              <a:buAutoNum type="arabicPeriod"/>
              <a:defRPr/>
            </a:pPr>
            <a:r>
              <a:rPr kumimoji="0" lang="en-US" b="0" i="0" u="none" strike="noStrike" kern="1200" cap="none" spc="0" normalizeH="0" baseline="0" noProof="0" dirty="0">
                <a:ln>
                  <a:noFill/>
                </a:ln>
                <a:solidFill>
                  <a:srgbClr val="505050"/>
                </a:solidFill>
                <a:effectLst/>
                <a:uLnTx/>
                <a:uFillTx/>
                <a:latin typeface="Helvetica"/>
              </a:rPr>
              <a:t>Identify the Verification Document # or a traveler title/description which will provide the verification procedure details and results (i.e. component final design report, incoming inspection traveler, acceptance test traveler, etc.)</a:t>
            </a:r>
          </a:p>
          <a:p>
            <a:pPr marL="833957" lvl="1" indent="-457200">
              <a:buFont typeface="+mj-lt"/>
              <a:buAutoNum type="arabicPeriod"/>
              <a:defRPr/>
            </a:pPr>
            <a:r>
              <a:rPr kumimoji="0" lang="en-US" b="0" i="0" u="none" strike="noStrike" kern="1200" cap="none" spc="0" normalizeH="0" baseline="0" noProof="0" dirty="0">
                <a:ln>
                  <a:noFill/>
                </a:ln>
                <a:solidFill>
                  <a:srgbClr val="505050"/>
                </a:solidFill>
                <a:effectLst/>
                <a:uLnTx/>
                <a:uFillTx/>
                <a:latin typeface="Helvetica"/>
              </a:rPr>
              <a:t>Provide a brief description of the specific verification actions to be taken and the required verification environment conditions.</a:t>
            </a:r>
          </a:p>
          <a:p>
            <a:pPr marL="833957" lvl="1" indent="-457200">
              <a:buFont typeface="+mj-lt"/>
              <a:buAutoNum type="arabicPeriod"/>
              <a:defRPr/>
            </a:pPr>
            <a:r>
              <a:rPr kumimoji="0" lang="en-US" b="0" i="0" u="none" strike="noStrike" kern="1200" cap="none" spc="0" normalizeH="0" baseline="0" noProof="0" dirty="0">
                <a:ln>
                  <a:noFill/>
                </a:ln>
                <a:solidFill>
                  <a:srgbClr val="505050"/>
                </a:solidFill>
                <a:effectLst/>
                <a:uLnTx/>
                <a:uFillTx/>
                <a:latin typeface="Helvetica"/>
              </a:rPr>
              <a:t>Identify the Verification and/or Acceptance Success Criteria with tolerances</a:t>
            </a:r>
            <a:endParaRPr kumimoji="0" lang="en-US" b="0" i="0" u="none" strike="noStrike" kern="1200" cap="none" spc="0" normalizeH="0" baseline="0" noProof="0" dirty="0">
              <a:ln>
                <a:noFill/>
              </a:ln>
              <a:solidFill>
                <a:srgbClr val="FF0000"/>
              </a:solidFill>
              <a:effectLst/>
              <a:highlight>
                <a:srgbClr val="FFFF00"/>
              </a:highlight>
              <a:uLnTx/>
              <a:uFillTx/>
              <a:latin typeface="Helvetica"/>
            </a:endParaRPr>
          </a:p>
          <a:p>
            <a:pPr marL="833957" lvl="1" indent="-457200">
              <a:buFont typeface="+mj-lt"/>
              <a:buAutoNum type="arabicPeriod"/>
              <a:defRPr/>
            </a:pPr>
            <a:r>
              <a:rPr kumimoji="0" lang="en-US" b="0" i="0" u="none" strike="noStrike" kern="1200" cap="none" spc="0" normalizeH="0" baseline="0" noProof="0" dirty="0">
                <a:ln>
                  <a:noFill/>
                </a:ln>
                <a:solidFill>
                  <a:srgbClr val="505050"/>
                </a:solidFill>
                <a:effectLst/>
                <a:uLnTx/>
                <a:uFillTx/>
                <a:latin typeface="Helvetica"/>
              </a:rPr>
              <a:t>Note if the verification step is a device/system Acceptance Parameter</a:t>
            </a:r>
          </a:p>
          <a:p>
            <a:pPr marL="833957" lvl="1" indent="-457200">
              <a:buFont typeface="+mj-lt"/>
              <a:buAutoNum type="arabicPeriod"/>
              <a:defRPr/>
            </a:pPr>
            <a:r>
              <a:rPr kumimoji="0" lang="en-US" b="0" i="0" u="none" strike="noStrike" kern="1200" cap="none" spc="0" normalizeH="0" baseline="0" noProof="0" dirty="0">
                <a:ln>
                  <a:noFill/>
                </a:ln>
                <a:solidFill>
                  <a:srgbClr val="505050"/>
                </a:solidFill>
                <a:effectLst/>
                <a:uLnTx/>
                <a:uFillTx/>
                <a:latin typeface="Helvetica"/>
              </a:rPr>
              <a:t>Identify when each requirement verification step will occur in the Verification Timeframe column by project phase or milestone (i.e. incoming inspection, SAR1, etc.) and the institution responsible for the verification (i.e. vendor, partner, FNAL, etc.).</a:t>
            </a:r>
          </a:p>
          <a:p>
            <a:endParaRPr lang="en-US" b="1" dirty="0"/>
          </a:p>
          <a:p>
            <a:pPr lvl="1"/>
            <a:endParaRPr lang="en-US" dirty="0"/>
          </a:p>
        </p:txBody>
      </p:sp>
      <p:sp>
        <p:nvSpPr>
          <p:cNvPr id="3" name="Title 2">
            <a:extLst>
              <a:ext uri="{FF2B5EF4-FFF2-40B4-BE49-F238E27FC236}">
                <a16:creationId xmlns:a16="http://schemas.microsoft.com/office/drawing/2014/main" id="{DD68FF51-79DB-4D60-A97F-333CD58B1D60}"/>
              </a:ext>
            </a:extLst>
          </p:cNvPr>
          <p:cNvSpPr>
            <a:spLocks noGrp="1"/>
          </p:cNvSpPr>
          <p:nvPr>
            <p:ph type="title"/>
          </p:nvPr>
        </p:nvSpPr>
        <p:spPr/>
        <p:txBody>
          <a:bodyPr/>
          <a:lstStyle/>
          <a:p>
            <a:r>
              <a:rPr lang="en-US" dirty="0"/>
              <a:t>Verification Planning Tools</a:t>
            </a:r>
          </a:p>
        </p:txBody>
      </p:sp>
      <p:sp>
        <p:nvSpPr>
          <p:cNvPr id="4" name="Date Placeholder 3">
            <a:extLst>
              <a:ext uri="{FF2B5EF4-FFF2-40B4-BE49-F238E27FC236}">
                <a16:creationId xmlns:a16="http://schemas.microsoft.com/office/drawing/2014/main" id="{C0A1F2F7-8A45-48BF-B555-5A44CE636C1F}"/>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10-Jul-2022</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DC612F50-1A04-4C34-8CBA-DE688B628D52}"/>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Kokoska &amp; Martinez | PIP-II Technical Workshop - WG5 | PIP-II</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BE99B3DC-696A-404A-B667-255F750AFF2F}"/>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362984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0BE758-3A09-4D8D-858A-0E811827807C}"/>
              </a:ext>
            </a:extLst>
          </p:cNvPr>
          <p:cNvSpPr>
            <a:spLocks noGrp="1"/>
          </p:cNvSpPr>
          <p:nvPr>
            <p:ph idx="1"/>
          </p:nvPr>
        </p:nvSpPr>
        <p:spPr>
          <a:xfrm>
            <a:off x="304805" y="971552"/>
            <a:ext cx="11563351" cy="427877"/>
          </a:xfrm>
        </p:spPr>
        <p:txBody>
          <a:bodyPr/>
          <a:lstStyle/>
          <a:p>
            <a:r>
              <a:rPr lang="en-US" b="1" dirty="0"/>
              <a:t>Acceptance Criteria Lists (ACL’s) Template:</a:t>
            </a:r>
          </a:p>
          <a:p>
            <a:endParaRPr kumimoji="0" lang="en-US" b="0" i="0" u="none" strike="noStrike" kern="1200" cap="none" spc="0" normalizeH="0" baseline="0" noProof="0" dirty="0">
              <a:ln>
                <a:noFill/>
              </a:ln>
              <a:solidFill>
                <a:srgbClr val="505050"/>
              </a:solidFill>
              <a:effectLst/>
              <a:uLnTx/>
              <a:uFillTx/>
              <a:latin typeface="Helvetica"/>
            </a:endParaRPr>
          </a:p>
          <a:p>
            <a:endParaRPr lang="en-US" b="1" dirty="0"/>
          </a:p>
          <a:p>
            <a:pPr lvl="1"/>
            <a:endParaRPr lang="en-US" dirty="0"/>
          </a:p>
        </p:txBody>
      </p:sp>
      <p:sp>
        <p:nvSpPr>
          <p:cNvPr id="3" name="Title 2">
            <a:extLst>
              <a:ext uri="{FF2B5EF4-FFF2-40B4-BE49-F238E27FC236}">
                <a16:creationId xmlns:a16="http://schemas.microsoft.com/office/drawing/2014/main" id="{DD68FF51-79DB-4D60-A97F-333CD58B1D60}"/>
              </a:ext>
            </a:extLst>
          </p:cNvPr>
          <p:cNvSpPr>
            <a:spLocks noGrp="1"/>
          </p:cNvSpPr>
          <p:nvPr>
            <p:ph type="title"/>
          </p:nvPr>
        </p:nvSpPr>
        <p:spPr/>
        <p:txBody>
          <a:bodyPr/>
          <a:lstStyle/>
          <a:p>
            <a:r>
              <a:rPr lang="en-US" dirty="0"/>
              <a:t>Verification Planning Tools</a:t>
            </a:r>
          </a:p>
        </p:txBody>
      </p:sp>
      <p:sp>
        <p:nvSpPr>
          <p:cNvPr id="4" name="Date Placeholder 3">
            <a:extLst>
              <a:ext uri="{FF2B5EF4-FFF2-40B4-BE49-F238E27FC236}">
                <a16:creationId xmlns:a16="http://schemas.microsoft.com/office/drawing/2014/main" id="{C0A1F2F7-8A45-48BF-B555-5A44CE636C1F}"/>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10-Jul-2022</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DC612F50-1A04-4C34-8CBA-DE688B628D52}"/>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Kokoska &amp; Martinez | PIP-II Technical Workshop - WG5 | PIP-II</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BE99B3DC-696A-404A-B667-255F750AFF2F}"/>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9" name="Content Placeholder 7">
            <a:extLst>
              <a:ext uri="{FF2B5EF4-FFF2-40B4-BE49-F238E27FC236}">
                <a16:creationId xmlns:a16="http://schemas.microsoft.com/office/drawing/2014/main" id="{BBE055DD-A30D-454F-8879-63B1CD41C5B3}"/>
              </a:ext>
            </a:extLst>
          </p:cNvPr>
          <p:cNvPicPr>
            <a:picLocks noChangeAspect="1"/>
          </p:cNvPicPr>
          <p:nvPr/>
        </p:nvPicPr>
        <p:blipFill rotWithShape="1">
          <a:blip r:embed="rId2"/>
          <a:srcRect b="24053"/>
          <a:stretch/>
        </p:blipFill>
        <p:spPr>
          <a:xfrm>
            <a:off x="1432681" y="1399430"/>
            <a:ext cx="9028463" cy="4624000"/>
          </a:xfrm>
          <a:prstGeom prst="rect">
            <a:avLst/>
          </a:prstGeom>
        </p:spPr>
      </p:pic>
      <p:sp>
        <p:nvSpPr>
          <p:cNvPr id="10" name="TextBox 9">
            <a:extLst>
              <a:ext uri="{FF2B5EF4-FFF2-40B4-BE49-F238E27FC236}">
                <a16:creationId xmlns:a16="http://schemas.microsoft.com/office/drawing/2014/main" id="{F5DC92B6-2F5C-41D5-A867-F2D30C3D391F}"/>
              </a:ext>
            </a:extLst>
          </p:cNvPr>
          <p:cNvSpPr txBox="1"/>
          <p:nvPr/>
        </p:nvSpPr>
        <p:spPr>
          <a:xfrm>
            <a:off x="7733253" y="1058732"/>
            <a:ext cx="2850078" cy="584775"/>
          </a:xfrm>
          <a:prstGeom prst="rect">
            <a:avLst/>
          </a:prstGeom>
          <a:solidFill>
            <a:schemeClr val="accent5">
              <a:lumMod val="20000"/>
              <a:lumOff val="80000"/>
            </a:schemeClr>
          </a:solidFill>
          <a:ln>
            <a:solidFill>
              <a:schemeClr val="tx2"/>
            </a:solidFill>
          </a:ln>
        </p:spPr>
        <p:txBody>
          <a:bodyPr wrap="square" rtlCol="0">
            <a:spAutoFit/>
          </a:bodyPr>
          <a:lstStyle>
            <a:defPPr>
              <a:defRPr lang="en-US"/>
            </a:defPPr>
            <a:lvl1pPr marL="0" indent="0">
              <a:buFont typeface="Arial" panose="020B0604020202020204" pitchFamily="34" charset="0"/>
              <a:buNone/>
              <a:defRPr sz="1600">
                <a:solidFill>
                  <a:srgbClr val="404040"/>
                </a:solidFill>
                <a:latin typeface="Helvetica" panose="020B0604020202020204" pitchFamily="34" charset="0"/>
                <a:cs typeface="Helvetica" panose="020B0604020202020204" pitchFamily="34" charset="0"/>
              </a:defRPr>
            </a:lvl1pPr>
          </a:lstStyle>
          <a:p>
            <a:r>
              <a:rPr lang="en-US" dirty="0"/>
              <a:t>PIP-II Acceptance Criteria Template </a:t>
            </a:r>
            <a:r>
              <a:rPr lang="en-US" dirty="0">
                <a:hlinkClick r:id="rId3"/>
              </a:rPr>
              <a:t>Link</a:t>
            </a:r>
            <a:endParaRPr lang="en-US" dirty="0"/>
          </a:p>
        </p:txBody>
      </p:sp>
      <p:sp>
        <p:nvSpPr>
          <p:cNvPr id="11" name="TextBox 10">
            <a:extLst>
              <a:ext uri="{FF2B5EF4-FFF2-40B4-BE49-F238E27FC236}">
                <a16:creationId xmlns:a16="http://schemas.microsoft.com/office/drawing/2014/main" id="{6302E7B0-0DD7-4406-A5DB-12543F43DE14}"/>
              </a:ext>
            </a:extLst>
          </p:cNvPr>
          <p:cNvSpPr txBox="1"/>
          <p:nvPr/>
        </p:nvSpPr>
        <p:spPr>
          <a:xfrm>
            <a:off x="639541" y="4253242"/>
            <a:ext cx="5446939" cy="2031325"/>
          </a:xfrm>
          <a:prstGeom prst="rect">
            <a:avLst/>
          </a:prstGeom>
          <a:solidFill>
            <a:schemeClr val="accent5">
              <a:lumMod val="20000"/>
              <a:lumOff val="80000"/>
            </a:schemeClr>
          </a:solidFill>
          <a:ln>
            <a:solidFill>
              <a:schemeClr val="tx2"/>
            </a:solidFill>
          </a:ln>
        </p:spPr>
        <p:txBody>
          <a:bodyPr wrap="square" rtlCol="0">
            <a:spAutoFit/>
          </a:bodyPr>
          <a:lstStyle>
            <a:defPPr>
              <a:defRPr lang="en-US"/>
            </a:defPPr>
            <a:lvl1pPr marL="285750" indent="-285750">
              <a:buFont typeface="Arial" panose="020B0604020202020204" pitchFamily="34" charset="0"/>
              <a:buChar char="•"/>
              <a:defRPr sz="1600">
                <a:solidFill>
                  <a:srgbClr val="404040"/>
                </a:solidFill>
                <a:latin typeface="Helvetica" panose="020B0604020202020204" pitchFamily="34" charset="0"/>
                <a:cs typeface="Helvetica" panose="020B0604020202020204" pitchFamily="34" charset="0"/>
              </a:defRPr>
            </a:lvl1pPr>
          </a:lstStyle>
          <a:p>
            <a:r>
              <a:rPr lang="en-US" sz="1400" dirty="0">
                <a:latin typeface="Calibri" panose="020F0502020204030204" pitchFamily="34" charset="0"/>
              </a:rPr>
              <a:t>ACL’s provide an advanced formal approval process with IKC stakeholders which includes the actual details of the test procedures used for inspection and/or test. This </a:t>
            </a:r>
            <a:r>
              <a:rPr lang="en-US" sz="1400" dirty="0">
                <a:effectLst/>
                <a:latin typeface="Calibri" panose="020F0502020204030204" pitchFamily="34" charset="0"/>
                <a:ea typeface="Times New Roman" panose="02020603050405020304" pitchFamily="18" charset="0"/>
              </a:rPr>
              <a:t>could vary slightly between what the partner does and what FNAL does to test a performance criteria.  </a:t>
            </a:r>
          </a:p>
          <a:p>
            <a:endParaRPr lang="en-US" sz="1400" dirty="0">
              <a:effectLst/>
              <a:latin typeface="Calibri" panose="020F0502020204030204" pitchFamily="34" charset="0"/>
              <a:ea typeface="Times New Roman" panose="02020603050405020304" pitchFamily="18" charset="0"/>
            </a:endParaRPr>
          </a:p>
          <a:p>
            <a:r>
              <a:rPr lang="en-US" sz="1400" dirty="0">
                <a:effectLst/>
                <a:latin typeface="Calibri" panose="020F0502020204030204" pitchFamily="34" charset="0"/>
                <a:ea typeface="Calibri" panose="020F0502020204030204" pitchFamily="34" charset="0"/>
              </a:rPr>
              <a:t>ACL’s will include </a:t>
            </a:r>
            <a:r>
              <a:rPr lang="en-US" sz="1400" u="sng" dirty="0">
                <a:latin typeface="Calibri" panose="020F0502020204030204" pitchFamily="34" charset="0"/>
                <a:ea typeface="Calibri" panose="020F0502020204030204" pitchFamily="34" charset="0"/>
              </a:rPr>
              <a:t>ALL</a:t>
            </a:r>
            <a:r>
              <a:rPr lang="en-US" sz="1400" dirty="0">
                <a:latin typeface="Calibri" panose="020F0502020204030204" pitchFamily="34" charset="0"/>
                <a:ea typeface="Calibri" panose="020F0502020204030204" pitchFamily="34" charset="0"/>
              </a:rPr>
              <a:t> verifications needed for acceptance, including those which may be tied to interfaces and fabrication and may not be captured in the requirements metadata sheets.</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80721306"/>
      </p:ext>
    </p:extLst>
  </p:cSld>
  <p:clrMapOvr>
    <a:masterClrMapping/>
  </p:clrMapOvr>
</p:sld>
</file>

<file path=ppt/theme/theme1.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Presentation Template - wide2 (1)" id="{A1EAA047-E254-4D0A-8B80-C53D09A23B8E}" vid="{B861B87B-540D-4A6C-9874-6E25E93126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69A3A851AF9264BAFF3C7564CCFBBF0" ma:contentTypeVersion="2" ma:contentTypeDescription="Create a new document." ma:contentTypeScope="" ma:versionID="2d581642f9b860705cb79a248bcc6d5f">
  <xsd:schema xmlns:xsd="http://www.w3.org/2001/XMLSchema" xmlns:xs="http://www.w3.org/2001/XMLSchema" xmlns:p="http://schemas.microsoft.com/office/2006/metadata/properties" xmlns:ns2="5c9f3ab6-242c-461d-a351-c910a751d111" xmlns:ns3="bd67544a-4fdc-43d0-a9af-82cf53222c38" targetNamespace="http://schemas.microsoft.com/office/2006/metadata/properties" ma:root="true" ma:fieldsID="0160160ec2dd3b9a8fcfc790e706d73b" ns2:_="" ns3:_="">
    <xsd:import namespace="5c9f3ab6-242c-461d-a351-c910a751d111"/>
    <xsd:import namespace="bd67544a-4fdc-43d0-a9af-82cf53222c38"/>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f3ab6-242c-461d-a351-c910a751d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d67544a-4fdc-43d0-a9af-82cf53222c3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2.xml><?xml version="1.0" encoding="utf-8"?>
<ds:datastoreItem xmlns:ds="http://schemas.openxmlformats.org/officeDocument/2006/customXml" ds:itemID="{032DC492-B001-4850-9022-C26CA9CE8273}">
  <ds:schemaRefs>
    <ds:schemaRef ds:uri="http://schemas.microsoft.com/sharepoint/events"/>
  </ds:schemaRefs>
</ds:datastoreItem>
</file>

<file path=customXml/itemProps3.xml><?xml version="1.0" encoding="utf-8"?>
<ds:datastoreItem xmlns:ds="http://schemas.openxmlformats.org/officeDocument/2006/customXml" ds:itemID="{FDF78763-6972-4C77-9CD6-6E8D66B1C3E8}">
  <ds:schemaRefs>
    <ds:schemaRef ds:uri="5c9f3ab6-242c-461d-a351-c910a751d111"/>
    <ds:schemaRef ds:uri="bd67544a-4fdc-43d0-a9af-82cf53222c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E1F245F-DB62-428D-A566-B113377E9116}">
  <ds:schemaRefs>
    <ds:schemaRef ds:uri="5c9f3ab6-242c-461d-a351-c910a751d111"/>
    <ds:schemaRef ds:uri="bd67544a-4fdc-43d0-a9af-82cf53222c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PIP-II Presentation Template - wide2</Template>
  <TotalTime>8155</TotalTime>
  <Words>7742</Words>
  <Application>Microsoft Office PowerPoint</Application>
  <PresentationFormat>Widescreen</PresentationFormat>
  <Paragraphs>1051</Paragraphs>
  <Slides>43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Calibri Light</vt:lpstr>
      <vt:lpstr>Helvetica</vt:lpstr>
      <vt:lpstr>Wingdings</vt:lpstr>
      <vt:lpstr>1_Fermilab_PPT_090915</vt:lpstr>
      <vt:lpstr>Office Theme</vt:lpstr>
      <vt:lpstr>PowerPoint Presentation</vt:lpstr>
      <vt:lpstr>Agenda</vt:lpstr>
      <vt:lpstr>PowerPoint Presentation</vt:lpstr>
      <vt:lpstr>Product Verification Process Overview</vt:lpstr>
      <vt:lpstr>Verification vs Acceptance</vt:lpstr>
      <vt:lpstr>Verification Document Deliverables &amp; Reference Documents</vt:lpstr>
      <vt:lpstr>Verification Planning Tools</vt:lpstr>
      <vt:lpstr>Verification Planning Tools</vt:lpstr>
      <vt:lpstr>Verification Planning Tools</vt:lpstr>
      <vt:lpstr>Verification Planning Tools</vt:lpstr>
      <vt:lpstr>Verification Planning Tools</vt:lpstr>
      <vt:lpstr>Verification Planning Tools</vt:lpstr>
      <vt:lpstr>Verification Planning Tools</vt:lpstr>
      <vt:lpstr>Acceptance Plans, Acceptance Criteria Templates, and ACLs</vt:lpstr>
      <vt:lpstr>Travelers vs. ACLs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Acceptance Documentation – Summary &amp; Path Forward</vt:lpstr>
      <vt:lpstr>PowerPoint Presentation</vt:lpstr>
      <vt:lpstr>Questions to Partners</vt:lpstr>
      <vt:lpstr>PowerPoint Presentation</vt:lpstr>
      <vt:lpstr>CEA Relevant Documents</vt:lpstr>
      <vt:lpstr>INFN Relevant Documents</vt:lpstr>
      <vt:lpstr>UKRI Relevant Documents All Documents not under development are Released in Team Center as of 7/12/2022 </vt:lpstr>
      <vt:lpstr>CNRS Relevant Documents</vt:lpstr>
      <vt:lpstr>DAE – BARC Relevant Documents All Documents not under development are Released in Team Center as of 7/12/2022 </vt:lpstr>
      <vt:lpstr>DAE – BARC Relevant Documents cont. All Documents not under development are Released in Team Center as of 7/12/2022</vt:lpstr>
      <vt:lpstr>DAE – BARC Relevant Documents cont. All Documents not under development are Released in Team Center as of 7/12/2022</vt:lpstr>
      <vt:lpstr>DAE – BARC Relevant Documents cont. All Documents not under development are Released in Team Center as of 7/12/2022</vt:lpstr>
      <vt:lpstr>DAE – BARC Relevant Documents cont. All Documents not under development are Released in Team Center as of 7/12/2022</vt:lpstr>
      <vt:lpstr>DAE – BARC Relevant Documents cont. All Documents not under development are Released in Team Center as of 7/12/2022</vt:lpstr>
      <vt:lpstr>DAE – BARC Relevant Documents cont. All Documents not under development are Released in Team Center as of 7/12/2022</vt:lpstr>
      <vt:lpstr>DAE VECC Relevant Documents All Documents not under development are Released in Team Center as of 7/12/2022</vt:lpstr>
      <vt:lpstr>DAE RRCAT Relevant Documents All Documents not under development are Released in Team Center as of 7/12/2022</vt:lpstr>
      <vt:lpstr>WUST Relevant Documents All Documents not under development are Released in Team Center as of 7/12/2022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Lidija Kokoska</dc:creator>
  <cp:lastModifiedBy>Allan M Rowe</cp:lastModifiedBy>
  <cp:revision>3</cp:revision>
  <cp:lastPrinted>2020-01-24T20:57:46Z</cp:lastPrinted>
  <dcterms:created xsi:type="dcterms:W3CDTF">2022-06-03T14:43:13Z</dcterms:created>
  <dcterms:modified xsi:type="dcterms:W3CDTF">2022-07-12T13:07:23Z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0x010100169A3A851AF9264BAFF3C7564CCFBBF0</vt:lpwstr>
  </property>
</Properties>
</file>