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theme/theme5.xml" ContentType="application/vnd.openxmlformats-officedocument.theme+xml"/>
  <Override PartName="/ppt/slideLayouts/slideLayout44.xml" ContentType="application/vnd.openxmlformats-officedocument.presentationml.slideLayout+xml"/>
  <Override PartName="/ppt/theme/theme6.xml" ContentType="application/vnd.openxmlformats-officedocument.theme+xml"/>
  <Override PartName="/ppt/slideLayouts/slideLayout45.xml" ContentType="application/vnd.openxmlformats-officedocument.presentationml.slideLayout+xml"/>
  <Override PartName="/ppt/theme/theme7.xml" ContentType="application/vnd.openxmlformats-officedocument.theme+xml"/>
  <Override PartName="/ppt/slideLayouts/slideLayout4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1" r:id="rId4"/>
    <p:sldMasterId id="2147483700" r:id="rId5"/>
    <p:sldMasterId id="2147483718" r:id="rId6"/>
    <p:sldMasterId id="2147483734" r:id="rId7"/>
    <p:sldMasterId id="2147483738" r:id="rId8"/>
    <p:sldMasterId id="2147483743" r:id="rId9"/>
    <p:sldMasterId id="2147483746" r:id="rId10"/>
    <p:sldMasterId id="2147483664" r:id="rId11"/>
  </p:sldMasterIdLst>
  <p:notesMasterIdLst>
    <p:notesMasterId r:id="rId17"/>
  </p:notesMasterIdLst>
  <p:sldIdLst>
    <p:sldId id="308" r:id="rId12"/>
    <p:sldId id="393" r:id="rId13"/>
    <p:sldId id="394" r:id="rId14"/>
    <p:sldId id="395" r:id="rId15"/>
    <p:sldId id="3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balina, Anna (STFC,DL,AST)" initials="S(" lastIdx="1" clrIdx="0">
    <p:extLst>
      <p:ext uri="{19B8F6BF-5375-455C-9EA6-DF929625EA0E}">
        <p15:presenceInfo xmlns:p15="http://schemas.microsoft.com/office/powerpoint/2012/main" userId="S::anna.shabalina@stfc.ac.uk::318e3c1d-785a-46df-a14d-0f5ed6679f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88"/>
    <a:srgbClr val="626262"/>
    <a:srgbClr val="FFFFFF"/>
    <a:srgbClr val="1E5DF8"/>
    <a:srgbClr val="F08900"/>
    <a:srgbClr val="FF6900"/>
    <a:srgbClr val="00BED5"/>
    <a:srgbClr val="C13D33"/>
    <a:srgbClr val="E94D36"/>
    <a:srgbClr val="BE2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77791" autoAdjust="0"/>
  </p:normalViewPr>
  <p:slideViewPr>
    <p:cSldViewPr snapToGrid="0" snapToObjects="1">
      <p:cViewPr varScale="1">
        <p:scale>
          <a:sx n="88" d="100"/>
          <a:sy n="88" d="100"/>
        </p:scale>
        <p:origin x="1440" y="96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10" Type="http://schemas.openxmlformats.org/officeDocument/2006/relationships/slideMaster" Target="slideMasters/slideMaster7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7/14/2022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74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169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990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22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7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4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7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6434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70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891" y="95049"/>
            <a:ext cx="10515600" cy="1325563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74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9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1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09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58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8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19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4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69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56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228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067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548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245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041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987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324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864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924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940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495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921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0304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873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1" y="971551"/>
            <a:ext cx="11563351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04800" y="251753"/>
            <a:ext cx="11582400" cy="42787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36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8DD1A452-4B3B-1245-BE47-0EA6AC6FF9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435" y="6502641"/>
            <a:ext cx="1253367" cy="24287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September 29,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A627D44-EEC2-3341-A6F3-B343A5732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96333" y="6504214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39A3C7E-A5B8-4D43-BC94-380C999D2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84214" y="6504214"/>
            <a:ext cx="800378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 algn="ctr">
              <a:defRPr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307587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5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29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719403" y="1557338"/>
            <a:ext cx="11041227" cy="4968006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2000">
                <a:solidFill>
                  <a:schemeClr val="accent2"/>
                </a:solidFill>
                <a:latin typeface="Calibri" panose="020F0502020204030204" pitchFamily="34" charset="0"/>
                <a:cs typeface="Arial" pitchFamily="34" charset="0"/>
              </a:defRPr>
            </a:lvl3pPr>
            <a:lvl4pPr marL="1714500" indent="-342900">
              <a:buNone/>
              <a:defRPr lang="en-GB" altLang="en-US" sz="20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altLang="en-US"/>
              <a:t>Fourth level</a:t>
            </a:r>
            <a:endParaRPr lang="en-GB" altLang="en-US"/>
          </a:p>
          <a:p>
            <a:pPr lvl="2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56"/>
            <a:ext cx="12192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141697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010" y="97212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AA037-A99D-4FCD-8DA6-6E81B478FD68}" type="datetime4">
              <a:rPr lang="en-US" smtClean="0"/>
              <a:t>July 14,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29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57338"/>
            <a:ext cx="10363200" cy="38004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20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79440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010" y="97212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29,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3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44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45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717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8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September 29,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26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37" r:id="rId8"/>
    <p:sldLayoutId id="2147483742" r:id="rId9"/>
    <p:sldLayoutId id="2147483728" r:id="rId10"/>
    <p:sldLayoutId id="2147483729" r:id="rId11"/>
    <p:sldLayoutId id="2147483731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26" r:id="rId2"/>
    <p:sldLayoutId id="2147483736" r:id="rId3"/>
    <p:sldLayoutId id="2147483735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5D044-EF46-402C-9331-869C180E53FD}" type="datetime4">
              <a:rPr lang="en-US" smtClean="0"/>
              <a:t>July 14,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341" y="345181"/>
            <a:ext cx="11684580" cy="7694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341" y="1213503"/>
            <a:ext cx="11466767" cy="4588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69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fontAlgn="base" latinLnBrk="0" hangingPunct="1">
        <a:lnSpc>
          <a:spcPct val="90000"/>
        </a:lnSpc>
        <a:spcBef>
          <a:spcPts val="1000"/>
        </a:spcBef>
        <a:spcAft>
          <a:spcPts val="1000"/>
        </a:spcAft>
        <a:buClr>
          <a:schemeClr val="tx1"/>
        </a:buClr>
        <a:buFont typeface="Wingdings" pitchFamily="2" charset="2"/>
        <a:buNone/>
        <a:defRPr lang="en-US" sz="3200" b="1" kern="1200" spc="-100" dirty="0" smtClean="0">
          <a:solidFill>
            <a:srgbClr val="1E5DF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2900" indent="-342900" algn="l" defTabSz="914400" rtl="0" eaLnBrk="1" fontAlgn="base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lang="en-US" sz="2400" kern="1200" dirty="0" smtClean="0">
          <a:solidFill>
            <a:srgbClr val="6262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3275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−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6205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tabLst>
          <a:tab pos="1076325" algn="l"/>
        </a:tabLst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20825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64189"/>
          <a:stretch>
            <a:fillRect/>
          </a:stretch>
        </p:blipFill>
        <p:spPr bwMode="auto">
          <a:xfrm>
            <a:off x="1634067" y="5570538"/>
            <a:ext cx="10674351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1219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57338"/>
            <a:ext cx="103632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B2D1319C-710D-498E-85FD-67FA832BA8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460467-1FF7-C745-9E17-03FC0ADFFE4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7340" y="0"/>
            <a:ext cx="299465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82880" y="2160730"/>
            <a:ext cx="9250680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spc="-15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STFC HB650 Coupler </a:t>
            </a:r>
            <a:r>
              <a:rPr lang="en-US" sz="3200" spc="-15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procurement status</a:t>
            </a:r>
            <a:endParaRPr lang="en-US" sz="5800" b="1" spc="-15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515938" y="4083328"/>
            <a:ext cx="57456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6262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Anna Shabalina</a:t>
            </a:r>
          </a:p>
          <a:p>
            <a:r>
              <a:rPr lang="en-US" sz="2400" dirty="0">
                <a:solidFill>
                  <a:srgbClr val="6262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baseline="30000" dirty="0">
                <a:solidFill>
                  <a:srgbClr val="6262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2400" dirty="0">
                <a:solidFill>
                  <a:srgbClr val="6262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PIP-II Technical workshop</a:t>
            </a:r>
          </a:p>
          <a:p>
            <a:r>
              <a:rPr lang="en-US" sz="2400" dirty="0">
                <a:solidFill>
                  <a:srgbClr val="6262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 July 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57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D51B9CC-B6AF-43F6-A1A4-23143645AD91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1417773900"/>
              </p:ext>
            </p:extLst>
          </p:nvPr>
        </p:nvGraphicFramePr>
        <p:xfrm>
          <a:off x="174170" y="1265200"/>
          <a:ext cx="6836229" cy="38494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8743">
                  <a:extLst>
                    <a:ext uri="{9D8B030D-6E8A-4147-A177-3AD203B41FA5}">
                      <a16:colId xmlns:a16="http://schemas.microsoft.com/office/drawing/2014/main" val="2086782980"/>
                    </a:ext>
                  </a:extLst>
                </a:gridCol>
                <a:gridCol w="2075544">
                  <a:extLst>
                    <a:ext uri="{9D8B030D-6E8A-4147-A177-3AD203B41FA5}">
                      <a16:colId xmlns:a16="http://schemas.microsoft.com/office/drawing/2014/main" val="563075144"/>
                    </a:ext>
                  </a:extLst>
                </a:gridCol>
                <a:gridCol w="2481942">
                  <a:extLst>
                    <a:ext uri="{9D8B030D-6E8A-4147-A177-3AD203B41FA5}">
                      <a16:colId xmlns:a16="http://schemas.microsoft.com/office/drawing/2014/main" val="1365746739"/>
                    </a:ext>
                  </a:extLst>
                </a:gridCol>
              </a:tblGrid>
              <a:tr h="3518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Scheduled date PPD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Scheduled date NOW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7048640"/>
                  </a:ext>
                </a:extLst>
              </a:tr>
              <a:tr h="3518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FDR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2021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Originally part of the cavity/cryomodule FDR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July-August 2022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3147544"/>
                  </a:ext>
                </a:extLst>
              </a:tr>
              <a:tr h="34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2021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September - October 2022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909133"/>
                  </a:ext>
                </a:extLst>
              </a:tr>
              <a:tr h="34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2022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February 2023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0997903"/>
                  </a:ext>
                </a:extLst>
              </a:tr>
              <a:tr h="34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Delivery of batch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2023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January 2024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7173538"/>
                  </a:ext>
                </a:extLst>
              </a:tr>
              <a:tr h="34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Acceptance of batch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2023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February 2024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966626"/>
                  </a:ext>
                </a:extLst>
              </a:tr>
              <a:tr h="34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Delivery of batch 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2023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May 2024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0543951"/>
                  </a:ext>
                </a:extLst>
              </a:tr>
              <a:tr h="34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Acceptance of batch 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2023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June 2024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0401741"/>
                  </a:ext>
                </a:extLst>
              </a:tr>
              <a:tr h="34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Delivery of batch 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2023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August 2024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3980334"/>
                  </a:ext>
                </a:extLst>
              </a:tr>
              <a:tr h="34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Acceptance of batch 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2023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September 2024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8978733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F8376E7-E07B-4052-934D-8F109D4D2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8" y="78656"/>
            <a:ext cx="11168743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Callout: Bent Line 8">
            <a:extLst>
              <a:ext uri="{FF2B5EF4-FFF2-40B4-BE49-F238E27FC236}">
                <a16:creationId xmlns:a16="http://schemas.microsoft.com/office/drawing/2014/main" id="{1622FFD6-99ED-431C-853D-1F26C31309F2}"/>
              </a:ext>
            </a:extLst>
          </p:cNvPr>
          <p:cNvSpPr/>
          <p:nvPr/>
        </p:nvSpPr>
        <p:spPr>
          <a:xfrm>
            <a:off x="7271657" y="1267656"/>
            <a:ext cx="4408713" cy="1608629"/>
          </a:xfrm>
          <a:prstGeom prst="borderCallout2">
            <a:avLst>
              <a:gd name="adj1" fmla="val 19427"/>
              <a:gd name="adj2" fmla="val 68"/>
              <a:gd name="adj3" fmla="val 19427"/>
              <a:gd name="adj4" fmla="val -5827"/>
              <a:gd name="adj5" fmla="val 65808"/>
              <a:gd name="adj6" fmla="val -14147"/>
            </a:avLst>
          </a:prstGeom>
          <a:solidFill>
            <a:schemeClr val="bg2">
              <a:lumMod val="9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08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FDR delay from February 2022– </a:t>
            </a:r>
            <a:r>
              <a:rPr lang="en-US" b="1" dirty="0">
                <a:solidFill>
                  <a:srgbClr val="00308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115 days</a:t>
            </a:r>
            <a:endParaRPr lang="en-US" dirty="0">
              <a:solidFill>
                <a:srgbClr val="00308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08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Drafting STFC document – </a:t>
            </a:r>
            <a:r>
              <a:rPr lang="en-US" b="1" dirty="0">
                <a:solidFill>
                  <a:srgbClr val="00308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08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FNAL review – </a:t>
            </a:r>
            <a:r>
              <a:rPr lang="en-US" b="1" dirty="0">
                <a:solidFill>
                  <a:srgbClr val="00308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08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Finalizing documents – </a:t>
            </a:r>
            <a:r>
              <a:rPr lang="en-US" b="1" dirty="0">
                <a:solidFill>
                  <a:srgbClr val="00308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 days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ECC4A960-6355-4AB7-8520-F307BB11E018}"/>
              </a:ext>
            </a:extLst>
          </p:cNvPr>
          <p:cNvSpPr/>
          <p:nvPr/>
        </p:nvSpPr>
        <p:spPr>
          <a:xfrm>
            <a:off x="7086600" y="3037114"/>
            <a:ext cx="242534" cy="20774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49C5159-992D-41BC-B6C8-F99915E96AE6}"/>
              </a:ext>
            </a:extLst>
          </p:cNvPr>
          <p:cNvSpPr/>
          <p:nvPr/>
        </p:nvSpPr>
        <p:spPr>
          <a:xfrm>
            <a:off x="7343068" y="3715016"/>
            <a:ext cx="1349829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3088"/>
                </a:solidFill>
              </a:rPr>
              <a:t>FNAL</a:t>
            </a:r>
          </a:p>
        </p:txBody>
      </p:sp>
    </p:spTree>
    <p:extLst>
      <p:ext uri="{BB962C8B-B14F-4D97-AF65-F5344CB8AC3E}">
        <p14:creationId xmlns:p14="http://schemas.microsoft.com/office/powerpoint/2010/main" val="2283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D51B9CC-B6AF-43F6-A1A4-23143645AD91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1299343576"/>
              </p:ext>
            </p:extLst>
          </p:nvPr>
        </p:nvGraphicFramePr>
        <p:xfrm>
          <a:off x="174170" y="1221656"/>
          <a:ext cx="8142516" cy="43239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6874">
                  <a:extLst>
                    <a:ext uri="{9D8B030D-6E8A-4147-A177-3AD203B41FA5}">
                      <a16:colId xmlns:a16="http://schemas.microsoft.com/office/drawing/2014/main" val="2086782980"/>
                    </a:ext>
                  </a:extLst>
                </a:gridCol>
                <a:gridCol w="2038216">
                  <a:extLst>
                    <a:ext uri="{9D8B030D-6E8A-4147-A177-3AD203B41FA5}">
                      <a16:colId xmlns:a16="http://schemas.microsoft.com/office/drawing/2014/main" val="563075144"/>
                    </a:ext>
                  </a:extLst>
                </a:gridCol>
                <a:gridCol w="1903713">
                  <a:extLst>
                    <a:ext uri="{9D8B030D-6E8A-4147-A177-3AD203B41FA5}">
                      <a16:colId xmlns:a16="http://schemas.microsoft.com/office/drawing/2014/main" val="1365746739"/>
                    </a:ext>
                  </a:extLst>
                </a:gridCol>
                <a:gridCol w="1903713">
                  <a:extLst>
                    <a:ext uri="{9D8B030D-6E8A-4147-A177-3AD203B41FA5}">
                      <a16:colId xmlns:a16="http://schemas.microsoft.com/office/drawing/2014/main" val="3131482855"/>
                    </a:ext>
                  </a:extLst>
                </a:gridCol>
              </a:tblGrid>
              <a:tr h="4720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Scheduled date PPD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Scheduled date NOW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Needed by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7048640"/>
                  </a:ext>
                </a:extLst>
              </a:tr>
              <a:tr h="4720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Testing complete batch 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May 2024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3147544"/>
                  </a:ext>
                </a:extLst>
              </a:tr>
              <a:tr h="4720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Delivered to STFC batch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2023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June 2024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June 2024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909133"/>
                  </a:ext>
                </a:extLst>
              </a:tr>
              <a:tr h="4720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Testing complete batch 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September 2024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0997903"/>
                  </a:ext>
                </a:extLst>
              </a:tr>
              <a:tr h="4720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Delivered to STFC batch 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2024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October 2024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October 2024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7173538"/>
                  </a:ext>
                </a:extLst>
              </a:tr>
              <a:tr h="4720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Testing complete batch 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November 2024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966626"/>
                  </a:ext>
                </a:extLst>
              </a:tr>
              <a:tr h="4720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Delivered to STFC batch 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2024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January 2025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January 2025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0543951"/>
                  </a:ext>
                </a:extLst>
              </a:tr>
              <a:tr h="3346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String 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December 2023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0401741"/>
                  </a:ext>
                </a:extLst>
              </a:tr>
              <a:tr h="3346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String 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April 2024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3980334"/>
                  </a:ext>
                </a:extLst>
              </a:tr>
              <a:tr h="3346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String 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June 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8978733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F8376E7-E07B-4052-934D-8F109D4D2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8" y="78656"/>
            <a:ext cx="11168743" cy="1143000"/>
          </a:xfrm>
        </p:spPr>
        <p:txBody>
          <a:bodyPr/>
          <a:lstStyle/>
          <a:p>
            <a:r>
              <a:rPr lang="en-US" dirty="0"/>
              <a:t>String assembly needs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D0E39DD-483E-45CC-A437-70D278472698}"/>
              </a:ext>
            </a:extLst>
          </p:cNvPr>
          <p:cNvSpPr/>
          <p:nvPr/>
        </p:nvSpPr>
        <p:spPr>
          <a:xfrm>
            <a:off x="3735499" y="5548585"/>
            <a:ext cx="663864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0">
                  <a:solidFill>
                    <a:srgbClr val="FF0000"/>
                  </a:solidFill>
                </a:ln>
                <a:gradFill flip="none" rotWithShape="1">
                  <a:gsLst>
                    <a:gs pos="0">
                      <a:srgbClr val="FF0000">
                        <a:tint val="66000"/>
                        <a:satMod val="160000"/>
                      </a:srgbClr>
                    </a:gs>
                    <a:gs pos="50000">
                      <a:srgbClr val="FF0000">
                        <a:tint val="44500"/>
                        <a:satMod val="160000"/>
                      </a:srgbClr>
                    </a:gs>
                    <a:gs pos="100000">
                      <a:srgbClr val="FF0000">
                        <a:tint val="23500"/>
                        <a:satMod val="160000"/>
                      </a:srgb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1F0188-10FA-4D96-8CEA-997A1CD41B0F}"/>
              </a:ext>
            </a:extLst>
          </p:cNvPr>
          <p:cNvSpPr txBox="1"/>
          <p:nvPr/>
        </p:nvSpPr>
        <p:spPr>
          <a:xfrm>
            <a:off x="8439417" y="1232541"/>
            <a:ext cx="3544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New dates are strangely aligned,</a:t>
            </a:r>
          </a:p>
          <a:p>
            <a:r>
              <a:rPr lang="en-US" dirty="0"/>
              <a:t>Thanks to the cavity delays. </a:t>
            </a:r>
          </a:p>
        </p:txBody>
      </p:sp>
    </p:spTree>
    <p:extLst>
      <p:ext uri="{BB962C8B-B14F-4D97-AF65-F5344CB8AC3E}">
        <p14:creationId xmlns:p14="http://schemas.microsoft.com/office/powerpoint/2010/main" val="2135253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GB" dirty="0"/>
              <a:t>(Discussion)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3717" y="122199"/>
            <a:ext cx="11472597" cy="1143000"/>
          </a:xfrm>
        </p:spPr>
        <p:txBody>
          <a:bodyPr>
            <a:normAutofit/>
          </a:bodyPr>
          <a:lstStyle/>
          <a:p>
            <a:r>
              <a:rPr lang="en-GB" dirty="0"/>
              <a:t>Market Survey?</a:t>
            </a:r>
          </a:p>
        </p:txBody>
      </p:sp>
    </p:spTree>
    <p:extLst>
      <p:ext uri="{BB962C8B-B14F-4D97-AF65-F5344CB8AC3E}">
        <p14:creationId xmlns:p14="http://schemas.microsoft.com/office/powerpoint/2010/main" val="172850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A121BF9D-7312-D146-A098-1393906DE9CF}"/>
              </a:ext>
            </a:extLst>
          </p:cNvPr>
          <p:cNvSpPr txBox="1"/>
          <p:nvPr/>
        </p:nvSpPr>
        <p:spPr>
          <a:xfrm>
            <a:off x="358495" y="195178"/>
            <a:ext cx="11684581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4000" b="1" dirty="0">
                <a:solidFill>
                  <a:srgbClr val="003088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PIP-II Cryomodule Delivery Plan</a:t>
            </a:r>
            <a:endParaRPr lang="en-US" sz="4000" b="1" spc="-150" dirty="0">
              <a:solidFill>
                <a:srgbClr val="00308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BAAB195-B577-5546-8349-9DDA93B6129E}" type="slidenum">
              <a:rPr lang="en-US" sz="1200" smtClean="0"/>
              <a:pPr algn="r"/>
              <a:t>5</a:t>
            </a:fld>
            <a:endParaRPr lang="en-US" sz="1200"/>
          </a:p>
        </p:txBody>
      </p:sp>
      <p:sp>
        <p:nvSpPr>
          <p:cNvPr id="2" name="TextBox 1"/>
          <p:cNvSpPr txBox="1"/>
          <p:nvPr/>
        </p:nvSpPr>
        <p:spPr>
          <a:xfrm>
            <a:off x="8578079" y="1217907"/>
            <a:ext cx="32791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Grey bars = Jan 22 Plan</a:t>
            </a:r>
          </a:p>
          <a:p>
            <a:r>
              <a:rPr lang="en-GB" dirty="0"/>
              <a:t>Dark blue bars = Jun 22 Plan</a:t>
            </a:r>
          </a:p>
          <a:p>
            <a:r>
              <a:rPr lang="en-GB" dirty="0"/>
              <a:t>White diamonds = Jan 22 m/s</a:t>
            </a:r>
          </a:p>
          <a:p>
            <a:r>
              <a:rPr lang="en-GB" dirty="0"/>
              <a:t>Green diamonds = Jun 22 m/s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962" y="1009269"/>
            <a:ext cx="8084743" cy="55913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2F5B21C-4A0D-4175-BC03-9B10F8E67AF2}"/>
              </a:ext>
            </a:extLst>
          </p:cNvPr>
          <p:cNvSpPr txBox="1"/>
          <p:nvPr/>
        </p:nvSpPr>
        <p:spPr>
          <a:xfrm>
            <a:off x="8498998" y="3014515"/>
            <a:ext cx="3437320" cy="2308324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Key messages</a:t>
            </a:r>
          </a:p>
          <a:p>
            <a:r>
              <a:rPr lang="en-GB" dirty="0">
                <a:solidFill>
                  <a:schemeClr val="bg1"/>
                </a:solidFill>
              </a:rPr>
              <a:t>Aggregate delay &gt; 6 months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Primary drivers: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Nb material quality (12-mo) – OTIC (China).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Cavity Production Readiness Review (6-mo) - FNAL.</a:t>
            </a:r>
          </a:p>
        </p:txBody>
      </p:sp>
    </p:spTree>
    <p:extLst>
      <p:ext uri="{BB962C8B-B14F-4D97-AF65-F5344CB8AC3E}">
        <p14:creationId xmlns:p14="http://schemas.microsoft.com/office/powerpoint/2010/main" val="2409496719"/>
      </p:ext>
    </p:extLst>
  </p:cSld>
  <p:clrMapOvr>
    <a:masterClrMapping/>
  </p:clrMapOvr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RI_STFC_master_template_Nov19" id="{C9FAEF9E-AD80-4F4A-8096-C34B4118809A}" vid="{524020A1-F3B2-4788-B71D-1AD9467E0C92}"/>
    </a:ext>
  </a:extLst>
</a:theme>
</file>

<file path=ppt/theme/theme8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AC6E064A725342824A0079685B008C" ma:contentTypeVersion="11" ma:contentTypeDescription="Create a new document." ma:contentTypeScope="" ma:versionID="c131fb7e6cf3f3861b9e709e27412f67">
  <xsd:schema xmlns:xsd="http://www.w3.org/2001/XMLSchema" xmlns:xs="http://www.w3.org/2001/XMLSchema" xmlns:p="http://schemas.microsoft.com/office/2006/metadata/properties" xmlns:ns3="348d3cb8-04b5-4814-9aa2-049a77585eb9" xmlns:ns4="2778eae4-b73e-4ac6-8182-13f0f730c8a7" targetNamespace="http://schemas.microsoft.com/office/2006/metadata/properties" ma:root="true" ma:fieldsID="1be2d0d08b954e793fb10629030a3d76" ns3:_="" ns4:_="">
    <xsd:import namespace="348d3cb8-04b5-4814-9aa2-049a77585eb9"/>
    <xsd:import namespace="2778eae4-b73e-4ac6-8182-13f0f730c8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8d3cb8-04b5-4814-9aa2-049a77585e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8eae4-b73e-4ac6-8182-13f0f730c8a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778eae4-b73e-4ac6-8182-13f0f730c8a7">
      <UserInfo>
        <DisplayName>Wheelhouse, Alan (STFC,DL,AST)</DisplayName>
        <AccountId>27</AccountId>
        <AccountType/>
      </UserInfo>
      <UserInfo>
        <DisplayName>Jones, Geraint (STFC,DL,TECH)</DisplayName>
        <AccountId>92</AccountId>
        <AccountType/>
      </UserInfo>
      <UserInfo>
        <DisplayName>Cheetham, Kieran (STFC,DL,TECH)</DisplayName>
        <AccountId>53</AccountId>
        <AccountType/>
      </UserInfo>
      <UserInfo>
        <DisplayName>Kane, Mitchell (STFC,DL,TECH)</DisplayName>
        <AccountId>54</AccountId>
        <AccountType/>
      </UserInfo>
      <UserInfo>
        <DisplayName>Pendleton, Mark (STFC,DL,TECH)</DisplayName>
        <AccountId>37</AccountId>
        <AccountType/>
      </UserInfo>
      <UserInfo>
        <DisplayName>Pattalwar, Shrikant (STFC,DL,AST)</DisplayName>
        <AccountId>15</AccountId>
        <AccountType/>
      </UserInfo>
      <UserInfo>
        <DisplayName>McIntosh, Peter (STFC,DL,AST)</DisplayName>
        <AccountId>14</AccountId>
        <AccountType/>
      </UserInfo>
      <UserInfo>
        <DisplayName>Lewis, Jon (STFC,DL,AST)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CE5AA5E-D351-4BE0-99D5-D5BC6D00E9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FEEEE0-4FB4-4915-ABEF-755DE88C9B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8d3cb8-04b5-4814-9aa2-049a77585eb9"/>
    <ds:schemaRef ds:uri="2778eae4-b73e-4ac6-8182-13f0f730c8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6D3F8C-4209-47FF-A37A-E21247ADC2DB}">
  <ds:schemaRefs>
    <ds:schemaRef ds:uri="http://schemas.openxmlformats.org/package/2006/metadata/core-properties"/>
    <ds:schemaRef ds:uri="http://purl.org/dc/dcmitype/"/>
    <ds:schemaRef ds:uri="2778eae4-b73e-4ac6-8182-13f0f730c8a7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348d3cb8-04b5-4814-9aa2-049a77585eb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35050</TotalTime>
  <Words>283</Words>
  <Application>Microsoft Office PowerPoint</Application>
  <PresentationFormat>Widescreen</PresentationFormat>
  <Paragraphs>91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5</vt:i4>
      </vt:variant>
    </vt:vector>
  </HeadingPairs>
  <TitlesOfParts>
    <vt:vector size="19" baseType="lpstr">
      <vt:lpstr>Arial</vt:lpstr>
      <vt:lpstr>Arial Regular</vt:lpstr>
      <vt:lpstr>Calibri</vt:lpstr>
      <vt:lpstr>Helvetica</vt:lpstr>
      <vt:lpstr>Lucida Grande</vt:lpstr>
      <vt:lpstr>Wingdings</vt:lpstr>
      <vt:lpstr>Font and logo master</vt:lpstr>
      <vt:lpstr>Font WITHOUT logo master</vt:lpstr>
      <vt:lpstr>1_Font and logo master</vt:lpstr>
      <vt:lpstr>Font and logo master</vt:lpstr>
      <vt:lpstr>Font and logo master</vt:lpstr>
      <vt:lpstr>Font and logo master</vt:lpstr>
      <vt:lpstr>Font and logo master</vt:lpstr>
      <vt:lpstr>1_Blank Presentation</vt:lpstr>
      <vt:lpstr>PowerPoint Presentation</vt:lpstr>
      <vt:lpstr>PowerPoint Presentation</vt:lpstr>
      <vt:lpstr>String assembly needs</vt:lpstr>
      <vt:lpstr>Market Survey?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Millard</dc:creator>
  <cp:lastModifiedBy>Shabalina, Anna (STFC,DL,AST)</cp:lastModifiedBy>
  <cp:revision>676</cp:revision>
  <cp:lastPrinted>2019-10-02T08:27:37Z</cp:lastPrinted>
  <dcterms:created xsi:type="dcterms:W3CDTF">2019-09-17T08:04:08Z</dcterms:created>
  <dcterms:modified xsi:type="dcterms:W3CDTF">2022-07-14T20:40:38Z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0x010100A7AC6E064A725342824A0079685B008C</vt:lpwstr>
  </property>
</Properties>
</file>