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  <p:sldMasterId id="2147484136" r:id="rId5"/>
    <p:sldMasterId id="2147484123" r:id="rId6"/>
    <p:sldMasterId id="2147484148" r:id="rId7"/>
  </p:sldMasterIdLst>
  <p:notesMasterIdLst>
    <p:notesMasterId r:id="rId43"/>
  </p:notesMasterIdLst>
  <p:handoutMasterIdLst>
    <p:handoutMasterId r:id="rId44"/>
  </p:handoutMasterIdLst>
  <p:sldIdLst>
    <p:sldId id="294" r:id="rId8"/>
    <p:sldId id="403" r:id="rId9"/>
    <p:sldId id="2513" r:id="rId10"/>
    <p:sldId id="2504" r:id="rId11"/>
    <p:sldId id="2514" r:id="rId12"/>
    <p:sldId id="410" r:id="rId13"/>
    <p:sldId id="2501" r:id="rId14"/>
    <p:sldId id="2502" r:id="rId15"/>
    <p:sldId id="2503" r:id="rId16"/>
    <p:sldId id="2505" r:id="rId17"/>
    <p:sldId id="2506" r:id="rId18"/>
    <p:sldId id="2507" r:id="rId19"/>
    <p:sldId id="2508" r:id="rId20"/>
    <p:sldId id="2510" r:id="rId21"/>
    <p:sldId id="2511" r:id="rId22"/>
    <p:sldId id="2512" r:id="rId23"/>
    <p:sldId id="2515" r:id="rId24"/>
    <p:sldId id="2516" r:id="rId25"/>
    <p:sldId id="2517" r:id="rId26"/>
    <p:sldId id="2518" r:id="rId27"/>
    <p:sldId id="2519" r:id="rId28"/>
    <p:sldId id="2520" r:id="rId29"/>
    <p:sldId id="2522" r:id="rId30"/>
    <p:sldId id="2526" r:id="rId31"/>
    <p:sldId id="2521" r:id="rId32"/>
    <p:sldId id="2523" r:id="rId33"/>
    <p:sldId id="2527" r:id="rId34"/>
    <p:sldId id="2529" r:id="rId35"/>
    <p:sldId id="2530" r:id="rId36"/>
    <p:sldId id="2531" r:id="rId37"/>
    <p:sldId id="2499" r:id="rId38"/>
    <p:sldId id="2524" r:id="rId39"/>
    <p:sldId id="2525" r:id="rId40"/>
    <p:sldId id="2528" r:id="rId41"/>
    <p:sldId id="2477" r:id="rId4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505050"/>
    <a:srgbClr val="A7A8AA"/>
    <a:srgbClr val="004C97"/>
    <a:srgbClr val="50504E"/>
    <a:srgbClr val="4E4E4E"/>
    <a:srgbClr val="404040"/>
    <a:srgbClr val="63666A"/>
    <a:srgbClr val="99D6E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3" autoAdjust="0"/>
    <p:restoredTop sz="96357" autoAdjust="0"/>
  </p:normalViewPr>
  <p:slideViewPr>
    <p:cSldViewPr snapToGrid="0" snapToObjects="1" showGuides="1">
      <p:cViewPr varScale="1">
        <p:scale>
          <a:sx n="164" d="100"/>
          <a:sy n="164" d="100"/>
        </p:scale>
        <p:origin x="968" y="10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51E3324-B190-3841-A93F-DE47A042C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Speaker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B77DE-EA49-F14C-BB2B-DB97C27A998D}"/>
              </a:ext>
            </a:extLst>
          </p:cNvPr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FermiLogoBar_DOE_KO_horiz.eps">
            <a:extLst>
              <a:ext uri="{FF2B5EF4-FFF2-40B4-BE49-F238E27FC236}">
                <a16:creationId xmlns:a16="http://schemas.microsoft.com/office/drawing/2014/main" id="{9EED839A-F47A-5140-81A9-35BAE477B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CDA1F-7AE3-9F4B-933F-1FAC95639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D24C11-61C8-6848-BA1F-F5B3A43D4B6B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A345B-7BEB-994E-9D51-8C4EB6EEF7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CAA6F3-FFCC-354A-A2C6-37D95284D01F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7756E5-C406-2642-B9BD-638816F9F528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460601-041F-2C4B-BAA3-3C443534ECE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AAE328-C739-C849-85F1-5AA51655A279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4BEAD8-2DA1-1F49-9F03-59311903D998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3A1C23-7746-B24F-B17F-6EE76878B4D6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E45FE05-EE3E-A447-A5C4-7D2E5F2B2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C0FD-FA0F-4FED-AD9C-D00DB0FB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291C-D0E5-4292-9045-9CED66C51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FAFA6-D006-491F-AA79-A1880B9F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42F0-99AC-4006-BAF6-96888304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AEC66-E456-4AD7-A38B-C3C496D6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4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62FB-5D19-494A-AC7D-3D92FFC7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EF6-18A4-4E27-8D02-C442549FA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3D20-BD30-48E4-9245-D8DFDEEFE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2399F-B271-4A6F-80FF-F34A90CB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1851F-D219-498D-AAD0-BFF6DEBB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2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EE2D-B09A-446F-8E13-DE920917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142B-4075-4426-8D6D-24E6C78DD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369CF-E37A-4189-B749-17D8B0A2A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F5A9C-F6A0-492F-8BFB-F85436162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C9AFF-16C5-4C8C-9CFF-F87EEBAB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18C1F-CCC3-46C8-9C8B-811A8290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1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A457-D24C-4A68-BCDA-106DE5A8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4E20A-9888-4E51-B96F-B83A5A7C8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09122-B73F-4F9B-8EC4-1BFE36B3A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9A65F-7885-429C-BFEA-D93ABCB9A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93926-C99D-4793-B820-CA465EDCD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740FE-6506-43BC-AAF7-C7EC977B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B43FE-1640-472B-B76E-0CFB25A4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65D43E-B6A1-466E-88AE-E0CA7EEC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8A0C-449F-433A-BF78-6E3DB1F6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CC3A9-7048-4C47-AEAB-DADD721C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0D55B-0365-42C9-9843-8EF974C9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12F6-ED7E-473B-AD11-7BB242CF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14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D8013-AD82-4DBB-8C40-83F36BB36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2EF1E-4AE0-4836-B487-BE396E49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1DC4D-3E1E-4B8F-9B8B-D5AEC1FD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5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02DD-50BB-42FC-A648-5589A188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D21D-4A7D-4FE8-9CBA-63CC5E67A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DD015-3B02-42AE-9621-DF046D000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48B27-DDCF-4C89-AC19-A32108D7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6B173-783C-4ABD-AD51-AB0BB8F0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C4B18-0E70-4D96-B691-F9EA1CC9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63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4ABF-1305-4858-BD7B-A1F10D89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41F18-8CE8-4429-8F9F-C062A6B24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9F256-F6E6-4434-9AF2-39C68A7D8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17EFE-0CBF-41E1-A23D-9A18B49D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BAC0D-B979-4176-A1D7-45A4DF6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91662-2B0E-4F3C-B9C7-B56C461B7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1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0095-921F-4E11-8F7B-20F11E0E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60D3A-2C3A-43BF-9ACC-AF60D78CC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2FB2-39B2-42C4-962C-92B03564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500E-08A8-4D0D-A0F6-B489802C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16EEB-3DE0-4B3A-AA2C-ECA73F65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75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C61036-E896-4839-9595-7B6B7D63E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F5E3C-DEE8-41FC-A624-5C35D8B41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AF9BB-2790-4D73-B033-DB69043D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24FE4-841A-4A88-BF31-61959CF3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EA126-8E53-4AC9-9339-191580D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0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4574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3919-0C57-4952-9E63-A8FA49AD3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0CD61-C23A-46EB-B45F-DDF1D9FC9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20960-F59F-42D8-8CFC-89BFBAD2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5FD8B-214B-4DBF-93D5-40FFC79D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C1B5-6508-4DDE-989C-27A9C919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6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57AC-9F11-4D12-A7D8-435FB66E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FCCA1-A5ED-44B0-A4B5-312A05BE3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C5E0D-1EF9-4071-A4D5-D304F38B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83B59-1A6F-4EFC-9F11-949D49F4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A36C4-CF66-4071-848D-85F14EF7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07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4406-32D3-4506-9258-07C3D411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4FD99-F327-4FE2-B925-28607E178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064A1-7606-4814-B92F-1C300C89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9FB2B-0AF7-4E9D-B049-8F68EA95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457B5-4C46-49A0-AA33-ECA6F2E0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66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F553-DF32-4BD5-B122-3DF08B4A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CC05-5959-4F8F-ACB7-6CED6E1C7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12043-2382-423E-BBE2-C1BC63C68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93C30-B51E-456C-ACEC-2BF8C3FE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900CC-2D61-4712-ACD1-A179E5915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1CC28-70FA-42BA-B36D-38F96FE1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05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79E0-0FFA-4BF6-AADB-03791D05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86D0C-0DAA-48DF-9F5F-4D467968A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E3953-3DB3-40A9-A01D-328DB56F6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27018-6BD0-4AB8-8EE1-EBBDFA501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DFD41-8B72-413A-A3F5-5489F04AD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585C0-8275-4A0D-B482-B367BAC1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F5679A-95EC-4F92-AECB-9589622D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08081-A680-46BC-BCC4-77358DED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24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601F-01D3-46AA-8D36-8A928FC6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4314EA-5494-4BFE-A18B-399219A3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A7E2B-E241-4434-B0AD-0181D9E1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B7F6F-CFEC-455F-94EA-DAB9A861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95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54DA2-EDD7-4F0A-975D-B6E63011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36B07-68F1-4F8F-99C7-41107CCD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4D045-87B2-4846-B468-E03E9C7A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1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1770-7CC1-4387-8CB9-32D6AE17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88CC-FA51-45D5-A5E0-8093C1F0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8F564-A75A-447B-BB5E-162F17B01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0206E-DA42-43AB-A64F-D7ADF927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179B0-6884-443C-9534-4A0FAF1F6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018AA-47F4-498C-B997-DFB52CDF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99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DDAB-4DDC-41A7-BAC1-5876B7A1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25515-B2FA-4F15-BFA7-44CA9F5E6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05FF0-0707-4667-A13E-CFE3FE985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9FB3E-4843-4A52-8BD6-53453361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C1EAC-6016-43ED-817B-5F2DD4D6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E43A0-31A9-4E4B-A797-2ADC543C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48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F194-A5E2-4CAD-AEF0-0B5D5430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6C70A-5839-43D1-94CC-A1547819C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2CEE-A59F-4FE5-A2A4-D3DC626D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C294-2B89-42CF-9720-07D1C1A3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58FE4-1538-43D5-97CB-F3394D0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8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9C783-AB50-44E4-A60F-5103A4FD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A4531-1EEE-4C61-B9D4-D01D093B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416C8-979D-446E-9548-F910D21B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9F82D-A0B5-4BFB-8444-171360F8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30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0CF2B9-CF30-447E-ABEF-9401BCA2E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0468C-B082-44A6-8765-727F9D968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04A7D-16DC-4E2C-BA99-9DB2EE41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8AC0F-E78E-4ADB-84CF-D208F5D4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EAF4-1FF0-435D-AF2A-4B6557E4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48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5328761"/>
            <a:ext cx="6080295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9144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9144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30"/>
            <a:ext cx="6080296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249846"/>
            <a:ext cx="9010786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6422223" y="4817049"/>
            <a:ext cx="25708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A Partnership of: 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2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165" y="6275566"/>
            <a:ext cx="253746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8500775" y="5522386"/>
            <a:ext cx="240030" cy="21031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8500774" y="5263975"/>
            <a:ext cx="240030" cy="21031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21" y="5025543"/>
            <a:ext cx="301752" cy="210312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8500775" y="5777336"/>
            <a:ext cx="315468" cy="21031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8500321" y="6024723"/>
            <a:ext cx="240030" cy="210312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8869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3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6547277"/>
            <a:ext cx="67536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4" y="6548498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03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6544190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6548206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8986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3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6544190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1" y="6548206"/>
            <a:ext cx="414338" cy="23728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697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3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6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6547277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6548498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849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6547277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51293"/>
            <a:ext cx="414338" cy="23728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2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1614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6547277"/>
            <a:ext cx="67536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1" y="6545705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3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654570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6398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08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44588" y="972176"/>
            <a:ext cx="1590067" cy="158814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E986-23D3-4F17-8165-D9323500A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116C5-21E1-4A71-B830-D784E2B43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E4F77-FEB2-4950-B127-3974184A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65B98-3F2D-4EBF-A56C-E2D8A883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17CE7-46C5-4312-8749-DCBF9B96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35" r:id="rId3"/>
    <p:sldLayoutId id="2147484105" r:id="rId4"/>
    <p:sldLayoutId id="2147484120" r:id="rId5"/>
    <p:sldLayoutId id="2147484103" r:id="rId6"/>
    <p:sldLayoutId id="2147484122" r:id="rId7"/>
    <p:sldLayoutId id="2147484116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7C403-040B-4D81-9EE8-190154F7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A8BC5-4A64-4B47-B956-C259B7B23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3C7EB-68BD-490A-835B-A8DB713E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84D5-F4E0-42D8-9192-58CFF8AAE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AEEEE-F482-4B23-8AA0-165AEE0BF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E54ED-21C7-44DD-9D02-405638CF5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2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DF8B3-6413-46E4-AA35-A5DAD3DC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12F67-8077-4400-B2D7-85C94405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10875-30F4-4842-9637-346964630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July 12,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BA7D-5380-4DB7-89E7-02FAE6987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C. Grimm | PIP-II 2nd Technical Workshop July 12-14,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A5C40-C1E5-4B9E-A717-4582F3FAA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84CC0-9D8B-44DF-B5DC-40E03405A2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8936" y="6545705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22250" y="6466933"/>
            <a:ext cx="7954085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75" y="6229548"/>
            <a:ext cx="683042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45704"/>
            <a:ext cx="68138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2" y="654972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7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821495"/>
          </a:xfrm>
          <a:prstGeom prst="rect">
            <a:avLst/>
          </a:prstGeom>
        </p:spPr>
        <p:txBody>
          <a:bodyPr vert="horz" wrap="square" lIns="0" tIns="45720" anchor="ctr" anchorCtr="0">
            <a:normAutofit fontScale="92500" lnSpcReduction="20000"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PIP-II 2</a:t>
            </a:r>
            <a:r>
              <a:rPr lang="en-US" sz="2600" baseline="30000" dirty="0"/>
              <a:t>nd</a:t>
            </a:r>
            <a:r>
              <a:rPr lang="en-US" sz="2600" dirty="0"/>
              <a:t> Technical Workshop, WG#1</a:t>
            </a:r>
          </a:p>
          <a:p>
            <a:r>
              <a:rPr lang="en-US" sz="2600" dirty="0"/>
              <a:t>Status of HB650 Prototype CM Assembly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218826"/>
            <a:ext cx="1893705" cy="113160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600" dirty="0"/>
              <a:t>Chuck Grimm</a:t>
            </a:r>
          </a:p>
          <a:p>
            <a:pPr lvl="0" defTabSz="609585"/>
            <a:r>
              <a:rPr lang="en-US" sz="1600" dirty="0"/>
              <a:t>Fermilab</a:t>
            </a:r>
          </a:p>
          <a:p>
            <a:pPr lvl="0" defTabSz="609585"/>
            <a:r>
              <a:rPr lang="en-US" sz="1600" dirty="0"/>
              <a:t>12-14 July 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Magnetic Shield and Lifting Plate/Coupler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ADC29-68C4-4FA0-B1CF-B1F8A40EAF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82" y="1471695"/>
            <a:ext cx="3516412" cy="2284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943E9-4D6D-490E-BA3C-D0B72BD092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655" y="1457147"/>
            <a:ext cx="3428726" cy="2298820"/>
          </a:xfrm>
          <a:prstGeom prst="rect">
            <a:avLst/>
          </a:prstGeom>
        </p:spPr>
      </p:pic>
      <p:pic>
        <p:nvPicPr>
          <p:cNvPr id="14" name="Picture 13" descr="A picture containing indoor, kitchenware, case, accessory&#10;&#10;Description automatically generated">
            <a:extLst>
              <a:ext uri="{FF2B5EF4-FFF2-40B4-BE49-F238E27FC236}">
                <a16:creationId xmlns:a16="http://schemas.microsoft.com/office/drawing/2014/main" id="{BA17CA18-BF39-4D43-8A75-C84B49888D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18" y="1597614"/>
            <a:ext cx="1620312" cy="2065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A48722-A7F5-45E7-B4E8-36629F36C3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061" y="3858890"/>
            <a:ext cx="3401878" cy="234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Lifting Fixture to the String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Position string centered under to the lifting fixture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threaded rod connections and torque all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3" name="Picture 2" descr="A picture containing indoor, equipment, cluttered, dirty&#10;&#10;Description automatically generated">
            <a:extLst>
              <a:ext uri="{FF2B5EF4-FFF2-40B4-BE49-F238E27FC236}">
                <a16:creationId xmlns:a16="http://schemas.microsoft.com/office/drawing/2014/main" id="{081AAB15-619E-4F23-BBAB-98DD911B71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958" y="2080648"/>
            <a:ext cx="2617319" cy="3373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8A34B-3028-4D3D-816C-1AB7C0AF9425}"/>
              </a:ext>
            </a:extLst>
          </p:cNvPr>
          <p:cNvSpPr txBox="1"/>
          <p:nvPr/>
        </p:nvSpPr>
        <p:spPr>
          <a:xfrm>
            <a:off x="6924952" y="5514899"/>
            <a:ext cx="139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 End Supports</a:t>
            </a:r>
          </a:p>
        </p:txBody>
      </p:sp>
      <p:pic>
        <p:nvPicPr>
          <p:cNvPr id="13" name="Picture 1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545404DB-4FC0-4A49-90E8-8FF4A92C92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98" y="2080648"/>
            <a:ext cx="2590705" cy="3373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C95DB2-9A91-44E1-B97C-D4365C4F6A24}"/>
              </a:ext>
            </a:extLst>
          </p:cNvPr>
          <p:cNvSpPr txBox="1"/>
          <p:nvPr/>
        </p:nvSpPr>
        <p:spPr>
          <a:xfrm>
            <a:off x="789289" y="5514899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DS End Supports</a:t>
            </a:r>
          </a:p>
        </p:txBody>
      </p:sp>
      <p:pic>
        <p:nvPicPr>
          <p:cNvPr id="17" name="Picture 16" descr="A picture containing sewing machine, appliance&#10;&#10;Description automatically generated">
            <a:extLst>
              <a:ext uri="{FF2B5EF4-FFF2-40B4-BE49-F238E27FC236}">
                <a16:creationId xmlns:a16="http://schemas.microsoft.com/office/drawing/2014/main" id="{ADD0C40B-3522-426D-B677-EC0C6E58E0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723" y="2626962"/>
            <a:ext cx="3222554" cy="2255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F7DE70-672E-4E9D-AFE4-3CCBB5980D89}"/>
              </a:ext>
            </a:extLst>
          </p:cNvPr>
          <p:cNvSpPr txBox="1"/>
          <p:nvPr/>
        </p:nvSpPr>
        <p:spPr>
          <a:xfrm>
            <a:off x="3909671" y="4965086"/>
            <a:ext cx="1324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Cavity Supports</a:t>
            </a:r>
          </a:p>
        </p:txBody>
      </p:sp>
    </p:spTree>
    <p:extLst>
      <p:ext uri="{BB962C8B-B14F-4D97-AF65-F5344CB8AC3E}">
        <p14:creationId xmlns:p14="http://schemas.microsoft.com/office/powerpoint/2010/main" val="69292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Lifting Fixture to the String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Torque all connections to proper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Check all connections in preparation for lift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6D7FF-8780-4ADA-873B-08E44A3C22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27" y="4056655"/>
            <a:ext cx="2984374" cy="2204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D24E5-5280-4F17-B096-83BB535929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26" y="1903596"/>
            <a:ext cx="2984374" cy="2017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A760DD-B7FA-4718-A49A-12F7E6C10B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538" y="2146268"/>
            <a:ext cx="5060485" cy="34920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810073-FB5E-45DD-BDF0-938EC1321DF0}"/>
              </a:ext>
            </a:extLst>
          </p:cNvPr>
          <p:cNvSpPr txBox="1"/>
          <p:nvPr/>
        </p:nvSpPr>
        <p:spPr>
          <a:xfrm>
            <a:off x="4173959" y="5783605"/>
            <a:ext cx="444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Final View Attached to Lifting Fixture and Cleanroom Posts</a:t>
            </a:r>
          </a:p>
        </p:txBody>
      </p:sp>
    </p:spTree>
    <p:extLst>
      <p:ext uri="{BB962C8B-B14F-4D97-AF65-F5344CB8AC3E}">
        <p14:creationId xmlns:p14="http://schemas.microsoft.com/office/powerpoint/2010/main" val="249797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Lift String From the Cleanroom Stands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Disconnect connections of cleanroom stands and back off alignment screws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Slowly lift until loose from cleanroom stands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Move stands back into the cleanroom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66989-F34D-4505-9F87-A176132308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2503920"/>
            <a:ext cx="4140421" cy="2676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AD2C69-69CB-4F1D-9463-8C264430C1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442" y="2213168"/>
            <a:ext cx="3903991" cy="35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all Downstream Magnetic Shield Endcaps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Must have cleanroom posts removed for this step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Upstream endcaps are part of tuner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8" name="Picture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5FE05D02-02B1-4727-BD2D-AC37C8B645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9" y="2332495"/>
            <a:ext cx="3847406" cy="3124718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BAE71BB8-F434-40BF-9223-B09E27996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746" y="2332495"/>
            <a:ext cx="4285077" cy="31247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C98772-1A44-4A9C-9583-C11941585819}"/>
              </a:ext>
            </a:extLst>
          </p:cNvPr>
          <p:cNvSpPr txBox="1"/>
          <p:nvPr/>
        </p:nvSpPr>
        <p:spPr>
          <a:xfrm>
            <a:off x="3546076" y="5783605"/>
            <a:ext cx="1717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RRCAT-502 Assembly</a:t>
            </a:r>
          </a:p>
        </p:txBody>
      </p:sp>
    </p:spTree>
    <p:extLst>
      <p:ext uri="{BB962C8B-B14F-4D97-AF65-F5344CB8AC3E}">
        <p14:creationId xmlns:p14="http://schemas.microsoft.com/office/powerpoint/2010/main" val="401602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B92 Lever Tuners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Upstream endcaps are part of tuner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75334CD-B3AE-4BD8-A6F8-B522EEEAE5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58" y="1757769"/>
            <a:ext cx="2548724" cy="2206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61B1C-29AC-4237-A316-A0D423F6CD8D}"/>
              </a:ext>
            </a:extLst>
          </p:cNvPr>
          <p:cNvSpPr txBox="1"/>
          <p:nvPr/>
        </p:nvSpPr>
        <p:spPr>
          <a:xfrm>
            <a:off x="5440744" y="5622899"/>
            <a:ext cx="1717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RRCAT-502 Assembly</a:t>
            </a:r>
          </a:p>
        </p:txBody>
      </p:sp>
      <p:pic>
        <p:nvPicPr>
          <p:cNvPr id="9" name="Picture 8" descr="A picture containing indoor, old, engine, miller&#10;&#10;Description automatically generated">
            <a:extLst>
              <a:ext uri="{FF2B5EF4-FFF2-40B4-BE49-F238E27FC236}">
                <a16:creationId xmlns:a16="http://schemas.microsoft.com/office/drawing/2014/main" id="{448E8BB3-DBC0-4C65-B4E5-6C2DDA20B7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348" y="2073802"/>
            <a:ext cx="5043589" cy="3363064"/>
          </a:xfrm>
          <a:prstGeom prst="rect">
            <a:avLst/>
          </a:prstGeom>
        </p:spPr>
      </p:pic>
      <p:pic>
        <p:nvPicPr>
          <p:cNvPr id="14" name="Picture 13" descr="A picture containing indoor, stacked, engine&#10;&#10;Description automatically generated">
            <a:extLst>
              <a:ext uri="{FF2B5EF4-FFF2-40B4-BE49-F238E27FC236}">
                <a16:creationId xmlns:a16="http://schemas.microsoft.com/office/drawing/2014/main" id="{D028735B-E218-470B-9DC9-EE2A3055A7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59" y="4042731"/>
            <a:ext cx="2548724" cy="22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B90 Lever Tuners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Upstream endcaps are part of tuner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61B1C-29AC-4237-A316-A0D423F6CD8D}"/>
              </a:ext>
            </a:extLst>
          </p:cNvPr>
          <p:cNvSpPr txBox="1"/>
          <p:nvPr/>
        </p:nvSpPr>
        <p:spPr>
          <a:xfrm>
            <a:off x="3724307" y="5748496"/>
            <a:ext cx="152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AES-007 Assembly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A88E4A0-17CB-45BC-9BFF-4FB17FE8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5" y="2087061"/>
            <a:ext cx="4496984" cy="3505692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3ECC376-BF02-4786-9E0F-4B63FF70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69" y="2433436"/>
            <a:ext cx="3750589" cy="28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Weld Cooldown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Line fabricated at FNAL, pressure tested, and leak checked before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activity completes Phase 1A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61B1C-29AC-4237-A316-A0D423F6CD8D}"/>
              </a:ext>
            </a:extLst>
          </p:cNvPr>
          <p:cNvSpPr txBox="1"/>
          <p:nvPr/>
        </p:nvSpPr>
        <p:spPr>
          <a:xfrm>
            <a:off x="5416066" y="5544480"/>
            <a:ext cx="249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Offsets in CD Line to Compensate for Pipe Shrinkage </a:t>
            </a:r>
          </a:p>
        </p:txBody>
      </p:sp>
      <p:pic>
        <p:nvPicPr>
          <p:cNvPr id="7" name="Picture 6" descr="A picture containing plane, indoor, airplane&#10;&#10;Description automatically generated">
            <a:extLst>
              <a:ext uri="{FF2B5EF4-FFF2-40B4-BE49-F238E27FC236}">
                <a16:creationId xmlns:a16="http://schemas.microsoft.com/office/drawing/2014/main" id="{1E07CC9F-D754-4115-91E4-CD82F24A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39" y="2332821"/>
            <a:ext cx="4024850" cy="3060915"/>
          </a:xfrm>
          <a:prstGeom prst="rect">
            <a:avLst/>
          </a:prstGeom>
        </p:spPr>
      </p:pic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3AE63051-0FEF-41DB-81D7-B6374E026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88" y="2332821"/>
            <a:ext cx="4022731" cy="30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5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599" y="889509"/>
            <a:ext cx="74973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Reference Drawing: F10152150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Traveler: 464613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Set up vacuum vessel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Install global magnetic shields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Assemble strongback on rail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Strongback fitment in vessel – </a:t>
            </a:r>
            <a:r>
              <a:rPr lang="en-US" sz="2000" dirty="0">
                <a:solidFill>
                  <a:srgbClr val="00B050"/>
                </a:solidFill>
              </a:rPr>
              <a:t>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strongback magnetic shields and MLI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G-11 posts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lower thermal shield weldment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5K line and cavity supports</a:t>
            </a:r>
            <a:endParaRPr lang="en-US" sz="2000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Demagnetize strongback assembly – </a:t>
            </a:r>
            <a:r>
              <a:rPr lang="en-US" sz="2000" dirty="0">
                <a:solidFill>
                  <a:srgbClr val="00B050"/>
                </a:solidFill>
              </a:rPr>
              <a:t>not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</p:spTree>
    <p:extLst>
      <p:ext uri="{BB962C8B-B14F-4D97-AF65-F5344CB8AC3E}">
        <p14:creationId xmlns:p14="http://schemas.microsoft.com/office/powerpoint/2010/main" val="102670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Setup Vacuum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Permeability measurements on bare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Demag vacuum vessel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 descr="A picture containing ground, indoor&#10;&#10;Description automatically generated">
            <a:extLst>
              <a:ext uri="{FF2B5EF4-FFF2-40B4-BE49-F238E27FC236}">
                <a16:creationId xmlns:a16="http://schemas.microsoft.com/office/drawing/2014/main" id="{C2324C21-BFFF-47E1-B7D3-CFECAF1CF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03815"/>
            <a:ext cx="4382229" cy="3278696"/>
          </a:xfrm>
          <a:prstGeom prst="rect">
            <a:avLst/>
          </a:prstGeom>
        </p:spPr>
      </p:pic>
      <p:pic>
        <p:nvPicPr>
          <p:cNvPr id="13" name="Picture 1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F03DF15-1C5D-4C90-8588-4581A8B8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0" y="3173278"/>
            <a:ext cx="4331300" cy="2021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BB6585-0CE2-480D-8388-9AB95B1F3643}"/>
              </a:ext>
            </a:extLst>
          </p:cNvPr>
          <p:cNvSpPr txBox="1"/>
          <p:nvPr/>
        </p:nvSpPr>
        <p:spPr>
          <a:xfrm>
            <a:off x="2797444" y="5911331"/>
            <a:ext cx="354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Before and after demag coil installation </a:t>
            </a:r>
          </a:p>
        </p:txBody>
      </p:sp>
    </p:spTree>
    <p:extLst>
      <p:ext uri="{BB962C8B-B14F-4D97-AF65-F5344CB8AC3E}">
        <p14:creationId xmlns:p14="http://schemas.microsoft.com/office/powerpoint/2010/main" val="35836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B44240-4125-8C46-9606-AC0E6CF4E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921864"/>
            <a:ext cx="8672513" cy="3859364"/>
          </a:xfrm>
        </p:spPr>
        <p:txBody>
          <a:bodyPr/>
          <a:lstStyle/>
          <a:p>
            <a:r>
              <a:rPr lang="en-US" sz="1500" dirty="0">
                <a:solidFill>
                  <a:schemeClr val="tx1"/>
                </a:solidFill>
              </a:rPr>
              <a:t>Team Background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Roles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Support Teams</a:t>
            </a:r>
          </a:p>
          <a:p>
            <a:r>
              <a:rPr lang="en-US" sz="1500" dirty="0">
                <a:solidFill>
                  <a:schemeClr val="tx1"/>
                </a:solidFill>
              </a:rPr>
              <a:t>Cavity String Details</a:t>
            </a:r>
          </a:p>
          <a:p>
            <a:r>
              <a:rPr lang="en-US" sz="1500" dirty="0">
                <a:solidFill>
                  <a:schemeClr val="tx1"/>
                </a:solidFill>
              </a:rPr>
              <a:t>Phase Assembly Overview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1A – Beam Line Assembly (F10152132) - </a:t>
            </a:r>
            <a:r>
              <a:rPr lang="en-US" sz="1300" dirty="0">
                <a:solidFill>
                  <a:srgbClr val="00B050"/>
                </a:solidFill>
              </a:rPr>
              <a:t>Complete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1B – Strongback Fitment and Assembly (F10152150) – </a:t>
            </a:r>
            <a:r>
              <a:rPr lang="en-US" sz="1300" dirty="0">
                <a:solidFill>
                  <a:srgbClr val="00B050"/>
                </a:solidFill>
              </a:rPr>
              <a:t>In Progress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1C – Strongback and Beamline Merger (F10152201)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2 – Coldmass Assembly (F10152230)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3 – Insertion of Coldmass into Vacuum Vessel (F10152239)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Phase 4 – Final Cryomodule Assembly (F10152255)</a:t>
            </a:r>
          </a:p>
          <a:p>
            <a:r>
              <a:rPr lang="en-US" sz="1500" dirty="0">
                <a:solidFill>
                  <a:schemeClr val="tx1"/>
                </a:solidFill>
              </a:rPr>
              <a:t>Look Ahead</a:t>
            </a:r>
          </a:p>
          <a:p>
            <a:r>
              <a:rPr lang="en-US" sz="1500" dirty="0">
                <a:solidFill>
                  <a:schemeClr val="tx1"/>
                </a:solidFill>
              </a:rPr>
              <a:t>Misc. Work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Thermal Shield Assembly</a:t>
            </a:r>
          </a:p>
          <a:p>
            <a:pPr lvl="1"/>
            <a:r>
              <a:rPr lang="en-US" sz="1300" dirty="0">
                <a:solidFill>
                  <a:schemeClr val="tx1"/>
                </a:solidFill>
              </a:rPr>
              <a:t>Titanium Cavity Support Fabrication</a:t>
            </a:r>
          </a:p>
          <a:p>
            <a:pPr lvl="1"/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4358D-891B-7144-91CE-6CE5A033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C193-5B01-B646-8FE0-10CD646AB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5" y="6502640"/>
            <a:ext cx="146947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70060-0DE6-8B41-9DDD-459D7B6ED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AB8B3-29F4-0445-A324-2F7D35CEB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389" y="6501439"/>
            <a:ext cx="410808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2410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Setup Vacuum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global magnetic shields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7" name="Picture 6" descr="A picture containing indoor, close, engine&#10;&#10;Description automatically generated">
            <a:extLst>
              <a:ext uri="{FF2B5EF4-FFF2-40B4-BE49-F238E27FC236}">
                <a16:creationId xmlns:a16="http://schemas.microsoft.com/office/drawing/2014/main" id="{EDC5639A-4E44-4836-ADFE-199BCED4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56" y="2227880"/>
            <a:ext cx="4239022" cy="3440625"/>
          </a:xfrm>
          <a:prstGeom prst="rect">
            <a:avLst/>
          </a:prstGeom>
        </p:spPr>
      </p:pic>
      <p:pic>
        <p:nvPicPr>
          <p:cNvPr id="9" name="Picture 8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414996F8-89A3-45FC-9B68-641A720B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27" y="950266"/>
            <a:ext cx="3666171" cy="2288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4CB0F6-3E88-42AF-9B29-F43BD466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27" y="3351814"/>
            <a:ext cx="3666171" cy="27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Setup Vacuum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global magnetic shields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64645EB-CD40-4C0E-908F-C5E3A975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06" y="1755183"/>
            <a:ext cx="3385726" cy="4285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D4133-BEEF-4673-9193-5D7B85D9A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51" y="1755183"/>
            <a:ext cx="3304357" cy="42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5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Setup Vacuum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Permeability measurements</a:t>
            </a: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7" name="Picture 6" descr="A picture containing building, red, engine&#10;&#10;Description automatically generated">
            <a:extLst>
              <a:ext uri="{FF2B5EF4-FFF2-40B4-BE49-F238E27FC236}">
                <a16:creationId xmlns:a16="http://schemas.microsoft.com/office/drawing/2014/main" id="{E547882B-C6E4-4838-B13A-84880906C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75" y="1869269"/>
            <a:ext cx="7023450" cy="40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 and Capture Alignment Data for Strongback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Set pin height to final height and measure bottom of pins via laser tracker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5DB8F-5E6B-42F0-B9E0-7BF3BE02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86981"/>
            <a:ext cx="4449470" cy="223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A0A6C-7179-483D-B01D-2B4FFA28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05" y="1790054"/>
            <a:ext cx="3226615" cy="43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4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 and Capture Alignment Data for Strongback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Set pin height to final height and measure bottom of pins via laser tracker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5DB8F-5E6B-42F0-B9E0-7BF3BE02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47" y="2453770"/>
            <a:ext cx="4449470" cy="2238344"/>
          </a:xfrm>
          <a:prstGeom prst="rect">
            <a:avLst/>
          </a:prstGeom>
        </p:spPr>
      </p:pic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1DE0470-BF01-4CF0-800C-8A96FF47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59" y="1628392"/>
            <a:ext cx="2970325" cy="45851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9AD4369-8AA9-48C2-B0C7-3FD0FD8A87F2}"/>
              </a:ext>
            </a:extLst>
          </p:cNvPr>
          <p:cNvSpPr/>
          <p:nvPr/>
        </p:nvSpPr>
        <p:spPr>
          <a:xfrm>
            <a:off x="2599840" y="4602599"/>
            <a:ext cx="674177" cy="16462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A46484-1E6C-46E5-AAFF-A6382C0C41A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274018" y="5575516"/>
            <a:ext cx="1297982" cy="3619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BF5404-2BA4-4EF9-A77C-D9C649DDED13}"/>
              </a:ext>
            </a:extLst>
          </p:cNvPr>
          <p:cNvSpPr txBox="1"/>
          <p:nvPr/>
        </p:nvSpPr>
        <p:spPr>
          <a:xfrm>
            <a:off x="4572000" y="5706661"/>
            <a:ext cx="253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used for final coldmass alignment inside the vacuum vessel</a:t>
            </a:r>
          </a:p>
        </p:txBody>
      </p:sp>
    </p:spTree>
    <p:extLst>
      <p:ext uri="{BB962C8B-B14F-4D97-AF65-F5344CB8AC3E}">
        <p14:creationId xmlns:p14="http://schemas.microsoft.com/office/powerpoint/2010/main" val="1937857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Assemble Strongback on 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Six sections comprise strongback, pinned and bolted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Remove the 14 supports from vacuum vessel and mount to rail supports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 descr="A picture containing ground, blue, indoor, power saw&#10;&#10;Description automatically generated">
            <a:extLst>
              <a:ext uri="{FF2B5EF4-FFF2-40B4-BE49-F238E27FC236}">
                <a16:creationId xmlns:a16="http://schemas.microsoft.com/office/drawing/2014/main" id="{7DE274D9-69FE-49C2-812F-0921D84D0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34" y="2527079"/>
            <a:ext cx="3840074" cy="2978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2A064E-84F2-49A9-BCC9-B04879C9A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32" y="2527080"/>
            <a:ext cx="4436390" cy="2978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8049D-1F6D-4476-9D78-5B121383F2A4}"/>
              </a:ext>
            </a:extLst>
          </p:cNvPr>
          <p:cNvSpPr txBox="1"/>
          <p:nvPr/>
        </p:nvSpPr>
        <p:spPr>
          <a:xfrm>
            <a:off x="1696889" y="5783605"/>
            <a:ext cx="4970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Upstream End Must be Assembled First</a:t>
            </a:r>
          </a:p>
        </p:txBody>
      </p:sp>
    </p:spTree>
    <p:extLst>
      <p:ext uri="{BB962C8B-B14F-4D97-AF65-F5344CB8AC3E}">
        <p14:creationId xmlns:p14="http://schemas.microsoft.com/office/powerpoint/2010/main" val="2530165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Assemble Strongback on 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Six sections comprise strongback, pinned and bolted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45152-2763-4861-A9FE-C3081A48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69" y="1903878"/>
            <a:ext cx="2723171" cy="1699478"/>
          </a:xfrm>
          <a:prstGeom prst="rect">
            <a:avLst/>
          </a:prstGeom>
        </p:spPr>
      </p:pic>
      <p:pic>
        <p:nvPicPr>
          <p:cNvPr id="11" name="Picture 10" descr="A picture containing indoor, power saw, tool, preparing&#10;&#10;Description automatically generated">
            <a:extLst>
              <a:ext uri="{FF2B5EF4-FFF2-40B4-BE49-F238E27FC236}">
                <a16:creationId xmlns:a16="http://schemas.microsoft.com/office/drawing/2014/main" id="{E4C8B3A9-F446-45F8-9253-A9941D27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3" y="3649852"/>
            <a:ext cx="3241707" cy="2487478"/>
          </a:xfrm>
          <a:prstGeom prst="rect">
            <a:avLst/>
          </a:prstGeom>
        </p:spPr>
      </p:pic>
      <p:pic>
        <p:nvPicPr>
          <p:cNvPr id="15" name="Picture 1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B8DC46CA-7E9F-4297-8E1B-7F11D470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483" y="871779"/>
            <a:ext cx="1794564" cy="5318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B141CB-2F5B-4C61-AFCA-988BCC407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656" y="2227882"/>
            <a:ext cx="3297911" cy="35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34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086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Straddle Vacuum Vessel over Rails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Align and level vacuum vessel over rails to except strongback for fitment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Vessel resting on eight 6 ton leveling jacks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Four used for leveling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Four used for additional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FDDB879-9BFD-47E0-937A-04BE8565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83" y="3557497"/>
            <a:ext cx="7483634" cy="2728669"/>
          </a:xfrm>
          <a:prstGeom prst="rect">
            <a:avLst/>
          </a:prstGeom>
        </p:spPr>
      </p:pic>
      <p:pic>
        <p:nvPicPr>
          <p:cNvPr id="9" name="Picture 8" descr="A picture containing red, engine&#10;&#10;Description automatically generated">
            <a:extLst>
              <a:ext uri="{FF2B5EF4-FFF2-40B4-BE49-F238E27FC236}">
                <a16:creationId xmlns:a16="http://schemas.microsoft.com/office/drawing/2014/main" id="{84C3F724-3075-47F1-895C-BEC6C6A6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119" y="1597658"/>
            <a:ext cx="2544572" cy="185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0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08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Strongback fitment test/alignment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Insert strongback and transfer loads to support pins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96E83EA-311D-4C5A-9AAF-41DC6E66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1" y="2586440"/>
            <a:ext cx="3134927" cy="2547373"/>
          </a:xfrm>
          <a:prstGeom prst="rect">
            <a:avLst/>
          </a:prstGeom>
        </p:spPr>
      </p:pic>
      <p:pic>
        <p:nvPicPr>
          <p:cNvPr id="11" name="Picture 1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5F2A2367-DB39-4F7D-B95B-108AC9CA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941" y="1977678"/>
            <a:ext cx="3047334" cy="4010186"/>
          </a:xfrm>
          <a:prstGeom prst="rect">
            <a:avLst/>
          </a:prstGeom>
        </p:spPr>
      </p:pic>
      <p:pic>
        <p:nvPicPr>
          <p:cNvPr id="14" name="Picture 13" descr="A picture containing red, indoor&#10;&#10;Description automatically generated">
            <a:extLst>
              <a:ext uri="{FF2B5EF4-FFF2-40B4-BE49-F238E27FC236}">
                <a16:creationId xmlns:a16="http://schemas.microsoft.com/office/drawing/2014/main" id="{3384D1F5-F600-46D4-A851-93793ADB9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322" y="2848861"/>
            <a:ext cx="2451067" cy="20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08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Strongback fitment test/alignment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Set up “dummy” endplates and align positions to capture “real” plates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AF3DDD81-389D-4767-86DE-75D170C6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202402"/>
            <a:ext cx="2802715" cy="3735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5B821-7926-4778-9507-761AEBCD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16" y="2202403"/>
            <a:ext cx="2708224" cy="373509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32D1284-2443-429B-AD53-D1E0A2A0C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251" y="3033792"/>
            <a:ext cx="3011172" cy="23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2250" y="889509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Experienced teams with over 30 cryomodules built to date. **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Consisting of 3.9 GHz, 1.3 GHz, 650MHz, 325 MHz (SSR1)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Team Background</a:t>
            </a:r>
          </a:p>
        </p:txBody>
      </p:sp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1D0C793A-8BF5-456F-A6C8-E5CEB530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53" y="1669943"/>
            <a:ext cx="7401693" cy="4121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27ABC7-AC6C-4253-8DB1-B9EEDBB94010}"/>
              </a:ext>
            </a:extLst>
          </p:cNvPr>
          <p:cNvSpPr txBox="1"/>
          <p:nvPr/>
        </p:nvSpPr>
        <p:spPr>
          <a:xfrm>
            <a:off x="3610839" y="6014109"/>
            <a:ext cx="19223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**Some minor changes for PIP-II modules</a:t>
            </a:r>
          </a:p>
        </p:txBody>
      </p:sp>
    </p:spTree>
    <p:extLst>
      <p:ext uri="{BB962C8B-B14F-4D97-AF65-F5344CB8AC3E}">
        <p14:creationId xmlns:p14="http://schemas.microsoft.com/office/powerpoint/2010/main" val="128030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08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Strongback removed from vacuum vessel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Pin the conical plate to the strongback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036" cy="427877"/>
          </a:xfrm>
        </p:spPr>
        <p:txBody>
          <a:bodyPr/>
          <a:lstStyle/>
          <a:p>
            <a:r>
              <a:rPr lang="en-US" dirty="0"/>
              <a:t>Phase 1B: Strongback Fitment and Assembly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8D5FC5E-39A8-4C89-AF51-56149941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42" y="2406112"/>
            <a:ext cx="3329990" cy="2793569"/>
          </a:xfrm>
          <a:prstGeom prst="rect">
            <a:avLst/>
          </a:prstGeom>
        </p:spPr>
      </p:pic>
      <p:pic>
        <p:nvPicPr>
          <p:cNvPr id="14" name="Picture 13" descr="A picture containing miller&#10;&#10;Description automatically generated">
            <a:extLst>
              <a:ext uri="{FF2B5EF4-FFF2-40B4-BE49-F238E27FC236}">
                <a16:creationId xmlns:a16="http://schemas.microsoft.com/office/drawing/2014/main" id="{EAC49A85-C731-49DD-9D61-DF9B04AE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62" y="1742553"/>
            <a:ext cx="2867186" cy="4194942"/>
          </a:xfrm>
          <a:prstGeom prst="rect">
            <a:avLst/>
          </a:prstGeom>
        </p:spPr>
      </p:pic>
      <p:pic>
        <p:nvPicPr>
          <p:cNvPr id="17" name="Picture 16" descr="A picture containing silver&#10;&#10;Description automatically generated">
            <a:extLst>
              <a:ext uri="{FF2B5EF4-FFF2-40B4-BE49-F238E27FC236}">
                <a16:creationId xmlns:a16="http://schemas.microsoft.com/office/drawing/2014/main" id="{A052FCDF-5430-4107-92A8-64FC272D1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75" y="4134132"/>
            <a:ext cx="2119518" cy="1803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9FD162-58DD-4BC2-9067-9FD8F1CA0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176" y="1734175"/>
            <a:ext cx="2119518" cy="23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2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04130" y="1405047"/>
            <a:ext cx="72285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 final Phase 1B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strongback magnetic shields and MLI blanket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G-11 posts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lower thermal shields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5K line and cavity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Close Phase 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Prepare for Phase 1C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Strongback and Beamline Merger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Look Ahead</a:t>
            </a:r>
          </a:p>
        </p:txBody>
      </p:sp>
    </p:spTree>
    <p:extLst>
      <p:ext uri="{BB962C8B-B14F-4D97-AF65-F5344CB8AC3E}">
        <p14:creationId xmlns:p14="http://schemas.microsoft.com/office/powerpoint/2010/main" val="1687292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04130" y="1405047"/>
            <a:ext cx="722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 Shield Assembly</a:t>
            </a: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Misc.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B294D-C345-479A-87E1-64E1F473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774"/>
            <a:ext cx="9144000" cy="3112463"/>
          </a:xfrm>
          <a:prstGeom prst="rect">
            <a:avLst/>
          </a:prstGeom>
        </p:spPr>
      </p:pic>
      <p:pic>
        <p:nvPicPr>
          <p:cNvPr id="8" name="Picture 7" descr="A picture containing indoor, engine, miller&#10;&#10;Description automatically generated">
            <a:extLst>
              <a:ext uri="{FF2B5EF4-FFF2-40B4-BE49-F238E27FC236}">
                <a16:creationId xmlns:a16="http://schemas.microsoft.com/office/drawing/2014/main" id="{FF65A873-21E6-43CC-B4E9-0A6A00E2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637" y="306091"/>
            <a:ext cx="2630015" cy="2305373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011E67D5-D26B-4834-8C97-878D20A5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552" y="195858"/>
            <a:ext cx="1943045" cy="25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01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04130" y="1405047"/>
            <a:ext cx="722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Titanium Cavity Support Fabrication</a:t>
            </a: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Misc. Work</a:t>
            </a:r>
          </a:p>
        </p:txBody>
      </p:sp>
      <p:pic>
        <p:nvPicPr>
          <p:cNvPr id="7" name="Picture 6" descr="A picture containing indoor, armor&#10;&#10;Description automatically generated">
            <a:extLst>
              <a:ext uri="{FF2B5EF4-FFF2-40B4-BE49-F238E27FC236}">
                <a16:creationId xmlns:a16="http://schemas.microsoft.com/office/drawing/2014/main" id="{83112437-DBF1-4E4B-A2D4-5E7D6E0A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2" y="1877697"/>
            <a:ext cx="3443775" cy="4399126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1F311C33-F793-455E-BAAE-E938F3BA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07" y="3710705"/>
            <a:ext cx="3315223" cy="2566118"/>
          </a:xfrm>
          <a:prstGeom prst="rect">
            <a:avLst/>
          </a:prstGeom>
        </p:spPr>
      </p:pic>
      <p:pic>
        <p:nvPicPr>
          <p:cNvPr id="15" name="Picture 14" descr="A picture containing piece&#10;&#10;Description automatically generated">
            <a:extLst>
              <a:ext uri="{FF2B5EF4-FFF2-40B4-BE49-F238E27FC236}">
                <a16:creationId xmlns:a16="http://schemas.microsoft.com/office/drawing/2014/main" id="{CD2CF662-F4C6-48A3-83E6-E85767257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607" y="1877697"/>
            <a:ext cx="2460356" cy="1777257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889B906D-B4D8-4BCC-94F8-76C023805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715" y="1877697"/>
            <a:ext cx="2612685" cy="16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5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04130" y="1405047"/>
            <a:ext cx="722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Titanium Cavity Support Fabrication</a:t>
            </a: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Misc.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8EBB-0F08-4A02-AE04-22E2A8B7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750" y="2250873"/>
            <a:ext cx="4238786" cy="3174950"/>
          </a:xfrm>
          <a:prstGeom prst="rect">
            <a:avLst/>
          </a:prstGeom>
        </p:spPr>
      </p:pic>
      <p:pic>
        <p:nvPicPr>
          <p:cNvPr id="9" name="Picture 8" descr="A picture containing outdoor, trash&#10;&#10;Description automatically generated">
            <a:extLst>
              <a:ext uri="{FF2B5EF4-FFF2-40B4-BE49-F238E27FC236}">
                <a16:creationId xmlns:a16="http://schemas.microsoft.com/office/drawing/2014/main" id="{02D44FAE-3C93-4C82-8E9B-F24CB620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0" y="2250873"/>
            <a:ext cx="4238786" cy="3179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CF3616-7130-4E79-816B-C59781DC0FEE}"/>
              </a:ext>
            </a:extLst>
          </p:cNvPr>
          <p:cNvSpPr txBox="1"/>
          <p:nvPr/>
        </p:nvSpPr>
        <p:spPr>
          <a:xfrm>
            <a:off x="2086509" y="5783600"/>
            <a:ext cx="4970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Completed Cavity Supports</a:t>
            </a:r>
          </a:p>
        </p:txBody>
      </p:sp>
    </p:spTree>
    <p:extLst>
      <p:ext uri="{BB962C8B-B14F-4D97-AF65-F5344CB8AC3E}">
        <p14:creationId xmlns:p14="http://schemas.microsoft.com/office/powerpoint/2010/main" val="2052914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99FF-BC1E-4AC1-8AE1-68CC83AAE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768579"/>
            <a:ext cx="414338" cy="178594"/>
          </a:xfrm>
        </p:spPr>
        <p:txBody>
          <a:bodyPr/>
          <a:lstStyle/>
          <a:p>
            <a:pPr defTabSz="342900">
              <a:defRPr/>
            </a:pPr>
            <a:fld id="{148C009B-CB69-E04A-B9B3-34B26D69E9CF}" type="slidenum">
              <a:rPr lang="en-US"/>
              <a:pPr defTabSz="342900">
                <a:defRPr/>
              </a:pPr>
              <a:t>35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855280" y="1130614"/>
            <a:ext cx="7433441" cy="6086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42892">
              <a:defRPr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3166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600" y="889509"/>
            <a:ext cx="51493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Mixture of B92 and B90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Four cavities with internal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Cavities dressed at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String Details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93A0A774-02A4-433B-B125-30557116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58" y="2361300"/>
            <a:ext cx="8512683" cy="28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8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599" y="889509"/>
            <a:ext cx="74973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Reference Drawing: F10152132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Traveler: 464613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Assemble beamline in the cleanroom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 beamline from cleanroom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Connect beamline to the lifting tooling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B92 tuners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B90 tuners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local magnetic shields -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Weld cooldown line – </a:t>
            </a:r>
            <a:r>
              <a:rPr lang="en-US" sz="2000" dirty="0">
                <a:solidFill>
                  <a:srgbClr val="00B050"/>
                </a:solidFill>
              </a:rPr>
              <a:t>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Traveler will be closed once all DR’s are dispositioned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</p:spTree>
    <p:extLst>
      <p:ext uri="{BB962C8B-B14F-4D97-AF65-F5344CB8AC3E}">
        <p14:creationId xmlns:p14="http://schemas.microsoft.com/office/powerpoint/2010/main" val="261388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600" y="889509"/>
            <a:ext cx="51493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Roll out was easy, glided smooth on the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41446-C3F1-4F1B-B0CD-010E5A55D4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42" y="1710628"/>
            <a:ext cx="4071363" cy="4097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2E8F76-71E2-48C1-82B8-9CB790EFA7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207" y="1941162"/>
            <a:ext cx="4714429" cy="3462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3425A-375F-4207-AF2E-A7C890D2DA3A}"/>
              </a:ext>
            </a:extLst>
          </p:cNvPr>
          <p:cNvSpPr txBox="1"/>
          <p:nvPr/>
        </p:nvSpPr>
        <p:spPr>
          <a:xfrm>
            <a:off x="2681214" y="5952000"/>
            <a:ext cx="327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View Downstream Looking Upstream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FFB3A0-51BC-4B21-9A4D-2BEA6DF0E2A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424048" y="3816458"/>
            <a:ext cx="1185620" cy="193728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D90A39-13EA-4442-93B0-F835BB9BEE59}"/>
              </a:ext>
            </a:extLst>
          </p:cNvPr>
          <p:cNvSpPr txBox="1"/>
          <p:nvPr/>
        </p:nvSpPr>
        <p:spPr>
          <a:xfrm>
            <a:off x="7609668" y="5615246"/>
            <a:ext cx="866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RRCAT-502</a:t>
            </a:r>
          </a:p>
        </p:txBody>
      </p:sp>
    </p:spTree>
    <p:extLst>
      <p:ext uri="{BB962C8B-B14F-4D97-AF65-F5344CB8AC3E}">
        <p14:creationId xmlns:p14="http://schemas.microsoft.com/office/powerpoint/2010/main" val="15368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600" y="889509"/>
            <a:ext cx="88030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Post cleanroom alignment check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Coupler-to-coupler spacing could have been a little better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Overall length of string,  end plate to end plate 16mm too long, needed minor adjustment to correct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F5555-22E5-44A1-B75F-EBB57E81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05" y="2229913"/>
            <a:ext cx="5009790" cy="3885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995E5-7BF4-439D-9FA8-15BD8AE5ACA1}"/>
              </a:ext>
            </a:extLst>
          </p:cNvPr>
          <p:cNvSpPr txBox="1"/>
          <p:nvPr/>
        </p:nvSpPr>
        <p:spPr>
          <a:xfrm>
            <a:off x="3847282" y="6091743"/>
            <a:ext cx="14494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Courtesy of Virgil Bocean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523A5A-BB5D-46B2-9AE4-0BE0578BAAC5}"/>
              </a:ext>
            </a:extLst>
          </p:cNvPr>
          <p:cNvCxnSpPr>
            <a:cxnSpLocks/>
          </p:cNvCxnSpPr>
          <p:nvPr/>
        </p:nvCxnSpPr>
        <p:spPr>
          <a:xfrm flipH="1">
            <a:off x="6908353" y="3401879"/>
            <a:ext cx="4843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7B9523-1704-44EC-A3A5-486EFEF4D90F}"/>
              </a:ext>
            </a:extLst>
          </p:cNvPr>
          <p:cNvCxnSpPr>
            <a:cxnSpLocks/>
          </p:cNvCxnSpPr>
          <p:nvPr/>
        </p:nvCxnSpPr>
        <p:spPr>
          <a:xfrm flipH="1">
            <a:off x="6912190" y="3944326"/>
            <a:ext cx="4843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60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228600" y="889509"/>
            <a:ext cx="88030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Temperature Sensors and Heaters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25W heater installed under vessel secured with Stycast and G-10 cover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Two temp. sensors installed on each tank, one on top and bottom, secured with Stycast and G-10 “Garage”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1834E46-E836-476D-A8ED-DA9447E2B0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34" y="4198605"/>
            <a:ext cx="2850361" cy="197310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575D6F97-2688-4F48-9EBA-4377A6B019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00" y="2259676"/>
            <a:ext cx="2789695" cy="1809226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746373AF-18FA-45EA-BEA4-463AC8B6C3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346" y="2898635"/>
            <a:ext cx="4445695" cy="32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1696-D6C6-F94D-9BD3-CF070F6EB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0919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July 12,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8A72-9EF6-0441-A91C-31E7F294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594A-1766-E545-8C59-68751BDAF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7885" y="6498625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C. Grimm | PIP-II 2nd Technical Workshop July 12-14, 2022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EA15-4D8E-44D0-B390-E6EAB0452D0D}"/>
              </a:ext>
            </a:extLst>
          </p:cNvPr>
          <p:cNvSpPr txBox="1"/>
          <p:nvPr/>
        </p:nvSpPr>
        <p:spPr>
          <a:xfrm>
            <a:off x="170482" y="920506"/>
            <a:ext cx="8803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MLI Blanket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10-Layer blankets – hand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Folded at joints to avoid thermal shorts, “best practice”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7D9494-534F-42BE-91CA-C86D1CA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Phase 1A: Beam Line Assembly</a:t>
            </a:r>
          </a:p>
        </p:txBody>
      </p:sp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94BD02E2-3681-48F8-8ECD-19054F88C9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515" y="249813"/>
            <a:ext cx="2064766" cy="152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27A8E-8DC3-44B4-8217-08D5759CED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54" y="2069046"/>
            <a:ext cx="3866827" cy="2143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7C5E3-DA6B-4B2A-9FC5-D5186FD050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38" y="2070937"/>
            <a:ext cx="4089877" cy="2143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5D487C-271E-4841-B83A-713A5B5F8B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88" y="4282890"/>
            <a:ext cx="2620575" cy="1979943"/>
          </a:xfrm>
          <a:prstGeom prst="rect">
            <a:avLst/>
          </a:prstGeom>
        </p:spPr>
      </p:pic>
      <p:pic>
        <p:nvPicPr>
          <p:cNvPr id="19" name="Picture 18" descr="A picture containing indoor, kitchenware&#10;&#10;Description automatically generated">
            <a:extLst>
              <a:ext uri="{FF2B5EF4-FFF2-40B4-BE49-F238E27FC236}">
                <a16:creationId xmlns:a16="http://schemas.microsoft.com/office/drawing/2014/main" id="{263B8069-7588-4100-B68E-E64B9C8B9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636" y="4282890"/>
            <a:ext cx="2534469" cy="19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6419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50E69879554438E56C400D8247E15" ma:contentTypeVersion="15" ma:contentTypeDescription="Create a new document." ma:contentTypeScope="" ma:versionID="d753e307d38aa58a1c13e48ac44d134c">
  <xsd:schema xmlns:xsd="http://www.w3.org/2001/XMLSchema" xmlns:xs="http://www.w3.org/2001/XMLSchema" xmlns:p="http://schemas.microsoft.com/office/2006/metadata/properties" xmlns:ns2="f6a2da77-3c8f-4527-b83a-becbfea2a58c" xmlns:ns3="6af097bf-c6cc-4829-adcd-4351e0b3f2c1" targetNamespace="http://schemas.microsoft.com/office/2006/metadata/properties" ma:root="true" ma:fieldsID="08b7d9d9a71472dcad34e86c3407a081" ns2:_="" ns3:_="">
    <xsd:import namespace="f6a2da77-3c8f-4527-b83a-becbfea2a58c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notes0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2da77-3c8f-4527-b83a-becbfea2a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notes0" ma:index="17" nillable="true" ma:displayName="notes" ma:internalName="notes0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f097bf-c6cc-4829-adcd-4351e0b3f2c1">
      <UserInfo>
        <DisplayName>Peter A. Mcintosh</DisplayName>
        <AccountId>322</AccountId>
        <AccountType/>
      </UserInfo>
      <UserInfo>
        <DisplayName>Jonathan P. Lewis</DisplayName>
        <AccountId>323</AccountId>
        <AccountType/>
      </UserInfo>
      <UserInfo>
        <DisplayName>Alan E. Wheelhouse</DisplayName>
        <AccountId>324</AccountId>
        <AccountType/>
      </UserInfo>
      <UserInfo>
        <DisplayName>Carlo Pagani</DisplayName>
        <AccountId>325</AccountId>
        <AccountType/>
      </UserInfo>
      <UserInfo>
        <DisplayName>Hassen Jenhani</DisplayName>
        <AccountId>326</AccountId>
        <AccountType/>
      </UserInfo>
      <UserInfo>
        <DisplayName>Nicolas Bazin</DisplayName>
        <AccountId>55</AccountId>
        <AccountType/>
      </UserInfo>
      <UserInfo>
        <DisplayName>Claire S. Simon</DisplayName>
        <AccountId>327</AccountId>
        <AccountType/>
      </UserInfo>
      <UserInfo>
        <DisplayName>Grigory V. Eremeev</DisplayName>
        <AccountId>177</AccountId>
        <AccountType/>
      </UserInfo>
      <UserInfo>
        <DisplayName>Nikolay A Solyak</DisplayName>
        <AccountId>64</AccountId>
        <AccountType/>
      </UserInfo>
      <UserInfo>
        <DisplayName>Martina Martinello</DisplayName>
        <AccountId>72</AccountId>
        <AccountType/>
      </UserInfo>
      <UserInfo>
        <DisplayName>Vincent Roger</DisplayName>
        <AccountId>91</AccountId>
        <AccountType/>
      </UserInfo>
      <UserInfo>
        <DisplayName>Kenneth S. Premo</DisplayName>
        <AccountId>68</AccountId>
        <AccountType/>
      </UserInfo>
      <UserInfo>
        <DisplayName>Fumio Furuta</DisplayName>
        <AccountId>75</AccountId>
        <AccountType/>
      </UserInfo>
    </SharedWithUsers>
    <notes0 xmlns="f6a2da77-3c8f-4527-b83a-becbfea2a58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6DA78C-E12A-4412-AE87-DAAFFEBAA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a2da77-3c8f-4527-b83a-becbfea2a58c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dcmitype/"/>
    <ds:schemaRef ds:uri="f6a2da77-3c8f-4527-b83a-becbfea2a58c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6af097bf-c6cc-4829-adcd-4351e0b3f2c1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54696</TotalTime>
  <Words>1574</Words>
  <Application>Microsoft Office PowerPoint</Application>
  <PresentationFormat>On-screen Show (4:3)</PresentationFormat>
  <Paragraphs>270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Fermilab_PPT_090815</vt:lpstr>
      <vt:lpstr>1_Custom Design</vt:lpstr>
      <vt:lpstr>Custom Design</vt:lpstr>
      <vt:lpstr>1_Fermilab_PPT_090915</vt:lpstr>
      <vt:lpstr>PowerPoint Presentation</vt:lpstr>
      <vt:lpstr>Outline</vt:lpstr>
      <vt:lpstr>Team Background</vt:lpstr>
      <vt:lpstr>String Details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1A: Beam Line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Phase 1B: Strongback Fitment and Assembly</vt:lpstr>
      <vt:lpstr>Look Ahead</vt:lpstr>
      <vt:lpstr>Misc. Work</vt:lpstr>
      <vt:lpstr>Misc. Work</vt:lpstr>
      <vt:lpstr>Misc.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Charles J Grimm</cp:lastModifiedBy>
  <cp:revision>245</cp:revision>
  <cp:lastPrinted>2020-06-30T18:51:12Z</cp:lastPrinted>
  <dcterms:created xsi:type="dcterms:W3CDTF">2019-12-16T19:54:36Z</dcterms:created>
  <dcterms:modified xsi:type="dcterms:W3CDTF">2022-07-11T11:45:58Z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0x01010002E50E69879554438E56C400D8247E15</vt:lpwstr>
  </property>
</Properties>
</file>