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42"/>
  </p:notesMasterIdLst>
  <p:sldIdLst>
    <p:sldId id="2470" r:id="rId5"/>
    <p:sldId id="2686" r:id="rId6"/>
    <p:sldId id="2688" r:id="rId7"/>
    <p:sldId id="2683" r:id="rId8"/>
    <p:sldId id="2685" r:id="rId9"/>
    <p:sldId id="2684" r:id="rId10"/>
    <p:sldId id="2689" r:id="rId11"/>
    <p:sldId id="2687" r:id="rId12"/>
    <p:sldId id="2691" r:id="rId13"/>
    <p:sldId id="2708" r:id="rId14"/>
    <p:sldId id="2725" r:id="rId15"/>
    <p:sldId id="2726" r:id="rId16"/>
    <p:sldId id="2727" r:id="rId17"/>
    <p:sldId id="2728" r:id="rId18"/>
    <p:sldId id="2699" r:id="rId19"/>
    <p:sldId id="2700" r:id="rId20"/>
    <p:sldId id="2729" r:id="rId21"/>
    <p:sldId id="2731" r:id="rId22"/>
    <p:sldId id="2692" r:id="rId23"/>
    <p:sldId id="2720" r:id="rId24"/>
    <p:sldId id="2721" r:id="rId25"/>
    <p:sldId id="2701" r:id="rId26"/>
    <p:sldId id="2702" r:id="rId27"/>
    <p:sldId id="2716" r:id="rId28"/>
    <p:sldId id="2717" r:id="rId29"/>
    <p:sldId id="2703" r:id="rId30"/>
    <p:sldId id="2704" r:id="rId31"/>
    <p:sldId id="2705" r:id="rId32"/>
    <p:sldId id="2696" r:id="rId33"/>
    <p:sldId id="2732" r:id="rId34"/>
    <p:sldId id="2693" r:id="rId35"/>
    <p:sldId id="2723" r:id="rId36"/>
    <p:sldId id="2733" r:id="rId37"/>
    <p:sldId id="2697" r:id="rId38"/>
    <p:sldId id="2698" r:id="rId39"/>
    <p:sldId id="2706" r:id="rId40"/>
    <p:sldId id="270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E510E5-EBEE-4A33-80CF-62D079196ACA}" v="2" dt="2022-07-08T21:25:24.9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61" autoAdjust="0"/>
    <p:restoredTop sz="94660"/>
  </p:normalViewPr>
  <p:slideViewPr>
    <p:cSldViewPr snapToGrid="0">
      <p:cViewPr varScale="1">
        <p:scale>
          <a:sx n="83" d="100"/>
          <a:sy n="83" d="100"/>
        </p:scale>
        <p:origin x="490"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eph P Ozelis" userId="895b169d-f6ab-41db-a59f-839ebe0f64ff" providerId="ADAL" clId="{37E510E5-EBEE-4A33-80CF-62D079196ACA}"/>
    <pc:docChg chg="undo custSel modSld">
      <pc:chgData name="Joseph P Ozelis" userId="895b169d-f6ab-41db-a59f-839ebe0f64ff" providerId="ADAL" clId="{37E510E5-EBEE-4A33-80CF-62D079196ACA}" dt="2022-07-11T16:52:56.098" v="733" actId="20577"/>
      <pc:docMkLst>
        <pc:docMk/>
      </pc:docMkLst>
      <pc:sldChg chg="modSp mod">
        <pc:chgData name="Joseph P Ozelis" userId="895b169d-f6ab-41db-a59f-839ebe0f64ff" providerId="ADAL" clId="{37E510E5-EBEE-4A33-80CF-62D079196ACA}" dt="2022-07-08T20:36:14.250" v="69" actId="1076"/>
        <pc:sldMkLst>
          <pc:docMk/>
          <pc:sldMk cId="1139286859" sldId="2470"/>
        </pc:sldMkLst>
        <pc:spChg chg="mod">
          <ac:chgData name="Joseph P Ozelis" userId="895b169d-f6ab-41db-a59f-839ebe0f64ff" providerId="ADAL" clId="{37E510E5-EBEE-4A33-80CF-62D079196ACA}" dt="2022-07-08T20:36:14.250" v="69" actId="1076"/>
          <ac:spMkLst>
            <pc:docMk/>
            <pc:sldMk cId="1139286859" sldId="2470"/>
            <ac:spMk id="3" creationId="{00000000-0000-0000-0000-000000000000}"/>
          </ac:spMkLst>
        </pc:spChg>
        <pc:spChg chg="mod">
          <ac:chgData name="Joseph P Ozelis" userId="895b169d-f6ab-41db-a59f-839ebe0f64ff" providerId="ADAL" clId="{37E510E5-EBEE-4A33-80CF-62D079196ACA}" dt="2022-07-08T20:36:12.548" v="68" actId="1076"/>
          <ac:spMkLst>
            <pc:docMk/>
            <pc:sldMk cId="1139286859" sldId="2470"/>
            <ac:spMk id="4" creationId="{00000000-0000-0000-0000-000000000000}"/>
          </ac:spMkLst>
        </pc:spChg>
      </pc:sldChg>
      <pc:sldChg chg="modSp mod">
        <pc:chgData name="Joseph P Ozelis" userId="895b169d-f6ab-41db-a59f-839ebe0f64ff" providerId="ADAL" clId="{37E510E5-EBEE-4A33-80CF-62D079196ACA}" dt="2022-07-08T20:42:49.084" v="314" actId="20577"/>
        <pc:sldMkLst>
          <pc:docMk/>
          <pc:sldMk cId="3338777383" sldId="2683"/>
        </pc:sldMkLst>
        <pc:spChg chg="mod">
          <ac:chgData name="Joseph P Ozelis" userId="895b169d-f6ab-41db-a59f-839ebe0f64ff" providerId="ADAL" clId="{37E510E5-EBEE-4A33-80CF-62D079196ACA}" dt="2022-07-08T20:42:49.084" v="314" actId="20577"/>
          <ac:spMkLst>
            <pc:docMk/>
            <pc:sldMk cId="3338777383" sldId="2683"/>
            <ac:spMk id="2" creationId="{C1CFAE13-8874-A14D-8F97-629D4C451E6C}"/>
          </ac:spMkLst>
        </pc:spChg>
      </pc:sldChg>
      <pc:sldChg chg="modSp mod">
        <pc:chgData name="Joseph P Ozelis" userId="895b169d-f6ab-41db-a59f-839ebe0f64ff" providerId="ADAL" clId="{37E510E5-EBEE-4A33-80CF-62D079196ACA}" dt="2022-07-11T16:52:16.191" v="731" actId="5793"/>
        <pc:sldMkLst>
          <pc:docMk/>
          <pc:sldMk cId="4074606140" sldId="2686"/>
        </pc:sldMkLst>
        <pc:spChg chg="mod">
          <ac:chgData name="Joseph P Ozelis" userId="895b169d-f6ab-41db-a59f-839ebe0f64ff" providerId="ADAL" clId="{37E510E5-EBEE-4A33-80CF-62D079196ACA}" dt="2022-07-11T16:52:16.191" v="731" actId="5793"/>
          <ac:spMkLst>
            <pc:docMk/>
            <pc:sldMk cId="4074606140" sldId="2686"/>
            <ac:spMk id="2" creationId="{C1CFAE13-8874-A14D-8F97-629D4C451E6C}"/>
          </ac:spMkLst>
        </pc:spChg>
      </pc:sldChg>
      <pc:sldChg chg="mod modShow">
        <pc:chgData name="Joseph P Ozelis" userId="895b169d-f6ab-41db-a59f-839ebe0f64ff" providerId="ADAL" clId="{37E510E5-EBEE-4A33-80CF-62D079196ACA}" dt="2022-07-08T21:17:14.597" v="326" actId="729"/>
        <pc:sldMkLst>
          <pc:docMk/>
          <pc:sldMk cId="532930163" sldId="2687"/>
        </pc:sldMkLst>
      </pc:sldChg>
      <pc:sldChg chg="modSp mod">
        <pc:chgData name="Joseph P Ozelis" userId="895b169d-f6ab-41db-a59f-839ebe0f64ff" providerId="ADAL" clId="{37E510E5-EBEE-4A33-80CF-62D079196ACA}" dt="2022-07-11T16:29:53.127" v="658" actId="20577"/>
        <pc:sldMkLst>
          <pc:docMk/>
          <pc:sldMk cId="1363105887" sldId="2688"/>
        </pc:sldMkLst>
        <pc:spChg chg="mod">
          <ac:chgData name="Joseph P Ozelis" userId="895b169d-f6ab-41db-a59f-839ebe0f64ff" providerId="ADAL" clId="{37E510E5-EBEE-4A33-80CF-62D079196ACA}" dt="2022-07-11T16:29:53.127" v="658" actId="20577"/>
          <ac:spMkLst>
            <pc:docMk/>
            <pc:sldMk cId="1363105887" sldId="2688"/>
            <ac:spMk id="3" creationId="{0202816E-0392-AE43-AACB-6CB5C6B53F3C}"/>
          </ac:spMkLst>
        </pc:spChg>
      </pc:sldChg>
      <pc:sldChg chg="mod modShow">
        <pc:chgData name="Joseph P Ozelis" userId="895b169d-f6ab-41db-a59f-839ebe0f64ff" providerId="ADAL" clId="{37E510E5-EBEE-4A33-80CF-62D079196ACA}" dt="2022-07-08T21:17:06.478" v="325" actId="729"/>
        <pc:sldMkLst>
          <pc:docMk/>
          <pc:sldMk cId="1971662380" sldId="2689"/>
        </pc:sldMkLst>
      </pc:sldChg>
      <pc:sldChg chg="mod modShow">
        <pc:chgData name="Joseph P Ozelis" userId="895b169d-f6ab-41db-a59f-839ebe0f64ff" providerId="ADAL" clId="{37E510E5-EBEE-4A33-80CF-62D079196ACA}" dt="2022-07-08T21:17:21.842" v="327" actId="729"/>
        <pc:sldMkLst>
          <pc:docMk/>
          <pc:sldMk cId="2210830751" sldId="2691"/>
        </pc:sldMkLst>
      </pc:sldChg>
      <pc:sldChg chg="mod modShow">
        <pc:chgData name="Joseph P Ozelis" userId="895b169d-f6ab-41db-a59f-839ebe0f64ff" providerId="ADAL" clId="{37E510E5-EBEE-4A33-80CF-62D079196ACA}" dt="2022-07-08T20:44:48.879" v="319" actId="729"/>
        <pc:sldMkLst>
          <pc:docMk/>
          <pc:sldMk cId="2417581179" sldId="2692"/>
        </pc:sldMkLst>
      </pc:sldChg>
      <pc:sldChg chg="mod modShow">
        <pc:chgData name="Joseph P Ozelis" userId="895b169d-f6ab-41db-a59f-839ebe0f64ff" providerId="ADAL" clId="{37E510E5-EBEE-4A33-80CF-62D079196ACA}" dt="2022-07-08T20:47:10.621" v="323" actId="729"/>
        <pc:sldMkLst>
          <pc:docMk/>
          <pc:sldMk cId="4276598240" sldId="2693"/>
        </pc:sldMkLst>
      </pc:sldChg>
      <pc:sldChg chg="mod modShow">
        <pc:chgData name="Joseph P Ozelis" userId="895b169d-f6ab-41db-a59f-839ebe0f64ff" providerId="ADAL" clId="{37E510E5-EBEE-4A33-80CF-62D079196ACA}" dt="2022-07-08T20:46:53" v="322" actId="729"/>
        <pc:sldMkLst>
          <pc:docMk/>
          <pc:sldMk cId="922397731" sldId="2696"/>
        </pc:sldMkLst>
      </pc:sldChg>
      <pc:sldChg chg="modSp mod">
        <pc:chgData name="Joseph P Ozelis" userId="895b169d-f6ab-41db-a59f-839ebe0f64ff" providerId="ADAL" clId="{37E510E5-EBEE-4A33-80CF-62D079196ACA}" dt="2022-07-11T16:52:56.098" v="733" actId="20577"/>
        <pc:sldMkLst>
          <pc:docMk/>
          <pc:sldMk cId="2846020008" sldId="2701"/>
        </pc:sldMkLst>
        <pc:spChg chg="mod">
          <ac:chgData name="Joseph P Ozelis" userId="895b169d-f6ab-41db-a59f-839ebe0f64ff" providerId="ADAL" clId="{37E510E5-EBEE-4A33-80CF-62D079196ACA}" dt="2022-07-11T16:52:56.098" v="733" actId="20577"/>
          <ac:spMkLst>
            <pc:docMk/>
            <pc:sldMk cId="2846020008" sldId="2701"/>
            <ac:spMk id="2" creationId="{C1CFAE13-8874-A14D-8F97-629D4C451E6C}"/>
          </ac:spMkLst>
        </pc:spChg>
      </pc:sldChg>
      <pc:sldChg chg="modSp mod">
        <pc:chgData name="Joseph P Ozelis" userId="895b169d-f6ab-41db-a59f-839ebe0f64ff" providerId="ADAL" clId="{37E510E5-EBEE-4A33-80CF-62D079196ACA}" dt="2022-07-11T16:48:17.411" v="679" actId="1036"/>
        <pc:sldMkLst>
          <pc:docMk/>
          <pc:sldMk cId="4002909739" sldId="2702"/>
        </pc:sldMkLst>
        <pc:picChg chg="mod">
          <ac:chgData name="Joseph P Ozelis" userId="895b169d-f6ab-41db-a59f-839ebe0f64ff" providerId="ADAL" clId="{37E510E5-EBEE-4A33-80CF-62D079196ACA}" dt="2022-07-11T16:48:17.411" v="679" actId="1036"/>
          <ac:picMkLst>
            <pc:docMk/>
            <pc:sldMk cId="4002909739" sldId="2702"/>
            <ac:picMk id="7" creationId="{545F189D-066B-0846-97FB-97FFDE33F43F}"/>
          </ac:picMkLst>
        </pc:picChg>
      </pc:sldChg>
      <pc:sldChg chg="mod modShow">
        <pc:chgData name="Joseph P Ozelis" userId="895b169d-f6ab-41db-a59f-839ebe0f64ff" providerId="ADAL" clId="{37E510E5-EBEE-4A33-80CF-62D079196ACA}" dt="2022-07-08T20:45:42.942" v="321" actId="729"/>
        <pc:sldMkLst>
          <pc:docMk/>
          <pc:sldMk cId="302524156" sldId="2703"/>
        </pc:sldMkLst>
      </pc:sldChg>
      <pc:sldChg chg="modSp mod">
        <pc:chgData name="Joseph P Ozelis" userId="895b169d-f6ab-41db-a59f-839ebe0f64ff" providerId="ADAL" clId="{37E510E5-EBEE-4A33-80CF-62D079196ACA}" dt="2022-07-11T16:46:45.758" v="662" actId="20577"/>
        <pc:sldMkLst>
          <pc:docMk/>
          <pc:sldMk cId="967600773" sldId="2704"/>
        </pc:sldMkLst>
        <pc:spChg chg="mod">
          <ac:chgData name="Joseph P Ozelis" userId="895b169d-f6ab-41db-a59f-839ebe0f64ff" providerId="ADAL" clId="{37E510E5-EBEE-4A33-80CF-62D079196ACA}" dt="2022-07-11T16:46:45.758" v="662" actId="20577"/>
          <ac:spMkLst>
            <pc:docMk/>
            <pc:sldMk cId="967600773" sldId="2704"/>
            <ac:spMk id="2" creationId="{C1CFAE13-8874-A14D-8F97-629D4C451E6C}"/>
          </ac:spMkLst>
        </pc:spChg>
      </pc:sldChg>
      <pc:sldChg chg="modSp mod">
        <pc:chgData name="Joseph P Ozelis" userId="895b169d-f6ab-41db-a59f-839ebe0f64ff" providerId="ADAL" clId="{37E510E5-EBEE-4A33-80CF-62D079196ACA}" dt="2022-07-11T16:46:34.068" v="661" actId="255"/>
        <pc:sldMkLst>
          <pc:docMk/>
          <pc:sldMk cId="162942868" sldId="2705"/>
        </pc:sldMkLst>
        <pc:spChg chg="mod">
          <ac:chgData name="Joseph P Ozelis" userId="895b169d-f6ab-41db-a59f-839ebe0f64ff" providerId="ADAL" clId="{37E510E5-EBEE-4A33-80CF-62D079196ACA}" dt="2022-07-11T16:46:34.068" v="661" actId="255"/>
          <ac:spMkLst>
            <pc:docMk/>
            <pc:sldMk cId="162942868" sldId="2705"/>
            <ac:spMk id="2" creationId="{C1CFAE13-8874-A14D-8F97-629D4C451E6C}"/>
          </ac:spMkLst>
        </pc:spChg>
      </pc:sldChg>
      <pc:sldChg chg="modSp mod">
        <pc:chgData name="Joseph P Ozelis" userId="895b169d-f6ab-41db-a59f-839ebe0f64ff" providerId="ADAL" clId="{37E510E5-EBEE-4A33-80CF-62D079196ACA}" dt="2022-07-08T21:22:35.449" v="503" actId="255"/>
        <pc:sldMkLst>
          <pc:docMk/>
          <pc:sldMk cId="1029085958" sldId="2706"/>
        </pc:sldMkLst>
        <pc:spChg chg="mod">
          <ac:chgData name="Joseph P Ozelis" userId="895b169d-f6ab-41db-a59f-839ebe0f64ff" providerId="ADAL" clId="{37E510E5-EBEE-4A33-80CF-62D079196ACA}" dt="2022-07-08T21:22:35.449" v="503" actId="255"/>
          <ac:spMkLst>
            <pc:docMk/>
            <pc:sldMk cId="1029085958" sldId="2706"/>
            <ac:spMk id="2" creationId="{C1CFAE13-8874-A14D-8F97-629D4C451E6C}"/>
          </ac:spMkLst>
        </pc:spChg>
      </pc:sldChg>
      <pc:sldChg chg="mod modShow">
        <pc:chgData name="Joseph P Ozelis" userId="895b169d-f6ab-41db-a59f-839ebe0f64ff" providerId="ADAL" clId="{37E510E5-EBEE-4A33-80CF-62D079196ACA}" dt="2022-07-08T21:06:18.797" v="324" actId="729"/>
        <pc:sldMkLst>
          <pc:docMk/>
          <pc:sldMk cId="121553144" sldId="2707"/>
        </pc:sldMkLst>
      </pc:sldChg>
      <pc:sldChg chg="modSp mod">
        <pc:chgData name="Joseph P Ozelis" userId="895b169d-f6ab-41db-a59f-839ebe0f64ff" providerId="ADAL" clId="{37E510E5-EBEE-4A33-80CF-62D079196ACA}" dt="2022-07-11T16:51:32.189" v="727" actId="20577"/>
        <pc:sldMkLst>
          <pc:docMk/>
          <pc:sldMk cId="3434917587" sldId="2708"/>
        </pc:sldMkLst>
        <pc:spChg chg="mod">
          <ac:chgData name="Joseph P Ozelis" userId="895b169d-f6ab-41db-a59f-839ebe0f64ff" providerId="ADAL" clId="{37E510E5-EBEE-4A33-80CF-62D079196ACA}" dt="2022-07-11T16:51:32.189" v="727" actId="20577"/>
          <ac:spMkLst>
            <pc:docMk/>
            <pc:sldMk cId="3434917587" sldId="2708"/>
            <ac:spMk id="2" creationId="{777DF798-57F9-84A8-03D2-F02981857B88}"/>
          </ac:spMkLst>
        </pc:spChg>
      </pc:sldChg>
      <pc:sldChg chg="modSp mod">
        <pc:chgData name="Joseph P Ozelis" userId="895b169d-f6ab-41db-a59f-839ebe0f64ff" providerId="ADAL" clId="{37E510E5-EBEE-4A33-80CF-62D079196ACA}" dt="2022-07-11T16:47:52.383" v="673" actId="20577"/>
        <pc:sldMkLst>
          <pc:docMk/>
          <pc:sldMk cId="2562744273" sldId="2716"/>
        </pc:sldMkLst>
        <pc:spChg chg="mod">
          <ac:chgData name="Joseph P Ozelis" userId="895b169d-f6ab-41db-a59f-839ebe0f64ff" providerId="ADAL" clId="{37E510E5-EBEE-4A33-80CF-62D079196ACA}" dt="2022-07-11T16:47:52.383" v="673" actId="20577"/>
          <ac:spMkLst>
            <pc:docMk/>
            <pc:sldMk cId="2562744273" sldId="2716"/>
            <ac:spMk id="2" creationId="{C1CFAE13-8874-A14D-8F97-629D4C451E6C}"/>
          </ac:spMkLst>
        </pc:spChg>
      </pc:sldChg>
      <pc:sldChg chg="modSp mod">
        <pc:chgData name="Joseph P Ozelis" userId="895b169d-f6ab-41db-a59f-839ebe0f64ff" providerId="ADAL" clId="{37E510E5-EBEE-4A33-80CF-62D079196ACA}" dt="2022-07-11T16:47:35.801" v="669" actId="1076"/>
        <pc:sldMkLst>
          <pc:docMk/>
          <pc:sldMk cId="2131692265" sldId="2717"/>
        </pc:sldMkLst>
        <pc:spChg chg="mod">
          <ac:chgData name="Joseph P Ozelis" userId="895b169d-f6ab-41db-a59f-839ebe0f64ff" providerId="ADAL" clId="{37E510E5-EBEE-4A33-80CF-62D079196ACA}" dt="2022-07-11T16:47:35.801" v="669" actId="1076"/>
          <ac:spMkLst>
            <pc:docMk/>
            <pc:sldMk cId="2131692265" sldId="2717"/>
            <ac:spMk id="12" creationId="{8B89DADA-D43D-4B79-8C6D-76360EB8FA76}"/>
          </ac:spMkLst>
        </pc:spChg>
        <pc:picChg chg="mod">
          <ac:chgData name="Joseph P Ozelis" userId="895b169d-f6ab-41db-a59f-839ebe0f64ff" providerId="ADAL" clId="{37E510E5-EBEE-4A33-80CF-62D079196ACA}" dt="2022-07-11T16:47:17.518" v="664" actId="1076"/>
          <ac:picMkLst>
            <pc:docMk/>
            <pc:sldMk cId="2131692265" sldId="2717"/>
            <ac:picMk id="10" creationId="{1211BFC7-A882-4396-A4A1-3214D20A1AC6}"/>
          </ac:picMkLst>
        </pc:picChg>
        <pc:cxnChg chg="mod">
          <ac:chgData name="Joseph P Ozelis" userId="895b169d-f6ab-41db-a59f-839ebe0f64ff" providerId="ADAL" clId="{37E510E5-EBEE-4A33-80CF-62D079196ACA}" dt="2022-07-11T16:47:35.801" v="669" actId="1076"/>
          <ac:cxnSpMkLst>
            <pc:docMk/>
            <pc:sldMk cId="2131692265" sldId="2717"/>
            <ac:cxnSpMk id="11" creationId="{4FC87F42-123E-4D20-879F-19C2E53495EE}"/>
          </ac:cxnSpMkLst>
        </pc:cxnChg>
        <pc:cxnChg chg="mod">
          <ac:chgData name="Joseph P Ozelis" userId="895b169d-f6ab-41db-a59f-839ebe0f64ff" providerId="ADAL" clId="{37E510E5-EBEE-4A33-80CF-62D079196ACA}" dt="2022-07-11T16:47:28.366" v="666" actId="14100"/>
          <ac:cxnSpMkLst>
            <pc:docMk/>
            <pc:sldMk cId="2131692265" sldId="2717"/>
            <ac:cxnSpMk id="14" creationId="{63FCDEF8-066E-4E36-ADE5-C8D17A82A62A}"/>
          </ac:cxnSpMkLst>
        </pc:cxnChg>
      </pc:sldChg>
      <pc:sldChg chg="mod modShow">
        <pc:chgData name="Joseph P Ozelis" userId="895b169d-f6ab-41db-a59f-839ebe0f64ff" providerId="ADAL" clId="{37E510E5-EBEE-4A33-80CF-62D079196ACA}" dt="2022-07-08T20:45:05.875" v="320" actId="729"/>
        <pc:sldMkLst>
          <pc:docMk/>
          <pc:sldMk cId="1025214639" sldId="2720"/>
        </pc:sldMkLst>
      </pc:sldChg>
      <pc:sldChg chg="mod modShow">
        <pc:chgData name="Joseph P Ozelis" userId="895b169d-f6ab-41db-a59f-839ebe0f64ff" providerId="ADAL" clId="{37E510E5-EBEE-4A33-80CF-62D079196ACA}" dt="2022-07-08T20:43:57.047" v="315" actId="729"/>
        <pc:sldMkLst>
          <pc:docMk/>
          <pc:sldMk cId="1333113598" sldId="2727"/>
        </pc:sldMkLst>
      </pc:sldChg>
      <pc:sldChg chg="modSp mod">
        <pc:chgData name="Joseph P Ozelis" userId="895b169d-f6ab-41db-a59f-839ebe0f64ff" providerId="ADAL" clId="{37E510E5-EBEE-4A33-80CF-62D079196ACA}" dt="2022-07-11T16:50:33.655" v="705" actId="15"/>
        <pc:sldMkLst>
          <pc:docMk/>
          <pc:sldMk cId="3285362121" sldId="2728"/>
        </pc:sldMkLst>
        <pc:spChg chg="mod">
          <ac:chgData name="Joseph P Ozelis" userId="895b169d-f6ab-41db-a59f-839ebe0f64ff" providerId="ADAL" clId="{37E510E5-EBEE-4A33-80CF-62D079196ACA}" dt="2022-07-08T20:44:17.290" v="318" actId="1076"/>
          <ac:spMkLst>
            <pc:docMk/>
            <pc:sldMk cId="3285362121" sldId="2728"/>
            <ac:spMk id="3" creationId="{2FF3F0A5-6856-4156-6370-EA07C9B978F4}"/>
          </ac:spMkLst>
        </pc:spChg>
        <pc:spChg chg="mod">
          <ac:chgData name="Joseph P Ozelis" userId="895b169d-f6ab-41db-a59f-839ebe0f64ff" providerId="ADAL" clId="{37E510E5-EBEE-4A33-80CF-62D079196ACA}" dt="2022-07-11T16:50:33.655" v="705" actId="15"/>
          <ac:spMkLst>
            <pc:docMk/>
            <pc:sldMk cId="3285362121" sldId="2728"/>
            <ac:spMk id="9" creationId="{62BB55B4-0F53-4DD3-A1CC-54BAD1DE1A73}"/>
          </ac:spMkLst>
        </pc:spChg>
      </pc:sldChg>
      <pc:sldChg chg="modSp mod">
        <pc:chgData name="Joseph P Ozelis" userId="895b169d-f6ab-41db-a59f-839ebe0f64ff" providerId="ADAL" clId="{37E510E5-EBEE-4A33-80CF-62D079196ACA}" dt="2022-07-11T16:49:31.380" v="701" actId="20577"/>
        <pc:sldMkLst>
          <pc:docMk/>
          <pc:sldMk cId="1758174031" sldId="2731"/>
        </pc:sldMkLst>
        <pc:spChg chg="mod">
          <ac:chgData name="Joseph P Ozelis" userId="895b169d-f6ab-41db-a59f-839ebe0f64ff" providerId="ADAL" clId="{37E510E5-EBEE-4A33-80CF-62D079196ACA}" dt="2022-07-11T16:49:31.380" v="701" actId="20577"/>
          <ac:spMkLst>
            <pc:docMk/>
            <pc:sldMk cId="1758174031" sldId="2731"/>
            <ac:spMk id="9" creationId="{C4C923AF-1978-491E-8F1B-43D8D81EF15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35D6EA-AAB3-4AAF-9778-9AD463217C17}" type="datetimeFigureOut">
              <a:rPr lang="en-US" smtClean="0"/>
              <a:t>7/11/2022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16D27F-995A-4243-B31A-5FC9ED57923E}" type="slidenum">
              <a:rPr lang="en-US" smtClean="0"/>
              <a:t>‹#›</a:t>
            </a:fld>
            <a:endParaRPr lang="en-US"/>
          </a:p>
        </p:txBody>
      </p:sp>
    </p:spTree>
    <p:extLst>
      <p:ext uri="{BB962C8B-B14F-4D97-AF65-F5344CB8AC3E}">
        <p14:creationId xmlns:p14="http://schemas.microsoft.com/office/powerpoint/2010/main" val="3042021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emf"/><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pic>
        <p:nvPicPr>
          <p:cNvPr id="3" name="Picture 2">
            <a:extLst>
              <a:ext uri="{FF2B5EF4-FFF2-40B4-BE49-F238E27FC236}">
                <a16:creationId xmlns:a16="http://schemas.microsoft.com/office/drawing/2014/main" id="{E19ACA47-E1C9-D14E-A205-8CB25298F11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8003" y="896935"/>
            <a:ext cx="12228576" cy="3336828"/>
          </a:xfrm>
          <a:prstGeom prst="rect">
            <a:avLst/>
          </a:prstGeom>
        </p:spPr>
      </p:pic>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dirty="0"/>
              <a:t>Click to edit Master text styles</a:t>
            </a:r>
          </a:p>
        </p:txBody>
      </p:sp>
      <p:pic>
        <p:nvPicPr>
          <p:cNvPr id="11" name="Picture 10" descr="title_header_16x9.pdf"/>
          <p:cNvPicPr>
            <a:picLocks noChangeAspect="1"/>
          </p:cNvPicPr>
          <p:nvPr userDrawn="1"/>
        </p:nvPicPr>
        <p:blipFill rotWithShape="1">
          <a:blip r:embed="rId3" cstate="hqprint">
            <a:extLst>
              <a:ext uri="{28A0092B-C50C-407E-A947-70E740481C1C}">
                <a14:useLocalDpi xmlns:a14="http://schemas.microsoft.com/office/drawing/2010/main"/>
              </a:ext>
            </a:extLst>
          </a:blip>
          <a:srcRect l="1456"/>
          <a:stretch/>
        </p:blipFill>
        <p:spPr>
          <a:xfrm>
            <a:off x="-23681" y="249845"/>
            <a:ext cx="12014381" cy="310883"/>
          </a:xfrm>
          <a:prstGeom prst="rect">
            <a:avLst/>
          </a:prstGeom>
        </p:spPr>
      </p:pic>
      <p:sp>
        <p:nvSpPr>
          <p:cNvPr id="12" name="TextBox 11">
            <a:extLst>
              <a:ext uri="{FF2B5EF4-FFF2-40B4-BE49-F238E27FC236}">
                <a16:creationId xmlns:a16="http://schemas.microsoft.com/office/drawing/2014/main" id="{3AB522AF-9EFE-4D25-8693-FAF51B05263F}"/>
              </a:ext>
            </a:extLst>
          </p:cNvPr>
          <p:cNvSpPr txBox="1"/>
          <p:nvPr userDrawn="1"/>
        </p:nvSpPr>
        <p:spPr>
          <a:xfrm>
            <a:off x="8562963" y="4817049"/>
            <a:ext cx="3427737" cy="1723549"/>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600" dirty="0">
                <a:latin typeface="Helvetica"/>
                <a:cs typeface="Helvetica"/>
              </a:rPr>
              <a:t>A Partnership of: </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US/DOE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India/DAE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Italy/INFN</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UK/STFC-UKRI</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France/CEA, CNRS/IN2P3</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Poland/WUST </a:t>
            </a:r>
            <a:endParaRPr lang="en-US" sz="1600" kern="1200" baseline="0" dirty="0">
              <a:solidFill>
                <a:schemeClr val="tx1"/>
              </a:solidFill>
              <a:latin typeface="Helvetica"/>
              <a:cs typeface="Helvetica"/>
            </a:endParaRPr>
          </a:p>
        </p:txBody>
      </p:sp>
      <p:pic>
        <p:nvPicPr>
          <p:cNvPr id="19" name="Picture 18">
            <a:extLst>
              <a:ext uri="{FF2B5EF4-FFF2-40B4-BE49-F238E27FC236}">
                <a16:creationId xmlns:a16="http://schemas.microsoft.com/office/drawing/2014/main" id="{D84BD724-1E80-4878-9472-027E28C6A7C2}"/>
              </a:ext>
            </a:extLst>
          </p:cNvPr>
          <p:cNvPicPr>
            <a:picLocks/>
          </p:cNvPicPr>
          <p:nvPr userDrawn="1"/>
        </p:nvPicPr>
        <p:blipFill>
          <a:blip r:embed="rId4" cstate="hqprint">
            <a:extLst>
              <a:ext uri="{28A0092B-C50C-407E-A947-70E740481C1C}">
                <a14:useLocalDpi xmlns:a14="http://schemas.microsoft.com/office/drawing/2010/main"/>
              </a:ext>
            </a:extLst>
          </a:blip>
          <a:stretch>
            <a:fillRect/>
          </a:stretch>
        </p:blipFill>
        <p:spPr>
          <a:xfrm>
            <a:off x="11340220" y="6275566"/>
            <a:ext cx="338328" cy="210312"/>
          </a:xfrm>
          <a:prstGeom prst="rect">
            <a:avLst/>
          </a:prstGeom>
          <a:effectLst>
            <a:outerShdw blurRad="50800" dist="25400" dir="2700000" algn="tl" rotWithShape="0">
              <a:prstClr val="black">
                <a:alpha val="40000"/>
              </a:prstClr>
            </a:outerShdw>
          </a:effectLst>
        </p:spPr>
      </p:pic>
      <p:sp>
        <p:nvSpPr>
          <p:cNvPr id="20" name="Rectangle 19">
            <a:extLst>
              <a:ext uri="{FF2B5EF4-FFF2-40B4-BE49-F238E27FC236}">
                <a16:creationId xmlns:a16="http://schemas.microsoft.com/office/drawing/2014/main" id="{8872EFF9-AFDE-445C-A3D7-86893885A566}"/>
              </a:ext>
            </a:extLst>
          </p:cNvPr>
          <p:cNvSpPr/>
          <p:nvPr userDrawn="1"/>
        </p:nvSpPr>
        <p:spPr>
          <a:xfrm>
            <a:off x="11334367" y="5522386"/>
            <a:ext cx="320040" cy="210312"/>
          </a:xfrm>
          <a:prstGeom prst="rect">
            <a:avLst/>
          </a:prstGeom>
          <a: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DA44023-1640-4E23-9B6C-B21D51AC203C}"/>
              </a:ext>
            </a:extLst>
          </p:cNvPr>
          <p:cNvSpPr/>
          <p:nvPr userDrawn="1"/>
        </p:nvSpPr>
        <p:spPr>
          <a:xfrm>
            <a:off x="11334365" y="5263975"/>
            <a:ext cx="320040" cy="210312"/>
          </a:xfrm>
          <a:prstGeom prst="rect">
            <a:avLst/>
          </a:prstGeom>
          <a:blipFill>
            <a:blip r:embed="rId7" cstate="hqprint">
              <a:extLst>
                <a:ext uri="{28A0092B-C50C-407E-A947-70E740481C1C}">
                  <a14:useLocalDpi xmlns:a14="http://schemas.microsoft.com/office/drawing/2010/main"/>
                </a:ext>
              </a:extLst>
            </a:blip>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CB91944F-4C95-403D-B21A-07CBC836EB9E}"/>
              </a:ext>
            </a:extLst>
          </p:cNvPr>
          <p:cNvPicPr>
            <a:picLocks/>
          </p:cNvPicPr>
          <p:nvPr userDrawn="1"/>
        </p:nvPicPr>
        <p:blipFill>
          <a:blip r:embed="rId8" cstate="hqprint">
            <a:extLst>
              <a:ext uri="{28A0092B-C50C-407E-A947-70E740481C1C}">
                <a14:useLocalDpi xmlns:a14="http://schemas.microsoft.com/office/drawing/2010/main"/>
              </a:ext>
            </a:extLst>
          </a:blip>
          <a:stretch>
            <a:fillRect/>
          </a:stretch>
        </p:blipFill>
        <p:spPr>
          <a:xfrm>
            <a:off x="11333761" y="5025543"/>
            <a:ext cx="402336" cy="210312"/>
          </a:xfrm>
          <a:prstGeom prst="rect">
            <a:avLst/>
          </a:prstGeom>
          <a:blipFill>
            <a:blip r:embed="rId9" cstate="hqprint">
              <a:extLst>
                <a:ext uri="{28A0092B-C50C-407E-A947-70E740481C1C}">
                  <a14:useLocalDpi xmlns:a14="http://schemas.microsoft.com/office/drawing/2010/main"/>
                </a:ext>
              </a:extLst>
            </a:blip>
            <a:stretch>
              <a:fillRect/>
            </a:stretch>
          </a:blipFill>
          <a:effectLst>
            <a:outerShdw blurRad="50800" dist="25400" dir="2700000" algn="tl" rotWithShape="0">
              <a:prstClr val="black">
                <a:alpha val="40000"/>
              </a:prstClr>
            </a:outerShdw>
          </a:effectLst>
        </p:spPr>
      </p:pic>
      <p:sp>
        <p:nvSpPr>
          <p:cNvPr id="23" name="Rectangle 22">
            <a:extLst>
              <a:ext uri="{FF2B5EF4-FFF2-40B4-BE49-F238E27FC236}">
                <a16:creationId xmlns:a16="http://schemas.microsoft.com/office/drawing/2014/main" id="{45EF24C8-38C3-451F-AE2C-C52B4B0C3DF9}"/>
              </a:ext>
            </a:extLst>
          </p:cNvPr>
          <p:cNvSpPr/>
          <p:nvPr userDrawn="1"/>
        </p:nvSpPr>
        <p:spPr>
          <a:xfrm>
            <a:off x="11334367" y="5777336"/>
            <a:ext cx="420624" cy="210312"/>
          </a:xfrm>
          <a:prstGeom prst="rect">
            <a:avLst/>
          </a:prstGeom>
          <a:blipFill>
            <a:blip r:embed="rId10" cstate="hqprint">
              <a:extLst>
                <a:ext uri="{28A0092B-C50C-407E-A947-70E740481C1C}">
                  <a14:useLocalDpi xmlns:a14="http://schemas.microsoft.com/office/drawing/2010/main"/>
                </a:ext>
              </a:extLst>
            </a:blip>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04FF91A-2A51-4F15-9737-050781425D07}"/>
              </a:ext>
            </a:extLst>
          </p:cNvPr>
          <p:cNvSpPr/>
          <p:nvPr userDrawn="1"/>
        </p:nvSpPr>
        <p:spPr>
          <a:xfrm>
            <a:off x="11333761" y="6024723"/>
            <a:ext cx="320040" cy="210312"/>
          </a:xfrm>
          <a:prstGeom prst="rect">
            <a:avLst/>
          </a:prstGeom>
          <a:blipFill>
            <a:blip r:embed="rId11" cstate="hqprint">
              <a:extLst>
                <a:ext uri="{28A0092B-C50C-407E-A947-70E740481C1C}">
                  <a14:useLocalDpi xmlns:a14="http://schemas.microsoft.com/office/drawing/2010/main"/>
                </a:ext>
              </a:extLst>
            </a:blip>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5782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5" y="971552"/>
            <a:ext cx="11563351" cy="5059363"/>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2" name="Date Placeholder 1">
            <a:extLst>
              <a:ext uri="{FF2B5EF4-FFF2-40B4-BE49-F238E27FC236}">
                <a16:creationId xmlns:a16="http://schemas.microsoft.com/office/drawing/2014/main" id="{3E4F00CD-44CB-48BB-BD23-6E74E41248A5}"/>
              </a:ext>
            </a:extLst>
          </p:cNvPr>
          <p:cNvSpPr>
            <a:spLocks noGrp="1"/>
          </p:cNvSpPr>
          <p:nvPr>
            <p:ph type="dt" sz="half" idx="10"/>
          </p:nvPr>
        </p:nvSpPr>
        <p:spPr/>
        <p:txBody>
          <a:bodyPr/>
          <a:lstStyle/>
          <a:p>
            <a:pPr>
              <a:defRPr/>
            </a:pPr>
            <a:r>
              <a:rPr lang="en-US"/>
              <a:t>12-July, 2022</a:t>
            </a:r>
            <a:endParaRPr lang="en-US" dirty="0"/>
          </a:p>
        </p:txBody>
      </p:sp>
      <p:sp>
        <p:nvSpPr>
          <p:cNvPr id="3" name="Footer Placeholder 2">
            <a:extLst>
              <a:ext uri="{FF2B5EF4-FFF2-40B4-BE49-F238E27FC236}">
                <a16:creationId xmlns:a16="http://schemas.microsoft.com/office/drawing/2014/main" id="{46C78005-5077-434A-80CA-8C55A16B17D2}"/>
              </a:ext>
            </a:extLst>
          </p:cNvPr>
          <p:cNvSpPr>
            <a:spLocks noGrp="1"/>
          </p:cNvSpPr>
          <p:nvPr>
            <p:ph type="ftr" sz="quarter" idx="11"/>
          </p:nvPr>
        </p:nvSpPr>
        <p:spPr/>
        <p:txBody>
          <a:bodyPr/>
          <a:lstStyle/>
          <a:p>
            <a:pPr>
              <a:defRPr/>
            </a:pPr>
            <a:r>
              <a:rPr lang="en-US"/>
              <a:t>PIP-II 2nd Technical Workshop | WG1 | J. Ozelis, HB650 pCM String Assy Lessons Learned Summary</a:t>
            </a:r>
            <a:endParaRPr lang="en-US" b="1" dirty="0"/>
          </a:p>
        </p:txBody>
      </p:sp>
      <p:sp>
        <p:nvSpPr>
          <p:cNvPr id="4" name="Slide Number Placeholder 3">
            <a:extLst>
              <a:ext uri="{FF2B5EF4-FFF2-40B4-BE49-F238E27FC236}">
                <a16:creationId xmlns:a16="http://schemas.microsoft.com/office/drawing/2014/main" id="{8B6ED4E1-1604-44D5-A698-639A0CF55C99}"/>
              </a:ext>
            </a:extLst>
          </p:cNvPr>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2677434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304801" y="971551"/>
            <a:ext cx="5608320" cy="3633788"/>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6256607" y="971551"/>
            <a:ext cx="5620511" cy="3633788"/>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5240" indent="-304792">
              <a:defRPr sz="2000">
                <a:solidFill>
                  <a:srgbClr val="505050"/>
                </a:solidFill>
              </a:defRPr>
            </a:lvl3pPr>
            <a:lvl4pPr marL="1449881" indent="-304792">
              <a:defRPr sz="1867">
                <a:solidFill>
                  <a:srgbClr val="505050"/>
                </a:solidFill>
              </a:defRPr>
            </a:lvl4pPr>
            <a:lvl5pPr marL="1826638" indent="-304792">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305820" y="4765103"/>
            <a:ext cx="5607301"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0" name="Text Placeholder 3"/>
          <p:cNvSpPr>
            <a:spLocks noGrp="1"/>
          </p:cNvSpPr>
          <p:nvPr>
            <p:ph type="body" sz="half" idx="19"/>
          </p:nvPr>
        </p:nvSpPr>
        <p:spPr>
          <a:xfrm>
            <a:off x="6256603" y="4765103"/>
            <a:ext cx="5608319"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1" name="Date Placeholder 3"/>
          <p:cNvSpPr>
            <a:spLocks noGrp="1"/>
          </p:cNvSpPr>
          <p:nvPr>
            <p:ph type="dt" sz="half" idx="2"/>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12-July, 2022</a:t>
            </a:r>
            <a:endParaRPr lang="en-US" dirty="0"/>
          </a:p>
        </p:txBody>
      </p:sp>
      <p:sp>
        <p:nvSpPr>
          <p:cNvPr id="13"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15" name="Footer Placeholder 2">
            <a:extLst>
              <a:ext uri="{FF2B5EF4-FFF2-40B4-BE49-F238E27FC236}">
                <a16:creationId xmlns:a16="http://schemas.microsoft.com/office/drawing/2014/main" id="{E5F9652E-0045-4B51-A24C-BDFA0BB3B2FC}"/>
              </a:ext>
            </a:extLst>
          </p:cNvPr>
          <p:cNvSpPr>
            <a:spLocks noGrp="1"/>
          </p:cNvSpPr>
          <p:nvPr>
            <p:ph type="ftr" sz="quarter" idx="11"/>
          </p:nvPr>
        </p:nvSpPr>
        <p:spPr>
          <a:xfrm>
            <a:off x="2051914" y="6545704"/>
            <a:ext cx="8347199" cy="242873"/>
          </a:xfrm>
        </p:spPr>
        <p:txBody>
          <a:bodyPr/>
          <a:lstStyle/>
          <a:p>
            <a:pPr>
              <a:defRPr/>
            </a:pPr>
            <a:r>
              <a:rPr lang="en-US"/>
              <a:t>PIP-II 2nd Technical Workshop | WG1 | J. Ozelis, HB650 pCM String Assy Lessons Learned Summary</a:t>
            </a:r>
            <a:endParaRPr lang="en-US" b="1" dirty="0"/>
          </a:p>
        </p:txBody>
      </p:sp>
    </p:spTree>
    <p:extLst>
      <p:ext uri="{BB962C8B-B14F-4D97-AF65-F5344CB8AC3E}">
        <p14:creationId xmlns:p14="http://schemas.microsoft.com/office/powerpoint/2010/main" val="3690454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958851"/>
            <a:ext cx="4037192" cy="5022676"/>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8" name="Content Placeholder 2"/>
          <p:cNvSpPr>
            <a:spLocks noGrp="1"/>
          </p:cNvSpPr>
          <p:nvPr>
            <p:ph sz="half" idx="15"/>
          </p:nvPr>
        </p:nvSpPr>
        <p:spPr>
          <a:xfrm>
            <a:off x="4723621" y="958852"/>
            <a:ext cx="7130140" cy="5022675"/>
          </a:xfrm>
          <a:prstGeom prst="rect">
            <a:avLst/>
          </a:prstGeom>
        </p:spPr>
        <p:txBody>
          <a:bodyPr lIns="0" tIns="0" rIns="0" bIns="0"/>
          <a:lstStyle>
            <a:lvl1pPr marL="306910" indent="-306910">
              <a:defRPr sz="2400">
                <a:solidFill>
                  <a:srgbClr val="505050"/>
                </a:solidFill>
              </a:defRPr>
            </a:lvl1pPr>
            <a:lvl2pPr marL="685783" indent="-306910">
              <a:defRPr sz="2133">
                <a:solidFill>
                  <a:srgbClr val="505050"/>
                </a:solidFill>
              </a:defRPr>
            </a:lvl2pPr>
            <a:lvl3pPr marL="1075240" indent="-304792">
              <a:defRPr sz="2000">
                <a:solidFill>
                  <a:srgbClr val="505050"/>
                </a:solidFill>
              </a:defRPr>
            </a:lvl3pPr>
            <a:lvl4pPr marL="1449881" indent="-304792">
              <a:defRPr sz="1867">
                <a:solidFill>
                  <a:srgbClr val="505050"/>
                </a:solidFill>
              </a:defRPr>
            </a:lvl4pPr>
            <a:lvl5pPr marL="1826638" indent="-304792">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982436" y="6504215"/>
            <a:ext cx="900491" cy="241300"/>
          </a:xfrm>
        </p:spPr>
        <p:txBody>
          <a:bodyPr/>
          <a:lstStyle>
            <a:lvl1pPr>
              <a:defRPr sz="1200" smtClean="0"/>
            </a:lvl1pPr>
          </a:lstStyle>
          <a:p>
            <a:pPr>
              <a:defRPr/>
            </a:pPr>
            <a:r>
              <a:rPr lang="en-US"/>
              <a:t>12-July, 2022</a:t>
            </a:r>
            <a:endParaRPr lang="en-US"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304800" y="254027"/>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9" name="Footer Placeholder 2">
            <a:extLst>
              <a:ext uri="{FF2B5EF4-FFF2-40B4-BE49-F238E27FC236}">
                <a16:creationId xmlns:a16="http://schemas.microsoft.com/office/drawing/2014/main" id="{9BB7ACA4-80DC-41DD-B0E8-371B4DD0BAD1}"/>
              </a:ext>
            </a:extLst>
          </p:cNvPr>
          <p:cNvSpPr>
            <a:spLocks noGrp="1"/>
          </p:cNvSpPr>
          <p:nvPr>
            <p:ph type="ftr" sz="quarter" idx="11"/>
          </p:nvPr>
        </p:nvSpPr>
        <p:spPr>
          <a:xfrm>
            <a:off x="2051914" y="6545704"/>
            <a:ext cx="8347199" cy="242873"/>
          </a:xfrm>
        </p:spPr>
        <p:txBody>
          <a:bodyPr/>
          <a:lstStyle/>
          <a:p>
            <a:pPr>
              <a:defRPr/>
            </a:pPr>
            <a:r>
              <a:rPr lang="en-US"/>
              <a:t>PIP-II 2nd Technical Workshop | WG1 | J. Ozelis, HB650 pCM String Assy Lessons Learned Summary</a:t>
            </a:r>
            <a:endParaRPr lang="en-US" b="1" dirty="0"/>
          </a:p>
        </p:txBody>
      </p:sp>
    </p:spTree>
    <p:extLst>
      <p:ext uri="{BB962C8B-B14F-4D97-AF65-F5344CB8AC3E}">
        <p14:creationId xmlns:p14="http://schemas.microsoft.com/office/powerpoint/2010/main" val="1508752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98764" y="971552"/>
            <a:ext cx="11582400" cy="3726717"/>
          </a:xfrm>
          <a:prstGeom prst="rect">
            <a:avLst/>
          </a:prstGeom>
        </p:spPr>
        <p:txBody>
          <a:bodyPr lIns="0" tIns="0" rIns="0" bIns="0" rtlCol="0">
            <a:normAutofit/>
          </a:bodyPr>
          <a:lstStyle>
            <a:lvl1pPr marL="0" indent="0">
              <a:buNone/>
              <a:defRPr sz="1733">
                <a:solidFill>
                  <a:srgbClr val="505050"/>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98764" y="4943005"/>
            <a:ext cx="11582400" cy="1091259"/>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7" name="Date Placeholder 3"/>
          <p:cNvSpPr>
            <a:spLocks noGrp="1"/>
          </p:cNvSpPr>
          <p:nvPr>
            <p:ph type="dt" sz="half" idx="14"/>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12-July, 2022</a:t>
            </a:r>
            <a:endParaRPr lang="en-US" dirty="0"/>
          </a:p>
        </p:txBody>
      </p:sp>
      <p:sp>
        <p:nvSpPr>
          <p:cNvPr id="11"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13" name="Footer Placeholder 2">
            <a:extLst>
              <a:ext uri="{FF2B5EF4-FFF2-40B4-BE49-F238E27FC236}">
                <a16:creationId xmlns:a16="http://schemas.microsoft.com/office/drawing/2014/main" id="{7E161075-3224-4010-ABDA-A5185F35D1DE}"/>
              </a:ext>
            </a:extLst>
          </p:cNvPr>
          <p:cNvSpPr>
            <a:spLocks noGrp="1"/>
          </p:cNvSpPr>
          <p:nvPr>
            <p:ph type="ftr" sz="quarter" idx="11"/>
          </p:nvPr>
        </p:nvSpPr>
        <p:spPr>
          <a:xfrm>
            <a:off x="2051914" y="6545704"/>
            <a:ext cx="8347199" cy="242873"/>
          </a:xfrm>
        </p:spPr>
        <p:txBody>
          <a:bodyPr/>
          <a:lstStyle/>
          <a:p>
            <a:pPr>
              <a:defRPr/>
            </a:pPr>
            <a:r>
              <a:rPr lang="en-US"/>
              <a:t>PIP-II 2nd Technical Workshop | WG1 | J. Ozelis, HB650 pCM String Assy Lessons Learned Summary</a:t>
            </a:r>
            <a:endParaRPr lang="en-US" b="1" dirty="0"/>
          </a:p>
        </p:txBody>
      </p:sp>
    </p:spTree>
    <p:extLst>
      <p:ext uri="{BB962C8B-B14F-4D97-AF65-F5344CB8AC3E}">
        <p14:creationId xmlns:p14="http://schemas.microsoft.com/office/powerpoint/2010/main" val="284221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82436" y="6504215"/>
            <a:ext cx="900491" cy="241300"/>
          </a:xfrm>
        </p:spPr>
        <p:txBody>
          <a:bodyPr/>
          <a:lstStyle>
            <a:lvl1pPr>
              <a:defRPr sz="1200"/>
            </a:lvl1pPr>
          </a:lstStyle>
          <a:p>
            <a:pPr>
              <a:defRPr/>
            </a:pPr>
            <a:r>
              <a:rPr lang="en-US"/>
              <a:t>12-July, 2022</a:t>
            </a:r>
            <a:endParaRPr lang="en-US" dirty="0"/>
          </a:p>
        </p:txBody>
      </p:sp>
      <p:sp>
        <p:nvSpPr>
          <p:cNvPr id="5" name="Slide Number Placeholder 4"/>
          <p:cNvSpPr>
            <a:spLocks noGrp="1"/>
          </p:cNvSpPr>
          <p:nvPr>
            <p:ph type="sldNum" sz="quarter" idx="12"/>
          </p:nvPr>
        </p:nvSpPr>
        <p:spPr/>
        <p:txBody>
          <a:bodyPr/>
          <a:lstStyle>
            <a:lvl1pPr>
              <a:defRPr sz="12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96333" y="254001"/>
            <a:ext cx="11567584" cy="5802923"/>
          </a:xfrm>
          <a:prstGeom prst="rect">
            <a:avLst/>
          </a:prstGeom>
        </p:spPr>
        <p:txBody>
          <a:bodyPr vert="horz"/>
          <a:lstStyle>
            <a:lvl1pPr marL="306910" indent="-306910">
              <a:defRPr sz="1867">
                <a:solidFill>
                  <a:srgbClr val="505050"/>
                </a:solidFill>
              </a:defRPr>
            </a:lvl1pPr>
          </a:lstStyle>
          <a:p>
            <a:r>
              <a:rPr lang="en-US"/>
              <a:t>Click icon to add picture</a:t>
            </a:r>
            <a:endParaRPr lang="en-US" dirty="0"/>
          </a:p>
        </p:txBody>
      </p:sp>
      <p:sp>
        <p:nvSpPr>
          <p:cNvPr id="6" name="Footer Placeholder 2">
            <a:extLst>
              <a:ext uri="{FF2B5EF4-FFF2-40B4-BE49-F238E27FC236}">
                <a16:creationId xmlns:a16="http://schemas.microsoft.com/office/drawing/2014/main" id="{BA471088-6F95-4269-9C96-59C7FA66D839}"/>
              </a:ext>
            </a:extLst>
          </p:cNvPr>
          <p:cNvSpPr>
            <a:spLocks noGrp="1"/>
          </p:cNvSpPr>
          <p:nvPr>
            <p:ph type="ftr" sz="quarter" idx="11"/>
          </p:nvPr>
        </p:nvSpPr>
        <p:spPr>
          <a:xfrm>
            <a:off x="2051914" y="6545704"/>
            <a:ext cx="8347199" cy="242873"/>
          </a:xfrm>
        </p:spPr>
        <p:txBody>
          <a:bodyPr/>
          <a:lstStyle/>
          <a:p>
            <a:pPr>
              <a:defRPr/>
            </a:pPr>
            <a:r>
              <a:rPr lang="en-US"/>
              <a:t>PIP-II 2nd Technical Workshop | WG1 | J. Ozelis, HB650 pCM String Assy Lessons Learned Summary</a:t>
            </a:r>
            <a:endParaRPr lang="en-US" b="1" dirty="0"/>
          </a:p>
        </p:txBody>
      </p:sp>
    </p:spTree>
    <p:extLst>
      <p:ext uri="{BB962C8B-B14F-4D97-AF65-F5344CB8AC3E}">
        <p14:creationId xmlns:p14="http://schemas.microsoft.com/office/powerpoint/2010/main" val="754369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12-July, 2022</a:t>
            </a:r>
            <a:endParaRPr lang="en-US"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74259"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263923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500427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7379275"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973435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74259"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263923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500427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7379275"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973435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74259"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263923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500427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7379275"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973435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1" name="Footer Placeholder 2">
            <a:extLst>
              <a:ext uri="{FF2B5EF4-FFF2-40B4-BE49-F238E27FC236}">
                <a16:creationId xmlns:a16="http://schemas.microsoft.com/office/drawing/2014/main" id="{9E8766BF-8751-4DD6-9C06-35A200CCDE87}"/>
              </a:ext>
            </a:extLst>
          </p:cNvPr>
          <p:cNvSpPr>
            <a:spLocks noGrp="1"/>
          </p:cNvSpPr>
          <p:nvPr>
            <p:ph type="ftr" sz="quarter" idx="11"/>
          </p:nvPr>
        </p:nvSpPr>
        <p:spPr>
          <a:xfrm>
            <a:off x="2051914" y="6545704"/>
            <a:ext cx="8347199" cy="242873"/>
          </a:xfrm>
        </p:spPr>
        <p:txBody>
          <a:bodyPr/>
          <a:lstStyle/>
          <a:p>
            <a:pPr>
              <a:defRPr/>
            </a:pPr>
            <a:r>
              <a:rPr lang="en-US"/>
              <a:t>PIP-II 2nd Technical Workshop | WG1 | J. Ozelis, HB650 pCM String Assy Lessons Learned Summary</a:t>
            </a:r>
            <a:endParaRPr lang="en-US" b="1" dirty="0"/>
          </a:p>
        </p:txBody>
      </p:sp>
    </p:spTree>
    <p:extLst>
      <p:ext uri="{BB962C8B-B14F-4D97-AF65-F5344CB8AC3E}">
        <p14:creationId xmlns:p14="http://schemas.microsoft.com/office/powerpoint/2010/main" val="653681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12-July, 2022</a:t>
            </a:r>
            <a:endParaRPr lang="en-US" dirty="0"/>
          </a:p>
        </p:txBody>
      </p:sp>
      <p:sp>
        <p:nvSpPr>
          <p:cNvPr id="15" name="Footer Placeholder 4"/>
          <p:cNvSpPr>
            <a:spLocks noGrp="1"/>
          </p:cNvSpPr>
          <p:nvPr>
            <p:ph type="ftr" sz="quarter" idx="3"/>
          </p:nvPr>
        </p:nvSpPr>
        <p:spPr>
          <a:xfrm>
            <a:off x="2051914" y="6545704"/>
            <a:ext cx="8347199" cy="242873"/>
          </a:xfrm>
          <a:prstGeom prst="rect">
            <a:avLst/>
          </a:prstGeom>
        </p:spPr>
        <p:txBody>
          <a:bodyPr lIns="0" tIns="0" rIns="0" bIns="0" anchor="t" anchorCtr="0"/>
          <a:lstStyle>
            <a:lvl1pPr marL="0" algn="ctr">
              <a:defRPr sz="1200">
                <a:solidFill>
                  <a:srgbClr val="004C97"/>
                </a:solidFill>
                <a:latin typeface="Helvetica"/>
                <a:ea typeface="ＭＳ Ｐゴシック" charset="0"/>
                <a:cs typeface="ＭＳ Ｐゴシック" charset="0"/>
              </a:defRPr>
            </a:lvl1pPr>
          </a:lstStyle>
          <a:p>
            <a:pPr>
              <a:defRPr/>
            </a:pPr>
            <a:r>
              <a:rPr lang="en-US"/>
              <a:t>PIP-II 2nd Technical Workshop | WG1 | J. Ozelis, HB650 pCM String Assy Lessons Learned Summary</a:t>
            </a:r>
            <a:endParaRPr lang="en-US" b="1" dirty="0"/>
          </a:p>
        </p:txBody>
      </p:sp>
      <p:sp>
        <p:nvSpPr>
          <p:cNvPr id="16"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8600022" y="4477486"/>
            <a:ext cx="1435100"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3200" dirty="0"/>
          </a:p>
        </p:txBody>
      </p:sp>
      <p:cxnSp>
        <p:nvCxnSpPr>
          <p:cNvPr id="26" name="Straight Connector 25"/>
          <p:cNvCxnSpPr>
            <a:cxnSpLocks/>
          </p:cNvCxnSpPr>
          <p:nvPr userDrawn="1"/>
        </p:nvCxnSpPr>
        <p:spPr>
          <a:xfrm>
            <a:off x="296333" y="6466933"/>
            <a:ext cx="10388791"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C26EBA69-E27D-44CA-B366-5D4E77470948}"/>
              </a:ext>
            </a:extLst>
          </p:cNvPr>
          <p:cNvPicPr>
            <a:picLocks noChangeAspect="1"/>
          </p:cNvPicPr>
          <p:nvPr userDrawn="1"/>
        </p:nvPicPr>
        <p:blipFill>
          <a:blip r:embed="rId9" cstate="hqprint">
            <a:extLst>
              <a:ext uri="{28A0092B-C50C-407E-A947-70E740481C1C}">
                <a14:useLocalDpi xmlns:a14="http://schemas.microsoft.com/office/drawing/2010/main"/>
              </a:ext>
            </a:extLst>
          </a:blip>
          <a:stretch>
            <a:fillRect/>
          </a:stretch>
        </p:blipFill>
        <p:spPr>
          <a:xfrm>
            <a:off x="10812182" y="6266724"/>
            <a:ext cx="1024128" cy="400417"/>
          </a:xfrm>
          <a:prstGeom prst="rect">
            <a:avLst/>
          </a:prstGeom>
        </p:spPr>
      </p:pic>
    </p:spTree>
    <p:extLst>
      <p:ext uri="{BB962C8B-B14F-4D97-AF65-F5344CB8AC3E}">
        <p14:creationId xmlns:p14="http://schemas.microsoft.com/office/powerpoint/2010/main" val="365167885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p:hf hdr="0"/>
  <p:txStyles>
    <p:titleStyle>
      <a:lvl1pPr algn="l" defTabSz="609585" rtl="0" eaLnBrk="1" fontAlgn="base" hangingPunct="1">
        <a:spcBef>
          <a:spcPct val="0"/>
        </a:spcBef>
        <a:spcAft>
          <a:spcPct val="0"/>
        </a:spcAft>
        <a:defRPr sz="2267" b="1" kern="1200">
          <a:solidFill>
            <a:srgbClr val="2E5286"/>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p:titleStyle>
    <p:bodyStyle>
      <a:lvl1pPr marL="457189" indent="-457189" algn="l" defTabSz="609585"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990575" indent="-380990" algn="l" defTabSz="609585" rtl="0" eaLnBrk="1" fontAlgn="base" hangingPunct="1">
        <a:spcBef>
          <a:spcPct val="20000"/>
        </a:spcBef>
        <a:spcAft>
          <a:spcPct val="0"/>
        </a:spcAft>
        <a:buFont typeface="Arial" charset="0"/>
        <a:buChar char="–"/>
        <a:defRPr sz="2133" kern="1200">
          <a:solidFill>
            <a:srgbClr val="7F7F7F"/>
          </a:solidFill>
          <a:latin typeface="Helvetica"/>
          <a:ea typeface="ＭＳ Ｐゴシック" charset="0"/>
          <a:cs typeface="ＭＳ Ｐゴシック" charset="0"/>
        </a:defRPr>
      </a:lvl2pPr>
      <a:lvl3pPr marL="1523962" indent="-304792" algn="l" defTabSz="609585" rtl="0" eaLnBrk="1" fontAlgn="base" hangingPunct="1">
        <a:spcBef>
          <a:spcPct val="20000"/>
        </a:spcBef>
        <a:spcAft>
          <a:spcPct val="0"/>
        </a:spcAft>
        <a:buFont typeface="Arial" charset="0"/>
        <a:buChar char="•"/>
        <a:defRPr sz="1867" kern="1200">
          <a:solidFill>
            <a:srgbClr val="7F7F7F"/>
          </a:solidFill>
          <a:latin typeface="Helvetica"/>
          <a:ea typeface="ＭＳ Ｐゴシック" charset="0"/>
          <a:cs typeface="ＭＳ Ｐゴシック" charset="0"/>
        </a:defRPr>
      </a:lvl3pPr>
      <a:lvl4pPr marL="2133547"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4pPr>
      <a:lvl5pPr marL="2743131"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image" Target="../media/image16.tmp"/><Relationship Id="rId1" Type="http://schemas.openxmlformats.org/officeDocument/2006/relationships/slideLayout" Target="../slideLayouts/slideLayout2.xml"/><Relationship Id="rId4" Type="http://schemas.openxmlformats.org/officeDocument/2006/relationships/image" Target="../media/image18.tmp"/></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tmp"/><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tmp"/><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image" Target="../media/image30.tmp"/><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gif"/><Relationship Id="rId1" Type="http://schemas.openxmlformats.org/officeDocument/2006/relationships/slideLayout" Target="../slideLayouts/slideLayout2.xml"/><Relationship Id="rId4" Type="http://schemas.openxmlformats.org/officeDocument/2006/relationships/image" Target="../media/image41.gif"/></Relationships>
</file>

<file path=ppt/slides/_rels/slide3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72828" y="4191969"/>
            <a:ext cx="8087210" cy="1531894"/>
          </a:xfrm>
        </p:spPr>
        <p:txBody>
          <a:bodyPr>
            <a:noAutofit/>
          </a:bodyPr>
          <a:lstStyle/>
          <a:p>
            <a:pPr>
              <a:spcBef>
                <a:spcPts val="600"/>
              </a:spcBef>
            </a:pPr>
            <a:r>
              <a:rPr lang="en-US" sz="2800" dirty="0"/>
              <a:t>PIP-II 2</a:t>
            </a:r>
            <a:r>
              <a:rPr lang="en-US" sz="2800" baseline="30000" dirty="0"/>
              <a:t>nd</a:t>
            </a:r>
            <a:r>
              <a:rPr lang="en-US" sz="2800" dirty="0"/>
              <a:t> Technical Workshop – WG1</a:t>
            </a:r>
          </a:p>
          <a:p>
            <a:pPr>
              <a:spcBef>
                <a:spcPts val="600"/>
              </a:spcBef>
            </a:pPr>
            <a:r>
              <a:rPr lang="en-US" sz="2800" dirty="0"/>
              <a:t>HB650 </a:t>
            </a:r>
            <a:r>
              <a:rPr lang="en-US" sz="2800" dirty="0" err="1"/>
              <a:t>pCM</a:t>
            </a:r>
            <a:r>
              <a:rPr lang="en-US" sz="2800" dirty="0"/>
              <a:t> String Assembly</a:t>
            </a:r>
          </a:p>
          <a:p>
            <a:pPr>
              <a:spcBef>
                <a:spcPts val="600"/>
              </a:spcBef>
            </a:pPr>
            <a:r>
              <a:rPr lang="en-US" sz="2800" dirty="0"/>
              <a:t>Lessons Learned</a:t>
            </a:r>
          </a:p>
        </p:txBody>
      </p:sp>
      <p:sp>
        <p:nvSpPr>
          <p:cNvPr id="4" name="Text Placeholder 3"/>
          <p:cNvSpPr>
            <a:spLocks noGrp="1"/>
          </p:cNvSpPr>
          <p:nvPr>
            <p:ph type="body" sz="quarter" idx="10"/>
          </p:nvPr>
        </p:nvSpPr>
        <p:spPr>
          <a:xfrm>
            <a:off x="272828" y="5723863"/>
            <a:ext cx="4918009" cy="858981"/>
          </a:xfrm>
        </p:spPr>
        <p:txBody>
          <a:bodyPr/>
          <a:lstStyle/>
          <a:p>
            <a:r>
              <a:rPr lang="en-US" dirty="0"/>
              <a:t>J. Ozelis</a:t>
            </a:r>
          </a:p>
          <a:p>
            <a:r>
              <a:rPr lang="en-US" dirty="0"/>
              <a:t>12-July-2022</a:t>
            </a:r>
          </a:p>
        </p:txBody>
      </p:sp>
    </p:spTree>
    <p:extLst>
      <p:ext uri="{BB962C8B-B14F-4D97-AF65-F5344CB8AC3E}">
        <p14:creationId xmlns:p14="http://schemas.microsoft.com/office/powerpoint/2010/main" val="1139286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7DF798-57F9-84A8-03D2-F02981857B88}"/>
              </a:ext>
            </a:extLst>
          </p:cNvPr>
          <p:cNvSpPr>
            <a:spLocks noGrp="1"/>
          </p:cNvSpPr>
          <p:nvPr>
            <p:ph idx="1"/>
          </p:nvPr>
        </p:nvSpPr>
        <p:spPr>
          <a:xfrm>
            <a:off x="304806" y="1170040"/>
            <a:ext cx="8783776" cy="5260258"/>
          </a:xfrm>
        </p:spPr>
        <p:txBody>
          <a:bodyPr/>
          <a:lstStyle/>
          <a:p>
            <a:r>
              <a:rPr lang="en-US" sz="2400" b="1" dirty="0">
                <a:solidFill>
                  <a:schemeClr val="tx1"/>
                </a:solidFill>
              </a:rPr>
              <a:t>More context: </a:t>
            </a:r>
            <a:r>
              <a:rPr lang="en-US" sz="2400" dirty="0">
                <a:solidFill>
                  <a:schemeClr val="accent6">
                    <a:lumMod val="50000"/>
                  </a:schemeClr>
                </a:solidFill>
              </a:rPr>
              <a:t>this table was used for 3 couplers and 2 </a:t>
            </a:r>
            <a:r>
              <a:rPr lang="en-US" dirty="0">
                <a:solidFill>
                  <a:schemeClr val="accent6">
                    <a:lumMod val="50000"/>
                  </a:schemeClr>
                </a:solidFill>
              </a:rPr>
              <a:t>bellows assemblies. </a:t>
            </a:r>
            <a:r>
              <a:rPr lang="en-US" sz="2400" dirty="0">
                <a:solidFill>
                  <a:schemeClr val="accent6">
                    <a:lumMod val="50000"/>
                  </a:schemeClr>
                </a:solidFill>
              </a:rPr>
              <a:t>One knob broke at 4</a:t>
            </a:r>
            <a:r>
              <a:rPr lang="en-US" sz="2400" baseline="30000" dirty="0">
                <a:solidFill>
                  <a:schemeClr val="accent6">
                    <a:lumMod val="50000"/>
                  </a:schemeClr>
                </a:solidFill>
              </a:rPr>
              <a:t>th</a:t>
            </a:r>
            <a:r>
              <a:rPr lang="en-US" sz="2400" dirty="0">
                <a:solidFill>
                  <a:schemeClr val="accent6">
                    <a:lumMod val="50000"/>
                  </a:schemeClr>
                </a:solidFill>
              </a:rPr>
              <a:t> coupler assembly.</a:t>
            </a:r>
          </a:p>
          <a:p>
            <a:r>
              <a:rPr lang="en-US" sz="2400" b="1" dirty="0">
                <a:solidFill>
                  <a:schemeClr val="tx1"/>
                </a:solidFill>
              </a:rPr>
              <a:t>Root Causes:</a:t>
            </a:r>
          </a:p>
          <a:p>
            <a:pPr lvl="1"/>
            <a:r>
              <a:rPr lang="en-US" sz="2400" dirty="0">
                <a:solidFill>
                  <a:schemeClr val="accent6">
                    <a:lumMod val="50000"/>
                  </a:schemeClr>
                </a:solidFill>
              </a:rPr>
              <a:t>Table located too low in 3D model, hence table is barely useable at its lowest level</a:t>
            </a:r>
          </a:p>
          <a:p>
            <a:pPr lvl="1"/>
            <a:r>
              <a:rPr lang="en-US" sz="2400" dirty="0">
                <a:solidFill>
                  <a:schemeClr val="accent6">
                    <a:lumMod val="50000"/>
                  </a:schemeClr>
                </a:solidFill>
              </a:rPr>
              <a:t>Mock-up failed to identify this problem</a:t>
            </a:r>
          </a:p>
          <a:p>
            <a:pPr lvl="1"/>
            <a:r>
              <a:rPr lang="en-US" sz="2400" dirty="0">
                <a:solidFill>
                  <a:schemeClr val="accent6">
                    <a:lumMod val="50000"/>
                  </a:schemeClr>
                </a:solidFill>
              </a:rPr>
              <a:t>Table is copy/paste from LCLS-II table, but not adapted to the weight of PIP-II bellows and couplers</a:t>
            </a:r>
          </a:p>
          <a:p>
            <a:pPr lvl="1"/>
            <a:r>
              <a:rPr lang="en-US" sz="2400" dirty="0">
                <a:solidFill>
                  <a:schemeClr val="accent6">
                    <a:lumMod val="50000"/>
                  </a:schemeClr>
                </a:solidFill>
              </a:rPr>
              <a:t>Knob thread is SS on SS</a:t>
            </a:r>
          </a:p>
          <a:p>
            <a:r>
              <a:rPr lang="en-US" b="1" dirty="0">
                <a:solidFill>
                  <a:schemeClr val="tx1"/>
                </a:solidFill>
              </a:rPr>
              <a:t>Resolution: </a:t>
            </a:r>
            <a:r>
              <a:rPr lang="en-US" dirty="0">
                <a:solidFill>
                  <a:schemeClr val="accent6">
                    <a:lumMod val="50000"/>
                  </a:schemeClr>
                </a:solidFill>
              </a:rPr>
              <a:t>the knob was replaced with </a:t>
            </a:r>
            <a:r>
              <a:rPr lang="en-US" dirty="0" err="1">
                <a:solidFill>
                  <a:schemeClr val="accent6">
                    <a:lumMod val="50000"/>
                  </a:schemeClr>
                </a:solidFill>
              </a:rPr>
              <a:t>SiBr</a:t>
            </a:r>
            <a:r>
              <a:rPr lang="en-US" dirty="0">
                <a:solidFill>
                  <a:schemeClr val="accent6">
                    <a:lumMod val="50000"/>
                  </a:schemeClr>
                </a:solidFill>
              </a:rPr>
              <a:t> thread, the table became useable but still facing instability problems.</a:t>
            </a:r>
          </a:p>
          <a:p>
            <a:pPr lvl="1"/>
            <a:endParaRPr lang="en-US" sz="2400" dirty="0">
              <a:solidFill>
                <a:schemeClr val="accent6">
                  <a:lumMod val="50000"/>
                </a:schemeClr>
              </a:solidFill>
            </a:endParaRPr>
          </a:p>
          <a:p>
            <a:pPr marL="0" indent="0">
              <a:buNone/>
            </a:pPr>
            <a:endParaRPr lang="en-US" dirty="0"/>
          </a:p>
        </p:txBody>
      </p:sp>
      <p:sp>
        <p:nvSpPr>
          <p:cNvPr id="3" name="Title 2">
            <a:extLst>
              <a:ext uri="{FF2B5EF4-FFF2-40B4-BE49-F238E27FC236}">
                <a16:creationId xmlns:a16="http://schemas.microsoft.com/office/drawing/2014/main" id="{D0A65614-A29C-1A89-B83E-FE688D90FFAE}"/>
              </a:ext>
            </a:extLst>
          </p:cNvPr>
          <p:cNvSpPr>
            <a:spLocks noGrp="1"/>
          </p:cNvSpPr>
          <p:nvPr>
            <p:ph type="title"/>
          </p:nvPr>
        </p:nvSpPr>
        <p:spPr>
          <a:xfrm>
            <a:off x="304800" y="251752"/>
            <a:ext cx="11582400" cy="1282080"/>
          </a:xfrm>
        </p:spPr>
        <p:txBody>
          <a:bodyPr/>
          <a:lstStyle/>
          <a:p>
            <a:r>
              <a:rPr lang="en-US" sz="2800" dirty="0"/>
              <a:t>Issue #2: </a:t>
            </a:r>
            <a:r>
              <a:rPr lang="en-US" sz="2800" b="0" i="1" dirty="0">
                <a:solidFill>
                  <a:schemeClr val="accent6">
                    <a:lumMod val="50000"/>
                  </a:schemeClr>
                </a:solidFill>
              </a:rPr>
              <a:t>Coupler table not robust enough to hold higher weight of 650 couplers. Broke during use. </a:t>
            </a:r>
            <a:br>
              <a:rPr lang="en-US" dirty="0"/>
            </a:br>
            <a:endParaRPr lang="en-US" dirty="0"/>
          </a:p>
        </p:txBody>
      </p:sp>
      <p:sp>
        <p:nvSpPr>
          <p:cNvPr id="4" name="Date Placeholder 3">
            <a:extLst>
              <a:ext uri="{FF2B5EF4-FFF2-40B4-BE49-F238E27FC236}">
                <a16:creationId xmlns:a16="http://schemas.microsoft.com/office/drawing/2014/main" id="{70A15365-7626-D47E-2D07-33B01BAB4D3B}"/>
              </a:ext>
            </a:extLst>
          </p:cNvPr>
          <p:cNvSpPr>
            <a:spLocks noGrp="1"/>
          </p:cNvSpPr>
          <p:nvPr>
            <p:ph type="dt" sz="half" idx="10"/>
          </p:nvPr>
        </p:nvSpPr>
        <p:spPr/>
        <p:txBody>
          <a:bodyPr/>
          <a:lstStyle/>
          <a:p>
            <a:pPr>
              <a:defRPr/>
            </a:pPr>
            <a:r>
              <a:rPr lang="en-US"/>
              <a:t>12-July, 2022</a:t>
            </a:r>
            <a:endParaRPr lang="en-US" dirty="0"/>
          </a:p>
        </p:txBody>
      </p:sp>
      <p:sp>
        <p:nvSpPr>
          <p:cNvPr id="5" name="Footer Placeholder 4">
            <a:extLst>
              <a:ext uri="{FF2B5EF4-FFF2-40B4-BE49-F238E27FC236}">
                <a16:creationId xmlns:a16="http://schemas.microsoft.com/office/drawing/2014/main" id="{F6C79321-6558-7591-004D-78C4BD3CD327}"/>
              </a:ext>
            </a:extLst>
          </p:cNvPr>
          <p:cNvSpPr>
            <a:spLocks noGrp="1"/>
          </p:cNvSpPr>
          <p:nvPr>
            <p:ph type="ftr" sz="quarter" idx="11"/>
          </p:nvPr>
        </p:nvSpPr>
        <p:spPr/>
        <p:txBody>
          <a:bodyPr/>
          <a:lstStyle/>
          <a:p>
            <a:pPr>
              <a:defRPr/>
            </a:pPr>
            <a:r>
              <a:rPr lang="en-US"/>
              <a:t>PIP-II 2nd Technical Workshop | WG1 | J. Ozelis, HB650 pCM String Assy Lessons Learned Summary</a:t>
            </a:r>
            <a:endParaRPr lang="en-US" b="1" dirty="0"/>
          </a:p>
        </p:txBody>
      </p:sp>
      <p:sp>
        <p:nvSpPr>
          <p:cNvPr id="6" name="Slide Number Placeholder 5">
            <a:extLst>
              <a:ext uri="{FF2B5EF4-FFF2-40B4-BE49-F238E27FC236}">
                <a16:creationId xmlns:a16="http://schemas.microsoft.com/office/drawing/2014/main" id="{B8E394C4-EA7F-CB7D-A4EB-CBCF7A6D9437}"/>
              </a:ext>
            </a:extLst>
          </p:cNvPr>
          <p:cNvSpPr>
            <a:spLocks noGrp="1"/>
          </p:cNvSpPr>
          <p:nvPr>
            <p:ph type="sldNum" sz="quarter" idx="12"/>
          </p:nvPr>
        </p:nvSpPr>
        <p:spPr/>
        <p:txBody>
          <a:bodyPr/>
          <a:lstStyle/>
          <a:p>
            <a:pPr>
              <a:defRPr/>
            </a:pPr>
            <a:fld id="{148C009B-CB69-E04A-B9B3-34B26D69E9CF}" type="slidenum">
              <a:rPr lang="en-US" smtClean="0"/>
              <a:pPr>
                <a:defRPr/>
              </a:pPr>
              <a:t>10</a:t>
            </a:fld>
            <a:endParaRPr lang="en-US" dirty="0"/>
          </a:p>
        </p:txBody>
      </p:sp>
      <p:pic>
        <p:nvPicPr>
          <p:cNvPr id="7" name="Picture 6" descr="A picture containing indoor, wall&#10;&#10;Description automatically generated">
            <a:extLst>
              <a:ext uri="{FF2B5EF4-FFF2-40B4-BE49-F238E27FC236}">
                <a16:creationId xmlns:a16="http://schemas.microsoft.com/office/drawing/2014/main" id="{B62CDDFD-BE54-45B9-BDB4-886DE6E73E53}"/>
              </a:ext>
            </a:extLst>
          </p:cNvPr>
          <p:cNvPicPr>
            <a:picLocks noChangeAspect="1"/>
          </p:cNvPicPr>
          <p:nvPr/>
        </p:nvPicPr>
        <p:blipFill rotWithShape="1">
          <a:blip r:embed="rId2">
            <a:extLst>
              <a:ext uri="{28A0092B-C50C-407E-A947-70E740481C1C}">
                <a14:useLocalDpi xmlns:a14="http://schemas.microsoft.com/office/drawing/2010/main" val="0"/>
              </a:ext>
            </a:extLst>
          </a:blip>
          <a:srcRect r="16078" b="1"/>
          <a:stretch/>
        </p:blipFill>
        <p:spPr>
          <a:xfrm rot="5400000">
            <a:off x="8263930" y="1758349"/>
            <a:ext cx="4532839" cy="3038167"/>
          </a:xfrm>
          <a:prstGeom prst="rect">
            <a:avLst/>
          </a:prstGeom>
        </p:spPr>
      </p:pic>
      <p:sp>
        <p:nvSpPr>
          <p:cNvPr id="8" name="Oval 7">
            <a:extLst>
              <a:ext uri="{FF2B5EF4-FFF2-40B4-BE49-F238E27FC236}">
                <a16:creationId xmlns:a16="http://schemas.microsoft.com/office/drawing/2014/main" id="{D3FEDDE1-7EC3-4EEF-94D9-6BA31AAA8BBB}"/>
              </a:ext>
            </a:extLst>
          </p:cNvPr>
          <p:cNvSpPr/>
          <p:nvPr/>
        </p:nvSpPr>
        <p:spPr>
          <a:xfrm>
            <a:off x="11307097" y="3942735"/>
            <a:ext cx="580103" cy="39329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1A33D6D2-3713-49B4-A8AF-F585C08BF96C}"/>
              </a:ext>
            </a:extLst>
          </p:cNvPr>
          <p:cNvCxnSpPr>
            <a:endCxn id="8" idx="2"/>
          </p:cNvCxnSpPr>
          <p:nvPr/>
        </p:nvCxnSpPr>
        <p:spPr>
          <a:xfrm>
            <a:off x="5358581" y="2064774"/>
            <a:ext cx="5948516" cy="20746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4917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7DF798-57F9-84A8-03D2-F02981857B88}"/>
              </a:ext>
            </a:extLst>
          </p:cNvPr>
          <p:cNvSpPr>
            <a:spLocks noGrp="1"/>
          </p:cNvSpPr>
          <p:nvPr>
            <p:ph idx="1"/>
          </p:nvPr>
        </p:nvSpPr>
        <p:spPr>
          <a:xfrm>
            <a:off x="304805" y="225950"/>
            <a:ext cx="7931011" cy="5804965"/>
          </a:xfrm>
        </p:spPr>
        <p:txBody>
          <a:bodyPr/>
          <a:lstStyle/>
          <a:p>
            <a:r>
              <a:rPr lang="en-US" sz="2400" b="1" dirty="0">
                <a:solidFill>
                  <a:schemeClr val="tx1"/>
                </a:solidFill>
              </a:rPr>
              <a:t>Corrective Action: </a:t>
            </a:r>
            <a:r>
              <a:rPr lang="en-US" dirty="0">
                <a:solidFill>
                  <a:schemeClr val="accent6">
                    <a:lumMod val="50000"/>
                  </a:schemeClr>
                </a:solidFill>
              </a:rPr>
              <a:t>two options </a:t>
            </a:r>
            <a:r>
              <a:rPr lang="en-US" sz="2400" dirty="0">
                <a:solidFill>
                  <a:schemeClr val="accent6">
                    <a:lumMod val="50000"/>
                  </a:schemeClr>
                </a:solidFill>
              </a:rPr>
              <a:t>described below</a:t>
            </a:r>
          </a:p>
          <a:p>
            <a:r>
              <a:rPr lang="en-US" sz="2400" b="1" dirty="0">
                <a:solidFill>
                  <a:schemeClr val="tx1"/>
                </a:solidFill>
              </a:rPr>
              <a:t>Status of Mitigation: </a:t>
            </a:r>
            <a:r>
              <a:rPr lang="en-US" dirty="0">
                <a:solidFill>
                  <a:schemeClr val="accent6">
                    <a:lumMod val="50000"/>
                  </a:schemeClr>
                </a:solidFill>
              </a:rPr>
              <a:t>assessment is o</a:t>
            </a:r>
            <a:r>
              <a:rPr lang="en-US" sz="2400" dirty="0">
                <a:solidFill>
                  <a:schemeClr val="accent6">
                    <a:lumMod val="50000"/>
                  </a:schemeClr>
                </a:solidFill>
              </a:rPr>
              <a:t>ngoing.</a:t>
            </a:r>
            <a:r>
              <a:rPr lang="en-US" dirty="0">
                <a:solidFill>
                  <a:schemeClr val="accent6">
                    <a:lumMod val="50000"/>
                  </a:schemeClr>
                </a:solidFill>
              </a:rPr>
              <a:t> Anticipated completion date: 31-Aug-22</a:t>
            </a:r>
            <a:endParaRPr lang="en-US" dirty="0"/>
          </a:p>
        </p:txBody>
      </p:sp>
      <p:sp>
        <p:nvSpPr>
          <p:cNvPr id="4" name="Date Placeholder 3">
            <a:extLst>
              <a:ext uri="{FF2B5EF4-FFF2-40B4-BE49-F238E27FC236}">
                <a16:creationId xmlns:a16="http://schemas.microsoft.com/office/drawing/2014/main" id="{70A15365-7626-D47E-2D07-33B01BAB4D3B}"/>
              </a:ext>
            </a:extLst>
          </p:cNvPr>
          <p:cNvSpPr>
            <a:spLocks noGrp="1"/>
          </p:cNvSpPr>
          <p:nvPr>
            <p:ph type="dt" sz="half" idx="10"/>
          </p:nvPr>
        </p:nvSpPr>
        <p:spPr/>
        <p:txBody>
          <a:bodyPr/>
          <a:lstStyle/>
          <a:p>
            <a:pPr>
              <a:defRPr/>
            </a:pPr>
            <a:r>
              <a:rPr lang="en-US"/>
              <a:t>12-July, 2022</a:t>
            </a:r>
            <a:endParaRPr lang="en-US" dirty="0"/>
          </a:p>
        </p:txBody>
      </p:sp>
      <p:sp>
        <p:nvSpPr>
          <p:cNvPr id="5" name="Footer Placeholder 4">
            <a:extLst>
              <a:ext uri="{FF2B5EF4-FFF2-40B4-BE49-F238E27FC236}">
                <a16:creationId xmlns:a16="http://schemas.microsoft.com/office/drawing/2014/main" id="{F6C79321-6558-7591-004D-78C4BD3CD327}"/>
              </a:ext>
            </a:extLst>
          </p:cNvPr>
          <p:cNvSpPr>
            <a:spLocks noGrp="1"/>
          </p:cNvSpPr>
          <p:nvPr>
            <p:ph type="ftr" sz="quarter" idx="11"/>
          </p:nvPr>
        </p:nvSpPr>
        <p:spPr/>
        <p:txBody>
          <a:bodyPr/>
          <a:lstStyle/>
          <a:p>
            <a:pPr>
              <a:defRPr/>
            </a:pPr>
            <a:r>
              <a:rPr lang="en-US"/>
              <a:t>PIP-II 2nd Technical Workshop | WG1 | J. Ozelis, HB650 pCM String Assy Lessons Learned Summary</a:t>
            </a:r>
            <a:endParaRPr lang="en-US" b="1" dirty="0"/>
          </a:p>
        </p:txBody>
      </p:sp>
      <p:sp>
        <p:nvSpPr>
          <p:cNvPr id="6" name="Slide Number Placeholder 5">
            <a:extLst>
              <a:ext uri="{FF2B5EF4-FFF2-40B4-BE49-F238E27FC236}">
                <a16:creationId xmlns:a16="http://schemas.microsoft.com/office/drawing/2014/main" id="{B8E394C4-EA7F-CB7D-A4EB-CBCF7A6D9437}"/>
              </a:ext>
            </a:extLst>
          </p:cNvPr>
          <p:cNvSpPr>
            <a:spLocks noGrp="1"/>
          </p:cNvSpPr>
          <p:nvPr>
            <p:ph type="sldNum" sz="quarter" idx="12"/>
          </p:nvPr>
        </p:nvSpPr>
        <p:spPr/>
        <p:txBody>
          <a:bodyPr/>
          <a:lstStyle/>
          <a:p>
            <a:pPr>
              <a:defRPr/>
            </a:pPr>
            <a:fld id="{148C009B-CB69-E04A-B9B3-34B26D69E9CF}" type="slidenum">
              <a:rPr lang="en-US" smtClean="0"/>
              <a:pPr>
                <a:defRPr/>
              </a:pPr>
              <a:t>11</a:t>
            </a:fld>
            <a:endParaRPr lang="en-US" dirty="0"/>
          </a:p>
        </p:txBody>
      </p:sp>
      <p:pic>
        <p:nvPicPr>
          <p:cNvPr id="7" name="Content Placeholder 7">
            <a:extLst>
              <a:ext uri="{FF2B5EF4-FFF2-40B4-BE49-F238E27FC236}">
                <a16:creationId xmlns:a16="http://schemas.microsoft.com/office/drawing/2014/main" id="{B1E02D25-A204-76D4-6931-4D593DEB4B34}"/>
              </a:ext>
            </a:extLst>
          </p:cNvPr>
          <p:cNvPicPr>
            <a:picLocks noGrp="1" noChangeAspect="1"/>
          </p:cNvPicPr>
          <p:nvPr/>
        </p:nvPicPr>
        <p:blipFill>
          <a:blip r:embed="rId2"/>
          <a:stretch>
            <a:fillRect/>
          </a:stretch>
        </p:blipFill>
        <p:spPr>
          <a:xfrm>
            <a:off x="357335" y="1702941"/>
            <a:ext cx="3460485" cy="4619897"/>
          </a:xfrm>
          <a:prstGeom prst="rect">
            <a:avLst/>
          </a:prstGeom>
        </p:spPr>
      </p:pic>
      <p:pic>
        <p:nvPicPr>
          <p:cNvPr id="8" name="Picture 7">
            <a:extLst>
              <a:ext uri="{FF2B5EF4-FFF2-40B4-BE49-F238E27FC236}">
                <a16:creationId xmlns:a16="http://schemas.microsoft.com/office/drawing/2014/main" id="{039DDFEB-5892-988E-6279-2F44EF3D7360}"/>
              </a:ext>
            </a:extLst>
          </p:cNvPr>
          <p:cNvPicPr>
            <a:picLocks noChangeAspect="1"/>
          </p:cNvPicPr>
          <p:nvPr/>
        </p:nvPicPr>
        <p:blipFill>
          <a:blip r:embed="rId3"/>
          <a:stretch>
            <a:fillRect/>
          </a:stretch>
        </p:blipFill>
        <p:spPr>
          <a:xfrm>
            <a:off x="8246503" y="70477"/>
            <a:ext cx="3853708" cy="6115910"/>
          </a:xfrm>
          <a:prstGeom prst="rect">
            <a:avLst/>
          </a:prstGeom>
        </p:spPr>
      </p:pic>
      <p:sp>
        <p:nvSpPr>
          <p:cNvPr id="9" name="TextBox 1">
            <a:extLst>
              <a:ext uri="{FF2B5EF4-FFF2-40B4-BE49-F238E27FC236}">
                <a16:creationId xmlns:a16="http://schemas.microsoft.com/office/drawing/2014/main" id="{47C7DF5E-C8D4-477E-BAE1-84F178C7D63F}"/>
              </a:ext>
            </a:extLst>
          </p:cNvPr>
          <p:cNvSpPr txBox="1"/>
          <p:nvPr/>
        </p:nvSpPr>
        <p:spPr>
          <a:xfrm>
            <a:off x="5179757" y="5235540"/>
            <a:ext cx="4696157" cy="923330"/>
          </a:xfrm>
          <a:prstGeom prst="rect">
            <a:avLst/>
          </a:prstGeom>
          <a:noFill/>
          <a:ln w="25400">
            <a:solidFill>
              <a:srgbClr val="FF0000"/>
            </a:solidFill>
          </a:ln>
        </p:spPr>
        <p:txBody>
          <a:bodyPr wrap="none" rtlCol="0">
            <a:sp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285750" indent="-285750">
              <a:buFont typeface="Arial" panose="020B0604020202020204" pitchFamily="34" charset="0"/>
              <a:buChar char="•"/>
            </a:pPr>
            <a:r>
              <a:rPr lang="en-US" sz="1800" b="1" i="1" dirty="0">
                <a:solidFill>
                  <a:srgbClr val="0070C0"/>
                </a:solidFill>
              </a:rPr>
              <a:t>Option #2</a:t>
            </a:r>
          </a:p>
          <a:p>
            <a:pPr marL="285750" indent="-285750">
              <a:buFont typeface="Arial" panose="020B0604020202020204" pitchFamily="34" charset="0"/>
              <a:buChar char="•"/>
            </a:pPr>
            <a:r>
              <a:rPr lang="en-US" sz="1800" b="1" i="1" dirty="0">
                <a:solidFill>
                  <a:srgbClr val="0070C0"/>
                </a:solidFill>
              </a:rPr>
              <a:t>Use CEA Installation tool</a:t>
            </a:r>
          </a:p>
          <a:p>
            <a:pPr marL="285750" indent="-285750">
              <a:buFont typeface="Arial" panose="020B0604020202020204" pitchFamily="34" charset="0"/>
              <a:buChar char="•"/>
            </a:pPr>
            <a:r>
              <a:rPr lang="en-US" sz="1800" b="1" i="1" dirty="0">
                <a:solidFill>
                  <a:srgbClr val="0070C0"/>
                </a:solidFill>
              </a:rPr>
              <a:t>More information to be obtained from CEA</a:t>
            </a:r>
          </a:p>
        </p:txBody>
      </p:sp>
      <p:sp>
        <p:nvSpPr>
          <p:cNvPr id="10" name="TextBox 8">
            <a:extLst>
              <a:ext uri="{FF2B5EF4-FFF2-40B4-BE49-F238E27FC236}">
                <a16:creationId xmlns:a16="http://schemas.microsoft.com/office/drawing/2014/main" id="{7CCE10F7-AD97-47D1-B303-78BC310AB285}"/>
              </a:ext>
            </a:extLst>
          </p:cNvPr>
          <p:cNvSpPr txBox="1"/>
          <p:nvPr/>
        </p:nvSpPr>
        <p:spPr>
          <a:xfrm>
            <a:off x="283401" y="5767195"/>
            <a:ext cx="3508909" cy="646331"/>
          </a:xfrm>
          <a:prstGeom prst="rect">
            <a:avLst/>
          </a:prstGeom>
          <a:noFill/>
          <a:ln w="25400">
            <a:solidFill>
              <a:srgbClr val="FF0000"/>
            </a:solidFill>
          </a:ln>
        </p:spPr>
        <p:txBody>
          <a:bodyPr wrap="none" rtlCol="0">
            <a:sp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r>
              <a:rPr lang="en-US" sz="1800" b="1" i="1" dirty="0">
                <a:solidFill>
                  <a:srgbClr val="0070C0"/>
                </a:solidFill>
              </a:rPr>
              <a:t>Option #1</a:t>
            </a:r>
          </a:p>
          <a:p>
            <a:r>
              <a:rPr lang="en-US" sz="1800" b="1" i="1" dirty="0">
                <a:solidFill>
                  <a:srgbClr val="0070C0"/>
                </a:solidFill>
              </a:rPr>
              <a:t>Use FNAL revised Installation table</a:t>
            </a:r>
          </a:p>
        </p:txBody>
      </p:sp>
      <p:pic>
        <p:nvPicPr>
          <p:cNvPr id="11" name="Picture 10">
            <a:extLst>
              <a:ext uri="{FF2B5EF4-FFF2-40B4-BE49-F238E27FC236}">
                <a16:creationId xmlns:a16="http://schemas.microsoft.com/office/drawing/2014/main" id="{2EE21294-5D39-4E1F-AF24-6413291ABA6E}"/>
              </a:ext>
            </a:extLst>
          </p:cNvPr>
          <p:cNvPicPr>
            <a:picLocks noChangeAspect="1"/>
          </p:cNvPicPr>
          <p:nvPr/>
        </p:nvPicPr>
        <p:blipFill>
          <a:blip r:embed="rId4"/>
          <a:stretch>
            <a:fillRect/>
          </a:stretch>
        </p:blipFill>
        <p:spPr>
          <a:xfrm>
            <a:off x="3845272" y="1880500"/>
            <a:ext cx="3460485" cy="1899647"/>
          </a:xfrm>
          <a:prstGeom prst="rect">
            <a:avLst/>
          </a:prstGeom>
        </p:spPr>
      </p:pic>
      <p:sp>
        <p:nvSpPr>
          <p:cNvPr id="12" name="TextBox 11">
            <a:extLst>
              <a:ext uri="{FF2B5EF4-FFF2-40B4-BE49-F238E27FC236}">
                <a16:creationId xmlns:a16="http://schemas.microsoft.com/office/drawing/2014/main" id="{CB25E97E-B415-9099-8019-B52E5916B084}"/>
              </a:ext>
            </a:extLst>
          </p:cNvPr>
          <p:cNvSpPr txBox="1"/>
          <p:nvPr/>
        </p:nvSpPr>
        <p:spPr>
          <a:xfrm>
            <a:off x="3870350" y="3780147"/>
            <a:ext cx="4570482" cy="923330"/>
          </a:xfrm>
          <a:prstGeom prst="rect">
            <a:avLst/>
          </a:prstGeom>
          <a:noFill/>
        </p:spPr>
        <p:txBody>
          <a:bodyPr wrap="none" rtlCol="0">
            <a:spAutoFit/>
          </a:bodyPr>
          <a:lstStyle/>
          <a:p>
            <a:r>
              <a:rPr lang="en-US" b="1" i="1" dirty="0"/>
              <a:t>F10167419-B, revised</a:t>
            </a:r>
          </a:p>
          <a:p>
            <a:r>
              <a:rPr lang="en-US" b="1" i="1" dirty="0"/>
              <a:t>1. Upper plate longer (25 cm, was 15cm)</a:t>
            </a:r>
          </a:p>
          <a:p>
            <a:r>
              <a:rPr lang="en-US" b="1" i="1" dirty="0"/>
              <a:t>2. Silicone Br.-Threaded insert </a:t>
            </a:r>
          </a:p>
        </p:txBody>
      </p:sp>
      <p:sp>
        <p:nvSpPr>
          <p:cNvPr id="13" name="TextBox 12">
            <a:extLst>
              <a:ext uri="{FF2B5EF4-FFF2-40B4-BE49-F238E27FC236}">
                <a16:creationId xmlns:a16="http://schemas.microsoft.com/office/drawing/2014/main" id="{27479243-0FFF-35F7-AB5F-28A5EEBA4F7A}"/>
              </a:ext>
            </a:extLst>
          </p:cNvPr>
          <p:cNvSpPr txBox="1"/>
          <p:nvPr/>
        </p:nvSpPr>
        <p:spPr>
          <a:xfrm>
            <a:off x="4270310" y="1547849"/>
            <a:ext cx="274319" cy="369332"/>
          </a:xfrm>
          <a:prstGeom prst="rect">
            <a:avLst/>
          </a:prstGeom>
          <a:noFill/>
        </p:spPr>
        <p:txBody>
          <a:bodyPr wrap="square" rtlCol="0">
            <a:spAutoFit/>
          </a:bodyPr>
          <a:lstStyle/>
          <a:p>
            <a:r>
              <a:rPr lang="en-US" dirty="0"/>
              <a:t>1</a:t>
            </a:r>
          </a:p>
        </p:txBody>
      </p:sp>
      <p:cxnSp>
        <p:nvCxnSpPr>
          <p:cNvPr id="15" name="Straight Arrow Connector 14">
            <a:extLst>
              <a:ext uri="{FF2B5EF4-FFF2-40B4-BE49-F238E27FC236}">
                <a16:creationId xmlns:a16="http://schemas.microsoft.com/office/drawing/2014/main" id="{1B80CE82-E47B-1642-E467-B214F94C18A7}"/>
              </a:ext>
            </a:extLst>
          </p:cNvPr>
          <p:cNvCxnSpPr>
            <a:cxnSpLocks/>
          </p:cNvCxnSpPr>
          <p:nvPr/>
        </p:nvCxnSpPr>
        <p:spPr>
          <a:xfrm>
            <a:off x="4486886" y="1894535"/>
            <a:ext cx="373074" cy="4482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A444ACF8-AD2A-C329-1998-CDA24DC9199E}"/>
              </a:ext>
            </a:extLst>
          </p:cNvPr>
          <p:cNvSpPr txBox="1"/>
          <p:nvPr/>
        </p:nvSpPr>
        <p:spPr>
          <a:xfrm>
            <a:off x="5210175" y="3501233"/>
            <a:ext cx="312906" cy="369332"/>
          </a:xfrm>
          <a:prstGeom prst="rect">
            <a:avLst/>
          </a:prstGeom>
          <a:noFill/>
        </p:spPr>
        <p:txBody>
          <a:bodyPr wrap="none" rtlCol="0">
            <a:spAutoFit/>
          </a:bodyPr>
          <a:lstStyle/>
          <a:p>
            <a:r>
              <a:rPr lang="en-US" dirty="0"/>
              <a:t>2</a:t>
            </a:r>
          </a:p>
        </p:txBody>
      </p:sp>
      <p:cxnSp>
        <p:nvCxnSpPr>
          <p:cNvPr id="18" name="Straight Arrow Connector 17">
            <a:extLst>
              <a:ext uri="{FF2B5EF4-FFF2-40B4-BE49-F238E27FC236}">
                <a16:creationId xmlns:a16="http://schemas.microsoft.com/office/drawing/2014/main" id="{E51E1342-19DD-3A7F-64A7-0F9A05982541}"/>
              </a:ext>
            </a:extLst>
          </p:cNvPr>
          <p:cNvCxnSpPr>
            <a:cxnSpLocks/>
          </p:cNvCxnSpPr>
          <p:nvPr/>
        </p:nvCxnSpPr>
        <p:spPr>
          <a:xfrm flipV="1">
            <a:off x="4859960" y="3296223"/>
            <a:ext cx="319797" cy="53895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8374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linedrawing&#10;&#10;Description automatically generated">
            <a:extLst>
              <a:ext uri="{FF2B5EF4-FFF2-40B4-BE49-F238E27FC236}">
                <a16:creationId xmlns:a16="http://schemas.microsoft.com/office/drawing/2014/main" id="{DAF7A7F2-E5AE-F85F-C6B6-26994939F6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8259" y="855351"/>
            <a:ext cx="3874484" cy="4988203"/>
          </a:xfrm>
          <a:prstGeom prst="rect">
            <a:avLst/>
          </a:prstGeom>
        </p:spPr>
      </p:pic>
      <p:sp>
        <p:nvSpPr>
          <p:cNvPr id="2" name="Content Placeholder 1">
            <a:extLst>
              <a:ext uri="{FF2B5EF4-FFF2-40B4-BE49-F238E27FC236}">
                <a16:creationId xmlns:a16="http://schemas.microsoft.com/office/drawing/2014/main" id="{84690F27-B2CB-BE39-FC11-E7BD9FA0ECF3}"/>
              </a:ext>
            </a:extLst>
          </p:cNvPr>
          <p:cNvSpPr>
            <a:spLocks noGrp="1"/>
          </p:cNvSpPr>
          <p:nvPr>
            <p:ph idx="1"/>
          </p:nvPr>
        </p:nvSpPr>
        <p:spPr>
          <a:xfrm>
            <a:off x="304806" y="1632155"/>
            <a:ext cx="8849026" cy="4814998"/>
          </a:xfrm>
        </p:spPr>
        <p:txBody>
          <a:bodyPr/>
          <a:lstStyle/>
          <a:p>
            <a:pPr marL="0" indent="0">
              <a:buNone/>
            </a:pPr>
            <a:r>
              <a:rPr lang="en-US" sz="2400" b="1" dirty="0">
                <a:solidFill>
                  <a:schemeClr val="tx1"/>
                </a:solidFill>
              </a:rPr>
              <a:t>Root Cause: </a:t>
            </a:r>
            <a:r>
              <a:rPr lang="en-US" b="0" i="0" u="none" strike="noStrike" dirty="0">
                <a:solidFill>
                  <a:srgbClr val="282828"/>
                </a:solidFill>
                <a:effectLst/>
                <a:latin typeface="Helvetica" panose="020B0604020202020204" pitchFamily="34" charset="0"/>
              </a:rPr>
              <a:t>new design, issue with weight identified during mock-up assembly</a:t>
            </a:r>
            <a:r>
              <a:rPr lang="en-US" b="1" i="0" u="none" strike="noStrike" dirty="0">
                <a:solidFill>
                  <a:srgbClr val="003087"/>
                </a:solidFill>
                <a:effectLst/>
                <a:latin typeface="Helvetica" panose="020B0604020202020204" pitchFamily="34" charset="0"/>
              </a:rPr>
              <a:t>​</a:t>
            </a:r>
          </a:p>
          <a:p>
            <a:pPr marL="0" indent="0">
              <a:buNone/>
            </a:pPr>
            <a:r>
              <a:rPr lang="en-US" sz="2400" b="1" dirty="0">
                <a:solidFill>
                  <a:schemeClr val="tx1"/>
                </a:solidFill>
              </a:rPr>
              <a:t>Corrective Action:</a:t>
            </a:r>
            <a:r>
              <a:rPr lang="en-US" dirty="0">
                <a:solidFill>
                  <a:srgbClr val="002060"/>
                </a:solidFill>
              </a:rPr>
              <a:t> </a:t>
            </a:r>
            <a:r>
              <a:rPr lang="en-US" dirty="0">
                <a:solidFill>
                  <a:schemeClr val="accent6">
                    <a:lumMod val="50000"/>
                  </a:schemeClr>
                </a:solidFill>
                <a:ea typeface="ＭＳ Ｐゴシック" charset="0"/>
              </a:rPr>
              <a:t>bellows holder drawings were revised. Holder material was changed to  Aluminum with anodizing.</a:t>
            </a:r>
          </a:p>
          <a:p>
            <a:pPr marL="0" indent="0">
              <a:buNone/>
            </a:pPr>
            <a:r>
              <a:rPr lang="en-US" b="1" dirty="0">
                <a:solidFill>
                  <a:schemeClr val="tx1"/>
                </a:solidFill>
              </a:rPr>
              <a:t>Resolution: </a:t>
            </a:r>
            <a:r>
              <a:rPr lang="en-US" dirty="0">
                <a:solidFill>
                  <a:schemeClr val="accent6">
                    <a:lumMod val="50000"/>
                  </a:schemeClr>
                </a:solidFill>
              </a:rPr>
              <a:t>the holders were used as is.</a:t>
            </a:r>
            <a:endParaRPr lang="en-US" dirty="0">
              <a:solidFill>
                <a:srgbClr val="002060"/>
              </a:solidFill>
            </a:endParaRPr>
          </a:p>
          <a:p>
            <a:pPr marL="0" indent="0">
              <a:buNone/>
            </a:pPr>
            <a:r>
              <a:rPr lang="en-US" sz="2400" b="1" dirty="0">
                <a:solidFill>
                  <a:schemeClr val="tx1"/>
                </a:solidFill>
              </a:rPr>
              <a:t>Status of Mitigation: </a:t>
            </a:r>
          </a:p>
          <a:p>
            <a:pPr marL="0" indent="0">
              <a:buNone/>
            </a:pPr>
            <a:r>
              <a:rPr lang="en-US" dirty="0">
                <a:solidFill>
                  <a:schemeClr val="accent6">
                    <a:lumMod val="50000"/>
                  </a:schemeClr>
                </a:solidFill>
              </a:rPr>
              <a:t>B92 bellows holder already </a:t>
            </a:r>
            <a:r>
              <a:rPr lang="en-US" dirty="0">
                <a:solidFill>
                  <a:schemeClr val="accent6">
                    <a:lumMod val="50000"/>
                  </a:schemeClr>
                </a:solidFill>
                <a:ea typeface="ＭＳ Ｐゴシック" charset="0"/>
              </a:rPr>
              <a:t>at MP9.</a:t>
            </a:r>
          </a:p>
          <a:p>
            <a:pPr marL="0" indent="0">
              <a:buNone/>
            </a:pPr>
            <a:endParaRPr lang="en-US" dirty="0">
              <a:solidFill>
                <a:schemeClr val="accent6">
                  <a:lumMod val="50000"/>
                </a:schemeClr>
              </a:solidFill>
              <a:ea typeface="ＭＳ Ｐゴシック" charset="0"/>
            </a:endParaRPr>
          </a:p>
          <a:p>
            <a:pPr marL="0" indent="0">
              <a:buNone/>
            </a:pPr>
            <a:r>
              <a:rPr lang="en-US" sz="2400" b="1" dirty="0">
                <a:solidFill>
                  <a:schemeClr val="tx1"/>
                </a:solidFill>
              </a:rPr>
              <a:t>Additional interference problem: </a:t>
            </a:r>
          </a:p>
          <a:p>
            <a:pPr marL="0" indent="0">
              <a:buNone/>
            </a:pPr>
            <a:r>
              <a:rPr lang="en-US" dirty="0">
                <a:solidFill>
                  <a:schemeClr val="accent6">
                    <a:lumMod val="50000"/>
                  </a:schemeClr>
                </a:solidFill>
                <a:ea typeface="ＭＳ Ｐゴシック" charset="0"/>
              </a:rPr>
              <a:t>Not worked out yet.</a:t>
            </a:r>
          </a:p>
          <a:p>
            <a:pPr marL="0" indent="0">
              <a:buNone/>
            </a:pPr>
            <a:r>
              <a:rPr lang="en-US" dirty="0">
                <a:solidFill>
                  <a:schemeClr val="accent6">
                    <a:lumMod val="50000"/>
                  </a:schemeClr>
                </a:solidFill>
              </a:rPr>
              <a:t>Anticipated completion date: 10-July-22</a:t>
            </a:r>
            <a:endParaRPr lang="en-US" dirty="0">
              <a:solidFill>
                <a:schemeClr val="accent6">
                  <a:lumMod val="50000"/>
                </a:schemeClr>
              </a:solidFill>
              <a:ea typeface="ＭＳ Ｐゴシック" charset="0"/>
            </a:endParaRPr>
          </a:p>
          <a:p>
            <a:pPr marL="0" indent="0">
              <a:buNone/>
            </a:pPr>
            <a:endParaRPr lang="en-US" dirty="0">
              <a:solidFill>
                <a:schemeClr val="accent6">
                  <a:lumMod val="50000"/>
                </a:schemeClr>
              </a:solidFill>
              <a:ea typeface="ＭＳ Ｐゴシック" charset="0"/>
            </a:endParaRPr>
          </a:p>
        </p:txBody>
      </p:sp>
      <p:sp>
        <p:nvSpPr>
          <p:cNvPr id="3" name="Title 2">
            <a:extLst>
              <a:ext uri="{FF2B5EF4-FFF2-40B4-BE49-F238E27FC236}">
                <a16:creationId xmlns:a16="http://schemas.microsoft.com/office/drawing/2014/main" id="{149CE5A9-518B-44D8-616E-FDE64BD1D124}"/>
              </a:ext>
            </a:extLst>
          </p:cNvPr>
          <p:cNvSpPr>
            <a:spLocks noGrp="1"/>
          </p:cNvSpPr>
          <p:nvPr>
            <p:ph type="title"/>
          </p:nvPr>
        </p:nvSpPr>
        <p:spPr>
          <a:xfrm>
            <a:off x="304800" y="251752"/>
            <a:ext cx="11582400" cy="1016609"/>
          </a:xfrm>
        </p:spPr>
        <p:txBody>
          <a:bodyPr/>
          <a:lstStyle/>
          <a:p>
            <a:r>
              <a:rPr lang="en-US" dirty="0"/>
              <a:t>Issue #3: </a:t>
            </a:r>
            <a:r>
              <a:rPr lang="en-US" sz="2800" b="0" i="1" dirty="0">
                <a:solidFill>
                  <a:schemeClr val="accent6">
                    <a:lumMod val="50000"/>
                  </a:schemeClr>
                </a:solidFill>
              </a:rPr>
              <a:t>Bellows holders are too heavy. Awkward positioning doesn't easily allow for 2-person handling. Holders are steel.</a:t>
            </a:r>
          </a:p>
        </p:txBody>
      </p:sp>
      <p:sp>
        <p:nvSpPr>
          <p:cNvPr id="4" name="Date Placeholder 3">
            <a:extLst>
              <a:ext uri="{FF2B5EF4-FFF2-40B4-BE49-F238E27FC236}">
                <a16:creationId xmlns:a16="http://schemas.microsoft.com/office/drawing/2014/main" id="{442A3430-19A2-6D90-EB9A-72F1D1B9A015}"/>
              </a:ext>
            </a:extLst>
          </p:cNvPr>
          <p:cNvSpPr>
            <a:spLocks noGrp="1"/>
          </p:cNvSpPr>
          <p:nvPr>
            <p:ph type="dt" sz="half" idx="10"/>
          </p:nvPr>
        </p:nvSpPr>
        <p:spPr/>
        <p:txBody>
          <a:bodyPr/>
          <a:lstStyle/>
          <a:p>
            <a:pPr>
              <a:defRPr/>
            </a:pPr>
            <a:r>
              <a:rPr lang="en-US"/>
              <a:t>12-July, 2022</a:t>
            </a:r>
            <a:endParaRPr lang="en-US" dirty="0"/>
          </a:p>
        </p:txBody>
      </p:sp>
      <p:sp>
        <p:nvSpPr>
          <p:cNvPr id="5" name="Footer Placeholder 4">
            <a:extLst>
              <a:ext uri="{FF2B5EF4-FFF2-40B4-BE49-F238E27FC236}">
                <a16:creationId xmlns:a16="http://schemas.microsoft.com/office/drawing/2014/main" id="{4B2E7837-131D-65C9-9945-CAD466CF9E7F}"/>
              </a:ext>
            </a:extLst>
          </p:cNvPr>
          <p:cNvSpPr>
            <a:spLocks noGrp="1"/>
          </p:cNvSpPr>
          <p:nvPr>
            <p:ph type="ftr" sz="quarter" idx="11"/>
          </p:nvPr>
        </p:nvSpPr>
        <p:spPr/>
        <p:txBody>
          <a:bodyPr/>
          <a:lstStyle/>
          <a:p>
            <a:pPr>
              <a:defRPr/>
            </a:pPr>
            <a:r>
              <a:rPr lang="en-US"/>
              <a:t>PIP-II 2nd Technical Workshop | WG1 | J. Ozelis, HB650 pCM String Assy Lessons Learned Summary</a:t>
            </a:r>
            <a:endParaRPr lang="en-US" b="1" dirty="0"/>
          </a:p>
        </p:txBody>
      </p:sp>
      <p:sp>
        <p:nvSpPr>
          <p:cNvPr id="6" name="Slide Number Placeholder 5">
            <a:extLst>
              <a:ext uri="{FF2B5EF4-FFF2-40B4-BE49-F238E27FC236}">
                <a16:creationId xmlns:a16="http://schemas.microsoft.com/office/drawing/2014/main" id="{F9F5FEC9-2F90-D79A-8888-DD8D66300B13}"/>
              </a:ext>
            </a:extLst>
          </p:cNvPr>
          <p:cNvSpPr>
            <a:spLocks noGrp="1"/>
          </p:cNvSpPr>
          <p:nvPr>
            <p:ph type="sldNum" sz="quarter" idx="12"/>
          </p:nvPr>
        </p:nvSpPr>
        <p:spPr/>
        <p:txBody>
          <a:bodyPr/>
          <a:lstStyle/>
          <a:p>
            <a:pPr>
              <a:defRPr/>
            </a:pPr>
            <a:fld id="{148C009B-CB69-E04A-B9B3-34B26D69E9CF}" type="slidenum">
              <a:rPr lang="en-US" smtClean="0"/>
              <a:pPr>
                <a:defRPr/>
              </a:pPr>
              <a:t>12</a:t>
            </a:fld>
            <a:endParaRPr lang="en-US" dirty="0"/>
          </a:p>
        </p:txBody>
      </p:sp>
      <p:pic>
        <p:nvPicPr>
          <p:cNvPr id="9" name="Picture 8">
            <a:extLst>
              <a:ext uri="{FF2B5EF4-FFF2-40B4-BE49-F238E27FC236}">
                <a16:creationId xmlns:a16="http://schemas.microsoft.com/office/drawing/2014/main" id="{B63358F9-3CAF-4295-9A2A-F52EBB150A85}"/>
              </a:ext>
            </a:extLst>
          </p:cNvPr>
          <p:cNvPicPr>
            <a:picLocks noChangeAspect="1"/>
          </p:cNvPicPr>
          <p:nvPr/>
        </p:nvPicPr>
        <p:blipFill rotWithShape="1">
          <a:blip r:embed="rId3">
            <a:extLst>
              <a:ext uri="{28A0092B-C50C-407E-A947-70E740481C1C}">
                <a14:useLocalDpi xmlns:a14="http://schemas.microsoft.com/office/drawing/2010/main" val="0"/>
              </a:ext>
            </a:extLst>
          </a:blip>
          <a:srcRect l="9400" r="17897" b="2"/>
          <a:stretch/>
        </p:blipFill>
        <p:spPr>
          <a:xfrm rot="5400000">
            <a:off x="5832063" y="3597420"/>
            <a:ext cx="2689425" cy="2774370"/>
          </a:xfrm>
          <a:prstGeom prst="rect">
            <a:avLst/>
          </a:prstGeom>
        </p:spPr>
      </p:pic>
      <p:cxnSp>
        <p:nvCxnSpPr>
          <p:cNvPr id="10" name="Straight Arrow Connector 9">
            <a:extLst>
              <a:ext uri="{FF2B5EF4-FFF2-40B4-BE49-F238E27FC236}">
                <a16:creationId xmlns:a16="http://schemas.microsoft.com/office/drawing/2014/main" id="{B7150343-3418-429B-8BA5-94330CE5077B}"/>
              </a:ext>
            </a:extLst>
          </p:cNvPr>
          <p:cNvCxnSpPr>
            <a:cxnSpLocks/>
          </p:cNvCxnSpPr>
          <p:nvPr/>
        </p:nvCxnSpPr>
        <p:spPr>
          <a:xfrm flipV="1">
            <a:off x="7806879" y="3711061"/>
            <a:ext cx="2583286" cy="127059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14B966E2-FD06-4DC9-89A9-650FDBBB941B}"/>
              </a:ext>
            </a:extLst>
          </p:cNvPr>
          <p:cNvCxnSpPr>
            <a:cxnSpLocks/>
          </p:cNvCxnSpPr>
          <p:nvPr/>
        </p:nvCxnSpPr>
        <p:spPr>
          <a:xfrm flipV="1">
            <a:off x="7773698" y="2569027"/>
            <a:ext cx="4353093" cy="24553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7206A39F-80F2-403B-8129-9A0225A17A30}"/>
              </a:ext>
            </a:extLst>
          </p:cNvPr>
          <p:cNvSpPr txBox="1"/>
          <p:nvPr/>
        </p:nvSpPr>
        <p:spPr>
          <a:xfrm>
            <a:off x="10212921" y="5108653"/>
            <a:ext cx="1779639" cy="400110"/>
          </a:xfrm>
          <a:prstGeom prst="rect">
            <a:avLst/>
          </a:prstGeom>
          <a:noFill/>
        </p:spPr>
        <p:txBody>
          <a:bodyPr wrap="square">
            <a:spAutoFit/>
          </a:bodyPr>
          <a:lstStyle/>
          <a:p>
            <a:r>
              <a:rPr lang="en-US" sz="2000" dirty="0">
                <a:solidFill>
                  <a:schemeClr val="accent6">
                    <a:lumMod val="50000"/>
                  </a:schemeClr>
                </a:solidFill>
                <a:ea typeface="ＭＳ Ｐゴシック" charset="0"/>
              </a:rPr>
              <a:t>F10143573-C</a:t>
            </a:r>
            <a:endParaRPr lang="en-US" sz="2000" dirty="0"/>
          </a:p>
        </p:txBody>
      </p:sp>
    </p:spTree>
    <p:extLst>
      <p:ext uri="{BB962C8B-B14F-4D97-AF65-F5344CB8AC3E}">
        <p14:creationId xmlns:p14="http://schemas.microsoft.com/office/powerpoint/2010/main" val="1599254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67360C-053C-D6BF-4279-2B18E7B7F490}"/>
              </a:ext>
            </a:extLst>
          </p:cNvPr>
          <p:cNvSpPr>
            <a:spLocks noGrp="1"/>
          </p:cNvSpPr>
          <p:nvPr>
            <p:ph idx="1"/>
          </p:nvPr>
        </p:nvSpPr>
        <p:spPr>
          <a:xfrm>
            <a:off x="304806" y="1425677"/>
            <a:ext cx="6666265" cy="4994788"/>
          </a:xfrm>
        </p:spPr>
        <p:txBody>
          <a:bodyPr/>
          <a:lstStyle/>
          <a:p>
            <a:pPr marL="0" indent="0">
              <a:buNone/>
            </a:pPr>
            <a:r>
              <a:rPr lang="en-US" sz="2400" b="1" dirty="0">
                <a:solidFill>
                  <a:schemeClr val="tx1"/>
                </a:solidFill>
              </a:rPr>
              <a:t>Root Cause: </a:t>
            </a:r>
            <a:r>
              <a:rPr lang="en-US" dirty="0">
                <a:solidFill>
                  <a:schemeClr val="accent6">
                    <a:lumMod val="50000"/>
                  </a:schemeClr>
                </a:solidFill>
                <a:ea typeface="ＭＳ Ｐゴシック" charset="0"/>
              </a:rPr>
              <a:t>DR / procedure</a:t>
            </a:r>
          </a:p>
          <a:p>
            <a:pPr marL="0" indent="0">
              <a:buNone/>
            </a:pPr>
            <a:r>
              <a:rPr lang="en-US" b="1" dirty="0">
                <a:solidFill>
                  <a:schemeClr val="tx1"/>
                </a:solidFill>
              </a:rPr>
              <a:t>Resolution: </a:t>
            </a:r>
            <a:r>
              <a:rPr lang="en-US" dirty="0">
                <a:solidFill>
                  <a:schemeClr val="accent6">
                    <a:lumMod val="50000"/>
                  </a:schemeClr>
                </a:solidFill>
                <a:ea typeface="ＭＳ Ｐゴシック" charset="0"/>
              </a:rPr>
              <a:t>the studs of BPE-RRCAT506 flange connection were flushed one by one.</a:t>
            </a:r>
          </a:p>
          <a:p>
            <a:pPr marL="0" indent="0">
              <a:buNone/>
            </a:pPr>
            <a:r>
              <a:rPr lang="en-US" sz="2400" b="1" dirty="0">
                <a:solidFill>
                  <a:schemeClr val="tx1"/>
                </a:solidFill>
              </a:rPr>
              <a:t>Corrective Actions:</a:t>
            </a:r>
            <a:r>
              <a:rPr lang="en-US" dirty="0">
                <a:solidFill>
                  <a:srgbClr val="002060"/>
                </a:solidFill>
              </a:rPr>
              <a:t> </a:t>
            </a:r>
          </a:p>
          <a:p>
            <a:r>
              <a:rPr lang="en-US" dirty="0">
                <a:solidFill>
                  <a:schemeClr val="accent6">
                    <a:lumMod val="50000"/>
                  </a:schemeClr>
                </a:solidFill>
                <a:ea typeface="ＭＳ Ｐゴシック" charset="0"/>
              </a:rPr>
              <a:t>For HB605 and LB650 production, drawings will include short M10 studs.</a:t>
            </a:r>
          </a:p>
          <a:p>
            <a:pPr marL="0" indent="0">
              <a:buNone/>
            </a:pPr>
            <a:r>
              <a:rPr lang="en-US" sz="2400" b="1" dirty="0">
                <a:solidFill>
                  <a:schemeClr val="tx1"/>
                </a:solidFill>
              </a:rPr>
              <a:t>Status of Mitigation: </a:t>
            </a:r>
            <a:r>
              <a:rPr lang="en-US" dirty="0">
                <a:solidFill>
                  <a:schemeClr val="accent6">
                    <a:lumMod val="50000"/>
                  </a:schemeClr>
                </a:solidFill>
              </a:rPr>
              <a:t>ongoing.</a:t>
            </a:r>
          </a:p>
          <a:p>
            <a:pPr marL="0" indent="0">
              <a:buNone/>
            </a:pPr>
            <a:r>
              <a:rPr lang="en-US" dirty="0">
                <a:solidFill>
                  <a:schemeClr val="accent6">
                    <a:lumMod val="50000"/>
                  </a:schemeClr>
                </a:solidFill>
              </a:rPr>
              <a:t>Drawings will be revised.</a:t>
            </a:r>
          </a:p>
          <a:p>
            <a:pPr marL="0" indent="0">
              <a:buNone/>
            </a:pPr>
            <a:r>
              <a:rPr lang="en-US" dirty="0">
                <a:solidFill>
                  <a:schemeClr val="accent6">
                    <a:lumMod val="50000"/>
                  </a:schemeClr>
                </a:solidFill>
              </a:rPr>
              <a:t>Anticipated completion date: 10-Jul-22</a:t>
            </a:r>
            <a:endParaRPr lang="en-US" dirty="0">
              <a:solidFill>
                <a:schemeClr val="accent6">
                  <a:lumMod val="50000"/>
                </a:schemeClr>
              </a:solidFill>
              <a:ea typeface="ＭＳ Ｐゴシック" charset="0"/>
            </a:endParaRPr>
          </a:p>
          <a:p>
            <a:endParaRPr lang="en-US" dirty="0">
              <a:solidFill>
                <a:schemeClr val="accent6">
                  <a:lumMod val="50000"/>
                </a:schemeClr>
              </a:solidFill>
              <a:ea typeface="ＭＳ Ｐゴシック" charset="0"/>
            </a:endParaRPr>
          </a:p>
        </p:txBody>
      </p:sp>
      <p:sp>
        <p:nvSpPr>
          <p:cNvPr id="3" name="Title 2">
            <a:extLst>
              <a:ext uri="{FF2B5EF4-FFF2-40B4-BE49-F238E27FC236}">
                <a16:creationId xmlns:a16="http://schemas.microsoft.com/office/drawing/2014/main" id="{4C5B3B4C-2D46-D64C-D994-626AC0BCC41B}"/>
              </a:ext>
            </a:extLst>
          </p:cNvPr>
          <p:cNvSpPr>
            <a:spLocks noGrp="1"/>
          </p:cNvSpPr>
          <p:nvPr>
            <p:ph type="title"/>
          </p:nvPr>
        </p:nvSpPr>
        <p:spPr>
          <a:xfrm>
            <a:off x="296333" y="268095"/>
            <a:ext cx="11582400" cy="854587"/>
          </a:xfrm>
        </p:spPr>
        <p:txBody>
          <a:bodyPr/>
          <a:lstStyle/>
          <a:p>
            <a:r>
              <a:rPr lang="en-US" dirty="0"/>
              <a:t>Issue #4: </a:t>
            </a:r>
            <a:r>
              <a:rPr lang="en-US" sz="2800" b="0" i="1" dirty="0">
                <a:solidFill>
                  <a:schemeClr val="accent6">
                    <a:lumMod val="50000"/>
                  </a:schemeClr>
                </a:solidFill>
              </a:rPr>
              <a:t>Studs need to have the extra length on one side, with the nuts flush on the other to accommodate tuner and magnetic shielding.</a:t>
            </a:r>
          </a:p>
        </p:txBody>
      </p:sp>
      <p:sp>
        <p:nvSpPr>
          <p:cNvPr id="4" name="Date Placeholder 3">
            <a:extLst>
              <a:ext uri="{FF2B5EF4-FFF2-40B4-BE49-F238E27FC236}">
                <a16:creationId xmlns:a16="http://schemas.microsoft.com/office/drawing/2014/main" id="{55026512-446B-B678-9B98-D6EE1EBB0603}"/>
              </a:ext>
            </a:extLst>
          </p:cNvPr>
          <p:cNvSpPr>
            <a:spLocks noGrp="1"/>
          </p:cNvSpPr>
          <p:nvPr>
            <p:ph type="dt" sz="half" idx="10"/>
          </p:nvPr>
        </p:nvSpPr>
        <p:spPr/>
        <p:txBody>
          <a:bodyPr/>
          <a:lstStyle/>
          <a:p>
            <a:pPr>
              <a:defRPr/>
            </a:pPr>
            <a:r>
              <a:rPr lang="en-US"/>
              <a:t>12-July, 2022</a:t>
            </a:r>
            <a:endParaRPr lang="en-US" dirty="0"/>
          </a:p>
        </p:txBody>
      </p:sp>
      <p:sp>
        <p:nvSpPr>
          <p:cNvPr id="5" name="Footer Placeholder 4">
            <a:extLst>
              <a:ext uri="{FF2B5EF4-FFF2-40B4-BE49-F238E27FC236}">
                <a16:creationId xmlns:a16="http://schemas.microsoft.com/office/drawing/2014/main" id="{76A5F577-9505-5501-0DE8-500BA3D329D1}"/>
              </a:ext>
            </a:extLst>
          </p:cNvPr>
          <p:cNvSpPr>
            <a:spLocks noGrp="1"/>
          </p:cNvSpPr>
          <p:nvPr>
            <p:ph type="ftr" sz="quarter" idx="11"/>
          </p:nvPr>
        </p:nvSpPr>
        <p:spPr/>
        <p:txBody>
          <a:bodyPr/>
          <a:lstStyle/>
          <a:p>
            <a:pPr>
              <a:defRPr/>
            </a:pPr>
            <a:r>
              <a:rPr lang="en-US"/>
              <a:t>PIP-II 2nd Technical Workshop | WG1 | J. Ozelis, HB650 pCM String Assy Lessons Learned Summary</a:t>
            </a:r>
            <a:endParaRPr lang="en-US" b="1" dirty="0"/>
          </a:p>
        </p:txBody>
      </p:sp>
      <p:sp>
        <p:nvSpPr>
          <p:cNvPr id="6" name="Slide Number Placeholder 5">
            <a:extLst>
              <a:ext uri="{FF2B5EF4-FFF2-40B4-BE49-F238E27FC236}">
                <a16:creationId xmlns:a16="http://schemas.microsoft.com/office/drawing/2014/main" id="{7584CCD9-81D7-D02A-496D-A6ADC56B78F7}"/>
              </a:ext>
            </a:extLst>
          </p:cNvPr>
          <p:cNvSpPr>
            <a:spLocks noGrp="1"/>
          </p:cNvSpPr>
          <p:nvPr>
            <p:ph type="sldNum" sz="quarter" idx="12"/>
          </p:nvPr>
        </p:nvSpPr>
        <p:spPr/>
        <p:txBody>
          <a:bodyPr/>
          <a:lstStyle/>
          <a:p>
            <a:pPr>
              <a:defRPr/>
            </a:pPr>
            <a:fld id="{148C009B-CB69-E04A-B9B3-34B26D69E9CF}" type="slidenum">
              <a:rPr lang="en-US" smtClean="0"/>
              <a:pPr>
                <a:defRPr/>
              </a:pPr>
              <a:t>13</a:t>
            </a:fld>
            <a:endParaRPr lang="en-US" dirty="0"/>
          </a:p>
        </p:txBody>
      </p:sp>
      <p:pic>
        <p:nvPicPr>
          <p:cNvPr id="8" name="Picture 7" descr="A picture containing toy, LEGO&#10;&#10;Description automatically generated">
            <a:extLst>
              <a:ext uri="{FF2B5EF4-FFF2-40B4-BE49-F238E27FC236}">
                <a16:creationId xmlns:a16="http://schemas.microsoft.com/office/drawing/2014/main" id="{8B961AE2-4C6A-49BD-BCA9-756CFFA7097C}"/>
              </a:ext>
            </a:extLst>
          </p:cNvPr>
          <p:cNvPicPr>
            <a:picLocks noChangeAspect="1"/>
          </p:cNvPicPr>
          <p:nvPr/>
        </p:nvPicPr>
        <p:blipFill>
          <a:blip r:embed="rId2"/>
          <a:stretch>
            <a:fillRect/>
          </a:stretch>
        </p:blipFill>
        <p:spPr>
          <a:xfrm>
            <a:off x="5717461" y="3923071"/>
            <a:ext cx="2507220" cy="2398884"/>
          </a:xfrm>
          <a:prstGeom prst="rect">
            <a:avLst/>
          </a:prstGeom>
        </p:spPr>
      </p:pic>
      <p:sp>
        <p:nvSpPr>
          <p:cNvPr id="14" name="TextBox 13">
            <a:extLst>
              <a:ext uri="{FF2B5EF4-FFF2-40B4-BE49-F238E27FC236}">
                <a16:creationId xmlns:a16="http://schemas.microsoft.com/office/drawing/2014/main" id="{E7E109A8-8E39-479E-8810-E5AD27D58BA1}"/>
              </a:ext>
            </a:extLst>
          </p:cNvPr>
          <p:cNvSpPr txBox="1"/>
          <p:nvPr/>
        </p:nvSpPr>
        <p:spPr>
          <a:xfrm>
            <a:off x="6265671" y="3888551"/>
            <a:ext cx="1082348" cy="646331"/>
          </a:xfrm>
          <a:prstGeom prst="rect">
            <a:avLst/>
          </a:prstGeom>
          <a:noFill/>
        </p:spPr>
        <p:txBody>
          <a:bodyPr wrap="none" rtlCol="0">
            <a:spAutoFit/>
          </a:bodyPr>
          <a:lstStyle/>
          <a:p>
            <a:pPr algn="ctr"/>
            <a:r>
              <a:rPr lang="en-US" dirty="0"/>
              <a:t>B92-B92</a:t>
            </a:r>
          </a:p>
          <a:p>
            <a:pPr algn="ctr"/>
            <a:r>
              <a:rPr lang="en-US" dirty="0"/>
              <a:t>bellows</a:t>
            </a:r>
          </a:p>
        </p:txBody>
      </p:sp>
      <p:pic>
        <p:nvPicPr>
          <p:cNvPr id="17" name="Picture 16" descr="A picture containing indoor&#10;&#10;Description automatically generated">
            <a:extLst>
              <a:ext uri="{FF2B5EF4-FFF2-40B4-BE49-F238E27FC236}">
                <a16:creationId xmlns:a16="http://schemas.microsoft.com/office/drawing/2014/main" id="{B54FD448-2E0C-4CC2-944F-69D253F7D2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1641" y="1355230"/>
            <a:ext cx="2080941" cy="2783823"/>
          </a:xfrm>
          <a:prstGeom prst="rect">
            <a:avLst/>
          </a:prstGeom>
        </p:spPr>
      </p:pic>
      <p:pic>
        <p:nvPicPr>
          <p:cNvPr id="19" name="Picture 18" descr="A close-up of a machine&#10;&#10;Description automatically generated with low confidence">
            <a:extLst>
              <a:ext uri="{FF2B5EF4-FFF2-40B4-BE49-F238E27FC236}">
                <a16:creationId xmlns:a16="http://schemas.microsoft.com/office/drawing/2014/main" id="{F5F5E90D-6E4B-4E24-8EC3-A9135292FD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4833" y="1354374"/>
            <a:ext cx="2069860" cy="2771850"/>
          </a:xfrm>
          <a:prstGeom prst="rect">
            <a:avLst/>
          </a:prstGeom>
        </p:spPr>
      </p:pic>
    </p:spTree>
    <p:extLst>
      <p:ext uri="{BB962C8B-B14F-4D97-AF65-F5344CB8AC3E}">
        <p14:creationId xmlns:p14="http://schemas.microsoft.com/office/powerpoint/2010/main" val="1333113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F3F0A5-6856-4156-6370-EA07C9B978F4}"/>
              </a:ext>
            </a:extLst>
          </p:cNvPr>
          <p:cNvSpPr>
            <a:spLocks noGrp="1"/>
          </p:cNvSpPr>
          <p:nvPr>
            <p:ph type="title"/>
          </p:nvPr>
        </p:nvSpPr>
        <p:spPr>
          <a:xfrm>
            <a:off x="296333" y="200250"/>
            <a:ext cx="11582400" cy="516192"/>
          </a:xfrm>
        </p:spPr>
        <p:txBody>
          <a:bodyPr/>
          <a:lstStyle/>
          <a:p>
            <a:pPr marR="0" lvl="0" algn="l" defTabSz="609585" rtl="0" eaLnBrk="1" fontAlgn="base" latinLnBrk="0" hangingPunct="1">
              <a:lnSpc>
                <a:spcPct val="100000"/>
              </a:lnSpc>
              <a:spcBef>
                <a:spcPct val="20000"/>
              </a:spcBef>
              <a:spcAft>
                <a:spcPct val="0"/>
              </a:spcAft>
              <a:buClrTx/>
              <a:buSzTx/>
              <a:tabLst/>
              <a:defRPr/>
            </a:pPr>
            <a:r>
              <a:rPr lang="en-US" sz="2800" dirty="0"/>
              <a:t>Issue #5: </a:t>
            </a:r>
            <a:r>
              <a:rPr kumimoji="0" lang="en-US" sz="2800" b="0" i="1" u="none" strike="noStrike" kern="1200" cap="none" spc="0" normalizeH="0" baseline="0" noProof="0" dirty="0">
                <a:ln>
                  <a:noFill/>
                </a:ln>
                <a:solidFill>
                  <a:schemeClr val="accent6">
                    <a:lumMod val="50000"/>
                  </a:schemeClr>
                </a:solidFill>
                <a:effectLst/>
                <a:uLnTx/>
                <a:uFillTx/>
                <a:latin typeface="Helvetica"/>
              </a:rPr>
              <a:t>Coupler to Coupler distance tooling</a:t>
            </a:r>
            <a:endParaRPr lang="en-US" i="1" dirty="0">
              <a:solidFill>
                <a:schemeClr val="accent6">
                  <a:lumMod val="50000"/>
                </a:schemeClr>
              </a:solidFill>
            </a:endParaRPr>
          </a:p>
        </p:txBody>
      </p:sp>
      <p:sp>
        <p:nvSpPr>
          <p:cNvPr id="4" name="Date Placeholder 3">
            <a:extLst>
              <a:ext uri="{FF2B5EF4-FFF2-40B4-BE49-F238E27FC236}">
                <a16:creationId xmlns:a16="http://schemas.microsoft.com/office/drawing/2014/main" id="{2457E8EC-69D8-B3F0-21B9-40FF221E722E}"/>
              </a:ext>
            </a:extLst>
          </p:cNvPr>
          <p:cNvSpPr>
            <a:spLocks noGrp="1"/>
          </p:cNvSpPr>
          <p:nvPr>
            <p:ph type="dt" sz="half" idx="10"/>
          </p:nvPr>
        </p:nvSpPr>
        <p:spPr/>
        <p:txBody>
          <a:bodyPr/>
          <a:lstStyle/>
          <a:p>
            <a:pPr>
              <a:defRPr/>
            </a:pPr>
            <a:r>
              <a:rPr lang="en-US"/>
              <a:t>12-July, 2022</a:t>
            </a:r>
            <a:endParaRPr lang="en-US" dirty="0"/>
          </a:p>
        </p:txBody>
      </p:sp>
      <p:sp>
        <p:nvSpPr>
          <p:cNvPr id="5" name="Footer Placeholder 4">
            <a:extLst>
              <a:ext uri="{FF2B5EF4-FFF2-40B4-BE49-F238E27FC236}">
                <a16:creationId xmlns:a16="http://schemas.microsoft.com/office/drawing/2014/main" id="{7C778A44-65AF-F7FD-22B4-D43B58007ED7}"/>
              </a:ext>
            </a:extLst>
          </p:cNvPr>
          <p:cNvSpPr>
            <a:spLocks noGrp="1"/>
          </p:cNvSpPr>
          <p:nvPr>
            <p:ph type="ftr" sz="quarter" idx="11"/>
          </p:nvPr>
        </p:nvSpPr>
        <p:spPr/>
        <p:txBody>
          <a:bodyPr/>
          <a:lstStyle/>
          <a:p>
            <a:pPr>
              <a:defRPr/>
            </a:pPr>
            <a:r>
              <a:rPr lang="en-US"/>
              <a:t>PIP-II 2nd Technical Workshop | WG1 | J. Ozelis, HB650 pCM String Assy Lessons Learned Summary</a:t>
            </a:r>
            <a:endParaRPr lang="en-US" b="1" dirty="0"/>
          </a:p>
        </p:txBody>
      </p:sp>
      <p:sp>
        <p:nvSpPr>
          <p:cNvPr id="6" name="Slide Number Placeholder 5">
            <a:extLst>
              <a:ext uri="{FF2B5EF4-FFF2-40B4-BE49-F238E27FC236}">
                <a16:creationId xmlns:a16="http://schemas.microsoft.com/office/drawing/2014/main" id="{F6965F62-A504-2529-0E5A-324F252C402F}"/>
              </a:ext>
            </a:extLst>
          </p:cNvPr>
          <p:cNvSpPr>
            <a:spLocks noGrp="1"/>
          </p:cNvSpPr>
          <p:nvPr>
            <p:ph type="sldNum" sz="quarter" idx="12"/>
          </p:nvPr>
        </p:nvSpPr>
        <p:spPr/>
        <p:txBody>
          <a:bodyPr/>
          <a:lstStyle/>
          <a:p>
            <a:pPr>
              <a:defRPr/>
            </a:pPr>
            <a:fld id="{148C009B-CB69-E04A-B9B3-34B26D69E9CF}" type="slidenum">
              <a:rPr lang="en-US" smtClean="0"/>
              <a:pPr>
                <a:defRPr/>
              </a:pPr>
              <a:t>14</a:t>
            </a:fld>
            <a:endParaRPr lang="en-US" dirty="0"/>
          </a:p>
        </p:txBody>
      </p:sp>
      <p:pic>
        <p:nvPicPr>
          <p:cNvPr id="7" name="Content Placeholder 17" descr="A close-up of a machine&#10;&#10;Description automatically generated with low confidence">
            <a:extLst>
              <a:ext uri="{FF2B5EF4-FFF2-40B4-BE49-F238E27FC236}">
                <a16:creationId xmlns:a16="http://schemas.microsoft.com/office/drawing/2014/main" id="{529ACBF7-5058-4032-AB52-DD01563247CB}"/>
              </a:ext>
            </a:extLst>
          </p:cNvPr>
          <p:cNvPicPr>
            <a:picLocks noGrp="1" noChangeAspect="1"/>
          </p:cNvPicPr>
          <p:nvPr/>
        </p:nvPicPr>
        <p:blipFill>
          <a:blip r:embed="rId2"/>
          <a:stretch>
            <a:fillRect/>
          </a:stretch>
        </p:blipFill>
        <p:spPr>
          <a:xfrm>
            <a:off x="5760319" y="3002586"/>
            <a:ext cx="6126876" cy="3172071"/>
          </a:xfrm>
          <a:prstGeom prst="rect">
            <a:avLst/>
          </a:prstGeom>
        </p:spPr>
      </p:pic>
      <p:sp>
        <p:nvSpPr>
          <p:cNvPr id="8" name="TextBox 18">
            <a:extLst>
              <a:ext uri="{FF2B5EF4-FFF2-40B4-BE49-F238E27FC236}">
                <a16:creationId xmlns:a16="http://schemas.microsoft.com/office/drawing/2014/main" id="{4249CF46-920D-4BE8-96BF-4AD11DB55609}"/>
              </a:ext>
            </a:extLst>
          </p:cNvPr>
          <p:cNvSpPr txBox="1"/>
          <p:nvPr/>
        </p:nvSpPr>
        <p:spPr>
          <a:xfrm>
            <a:off x="2421263" y="5754867"/>
            <a:ext cx="3339056" cy="307777"/>
          </a:xfrm>
          <a:prstGeom prst="rect">
            <a:avLst/>
          </a:prstGeom>
          <a:noFill/>
        </p:spPr>
        <p:txBody>
          <a:bodyPr wrap="none" rtlCol="0">
            <a:sp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r>
              <a:rPr lang="en-US" sz="1400" b="1" i="1" dirty="0">
                <a:solidFill>
                  <a:srgbClr val="0070C0"/>
                </a:solidFill>
              </a:rPr>
              <a:t>F10181970--;1-HB650 CALIPER, XFEL STYLE</a:t>
            </a:r>
          </a:p>
        </p:txBody>
      </p:sp>
      <p:sp>
        <p:nvSpPr>
          <p:cNvPr id="9" name="Content Placeholder 1">
            <a:extLst>
              <a:ext uri="{FF2B5EF4-FFF2-40B4-BE49-F238E27FC236}">
                <a16:creationId xmlns:a16="http://schemas.microsoft.com/office/drawing/2014/main" id="{62BB55B4-0F53-4DD3-A1CC-54BAD1DE1A73}"/>
              </a:ext>
            </a:extLst>
          </p:cNvPr>
          <p:cNvSpPr txBox="1">
            <a:spLocks/>
          </p:cNvSpPr>
          <p:nvPr/>
        </p:nvSpPr>
        <p:spPr>
          <a:xfrm>
            <a:off x="304806" y="1199535"/>
            <a:ext cx="11720046" cy="5220930"/>
          </a:xfrm>
          <a:prstGeom prst="rect">
            <a:avLst/>
          </a:prstGeom>
        </p:spPr>
        <p:txBody>
          <a:bodyPr lIns="0" tIns="0" rIns="0" bIns="0"/>
          <a:lstStyle>
            <a:lvl1pPr marL="306910" indent="-306910" algn="l" defTabSz="609585"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683667" indent="-306910" algn="l" defTabSz="609585" rtl="0" eaLnBrk="1" fontAlgn="base" hangingPunct="1">
              <a:spcBef>
                <a:spcPct val="20000"/>
              </a:spcBef>
              <a:spcAft>
                <a:spcPct val="0"/>
              </a:spcAft>
              <a:buFont typeface="Arial" charset="0"/>
              <a:buChar char="–"/>
              <a:defRPr sz="2133" kern="1200">
                <a:solidFill>
                  <a:srgbClr val="505050"/>
                </a:solidFill>
                <a:latin typeface="Helvetica"/>
                <a:ea typeface="ＭＳ Ｐゴシック" charset="0"/>
                <a:cs typeface="ＭＳ Ｐゴシック" charset="0"/>
              </a:defRPr>
            </a:lvl2pPr>
            <a:lvl3pPr marL="1071007" indent="-306910" algn="l" defTabSz="609585"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447764" indent="-304792" algn="l" defTabSz="609585" rtl="0" eaLnBrk="1" fontAlgn="base" hangingPunct="1">
              <a:spcBef>
                <a:spcPct val="20000"/>
              </a:spcBef>
              <a:spcAft>
                <a:spcPct val="0"/>
              </a:spcAft>
              <a:buFont typeface="Arial" charset="0"/>
              <a:buChar char="–"/>
              <a:defRPr sz="1867" kern="1200">
                <a:solidFill>
                  <a:srgbClr val="505050"/>
                </a:solidFill>
                <a:latin typeface="Helvetica"/>
                <a:ea typeface="ＭＳ Ｐゴシック" charset="0"/>
                <a:cs typeface="ＭＳ Ｐゴシック" charset="0"/>
              </a:defRPr>
            </a:lvl4pPr>
            <a:lvl5pPr marL="1826638" indent="-306910" algn="l" defTabSz="609585" rtl="0" eaLnBrk="1" fontAlgn="base" hangingPunct="1">
              <a:spcBef>
                <a:spcPct val="20000"/>
              </a:spcBef>
              <a:spcAft>
                <a:spcPct val="0"/>
              </a:spcAft>
              <a:buFont typeface="Arial"/>
              <a:buChar char="•"/>
              <a:defRPr sz="1867" kern="1200">
                <a:solidFill>
                  <a:srgbClr val="505050"/>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l" rtl="0" fontAlgn="auto"/>
            <a:r>
              <a:rPr lang="en-US" b="1" dirty="0">
                <a:solidFill>
                  <a:schemeClr val="tx1"/>
                </a:solidFill>
              </a:rPr>
              <a:t>Root Cause: </a:t>
            </a:r>
            <a:r>
              <a:rPr lang="en-US" b="0" i="0" u="none" strike="noStrike" dirty="0">
                <a:solidFill>
                  <a:srgbClr val="282828"/>
                </a:solidFill>
                <a:effectLst/>
                <a:latin typeface="Helvetica" panose="020B0604020202020204" pitchFamily="34" charset="0"/>
              </a:rPr>
              <a:t>new design, issue with rigidity identified during mock-up assembly.</a:t>
            </a:r>
            <a:r>
              <a:rPr lang="en-US" b="1" i="0" u="none" strike="noStrike" dirty="0">
                <a:solidFill>
                  <a:srgbClr val="003087"/>
                </a:solidFill>
                <a:effectLst/>
                <a:latin typeface="Helvetica" panose="020B0604020202020204" pitchFamily="34" charset="0"/>
              </a:rPr>
              <a:t>​</a:t>
            </a:r>
          </a:p>
          <a:p>
            <a:r>
              <a:rPr lang="en-US" b="1" dirty="0">
                <a:solidFill>
                  <a:schemeClr val="tx1"/>
                </a:solidFill>
              </a:rPr>
              <a:t>Resolution: </a:t>
            </a:r>
            <a:r>
              <a:rPr lang="en-US" dirty="0">
                <a:solidFill>
                  <a:schemeClr val="accent6">
                    <a:lumMod val="50000"/>
                  </a:schemeClr>
                </a:solidFill>
                <a:ea typeface="ＭＳ Ｐゴシック" charset="0"/>
              </a:rPr>
              <a:t>the current caliper was used, with deviations on the distances</a:t>
            </a:r>
          </a:p>
          <a:p>
            <a:r>
              <a:rPr lang="en-US" b="1" dirty="0">
                <a:solidFill>
                  <a:schemeClr val="tx1"/>
                </a:solidFill>
              </a:rPr>
              <a:t>Corrective Actions:</a:t>
            </a:r>
            <a:r>
              <a:rPr lang="en-US" dirty="0">
                <a:solidFill>
                  <a:srgbClr val="002060"/>
                </a:solidFill>
              </a:rPr>
              <a:t> </a:t>
            </a:r>
          </a:p>
          <a:p>
            <a:pPr lvl="1"/>
            <a:r>
              <a:rPr lang="en-US" dirty="0">
                <a:solidFill>
                  <a:schemeClr val="accent6">
                    <a:lumMod val="50000"/>
                  </a:schemeClr>
                </a:solidFill>
                <a:ea typeface="ＭＳ Ｐゴシック" charset="0"/>
              </a:rPr>
              <a:t>Coupler to coupler caliper was redesigned, F10181970, Al 8 mm thickness. </a:t>
            </a:r>
          </a:p>
          <a:p>
            <a:r>
              <a:rPr lang="en-US" b="1" dirty="0">
                <a:solidFill>
                  <a:schemeClr val="tx1"/>
                </a:solidFill>
              </a:rPr>
              <a:t>Status of Mitigation: </a:t>
            </a:r>
            <a:r>
              <a:rPr lang="en-US" dirty="0">
                <a:solidFill>
                  <a:schemeClr val="accent6">
                    <a:lumMod val="50000"/>
                  </a:schemeClr>
                </a:solidFill>
                <a:ea typeface="ＭＳ Ｐゴシック" charset="0"/>
              </a:rPr>
              <a:t>drawing released.</a:t>
            </a:r>
          </a:p>
          <a:p>
            <a:pPr lvl="1"/>
            <a:r>
              <a:rPr lang="en-US" dirty="0">
                <a:solidFill>
                  <a:schemeClr val="accent6">
                    <a:lumMod val="50000"/>
                  </a:schemeClr>
                </a:solidFill>
              </a:rPr>
              <a:t>Fabrication process not started yet.</a:t>
            </a:r>
          </a:p>
          <a:p>
            <a:pPr lvl="1"/>
            <a:r>
              <a:rPr lang="en-US" dirty="0">
                <a:solidFill>
                  <a:schemeClr val="accent6">
                    <a:lumMod val="50000"/>
                  </a:schemeClr>
                </a:solidFill>
              </a:rPr>
              <a:t>Anticipated completion date: 31-Aug-22</a:t>
            </a:r>
            <a:endParaRPr lang="en-US" dirty="0">
              <a:solidFill>
                <a:schemeClr val="accent6">
                  <a:lumMod val="50000"/>
                </a:schemeClr>
              </a:solidFill>
              <a:ea typeface="ＭＳ Ｐゴシック" charset="0"/>
            </a:endParaRPr>
          </a:p>
          <a:p>
            <a:endParaRPr lang="en-US" dirty="0">
              <a:solidFill>
                <a:schemeClr val="accent6">
                  <a:lumMod val="50000"/>
                </a:schemeClr>
              </a:solidFill>
              <a:ea typeface="ＭＳ Ｐゴシック" charset="0"/>
            </a:endParaRPr>
          </a:p>
          <a:p>
            <a:endParaRPr lang="en-US" dirty="0">
              <a:solidFill>
                <a:schemeClr val="accent6">
                  <a:lumMod val="50000"/>
                </a:schemeClr>
              </a:solidFill>
              <a:ea typeface="ＭＳ Ｐゴシック" charset="0"/>
            </a:endParaRPr>
          </a:p>
          <a:p>
            <a:endParaRPr lang="en-US" dirty="0">
              <a:solidFill>
                <a:schemeClr val="accent6">
                  <a:lumMod val="50000"/>
                </a:schemeClr>
              </a:solidFill>
              <a:ea typeface="ＭＳ Ｐゴシック" charset="0"/>
            </a:endParaRPr>
          </a:p>
          <a:p>
            <a:endParaRPr lang="en-US" dirty="0">
              <a:solidFill>
                <a:schemeClr val="accent6">
                  <a:lumMod val="50000"/>
                </a:schemeClr>
              </a:solidFill>
              <a:ea typeface="ＭＳ Ｐゴシック" charset="0"/>
            </a:endParaRPr>
          </a:p>
        </p:txBody>
      </p:sp>
    </p:spTree>
    <p:extLst>
      <p:ext uri="{BB962C8B-B14F-4D97-AF65-F5344CB8AC3E}">
        <p14:creationId xmlns:p14="http://schemas.microsoft.com/office/powerpoint/2010/main" val="3285362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CFAE13-8874-A14D-8F97-629D4C451E6C}"/>
              </a:ext>
            </a:extLst>
          </p:cNvPr>
          <p:cNvSpPr>
            <a:spLocks noGrp="1"/>
          </p:cNvSpPr>
          <p:nvPr>
            <p:ph idx="1"/>
          </p:nvPr>
        </p:nvSpPr>
        <p:spPr>
          <a:xfrm>
            <a:off x="296333" y="747346"/>
            <a:ext cx="11563351" cy="5635869"/>
          </a:xfrm>
        </p:spPr>
        <p:txBody>
          <a:bodyPr>
            <a:normAutofit/>
          </a:bodyPr>
          <a:lstStyle/>
          <a:p>
            <a:r>
              <a:rPr lang="en-US" sz="2200" b="1" dirty="0">
                <a:solidFill>
                  <a:schemeClr val="tx1"/>
                </a:solidFill>
              </a:rPr>
              <a:t>Issue #6 </a:t>
            </a:r>
          </a:p>
          <a:p>
            <a:pPr lvl="1"/>
            <a:r>
              <a:rPr lang="en-US" sz="2000" dirty="0"/>
              <a:t>Purge system doesn't seem to work in the same way consistently. Sometimes the flow indicator turns on and the valve click was audible, sometimes the flow indicator would not turn on and the click was audible, sometimes the flow indicator turns on but there is no audible click of the valve opening. Demonstration that the valve is not always opening or closing when the flow indicator is on or off. Particulates could be entered into the cavity during flange hole purging. </a:t>
            </a:r>
            <a:endParaRPr lang="en-US" sz="2300" dirty="0">
              <a:solidFill>
                <a:srgbClr val="FF0000"/>
              </a:solidFill>
            </a:endParaRPr>
          </a:p>
          <a:p>
            <a:r>
              <a:rPr lang="en-US" sz="2200" b="1" dirty="0">
                <a:solidFill>
                  <a:schemeClr val="tx1"/>
                </a:solidFill>
              </a:rPr>
              <a:t>Root Cause</a:t>
            </a:r>
          </a:p>
          <a:p>
            <a:pPr lvl="1"/>
            <a:r>
              <a:rPr lang="en-US" sz="2000" dirty="0"/>
              <a:t>Software was not tested early enough. Mock-up was not conducted due the o tight schedule and the lack of a spare cavity.</a:t>
            </a:r>
          </a:p>
          <a:p>
            <a:pPr lvl="1"/>
            <a:r>
              <a:rPr lang="en-US" sz="2000" dirty="0"/>
              <a:t>Staff not fully trained.</a:t>
            </a:r>
          </a:p>
        </p:txBody>
      </p:sp>
      <p:sp>
        <p:nvSpPr>
          <p:cNvPr id="3" name="Title 2">
            <a:extLst>
              <a:ext uri="{FF2B5EF4-FFF2-40B4-BE49-F238E27FC236}">
                <a16:creationId xmlns:a16="http://schemas.microsoft.com/office/drawing/2014/main" id="{0202816E-0392-AE43-AACB-6CB5C6B53F3C}"/>
              </a:ext>
            </a:extLst>
          </p:cNvPr>
          <p:cNvSpPr>
            <a:spLocks noGrp="1"/>
          </p:cNvSpPr>
          <p:nvPr>
            <p:ph type="title"/>
          </p:nvPr>
        </p:nvSpPr>
        <p:spPr/>
        <p:txBody>
          <a:bodyPr/>
          <a:lstStyle/>
          <a:p>
            <a:r>
              <a:rPr lang="en-US" dirty="0"/>
              <a:t>Lessons Learned  - Purging System Not Robust</a:t>
            </a:r>
          </a:p>
        </p:txBody>
      </p:sp>
      <p:sp>
        <p:nvSpPr>
          <p:cNvPr id="4" name="Date Placeholder 3">
            <a:extLst>
              <a:ext uri="{FF2B5EF4-FFF2-40B4-BE49-F238E27FC236}">
                <a16:creationId xmlns:a16="http://schemas.microsoft.com/office/drawing/2014/main" id="{673C145E-F686-664B-9649-28917F681C64}"/>
              </a:ext>
            </a:extLst>
          </p:cNvPr>
          <p:cNvSpPr>
            <a:spLocks noGrp="1"/>
          </p:cNvSpPr>
          <p:nvPr>
            <p:ph type="dt" sz="half"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t>12-July, 2022</a:t>
            </a:r>
            <a:endParaRPr kumimoji="0" lang="en-US" sz="1200" b="0" i="0" u="none" strike="noStrike" kern="1200" cap="none" spc="0" normalizeH="0" baseline="0" noProof="0" dirty="0">
              <a:ln>
                <a:noFill/>
              </a:ln>
              <a:solidFill>
                <a:srgbClr val="004C97"/>
              </a:solidFill>
              <a:effectLst/>
              <a:uLnTx/>
              <a:uFillTx/>
              <a:latin typeface="Helvetica" charset="0"/>
            </a:endParaRPr>
          </a:p>
        </p:txBody>
      </p:sp>
      <p:sp>
        <p:nvSpPr>
          <p:cNvPr id="5" name="Footer Placeholder 4">
            <a:extLst>
              <a:ext uri="{FF2B5EF4-FFF2-40B4-BE49-F238E27FC236}">
                <a16:creationId xmlns:a16="http://schemas.microsoft.com/office/drawing/2014/main" id="{82F1B9DD-93B4-394F-9501-2E4A2202360C}"/>
              </a:ext>
            </a:extLst>
          </p:cNvPr>
          <p:cNvSpPr>
            <a:spLocks noGrp="1"/>
          </p:cNvSpPr>
          <p:nvPr>
            <p:ph type="ftr" sz="quarter" idx="11"/>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a:ea typeface="ＭＳ Ｐゴシック" charset="0"/>
              </a:rPr>
              <a:t>PIP-II 2nd Technical Workshop | WG1 | J. Ozelis, HB650 pCM String Assy Lessons Learned Summary</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6" name="Slide Number Placeholder 5">
            <a:extLst>
              <a:ext uri="{FF2B5EF4-FFF2-40B4-BE49-F238E27FC236}">
                <a16:creationId xmlns:a16="http://schemas.microsoft.com/office/drawing/2014/main" id="{342249FC-3B9C-DF44-AF7E-4CA3CB47A350}"/>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srgbClr val="004C97"/>
              </a:solidFill>
              <a:effectLst/>
              <a:uLnTx/>
              <a:uFillTx/>
              <a:latin typeface="Helvetica" charset="0"/>
            </a:endParaRPr>
          </a:p>
        </p:txBody>
      </p:sp>
      <p:pic>
        <p:nvPicPr>
          <p:cNvPr id="8" name="Picture 7">
            <a:extLst>
              <a:ext uri="{FF2B5EF4-FFF2-40B4-BE49-F238E27FC236}">
                <a16:creationId xmlns:a16="http://schemas.microsoft.com/office/drawing/2014/main" id="{6EC635C0-E120-CC3A-E25C-23BCF284A7F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75044" y="3565280"/>
            <a:ext cx="4539135" cy="2816798"/>
          </a:xfrm>
          <a:prstGeom prst="rect">
            <a:avLst/>
          </a:prstGeom>
        </p:spPr>
      </p:pic>
    </p:spTree>
    <p:extLst>
      <p:ext uri="{BB962C8B-B14F-4D97-AF65-F5344CB8AC3E}">
        <p14:creationId xmlns:p14="http://schemas.microsoft.com/office/powerpoint/2010/main" val="3942473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CFAE13-8874-A14D-8F97-629D4C451E6C}"/>
              </a:ext>
            </a:extLst>
          </p:cNvPr>
          <p:cNvSpPr>
            <a:spLocks noGrp="1"/>
          </p:cNvSpPr>
          <p:nvPr>
            <p:ph idx="1"/>
          </p:nvPr>
        </p:nvSpPr>
        <p:spPr>
          <a:xfrm>
            <a:off x="296333" y="747346"/>
            <a:ext cx="11563351" cy="5635869"/>
          </a:xfrm>
        </p:spPr>
        <p:txBody>
          <a:bodyPr>
            <a:normAutofit/>
          </a:bodyPr>
          <a:lstStyle/>
          <a:p>
            <a:r>
              <a:rPr lang="en-US" sz="2200" b="1" dirty="0">
                <a:solidFill>
                  <a:schemeClr val="tx1"/>
                </a:solidFill>
              </a:rPr>
              <a:t>Issue #6 </a:t>
            </a:r>
          </a:p>
          <a:p>
            <a:r>
              <a:rPr lang="en-US" sz="2200" b="1" dirty="0">
                <a:solidFill>
                  <a:schemeClr val="tx1"/>
                </a:solidFill>
              </a:rPr>
              <a:t>Proposed Mitigation</a:t>
            </a:r>
          </a:p>
          <a:p>
            <a:pPr lvl="1"/>
            <a:r>
              <a:rPr lang="en-US" sz="2000" dirty="0"/>
              <a:t>Improve the software and provide a visible/audible signal inside the cleanroom.</a:t>
            </a:r>
          </a:p>
          <a:p>
            <a:pPr lvl="2"/>
            <a:r>
              <a:rPr lang="en-US" sz="1867" dirty="0"/>
              <a:t>Bring a display inside the cleanroom or viewable through the cleanroom window.</a:t>
            </a:r>
          </a:p>
          <a:p>
            <a:pPr lvl="1"/>
            <a:r>
              <a:rPr lang="en-US" sz="2000" dirty="0"/>
              <a:t>Train the staff and incorporate the feedback from the end users.</a:t>
            </a:r>
          </a:p>
          <a:p>
            <a:r>
              <a:rPr lang="en-US" sz="2200" b="1" dirty="0">
                <a:solidFill>
                  <a:schemeClr val="tx1"/>
                </a:solidFill>
              </a:rPr>
              <a:t>Status of Mitigation</a:t>
            </a:r>
          </a:p>
          <a:p>
            <a:pPr lvl="1"/>
            <a:r>
              <a:rPr lang="en-US" sz="2000" dirty="0">
                <a:solidFill>
                  <a:schemeClr val="accent6"/>
                </a:solidFill>
              </a:rPr>
              <a:t>Complete by 12/31/2022 </a:t>
            </a:r>
          </a:p>
        </p:txBody>
      </p:sp>
      <p:sp>
        <p:nvSpPr>
          <p:cNvPr id="3" name="Title 2">
            <a:extLst>
              <a:ext uri="{FF2B5EF4-FFF2-40B4-BE49-F238E27FC236}">
                <a16:creationId xmlns:a16="http://schemas.microsoft.com/office/drawing/2014/main" id="{0202816E-0392-AE43-AACB-6CB5C6B53F3C}"/>
              </a:ext>
            </a:extLst>
          </p:cNvPr>
          <p:cNvSpPr>
            <a:spLocks noGrp="1"/>
          </p:cNvSpPr>
          <p:nvPr>
            <p:ph type="title"/>
          </p:nvPr>
        </p:nvSpPr>
        <p:spPr/>
        <p:txBody>
          <a:bodyPr/>
          <a:lstStyle/>
          <a:p>
            <a:r>
              <a:rPr lang="en-US" dirty="0"/>
              <a:t>Lessons Learned  - Purging System Not Robust</a:t>
            </a:r>
          </a:p>
        </p:txBody>
      </p:sp>
      <p:sp>
        <p:nvSpPr>
          <p:cNvPr id="4" name="Date Placeholder 3">
            <a:extLst>
              <a:ext uri="{FF2B5EF4-FFF2-40B4-BE49-F238E27FC236}">
                <a16:creationId xmlns:a16="http://schemas.microsoft.com/office/drawing/2014/main" id="{673C145E-F686-664B-9649-28917F681C64}"/>
              </a:ext>
            </a:extLst>
          </p:cNvPr>
          <p:cNvSpPr>
            <a:spLocks noGrp="1"/>
          </p:cNvSpPr>
          <p:nvPr>
            <p:ph type="dt" sz="half"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t>12-July, 2022</a:t>
            </a:r>
            <a:endParaRPr kumimoji="0" lang="en-US" sz="1200" b="0" i="0" u="none" strike="noStrike" kern="1200" cap="none" spc="0" normalizeH="0" baseline="0" noProof="0" dirty="0">
              <a:ln>
                <a:noFill/>
              </a:ln>
              <a:solidFill>
                <a:srgbClr val="004C97"/>
              </a:solidFill>
              <a:effectLst/>
              <a:uLnTx/>
              <a:uFillTx/>
              <a:latin typeface="Helvetica" charset="0"/>
            </a:endParaRPr>
          </a:p>
        </p:txBody>
      </p:sp>
      <p:sp>
        <p:nvSpPr>
          <p:cNvPr id="5" name="Footer Placeholder 4">
            <a:extLst>
              <a:ext uri="{FF2B5EF4-FFF2-40B4-BE49-F238E27FC236}">
                <a16:creationId xmlns:a16="http://schemas.microsoft.com/office/drawing/2014/main" id="{82F1B9DD-93B4-394F-9501-2E4A2202360C}"/>
              </a:ext>
            </a:extLst>
          </p:cNvPr>
          <p:cNvSpPr>
            <a:spLocks noGrp="1"/>
          </p:cNvSpPr>
          <p:nvPr>
            <p:ph type="ftr" sz="quarter" idx="11"/>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a:ea typeface="ＭＳ Ｐゴシック" charset="0"/>
              </a:rPr>
              <a:t>PIP-II 2nd Technical Workshop | WG1 | J. Ozelis, HB650 pCM String Assy Lessons Learned Summary</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6" name="Slide Number Placeholder 5">
            <a:extLst>
              <a:ext uri="{FF2B5EF4-FFF2-40B4-BE49-F238E27FC236}">
                <a16:creationId xmlns:a16="http://schemas.microsoft.com/office/drawing/2014/main" id="{342249FC-3B9C-DF44-AF7E-4CA3CB47A350}"/>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srgbClr val="004C97"/>
              </a:solidFill>
              <a:effectLst/>
              <a:uLnTx/>
              <a:uFillTx/>
              <a:latin typeface="Helvetica" charset="0"/>
            </a:endParaRPr>
          </a:p>
        </p:txBody>
      </p:sp>
    </p:spTree>
    <p:extLst>
      <p:ext uri="{BB962C8B-B14F-4D97-AF65-F5344CB8AC3E}">
        <p14:creationId xmlns:p14="http://schemas.microsoft.com/office/powerpoint/2010/main" val="3104643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7C8E49-AC8C-75AB-EF34-3649D868C6C0}"/>
              </a:ext>
            </a:extLst>
          </p:cNvPr>
          <p:cNvSpPr>
            <a:spLocks noGrp="1"/>
          </p:cNvSpPr>
          <p:nvPr>
            <p:ph type="title"/>
          </p:nvPr>
        </p:nvSpPr>
        <p:spPr>
          <a:xfrm>
            <a:off x="304800" y="235974"/>
            <a:ext cx="11582400" cy="916954"/>
          </a:xfrm>
        </p:spPr>
        <p:txBody>
          <a:bodyPr/>
          <a:lstStyle/>
          <a:p>
            <a:r>
              <a:rPr lang="en-US" dirty="0"/>
              <a:t>Issue #7: </a:t>
            </a:r>
            <a:r>
              <a:rPr lang="en-US" sz="2800" b="0" i="1" dirty="0">
                <a:solidFill>
                  <a:schemeClr val="accent6">
                    <a:lumMod val="50000"/>
                  </a:schemeClr>
                </a:solidFill>
              </a:rPr>
              <a:t>Leveling Bridge made of steel. Too heavy to easily handle in the cleanroom, no locking mechanism.</a:t>
            </a:r>
            <a:endParaRPr lang="en-US" dirty="0"/>
          </a:p>
        </p:txBody>
      </p:sp>
      <p:sp>
        <p:nvSpPr>
          <p:cNvPr id="4" name="Date Placeholder 3">
            <a:extLst>
              <a:ext uri="{FF2B5EF4-FFF2-40B4-BE49-F238E27FC236}">
                <a16:creationId xmlns:a16="http://schemas.microsoft.com/office/drawing/2014/main" id="{2718A9C8-F118-86A3-B3AB-F7D8215FAD1D}"/>
              </a:ext>
            </a:extLst>
          </p:cNvPr>
          <p:cNvSpPr>
            <a:spLocks noGrp="1"/>
          </p:cNvSpPr>
          <p:nvPr>
            <p:ph type="dt" sz="half" idx="10"/>
          </p:nvPr>
        </p:nvSpPr>
        <p:spPr/>
        <p:txBody>
          <a:bodyPr/>
          <a:lstStyle/>
          <a:p>
            <a:pPr>
              <a:defRPr/>
            </a:pPr>
            <a:r>
              <a:rPr lang="en-US"/>
              <a:t>12-July, 2022</a:t>
            </a:r>
            <a:endParaRPr lang="en-US" dirty="0"/>
          </a:p>
        </p:txBody>
      </p:sp>
      <p:sp>
        <p:nvSpPr>
          <p:cNvPr id="5" name="Footer Placeholder 4">
            <a:extLst>
              <a:ext uri="{FF2B5EF4-FFF2-40B4-BE49-F238E27FC236}">
                <a16:creationId xmlns:a16="http://schemas.microsoft.com/office/drawing/2014/main" id="{F0FD5930-C365-1AD4-2D28-35495A44F527}"/>
              </a:ext>
            </a:extLst>
          </p:cNvPr>
          <p:cNvSpPr>
            <a:spLocks noGrp="1"/>
          </p:cNvSpPr>
          <p:nvPr>
            <p:ph type="ftr" sz="quarter" idx="11"/>
          </p:nvPr>
        </p:nvSpPr>
        <p:spPr/>
        <p:txBody>
          <a:bodyPr/>
          <a:lstStyle/>
          <a:p>
            <a:pPr>
              <a:defRPr/>
            </a:pPr>
            <a:r>
              <a:rPr lang="en-US"/>
              <a:t>PIP-II 2nd Technical Workshop | WG1 | J. Ozelis, HB650 pCM String Assy Lessons Learned Summary</a:t>
            </a:r>
            <a:endParaRPr lang="en-US" b="1" dirty="0"/>
          </a:p>
        </p:txBody>
      </p:sp>
      <p:sp>
        <p:nvSpPr>
          <p:cNvPr id="6" name="Slide Number Placeholder 5">
            <a:extLst>
              <a:ext uri="{FF2B5EF4-FFF2-40B4-BE49-F238E27FC236}">
                <a16:creationId xmlns:a16="http://schemas.microsoft.com/office/drawing/2014/main" id="{C1BDD141-1C1B-A54C-99D9-6449B6B922C4}"/>
              </a:ext>
            </a:extLst>
          </p:cNvPr>
          <p:cNvSpPr>
            <a:spLocks noGrp="1"/>
          </p:cNvSpPr>
          <p:nvPr>
            <p:ph type="sldNum" sz="quarter" idx="12"/>
          </p:nvPr>
        </p:nvSpPr>
        <p:spPr/>
        <p:txBody>
          <a:bodyPr/>
          <a:lstStyle/>
          <a:p>
            <a:pPr>
              <a:defRPr/>
            </a:pPr>
            <a:fld id="{148C009B-CB69-E04A-B9B3-34B26D69E9CF}" type="slidenum">
              <a:rPr lang="en-US" smtClean="0"/>
              <a:pPr>
                <a:defRPr/>
              </a:pPr>
              <a:t>17</a:t>
            </a:fld>
            <a:endParaRPr lang="en-US" dirty="0"/>
          </a:p>
        </p:txBody>
      </p:sp>
      <p:pic>
        <p:nvPicPr>
          <p:cNvPr id="7" name="Content Placeholder 7">
            <a:extLst>
              <a:ext uri="{FF2B5EF4-FFF2-40B4-BE49-F238E27FC236}">
                <a16:creationId xmlns:a16="http://schemas.microsoft.com/office/drawing/2014/main" id="{10FA65B0-7056-FA79-05CA-A5FD2BA325E8}"/>
              </a:ext>
            </a:extLst>
          </p:cNvPr>
          <p:cNvPicPr>
            <a:picLocks noGrp="1" noChangeAspect="1"/>
          </p:cNvPicPr>
          <p:nvPr/>
        </p:nvPicPr>
        <p:blipFill>
          <a:blip r:embed="rId2"/>
          <a:stretch>
            <a:fillRect/>
          </a:stretch>
        </p:blipFill>
        <p:spPr>
          <a:xfrm>
            <a:off x="7081602" y="995785"/>
            <a:ext cx="5110398" cy="4493200"/>
          </a:xfrm>
          <a:prstGeom prst="rect">
            <a:avLst/>
          </a:prstGeom>
        </p:spPr>
      </p:pic>
      <p:sp>
        <p:nvSpPr>
          <p:cNvPr id="11" name="Content Placeholder 1">
            <a:extLst>
              <a:ext uri="{FF2B5EF4-FFF2-40B4-BE49-F238E27FC236}">
                <a16:creationId xmlns:a16="http://schemas.microsoft.com/office/drawing/2014/main" id="{4F2EC911-7AE5-40D2-8D48-0E4F92AD90DA}"/>
              </a:ext>
            </a:extLst>
          </p:cNvPr>
          <p:cNvSpPr txBox="1">
            <a:spLocks/>
          </p:cNvSpPr>
          <p:nvPr/>
        </p:nvSpPr>
        <p:spPr>
          <a:xfrm>
            <a:off x="304806" y="1505324"/>
            <a:ext cx="6776796" cy="4998891"/>
          </a:xfrm>
          <a:prstGeom prst="rect">
            <a:avLst/>
          </a:prstGeom>
        </p:spPr>
        <p:txBody>
          <a:bodyPr lIns="0" tIns="0" rIns="0" bIns="0"/>
          <a:lstStyle>
            <a:lvl1pPr marL="306910" indent="-306910" algn="l" defTabSz="609585"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683667" indent="-306910" algn="l" defTabSz="609585" rtl="0" eaLnBrk="1" fontAlgn="base" hangingPunct="1">
              <a:spcBef>
                <a:spcPct val="20000"/>
              </a:spcBef>
              <a:spcAft>
                <a:spcPct val="0"/>
              </a:spcAft>
              <a:buFont typeface="Arial" charset="0"/>
              <a:buChar char="–"/>
              <a:defRPr sz="2133" kern="1200">
                <a:solidFill>
                  <a:srgbClr val="505050"/>
                </a:solidFill>
                <a:latin typeface="Helvetica"/>
                <a:ea typeface="ＭＳ Ｐゴシック" charset="0"/>
                <a:cs typeface="ＭＳ Ｐゴシック" charset="0"/>
              </a:defRPr>
            </a:lvl2pPr>
            <a:lvl3pPr marL="1071007" indent="-306910" algn="l" defTabSz="609585"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447764" indent="-304792" algn="l" defTabSz="609585" rtl="0" eaLnBrk="1" fontAlgn="base" hangingPunct="1">
              <a:spcBef>
                <a:spcPct val="20000"/>
              </a:spcBef>
              <a:spcAft>
                <a:spcPct val="0"/>
              </a:spcAft>
              <a:buFont typeface="Arial" charset="0"/>
              <a:buChar char="–"/>
              <a:defRPr sz="1867" kern="1200">
                <a:solidFill>
                  <a:srgbClr val="505050"/>
                </a:solidFill>
                <a:latin typeface="Helvetica"/>
                <a:ea typeface="ＭＳ Ｐゴシック" charset="0"/>
                <a:cs typeface="ＭＳ Ｐゴシック" charset="0"/>
              </a:defRPr>
            </a:lvl4pPr>
            <a:lvl5pPr marL="1826638" indent="-306910" algn="l" defTabSz="609585" rtl="0" eaLnBrk="1" fontAlgn="base" hangingPunct="1">
              <a:spcBef>
                <a:spcPct val="20000"/>
              </a:spcBef>
              <a:spcAft>
                <a:spcPct val="0"/>
              </a:spcAft>
              <a:buFont typeface="Arial"/>
              <a:buChar char="•"/>
              <a:defRPr sz="1867" kern="1200">
                <a:solidFill>
                  <a:srgbClr val="505050"/>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b="1" dirty="0">
                <a:solidFill>
                  <a:schemeClr val="tx1"/>
                </a:solidFill>
              </a:rPr>
              <a:t>Root Cause: </a:t>
            </a:r>
            <a:r>
              <a:rPr lang="en-US" dirty="0">
                <a:solidFill>
                  <a:schemeClr val="accent6">
                    <a:lumMod val="50000"/>
                  </a:schemeClr>
                </a:solidFill>
                <a:ea typeface="ＭＳ Ｐゴシック" charset="0"/>
              </a:rPr>
              <a:t>new design, issues with weight and locking identified during mock-up assembly.</a:t>
            </a:r>
          </a:p>
          <a:p>
            <a:pPr marL="0" indent="0">
              <a:buNone/>
            </a:pPr>
            <a:r>
              <a:rPr lang="en-US" b="1" dirty="0">
                <a:solidFill>
                  <a:schemeClr val="tx1"/>
                </a:solidFill>
              </a:rPr>
              <a:t>Resolution: </a:t>
            </a:r>
            <a:r>
              <a:rPr lang="en-US" dirty="0">
                <a:solidFill>
                  <a:schemeClr val="accent6">
                    <a:lumMod val="50000"/>
                  </a:schemeClr>
                </a:solidFill>
                <a:ea typeface="ＭＳ Ｐゴシック" charset="0"/>
              </a:rPr>
              <a:t>locking mechanism was implemented, then used as is.</a:t>
            </a:r>
          </a:p>
          <a:p>
            <a:pPr marL="0" indent="0">
              <a:buFont typeface="Arial" charset="0"/>
              <a:buNone/>
            </a:pPr>
            <a:r>
              <a:rPr lang="en-US" b="1" dirty="0">
                <a:solidFill>
                  <a:schemeClr val="tx1"/>
                </a:solidFill>
              </a:rPr>
              <a:t>Corrective Actions:</a:t>
            </a:r>
            <a:r>
              <a:rPr lang="en-US" dirty="0">
                <a:solidFill>
                  <a:srgbClr val="002060"/>
                </a:solidFill>
              </a:rPr>
              <a:t> </a:t>
            </a:r>
          </a:p>
          <a:p>
            <a:r>
              <a:rPr lang="en-US" dirty="0">
                <a:solidFill>
                  <a:schemeClr val="accent6">
                    <a:lumMod val="50000"/>
                  </a:schemeClr>
                </a:solidFill>
                <a:ea typeface="ＭＳ Ｐゴシック" charset="0"/>
              </a:rPr>
              <a:t>Leveling Bridge was revised, F10169274-B, material- Al. </a:t>
            </a:r>
          </a:p>
          <a:p>
            <a:r>
              <a:rPr lang="en-US" dirty="0">
                <a:solidFill>
                  <a:schemeClr val="accent6">
                    <a:lumMod val="50000"/>
                  </a:schemeClr>
                </a:solidFill>
                <a:ea typeface="ＭＳ Ｐゴシック" charset="0"/>
              </a:rPr>
              <a:t>Weight is 3 times smaller.</a:t>
            </a:r>
          </a:p>
          <a:p>
            <a:pPr marL="0" indent="0">
              <a:buNone/>
            </a:pPr>
            <a:r>
              <a:rPr lang="en-US" b="1" dirty="0">
                <a:solidFill>
                  <a:schemeClr val="tx1"/>
                </a:solidFill>
              </a:rPr>
              <a:t>Status of Mitigation: </a:t>
            </a:r>
            <a:r>
              <a:rPr lang="en-US" dirty="0">
                <a:solidFill>
                  <a:schemeClr val="accent6">
                    <a:lumMod val="50000"/>
                  </a:schemeClr>
                </a:solidFill>
                <a:ea typeface="ＭＳ Ｐゴシック" charset="0"/>
              </a:rPr>
              <a:t>drawing released.</a:t>
            </a:r>
          </a:p>
          <a:p>
            <a:pPr marL="0" indent="0">
              <a:buNone/>
            </a:pPr>
            <a:r>
              <a:rPr lang="en-US" dirty="0">
                <a:solidFill>
                  <a:schemeClr val="accent6">
                    <a:lumMod val="50000"/>
                  </a:schemeClr>
                </a:solidFill>
                <a:ea typeface="ＭＳ Ｐゴシック" charset="0"/>
              </a:rPr>
              <a:t>Locking mechanism yet to be included.</a:t>
            </a:r>
          </a:p>
          <a:p>
            <a:pPr marL="0" indent="0">
              <a:buNone/>
            </a:pPr>
            <a:r>
              <a:rPr lang="en-US" dirty="0">
                <a:solidFill>
                  <a:schemeClr val="accent6">
                    <a:lumMod val="50000"/>
                  </a:schemeClr>
                </a:solidFill>
              </a:rPr>
              <a:t>Fabrication process not started yet.</a:t>
            </a:r>
          </a:p>
          <a:p>
            <a:pPr marL="0" indent="0">
              <a:buNone/>
            </a:pPr>
            <a:r>
              <a:rPr lang="en-US" dirty="0">
                <a:solidFill>
                  <a:schemeClr val="accent6">
                    <a:lumMod val="50000"/>
                  </a:schemeClr>
                </a:solidFill>
              </a:rPr>
              <a:t>Anticipated completion date: 31-Aug-22</a:t>
            </a:r>
            <a:endParaRPr lang="en-US" dirty="0">
              <a:solidFill>
                <a:schemeClr val="accent6">
                  <a:lumMod val="50000"/>
                </a:schemeClr>
              </a:solidFill>
              <a:ea typeface="ＭＳ Ｐゴシック" charset="0"/>
            </a:endParaRPr>
          </a:p>
          <a:p>
            <a:pPr marL="0" indent="0">
              <a:buNone/>
            </a:pPr>
            <a:endParaRPr lang="en-US" dirty="0">
              <a:solidFill>
                <a:schemeClr val="accent6">
                  <a:lumMod val="50000"/>
                </a:schemeClr>
              </a:solidFill>
              <a:ea typeface="ＭＳ Ｐゴシック" charset="0"/>
            </a:endParaRPr>
          </a:p>
        </p:txBody>
      </p:sp>
    </p:spTree>
    <p:extLst>
      <p:ext uri="{BB962C8B-B14F-4D97-AF65-F5344CB8AC3E}">
        <p14:creationId xmlns:p14="http://schemas.microsoft.com/office/powerpoint/2010/main" val="2764945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BE9853-5A67-C685-265B-85EB6253D53A}"/>
              </a:ext>
            </a:extLst>
          </p:cNvPr>
          <p:cNvSpPr>
            <a:spLocks noGrp="1"/>
          </p:cNvSpPr>
          <p:nvPr>
            <p:ph type="title"/>
          </p:nvPr>
        </p:nvSpPr>
        <p:spPr>
          <a:xfrm>
            <a:off x="304800" y="67730"/>
            <a:ext cx="11582400" cy="1408146"/>
          </a:xfrm>
        </p:spPr>
        <p:txBody>
          <a:bodyPr/>
          <a:lstStyle/>
          <a:p>
            <a:r>
              <a:rPr lang="en-US" dirty="0"/>
              <a:t>Issue #8: </a:t>
            </a:r>
            <a:r>
              <a:rPr lang="en-US" sz="2800" b="0" i="1" dirty="0">
                <a:solidFill>
                  <a:schemeClr val="accent6">
                    <a:lumMod val="50000"/>
                  </a:schemeClr>
                </a:solidFill>
              </a:rPr>
              <a:t>Turnbuckle assemblies did not fit into receptacles on cleanroom posts, they therefore could not be used when adjusting cavity-cavity spacing in the cleanroom.</a:t>
            </a:r>
          </a:p>
        </p:txBody>
      </p:sp>
      <p:sp>
        <p:nvSpPr>
          <p:cNvPr id="4" name="Date Placeholder 3">
            <a:extLst>
              <a:ext uri="{FF2B5EF4-FFF2-40B4-BE49-F238E27FC236}">
                <a16:creationId xmlns:a16="http://schemas.microsoft.com/office/drawing/2014/main" id="{954C1D35-C54F-7166-418E-AD825ABAD432}"/>
              </a:ext>
            </a:extLst>
          </p:cNvPr>
          <p:cNvSpPr>
            <a:spLocks noGrp="1"/>
          </p:cNvSpPr>
          <p:nvPr>
            <p:ph type="dt" sz="half" idx="10"/>
          </p:nvPr>
        </p:nvSpPr>
        <p:spPr/>
        <p:txBody>
          <a:bodyPr/>
          <a:lstStyle/>
          <a:p>
            <a:pPr>
              <a:defRPr/>
            </a:pPr>
            <a:r>
              <a:rPr lang="en-US"/>
              <a:t>12-July, 2022</a:t>
            </a:r>
            <a:endParaRPr lang="en-US" dirty="0"/>
          </a:p>
        </p:txBody>
      </p:sp>
      <p:sp>
        <p:nvSpPr>
          <p:cNvPr id="5" name="Footer Placeholder 4">
            <a:extLst>
              <a:ext uri="{FF2B5EF4-FFF2-40B4-BE49-F238E27FC236}">
                <a16:creationId xmlns:a16="http://schemas.microsoft.com/office/drawing/2014/main" id="{ADD7FD4C-6F42-5959-D1AE-4D886C892F4F}"/>
              </a:ext>
            </a:extLst>
          </p:cNvPr>
          <p:cNvSpPr>
            <a:spLocks noGrp="1"/>
          </p:cNvSpPr>
          <p:nvPr>
            <p:ph type="ftr" sz="quarter" idx="11"/>
          </p:nvPr>
        </p:nvSpPr>
        <p:spPr/>
        <p:txBody>
          <a:bodyPr/>
          <a:lstStyle/>
          <a:p>
            <a:pPr>
              <a:defRPr/>
            </a:pPr>
            <a:r>
              <a:rPr lang="en-US"/>
              <a:t>PIP-II 2nd Technical Workshop | WG1 | J. Ozelis, HB650 pCM String Assy Lessons Learned Summary</a:t>
            </a:r>
            <a:endParaRPr lang="en-US" b="1" dirty="0"/>
          </a:p>
        </p:txBody>
      </p:sp>
      <p:sp>
        <p:nvSpPr>
          <p:cNvPr id="6" name="Slide Number Placeholder 5">
            <a:extLst>
              <a:ext uri="{FF2B5EF4-FFF2-40B4-BE49-F238E27FC236}">
                <a16:creationId xmlns:a16="http://schemas.microsoft.com/office/drawing/2014/main" id="{D4652AFB-8327-E9B0-5086-C50101BAE70F}"/>
              </a:ext>
            </a:extLst>
          </p:cNvPr>
          <p:cNvSpPr>
            <a:spLocks noGrp="1"/>
          </p:cNvSpPr>
          <p:nvPr>
            <p:ph type="sldNum" sz="quarter" idx="12"/>
          </p:nvPr>
        </p:nvSpPr>
        <p:spPr/>
        <p:txBody>
          <a:bodyPr/>
          <a:lstStyle/>
          <a:p>
            <a:pPr>
              <a:defRPr/>
            </a:pPr>
            <a:fld id="{148C009B-CB69-E04A-B9B3-34B26D69E9CF}" type="slidenum">
              <a:rPr lang="en-US" smtClean="0"/>
              <a:pPr>
                <a:defRPr/>
              </a:pPr>
              <a:t>18</a:t>
            </a:fld>
            <a:endParaRPr lang="en-US" dirty="0"/>
          </a:p>
        </p:txBody>
      </p:sp>
      <p:pic>
        <p:nvPicPr>
          <p:cNvPr id="8" name="Picture 7" descr="A picture containing indoor&#10;&#10;Description automatically generated">
            <a:extLst>
              <a:ext uri="{FF2B5EF4-FFF2-40B4-BE49-F238E27FC236}">
                <a16:creationId xmlns:a16="http://schemas.microsoft.com/office/drawing/2014/main" id="{026F1E96-760F-47B6-8BB8-9E2C856FDF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3613" y="1183932"/>
            <a:ext cx="4936896" cy="2793244"/>
          </a:xfrm>
          <a:prstGeom prst="rect">
            <a:avLst/>
          </a:prstGeom>
        </p:spPr>
      </p:pic>
      <p:sp>
        <p:nvSpPr>
          <p:cNvPr id="9" name="Content Placeholder 1">
            <a:extLst>
              <a:ext uri="{FF2B5EF4-FFF2-40B4-BE49-F238E27FC236}">
                <a16:creationId xmlns:a16="http://schemas.microsoft.com/office/drawing/2014/main" id="{C4C923AF-1978-491E-8F1B-43D8D81EF157}"/>
              </a:ext>
            </a:extLst>
          </p:cNvPr>
          <p:cNvSpPr txBox="1">
            <a:spLocks/>
          </p:cNvSpPr>
          <p:nvPr/>
        </p:nvSpPr>
        <p:spPr>
          <a:xfrm>
            <a:off x="174723" y="1667169"/>
            <a:ext cx="6844141" cy="4878535"/>
          </a:xfrm>
          <a:prstGeom prst="rect">
            <a:avLst/>
          </a:prstGeom>
        </p:spPr>
        <p:txBody>
          <a:bodyPr lIns="0" tIns="0" rIns="0" bIns="0"/>
          <a:lstStyle>
            <a:lvl1pPr marL="306910" indent="-306910" algn="l" defTabSz="609585"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683667" indent="-306910" algn="l" defTabSz="609585" rtl="0" eaLnBrk="1" fontAlgn="base" hangingPunct="1">
              <a:spcBef>
                <a:spcPct val="20000"/>
              </a:spcBef>
              <a:spcAft>
                <a:spcPct val="0"/>
              </a:spcAft>
              <a:buFont typeface="Arial" charset="0"/>
              <a:buChar char="–"/>
              <a:defRPr sz="2133" kern="1200">
                <a:solidFill>
                  <a:srgbClr val="505050"/>
                </a:solidFill>
                <a:latin typeface="Helvetica"/>
                <a:ea typeface="ＭＳ Ｐゴシック" charset="0"/>
                <a:cs typeface="ＭＳ Ｐゴシック" charset="0"/>
              </a:defRPr>
            </a:lvl2pPr>
            <a:lvl3pPr marL="1071007" indent="-306910" algn="l" defTabSz="609585"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447764" indent="-304792" algn="l" defTabSz="609585" rtl="0" eaLnBrk="1" fontAlgn="base" hangingPunct="1">
              <a:spcBef>
                <a:spcPct val="20000"/>
              </a:spcBef>
              <a:spcAft>
                <a:spcPct val="0"/>
              </a:spcAft>
              <a:buFont typeface="Arial" charset="0"/>
              <a:buChar char="–"/>
              <a:defRPr sz="1867" kern="1200">
                <a:solidFill>
                  <a:srgbClr val="505050"/>
                </a:solidFill>
                <a:latin typeface="Helvetica"/>
                <a:ea typeface="ＭＳ Ｐゴシック" charset="0"/>
                <a:cs typeface="ＭＳ Ｐゴシック" charset="0"/>
              </a:defRPr>
            </a:lvl4pPr>
            <a:lvl5pPr marL="1826638" indent="-306910" algn="l" defTabSz="609585" rtl="0" eaLnBrk="1" fontAlgn="base" hangingPunct="1">
              <a:spcBef>
                <a:spcPct val="20000"/>
              </a:spcBef>
              <a:spcAft>
                <a:spcPct val="0"/>
              </a:spcAft>
              <a:buFont typeface="Arial"/>
              <a:buChar char="•"/>
              <a:defRPr sz="1867" kern="1200">
                <a:solidFill>
                  <a:srgbClr val="505050"/>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b="1" dirty="0">
                <a:solidFill>
                  <a:schemeClr val="tx1"/>
                </a:solidFill>
              </a:rPr>
              <a:t>Root Cause: </a:t>
            </a:r>
            <a:r>
              <a:rPr lang="en-US" dirty="0">
                <a:solidFill>
                  <a:schemeClr val="accent6">
                    <a:lumMod val="50000"/>
                  </a:schemeClr>
                </a:solidFill>
              </a:rPr>
              <a:t>Turnbuckles pins conformed to specs, but holes in the post bases needed rework. Only partial QC of the done rework resulting in one turnbuckle that did not fit and could not be removed, in the clean room.</a:t>
            </a:r>
          </a:p>
          <a:p>
            <a:pPr marL="0" indent="0">
              <a:buNone/>
            </a:pPr>
            <a:r>
              <a:rPr lang="en-US" b="1" dirty="0">
                <a:solidFill>
                  <a:schemeClr val="tx1"/>
                </a:solidFill>
              </a:rPr>
              <a:t>Resolution: </a:t>
            </a:r>
            <a:r>
              <a:rPr lang="en-US" dirty="0">
                <a:solidFill>
                  <a:schemeClr val="accent6">
                    <a:lumMod val="50000"/>
                  </a:schemeClr>
                </a:solidFill>
                <a:ea typeface="ＭＳ Ｐゴシック" charset="0"/>
              </a:rPr>
              <a:t>this turnbuckle was removed outside of the clean room.</a:t>
            </a:r>
          </a:p>
          <a:p>
            <a:pPr marL="0" indent="0">
              <a:buFont typeface="Arial" charset="0"/>
              <a:buNone/>
            </a:pPr>
            <a:r>
              <a:rPr lang="en-US" b="1" dirty="0">
                <a:solidFill>
                  <a:schemeClr val="tx1"/>
                </a:solidFill>
              </a:rPr>
              <a:t>Corrective Actions:</a:t>
            </a:r>
            <a:r>
              <a:rPr lang="en-US" dirty="0">
                <a:solidFill>
                  <a:srgbClr val="002060"/>
                </a:solidFill>
              </a:rPr>
              <a:t> </a:t>
            </a:r>
          </a:p>
          <a:p>
            <a:pPr marL="0" indent="0">
              <a:buNone/>
            </a:pPr>
            <a:r>
              <a:rPr lang="en-US" dirty="0">
                <a:solidFill>
                  <a:schemeClr val="accent6">
                    <a:lumMod val="50000"/>
                  </a:schemeClr>
                </a:solidFill>
                <a:ea typeface="ＭＳ Ｐゴシック" charset="0"/>
              </a:rPr>
              <a:t>None, a</a:t>
            </a:r>
            <a:r>
              <a:rPr lang="en-US" dirty="0">
                <a:solidFill>
                  <a:schemeClr val="accent6">
                    <a:lumMod val="50000"/>
                  </a:schemeClr>
                </a:solidFill>
              </a:rPr>
              <a:t>ll parts should have 100% QC, including QC of repair work.</a:t>
            </a:r>
            <a:endParaRPr lang="en-US" dirty="0">
              <a:solidFill>
                <a:schemeClr val="accent6">
                  <a:lumMod val="50000"/>
                </a:schemeClr>
              </a:solidFill>
              <a:ea typeface="ＭＳ Ｐゴシック" charset="0"/>
            </a:endParaRPr>
          </a:p>
          <a:p>
            <a:pPr marL="0" indent="0">
              <a:buNone/>
            </a:pPr>
            <a:r>
              <a:rPr lang="en-US" b="1" dirty="0">
                <a:solidFill>
                  <a:schemeClr val="tx1"/>
                </a:solidFill>
              </a:rPr>
              <a:t>Status of Mitigation: </a:t>
            </a:r>
            <a:r>
              <a:rPr lang="en-US" dirty="0">
                <a:solidFill>
                  <a:schemeClr val="accent6">
                    <a:lumMod val="50000"/>
                  </a:schemeClr>
                </a:solidFill>
              </a:rPr>
              <a:t>QC yet to be done.</a:t>
            </a:r>
          </a:p>
          <a:p>
            <a:pPr marL="0" indent="0">
              <a:buNone/>
            </a:pPr>
            <a:r>
              <a:rPr lang="en-US" dirty="0">
                <a:solidFill>
                  <a:schemeClr val="accent6">
                    <a:lumMod val="50000"/>
                  </a:schemeClr>
                </a:solidFill>
              </a:rPr>
              <a:t>Anticipated completion date: 10-Jul-22</a:t>
            </a:r>
            <a:endParaRPr lang="en-US" dirty="0">
              <a:solidFill>
                <a:schemeClr val="accent6">
                  <a:lumMod val="50000"/>
                </a:schemeClr>
              </a:solidFill>
              <a:ea typeface="ＭＳ Ｐゴシック" charset="0"/>
            </a:endParaRPr>
          </a:p>
          <a:p>
            <a:pPr marL="0" indent="0">
              <a:buNone/>
            </a:pPr>
            <a:endParaRPr lang="en-US" dirty="0">
              <a:solidFill>
                <a:schemeClr val="accent6">
                  <a:lumMod val="50000"/>
                </a:schemeClr>
              </a:solidFill>
            </a:endParaRPr>
          </a:p>
        </p:txBody>
      </p:sp>
      <p:pic>
        <p:nvPicPr>
          <p:cNvPr id="13" name="Content Placeholder 12" descr="A picture containing indoor, counter&#10;&#10;Description automatically generated">
            <a:extLst>
              <a:ext uri="{FF2B5EF4-FFF2-40B4-BE49-F238E27FC236}">
                <a16:creationId xmlns:a16="http://schemas.microsoft.com/office/drawing/2014/main" id="{92BBEB7F-574C-4F70-B4D8-82EFB48981F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43613" y="3567066"/>
            <a:ext cx="3788671" cy="2841503"/>
          </a:xfrm>
        </p:spPr>
      </p:pic>
    </p:spTree>
    <p:extLst>
      <p:ext uri="{BB962C8B-B14F-4D97-AF65-F5344CB8AC3E}">
        <p14:creationId xmlns:p14="http://schemas.microsoft.com/office/powerpoint/2010/main" val="1758174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F997CF-1B5C-3D73-3317-6DBE0136CDDA}"/>
              </a:ext>
            </a:extLst>
          </p:cNvPr>
          <p:cNvSpPr>
            <a:spLocks noGrp="1"/>
          </p:cNvSpPr>
          <p:nvPr>
            <p:ph idx="1"/>
          </p:nvPr>
        </p:nvSpPr>
        <p:spPr/>
        <p:txBody>
          <a:bodyPr/>
          <a:lstStyle/>
          <a:p>
            <a:r>
              <a:rPr lang="en-US" dirty="0"/>
              <a:t>Studs for beamline and coupler flanges are too long. The extra length on the beamlines have to be put on one specific side, and screwing nut extra distance of stud creates more particles, and makes sliding stud through hole more unwieldy.</a:t>
            </a:r>
          </a:p>
          <a:p>
            <a:endParaRPr lang="en-US" dirty="0"/>
          </a:p>
          <a:p>
            <a:pPr marL="0" indent="0">
              <a:buNone/>
            </a:pPr>
            <a:r>
              <a:rPr lang="en-US" b="1" i="1" dirty="0">
                <a:solidFill>
                  <a:srgbClr val="0070C0"/>
                </a:solidFill>
              </a:rPr>
              <a:t>-See Issue #4, also needs cavity string drawing for production HB650</a:t>
            </a:r>
          </a:p>
        </p:txBody>
      </p:sp>
      <p:sp>
        <p:nvSpPr>
          <p:cNvPr id="3" name="Title 2">
            <a:extLst>
              <a:ext uri="{FF2B5EF4-FFF2-40B4-BE49-F238E27FC236}">
                <a16:creationId xmlns:a16="http://schemas.microsoft.com/office/drawing/2014/main" id="{A7FEF00B-F681-D964-9636-8AC516FBC70D}"/>
              </a:ext>
            </a:extLst>
          </p:cNvPr>
          <p:cNvSpPr>
            <a:spLocks noGrp="1"/>
          </p:cNvSpPr>
          <p:nvPr>
            <p:ph type="title"/>
          </p:nvPr>
        </p:nvSpPr>
        <p:spPr/>
        <p:txBody>
          <a:bodyPr/>
          <a:lstStyle/>
          <a:p>
            <a:r>
              <a:rPr lang="en-US" dirty="0"/>
              <a:t>Issue #11</a:t>
            </a:r>
          </a:p>
        </p:txBody>
      </p:sp>
      <p:sp>
        <p:nvSpPr>
          <p:cNvPr id="4" name="Date Placeholder 3">
            <a:extLst>
              <a:ext uri="{FF2B5EF4-FFF2-40B4-BE49-F238E27FC236}">
                <a16:creationId xmlns:a16="http://schemas.microsoft.com/office/drawing/2014/main" id="{4A15C58F-B70B-3ED5-3368-4AD17908191E}"/>
              </a:ext>
            </a:extLst>
          </p:cNvPr>
          <p:cNvSpPr>
            <a:spLocks noGrp="1"/>
          </p:cNvSpPr>
          <p:nvPr>
            <p:ph type="dt" sz="half" idx="10"/>
          </p:nvPr>
        </p:nvSpPr>
        <p:spPr/>
        <p:txBody>
          <a:bodyPr/>
          <a:lstStyle/>
          <a:p>
            <a:pPr>
              <a:defRPr/>
            </a:pPr>
            <a:r>
              <a:rPr lang="en-US"/>
              <a:t>12-July, 2022</a:t>
            </a:r>
            <a:endParaRPr lang="en-US" dirty="0"/>
          </a:p>
        </p:txBody>
      </p:sp>
      <p:sp>
        <p:nvSpPr>
          <p:cNvPr id="5" name="Footer Placeholder 4">
            <a:extLst>
              <a:ext uri="{FF2B5EF4-FFF2-40B4-BE49-F238E27FC236}">
                <a16:creationId xmlns:a16="http://schemas.microsoft.com/office/drawing/2014/main" id="{889C23E8-3D70-7BA8-A9FC-B64A9CDD2E38}"/>
              </a:ext>
            </a:extLst>
          </p:cNvPr>
          <p:cNvSpPr>
            <a:spLocks noGrp="1"/>
          </p:cNvSpPr>
          <p:nvPr>
            <p:ph type="ftr" sz="quarter" idx="11"/>
          </p:nvPr>
        </p:nvSpPr>
        <p:spPr/>
        <p:txBody>
          <a:bodyPr/>
          <a:lstStyle/>
          <a:p>
            <a:pPr>
              <a:defRPr/>
            </a:pPr>
            <a:r>
              <a:rPr lang="en-US"/>
              <a:t>PIP-II 2nd Technical Workshop | WG1 | J. Ozelis, HB650 pCM String Assy Lessons Learned Summary</a:t>
            </a:r>
            <a:endParaRPr lang="en-US" b="1" dirty="0"/>
          </a:p>
        </p:txBody>
      </p:sp>
      <p:sp>
        <p:nvSpPr>
          <p:cNvPr id="6" name="Slide Number Placeholder 5">
            <a:extLst>
              <a:ext uri="{FF2B5EF4-FFF2-40B4-BE49-F238E27FC236}">
                <a16:creationId xmlns:a16="http://schemas.microsoft.com/office/drawing/2014/main" id="{F80FDCD4-ED5A-B519-31CA-1CC5B74F4E05}"/>
              </a:ext>
            </a:extLst>
          </p:cNvPr>
          <p:cNvSpPr>
            <a:spLocks noGrp="1"/>
          </p:cNvSpPr>
          <p:nvPr>
            <p:ph type="sldNum" sz="quarter" idx="12"/>
          </p:nvPr>
        </p:nvSpPr>
        <p:spPr/>
        <p:txBody>
          <a:bodyPr/>
          <a:lstStyle/>
          <a:p>
            <a:pPr>
              <a:defRPr/>
            </a:pPr>
            <a:fld id="{148C009B-CB69-E04A-B9B3-34B26D69E9CF}" type="slidenum">
              <a:rPr lang="en-US" smtClean="0"/>
              <a:pPr>
                <a:defRPr/>
              </a:pPr>
              <a:t>19</a:t>
            </a:fld>
            <a:endParaRPr lang="en-US" dirty="0"/>
          </a:p>
        </p:txBody>
      </p:sp>
    </p:spTree>
    <p:extLst>
      <p:ext uri="{BB962C8B-B14F-4D97-AF65-F5344CB8AC3E}">
        <p14:creationId xmlns:p14="http://schemas.microsoft.com/office/powerpoint/2010/main" val="2417581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CFAE13-8874-A14D-8F97-629D4C451E6C}"/>
              </a:ext>
            </a:extLst>
          </p:cNvPr>
          <p:cNvSpPr>
            <a:spLocks noGrp="1"/>
          </p:cNvSpPr>
          <p:nvPr>
            <p:ph idx="1"/>
          </p:nvPr>
        </p:nvSpPr>
        <p:spPr>
          <a:xfrm>
            <a:off x="296333" y="747346"/>
            <a:ext cx="11563351" cy="5635869"/>
          </a:xfrm>
        </p:spPr>
        <p:txBody>
          <a:bodyPr>
            <a:normAutofit/>
          </a:bodyPr>
          <a:lstStyle/>
          <a:p>
            <a:r>
              <a:rPr lang="en-US" sz="2200" dirty="0">
                <a:solidFill>
                  <a:schemeClr val="accent6">
                    <a:lumMod val="50000"/>
                  </a:schemeClr>
                </a:solidFill>
              </a:rPr>
              <a:t>String assembly for the HB650 prototype cryomodule commenced in early December 2021 and was completed by April 8</a:t>
            </a:r>
            <a:r>
              <a:rPr lang="en-US" sz="2200" baseline="30000" dirty="0">
                <a:solidFill>
                  <a:schemeClr val="accent6">
                    <a:lumMod val="50000"/>
                  </a:schemeClr>
                </a:solidFill>
              </a:rPr>
              <a:t>th</a:t>
            </a:r>
            <a:r>
              <a:rPr lang="en-US" sz="2200" dirty="0">
                <a:solidFill>
                  <a:schemeClr val="accent6">
                    <a:lumMod val="50000"/>
                  </a:schemeClr>
                </a:solidFill>
              </a:rPr>
              <a:t>, 2022, with rollout of the string from the cleanroom</a:t>
            </a:r>
          </a:p>
          <a:p>
            <a:r>
              <a:rPr lang="en-US" sz="2200" dirty="0">
                <a:solidFill>
                  <a:schemeClr val="accent6">
                    <a:lumMod val="50000"/>
                  </a:schemeClr>
                </a:solidFill>
              </a:rPr>
              <a:t>Progress was initially slow as infrastructure and tooling (and sometimes hardware) were available only in a just-in time (or sometimes not) basis</a:t>
            </a:r>
          </a:p>
          <a:p>
            <a:pPr lvl="1"/>
            <a:r>
              <a:rPr lang="en-US" sz="1933" dirty="0">
                <a:solidFill>
                  <a:schemeClr val="accent6">
                    <a:lumMod val="50000"/>
                  </a:schemeClr>
                </a:solidFill>
              </a:rPr>
              <a:t>Tooling was often, but not always, fully tested in a “mock-up” assembly, therefore some tooling operation/use was only tested out for the first time in the cleanroom during actual assembly</a:t>
            </a:r>
          </a:p>
          <a:p>
            <a:pPr lvl="1"/>
            <a:r>
              <a:rPr lang="en-US" sz="1933" dirty="0">
                <a:solidFill>
                  <a:schemeClr val="accent6">
                    <a:lumMod val="50000"/>
                  </a:schemeClr>
                </a:solidFill>
              </a:rPr>
              <a:t>Additionally, setbacks in timely qualification of cavities (vertical testing) due to FE were experienced. </a:t>
            </a:r>
          </a:p>
          <a:p>
            <a:pPr lvl="2"/>
            <a:r>
              <a:rPr lang="en-US" sz="1800" dirty="0">
                <a:solidFill>
                  <a:schemeClr val="accent6">
                    <a:lumMod val="50000"/>
                  </a:schemeClr>
                </a:solidFill>
              </a:rPr>
              <a:t>Cavity found to have bad vacuum required re-HPR and VTS test (2x).</a:t>
            </a:r>
          </a:p>
          <a:p>
            <a:pPr lvl="1"/>
            <a:r>
              <a:rPr lang="en-US" sz="1933" dirty="0">
                <a:solidFill>
                  <a:schemeClr val="accent6">
                    <a:lumMod val="50000"/>
                  </a:schemeClr>
                </a:solidFill>
              </a:rPr>
              <a:t>Incorrect procedure for coupler installation, precipitated by tooling problems, on two cavities required their re-processing/re-qualification</a:t>
            </a:r>
          </a:p>
          <a:p>
            <a:r>
              <a:rPr lang="en-US" sz="2200" dirty="0">
                <a:solidFill>
                  <a:schemeClr val="accent6">
                    <a:lumMod val="50000"/>
                  </a:schemeClr>
                </a:solidFill>
              </a:rPr>
              <a:t>Many opportunities for lessons learned and improvements in tooling, processes, procedures, infrastructure, etc..</a:t>
            </a:r>
          </a:p>
          <a:p>
            <a:pPr lvl="1"/>
            <a:r>
              <a:rPr lang="en-US" sz="1933" dirty="0">
                <a:solidFill>
                  <a:schemeClr val="accent6">
                    <a:lumMod val="50000"/>
                  </a:schemeClr>
                </a:solidFill>
              </a:rPr>
              <a:t>Some of this captured in formal Discrepancy Reporting mechanism</a:t>
            </a:r>
          </a:p>
          <a:p>
            <a:pPr lvl="1"/>
            <a:r>
              <a:rPr lang="en-US" sz="1933" dirty="0">
                <a:solidFill>
                  <a:schemeClr val="accent6">
                    <a:lumMod val="50000"/>
                  </a:schemeClr>
                </a:solidFill>
              </a:rPr>
              <a:t>Most captured by “After Action” survey circulated among CR and engineering/scientific staff</a:t>
            </a:r>
          </a:p>
          <a:p>
            <a:pPr lvl="2"/>
            <a:r>
              <a:rPr lang="en-US" sz="1800" dirty="0">
                <a:solidFill>
                  <a:schemeClr val="accent6">
                    <a:lumMod val="50000"/>
                  </a:schemeClr>
                </a:solidFill>
              </a:rPr>
              <a:t>Resulting from something other than a non-conformance with a spec…</a:t>
            </a:r>
          </a:p>
        </p:txBody>
      </p:sp>
      <p:sp>
        <p:nvSpPr>
          <p:cNvPr id="3" name="Title 2">
            <a:extLst>
              <a:ext uri="{FF2B5EF4-FFF2-40B4-BE49-F238E27FC236}">
                <a16:creationId xmlns:a16="http://schemas.microsoft.com/office/drawing/2014/main" id="{0202816E-0392-AE43-AACB-6CB5C6B53F3C}"/>
              </a:ext>
            </a:extLst>
          </p:cNvPr>
          <p:cNvSpPr>
            <a:spLocks noGrp="1"/>
          </p:cNvSpPr>
          <p:nvPr>
            <p:ph type="title"/>
          </p:nvPr>
        </p:nvSpPr>
        <p:spPr/>
        <p:txBody>
          <a:bodyPr/>
          <a:lstStyle/>
          <a:p>
            <a:r>
              <a:rPr lang="en-US" dirty="0"/>
              <a:t>Introduction</a:t>
            </a:r>
          </a:p>
        </p:txBody>
      </p:sp>
      <p:sp>
        <p:nvSpPr>
          <p:cNvPr id="4" name="Date Placeholder 3">
            <a:extLst>
              <a:ext uri="{FF2B5EF4-FFF2-40B4-BE49-F238E27FC236}">
                <a16:creationId xmlns:a16="http://schemas.microsoft.com/office/drawing/2014/main" id="{673C145E-F686-664B-9649-28917F681C64}"/>
              </a:ext>
            </a:extLst>
          </p:cNvPr>
          <p:cNvSpPr>
            <a:spLocks noGrp="1"/>
          </p:cNvSpPr>
          <p:nvPr>
            <p:ph type="dt" sz="half"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t>12-July, 2022</a:t>
            </a:r>
            <a:endParaRPr kumimoji="0" lang="en-US" sz="1200" b="0" i="0" u="none" strike="noStrike" kern="1200" cap="none" spc="0" normalizeH="0" baseline="0" noProof="0" dirty="0">
              <a:ln>
                <a:noFill/>
              </a:ln>
              <a:solidFill>
                <a:srgbClr val="004C97"/>
              </a:solidFill>
              <a:effectLst/>
              <a:uLnTx/>
              <a:uFillTx/>
              <a:latin typeface="Helvetica" charset="0"/>
            </a:endParaRPr>
          </a:p>
        </p:txBody>
      </p:sp>
      <p:sp>
        <p:nvSpPr>
          <p:cNvPr id="5" name="Footer Placeholder 4">
            <a:extLst>
              <a:ext uri="{FF2B5EF4-FFF2-40B4-BE49-F238E27FC236}">
                <a16:creationId xmlns:a16="http://schemas.microsoft.com/office/drawing/2014/main" id="{82F1B9DD-93B4-394F-9501-2E4A2202360C}"/>
              </a:ext>
            </a:extLst>
          </p:cNvPr>
          <p:cNvSpPr>
            <a:spLocks noGrp="1"/>
          </p:cNvSpPr>
          <p:nvPr>
            <p:ph type="ftr" sz="quarter" idx="11"/>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a:ea typeface="ＭＳ Ｐゴシック" charset="0"/>
              </a:rPr>
              <a:t>PIP-II 2nd Technical Workshop | WG1 | J. Ozelis, HB650 pCM String Assy Lessons Learned Summary</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6" name="Slide Number Placeholder 5">
            <a:extLst>
              <a:ext uri="{FF2B5EF4-FFF2-40B4-BE49-F238E27FC236}">
                <a16:creationId xmlns:a16="http://schemas.microsoft.com/office/drawing/2014/main" id="{342249FC-3B9C-DF44-AF7E-4CA3CB47A350}"/>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srgbClr val="004C97"/>
              </a:solidFill>
              <a:effectLst/>
              <a:uLnTx/>
              <a:uFillTx/>
              <a:latin typeface="Helvetica" charset="0"/>
            </a:endParaRPr>
          </a:p>
        </p:txBody>
      </p:sp>
    </p:spTree>
    <p:extLst>
      <p:ext uri="{BB962C8B-B14F-4D97-AF65-F5344CB8AC3E}">
        <p14:creationId xmlns:p14="http://schemas.microsoft.com/office/powerpoint/2010/main" val="4074606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54076B-82A5-4FA6-9CBA-8212E9D2521C}"/>
              </a:ext>
            </a:extLst>
          </p:cNvPr>
          <p:cNvPicPr>
            <a:picLocks noChangeAspect="1"/>
          </p:cNvPicPr>
          <p:nvPr/>
        </p:nvPicPr>
        <p:blipFill>
          <a:blip r:embed="rId2"/>
          <a:stretch>
            <a:fillRect/>
          </a:stretch>
        </p:blipFill>
        <p:spPr>
          <a:xfrm>
            <a:off x="6167271" y="2490188"/>
            <a:ext cx="5800426" cy="3540727"/>
          </a:xfrm>
          <a:prstGeom prst="rect">
            <a:avLst/>
          </a:prstGeom>
        </p:spPr>
      </p:pic>
      <p:sp>
        <p:nvSpPr>
          <p:cNvPr id="3" name="Title 2">
            <a:extLst>
              <a:ext uri="{FF2B5EF4-FFF2-40B4-BE49-F238E27FC236}">
                <a16:creationId xmlns:a16="http://schemas.microsoft.com/office/drawing/2014/main" id="{7FB012F4-C708-ECE7-5BA3-A54AC47F2A7B}"/>
              </a:ext>
            </a:extLst>
          </p:cNvPr>
          <p:cNvSpPr>
            <a:spLocks noGrp="1"/>
          </p:cNvSpPr>
          <p:nvPr>
            <p:ph type="title"/>
          </p:nvPr>
        </p:nvSpPr>
        <p:spPr>
          <a:xfrm>
            <a:off x="296333" y="125154"/>
            <a:ext cx="11582400" cy="930561"/>
          </a:xfrm>
        </p:spPr>
        <p:txBody>
          <a:bodyPr/>
          <a:lstStyle/>
          <a:p>
            <a:r>
              <a:rPr lang="en-US" dirty="0"/>
              <a:t>Issue #13: </a:t>
            </a:r>
            <a:r>
              <a:rPr lang="en-US" sz="2800" b="0" i="1" dirty="0">
                <a:solidFill>
                  <a:schemeClr val="accent6">
                    <a:lumMod val="50000"/>
                  </a:schemeClr>
                </a:solidFill>
              </a:rPr>
              <a:t>Beam line burst disk sub-assembly used the hex head screws</a:t>
            </a:r>
          </a:p>
        </p:txBody>
      </p:sp>
      <p:sp>
        <p:nvSpPr>
          <p:cNvPr id="4" name="Date Placeholder 3">
            <a:extLst>
              <a:ext uri="{FF2B5EF4-FFF2-40B4-BE49-F238E27FC236}">
                <a16:creationId xmlns:a16="http://schemas.microsoft.com/office/drawing/2014/main" id="{82276096-C396-9E12-7177-635829416278}"/>
              </a:ext>
            </a:extLst>
          </p:cNvPr>
          <p:cNvSpPr>
            <a:spLocks noGrp="1"/>
          </p:cNvSpPr>
          <p:nvPr>
            <p:ph type="dt" sz="half" idx="10"/>
          </p:nvPr>
        </p:nvSpPr>
        <p:spPr/>
        <p:txBody>
          <a:bodyPr/>
          <a:lstStyle/>
          <a:p>
            <a:pPr>
              <a:defRPr/>
            </a:pPr>
            <a:r>
              <a:rPr lang="en-US"/>
              <a:t>12-July, 2022</a:t>
            </a:r>
            <a:endParaRPr lang="en-US" dirty="0"/>
          </a:p>
        </p:txBody>
      </p:sp>
      <p:sp>
        <p:nvSpPr>
          <p:cNvPr id="5" name="Footer Placeholder 4">
            <a:extLst>
              <a:ext uri="{FF2B5EF4-FFF2-40B4-BE49-F238E27FC236}">
                <a16:creationId xmlns:a16="http://schemas.microsoft.com/office/drawing/2014/main" id="{00618058-AC13-3A7B-CE52-C826A23EF513}"/>
              </a:ext>
            </a:extLst>
          </p:cNvPr>
          <p:cNvSpPr>
            <a:spLocks noGrp="1"/>
          </p:cNvSpPr>
          <p:nvPr>
            <p:ph type="ftr" sz="quarter" idx="11"/>
          </p:nvPr>
        </p:nvSpPr>
        <p:spPr/>
        <p:txBody>
          <a:bodyPr/>
          <a:lstStyle/>
          <a:p>
            <a:pPr>
              <a:defRPr/>
            </a:pPr>
            <a:r>
              <a:rPr lang="en-US"/>
              <a:t>PIP-II 2nd Technical Workshop | WG1 | J. Ozelis, HB650 pCM String Assy Lessons Learned Summary</a:t>
            </a:r>
            <a:endParaRPr lang="en-US" b="1" dirty="0"/>
          </a:p>
        </p:txBody>
      </p:sp>
      <p:sp>
        <p:nvSpPr>
          <p:cNvPr id="6" name="Slide Number Placeholder 5">
            <a:extLst>
              <a:ext uri="{FF2B5EF4-FFF2-40B4-BE49-F238E27FC236}">
                <a16:creationId xmlns:a16="http://schemas.microsoft.com/office/drawing/2014/main" id="{71029C8B-9FFB-8790-9A08-741E8195676D}"/>
              </a:ext>
            </a:extLst>
          </p:cNvPr>
          <p:cNvSpPr>
            <a:spLocks noGrp="1"/>
          </p:cNvSpPr>
          <p:nvPr>
            <p:ph type="sldNum" sz="quarter" idx="12"/>
          </p:nvPr>
        </p:nvSpPr>
        <p:spPr/>
        <p:txBody>
          <a:bodyPr/>
          <a:lstStyle/>
          <a:p>
            <a:pPr>
              <a:defRPr/>
            </a:pPr>
            <a:fld id="{148C009B-CB69-E04A-B9B3-34B26D69E9CF}" type="slidenum">
              <a:rPr lang="en-US" smtClean="0"/>
              <a:pPr>
                <a:defRPr/>
              </a:pPr>
              <a:t>20</a:t>
            </a:fld>
            <a:endParaRPr lang="en-US" dirty="0"/>
          </a:p>
        </p:txBody>
      </p:sp>
      <p:sp>
        <p:nvSpPr>
          <p:cNvPr id="8" name="Content Placeholder 1">
            <a:extLst>
              <a:ext uri="{FF2B5EF4-FFF2-40B4-BE49-F238E27FC236}">
                <a16:creationId xmlns:a16="http://schemas.microsoft.com/office/drawing/2014/main" id="{6A99434E-258D-44A6-94D1-22B5336F956A}"/>
              </a:ext>
            </a:extLst>
          </p:cNvPr>
          <p:cNvSpPr txBox="1">
            <a:spLocks/>
          </p:cNvSpPr>
          <p:nvPr/>
        </p:nvSpPr>
        <p:spPr>
          <a:xfrm>
            <a:off x="304807" y="1250792"/>
            <a:ext cx="5719924" cy="4994788"/>
          </a:xfrm>
          <a:prstGeom prst="rect">
            <a:avLst/>
          </a:prstGeom>
        </p:spPr>
        <p:txBody>
          <a:bodyPr lIns="0" tIns="0" rIns="0" bIns="0"/>
          <a:lstStyle>
            <a:lvl1pPr marL="306910" indent="-306910" algn="l" defTabSz="609585"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683667" indent="-306910" algn="l" defTabSz="609585" rtl="0" eaLnBrk="1" fontAlgn="base" hangingPunct="1">
              <a:spcBef>
                <a:spcPct val="20000"/>
              </a:spcBef>
              <a:spcAft>
                <a:spcPct val="0"/>
              </a:spcAft>
              <a:buFont typeface="Arial" charset="0"/>
              <a:buChar char="–"/>
              <a:defRPr sz="2133" kern="1200">
                <a:solidFill>
                  <a:srgbClr val="505050"/>
                </a:solidFill>
                <a:latin typeface="Helvetica"/>
                <a:ea typeface="ＭＳ Ｐゴシック" charset="0"/>
                <a:cs typeface="ＭＳ Ｐゴシック" charset="0"/>
              </a:defRPr>
            </a:lvl2pPr>
            <a:lvl3pPr marL="1071007" indent="-306910" algn="l" defTabSz="609585"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447764" indent="-304792" algn="l" defTabSz="609585" rtl="0" eaLnBrk="1" fontAlgn="base" hangingPunct="1">
              <a:spcBef>
                <a:spcPct val="20000"/>
              </a:spcBef>
              <a:spcAft>
                <a:spcPct val="0"/>
              </a:spcAft>
              <a:buFont typeface="Arial" charset="0"/>
              <a:buChar char="–"/>
              <a:defRPr sz="1867" kern="1200">
                <a:solidFill>
                  <a:srgbClr val="505050"/>
                </a:solidFill>
                <a:latin typeface="Helvetica"/>
                <a:ea typeface="ＭＳ Ｐゴシック" charset="0"/>
                <a:cs typeface="ＭＳ Ｐゴシック" charset="0"/>
              </a:defRPr>
            </a:lvl4pPr>
            <a:lvl5pPr marL="1826638" indent="-306910" algn="l" defTabSz="609585" rtl="0" eaLnBrk="1" fontAlgn="base" hangingPunct="1">
              <a:spcBef>
                <a:spcPct val="20000"/>
              </a:spcBef>
              <a:spcAft>
                <a:spcPct val="0"/>
              </a:spcAft>
              <a:buFont typeface="Arial"/>
              <a:buChar char="•"/>
              <a:defRPr sz="1867" kern="1200">
                <a:solidFill>
                  <a:srgbClr val="505050"/>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Font typeface="Arial" charset="0"/>
              <a:buNone/>
            </a:pPr>
            <a:r>
              <a:rPr lang="en-US" b="1" dirty="0">
                <a:solidFill>
                  <a:schemeClr val="tx1"/>
                </a:solidFill>
              </a:rPr>
              <a:t>Root Cause: </a:t>
            </a:r>
            <a:r>
              <a:rPr lang="en-US" dirty="0">
                <a:solidFill>
                  <a:schemeClr val="accent6">
                    <a:lumMod val="50000"/>
                  </a:schemeClr>
                </a:solidFill>
                <a:ea typeface="ＭＳ Ｐゴシック" charset="0"/>
              </a:rPr>
              <a:t>new design, issue with assembly identified early on by techs.</a:t>
            </a:r>
          </a:p>
          <a:p>
            <a:pPr marL="0" indent="0">
              <a:buFont typeface="Arial" charset="0"/>
              <a:buNone/>
            </a:pPr>
            <a:r>
              <a:rPr lang="en-US" b="1" dirty="0">
                <a:solidFill>
                  <a:schemeClr val="tx1"/>
                </a:solidFill>
              </a:rPr>
              <a:t>Resolution: </a:t>
            </a:r>
            <a:r>
              <a:rPr lang="en-US" dirty="0">
                <a:solidFill>
                  <a:schemeClr val="accent6">
                    <a:lumMod val="50000"/>
                  </a:schemeClr>
                </a:solidFill>
                <a:ea typeface="ＭＳ Ｐゴシック" charset="0"/>
              </a:rPr>
              <a:t>used as is.</a:t>
            </a:r>
          </a:p>
          <a:p>
            <a:pPr marL="0" indent="0">
              <a:buFont typeface="Arial" charset="0"/>
              <a:buNone/>
            </a:pPr>
            <a:r>
              <a:rPr lang="en-US" b="1" dirty="0">
                <a:solidFill>
                  <a:schemeClr val="tx1"/>
                </a:solidFill>
              </a:rPr>
              <a:t>Corrective Actions:</a:t>
            </a:r>
            <a:r>
              <a:rPr lang="en-US" dirty="0">
                <a:solidFill>
                  <a:srgbClr val="002060"/>
                </a:solidFill>
              </a:rPr>
              <a:t> </a:t>
            </a:r>
          </a:p>
          <a:p>
            <a:r>
              <a:rPr lang="en-US" dirty="0">
                <a:solidFill>
                  <a:schemeClr val="accent6">
                    <a:lumMod val="50000"/>
                  </a:schemeClr>
                </a:solidFill>
                <a:ea typeface="ＭＳ Ｐゴシック" charset="0"/>
              </a:rPr>
              <a:t>Drawing is revised, F10150129-A.</a:t>
            </a:r>
          </a:p>
          <a:p>
            <a:r>
              <a:rPr lang="en-US" dirty="0">
                <a:solidFill>
                  <a:schemeClr val="accent6">
                    <a:lumMod val="50000"/>
                  </a:schemeClr>
                </a:solidFill>
                <a:ea typeface="ＭＳ Ｐゴシック" charset="0"/>
              </a:rPr>
              <a:t>Hex-head screws changed to socket head-cap screws, everywhere.</a:t>
            </a:r>
          </a:p>
          <a:p>
            <a:r>
              <a:rPr lang="en-US" dirty="0">
                <a:solidFill>
                  <a:schemeClr val="accent6">
                    <a:lumMod val="50000"/>
                  </a:schemeClr>
                </a:solidFill>
                <a:ea typeface="ＭＳ Ｐゴシック" charset="0"/>
              </a:rPr>
              <a:t>Custom Allen key to be used</a:t>
            </a:r>
          </a:p>
          <a:p>
            <a:r>
              <a:rPr lang="en-US" dirty="0">
                <a:solidFill>
                  <a:schemeClr val="accent6">
                    <a:lumMod val="50000"/>
                  </a:schemeClr>
                </a:solidFill>
                <a:ea typeface="ＭＳ Ｐゴシック" charset="0"/>
              </a:rPr>
              <a:t>M4 screws are tighten by hand. </a:t>
            </a:r>
          </a:p>
          <a:p>
            <a:pPr marL="0" indent="0">
              <a:buFont typeface="Arial" charset="0"/>
              <a:buNone/>
            </a:pPr>
            <a:r>
              <a:rPr lang="en-US" b="1" dirty="0">
                <a:solidFill>
                  <a:schemeClr val="tx1"/>
                </a:solidFill>
              </a:rPr>
              <a:t>Status of Mitigation: </a:t>
            </a:r>
            <a:r>
              <a:rPr lang="en-US" dirty="0">
                <a:solidFill>
                  <a:schemeClr val="accent6">
                    <a:lumMod val="50000"/>
                  </a:schemeClr>
                </a:solidFill>
                <a:ea typeface="ＭＳ Ｐゴシック" charset="0"/>
              </a:rPr>
              <a:t>drawing released</a:t>
            </a:r>
          </a:p>
          <a:p>
            <a:endParaRPr lang="en-US" dirty="0">
              <a:solidFill>
                <a:schemeClr val="accent6">
                  <a:lumMod val="50000"/>
                </a:schemeClr>
              </a:solidFill>
              <a:ea typeface="ＭＳ Ｐゴシック" charset="0"/>
            </a:endParaRPr>
          </a:p>
        </p:txBody>
      </p:sp>
    </p:spTree>
    <p:extLst>
      <p:ext uri="{BB962C8B-B14F-4D97-AF65-F5344CB8AC3E}">
        <p14:creationId xmlns:p14="http://schemas.microsoft.com/office/powerpoint/2010/main" val="1025214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
            <a:extLst>
              <a:ext uri="{FF2B5EF4-FFF2-40B4-BE49-F238E27FC236}">
                <a16:creationId xmlns:a16="http://schemas.microsoft.com/office/drawing/2014/main" id="{CE8DF21C-3C7B-4FDF-BB05-8633386EA55C}"/>
              </a:ext>
            </a:extLst>
          </p:cNvPr>
          <p:cNvSpPr txBox="1">
            <a:spLocks/>
          </p:cNvSpPr>
          <p:nvPr/>
        </p:nvSpPr>
        <p:spPr>
          <a:xfrm>
            <a:off x="245316" y="861006"/>
            <a:ext cx="11775161" cy="5519807"/>
          </a:xfrm>
          <a:prstGeom prst="rect">
            <a:avLst/>
          </a:prstGeom>
        </p:spPr>
        <p:txBody>
          <a:bodyPr lIns="0" tIns="0" rIns="0" bIns="0"/>
          <a:lstStyle>
            <a:lvl1pPr marL="306910" indent="-306910" algn="l" defTabSz="609585"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683667" indent="-306910" algn="l" defTabSz="609585" rtl="0" eaLnBrk="1" fontAlgn="base" hangingPunct="1">
              <a:spcBef>
                <a:spcPct val="20000"/>
              </a:spcBef>
              <a:spcAft>
                <a:spcPct val="0"/>
              </a:spcAft>
              <a:buFont typeface="Arial" charset="0"/>
              <a:buChar char="–"/>
              <a:defRPr sz="2133" kern="1200">
                <a:solidFill>
                  <a:srgbClr val="505050"/>
                </a:solidFill>
                <a:latin typeface="Helvetica"/>
                <a:ea typeface="ＭＳ Ｐゴシック" charset="0"/>
                <a:cs typeface="ＭＳ Ｐゴシック" charset="0"/>
              </a:defRPr>
            </a:lvl2pPr>
            <a:lvl3pPr marL="1071007" indent="-306910" algn="l" defTabSz="609585"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447764" indent="-304792" algn="l" defTabSz="609585" rtl="0" eaLnBrk="1" fontAlgn="base" hangingPunct="1">
              <a:spcBef>
                <a:spcPct val="20000"/>
              </a:spcBef>
              <a:spcAft>
                <a:spcPct val="0"/>
              </a:spcAft>
              <a:buFont typeface="Arial" charset="0"/>
              <a:buChar char="–"/>
              <a:defRPr sz="1867" kern="1200">
                <a:solidFill>
                  <a:srgbClr val="505050"/>
                </a:solidFill>
                <a:latin typeface="Helvetica"/>
                <a:ea typeface="ＭＳ Ｐゴシック" charset="0"/>
                <a:cs typeface="ＭＳ Ｐゴシック" charset="0"/>
              </a:defRPr>
            </a:lvl4pPr>
            <a:lvl5pPr marL="1826638" indent="-306910" algn="l" defTabSz="609585" rtl="0" eaLnBrk="1" fontAlgn="base" hangingPunct="1">
              <a:spcBef>
                <a:spcPct val="20000"/>
              </a:spcBef>
              <a:spcAft>
                <a:spcPct val="0"/>
              </a:spcAft>
              <a:buFont typeface="Arial"/>
              <a:buChar char="•"/>
              <a:defRPr sz="1867" kern="1200">
                <a:solidFill>
                  <a:srgbClr val="505050"/>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b="1" dirty="0">
                <a:solidFill>
                  <a:schemeClr val="tx1"/>
                </a:solidFill>
              </a:rPr>
              <a:t>Root Cause: </a:t>
            </a:r>
            <a:r>
              <a:rPr lang="en-US" dirty="0">
                <a:solidFill>
                  <a:schemeClr val="accent6">
                    <a:lumMod val="50000"/>
                  </a:schemeClr>
                </a:solidFill>
                <a:ea typeface="ＭＳ Ｐゴシック" charset="0"/>
              </a:rPr>
              <a:t>interference of spool piece with gate valve support not anticipated.</a:t>
            </a:r>
          </a:p>
          <a:p>
            <a:pPr marL="0" indent="0">
              <a:buNone/>
            </a:pPr>
            <a:r>
              <a:rPr lang="en-US" b="1" dirty="0">
                <a:solidFill>
                  <a:schemeClr val="tx1"/>
                </a:solidFill>
              </a:rPr>
              <a:t>Resolution: </a:t>
            </a:r>
            <a:r>
              <a:rPr lang="en-US" dirty="0">
                <a:solidFill>
                  <a:schemeClr val="accent6">
                    <a:lumMod val="50000"/>
                  </a:schemeClr>
                </a:solidFill>
                <a:ea typeface="ＭＳ Ｐゴシック" charset="0"/>
              </a:rPr>
              <a:t>gate valve rotated, but angle needs to be small enough to avoid interference with end cap tooling</a:t>
            </a:r>
          </a:p>
          <a:p>
            <a:pPr marL="0" indent="0">
              <a:buFont typeface="Arial" charset="0"/>
              <a:buNone/>
            </a:pPr>
            <a:r>
              <a:rPr lang="en-US" b="1" dirty="0">
                <a:solidFill>
                  <a:schemeClr val="tx1"/>
                </a:solidFill>
              </a:rPr>
              <a:t>Corrective Actions:</a:t>
            </a:r>
            <a:r>
              <a:rPr lang="en-US" dirty="0">
                <a:solidFill>
                  <a:srgbClr val="002060"/>
                </a:solidFill>
              </a:rPr>
              <a:t> u</a:t>
            </a:r>
            <a:r>
              <a:rPr lang="en-US" dirty="0">
                <a:solidFill>
                  <a:schemeClr val="accent6">
                    <a:lumMod val="50000"/>
                  </a:schemeClr>
                </a:solidFill>
                <a:ea typeface="ＭＳ Ｐゴシック" charset="0"/>
              </a:rPr>
              <a:t>se 2 upper bolts for digital level location for turning DS RAV on the needed angle. </a:t>
            </a:r>
          </a:p>
          <a:p>
            <a:pPr marL="0" indent="0">
              <a:buFont typeface="Arial" charset="0"/>
              <a:buNone/>
            </a:pPr>
            <a:r>
              <a:rPr lang="en-US" b="1" dirty="0">
                <a:solidFill>
                  <a:schemeClr val="tx1"/>
                </a:solidFill>
              </a:rPr>
              <a:t>Status of Mitigation: </a:t>
            </a:r>
            <a:r>
              <a:rPr lang="en-US" dirty="0">
                <a:solidFill>
                  <a:schemeClr val="accent6">
                    <a:lumMod val="50000"/>
                  </a:schemeClr>
                </a:solidFill>
                <a:ea typeface="ＭＳ Ｐゴシック" charset="0"/>
              </a:rPr>
              <a:t>completed</a:t>
            </a:r>
          </a:p>
        </p:txBody>
      </p:sp>
      <p:sp>
        <p:nvSpPr>
          <p:cNvPr id="3" name="Title 2">
            <a:extLst>
              <a:ext uri="{FF2B5EF4-FFF2-40B4-BE49-F238E27FC236}">
                <a16:creationId xmlns:a16="http://schemas.microsoft.com/office/drawing/2014/main" id="{E08308E6-8878-F00D-5FA1-58527A68DDF3}"/>
              </a:ext>
            </a:extLst>
          </p:cNvPr>
          <p:cNvSpPr>
            <a:spLocks noGrp="1"/>
          </p:cNvSpPr>
          <p:nvPr>
            <p:ph type="title"/>
          </p:nvPr>
        </p:nvSpPr>
        <p:spPr/>
        <p:txBody>
          <a:bodyPr/>
          <a:lstStyle/>
          <a:p>
            <a:r>
              <a:rPr lang="en-US" dirty="0"/>
              <a:t>Issue #14: </a:t>
            </a:r>
            <a:r>
              <a:rPr lang="en-US" sz="2800" b="0" i="1" dirty="0">
                <a:solidFill>
                  <a:schemeClr val="accent6">
                    <a:lumMod val="50000"/>
                  </a:schemeClr>
                </a:solidFill>
              </a:rPr>
              <a:t>The DS RAV is tricky to install at the right orientation</a:t>
            </a:r>
          </a:p>
        </p:txBody>
      </p:sp>
      <p:sp>
        <p:nvSpPr>
          <p:cNvPr id="4" name="Date Placeholder 3">
            <a:extLst>
              <a:ext uri="{FF2B5EF4-FFF2-40B4-BE49-F238E27FC236}">
                <a16:creationId xmlns:a16="http://schemas.microsoft.com/office/drawing/2014/main" id="{D19BBF2E-8C48-989E-3583-1EF1EED066EB}"/>
              </a:ext>
            </a:extLst>
          </p:cNvPr>
          <p:cNvSpPr>
            <a:spLocks noGrp="1"/>
          </p:cNvSpPr>
          <p:nvPr>
            <p:ph type="dt" sz="half" idx="10"/>
          </p:nvPr>
        </p:nvSpPr>
        <p:spPr/>
        <p:txBody>
          <a:bodyPr/>
          <a:lstStyle/>
          <a:p>
            <a:pPr>
              <a:defRPr/>
            </a:pPr>
            <a:r>
              <a:rPr lang="en-US"/>
              <a:t>12-July, 2022</a:t>
            </a:r>
            <a:endParaRPr lang="en-US" dirty="0"/>
          </a:p>
        </p:txBody>
      </p:sp>
      <p:sp>
        <p:nvSpPr>
          <p:cNvPr id="5" name="Footer Placeholder 4">
            <a:extLst>
              <a:ext uri="{FF2B5EF4-FFF2-40B4-BE49-F238E27FC236}">
                <a16:creationId xmlns:a16="http://schemas.microsoft.com/office/drawing/2014/main" id="{1E509449-EA39-8F19-CC07-81DD1B6663C8}"/>
              </a:ext>
            </a:extLst>
          </p:cNvPr>
          <p:cNvSpPr>
            <a:spLocks noGrp="1"/>
          </p:cNvSpPr>
          <p:nvPr>
            <p:ph type="ftr" sz="quarter" idx="11"/>
          </p:nvPr>
        </p:nvSpPr>
        <p:spPr/>
        <p:txBody>
          <a:bodyPr/>
          <a:lstStyle/>
          <a:p>
            <a:pPr>
              <a:defRPr/>
            </a:pPr>
            <a:r>
              <a:rPr lang="en-US"/>
              <a:t>PIP-II 2nd Technical Workshop | WG1 | J. Ozelis, HB650 pCM String Assy Lessons Learned Summary</a:t>
            </a:r>
            <a:endParaRPr lang="en-US" b="1" dirty="0"/>
          </a:p>
        </p:txBody>
      </p:sp>
      <p:sp>
        <p:nvSpPr>
          <p:cNvPr id="6" name="Slide Number Placeholder 5">
            <a:extLst>
              <a:ext uri="{FF2B5EF4-FFF2-40B4-BE49-F238E27FC236}">
                <a16:creationId xmlns:a16="http://schemas.microsoft.com/office/drawing/2014/main" id="{6586068D-EC06-DE5D-6FD5-6AD8A130E1AB}"/>
              </a:ext>
            </a:extLst>
          </p:cNvPr>
          <p:cNvSpPr>
            <a:spLocks noGrp="1"/>
          </p:cNvSpPr>
          <p:nvPr>
            <p:ph type="sldNum" sz="quarter" idx="12"/>
          </p:nvPr>
        </p:nvSpPr>
        <p:spPr/>
        <p:txBody>
          <a:bodyPr/>
          <a:lstStyle/>
          <a:p>
            <a:pPr>
              <a:defRPr/>
            </a:pPr>
            <a:fld id="{148C009B-CB69-E04A-B9B3-34B26D69E9CF}" type="slidenum">
              <a:rPr lang="en-US" smtClean="0"/>
              <a:pPr>
                <a:defRPr/>
              </a:pPr>
              <a:t>21</a:t>
            </a:fld>
            <a:endParaRPr lang="en-US" dirty="0"/>
          </a:p>
        </p:txBody>
      </p:sp>
      <p:pic>
        <p:nvPicPr>
          <p:cNvPr id="7" name="Picture 6" descr="A close-up of a robot&#10;&#10;Description automatically generated with medium confidence">
            <a:extLst>
              <a:ext uri="{FF2B5EF4-FFF2-40B4-BE49-F238E27FC236}">
                <a16:creationId xmlns:a16="http://schemas.microsoft.com/office/drawing/2014/main" id="{E77DE854-C04A-41E0-987D-BC9DCDC4DE9D}"/>
              </a:ext>
            </a:extLst>
          </p:cNvPr>
          <p:cNvPicPr>
            <a:picLocks noChangeAspect="1"/>
          </p:cNvPicPr>
          <p:nvPr/>
        </p:nvPicPr>
        <p:blipFill>
          <a:blip r:embed="rId2"/>
          <a:stretch>
            <a:fillRect/>
          </a:stretch>
        </p:blipFill>
        <p:spPr>
          <a:xfrm>
            <a:off x="7545873" y="3777967"/>
            <a:ext cx="3021342" cy="2358015"/>
          </a:xfrm>
          <a:prstGeom prst="rect">
            <a:avLst/>
          </a:prstGeom>
        </p:spPr>
      </p:pic>
      <p:pic>
        <p:nvPicPr>
          <p:cNvPr id="8" name="Picture 7" descr="A picture containing toy&#10;&#10;Description automatically generated">
            <a:extLst>
              <a:ext uri="{FF2B5EF4-FFF2-40B4-BE49-F238E27FC236}">
                <a16:creationId xmlns:a16="http://schemas.microsoft.com/office/drawing/2014/main" id="{AFEE8170-26C2-4737-838C-C1737AC7DBBA}"/>
              </a:ext>
            </a:extLst>
          </p:cNvPr>
          <p:cNvPicPr>
            <a:picLocks noChangeAspect="1"/>
          </p:cNvPicPr>
          <p:nvPr/>
        </p:nvPicPr>
        <p:blipFill>
          <a:blip r:embed="rId3"/>
          <a:stretch>
            <a:fillRect/>
          </a:stretch>
        </p:blipFill>
        <p:spPr>
          <a:xfrm>
            <a:off x="779802" y="3331110"/>
            <a:ext cx="4656631" cy="2991727"/>
          </a:xfrm>
          <a:prstGeom prst="rect">
            <a:avLst/>
          </a:prstGeom>
        </p:spPr>
      </p:pic>
      <p:sp>
        <p:nvSpPr>
          <p:cNvPr id="9" name="TextBox 38">
            <a:extLst>
              <a:ext uri="{FF2B5EF4-FFF2-40B4-BE49-F238E27FC236}">
                <a16:creationId xmlns:a16="http://schemas.microsoft.com/office/drawing/2014/main" id="{EDA70601-79F7-44D2-A691-A803F3C8A2EA}"/>
              </a:ext>
            </a:extLst>
          </p:cNvPr>
          <p:cNvSpPr txBox="1"/>
          <p:nvPr/>
        </p:nvSpPr>
        <p:spPr>
          <a:xfrm>
            <a:off x="6086181" y="2807890"/>
            <a:ext cx="2768532" cy="523220"/>
          </a:xfrm>
          <a:prstGeom prst="rect">
            <a:avLst/>
          </a:prstGeom>
          <a:noFill/>
          <a:ln w="28575">
            <a:solidFill>
              <a:srgbClr val="FF0000"/>
            </a:solidFill>
          </a:ln>
        </p:spPr>
        <p:txBody>
          <a:bodyPr wrap="square" rtlCol="0">
            <a:sp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r>
              <a:rPr lang="en-US" sz="1400" b="1" i="1" dirty="0"/>
              <a:t>Use 2 bolts OD and </a:t>
            </a:r>
          </a:p>
          <a:p>
            <a:r>
              <a:rPr lang="en-US" sz="1400" b="1" i="1" dirty="0"/>
              <a:t>Digital level to Control 10° angle</a:t>
            </a:r>
          </a:p>
        </p:txBody>
      </p:sp>
      <p:cxnSp>
        <p:nvCxnSpPr>
          <p:cNvPr id="10" name="Straight Arrow Connector 9">
            <a:extLst>
              <a:ext uri="{FF2B5EF4-FFF2-40B4-BE49-F238E27FC236}">
                <a16:creationId xmlns:a16="http://schemas.microsoft.com/office/drawing/2014/main" id="{8A9E606A-C801-4A92-8A9B-3196CCAC8194}"/>
              </a:ext>
            </a:extLst>
          </p:cNvPr>
          <p:cNvCxnSpPr>
            <a:cxnSpLocks/>
            <a:stCxn id="9" idx="2"/>
          </p:cNvCxnSpPr>
          <p:nvPr/>
        </p:nvCxnSpPr>
        <p:spPr>
          <a:xfrm>
            <a:off x="7470447" y="3331110"/>
            <a:ext cx="1144129" cy="13522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B7071DAA-6C78-4A47-A375-C08CF15625E7}"/>
              </a:ext>
            </a:extLst>
          </p:cNvPr>
          <p:cNvCxnSpPr>
            <a:cxnSpLocks/>
            <a:stCxn id="9" idx="2"/>
          </p:cNvCxnSpPr>
          <p:nvPr/>
        </p:nvCxnSpPr>
        <p:spPr>
          <a:xfrm>
            <a:off x="7470447" y="3331110"/>
            <a:ext cx="1601288" cy="12513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Oval 11">
            <a:extLst>
              <a:ext uri="{FF2B5EF4-FFF2-40B4-BE49-F238E27FC236}">
                <a16:creationId xmlns:a16="http://schemas.microsoft.com/office/drawing/2014/main" id="{2ED09439-CDA2-4892-815F-11A7573AE61B}"/>
              </a:ext>
            </a:extLst>
          </p:cNvPr>
          <p:cNvSpPr/>
          <p:nvPr/>
        </p:nvSpPr>
        <p:spPr>
          <a:xfrm>
            <a:off x="2952433" y="3656760"/>
            <a:ext cx="952398" cy="447675"/>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algn="ctr"/>
            <a:endParaRPr lang="en-US"/>
          </a:p>
        </p:txBody>
      </p:sp>
      <p:cxnSp>
        <p:nvCxnSpPr>
          <p:cNvPr id="13" name="Straight Arrow Connector 12">
            <a:extLst>
              <a:ext uri="{FF2B5EF4-FFF2-40B4-BE49-F238E27FC236}">
                <a16:creationId xmlns:a16="http://schemas.microsoft.com/office/drawing/2014/main" id="{0652E031-7F8D-41AF-8851-FBE6519E75FE}"/>
              </a:ext>
            </a:extLst>
          </p:cNvPr>
          <p:cNvCxnSpPr>
            <a:cxnSpLocks/>
            <a:stCxn id="9" idx="1"/>
            <a:endCxn id="12" idx="7"/>
          </p:cNvCxnSpPr>
          <p:nvPr/>
        </p:nvCxnSpPr>
        <p:spPr>
          <a:xfrm flipH="1">
            <a:off x="3765356" y="3069500"/>
            <a:ext cx="2320825" cy="6528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4A4548D-AAC6-4687-9391-651409CE45E6}"/>
              </a:ext>
            </a:extLst>
          </p:cNvPr>
          <p:cNvCxnSpPr>
            <a:cxnSpLocks/>
          </p:cNvCxnSpPr>
          <p:nvPr/>
        </p:nvCxnSpPr>
        <p:spPr>
          <a:xfrm flipV="1">
            <a:off x="8122358" y="4444047"/>
            <a:ext cx="1350628" cy="276838"/>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17">
            <a:extLst>
              <a:ext uri="{FF2B5EF4-FFF2-40B4-BE49-F238E27FC236}">
                <a16:creationId xmlns:a16="http://schemas.microsoft.com/office/drawing/2014/main" id="{0431BFB8-CAE8-4CB2-8C47-E66A21152757}"/>
              </a:ext>
            </a:extLst>
          </p:cNvPr>
          <p:cNvCxnSpPr>
            <a:cxnSpLocks/>
          </p:cNvCxnSpPr>
          <p:nvPr/>
        </p:nvCxnSpPr>
        <p:spPr>
          <a:xfrm flipH="1" flipV="1">
            <a:off x="8831284" y="4553569"/>
            <a:ext cx="276838" cy="1373172"/>
          </a:xfrm>
          <a:prstGeom prst="line">
            <a:avLst/>
          </a:prstGeom>
        </p:spPr>
        <p:style>
          <a:lnRef idx="2">
            <a:schemeClr val="dk1"/>
          </a:lnRef>
          <a:fillRef idx="0">
            <a:schemeClr val="dk1"/>
          </a:fillRef>
          <a:effectRef idx="1">
            <a:schemeClr val="dk1"/>
          </a:effectRef>
          <a:fontRef idx="minor">
            <a:schemeClr val="tx1"/>
          </a:fontRef>
        </p:style>
      </p:cxnSp>
      <p:sp>
        <p:nvSpPr>
          <p:cNvPr id="14" name="TextBox 13">
            <a:extLst>
              <a:ext uri="{FF2B5EF4-FFF2-40B4-BE49-F238E27FC236}">
                <a16:creationId xmlns:a16="http://schemas.microsoft.com/office/drawing/2014/main" id="{AB65C22A-6871-48BA-9A82-DACA5AAE7481}"/>
              </a:ext>
            </a:extLst>
          </p:cNvPr>
          <p:cNvSpPr txBox="1"/>
          <p:nvPr/>
        </p:nvSpPr>
        <p:spPr>
          <a:xfrm>
            <a:off x="9472986" y="4165411"/>
            <a:ext cx="534121" cy="369332"/>
          </a:xfrm>
          <a:prstGeom prst="rect">
            <a:avLst/>
          </a:prstGeom>
          <a:noFill/>
        </p:spPr>
        <p:txBody>
          <a:bodyPr wrap="none" rtlCol="0">
            <a:spAutoFit/>
          </a:bodyPr>
          <a:lstStyle/>
          <a:p>
            <a:r>
              <a:rPr lang="en-US" dirty="0"/>
              <a:t>10°</a:t>
            </a:r>
          </a:p>
        </p:txBody>
      </p:sp>
    </p:spTree>
    <p:extLst>
      <p:ext uri="{BB962C8B-B14F-4D97-AF65-F5344CB8AC3E}">
        <p14:creationId xmlns:p14="http://schemas.microsoft.com/office/powerpoint/2010/main" val="2771813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CFAE13-8874-A14D-8F97-629D4C451E6C}"/>
              </a:ext>
            </a:extLst>
          </p:cNvPr>
          <p:cNvSpPr>
            <a:spLocks noGrp="1"/>
          </p:cNvSpPr>
          <p:nvPr>
            <p:ph idx="1"/>
          </p:nvPr>
        </p:nvSpPr>
        <p:spPr>
          <a:xfrm>
            <a:off x="296333" y="747346"/>
            <a:ext cx="11563351" cy="5635869"/>
          </a:xfrm>
        </p:spPr>
        <p:txBody>
          <a:bodyPr>
            <a:normAutofit/>
          </a:bodyPr>
          <a:lstStyle/>
          <a:p>
            <a:r>
              <a:rPr lang="en-US" sz="2200" b="1" dirty="0">
                <a:solidFill>
                  <a:schemeClr val="tx1"/>
                </a:solidFill>
              </a:rPr>
              <a:t>Issue #15 </a:t>
            </a:r>
          </a:p>
          <a:p>
            <a:pPr lvl="1"/>
            <a:r>
              <a:rPr lang="en-US" sz="2000" dirty="0"/>
              <a:t>The cavity beamline flange studs removal in anticipation of bellows connection or coupler installation caused the early seal breaking. The holes could not be blown cleaned by ionized nitrogen, which increases the risk that some particulates could enter the cavity when the flange is removed at the later steps.</a:t>
            </a:r>
            <a:endParaRPr lang="en-US" sz="2300" dirty="0">
              <a:solidFill>
                <a:srgbClr val="FF0000"/>
              </a:solidFill>
            </a:endParaRPr>
          </a:p>
          <a:p>
            <a:r>
              <a:rPr lang="en-US" sz="2200" b="1" dirty="0">
                <a:solidFill>
                  <a:schemeClr val="tx1"/>
                </a:solidFill>
              </a:rPr>
              <a:t>Root Cause</a:t>
            </a:r>
          </a:p>
          <a:p>
            <a:pPr lvl="1"/>
            <a:r>
              <a:rPr lang="en-US" sz="2000" dirty="0"/>
              <a:t>Procedure was not developed early enough. Mock-up was not conducted due to tight schedule and the lack of a spare cavity.</a:t>
            </a:r>
          </a:p>
        </p:txBody>
      </p:sp>
      <p:sp>
        <p:nvSpPr>
          <p:cNvPr id="3" name="Title 2">
            <a:extLst>
              <a:ext uri="{FF2B5EF4-FFF2-40B4-BE49-F238E27FC236}">
                <a16:creationId xmlns:a16="http://schemas.microsoft.com/office/drawing/2014/main" id="{0202816E-0392-AE43-AACB-6CB5C6B53F3C}"/>
              </a:ext>
            </a:extLst>
          </p:cNvPr>
          <p:cNvSpPr>
            <a:spLocks noGrp="1"/>
          </p:cNvSpPr>
          <p:nvPr>
            <p:ph type="title"/>
          </p:nvPr>
        </p:nvSpPr>
        <p:spPr/>
        <p:txBody>
          <a:bodyPr/>
          <a:lstStyle/>
          <a:p>
            <a:r>
              <a:rPr lang="en-US" dirty="0"/>
              <a:t>Lessons Learned  - Beamline Studs Removal</a:t>
            </a:r>
          </a:p>
        </p:txBody>
      </p:sp>
      <p:sp>
        <p:nvSpPr>
          <p:cNvPr id="4" name="Date Placeholder 3">
            <a:extLst>
              <a:ext uri="{FF2B5EF4-FFF2-40B4-BE49-F238E27FC236}">
                <a16:creationId xmlns:a16="http://schemas.microsoft.com/office/drawing/2014/main" id="{673C145E-F686-664B-9649-28917F681C64}"/>
              </a:ext>
            </a:extLst>
          </p:cNvPr>
          <p:cNvSpPr>
            <a:spLocks noGrp="1"/>
          </p:cNvSpPr>
          <p:nvPr>
            <p:ph type="dt" sz="half"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t>12-July, 2022</a:t>
            </a:r>
            <a:endParaRPr kumimoji="0" lang="en-US" sz="1200" b="0" i="0" u="none" strike="noStrike" kern="1200" cap="none" spc="0" normalizeH="0" baseline="0" noProof="0" dirty="0">
              <a:ln>
                <a:noFill/>
              </a:ln>
              <a:solidFill>
                <a:srgbClr val="004C97"/>
              </a:solidFill>
              <a:effectLst/>
              <a:uLnTx/>
              <a:uFillTx/>
              <a:latin typeface="Helvetica" charset="0"/>
            </a:endParaRPr>
          </a:p>
        </p:txBody>
      </p:sp>
      <p:sp>
        <p:nvSpPr>
          <p:cNvPr id="5" name="Footer Placeholder 4">
            <a:extLst>
              <a:ext uri="{FF2B5EF4-FFF2-40B4-BE49-F238E27FC236}">
                <a16:creationId xmlns:a16="http://schemas.microsoft.com/office/drawing/2014/main" id="{82F1B9DD-93B4-394F-9501-2E4A2202360C}"/>
              </a:ext>
            </a:extLst>
          </p:cNvPr>
          <p:cNvSpPr>
            <a:spLocks noGrp="1"/>
          </p:cNvSpPr>
          <p:nvPr>
            <p:ph type="ftr" sz="quarter" idx="11"/>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a:ea typeface="ＭＳ Ｐゴシック" charset="0"/>
              </a:rPr>
              <a:t>PIP-II 2nd Technical Workshop | WG1 | J. Ozelis, HB650 pCM String Assy Lessons Learned Summary</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6" name="Slide Number Placeholder 5">
            <a:extLst>
              <a:ext uri="{FF2B5EF4-FFF2-40B4-BE49-F238E27FC236}">
                <a16:creationId xmlns:a16="http://schemas.microsoft.com/office/drawing/2014/main" id="{342249FC-3B9C-DF44-AF7E-4CA3CB47A350}"/>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dirty="0">
              <a:ln>
                <a:noFill/>
              </a:ln>
              <a:solidFill>
                <a:srgbClr val="004C97"/>
              </a:solidFill>
              <a:effectLst/>
              <a:uLnTx/>
              <a:uFillTx/>
              <a:latin typeface="Helvetica" charset="0"/>
            </a:endParaRPr>
          </a:p>
        </p:txBody>
      </p:sp>
      <p:pic>
        <p:nvPicPr>
          <p:cNvPr id="9" name="Picture 8">
            <a:extLst>
              <a:ext uri="{FF2B5EF4-FFF2-40B4-BE49-F238E27FC236}">
                <a16:creationId xmlns:a16="http://schemas.microsoft.com/office/drawing/2014/main" id="{EE8890E0-5BB1-BD58-DB0C-18C8079CE09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30946" y="3231195"/>
            <a:ext cx="4237317" cy="3021391"/>
          </a:xfrm>
          <a:prstGeom prst="rect">
            <a:avLst/>
          </a:prstGeom>
        </p:spPr>
      </p:pic>
    </p:spTree>
    <p:extLst>
      <p:ext uri="{BB962C8B-B14F-4D97-AF65-F5344CB8AC3E}">
        <p14:creationId xmlns:p14="http://schemas.microsoft.com/office/powerpoint/2010/main" val="2846020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CFAE13-8874-A14D-8F97-629D4C451E6C}"/>
              </a:ext>
            </a:extLst>
          </p:cNvPr>
          <p:cNvSpPr>
            <a:spLocks noGrp="1"/>
          </p:cNvSpPr>
          <p:nvPr>
            <p:ph idx="1"/>
          </p:nvPr>
        </p:nvSpPr>
        <p:spPr>
          <a:xfrm>
            <a:off x="296333" y="747346"/>
            <a:ext cx="11563351" cy="5635869"/>
          </a:xfrm>
        </p:spPr>
        <p:txBody>
          <a:bodyPr>
            <a:normAutofit/>
          </a:bodyPr>
          <a:lstStyle/>
          <a:p>
            <a:r>
              <a:rPr lang="en-US" sz="2200" b="1" dirty="0">
                <a:solidFill>
                  <a:schemeClr val="tx1"/>
                </a:solidFill>
              </a:rPr>
              <a:t>Issue #15 </a:t>
            </a:r>
          </a:p>
          <a:p>
            <a:r>
              <a:rPr lang="en-US" sz="2200" b="1" dirty="0">
                <a:solidFill>
                  <a:schemeClr val="tx1"/>
                </a:solidFill>
              </a:rPr>
              <a:t>Proposed Mitigation</a:t>
            </a:r>
          </a:p>
          <a:p>
            <a:pPr lvl="1"/>
            <a:r>
              <a:rPr lang="en-US" sz="2000" dirty="0"/>
              <a:t>The previous procedure removes the studs sequentially which may cause uneven force by the remaining studs. Develop a new procedure that is similar to the “star” pattern of the cavity flange attachment, and test it separately.</a:t>
            </a:r>
          </a:p>
          <a:p>
            <a:r>
              <a:rPr lang="en-US" sz="2200" b="1" dirty="0">
                <a:solidFill>
                  <a:schemeClr val="tx1"/>
                </a:solidFill>
              </a:rPr>
              <a:t>Status of Mitigation</a:t>
            </a:r>
          </a:p>
          <a:p>
            <a:pPr lvl="1"/>
            <a:r>
              <a:rPr lang="en-US" sz="2000" dirty="0">
                <a:solidFill>
                  <a:schemeClr val="accent6"/>
                </a:solidFill>
              </a:rPr>
              <a:t>New procedure was tested with an LB650 cavity and again on the last two cavities of PHB650 string assembly. It was an off-normal procedure for the string assembly.</a:t>
            </a:r>
          </a:p>
          <a:p>
            <a:pPr lvl="1"/>
            <a:r>
              <a:rPr lang="en-US" sz="2000" dirty="0">
                <a:solidFill>
                  <a:schemeClr val="accent6"/>
                </a:solidFill>
              </a:rPr>
              <a:t>Update the traveler procedure using the off-normal procedure by 6/30/2022 </a:t>
            </a:r>
          </a:p>
        </p:txBody>
      </p:sp>
      <p:sp>
        <p:nvSpPr>
          <p:cNvPr id="3" name="Title 2">
            <a:extLst>
              <a:ext uri="{FF2B5EF4-FFF2-40B4-BE49-F238E27FC236}">
                <a16:creationId xmlns:a16="http://schemas.microsoft.com/office/drawing/2014/main" id="{0202816E-0392-AE43-AACB-6CB5C6B53F3C}"/>
              </a:ext>
            </a:extLst>
          </p:cNvPr>
          <p:cNvSpPr>
            <a:spLocks noGrp="1"/>
          </p:cNvSpPr>
          <p:nvPr>
            <p:ph type="title"/>
          </p:nvPr>
        </p:nvSpPr>
        <p:spPr/>
        <p:txBody>
          <a:bodyPr/>
          <a:lstStyle/>
          <a:p>
            <a:r>
              <a:rPr lang="en-US" dirty="0"/>
              <a:t>Lessons Learned  - Beamline Studs Removal</a:t>
            </a:r>
          </a:p>
        </p:txBody>
      </p:sp>
      <p:sp>
        <p:nvSpPr>
          <p:cNvPr id="4" name="Date Placeholder 3">
            <a:extLst>
              <a:ext uri="{FF2B5EF4-FFF2-40B4-BE49-F238E27FC236}">
                <a16:creationId xmlns:a16="http://schemas.microsoft.com/office/drawing/2014/main" id="{673C145E-F686-664B-9649-28917F681C64}"/>
              </a:ext>
            </a:extLst>
          </p:cNvPr>
          <p:cNvSpPr>
            <a:spLocks noGrp="1"/>
          </p:cNvSpPr>
          <p:nvPr>
            <p:ph type="dt" sz="half"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t>12-July, 2022</a:t>
            </a:r>
            <a:endParaRPr kumimoji="0" lang="en-US" sz="1200" b="0" i="0" u="none" strike="noStrike" kern="1200" cap="none" spc="0" normalizeH="0" baseline="0" noProof="0" dirty="0">
              <a:ln>
                <a:noFill/>
              </a:ln>
              <a:solidFill>
                <a:srgbClr val="004C97"/>
              </a:solidFill>
              <a:effectLst/>
              <a:uLnTx/>
              <a:uFillTx/>
              <a:latin typeface="Helvetica" charset="0"/>
            </a:endParaRPr>
          </a:p>
        </p:txBody>
      </p:sp>
      <p:sp>
        <p:nvSpPr>
          <p:cNvPr id="5" name="Footer Placeholder 4">
            <a:extLst>
              <a:ext uri="{FF2B5EF4-FFF2-40B4-BE49-F238E27FC236}">
                <a16:creationId xmlns:a16="http://schemas.microsoft.com/office/drawing/2014/main" id="{82F1B9DD-93B4-394F-9501-2E4A2202360C}"/>
              </a:ext>
            </a:extLst>
          </p:cNvPr>
          <p:cNvSpPr>
            <a:spLocks noGrp="1"/>
          </p:cNvSpPr>
          <p:nvPr>
            <p:ph type="ftr" sz="quarter" idx="11"/>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a:ea typeface="ＭＳ Ｐゴシック" charset="0"/>
              </a:rPr>
              <a:t>PIP-II 2nd Technical Workshop | WG1 | J. Ozelis, HB650 pCM String Assy Lessons Learned Summary</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6" name="Slide Number Placeholder 5">
            <a:extLst>
              <a:ext uri="{FF2B5EF4-FFF2-40B4-BE49-F238E27FC236}">
                <a16:creationId xmlns:a16="http://schemas.microsoft.com/office/drawing/2014/main" id="{342249FC-3B9C-DF44-AF7E-4CA3CB47A350}"/>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srgbClr val="004C97"/>
              </a:solidFill>
              <a:effectLst/>
              <a:uLnTx/>
              <a:uFillTx/>
              <a:latin typeface="Helvetica" charset="0"/>
            </a:endParaRPr>
          </a:p>
        </p:txBody>
      </p:sp>
      <p:pic>
        <p:nvPicPr>
          <p:cNvPr id="7" name="Picture 6" descr="Graphical user interface, application&#10;&#10;Description automatically generated">
            <a:extLst>
              <a:ext uri="{FF2B5EF4-FFF2-40B4-BE49-F238E27FC236}">
                <a16:creationId xmlns:a16="http://schemas.microsoft.com/office/drawing/2014/main" id="{545F189D-066B-0846-97FB-97FFDE33F43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51914" y="3886299"/>
            <a:ext cx="2296803" cy="2499557"/>
          </a:xfrm>
          <a:prstGeom prst="rect">
            <a:avLst/>
          </a:prstGeom>
        </p:spPr>
      </p:pic>
      <p:sp>
        <p:nvSpPr>
          <p:cNvPr id="8" name="Rectangle 7">
            <a:extLst>
              <a:ext uri="{FF2B5EF4-FFF2-40B4-BE49-F238E27FC236}">
                <a16:creationId xmlns:a16="http://schemas.microsoft.com/office/drawing/2014/main" id="{19916371-A5ED-81E0-6F64-B4C82D2C9E9C}"/>
              </a:ext>
            </a:extLst>
          </p:cNvPr>
          <p:cNvSpPr/>
          <p:nvPr/>
        </p:nvSpPr>
        <p:spPr>
          <a:xfrm>
            <a:off x="4770266" y="3954208"/>
            <a:ext cx="6096000" cy="2308324"/>
          </a:xfrm>
          <a:prstGeom prst="rect">
            <a:avLst/>
          </a:prstGeom>
        </p:spPr>
        <p:txBody>
          <a:bodyPr>
            <a:spAutoFit/>
          </a:bodyPr>
          <a:lstStyle/>
          <a:p>
            <a:pPr marL="342900" marR="0" lvl="0" indent="-342900">
              <a:spcBef>
                <a:spcPts val="0"/>
              </a:spcBef>
              <a:spcAft>
                <a:spcPts val="0"/>
              </a:spcAft>
              <a:buFont typeface="+mj-lt"/>
              <a:buAutoNum type="arabicPeriod"/>
            </a:pPr>
            <a:r>
              <a:rPr lang="en-US" dirty="0">
                <a:latin typeface="Times New Roman" panose="02020603050405020304" pitchFamily="18" charset="0"/>
                <a:ea typeface="Times New Roman" panose="02020603050405020304" pitchFamily="18" charset="0"/>
              </a:rPr>
              <a:t>PFFA clean the 4 flange holes that were used for alignment </a:t>
            </a:r>
          </a:p>
          <a:p>
            <a:pPr marL="342900" marR="0" lvl="0" indent="-342900">
              <a:spcBef>
                <a:spcPts val="0"/>
              </a:spcBef>
              <a:spcAft>
                <a:spcPts val="0"/>
              </a:spcAft>
              <a:buFont typeface="+mj-lt"/>
              <a:buAutoNum type="arabicPeriod"/>
            </a:pPr>
            <a:r>
              <a:rPr lang="en-US" dirty="0">
                <a:latin typeface="Times New Roman" panose="02020603050405020304" pitchFamily="18" charset="0"/>
                <a:ea typeface="Times New Roman" panose="02020603050405020304" pitchFamily="18" charset="0"/>
              </a:rPr>
              <a:t>Then install 4 new, clean studs of the size </a:t>
            </a:r>
            <a:r>
              <a:rPr lang="en-US" b="1" dirty="0">
                <a:latin typeface="Times New Roman" panose="02020603050405020304" pitchFamily="18" charset="0"/>
                <a:ea typeface="Times New Roman" panose="02020603050405020304" pitchFamily="18" charset="0"/>
              </a:rPr>
              <a:t>3/8”,</a:t>
            </a:r>
            <a:r>
              <a:rPr lang="en-US" dirty="0">
                <a:latin typeface="Times New Roman" panose="02020603050405020304" pitchFamily="18" charset="0"/>
                <a:ea typeface="Times New Roman" panose="02020603050405020304" pitchFamily="18" charset="0"/>
              </a:rPr>
              <a:t> 8 washers and 8 nuts.  Tighten them up to </a:t>
            </a:r>
            <a:r>
              <a:rPr lang="en-US" b="1" dirty="0">
                <a:latin typeface="Times New Roman" panose="02020603050405020304" pitchFamily="18" charset="0"/>
                <a:ea typeface="Times New Roman" panose="02020603050405020304" pitchFamily="18" charset="0"/>
              </a:rPr>
              <a:t>500 </a:t>
            </a:r>
            <a:r>
              <a:rPr lang="en-US" b="1" dirty="0" err="1">
                <a:latin typeface="Times New Roman" panose="02020603050405020304" pitchFamily="18" charset="0"/>
                <a:ea typeface="Times New Roman" panose="02020603050405020304" pitchFamily="18" charset="0"/>
              </a:rPr>
              <a:t>in.lbs</a:t>
            </a:r>
            <a:r>
              <a:rPr lang="en-US" dirty="0">
                <a:latin typeface="Times New Roman" panose="02020603050405020304" pitchFamily="18" charset="0"/>
                <a:ea typeface="Times New Roman" panose="02020603050405020304" pitchFamily="18" charset="0"/>
              </a:rPr>
              <a:t>.</a:t>
            </a:r>
          </a:p>
          <a:p>
            <a:pPr marL="342900" marR="0" lvl="0" indent="-342900">
              <a:spcBef>
                <a:spcPts val="0"/>
              </a:spcBef>
              <a:spcAft>
                <a:spcPts val="0"/>
              </a:spcAft>
              <a:buFont typeface="+mj-lt"/>
              <a:buAutoNum type="arabicPeriod"/>
            </a:pPr>
            <a:r>
              <a:rPr lang="en-US" dirty="0">
                <a:latin typeface="Times New Roman" panose="02020603050405020304" pitchFamily="18" charset="0"/>
                <a:ea typeface="Times New Roman" panose="02020603050405020304" pitchFamily="18" charset="0"/>
              </a:rPr>
              <a:t>Perform PFFA on Cav1 flange by removing studs according to the following “star” pattern, leaving the 4 clean studs installed in step 2 above. Blow clean each hole immediately after the stud is removed until all 14 studs are removed, or the seal opens.</a:t>
            </a:r>
          </a:p>
        </p:txBody>
      </p:sp>
    </p:spTree>
    <p:extLst>
      <p:ext uri="{BB962C8B-B14F-4D97-AF65-F5344CB8AC3E}">
        <p14:creationId xmlns:p14="http://schemas.microsoft.com/office/powerpoint/2010/main" val="4002909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CFAE13-8874-A14D-8F97-629D4C451E6C}"/>
              </a:ext>
            </a:extLst>
          </p:cNvPr>
          <p:cNvSpPr>
            <a:spLocks noGrp="1"/>
          </p:cNvSpPr>
          <p:nvPr>
            <p:ph idx="1"/>
          </p:nvPr>
        </p:nvSpPr>
        <p:spPr>
          <a:xfrm>
            <a:off x="296333" y="747346"/>
            <a:ext cx="11563351" cy="5635869"/>
          </a:xfrm>
        </p:spPr>
        <p:txBody>
          <a:bodyPr>
            <a:normAutofit/>
          </a:bodyPr>
          <a:lstStyle/>
          <a:p>
            <a:r>
              <a:rPr lang="en-US" sz="2200" b="1" dirty="0">
                <a:solidFill>
                  <a:schemeClr val="tx1"/>
                </a:solidFill>
              </a:rPr>
              <a:t>Issue #16 </a:t>
            </a:r>
          </a:p>
          <a:p>
            <a:pPr lvl="1"/>
            <a:r>
              <a:rPr lang="en-US" sz="2000" dirty="0"/>
              <a:t>The room pressure difference was larger than the 5 mbar. When the cavity pressure at the center of the room was 5-mbar higher than the corner pressure, it tricked the control software to stop purging. The purging will not activate if the cavity pressure is &gt;5mbar above the ambient.</a:t>
            </a:r>
            <a:endParaRPr lang="en-US" sz="2300" dirty="0">
              <a:solidFill>
                <a:srgbClr val="FF0000"/>
              </a:solidFill>
            </a:endParaRPr>
          </a:p>
          <a:p>
            <a:r>
              <a:rPr lang="en-US" sz="2200" b="1" dirty="0">
                <a:solidFill>
                  <a:schemeClr val="tx1"/>
                </a:solidFill>
              </a:rPr>
              <a:t>Root Cause</a:t>
            </a:r>
          </a:p>
          <a:p>
            <a:pPr lvl="1"/>
            <a:r>
              <a:rPr lang="en-US" sz="2000" dirty="0"/>
              <a:t>No prewarning about the pressure difference. The design did not consider that. A mock-up test may not capture the failure. </a:t>
            </a:r>
          </a:p>
        </p:txBody>
      </p:sp>
      <p:sp>
        <p:nvSpPr>
          <p:cNvPr id="3" name="Title 2">
            <a:extLst>
              <a:ext uri="{FF2B5EF4-FFF2-40B4-BE49-F238E27FC236}">
                <a16:creationId xmlns:a16="http://schemas.microsoft.com/office/drawing/2014/main" id="{0202816E-0392-AE43-AACB-6CB5C6B53F3C}"/>
              </a:ext>
            </a:extLst>
          </p:cNvPr>
          <p:cNvSpPr>
            <a:spLocks noGrp="1"/>
          </p:cNvSpPr>
          <p:nvPr>
            <p:ph type="title"/>
          </p:nvPr>
        </p:nvSpPr>
        <p:spPr/>
        <p:txBody>
          <a:bodyPr/>
          <a:lstStyle/>
          <a:p>
            <a:r>
              <a:rPr lang="en-US" dirty="0"/>
              <a:t>Lessons Learned  - Room pressure difference &gt; 5 mbar.</a:t>
            </a:r>
          </a:p>
        </p:txBody>
      </p:sp>
      <p:sp>
        <p:nvSpPr>
          <p:cNvPr id="4" name="Date Placeholder 3">
            <a:extLst>
              <a:ext uri="{FF2B5EF4-FFF2-40B4-BE49-F238E27FC236}">
                <a16:creationId xmlns:a16="http://schemas.microsoft.com/office/drawing/2014/main" id="{673C145E-F686-664B-9649-28917F681C64}"/>
              </a:ext>
            </a:extLst>
          </p:cNvPr>
          <p:cNvSpPr>
            <a:spLocks noGrp="1"/>
          </p:cNvSpPr>
          <p:nvPr>
            <p:ph type="dt" sz="half"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charset="0"/>
                <a:ea typeface="+mn-ea"/>
              </a:rPr>
              <a:t>12-July, 2022</a:t>
            </a:r>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sp>
        <p:nvSpPr>
          <p:cNvPr id="5" name="Footer Placeholder 4">
            <a:extLst>
              <a:ext uri="{FF2B5EF4-FFF2-40B4-BE49-F238E27FC236}">
                <a16:creationId xmlns:a16="http://schemas.microsoft.com/office/drawing/2014/main" id="{82F1B9DD-93B4-394F-9501-2E4A2202360C}"/>
              </a:ext>
            </a:extLst>
          </p:cNvPr>
          <p:cNvSpPr>
            <a:spLocks noGrp="1"/>
          </p:cNvSpPr>
          <p:nvPr>
            <p:ph type="ftr" sz="quarter" idx="11"/>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a:ea typeface="ＭＳ Ｐゴシック" charset="0"/>
              </a:rPr>
              <a:t>PIP-II 2nd Technical Workshop | WG1 | J. Ozelis, HB650 pCM String Assy Lessons Learned Summary</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6" name="Slide Number Placeholder 5">
            <a:extLst>
              <a:ext uri="{FF2B5EF4-FFF2-40B4-BE49-F238E27FC236}">
                <a16:creationId xmlns:a16="http://schemas.microsoft.com/office/drawing/2014/main" id="{342249FC-3B9C-DF44-AF7E-4CA3CB47A350}"/>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ea typeface="+mn-ea"/>
              </a:rPr>
              <a:pPr marL="0" marR="0" lvl="0" indent="0" algn="l" defTabSz="4572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pic>
        <p:nvPicPr>
          <p:cNvPr id="8" name="Picture 7" descr="A picture containing indoor, ceiling, several&#10;&#10;Description automatically generated">
            <a:extLst>
              <a:ext uri="{FF2B5EF4-FFF2-40B4-BE49-F238E27FC236}">
                <a16:creationId xmlns:a16="http://schemas.microsoft.com/office/drawing/2014/main" id="{57FF4356-72DC-4599-A2D1-595A0B2554D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80630" y="2937422"/>
            <a:ext cx="4356422" cy="3266757"/>
          </a:xfrm>
          <a:prstGeom prst="rect">
            <a:avLst/>
          </a:prstGeom>
        </p:spPr>
      </p:pic>
      <p:cxnSp>
        <p:nvCxnSpPr>
          <p:cNvPr id="11" name="Straight Arrow Connector 10">
            <a:extLst>
              <a:ext uri="{FF2B5EF4-FFF2-40B4-BE49-F238E27FC236}">
                <a16:creationId xmlns:a16="http://schemas.microsoft.com/office/drawing/2014/main" id="{574354EF-02C8-49D2-81D6-67C40248D4B9}"/>
              </a:ext>
            </a:extLst>
          </p:cNvPr>
          <p:cNvCxnSpPr>
            <a:cxnSpLocks/>
          </p:cNvCxnSpPr>
          <p:nvPr/>
        </p:nvCxnSpPr>
        <p:spPr>
          <a:xfrm>
            <a:off x="3502781" y="4383314"/>
            <a:ext cx="614438" cy="1238553"/>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12" name="Straight Arrow Connector 11">
            <a:extLst>
              <a:ext uri="{FF2B5EF4-FFF2-40B4-BE49-F238E27FC236}">
                <a16:creationId xmlns:a16="http://schemas.microsoft.com/office/drawing/2014/main" id="{78085E06-23F5-4D1B-B46E-96B17EF9B80E}"/>
              </a:ext>
            </a:extLst>
          </p:cNvPr>
          <p:cNvCxnSpPr>
            <a:cxnSpLocks/>
          </p:cNvCxnSpPr>
          <p:nvPr/>
        </p:nvCxnSpPr>
        <p:spPr>
          <a:xfrm flipH="1">
            <a:off x="7581295" y="3520203"/>
            <a:ext cx="1486900" cy="1066311"/>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14" name="TextBox 13">
            <a:extLst>
              <a:ext uri="{FF2B5EF4-FFF2-40B4-BE49-F238E27FC236}">
                <a16:creationId xmlns:a16="http://schemas.microsoft.com/office/drawing/2014/main" id="{BF32BC66-EBDB-46A3-8B62-3B4C68083CA4}"/>
              </a:ext>
            </a:extLst>
          </p:cNvPr>
          <p:cNvSpPr txBox="1"/>
          <p:nvPr/>
        </p:nvSpPr>
        <p:spPr>
          <a:xfrm>
            <a:off x="9165182" y="3116912"/>
            <a:ext cx="2576875" cy="1200329"/>
          </a:xfrm>
          <a:prstGeom prst="rect">
            <a:avLst/>
          </a:prstGeom>
          <a:noFill/>
        </p:spPr>
        <p:txBody>
          <a:bodyPr wrap="square" rtlCol="0">
            <a:spAutoFit/>
          </a:bodyPr>
          <a:lstStyle/>
          <a:p>
            <a:r>
              <a:rPr lang="en-US" dirty="0"/>
              <a:t>Cavity pressure was measured near the center of the cleanroom</a:t>
            </a:r>
          </a:p>
        </p:txBody>
      </p:sp>
      <p:sp>
        <p:nvSpPr>
          <p:cNvPr id="16" name="TextBox 15">
            <a:extLst>
              <a:ext uri="{FF2B5EF4-FFF2-40B4-BE49-F238E27FC236}">
                <a16:creationId xmlns:a16="http://schemas.microsoft.com/office/drawing/2014/main" id="{5F554AE3-44D9-4695-A92D-AD97A7EC0FEE}"/>
              </a:ext>
            </a:extLst>
          </p:cNvPr>
          <p:cNvSpPr txBox="1"/>
          <p:nvPr/>
        </p:nvSpPr>
        <p:spPr>
          <a:xfrm>
            <a:off x="1620172" y="3443483"/>
            <a:ext cx="2576875" cy="1200329"/>
          </a:xfrm>
          <a:prstGeom prst="rect">
            <a:avLst/>
          </a:prstGeom>
          <a:noFill/>
        </p:spPr>
        <p:txBody>
          <a:bodyPr wrap="square" rtlCol="0">
            <a:spAutoFit/>
          </a:bodyPr>
          <a:lstStyle/>
          <a:p>
            <a:r>
              <a:rPr lang="en-US" dirty="0"/>
              <a:t>Ambient pressure was measured near the corner of the cleanroom</a:t>
            </a:r>
          </a:p>
        </p:txBody>
      </p:sp>
    </p:spTree>
    <p:extLst>
      <p:ext uri="{BB962C8B-B14F-4D97-AF65-F5344CB8AC3E}">
        <p14:creationId xmlns:p14="http://schemas.microsoft.com/office/powerpoint/2010/main" val="2562744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CFAE13-8874-A14D-8F97-629D4C451E6C}"/>
              </a:ext>
            </a:extLst>
          </p:cNvPr>
          <p:cNvSpPr>
            <a:spLocks noGrp="1"/>
          </p:cNvSpPr>
          <p:nvPr>
            <p:ph idx="1"/>
          </p:nvPr>
        </p:nvSpPr>
        <p:spPr>
          <a:xfrm>
            <a:off x="296333" y="747346"/>
            <a:ext cx="11563351" cy="2171153"/>
          </a:xfrm>
        </p:spPr>
        <p:txBody>
          <a:bodyPr>
            <a:normAutofit/>
          </a:bodyPr>
          <a:lstStyle/>
          <a:p>
            <a:r>
              <a:rPr lang="en-US" sz="2200" b="1" dirty="0">
                <a:solidFill>
                  <a:schemeClr val="tx1"/>
                </a:solidFill>
              </a:rPr>
              <a:t>Issue #16 </a:t>
            </a:r>
          </a:p>
          <a:p>
            <a:r>
              <a:rPr lang="en-US" sz="2200" b="1" dirty="0">
                <a:solidFill>
                  <a:schemeClr val="tx1"/>
                </a:solidFill>
              </a:rPr>
              <a:t>Proposed Mitigation</a:t>
            </a:r>
          </a:p>
          <a:p>
            <a:pPr lvl="1"/>
            <a:r>
              <a:rPr lang="en-US" sz="2000" dirty="0"/>
              <a:t>Add a sensor to the purging head assembly which would be next to the cavity.</a:t>
            </a:r>
          </a:p>
          <a:p>
            <a:r>
              <a:rPr lang="en-US" sz="2200" b="1" dirty="0">
                <a:solidFill>
                  <a:schemeClr val="tx1"/>
                </a:solidFill>
              </a:rPr>
              <a:t>Status of Mitigation</a:t>
            </a:r>
          </a:p>
          <a:p>
            <a:pPr lvl="1"/>
            <a:r>
              <a:rPr lang="en-US" sz="2000" dirty="0">
                <a:solidFill>
                  <a:schemeClr val="accent6"/>
                </a:solidFill>
              </a:rPr>
              <a:t>Update the design by 12/31/2022 </a:t>
            </a:r>
          </a:p>
        </p:txBody>
      </p:sp>
      <p:sp>
        <p:nvSpPr>
          <p:cNvPr id="3" name="Title 2">
            <a:extLst>
              <a:ext uri="{FF2B5EF4-FFF2-40B4-BE49-F238E27FC236}">
                <a16:creationId xmlns:a16="http://schemas.microsoft.com/office/drawing/2014/main" id="{0202816E-0392-AE43-AACB-6CB5C6B53F3C}"/>
              </a:ext>
            </a:extLst>
          </p:cNvPr>
          <p:cNvSpPr>
            <a:spLocks noGrp="1"/>
          </p:cNvSpPr>
          <p:nvPr>
            <p:ph type="title"/>
          </p:nvPr>
        </p:nvSpPr>
        <p:spPr/>
        <p:txBody>
          <a:bodyPr/>
          <a:lstStyle/>
          <a:p>
            <a:r>
              <a:rPr lang="en-US" dirty="0"/>
              <a:t>Lessons Learned  - Room pressure difference &gt; 5 mbar.</a:t>
            </a:r>
          </a:p>
        </p:txBody>
      </p:sp>
      <p:sp>
        <p:nvSpPr>
          <p:cNvPr id="4" name="Date Placeholder 3">
            <a:extLst>
              <a:ext uri="{FF2B5EF4-FFF2-40B4-BE49-F238E27FC236}">
                <a16:creationId xmlns:a16="http://schemas.microsoft.com/office/drawing/2014/main" id="{673C145E-F686-664B-9649-28917F681C64}"/>
              </a:ext>
            </a:extLst>
          </p:cNvPr>
          <p:cNvSpPr>
            <a:spLocks noGrp="1"/>
          </p:cNvSpPr>
          <p:nvPr>
            <p:ph type="dt" sz="half"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t>12-July, 2022</a:t>
            </a:r>
            <a:endParaRPr kumimoji="0" lang="en-US" sz="1200" b="0" i="0" u="none" strike="noStrike" kern="1200" cap="none" spc="0" normalizeH="0" baseline="0" noProof="0" dirty="0">
              <a:ln>
                <a:noFill/>
              </a:ln>
              <a:solidFill>
                <a:srgbClr val="004C97"/>
              </a:solidFill>
              <a:effectLst/>
              <a:uLnTx/>
              <a:uFillTx/>
              <a:latin typeface="Helvetica" charset="0"/>
            </a:endParaRPr>
          </a:p>
        </p:txBody>
      </p:sp>
      <p:sp>
        <p:nvSpPr>
          <p:cNvPr id="5" name="Footer Placeholder 4">
            <a:extLst>
              <a:ext uri="{FF2B5EF4-FFF2-40B4-BE49-F238E27FC236}">
                <a16:creationId xmlns:a16="http://schemas.microsoft.com/office/drawing/2014/main" id="{82F1B9DD-93B4-394F-9501-2E4A2202360C}"/>
              </a:ext>
            </a:extLst>
          </p:cNvPr>
          <p:cNvSpPr>
            <a:spLocks noGrp="1"/>
          </p:cNvSpPr>
          <p:nvPr>
            <p:ph type="ftr" sz="quarter" idx="11"/>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a:ea typeface="ＭＳ Ｐゴシック" charset="0"/>
              </a:rPr>
              <a:t>PIP-II 2nd Technical Workshop | WG1 | J. Ozelis, HB650 pCM String Assy Lessons Learned Summary</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6" name="Slide Number Placeholder 5">
            <a:extLst>
              <a:ext uri="{FF2B5EF4-FFF2-40B4-BE49-F238E27FC236}">
                <a16:creationId xmlns:a16="http://schemas.microsoft.com/office/drawing/2014/main" id="{342249FC-3B9C-DF44-AF7E-4CA3CB47A350}"/>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dirty="0">
              <a:ln>
                <a:noFill/>
              </a:ln>
              <a:solidFill>
                <a:srgbClr val="004C97"/>
              </a:solidFill>
              <a:effectLst/>
              <a:uLnTx/>
              <a:uFillTx/>
              <a:latin typeface="Helvetica" charset="0"/>
            </a:endParaRPr>
          </a:p>
        </p:txBody>
      </p:sp>
      <p:pic>
        <p:nvPicPr>
          <p:cNvPr id="8" name="Picture 7" descr="A picture containing indoor, appliance, cluttered, miller&#10;&#10;Description automatically generated">
            <a:extLst>
              <a:ext uri="{FF2B5EF4-FFF2-40B4-BE49-F238E27FC236}">
                <a16:creationId xmlns:a16="http://schemas.microsoft.com/office/drawing/2014/main" id="{23AD884B-78E8-4A8E-B6B6-1E10B9D9105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7618" y="2757412"/>
            <a:ext cx="4955932" cy="3446767"/>
          </a:xfrm>
          <a:prstGeom prst="rect">
            <a:avLst/>
          </a:prstGeom>
        </p:spPr>
      </p:pic>
      <p:pic>
        <p:nvPicPr>
          <p:cNvPr id="10" name="Picture 9">
            <a:extLst>
              <a:ext uri="{FF2B5EF4-FFF2-40B4-BE49-F238E27FC236}">
                <a16:creationId xmlns:a16="http://schemas.microsoft.com/office/drawing/2014/main" id="{1211BFC7-A882-4396-A4A1-3214D20A1AC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68072" y="3146986"/>
            <a:ext cx="4171654" cy="3128741"/>
          </a:xfrm>
          <a:prstGeom prst="rect">
            <a:avLst/>
          </a:prstGeom>
        </p:spPr>
      </p:pic>
      <p:cxnSp>
        <p:nvCxnSpPr>
          <p:cNvPr id="11" name="Straight Arrow Connector 10">
            <a:extLst>
              <a:ext uri="{FF2B5EF4-FFF2-40B4-BE49-F238E27FC236}">
                <a16:creationId xmlns:a16="http://schemas.microsoft.com/office/drawing/2014/main" id="{4FC87F42-123E-4D20-879F-19C2E53495EE}"/>
              </a:ext>
            </a:extLst>
          </p:cNvPr>
          <p:cNvCxnSpPr>
            <a:cxnSpLocks/>
            <a:stCxn id="12" idx="2"/>
          </p:cNvCxnSpPr>
          <p:nvPr/>
        </p:nvCxnSpPr>
        <p:spPr>
          <a:xfrm>
            <a:off x="9110676" y="2918499"/>
            <a:ext cx="0" cy="2026836"/>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12" name="TextBox 11">
            <a:extLst>
              <a:ext uri="{FF2B5EF4-FFF2-40B4-BE49-F238E27FC236}">
                <a16:creationId xmlns:a16="http://schemas.microsoft.com/office/drawing/2014/main" id="{8B89DADA-D43D-4B79-8C6D-76360EB8FA76}"/>
              </a:ext>
            </a:extLst>
          </p:cNvPr>
          <p:cNvSpPr txBox="1"/>
          <p:nvPr/>
        </p:nvSpPr>
        <p:spPr>
          <a:xfrm>
            <a:off x="7822238" y="1995169"/>
            <a:ext cx="2576875" cy="923330"/>
          </a:xfrm>
          <a:prstGeom prst="rect">
            <a:avLst/>
          </a:prstGeom>
          <a:noFill/>
        </p:spPr>
        <p:txBody>
          <a:bodyPr wrap="square" rtlCol="0">
            <a:spAutoFit/>
          </a:bodyPr>
          <a:lstStyle/>
          <a:p>
            <a:r>
              <a:rPr lang="en-US" dirty="0"/>
              <a:t>Potential location for the local pressure sensor</a:t>
            </a:r>
          </a:p>
        </p:txBody>
      </p:sp>
      <p:cxnSp>
        <p:nvCxnSpPr>
          <p:cNvPr id="14" name="Straight Arrow Connector 13">
            <a:extLst>
              <a:ext uri="{FF2B5EF4-FFF2-40B4-BE49-F238E27FC236}">
                <a16:creationId xmlns:a16="http://schemas.microsoft.com/office/drawing/2014/main" id="{63FCDEF8-066E-4E36-ADE5-C8D17A82A62A}"/>
              </a:ext>
            </a:extLst>
          </p:cNvPr>
          <p:cNvCxnSpPr>
            <a:cxnSpLocks/>
          </p:cNvCxnSpPr>
          <p:nvPr/>
        </p:nvCxnSpPr>
        <p:spPr>
          <a:xfrm flipH="1">
            <a:off x="3515466" y="2487435"/>
            <a:ext cx="4179216" cy="1771869"/>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2131692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CFAE13-8874-A14D-8F97-629D4C451E6C}"/>
              </a:ext>
            </a:extLst>
          </p:cNvPr>
          <p:cNvSpPr>
            <a:spLocks noGrp="1"/>
          </p:cNvSpPr>
          <p:nvPr>
            <p:ph idx="1"/>
          </p:nvPr>
        </p:nvSpPr>
        <p:spPr>
          <a:xfrm>
            <a:off x="296333" y="1164785"/>
            <a:ext cx="11563351" cy="4599911"/>
          </a:xfrm>
        </p:spPr>
        <p:txBody>
          <a:bodyPr>
            <a:normAutofit lnSpcReduction="10000"/>
          </a:bodyPr>
          <a:lstStyle/>
          <a:p>
            <a:r>
              <a:rPr lang="en-US" sz="2200" b="1" dirty="0">
                <a:solidFill>
                  <a:schemeClr val="tx1"/>
                </a:solidFill>
              </a:rPr>
              <a:t>Issue #17 </a:t>
            </a:r>
          </a:p>
          <a:p>
            <a:pPr lvl="1"/>
            <a:r>
              <a:rPr lang="en-US" sz="2000" dirty="0"/>
              <a:t>There was no pressure and temperature recording in the backfill section of traveler.</a:t>
            </a:r>
          </a:p>
          <a:p>
            <a:pPr lvl="2"/>
            <a:r>
              <a:rPr lang="en-US" sz="1867" dirty="0"/>
              <a:t>This would help to establish the known condition of the string pressure, where temperature and ambient pressure could change.</a:t>
            </a:r>
          </a:p>
          <a:p>
            <a:pPr lvl="2"/>
            <a:r>
              <a:rPr lang="en-US" sz="1867" dirty="0">
                <a:solidFill>
                  <a:schemeClr val="accent6">
                    <a:lumMod val="50000"/>
                  </a:schemeClr>
                </a:solidFill>
              </a:rPr>
              <a:t>Without this knowledge, the pressure differential between the cavity string and the ambient pressure could be large and may cause the particulate migration when the valve is opened during the follow-up procedure.</a:t>
            </a:r>
            <a:endParaRPr lang="en-US" sz="2167" dirty="0">
              <a:solidFill>
                <a:schemeClr val="accent6">
                  <a:lumMod val="50000"/>
                </a:schemeClr>
              </a:solidFill>
            </a:endParaRPr>
          </a:p>
          <a:p>
            <a:r>
              <a:rPr lang="en-US" sz="2200" b="1" dirty="0">
                <a:solidFill>
                  <a:schemeClr val="tx1"/>
                </a:solidFill>
              </a:rPr>
              <a:t>Root Cause</a:t>
            </a:r>
          </a:p>
          <a:p>
            <a:pPr lvl="1"/>
            <a:r>
              <a:rPr lang="en-US" sz="2000" dirty="0"/>
              <a:t>Not applicable.</a:t>
            </a:r>
          </a:p>
          <a:p>
            <a:r>
              <a:rPr lang="en-US" sz="2200" b="1" dirty="0">
                <a:solidFill>
                  <a:schemeClr val="tx1"/>
                </a:solidFill>
              </a:rPr>
              <a:t>Proposed Mitigation</a:t>
            </a:r>
          </a:p>
          <a:p>
            <a:pPr lvl="1"/>
            <a:r>
              <a:rPr lang="en-US" sz="2000" dirty="0"/>
              <a:t>Revise the string assembly traveler.</a:t>
            </a:r>
          </a:p>
          <a:p>
            <a:r>
              <a:rPr lang="en-US" sz="2200" b="1" dirty="0">
                <a:solidFill>
                  <a:schemeClr val="tx1"/>
                </a:solidFill>
              </a:rPr>
              <a:t>Status of Mitigation</a:t>
            </a:r>
          </a:p>
          <a:p>
            <a:pPr lvl="1"/>
            <a:r>
              <a:rPr lang="en-US" sz="2000" dirty="0">
                <a:solidFill>
                  <a:schemeClr val="accent6"/>
                </a:solidFill>
              </a:rPr>
              <a:t>Revised the traveler. </a:t>
            </a:r>
          </a:p>
          <a:p>
            <a:pPr lvl="1"/>
            <a:r>
              <a:rPr lang="en-US" sz="2000" dirty="0">
                <a:solidFill>
                  <a:schemeClr val="accent6"/>
                </a:solidFill>
              </a:rPr>
              <a:t>Release the traveler after this workshop.</a:t>
            </a:r>
            <a:endParaRPr lang="en-US" sz="2000" dirty="0"/>
          </a:p>
        </p:txBody>
      </p:sp>
      <p:sp>
        <p:nvSpPr>
          <p:cNvPr id="3" name="Title 2">
            <a:extLst>
              <a:ext uri="{FF2B5EF4-FFF2-40B4-BE49-F238E27FC236}">
                <a16:creationId xmlns:a16="http://schemas.microsoft.com/office/drawing/2014/main" id="{0202816E-0392-AE43-AACB-6CB5C6B53F3C}"/>
              </a:ext>
            </a:extLst>
          </p:cNvPr>
          <p:cNvSpPr>
            <a:spLocks noGrp="1"/>
          </p:cNvSpPr>
          <p:nvPr>
            <p:ph type="title"/>
          </p:nvPr>
        </p:nvSpPr>
        <p:spPr>
          <a:xfrm>
            <a:off x="304800" y="669191"/>
            <a:ext cx="11582400" cy="427877"/>
          </a:xfrm>
        </p:spPr>
        <p:txBody>
          <a:bodyPr/>
          <a:lstStyle/>
          <a:p>
            <a:r>
              <a:rPr lang="en-US" dirty="0"/>
              <a:t>Lessons Learned  - </a:t>
            </a:r>
            <a:r>
              <a:rPr lang="en-US" sz="3200" dirty="0"/>
              <a:t>pressure and temperature recording after string backfill</a:t>
            </a:r>
            <a:endParaRPr lang="en-US" dirty="0"/>
          </a:p>
        </p:txBody>
      </p:sp>
      <p:sp>
        <p:nvSpPr>
          <p:cNvPr id="4" name="Date Placeholder 3">
            <a:extLst>
              <a:ext uri="{FF2B5EF4-FFF2-40B4-BE49-F238E27FC236}">
                <a16:creationId xmlns:a16="http://schemas.microsoft.com/office/drawing/2014/main" id="{673C145E-F686-664B-9649-28917F681C64}"/>
              </a:ext>
            </a:extLst>
          </p:cNvPr>
          <p:cNvSpPr>
            <a:spLocks noGrp="1"/>
          </p:cNvSpPr>
          <p:nvPr>
            <p:ph type="dt" sz="half"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t>12-July, 2022</a:t>
            </a:r>
            <a:endParaRPr kumimoji="0" lang="en-US" sz="1200" b="0" i="0" u="none" strike="noStrike" kern="1200" cap="none" spc="0" normalizeH="0" baseline="0" noProof="0" dirty="0">
              <a:ln>
                <a:noFill/>
              </a:ln>
              <a:solidFill>
                <a:srgbClr val="004C97"/>
              </a:solidFill>
              <a:effectLst/>
              <a:uLnTx/>
              <a:uFillTx/>
              <a:latin typeface="Helvetica" charset="0"/>
            </a:endParaRPr>
          </a:p>
        </p:txBody>
      </p:sp>
      <p:sp>
        <p:nvSpPr>
          <p:cNvPr id="5" name="Footer Placeholder 4">
            <a:extLst>
              <a:ext uri="{FF2B5EF4-FFF2-40B4-BE49-F238E27FC236}">
                <a16:creationId xmlns:a16="http://schemas.microsoft.com/office/drawing/2014/main" id="{82F1B9DD-93B4-394F-9501-2E4A2202360C}"/>
              </a:ext>
            </a:extLst>
          </p:cNvPr>
          <p:cNvSpPr>
            <a:spLocks noGrp="1"/>
          </p:cNvSpPr>
          <p:nvPr>
            <p:ph type="ftr" sz="quarter" idx="11"/>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a:ea typeface="ＭＳ Ｐゴシック" charset="0"/>
              </a:rPr>
              <a:t>PIP-II 2nd Technical Workshop | WG1 | J. Ozelis, HB650 pCM String Assy Lessons Learned Summary</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6" name="Slide Number Placeholder 5">
            <a:extLst>
              <a:ext uri="{FF2B5EF4-FFF2-40B4-BE49-F238E27FC236}">
                <a16:creationId xmlns:a16="http://schemas.microsoft.com/office/drawing/2014/main" id="{342249FC-3B9C-DF44-AF7E-4CA3CB47A350}"/>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dirty="0">
              <a:ln>
                <a:noFill/>
              </a:ln>
              <a:solidFill>
                <a:srgbClr val="004C97"/>
              </a:solidFill>
              <a:effectLst/>
              <a:uLnTx/>
              <a:uFillTx/>
              <a:latin typeface="Helvetica" charset="0"/>
            </a:endParaRPr>
          </a:p>
        </p:txBody>
      </p:sp>
    </p:spTree>
    <p:extLst>
      <p:ext uri="{BB962C8B-B14F-4D97-AF65-F5344CB8AC3E}">
        <p14:creationId xmlns:p14="http://schemas.microsoft.com/office/powerpoint/2010/main" val="302524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CFAE13-8874-A14D-8F97-629D4C451E6C}"/>
              </a:ext>
            </a:extLst>
          </p:cNvPr>
          <p:cNvSpPr>
            <a:spLocks noGrp="1"/>
          </p:cNvSpPr>
          <p:nvPr>
            <p:ph idx="1"/>
          </p:nvPr>
        </p:nvSpPr>
        <p:spPr>
          <a:xfrm>
            <a:off x="296333" y="747346"/>
            <a:ext cx="11563351" cy="2548415"/>
          </a:xfrm>
        </p:spPr>
        <p:txBody>
          <a:bodyPr>
            <a:noAutofit/>
          </a:bodyPr>
          <a:lstStyle/>
          <a:p>
            <a:r>
              <a:rPr lang="en-US" b="1" dirty="0">
                <a:solidFill>
                  <a:schemeClr val="tx1"/>
                </a:solidFill>
              </a:rPr>
              <a:t>Issue #19,21 </a:t>
            </a:r>
          </a:p>
          <a:p>
            <a:pPr lvl="1"/>
            <a:r>
              <a:rPr lang="en-US" sz="1800" dirty="0"/>
              <a:t>BPE clocking/alignment requires a revised procedure. Otherwise there might be unnecessary rotation of the mating flange since the cavity flange is fixed. The unnecessary rotation could cause particulate movement into the cavity. </a:t>
            </a:r>
          </a:p>
          <a:p>
            <a:pPr lvl="1"/>
            <a:r>
              <a:rPr lang="en-US" sz="1800" dirty="0"/>
              <a:t>The beam pipe end (qty 2) is a weldment which is interfaced with the cryomodule endcap on one side, and, through a rotatable flange, to the cavity flange on the other side. Therefore its roll angle needs to be tuned accurately to match the endcap side, before the rotatable flange is locked in rotation to the cavity flange, and brackets are installed on that flange to lock the BPE bellows longitudinally.</a:t>
            </a:r>
          </a:p>
        </p:txBody>
      </p:sp>
      <p:sp>
        <p:nvSpPr>
          <p:cNvPr id="3" name="Title 2">
            <a:extLst>
              <a:ext uri="{FF2B5EF4-FFF2-40B4-BE49-F238E27FC236}">
                <a16:creationId xmlns:a16="http://schemas.microsoft.com/office/drawing/2014/main" id="{0202816E-0392-AE43-AACB-6CB5C6B53F3C}"/>
              </a:ext>
            </a:extLst>
          </p:cNvPr>
          <p:cNvSpPr>
            <a:spLocks noGrp="1"/>
          </p:cNvSpPr>
          <p:nvPr>
            <p:ph type="title"/>
          </p:nvPr>
        </p:nvSpPr>
        <p:spPr/>
        <p:txBody>
          <a:bodyPr/>
          <a:lstStyle/>
          <a:p>
            <a:r>
              <a:rPr lang="en-US" dirty="0"/>
              <a:t>Lessons Learned  - Beampipe End Assemblies</a:t>
            </a:r>
          </a:p>
        </p:txBody>
      </p:sp>
      <p:sp>
        <p:nvSpPr>
          <p:cNvPr id="4" name="Date Placeholder 3">
            <a:extLst>
              <a:ext uri="{FF2B5EF4-FFF2-40B4-BE49-F238E27FC236}">
                <a16:creationId xmlns:a16="http://schemas.microsoft.com/office/drawing/2014/main" id="{673C145E-F686-664B-9649-28917F681C64}"/>
              </a:ext>
            </a:extLst>
          </p:cNvPr>
          <p:cNvSpPr>
            <a:spLocks noGrp="1"/>
          </p:cNvSpPr>
          <p:nvPr>
            <p:ph type="dt" sz="half"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t>12-July, 2022</a:t>
            </a:r>
            <a:endParaRPr kumimoji="0" lang="en-US" sz="1200" b="0" i="0" u="none" strike="noStrike" kern="1200" cap="none" spc="0" normalizeH="0" baseline="0" noProof="0" dirty="0">
              <a:ln>
                <a:noFill/>
              </a:ln>
              <a:solidFill>
                <a:srgbClr val="004C97"/>
              </a:solidFill>
              <a:effectLst/>
              <a:uLnTx/>
              <a:uFillTx/>
              <a:latin typeface="Helvetica" charset="0"/>
            </a:endParaRPr>
          </a:p>
        </p:txBody>
      </p:sp>
      <p:sp>
        <p:nvSpPr>
          <p:cNvPr id="5" name="Footer Placeholder 4">
            <a:extLst>
              <a:ext uri="{FF2B5EF4-FFF2-40B4-BE49-F238E27FC236}">
                <a16:creationId xmlns:a16="http://schemas.microsoft.com/office/drawing/2014/main" id="{82F1B9DD-93B4-394F-9501-2E4A2202360C}"/>
              </a:ext>
            </a:extLst>
          </p:cNvPr>
          <p:cNvSpPr>
            <a:spLocks noGrp="1"/>
          </p:cNvSpPr>
          <p:nvPr>
            <p:ph type="ftr" sz="quarter" idx="11"/>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a:ea typeface="ＭＳ Ｐゴシック" charset="0"/>
              </a:rPr>
              <a:t>PIP-II 2nd Technical Workshop | WG1 | J. Ozelis, HB650 pCM String Assy Lessons Learned Summary</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6" name="Slide Number Placeholder 5">
            <a:extLst>
              <a:ext uri="{FF2B5EF4-FFF2-40B4-BE49-F238E27FC236}">
                <a16:creationId xmlns:a16="http://schemas.microsoft.com/office/drawing/2014/main" id="{342249FC-3B9C-DF44-AF7E-4CA3CB47A350}"/>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a:ln>
                <a:noFill/>
              </a:ln>
              <a:solidFill>
                <a:srgbClr val="004C97"/>
              </a:solidFill>
              <a:effectLst/>
              <a:uLnTx/>
              <a:uFillTx/>
              <a:latin typeface="Helvetica" charset="0"/>
            </a:endParaRPr>
          </a:p>
        </p:txBody>
      </p:sp>
      <p:pic>
        <p:nvPicPr>
          <p:cNvPr id="10" name="Picture 9">
            <a:extLst>
              <a:ext uri="{FF2B5EF4-FFF2-40B4-BE49-F238E27FC236}">
                <a16:creationId xmlns:a16="http://schemas.microsoft.com/office/drawing/2014/main" id="{D5E5F0B9-C7A7-690A-E1B0-3FED756C676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059308" y="3295761"/>
            <a:ext cx="3295624" cy="2933999"/>
          </a:xfrm>
          <a:prstGeom prst="rect">
            <a:avLst/>
          </a:prstGeom>
        </p:spPr>
      </p:pic>
      <p:sp>
        <p:nvSpPr>
          <p:cNvPr id="8" name="Content Placeholder 1">
            <a:extLst>
              <a:ext uri="{FF2B5EF4-FFF2-40B4-BE49-F238E27FC236}">
                <a16:creationId xmlns:a16="http://schemas.microsoft.com/office/drawing/2014/main" id="{F1915DD3-B8C3-4032-8BD8-EA1DCDCF33CE}"/>
              </a:ext>
            </a:extLst>
          </p:cNvPr>
          <p:cNvSpPr txBox="1">
            <a:spLocks/>
          </p:cNvSpPr>
          <p:nvPr/>
        </p:nvSpPr>
        <p:spPr>
          <a:xfrm>
            <a:off x="304800" y="5322085"/>
            <a:ext cx="7070978" cy="1097062"/>
          </a:xfrm>
          <a:prstGeom prst="rect">
            <a:avLst/>
          </a:prstGeom>
        </p:spPr>
        <p:txBody>
          <a:bodyPr lIns="0" tIns="0" rIns="0" bIns="0">
            <a:normAutofit/>
          </a:bodyPr>
          <a:lstStyle>
            <a:lvl1pPr marL="306910" indent="-306910" algn="l" defTabSz="609585"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683667" indent="-306910" algn="l" defTabSz="609585" rtl="0" eaLnBrk="1" fontAlgn="base" hangingPunct="1">
              <a:spcBef>
                <a:spcPct val="20000"/>
              </a:spcBef>
              <a:spcAft>
                <a:spcPct val="0"/>
              </a:spcAft>
              <a:buFont typeface="Arial" charset="0"/>
              <a:buChar char="–"/>
              <a:defRPr sz="2133" kern="1200">
                <a:solidFill>
                  <a:srgbClr val="505050"/>
                </a:solidFill>
                <a:latin typeface="Helvetica"/>
                <a:ea typeface="ＭＳ Ｐゴシック" charset="0"/>
                <a:cs typeface="ＭＳ Ｐゴシック" charset="0"/>
              </a:defRPr>
            </a:lvl2pPr>
            <a:lvl3pPr marL="1071007" indent="-306910" algn="l" defTabSz="609585"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447764" indent="-304792" algn="l" defTabSz="609585" rtl="0" eaLnBrk="1" fontAlgn="base" hangingPunct="1">
              <a:spcBef>
                <a:spcPct val="20000"/>
              </a:spcBef>
              <a:spcAft>
                <a:spcPct val="0"/>
              </a:spcAft>
              <a:buFont typeface="Arial" charset="0"/>
              <a:buChar char="–"/>
              <a:defRPr sz="1867" kern="1200">
                <a:solidFill>
                  <a:srgbClr val="505050"/>
                </a:solidFill>
                <a:latin typeface="Helvetica"/>
                <a:ea typeface="ＭＳ Ｐゴシック" charset="0"/>
                <a:cs typeface="ＭＳ Ｐゴシック" charset="0"/>
              </a:defRPr>
            </a:lvl4pPr>
            <a:lvl5pPr marL="1826638" indent="-306910" algn="l" defTabSz="609585" rtl="0" eaLnBrk="1" fontAlgn="base" hangingPunct="1">
              <a:spcBef>
                <a:spcPct val="20000"/>
              </a:spcBef>
              <a:spcAft>
                <a:spcPct val="0"/>
              </a:spcAft>
              <a:buFont typeface="Arial"/>
              <a:buChar char="•"/>
              <a:defRPr sz="1867" kern="1200">
                <a:solidFill>
                  <a:srgbClr val="505050"/>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1800" b="1" dirty="0">
                <a:solidFill>
                  <a:schemeClr val="tx1"/>
                </a:solidFill>
              </a:rPr>
              <a:t>Root Cause</a:t>
            </a:r>
          </a:p>
          <a:p>
            <a:pPr lvl="1"/>
            <a:r>
              <a:rPr lang="en-US" sz="1800" dirty="0"/>
              <a:t>Procedure was not developed early enough. Mock-up was not conducted sufficiently due to limited resources.</a:t>
            </a:r>
          </a:p>
        </p:txBody>
      </p:sp>
      <p:sp>
        <p:nvSpPr>
          <p:cNvPr id="9" name="Content Placeholder 1">
            <a:extLst>
              <a:ext uri="{FF2B5EF4-FFF2-40B4-BE49-F238E27FC236}">
                <a16:creationId xmlns:a16="http://schemas.microsoft.com/office/drawing/2014/main" id="{48394145-7C80-4B4F-93FB-D530663F2745}"/>
              </a:ext>
            </a:extLst>
          </p:cNvPr>
          <p:cNvSpPr txBox="1">
            <a:spLocks/>
          </p:cNvSpPr>
          <p:nvPr/>
        </p:nvSpPr>
        <p:spPr>
          <a:xfrm>
            <a:off x="293724" y="3222274"/>
            <a:ext cx="7677938" cy="2014744"/>
          </a:xfrm>
          <a:prstGeom prst="rect">
            <a:avLst/>
          </a:prstGeom>
        </p:spPr>
        <p:txBody>
          <a:bodyPr lIns="0" tIns="0" rIns="0" bIns="0">
            <a:normAutofit/>
          </a:bodyPr>
          <a:lstStyle>
            <a:lvl1pPr marL="306910" indent="-306910" algn="l" defTabSz="609585"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683667" indent="-306910" algn="l" defTabSz="609585" rtl="0" eaLnBrk="1" fontAlgn="base" hangingPunct="1">
              <a:spcBef>
                <a:spcPct val="20000"/>
              </a:spcBef>
              <a:spcAft>
                <a:spcPct val="0"/>
              </a:spcAft>
              <a:buFont typeface="Arial" charset="0"/>
              <a:buChar char="–"/>
              <a:defRPr sz="2133" kern="1200">
                <a:solidFill>
                  <a:srgbClr val="505050"/>
                </a:solidFill>
                <a:latin typeface="Helvetica"/>
                <a:ea typeface="ＭＳ Ｐゴシック" charset="0"/>
                <a:cs typeface="ＭＳ Ｐゴシック" charset="0"/>
              </a:defRPr>
            </a:lvl2pPr>
            <a:lvl3pPr marL="1071007" indent="-306910" algn="l" defTabSz="609585"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447764" indent="-304792" algn="l" defTabSz="609585" rtl="0" eaLnBrk="1" fontAlgn="base" hangingPunct="1">
              <a:spcBef>
                <a:spcPct val="20000"/>
              </a:spcBef>
              <a:spcAft>
                <a:spcPct val="0"/>
              </a:spcAft>
              <a:buFont typeface="Arial" charset="0"/>
              <a:buChar char="–"/>
              <a:defRPr sz="1867" kern="1200">
                <a:solidFill>
                  <a:srgbClr val="505050"/>
                </a:solidFill>
                <a:latin typeface="Helvetica"/>
                <a:ea typeface="ＭＳ Ｐゴシック" charset="0"/>
                <a:cs typeface="ＭＳ Ｐゴシック" charset="0"/>
              </a:defRPr>
            </a:lvl4pPr>
            <a:lvl5pPr marL="1826638" indent="-306910" algn="l" defTabSz="609585" rtl="0" eaLnBrk="1" fontAlgn="base" hangingPunct="1">
              <a:spcBef>
                <a:spcPct val="20000"/>
              </a:spcBef>
              <a:spcAft>
                <a:spcPct val="0"/>
              </a:spcAft>
              <a:buFont typeface="Arial"/>
              <a:buChar char="•"/>
              <a:defRPr sz="1867" kern="1200">
                <a:solidFill>
                  <a:srgbClr val="505050"/>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lvl="1"/>
            <a:r>
              <a:rPr lang="en-US" sz="1800" dirty="0"/>
              <a:t>Similar to the cavity lugs used to adjust cavity roll angle, an accurate </a:t>
            </a:r>
            <a:r>
              <a:rPr lang="en-US" sz="1800" dirty="0" err="1"/>
              <a:t>fiducialized</a:t>
            </a:r>
            <a:r>
              <a:rPr lang="en-US" sz="1800" dirty="0"/>
              <a:t> interface needs to be defined and machined on the BPE, for the clocking operation in the clean room using a bubble or digital level to adjust its roll angle.</a:t>
            </a:r>
            <a:endParaRPr lang="en-US" sz="1800" dirty="0">
              <a:solidFill>
                <a:srgbClr val="FF0000"/>
              </a:solidFill>
            </a:endParaRPr>
          </a:p>
          <a:p>
            <a:pPr lvl="1"/>
            <a:r>
              <a:rPr lang="en-US" sz="1800" dirty="0"/>
              <a:t>BPE length needs to be adjusted during the sub-assembly procedure. The BPE length is preferred to be controlled while it is in a clean room. </a:t>
            </a:r>
          </a:p>
        </p:txBody>
      </p:sp>
    </p:spTree>
    <p:extLst>
      <p:ext uri="{BB962C8B-B14F-4D97-AF65-F5344CB8AC3E}">
        <p14:creationId xmlns:p14="http://schemas.microsoft.com/office/powerpoint/2010/main" val="9676007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CFAE13-8874-A14D-8F97-629D4C451E6C}"/>
              </a:ext>
            </a:extLst>
          </p:cNvPr>
          <p:cNvSpPr>
            <a:spLocks noGrp="1"/>
          </p:cNvSpPr>
          <p:nvPr>
            <p:ph idx="1"/>
          </p:nvPr>
        </p:nvSpPr>
        <p:spPr>
          <a:xfrm>
            <a:off x="296333" y="747346"/>
            <a:ext cx="11563351" cy="5635869"/>
          </a:xfrm>
        </p:spPr>
        <p:txBody>
          <a:bodyPr>
            <a:normAutofit/>
          </a:bodyPr>
          <a:lstStyle/>
          <a:p>
            <a:r>
              <a:rPr lang="en-US" sz="2200" b="1" dirty="0">
                <a:solidFill>
                  <a:schemeClr val="tx1"/>
                </a:solidFill>
              </a:rPr>
              <a:t>Issue #19,21 </a:t>
            </a:r>
          </a:p>
          <a:p>
            <a:r>
              <a:rPr lang="en-US" sz="2200" b="1" dirty="0">
                <a:solidFill>
                  <a:schemeClr val="tx1"/>
                </a:solidFill>
              </a:rPr>
              <a:t>Proposed Mitigation</a:t>
            </a:r>
          </a:p>
          <a:p>
            <a:pPr lvl="1"/>
            <a:r>
              <a:rPr lang="en-US" sz="2000" dirty="0"/>
              <a:t>Develop a new procedure, as well as a design revision similar to the cavity lugs used to adjust cavity roll angle, an accurate </a:t>
            </a:r>
            <a:r>
              <a:rPr lang="en-US" sz="2000" dirty="0" err="1"/>
              <a:t>fiducialized</a:t>
            </a:r>
            <a:r>
              <a:rPr lang="en-US" sz="2000" dirty="0"/>
              <a:t> interface needs to be defined and machined on the BPE, for the clocking operation in the clean room using a bubble or digital level to adjust its roll angle.</a:t>
            </a:r>
          </a:p>
          <a:p>
            <a:r>
              <a:rPr lang="en-US" sz="2200" b="1" dirty="0">
                <a:solidFill>
                  <a:schemeClr val="tx1"/>
                </a:solidFill>
              </a:rPr>
              <a:t>Status of Mitigation</a:t>
            </a:r>
          </a:p>
          <a:p>
            <a:pPr lvl="1"/>
            <a:r>
              <a:rPr lang="en-US" sz="2000" dirty="0">
                <a:solidFill>
                  <a:schemeClr val="accent6"/>
                </a:solidFill>
              </a:rPr>
              <a:t>Pending design update related to issue #18.</a:t>
            </a:r>
          </a:p>
          <a:p>
            <a:pPr lvl="1"/>
            <a:r>
              <a:rPr lang="en-US" sz="2000" dirty="0">
                <a:solidFill>
                  <a:schemeClr val="accent6"/>
                </a:solidFill>
              </a:rPr>
              <a:t>Update the traveler procedure by 12/31/2022 </a:t>
            </a:r>
          </a:p>
        </p:txBody>
      </p:sp>
      <p:sp>
        <p:nvSpPr>
          <p:cNvPr id="3" name="Title 2">
            <a:extLst>
              <a:ext uri="{FF2B5EF4-FFF2-40B4-BE49-F238E27FC236}">
                <a16:creationId xmlns:a16="http://schemas.microsoft.com/office/drawing/2014/main" id="{0202816E-0392-AE43-AACB-6CB5C6B53F3C}"/>
              </a:ext>
            </a:extLst>
          </p:cNvPr>
          <p:cNvSpPr>
            <a:spLocks noGrp="1"/>
          </p:cNvSpPr>
          <p:nvPr>
            <p:ph type="title"/>
          </p:nvPr>
        </p:nvSpPr>
        <p:spPr/>
        <p:txBody>
          <a:bodyPr/>
          <a:lstStyle/>
          <a:p>
            <a:r>
              <a:rPr lang="en-US" dirty="0"/>
              <a:t>Lessons Learned  - Beampipe End Assemblies</a:t>
            </a:r>
          </a:p>
        </p:txBody>
      </p:sp>
      <p:sp>
        <p:nvSpPr>
          <p:cNvPr id="4" name="Date Placeholder 3">
            <a:extLst>
              <a:ext uri="{FF2B5EF4-FFF2-40B4-BE49-F238E27FC236}">
                <a16:creationId xmlns:a16="http://schemas.microsoft.com/office/drawing/2014/main" id="{673C145E-F686-664B-9649-28917F681C64}"/>
              </a:ext>
            </a:extLst>
          </p:cNvPr>
          <p:cNvSpPr>
            <a:spLocks noGrp="1"/>
          </p:cNvSpPr>
          <p:nvPr>
            <p:ph type="dt" sz="half"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t>12-July, 2022</a:t>
            </a:r>
            <a:endParaRPr kumimoji="0" lang="en-US" sz="1200" b="0" i="0" u="none" strike="noStrike" kern="1200" cap="none" spc="0" normalizeH="0" baseline="0" noProof="0" dirty="0">
              <a:ln>
                <a:noFill/>
              </a:ln>
              <a:solidFill>
                <a:srgbClr val="004C97"/>
              </a:solidFill>
              <a:effectLst/>
              <a:uLnTx/>
              <a:uFillTx/>
              <a:latin typeface="Helvetica" charset="0"/>
            </a:endParaRPr>
          </a:p>
        </p:txBody>
      </p:sp>
      <p:sp>
        <p:nvSpPr>
          <p:cNvPr id="5" name="Footer Placeholder 4">
            <a:extLst>
              <a:ext uri="{FF2B5EF4-FFF2-40B4-BE49-F238E27FC236}">
                <a16:creationId xmlns:a16="http://schemas.microsoft.com/office/drawing/2014/main" id="{82F1B9DD-93B4-394F-9501-2E4A2202360C}"/>
              </a:ext>
            </a:extLst>
          </p:cNvPr>
          <p:cNvSpPr>
            <a:spLocks noGrp="1"/>
          </p:cNvSpPr>
          <p:nvPr>
            <p:ph type="ftr" sz="quarter" idx="11"/>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a:ea typeface="ＭＳ Ｐゴシック" charset="0"/>
              </a:rPr>
              <a:t>PIP-II 2nd Technical Workshop | WG1 | J. Ozelis, HB650 pCM String Assy Lessons Learned Summary</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6" name="Slide Number Placeholder 5">
            <a:extLst>
              <a:ext uri="{FF2B5EF4-FFF2-40B4-BE49-F238E27FC236}">
                <a16:creationId xmlns:a16="http://schemas.microsoft.com/office/drawing/2014/main" id="{342249FC-3B9C-DF44-AF7E-4CA3CB47A350}"/>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srgbClr val="004C97"/>
              </a:solidFill>
              <a:effectLst/>
              <a:uLnTx/>
              <a:uFillTx/>
              <a:latin typeface="Helvetica" charset="0"/>
            </a:endParaRPr>
          </a:p>
        </p:txBody>
      </p:sp>
    </p:spTree>
    <p:extLst>
      <p:ext uri="{BB962C8B-B14F-4D97-AF65-F5344CB8AC3E}">
        <p14:creationId xmlns:p14="http://schemas.microsoft.com/office/powerpoint/2010/main" val="1629428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CFAE13-8874-A14D-8F97-629D4C451E6C}"/>
              </a:ext>
            </a:extLst>
          </p:cNvPr>
          <p:cNvSpPr>
            <a:spLocks noGrp="1"/>
          </p:cNvSpPr>
          <p:nvPr>
            <p:ph idx="1"/>
          </p:nvPr>
        </p:nvSpPr>
        <p:spPr>
          <a:xfrm>
            <a:off x="296333" y="747346"/>
            <a:ext cx="11563351" cy="5635869"/>
          </a:xfrm>
        </p:spPr>
        <p:txBody>
          <a:bodyPr>
            <a:normAutofit/>
          </a:bodyPr>
          <a:lstStyle/>
          <a:p>
            <a:r>
              <a:rPr lang="en-US" sz="2200" b="1" dirty="0">
                <a:solidFill>
                  <a:schemeClr val="tx1"/>
                </a:solidFill>
              </a:rPr>
              <a:t>Issue #19,21 </a:t>
            </a:r>
          </a:p>
          <a:p>
            <a:r>
              <a:rPr lang="en-US" sz="2200" b="1" dirty="0">
                <a:solidFill>
                  <a:schemeClr val="tx1"/>
                </a:solidFill>
              </a:rPr>
              <a:t>Proposed Mitigation</a:t>
            </a:r>
          </a:p>
          <a:p>
            <a:pPr lvl="1"/>
            <a:r>
              <a:rPr lang="en-US" sz="2000" dirty="0"/>
              <a:t>Develop a new procedure.</a:t>
            </a:r>
          </a:p>
          <a:p>
            <a:r>
              <a:rPr lang="en-US" sz="2200" b="1" dirty="0">
                <a:solidFill>
                  <a:schemeClr val="tx1"/>
                </a:solidFill>
              </a:rPr>
              <a:t>Status of Mitigation</a:t>
            </a:r>
          </a:p>
          <a:p>
            <a:pPr lvl="1"/>
            <a:r>
              <a:rPr lang="en-US" sz="2000" dirty="0">
                <a:solidFill>
                  <a:schemeClr val="accent6"/>
                </a:solidFill>
              </a:rPr>
              <a:t>Pending design update related to issue #18.</a:t>
            </a:r>
          </a:p>
          <a:p>
            <a:pPr lvl="1"/>
            <a:r>
              <a:rPr lang="en-US" sz="2000" dirty="0">
                <a:solidFill>
                  <a:schemeClr val="accent6"/>
                </a:solidFill>
              </a:rPr>
              <a:t>Update the traveler procedure by 12/31/2022 </a:t>
            </a:r>
          </a:p>
        </p:txBody>
      </p:sp>
      <p:sp>
        <p:nvSpPr>
          <p:cNvPr id="3" name="Title 2">
            <a:extLst>
              <a:ext uri="{FF2B5EF4-FFF2-40B4-BE49-F238E27FC236}">
                <a16:creationId xmlns:a16="http://schemas.microsoft.com/office/drawing/2014/main" id="{0202816E-0392-AE43-AACB-6CB5C6B53F3C}"/>
              </a:ext>
            </a:extLst>
          </p:cNvPr>
          <p:cNvSpPr>
            <a:spLocks noGrp="1"/>
          </p:cNvSpPr>
          <p:nvPr>
            <p:ph type="title"/>
          </p:nvPr>
        </p:nvSpPr>
        <p:spPr/>
        <p:txBody>
          <a:bodyPr/>
          <a:lstStyle/>
          <a:p>
            <a:r>
              <a:rPr lang="en-US" dirty="0"/>
              <a:t>Lessons Learned  - Beampipe End Assemblies</a:t>
            </a:r>
          </a:p>
        </p:txBody>
      </p:sp>
      <p:sp>
        <p:nvSpPr>
          <p:cNvPr id="4" name="Date Placeholder 3">
            <a:extLst>
              <a:ext uri="{FF2B5EF4-FFF2-40B4-BE49-F238E27FC236}">
                <a16:creationId xmlns:a16="http://schemas.microsoft.com/office/drawing/2014/main" id="{673C145E-F686-664B-9649-28917F681C64}"/>
              </a:ext>
            </a:extLst>
          </p:cNvPr>
          <p:cNvSpPr>
            <a:spLocks noGrp="1"/>
          </p:cNvSpPr>
          <p:nvPr>
            <p:ph type="dt" sz="half"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t>12-July, 2022</a:t>
            </a:r>
            <a:endParaRPr kumimoji="0" lang="en-US" sz="1200" b="0" i="0" u="none" strike="noStrike" kern="1200" cap="none" spc="0" normalizeH="0" baseline="0" noProof="0" dirty="0">
              <a:ln>
                <a:noFill/>
              </a:ln>
              <a:solidFill>
                <a:srgbClr val="004C97"/>
              </a:solidFill>
              <a:effectLst/>
              <a:uLnTx/>
              <a:uFillTx/>
              <a:latin typeface="Helvetica" charset="0"/>
            </a:endParaRPr>
          </a:p>
        </p:txBody>
      </p:sp>
      <p:sp>
        <p:nvSpPr>
          <p:cNvPr id="5" name="Footer Placeholder 4">
            <a:extLst>
              <a:ext uri="{FF2B5EF4-FFF2-40B4-BE49-F238E27FC236}">
                <a16:creationId xmlns:a16="http://schemas.microsoft.com/office/drawing/2014/main" id="{82F1B9DD-93B4-394F-9501-2E4A2202360C}"/>
              </a:ext>
            </a:extLst>
          </p:cNvPr>
          <p:cNvSpPr>
            <a:spLocks noGrp="1"/>
          </p:cNvSpPr>
          <p:nvPr>
            <p:ph type="ftr" sz="quarter" idx="11"/>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a:ea typeface="ＭＳ Ｐゴシック" charset="0"/>
              </a:rPr>
              <a:t>PIP-II 2nd Technical Workshop | WG1 | J. Ozelis, HB650 pCM String Assy Lessons Learned Summary</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6" name="Slide Number Placeholder 5">
            <a:extLst>
              <a:ext uri="{FF2B5EF4-FFF2-40B4-BE49-F238E27FC236}">
                <a16:creationId xmlns:a16="http://schemas.microsoft.com/office/drawing/2014/main" id="{342249FC-3B9C-DF44-AF7E-4CA3CB47A350}"/>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srgbClr val="004C97"/>
              </a:solidFill>
              <a:effectLst/>
              <a:uLnTx/>
              <a:uFillTx/>
              <a:latin typeface="Helvetica" charset="0"/>
            </a:endParaRPr>
          </a:p>
        </p:txBody>
      </p:sp>
    </p:spTree>
    <p:extLst>
      <p:ext uri="{BB962C8B-B14F-4D97-AF65-F5344CB8AC3E}">
        <p14:creationId xmlns:p14="http://schemas.microsoft.com/office/powerpoint/2010/main" val="922397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17DD43A-4F26-43B5-BE85-A705CA851B08}"/>
              </a:ext>
            </a:extLst>
          </p:cNvPr>
          <p:cNvPicPr>
            <a:picLocks noGrp="1" noChangeAspect="1"/>
          </p:cNvPicPr>
          <p:nvPr>
            <p:ph idx="1"/>
          </p:nvPr>
        </p:nvPicPr>
        <p:blipFill>
          <a:blip r:embed="rId2"/>
          <a:stretch>
            <a:fillRect/>
          </a:stretch>
        </p:blipFill>
        <p:spPr>
          <a:xfrm>
            <a:off x="228283" y="1029181"/>
            <a:ext cx="11563350" cy="4143049"/>
          </a:xfrm>
          <a:prstGeom prst="rect">
            <a:avLst/>
          </a:prstGeom>
        </p:spPr>
      </p:pic>
      <p:sp>
        <p:nvSpPr>
          <p:cNvPr id="3" name="Title 2">
            <a:extLst>
              <a:ext uri="{FF2B5EF4-FFF2-40B4-BE49-F238E27FC236}">
                <a16:creationId xmlns:a16="http://schemas.microsoft.com/office/drawing/2014/main" id="{0202816E-0392-AE43-AACB-6CB5C6B53F3C}"/>
              </a:ext>
            </a:extLst>
          </p:cNvPr>
          <p:cNvSpPr>
            <a:spLocks noGrp="1"/>
          </p:cNvSpPr>
          <p:nvPr>
            <p:ph type="title"/>
          </p:nvPr>
        </p:nvSpPr>
        <p:spPr>
          <a:xfrm>
            <a:off x="304800" y="251752"/>
            <a:ext cx="11582400" cy="708368"/>
          </a:xfrm>
        </p:spPr>
        <p:txBody>
          <a:bodyPr/>
          <a:lstStyle/>
          <a:p>
            <a:r>
              <a:rPr lang="en-US" dirty="0"/>
              <a:t>“After Action” survey – </a:t>
            </a:r>
            <a:r>
              <a:rPr lang="en-US" sz="2000" dirty="0"/>
              <a:t>how we captured Lessons Learned opportunities that were not part of DRs, how we will track mitigation or solutions</a:t>
            </a:r>
          </a:p>
        </p:txBody>
      </p:sp>
      <p:sp>
        <p:nvSpPr>
          <p:cNvPr id="4" name="Date Placeholder 3">
            <a:extLst>
              <a:ext uri="{FF2B5EF4-FFF2-40B4-BE49-F238E27FC236}">
                <a16:creationId xmlns:a16="http://schemas.microsoft.com/office/drawing/2014/main" id="{673C145E-F686-664B-9649-28917F681C64}"/>
              </a:ext>
            </a:extLst>
          </p:cNvPr>
          <p:cNvSpPr>
            <a:spLocks noGrp="1"/>
          </p:cNvSpPr>
          <p:nvPr>
            <p:ph type="dt" sz="half"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t>12-July, 2022</a:t>
            </a:r>
            <a:endParaRPr kumimoji="0" lang="en-US" sz="1200" b="0" i="0" u="none" strike="noStrike" kern="1200" cap="none" spc="0" normalizeH="0" baseline="0" noProof="0" dirty="0">
              <a:ln>
                <a:noFill/>
              </a:ln>
              <a:solidFill>
                <a:srgbClr val="004C97"/>
              </a:solidFill>
              <a:effectLst/>
              <a:uLnTx/>
              <a:uFillTx/>
              <a:latin typeface="Helvetica" charset="0"/>
            </a:endParaRPr>
          </a:p>
        </p:txBody>
      </p:sp>
      <p:sp>
        <p:nvSpPr>
          <p:cNvPr id="5" name="Footer Placeholder 4">
            <a:extLst>
              <a:ext uri="{FF2B5EF4-FFF2-40B4-BE49-F238E27FC236}">
                <a16:creationId xmlns:a16="http://schemas.microsoft.com/office/drawing/2014/main" id="{82F1B9DD-93B4-394F-9501-2E4A2202360C}"/>
              </a:ext>
            </a:extLst>
          </p:cNvPr>
          <p:cNvSpPr>
            <a:spLocks noGrp="1"/>
          </p:cNvSpPr>
          <p:nvPr>
            <p:ph type="ftr" sz="quarter" idx="11"/>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a:ea typeface="ＭＳ Ｐゴシック" charset="0"/>
              </a:rPr>
              <a:t>PIP-II 2nd Technical Workshop | WG1 | J. Ozelis, HB650 pCM String Assy Lessons Learned Summary</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6" name="Slide Number Placeholder 5">
            <a:extLst>
              <a:ext uri="{FF2B5EF4-FFF2-40B4-BE49-F238E27FC236}">
                <a16:creationId xmlns:a16="http://schemas.microsoft.com/office/drawing/2014/main" id="{342249FC-3B9C-DF44-AF7E-4CA3CB47A350}"/>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004C97"/>
              </a:solidFill>
              <a:effectLst/>
              <a:uLnTx/>
              <a:uFillTx/>
              <a:latin typeface="Helvetica" charset="0"/>
            </a:endParaRPr>
          </a:p>
        </p:txBody>
      </p:sp>
    </p:spTree>
    <p:extLst>
      <p:ext uri="{BB962C8B-B14F-4D97-AF65-F5344CB8AC3E}">
        <p14:creationId xmlns:p14="http://schemas.microsoft.com/office/powerpoint/2010/main" val="13631058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close-up of a machine&#10;&#10;Description automatically generated with low confidence">
            <a:extLst>
              <a:ext uri="{FF2B5EF4-FFF2-40B4-BE49-F238E27FC236}">
                <a16:creationId xmlns:a16="http://schemas.microsoft.com/office/drawing/2014/main" id="{ABED831B-416C-4D3B-B681-B57285445935}"/>
              </a:ext>
            </a:extLst>
          </p:cNvPr>
          <p:cNvPicPr>
            <a:picLocks noChangeAspect="1"/>
          </p:cNvPicPr>
          <p:nvPr/>
        </p:nvPicPr>
        <p:blipFill>
          <a:blip r:embed="rId2"/>
          <a:stretch>
            <a:fillRect/>
          </a:stretch>
        </p:blipFill>
        <p:spPr>
          <a:xfrm>
            <a:off x="7026025" y="1420908"/>
            <a:ext cx="5056125" cy="4369329"/>
          </a:xfrm>
          <a:prstGeom prst="rect">
            <a:avLst/>
          </a:prstGeom>
        </p:spPr>
      </p:pic>
      <p:sp>
        <p:nvSpPr>
          <p:cNvPr id="10" name="Content Placeholder 1">
            <a:extLst>
              <a:ext uri="{FF2B5EF4-FFF2-40B4-BE49-F238E27FC236}">
                <a16:creationId xmlns:a16="http://schemas.microsoft.com/office/drawing/2014/main" id="{21D24AC6-F6CE-4E5B-9092-FD8108069467}"/>
              </a:ext>
            </a:extLst>
          </p:cNvPr>
          <p:cNvSpPr txBox="1">
            <a:spLocks/>
          </p:cNvSpPr>
          <p:nvPr/>
        </p:nvSpPr>
        <p:spPr>
          <a:xfrm>
            <a:off x="245317" y="861006"/>
            <a:ext cx="6892084" cy="5684698"/>
          </a:xfrm>
          <a:prstGeom prst="rect">
            <a:avLst/>
          </a:prstGeom>
        </p:spPr>
        <p:txBody>
          <a:bodyPr lIns="0" tIns="0" rIns="0" bIns="0"/>
          <a:lstStyle>
            <a:lvl1pPr marL="306910" indent="-306910" algn="l" defTabSz="609585"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683667" indent="-306910" algn="l" defTabSz="609585" rtl="0" eaLnBrk="1" fontAlgn="base" hangingPunct="1">
              <a:spcBef>
                <a:spcPct val="20000"/>
              </a:spcBef>
              <a:spcAft>
                <a:spcPct val="0"/>
              </a:spcAft>
              <a:buFont typeface="Arial" charset="0"/>
              <a:buChar char="–"/>
              <a:defRPr sz="2133" kern="1200">
                <a:solidFill>
                  <a:srgbClr val="505050"/>
                </a:solidFill>
                <a:latin typeface="Helvetica"/>
                <a:ea typeface="ＭＳ Ｐゴシック" charset="0"/>
                <a:cs typeface="ＭＳ Ｐゴシック" charset="0"/>
              </a:defRPr>
            </a:lvl2pPr>
            <a:lvl3pPr marL="1071007" indent="-306910" algn="l" defTabSz="609585"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447764" indent="-304792" algn="l" defTabSz="609585" rtl="0" eaLnBrk="1" fontAlgn="base" hangingPunct="1">
              <a:spcBef>
                <a:spcPct val="20000"/>
              </a:spcBef>
              <a:spcAft>
                <a:spcPct val="0"/>
              </a:spcAft>
              <a:buFont typeface="Arial" charset="0"/>
              <a:buChar char="–"/>
              <a:defRPr sz="1867" kern="1200">
                <a:solidFill>
                  <a:srgbClr val="505050"/>
                </a:solidFill>
                <a:latin typeface="Helvetica"/>
                <a:ea typeface="ＭＳ Ｐゴシック" charset="0"/>
                <a:cs typeface="ＭＳ Ｐゴシック" charset="0"/>
              </a:defRPr>
            </a:lvl4pPr>
            <a:lvl5pPr marL="1826638" indent="-306910" algn="l" defTabSz="609585" rtl="0" eaLnBrk="1" fontAlgn="base" hangingPunct="1">
              <a:spcBef>
                <a:spcPct val="20000"/>
              </a:spcBef>
              <a:spcAft>
                <a:spcPct val="0"/>
              </a:spcAft>
              <a:buFont typeface="Arial"/>
              <a:buChar char="•"/>
              <a:defRPr sz="1867" kern="1200">
                <a:solidFill>
                  <a:srgbClr val="505050"/>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b="1" dirty="0">
                <a:solidFill>
                  <a:schemeClr val="tx1"/>
                </a:solidFill>
              </a:rPr>
              <a:t>Root Cause: </a:t>
            </a:r>
            <a:r>
              <a:rPr lang="en-US" dirty="0">
                <a:solidFill>
                  <a:schemeClr val="accent6">
                    <a:lumMod val="50000"/>
                  </a:schemeClr>
                </a:solidFill>
                <a:ea typeface="ＭＳ Ｐゴシック" charset="0"/>
              </a:rPr>
              <a:t>Beam pipe end (BPE) length precise adjustment was overlooked.</a:t>
            </a:r>
          </a:p>
          <a:p>
            <a:pPr marL="0" indent="0">
              <a:buNone/>
            </a:pPr>
            <a:r>
              <a:rPr lang="en-US" b="1" dirty="0">
                <a:solidFill>
                  <a:schemeClr val="tx1"/>
                </a:solidFill>
              </a:rPr>
              <a:t>Resolution: </a:t>
            </a:r>
            <a:r>
              <a:rPr lang="en-US" dirty="0">
                <a:solidFill>
                  <a:schemeClr val="accent6">
                    <a:lumMod val="50000"/>
                  </a:schemeClr>
                </a:solidFill>
                <a:ea typeface="ＭＳ Ｐゴシック" charset="0"/>
              </a:rPr>
              <a:t>length of both BPEs were adjusted after roll-out.</a:t>
            </a:r>
          </a:p>
          <a:p>
            <a:pPr marL="0" indent="0">
              <a:buNone/>
            </a:pPr>
            <a:r>
              <a:rPr lang="en-US" b="1" dirty="0">
                <a:solidFill>
                  <a:schemeClr val="tx1"/>
                </a:solidFill>
              </a:rPr>
              <a:t>Corrective Actions:</a:t>
            </a:r>
            <a:r>
              <a:rPr lang="en-US" dirty="0">
                <a:solidFill>
                  <a:srgbClr val="002060"/>
                </a:solidFill>
              </a:rPr>
              <a:t> </a:t>
            </a:r>
          </a:p>
          <a:p>
            <a:r>
              <a:rPr lang="en-US" dirty="0">
                <a:solidFill>
                  <a:schemeClr val="accent6">
                    <a:lumMod val="50000"/>
                  </a:schemeClr>
                </a:solidFill>
                <a:ea typeface="ＭＳ Ｐゴシック" charset="0"/>
              </a:rPr>
              <a:t>a new caliper is designed F10182105 </a:t>
            </a:r>
          </a:p>
          <a:p>
            <a:r>
              <a:rPr lang="en-US" dirty="0">
                <a:solidFill>
                  <a:schemeClr val="accent6">
                    <a:lumMod val="50000"/>
                  </a:schemeClr>
                </a:solidFill>
                <a:ea typeface="ＭＳ Ｐゴシック" charset="0"/>
              </a:rPr>
              <a:t>Material: Aluminum.</a:t>
            </a:r>
          </a:p>
          <a:p>
            <a:r>
              <a:rPr lang="en-US" dirty="0">
                <a:solidFill>
                  <a:schemeClr val="accent6">
                    <a:lumMod val="50000"/>
                  </a:schemeClr>
                </a:solidFill>
                <a:ea typeface="ＭＳ Ｐゴシック" charset="0"/>
              </a:rPr>
              <a:t>will look into white </a:t>
            </a:r>
            <a:r>
              <a:rPr lang="en-US" dirty="0" err="1">
                <a:solidFill>
                  <a:schemeClr val="accent6">
                    <a:lumMod val="50000"/>
                  </a:schemeClr>
                </a:solidFill>
                <a:ea typeface="ＭＳ Ｐゴシック" charset="0"/>
              </a:rPr>
              <a:t>teflon</a:t>
            </a:r>
            <a:r>
              <a:rPr lang="en-US" dirty="0">
                <a:solidFill>
                  <a:schemeClr val="accent6">
                    <a:lumMod val="50000"/>
                  </a:schemeClr>
                </a:solidFill>
                <a:ea typeface="ＭＳ Ｐゴシック" charset="0"/>
              </a:rPr>
              <a:t> and user-friendly handle ‘à la ESS’, for bellows protection.</a:t>
            </a:r>
          </a:p>
          <a:p>
            <a:pPr marL="0" indent="0">
              <a:buFont typeface="Arial" charset="0"/>
              <a:buNone/>
            </a:pPr>
            <a:r>
              <a:rPr lang="en-US" b="1" dirty="0">
                <a:solidFill>
                  <a:schemeClr val="tx1"/>
                </a:solidFill>
              </a:rPr>
              <a:t>Status of Mitigation: </a:t>
            </a:r>
            <a:r>
              <a:rPr lang="en-US" dirty="0">
                <a:solidFill>
                  <a:schemeClr val="accent6">
                    <a:lumMod val="50000"/>
                  </a:schemeClr>
                </a:solidFill>
                <a:ea typeface="ＭＳ Ｐゴシック" charset="0"/>
              </a:rPr>
              <a:t>design optimization ongoing.</a:t>
            </a:r>
          </a:p>
          <a:p>
            <a:pPr marL="0" indent="0">
              <a:buNone/>
            </a:pPr>
            <a:r>
              <a:rPr lang="en-US" dirty="0">
                <a:solidFill>
                  <a:schemeClr val="accent6">
                    <a:lumMod val="50000"/>
                  </a:schemeClr>
                </a:solidFill>
              </a:rPr>
              <a:t>Fabrication process not started yet.</a:t>
            </a:r>
          </a:p>
          <a:p>
            <a:pPr marL="0" indent="0">
              <a:buNone/>
            </a:pPr>
            <a:r>
              <a:rPr lang="en-US" dirty="0">
                <a:solidFill>
                  <a:schemeClr val="accent6">
                    <a:lumMod val="50000"/>
                  </a:schemeClr>
                </a:solidFill>
              </a:rPr>
              <a:t>Anticipated completion date: 31-Aug-22</a:t>
            </a:r>
            <a:endParaRPr lang="en-US" dirty="0">
              <a:solidFill>
                <a:schemeClr val="accent6">
                  <a:lumMod val="50000"/>
                </a:schemeClr>
              </a:solidFill>
              <a:ea typeface="ＭＳ Ｐゴシック" charset="0"/>
            </a:endParaRPr>
          </a:p>
          <a:p>
            <a:pPr marL="0" indent="0">
              <a:buFont typeface="Arial" charset="0"/>
              <a:buNone/>
            </a:pPr>
            <a:endParaRPr lang="en-US" dirty="0">
              <a:solidFill>
                <a:schemeClr val="accent6">
                  <a:lumMod val="50000"/>
                </a:schemeClr>
              </a:solidFill>
              <a:ea typeface="ＭＳ Ｐゴシック" charset="0"/>
            </a:endParaRPr>
          </a:p>
        </p:txBody>
      </p:sp>
      <p:sp>
        <p:nvSpPr>
          <p:cNvPr id="3" name="Title 2">
            <a:extLst>
              <a:ext uri="{FF2B5EF4-FFF2-40B4-BE49-F238E27FC236}">
                <a16:creationId xmlns:a16="http://schemas.microsoft.com/office/drawing/2014/main" id="{8E78C4DF-6A03-E7CB-BA84-DDAC3656CE01}"/>
              </a:ext>
            </a:extLst>
          </p:cNvPr>
          <p:cNvSpPr>
            <a:spLocks noGrp="1"/>
          </p:cNvSpPr>
          <p:nvPr>
            <p:ph type="title"/>
          </p:nvPr>
        </p:nvSpPr>
        <p:spPr>
          <a:xfrm>
            <a:off x="304800" y="251752"/>
            <a:ext cx="11582400" cy="548348"/>
          </a:xfrm>
        </p:spPr>
        <p:txBody>
          <a:bodyPr/>
          <a:lstStyle/>
          <a:p>
            <a:r>
              <a:rPr lang="en-US" dirty="0"/>
              <a:t>Issues #5 &amp; #20: </a:t>
            </a:r>
            <a:r>
              <a:rPr lang="en-US" sz="2800" b="0" i="1" dirty="0">
                <a:solidFill>
                  <a:schemeClr val="accent6">
                    <a:lumMod val="50000"/>
                  </a:schemeClr>
                </a:solidFill>
              </a:rPr>
              <a:t>BPE length needs to be adjusted in the clean room</a:t>
            </a:r>
          </a:p>
        </p:txBody>
      </p:sp>
      <p:sp>
        <p:nvSpPr>
          <p:cNvPr id="4" name="Date Placeholder 3">
            <a:extLst>
              <a:ext uri="{FF2B5EF4-FFF2-40B4-BE49-F238E27FC236}">
                <a16:creationId xmlns:a16="http://schemas.microsoft.com/office/drawing/2014/main" id="{FFC70EF6-5DD7-2F86-5EE0-B45077DEA00E}"/>
              </a:ext>
            </a:extLst>
          </p:cNvPr>
          <p:cNvSpPr>
            <a:spLocks noGrp="1"/>
          </p:cNvSpPr>
          <p:nvPr>
            <p:ph type="dt" sz="half" idx="10"/>
          </p:nvPr>
        </p:nvSpPr>
        <p:spPr/>
        <p:txBody>
          <a:bodyPr/>
          <a:lstStyle/>
          <a:p>
            <a:pPr>
              <a:defRPr/>
            </a:pPr>
            <a:r>
              <a:rPr lang="en-US"/>
              <a:t>12-July, 2022</a:t>
            </a:r>
            <a:endParaRPr lang="en-US" dirty="0"/>
          </a:p>
        </p:txBody>
      </p:sp>
      <p:sp>
        <p:nvSpPr>
          <p:cNvPr id="5" name="Footer Placeholder 4">
            <a:extLst>
              <a:ext uri="{FF2B5EF4-FFF2-40B4-BE49-F238E27FC236}">
                <a16:creationId xmlns:a16="http://schemas.microsoft.com/office/drawing/2014/main" id="{CEFAA187-DBA8-0587-6A4A-2FA72A2464CD}"/>
              </a:ext>
            </a:extLst>
          </p:cNvPr>
          <p:cNvSpPr>
            <a:spLocks noGrp="1"/>
          </p:cNvSpPr>
          <p:nvPr>
            <p:ph type="ftr" sz="quarter" idx="11"/>
          </p:nvPr>
        </p:nvSpPr>
        <p:spPr/>
        <p:txBody>
          <a:bodyPr/>
          <a:lstStyle/>
          <a:p>
            <a:pPr>
              <a:defRPr/>
            </a:pPr>
            <a:r>
              <a:rPr lang="en-US"/>
              <a:t>PIP-II 2nd Technical Workshop | WG1 | J. Ozelis, HB650 pCM String Assy Lessons Learned Summary</a:t>
            </a:r>
            <a:endParaRPr lang="en-US" b="1" dirty="0"/>
          </a:p>
        </p:txBody>
      </p:sp>
      <p:sp>
        <p:nvSpPr>
          <p:cNvPr id="6" name="Slide Number Placeholder 5">
            <a:extLst>
              <a:ext uri="{FF2B5EF4-FFF2-40B4-BE49-F238E27FC236}">
                <a16:creationId xmlns:a16="http://schemas.microsoft.com/office/drawing/2014/main" id="{D65FD37A-4B66-D490-0A69-D77C872AE6AD}"/>
              </a:ext>
            </a:extLst>
          </p:cNvPr>
          <p:cNvSpPr>
            <a:spLocks noGrp="1"/>
          </p:cNvSpPr>
          <p:nvPr>
            <p:ph type="sldNum" sz="quarter" idx="12"/>
          </p:nvPr>
        </p:nvSpPr>
        <p:spPr/>
        <p:txBody>
          <a:bodyPr/>
          <a:lstStyle/>
          <a:p>
            <a:pPr>
              <a:defRPr/>
            </a:pPr>
            <a:fld id="{148C009B-CB69-E04A-B9B3-34B26D69E9CF}" type="slidenum">
              <a:rPr lang="en-US" smtClean="0"/>
              <a:pPr>
                <a:defRPr/>
              </a:pPr>
              <a:t>30</a:t>
            </a:fld>
            <a:endParaRPr lang="en-US" dirty="0"/>
          </a:p>
        </p:txBody>
      </p:sp>
      <p:cxnSp>
        <p:nvCxnSpPr>
          <p:cNvPr id="9" name="Straight Arrow Connector 8">
            <a:extLst>
              <a:ext uri="{FF2B5EF4-FFF2-40B4-BE49-F238E27FC236}">
                <a16:creationId xmlns:a16="http://schemas.microsoft.com/office/drawing/2014/main" id="{F212D6C6-1082-480C-9443-2CB52CA4D652}"/>
              </a:ext>
            </a:extLst>
          </p:cNvPr>
          <p:cNvCxnSpPr>
            <a:cxnSpLocks/>
          </p:cNvCxnSpPr>
          <p:nvPr/>
        </p:nvCxnSpPr>
        <p:spPr>
          <a:xfrm flipV="1">
            <a:off x="6515100" y="2510367"/>
            <a:ext cx="3166533" cy="7420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49235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CFAE13-8874-A14D-8F97-629D4C451E6C}"/>
              </a:ext>
            </a:extLst>
          </p:cNvPr>
          <p:cNvSpPr>
            <a:spLocks noGrp="1"/>
          </p:cNvSpPr>
          <p:nvPr>
            <p:ph idx="1"/>
          </p:nvPr>
        </p:nvSpPr>
        <p:spPr>
          <a:xfrm>
            <a:off x="760134" y="906162"/>
            <a:ext cx="9925795" cy="5305168"/>
          </a:xfrm>
        </p:spPr>
        <p:txBody>
          <a:bodyPr>
            <a:normAutofit/>
          </a:bodyPr>
          <a:lstStyle/>
          <a:p>
            <a:r>
              <a:rPr lang="en-US" sz="2000" b="1" dirty="0">
                <a:solidFill>
                  <a:schemeClr val="tx1"/>
                </a:solidFill>
              </a:rPr>
              <a:t>Issue #22</a:t>
            </a:r>
          </a:p>
          <a:p>
            <a:pPr lvl="1"/>
            <a:r>
              <a:rPr lang="en-US" sz="1800" dirty="0">
                <a:solidFill>
                  <a:schemeClr val="accent6">
                    <a:lumMod val="50000"/>
                  </a:schemeClr>
                </a:solidFill>
              </a:rPr>
              <a:t>“Check that cavity string height is within the comfort range of the bellows and coupler adjustable table operation.”</a:t>
            </a:r>
          </a:p>
          <a:p>
            <a:pPr lvl="2"/>
            <a:r>
              <a:rPr lang="en-US" sz="1800" dirty="0">
                <a:solidFill>
                  <a:schemeClr val="accent6">
                    <a:lumMod val="50000"/>
                  </a:schemeClr>
                </a:solidFill>
              </a:rPr>
              <a:t>One cavity in </a:t>
            </a:r>
            <a:r>
              <a:rPr lang="en-US" sz="1800" dirty="0" err="1">
                <a:solidFill>
                  <a:schemeClr val="accent6">
                    <a:lumMod val="50000"/>
                  </a:schemeClr>
                </a:solidFill>
              </a:rPr>
              <a:t>pCM</a:t>
            </a:r>
            <a:r>
              <a:rPr lang="en-US" sz="1800" dirty="0">
                <a:solidFill>
                  <a:schemeClr val="accent6">
                    <a:lumMod val="50000"/>
                  </a:schemeClr>
                </a:solidFill>
              </a:rPr>
              <a:t> found to be out of tolerance upon string roll out. </a:t>
            </a:r>
            <a:endParaRPr lang="en-US" sz="1800" b="1" dirty="0">
              <a:solidFill>
                <a:schemeClr val="tx1"/>
              </a:solidFill>
            </a:endParaRPr>
          </a:p>
          <a:p>
            <a:r>
              <a:rPr lang="en-US" sz="2000" b="1" dirty="0">
                <a:solidFill>
                  <a:schemeClr val="tx1"/>
                </a:solidFill>
              </a:rPr>
              <a:t>Root Cause</a:t>
            </a:r>
          </a:p>
          <a:p>
            <a:pPr lvl="1"/>
            <a:r>
              <a:rPr lang="en-US" sz="1800" dirty="0">
                <a:solidFill>
                  <a:schemeClr val="accent6">
                    <a:lumMod val="50000"/>
                  </a:schemeClr>
                </a:solidFill>
              </a:rPr>
              <a:t>Cavity height was adjusted in the cleanroom as a consequence of a .92 to .9 connection.</a:t>
            </a:r>
          </a:p>
          <a:p>
            <a:pPr lvl="2"/>
            <a:r>
              <a:rPr lang="en-US" sz="1800" dirty="0">
                <a:solidFill>
                  <a:schemeClr val="accent6">
                    <a:lumMod val="50000"/>
                  </a:schemeClr>
                </a:solidFill>
              </a:rPr>
              <a:t>Not Deemed something that can re-occur. Travelers</a:t>
            </a:r>
          </a:p>
          <a:p>
            <a:pPr marL="764097" lvl="2" indent="0">
              <a:buNone/>
            </a:pPr>
            <a:r>
              <a:rPr lang="en-US" sz="1800" dirty="0">
                <a:solidFill>
                  <a:schemeClr val="accent6">
                    <a:lumMod val="50000"/>
                  </a:schemeClr>
                </a:solidFill>
              </a:rPr>
              <a:t>specify to not adjust heights once initial post heights are </a:t>
            </a:r>
          </a:p>
          <a:p>
            <a:pPr marL="764097" lvl="2" indent="0">
              <a:buNone/>
            </a:pPr>
            <a:r>
              <a:rPr lang="en-US" sz="1800" dirty="0">
                <a:solidFill>
                  <a:schemeClr val="accent6">
                    <a:lumMod val="50000"/>
                  </a:schemeClr>
                </a:solidFill>
              </a:rPr>
              <a:t>set outside cleanroom </a:t>
            </a:r>
          </a:p>
          <a:p>
            <a:r>
              <a:rPr lang="en-US" sz="2000" b="1" dirty="0">
                <a:solidFill>
                  <a:schemeClr val="tx1"/>
                </a:solidFill>
              </a:rPr>
              <a:t>Proposed Mitigation</a:t>
            </a:r>
          </a:p>
          <a:p>
            <a:pPr lvl="1"/>
            <a:r>
              <a:rPr lang="en-US" sz="1800" dirty="0"/>
              <a:t>Develop a “quick check” technique for cavity heights</a:t>
            </a:r>
          </a:p>
          <a:p>
            <a:pPr lvl="1"/>
            <a:r>
              <a:rPr lang="en-US" sz="1800" dirty="0"/>
              <a:t>Incorporate laser level</a:t>
            </a:r>
          </a:p>
          <a:p>
            <a:pPr lvl="1"/>
            <a:r>
              <a:rPr lang="en-US" sz="1800" dirty="0"/>
              <a:t>Wire stretched along support tabs</a:t>
            </a:r>
          </a:p>
          <a:p>
            <a:r>
              <a:rPr lang="en-US" sz="2000" b="1" dirty="0">
                <a:solidFill>
                  <a:schemeClr val="tx1"/>
                </a:solidFill>
              </a:rPr>
              <a:t>Status of Mitigation</a:t>
            </a:r>
          </a:p>
          <a:p>
            <a:pPr lvl="1"/>
            <a:r>
              <a:rPr lang="en-US" sz="1800" dirty="0">
                <a:solidFill>
                  <a:schemeClr val="accent6"/>
                </a:solidFill>
              </a:rPr>
              <a:t>Discussion Phase / Determining potential for recurrence if procedures are carefully followed</a:t>
            </a:r>
            <a:endParaRPr lang="en-US" sz="1800" dirty="0"/>
          </a:p>
        </p:txBody>
      </p:sp>
      <p:sp>
        <p:nvSpPr>
          <p:cNvPr id="3" name="Title 2">
            <a:extLst>
              <a:ext uri="{FF2B5EF4-FFF2-40B4-BE49-F238E27FC236}">
                <a16:creationId xmlns:a16="http://schemas.microsoft.com/office/drawing/2014/main" id="{0202816E-0392-AE43-AACB-6CB5C6B53F3C}"/>
              </a:ext>
            </a:extLst>
          </p:cNvPr>
          <p:cNvSpPr>
            <a:spLocks noGrp="1"/>
          </p:cNvSpPr>
          <p:nvPr>
            <p:ph type="title"/>
          </p:nvPr>
        </p:nvSpPr>
        <p:spPr>
          <a:xfrm>
            <a:off x="340658" y="288772"/>
            <a:ext cx="11161059" cy="538868"/>
          </a:xfrm>
        </p:spPr>
        <p:txBody>
          <a:bodyPr/>
          <a:lstStyle/>
          <a:p>
            <a:r>
              <a:rPr lang="en-US" dirty="0"/>
              <a:t>Lessons Learned  - Cavity Vertical Measurements</a:t>
            </a:r>
          </a:p>
        </p:txBody>
      </p:sp>
      <p:sp>
        <p:nvSpPr>
          <p:cNvPr id="4" name="Date Placeholder 3">
            <a:extLst>
              <a:ext uri="{FF2B5EF4-FFF2-40B4-BE49-F238E27FC236}">
                <a16:creationId xmlns:a16="http://schemas.microsoft.com/office/drawing/2014/main" id="{673C145E-F686-664B-9649-28917F681C64}"/>
              </a:ext>
            </a:extLst>
          </p:cNvPr>
          <p:cNvSpPr>
            <a:spLocks noGrp="1"/>
          </p:cNvSpPr>
          <p:nvPr>
            <p:ph type="dt" sz="half" idx="10"/>
          </p:nvPr>
        </p:nvSpPr>
        <p:spPr>
          <a:xfrm>
            <a:off x="1027394" y="6545705"/>
            <a:ext cx="900491" cy="241300"/>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defRPr/>
            </a:pPr>
            <a:r>
              <a:rPr lang="en-US"/>
              <a:t>12-July, 2022</a:t>
            </a:r>
            <a:endParaRPr lang="en-US" sz="900" dirty="0"/>
          </a:p>
        </p:txBody>
      </p:sp>
      <p:sp>
        <p:nvSpPr>
          <p:cNvPr id="5" name="Footer Placeholder 4">
            <a:extLst>
              <a:ext uri="{FF2B5EF4-FFF2-40B4-BE49-F238E27FC236}">
                <a16:creationId xmlns:a16="http://schemas.microsoft.com/office/drawing/2014/main" id="{82F1B9DD-93B4-394F-9501-2E4A2202360C}"/>
              </a:ext>
            </a:extLst>
          </p:cNvPr>
          <p:cNvSpPr>
            <a:spLocks noGrp="1"/>
          </p:cNvSpPr>
          <p:nvPr>
            <p:ph type="ftr" sz="quarter" idx="11"/>
          </p:nvPr>
        </p:nvSpPr>
        <p:spPr>
          <a:xfrm>
            <a:off x="1549431" y="6558700"/>
            <a:ext cx="8347199" cy="242873"/>
          </a:xfrm>
          <a:prstGeom prst="rect">
            <a:avLst/>
          </a:prstGeom>
        </p:spPr>
        <p:txBody>
          <a:bodyPr lIns="0" tIns="0" rIns="0" bIns="0" anchor="t" anchorCtr="0"/>
          <a:lstStyle>
            <a:defPPr>
              <a:defRPr lang="en-US"/>
            </a:defPPr>
            <a:lvl1pPr marL="0" algn="ctr" defTabSz="914400" rtl="0" eaLnBrk="1" latinLnBrk="0" hangingPunct="1">
              <a:defRPr sz="1200" kern="1200">
                <a:solidFill>
                  <a:srgbClr val="004C97"/>
                </a:solidFill>
                <a:latin typeface="Helvetica"/>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defRPr/>
            </a:pPr>
            <a:r>
              <a:rPr lang="en-US"/>
              <a:t>PIP-II 2nd Technical Workshop | WG1 | J. Ozelis, HB650 pCM String Assy Lessons Learned Summary</a:t>
            </a:r>
            <a:endParaRPr lang="en-US" sz="900" b="1" dirty="0"/>
          </a:p>
        </p:txBody>
      </p:sp>
      <p:sp>
        <p:nvSpPr>
          <p:cNvPr id="6" name="Slide Number Placeholder 5">
            <a:extLst>
              <a:ext uri="{FF2B5EF4-FFF2-40B4-BE49-F238E27FC236}">
                <a16:creationId xmlns:a16="http://schemas.microsoft.com/office/drawing/2014/main" id="{342249FC-3B9C-DF44-AF7E-4CA3CB47A350}"/>
              </a:ext>
            </a:extLst>
          </p:cNvPr>
          <p:cNvSpPr>
            <a:spLocks noGrp="1"/>
          </p:cNvSpPr>
          <p:nvPr>
            <p:ph type="sldNum" sz="quarter" idx="12"/>
          </p:nvPr>
        </p:nvSpPr>
        <p:spPr>
          <a:xfrm>
            <a:off x="340658" y="6555950"/>
            <a:ext cx="552451" cy="237285"/>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defRPr/>
            </a:pPr>
            <a:fld id="{148C009B-CB69-E04A-B9B3-34B26D69E9CF}" type="slidenum">
              <a:rPr lang="en-US" smtClean="0"/>
              <a:pPr defTabSz="342900">
                <a:defRPr/>
              </a:pPr>
              <a:t>31</a:t>
            </a:fld>
            <a:endParaRPr lang="en-US" sz="900" dirty="0"/>
          </a:p>
        </p:txBody>
      </p:sp>
    </p:spTree>
    <p:extLst>
      <p:ext uri="{BB962C8B-B14F-4D97-AF65-F5344CB8AC3E}">
        <p14:creationId xmlns:p14="http://schemas.microsoft.com/office/powerpoint/2010/main" val="42765982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up of a machine&#10;&#10;Description automatically generated with low confidence">
            <a:extLst>
              <a:ext uri="{FF2B5EF4-FFF2-40B4-BE49-F238E27FC236}">
                <a16:creationId xmlns:a16="http://schemas.microsoft.com/office/drawing/2014/main" id="{01EFFF4C-9FA6-4353-83AF-74B7206720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3438" y="3303373"/>
            <a:ext cx="4696306" cy="2912135"/>
          </a:xfrm>
          <a:prstGeom prst="rect">
            <a:avLst/>
          </a:prstGeom>
        </p:spPr>
      </p:pic>
      <p:pic>
        <p:nvPicPr>
          <p:cNvPr id="13" name="Picture 12" descr="A close-up of a machine&#10;&#10;Description automatically generated with low confidence">
            <a:extLst>
              <a:ext uri="{FF2B5EF4-FFF2-40B4-BE49-F238E27FC236}">
                <a16:creationId xmlns:a16="http://schemas.microsoft.com/office/drawing/2014/main" id="{59996C4F-535C-4D1D-985E-B614AD00CF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6595" y="3721633"/>
            <a:ext cx="4297829" cy="2665043"/>
          </a:xfrm>
          <a:prstGeom prst="rect">
            <a:avLst/>
          </a:prstGeom>
        </p:spPr>
      </p:pic>
      <p:pic>
        <p:nvPicPr>
          <p:cNvPr id="17" name="Picture 16" descr="A picture containing electronics&#10;&#10;Description automatically generated">
            <a:extLst>
              <a:ext uri="{FF2B5EF4-FFF2-40B4-BE49-F238E27FC236}">
                <a16:creationId xmlns:a16="http://schemas.microsoft.com/office/drawing/2014/main" id="{07B79BBA-0592-4537-AF56-CD211F93B510}"/>
              </a:ext>
            </a:extLst>
          </p:cNvPr>
          <p:cNvPicPr>
            <a:picLocks noChangeAspect="1"/>
          </p:cNvPicPr>
          <p:nvPr/>
        </p:nvPicPr>
        <p:blipFill rotWithShape="1">
          <a:blip r:embed="rId4">
            <a:extLst>
              <a:ext uri="{28A0092B-C50C-407E-A947-70E740481C1C}">
                <a14:useLocalDpi xmlns:a14="http://schemas.microsoft.com/office/drawing/2010/main" val="0"/>
              </a:ext>
            </a:extLst>
          </a:blip>
          <a:srcRect l="35585" t="30804" r="32456" b="20755"/>
          <a:stretch/>
        </p:blipFill>
        <p:spPr>
          <a:xfrm>
            <a:off x="437698" y="3781461"/>
            <a:ext cx="2378897" cy="2235883"/>
          </a:xfrm>
          <a:prstGeom prst="rect">
            <a:avLst/>
          </a:prstGeom>
        </p:spPr>
      </p:pic>
      <p:sp>
        <p:nvSpPr>
          <p:cNvPr id="3" name="Title 2">
            <a:extLst>
              <a:ext uri="{FF2B5EF4-FFF2-40B4-BE49-F238E27FC236}">
                <a16:creationId xmlns:a16="http://schemas.microsoft.com/office/drawing/2014/main" id="{D5B22AD6-FC6F-D783-B50F-EA790A4D05B2}"/>
              </a:ext>
            </a:extLst>
          </p:cNvPr>
          <p:cNvSpPr>
            <a:spLocks noGrp="1"/>
          </p:cNvSpPr>
          <p:nvPr>
            <p:ph type="title"/>
          </p:nvPr>
        </p:nvSpPr>
        <p:spPr/>
        <p:txBody>
          <a:bodyPr/>
          <a:lstStyle/>
          <a:p>
            <a:r>
              <a:rPr lang="en-US" dirty="0"/>
              <a:t>Issue #23: </a:t>
            </a:r>
            <a:r>
              <a:rPr lang="en-US" sz="2800" b="0" i="1" dirty="0">
                <a:solidFill>
                  <a:schemeClr val="accent6">
                    <a:lumMod val="50000"/>
                  </a:schemeClr>
                </a:solidFill>
              </a:rPr>
              <a:t>Clean room coupler support.</a:t>
            </a:r>
          </a:p>
        </p:txBody>
      </p:sp>
      <p:sp>
        <p:nvSpPr>
          <p:cNvPr id="4" name="Date Placeholder 3">
            <a:extLst>
              <a:ext uri="{FF2B5EF4-FFF2-40B4-BE49-F238E27FC236}">
                <a16:creationId xmlns:a16="http://schemas.microsoft.com/office/drawing/2014/main" id="{D8FBB2CB-AFF9-0F7B-09D4-DD32C5013380}"/>
              </a:ext>
            </a:extLst>
          </p:cNvPr>
          <p:cNvSpPr>
            <a:spLocks noGrp="1"/>
          </p:cNvSpPr>
          <p:nvPr>
            <p:ph type="dt" sz="half" idx="10"/>
          </p:nvPr>
        </p:nvSpPr>
        <p:spPr/>
        <p:txBody>
          <a:bodyPr/>
          <a:lstStyle/>
          <a:p>
            <a:pPr>
              <a:defRPr/>
            </a:pPr>
            <a:r>
              <a:rPr lang="en-US"/>
              <a:t>12-July, 2022</a:t>
            </a:r>
            <a:endParaRPr lang="en-US" dirty="0"/>
          </a:p>
        </p:txBody>
      </p:sp>
      <p:sp>
        <p:nvSpPr>
          <p:cNvPr id="5" name="Footer Placeholder 4">
            <a:extLst>
              <a:ext uri="{FF2B5EF4-FFF2-40B4-BE49-F238E27FC236}">
                <a16:creationId xmlns:a16="http://schemas.microsoft.com/office/drawing/2014/main" id="{48D3F092-F635-3E64-E309-9DDD55605D1F}"/>
              </a:ext>
            </a:extLst>
          </p:cNvPr>
          <p:cNvSpPr>
            <a:spLocks noGrp="1"/>
          </p:cNvSpPr>
          <p:nvPr>
            <p:ph type="ftr" sz="quarter" idx="11"/>
          </p:nvPr>
        </p:nvSpPr>
        <p:spPr/>
        <p:txBody>
          <a:bodyPr/>
          <a:lstStyle/>
          <a:p>
            <a:pPr>
              <a:defRPr/>
            </a:pPr>
            <a:r>
              <a:rPr lang="en-US"/>
              <a:t>PIP-II 2nd Technical Workshop | WG1 | J. Ozelis, HB650 pCM String Assy Lessons Learned Summary</a:t>
            </a:r>
            <a:endParaRPr lang="en-US" b="1" dirty="0"/>
          </a:p>
        </p:txBody>
      </p:sp>
      <p:sp>
        <p:nvSpPr>
          <p:cNvPr id="6" name="Slide Number Placeholder 5">
            <a:extLst>
              <a:ext uri="{FF2B5EF4-FFF2-40B4-BE49-F238E27FC236}">
                <a16:creationId xmlns:a16="http://schemas.microsoft.com/office/drawing/2014/main" id="{F8D19F2E-8036-78AB-E43E-A92F758102A0}"/>
              </a:ext>
            </a:extLst>
          </p:cNvPr>
          <p:cNvSpPr>
            <a:spLocks noGrp="1"/>
          </p:cNvSpPr>
          <p:nvPr>
            <p:ph type="sldNum" sz="quarter" idx="12"/>
          </p:nvPr>
        </p:nvSpPr>
        <p:spPr/>
        <p:txBody>
          <a:bodyPr/>
          <a:lstStyle/>
          <a:p>
            <a:pPr>
              <a:defRPr/>
            </a:pPr>
            <a:fld id="{148C009B-CB69-E04A-B9B3-34B26D69E9CF}" type="slidenum">
              <a:rPr lang="en-US" smtClean="0"/>
              <a:pPr>
                <a:defRPr/>
              </a:pPr>
              <a:t>32</a:t>
            </a:fld>
            <a:endParaRPr lang="en-US" dirty="0"/>
          </a:p>
        </p:txBody>
      </p:sp>
      <p:sp>
        <p:nvSpPr>
          <p:cNvPr id="8" name="TextBox 7">
            <a:extLst>
              <a:ext uri="{FF2B5EF4-FFF2-40B4-BE49-F238E27FC236}">
                <a16:creationId xmlns:a16="http://schemas.microsoft.com/office/drawing/2014/main" id="{F8FC96A7-946E-841F-FB32-D050F8A0E087}"/>
              </a:ext>
            </a:extLst>
          </p:cNvPr>
          <p:cNvSpPr txBox="1"/>
          <p:nvPr/>
        </p:nvSpPr>
        <p:spPr>
          <a:xfrm>
            <a:off x="8104498" y="5846177"/>
            <a:ext cx="2390398" cy="369332"/>
          </a:xfrm>
          <a:prstGeom prst="rect">
            <a:avLst/>
          </a:prstGeom>
          <a:noFill/>
        </p:spPr>
        <p:txBody>
          <a:bodyPr wrap="none" rtlCol="0">
            <a:spAutoFit/>
          </a:bodyPr>
          <a:lstStyle/>
          <a:p>
            <a:r>
              <a:rPr lang="en-US" b="1" i="1" dirty="0"/>
              <a:t>New part F10182276</a:t>
            </a:r>
          </a:p>
        </p:txBody>
      </p:sp>
      <p:cxnSp>
        <p:nvCxnSpPr>
          <p:cNvPr id="10" name="Straight Arrow Connector 9">
            <a:extLst>
              <a:ext uri="{FF2B5EF4-FFF2-40B4-BE49-F238E27FC236}">
                <a16:creationId xmlns:a16="http://schemas.microsoft.com/office/drawing/2014/main" id="{FB7B57CD-3381-F8E5-1E16-C7B440329F5B}"/>
              </a:ext>
            </a:extLst>
          </p:cNvPr>
          <p:cNvCxnSpPr>
            <a:cxnSpLocks/>
            <a:stCxn id="8" idx="0"/>
          </p:cNvCxnSpPr>
          <p:nvPr/>
        </p:nvCxnSpPr>
        <p:spPr>
          <a:xfrm flipV="1">
            <a:off x="9299697" y="4783667"/>
            <a:ext cx="343836" cy="10625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597D2CDF-2487-48E8-9F88-BE05F745ABB4}"/>
              </a:ext>
            </a:extLst>
          </p:cNvPr>
          <p:cNvSpPr txBox="1"/>
          <p:nvPr/>
        </p:nvSpPr>
        <p:spPr>
          <a:xfrm>
            <a:off x="285133" y="6017344"/>
            <a:ext cx="2531462" cy="369332"/>
          </a:xfrm>
          <a:prstGeom prst="rect">
            <a:avLst/>
          </a:prstGeom>
          <a:noFill/>
        </p:spPr>
        <p:txBody>
          <a:bodyPr wrap="none" rtlCol="0">
            <a:spAutoFit/>
          </a:bodyPr>
          <a:lstStyle/>
          <a:p>
            <a:r>
              <a:rPr lang="en-US" b="1" i="1" dirty="0"/>
              <a:t>New part - F10182244</a:t>
            </a:r>
          </a:p>
        </p:txBody>
      </p:sp>
      <p:sp>
        <p:nvSpPr>
          <p:cNvPr id="14" name="Content Placeholder 1">
            <a:extLst>
              <a:ext uri="{FF2B5EF4-FFF2-40B4-BE49-F238E27FC236}">
                <a16:creationId xmlns:a16="http://schemas.microsoft.com/office/drawing/2014/main" id="{B711885B-E135-4F7F-AE00-91CE332849D2}"/>
              </a:ext>
            </a:extLst>
          </p:cNvPr>
          <p:cNvSpPr txBox="1">
            <a:spLocks/>
          </p:cNvSpPr>
          <p:nvPr/>
        </p:nvSpPr>
        <p:spPr>
          <a:xfrm>
            <a:off x="300445" y="841251"/>
            <a:ext cx="11786719" cy="2762843"/>
          </a:xfrm>
          <a:prstGeom prst="rect">
            <a:avLst/>
          </a:prstGeom>
        </p:spPr>
        <p:txBody>
          <a:bodyPr lIns="0" tIns="0" rIns="0" bIns="0">
            <a:normAutofit fontScale="92500" lnSpcReduction="10000"/>
          </a:bodyPr>
          <a:lstStyle>
            <a:lvl1pPr marL="306910" indent="-306910" algn="l" defTabSz="609585"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683667" indent="-306910" algn="l" defTabSz="609585" rtl="0" eaLnBrk="1" fontAlgn="base" hangingPunct="1">
              <a:spcBef>
                <a:spcPct val="20000"/>
              </a:spcBef>
              <a:spcAft>
                <a:spcPct val="0"/>
              </a:spcAft>
              <a:buFont typeface="Arial" charset="0"/>
              <a:buChar char="–"/>
              <a:defRPr sz="2133" kern="1200">
                <a:solidFill>
                  <a:srgbClr val="505050"/>
                </a:solidFill>
                <a:latin typeface="Helvetica"/>
                <a:ea typeface="ＭＳ Ｐゴシック" charset="0"/>
                <a:cs typeface="ＭＳ Ｐゴシック" charset="0"/>
              </a:defRPr>
            </a:lvl2pPr>
            <a:lvl3pPr marL="1071007" indent="-306910" algn="l" defTabSz="609585"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447764" indent="-304792" algn="l" defTabSz="609585" rtl="0" eaLnBrk="1" fontAlgn="base" hangingPunct="1">
              <a:spcBef>
                <a:spcPct val="20000"/>
              </a:spcBef>
              <a:spcAft>
                <a:spcPct val="0"/>
              </a:spcAft>
              <a:buFont typeface="Arial" charset="0"/>
              <a:buChar char="–"/>
              <a:defRPr sz="1867" kern="1200">
                <a:solidFill>
                  <a:srgbClr val="505050"/>
                </a:solidFill>
                <a:latin typeface="Helvetica"/>
                <a:ea typeface="ＭＳ Ｐゴシック" charset="0"/>
                <a:cs typeface="ＭＳ Ｐゴシック" charset="0"/>
              </a:defRPr>
            </a:lvl4pPr>
            <a:lvl5pPr marL="1826638" indent="-306910" algn="l" defTabSz="609585" rtl="0" eaLnBrk="1" fontAlgn="base" hangingPunct="1">
              <a:spcBef>
                <a:spcPct val="20000"/>
              </a:spcBef>
              <a:spcAft>
                <a:spcPct val="0"/>
              </a:spcAft>
              <a:buFont typeface="Arial"/>
              <a:buChar char="•"/>
              <a:defRPr sz="1867" kern="1200">
                <a:solidFill>
                  <a:srgbClr val="505050"/>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Font typeface="Arial" charset="0"/>
              <a:buNone/>
            </a:pPr>
            <a:r>
              <a:rPr lang="en-US" b="1" dirty="0">
                <a:solidFill>
                  <a:schemeClr val="tx1"/>
                </a:solidFill>
              </a:rPr>
              <a:t>Root Cause: </a:t>
            </a:r>
            <a:r>
              <a:rPr lang="en-US" dirty="0">
                <a:solidFill>
                  <a:schemeClr val="accent6">
                    <a:lumMod val="50000"/>
                  </a:schemeClr>
                </a:solidFill>
                <a:ea typeface="ＭＳ Ｐゴシック" charset="0"/>
              </a:rPr>
              <a:t>current upper plates too heavy and invasive for clean room installation</a:t>
            </a:r>
          </a:p>
          <a:p>
            <a:pPr marL="0" indent="0">
              <a:buFont typeface="Arial" charset="0"/>
              <a:buNone/>
            </a:pPr>
            <a:r>
              <a:rPr lang="en-US" b="1" dirty="0">
                <a:solidFill>
                  <a:schemeClr val="tx1"/>
                </a:solidFill>
              </a:rPr>
              <a:t>Resolution: </a:t>
            </a:r>
            <a:r>
              <a:rPr lang="en-US" dirty="0">
                <a:solidFill>
                  <a:schemeClr val="accent6">
                    <a:lumMod val="50000"/>
                  </a:schemeClr>
                </a:solidFill>
                <a:ea typeface="ＭＳ Ｐゴシック" charset="0"/>
              </a:rPr>
              <a:t>couplers were not supported until 2 weeks after roll-out, including tuner and magnetic shielding installation.</a:t>
            </a:r>
          </a:p>
          <a:p>
            <a:pPr marL="0" indent="0">
              <a:buFont typeface="Arial" charset="0"/>
              <a:buNone/>
            </a:pPr>
            <a:r>
              <a:rPr lang="en-US" b="1" dirty="0">
                <a:solidFill>
                  <a:schemeClr val="tx1"/>
                </a:solidFill>
              </a:rPr>
              <a:t>Corrective Actions:</a:t>
            </a:r>
            <a:r>
              <a:rPr lang="en-US" dirty="0">
                <a:solidFill>
                  <a:srgbClr val="002060"/>
                </a:solidFill>
              </a:rPr>
              <a:t> n</a:t>
            </a:r>
            <a:r>
              <a:rPr lang="en-US" dirty="0">
                <a:solidFill>
                  <a:schemeClr val="accent6">
                    <a:lumMod val="50000"/>
                  </a:schemeClr>
                </a:solidFill>
                <a:ea typeface="ＭＳ Ｐゴシック" charset="0"/>
              </a:rPr>
              <a:t>ew ‘light’ support was created, F10182276, to be use in Clean Room and outside Clean room, before connection to lifting tool in Phase 1a.</a:t>
            </a:r>
          </a:p>
          <a:p>
            <a:pPr marL="0" indent="0">
              <a:buNone/>
            </a:pPr>
            <a:r>
              <a:rPr lang="en-US" b="1" dirty="0">
                <a:solidFill>
                  <a:schemeClr val="tx1"/>
                </a:solidFill>
              </a:rPr>
              <a:t>Status of Mitigation: </a:t>
            </a:r>
            <a:r>
              <a:rPr lang="en-US" dirty="0">
                <a:solidFill>
                  <a:schemeClr val="accent6">
                    <a:lumMod val="50000"/>
                  </a:schemeClr>
                </a:solidFill>
                <a:ea typeface="ＭＳ Ｐゴシック" charset="0"/>
              </a:rPr>
              <a:t>drawing released, </a:t>
            </a:r>
          </a:p>
          <a:p>
            <a:pPr marL="0" indent="0">
              <a:buNone/>
            </a:pPr>
            <a:r>
              <a:rPr lang="en-US" dirty="0">
                <a:solidFill>
                  <a:schemeClr val="accent6">
                    <a:lumMod val="50000"/>
                  </a:schemeClr>
                </a:solidFill>
                <a:ea typeface="ＭＳ Ｐゴシック" charset="0"/>
              </a:rPr>
              <a:t>with new cavity L-bracket. </a:t>
            </a:r>
            <a:r>
              <a:rPr lang="en-US" dirty="0">
                <a:solidFill>
                  <a:schemeClr val="accent6">
                    <a:lumMod val="50000"/>
                  </a:schemeClr>
                </a:solidFill>
              </a:rPr>
              <a:t>Fabrication process not started yet.</a:t>
            </a:r>
          </a:p>
          <a:p>
            <a:pPr marL="0" indent="0">
              <a:buNone/>
            </a:pPr>
            <a:r>
              <a:rPr lang="en-US" dirty="0">
                <a:solidFill>
                  <a:schemeClr val="accent6">
                    <a:lumMod val="50000"/>
                  </a:schemeClr>
                </a:solidFill>
              </a:rPr>
              <a:t>Anticipated completion date: 31-Aug-22</a:t>
            </a:r>
            <a:endParaRPr lang="en-US" dirty="0">
              <a:solidFill>
                <a:schemeClr val="accent6">
                  <a:lumMod val="50000"/>
                </a:schemeClr>
              </a:solidFill>
              <a:ea typeface="ＭＳ Ｐゴシック" charset="0"/>
            </a:endParaRPr>
          </a:p>
          <a:p>
            <a:pPr marL="0" indent="0">
              <a:buNone/>
            </a:pPr>
            <a:endParaRPr lang="en-US" dirty="0">
              <a:solidFill>
                <a:schemeClr val="accent6">
                  <a:lumMod val="50000"/>
                </a:schemeClr>
              </a:solidFill>
              <a:ea typeface="ＭＳ Ｐゴシック" charset="0"/>
            </a:endParaRPr>
          </a:p>
          <a:p>
            <a:endParaRPr lang="en-US" dirty="0">
              <a:solidFill>
                <a:schemeClr val="accent6">
                  <a:lumMod val="50000"/>
                </a:schemeClr>
              </a:solidFill>
              <a:ea typeface="ＭＳ Ｐゴシック" charset="0"/>
            </a:endParaRPr>
          </a:p>
          <a:p>
            <a:endParaRPr lang="en-US" dirty="0">
              <a:solidFill>
                <a:schemeClr val="accent6">
                  <a:lumMod val="50000"/>
                </a:schemeClr>
              </a:solidFill>
              <a:ea typeface="ＭＳ Ｐゴシック" charset="0"/>
            </a:endParaRPr>
          </a:p>
          <a:p>
            <a:endParaRPr lang="en-US" dirty="0">
              <a:solidFill>
                <a:schemeClr val="accent6">
                  <a:lumMod val="50000"/>
                </a:schemeClr>
              </a:solidFill>
              <a:ea typeface="ＭＳ Ｐゴシック" charset="0"/>
            </a:endParaRPr>
          </a:p>
        </p:txBody>
      </p:sp>
    </p:spTree>
    <p:extLst>
      <p:ext uri="{BB962C8B-B14F-4D97-AF65-F5344CB8AC3E}">
        <p14:creationId xmlns:p14="http://schemas.microsoft.com/office/powerpoint/2010/main" val="28300693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DDBF2B1-D4DE-4A10-BBF5-841E933FB3F7}"/>
              </a:ext>
            </a:extLst>
          </p:cNvPr>
          <p:cNvPicPr>
            <a:picLocks noChangeAspect="1"/>
          </p:cNvPicPr>
          <p:nvPr/>
        </p:nvPicPr>
        <p:blipFill>
          <a:blip r:embed="rId2"/>
          <a:stretch>
            <a:fillRect/>
          </a:stretch>
        </p:blipFill>
        <p:spPr>
          <a:xfrm>
            <a:off x="6104154" y="831000"/>
            <a:ext cx="5970471" cy="1600856"/>
          </a:xfrm>
          <a:prstGeom prst="rect">
            <a:avLst/>
          </a:prstGeom>
        </p:spPr>
      </p:pic>
      <p:sp>
        <p:nvSpPr>
          <p:cNvPr id="3" name="Title 2">
            <a:extLst>
              <a:ext uri="{FF2B5EF4-FFF2-40B4-BE49-F238E27FC236}">
                <a16:creationId xmlns:a16="http://schemas.microsoft.com/office/drawing/2014/main" id="{D5B22AD6-FC6F-D783-B50F-EA790A4D05B2}"/>
              </a:ext>
            </a:extLst>
          </p:cNvPr>
          <p:cNvSpPr>
            <a:spLocks noGrp="1"/>
          </p:cNvSpPr>
          <p:nvPr>
            <p:ph type="title"/>
          </p:nvPr>
        </p:nvSpPr>
        <p:spPr>
          <a:xfrm>
            <a:off x="304800" y="251752"/>
            <a:ext cx="11582400" cy="942048"/>
          </a:xfrm>
        </p:spPr>
        <p:txBody>
          <a:bodyPr/>
          <a:lstStyle/>
          <a:p>
            <a:r>
              <a:rPr lang="en-US" dirty="0"/>
              <a:t>Issue #24: </a:t>
            </a:r>
            <a:r>
              <a:rPr lang="en-US" sz="2800" b="0" i="1" dirty="0">
                <a:solidFill>
                  <a:schemeClr val="accent6">
                    <a:lumMod val="50000"/>
                  </a:schemeClr>
                </a:solidFill>
              </a:rPr>
              <a:t>B92 flange alignment long-rods to short to be used with RAV straight spool piece. </a:t>
            </a:r>
          </a:p>
        </p:txBody>
      </p:sp>
      <p:sp>
        <p:nvSpPr>
          <p:cNvPr id="4" name="Date Placeholder 3">
            <a:extLst>
              <a:ext uri="{FF2B5EF4-FFF2-40B4-BE49-F238E27FC236}">
                <a16:creationId xmlns:a16="http://schemas.microsoft.com/office/drawing/2014/main" id="{D8FBB2CB-AFF9-0F7B-09D4-DD32C5013380}"/>
              </a:ext>
            </a:extLst>
          </p:cNvPr>
          <p:cNvSpPr>
            <a:spLocks noGrp="1"/>
          </p:cNvSpPr>
          <p:nvPr>
            <p:ph type="dt" sz="half" idx="10"/>
          </p:nvPr>
        </p:nvSpPr>
        <p:spPr/>
        <p:txBody>
          <a:bodyPr/>
          <a:lstStyle/>
          <a:p>
            <a:pPr>
              <a:defRPr/>
            </a:pPr>
            <a:r>
              <a:rPr lang="en-US"/>
              <a:t>12-July, 2022</a:t>
            </a:r>
            <a:endParaRPr lang="en-US" dirty="0"/>
          </a:p>
        </p:txBody>
      </p:sp>
      <p:sp>
        <p:nvSpPr>
          <p:cNvPr id="5" name="Footer Placeholder 4">
            <a:extLst>
              <a:ext uri="{FF2B5EF4-FFF2-40B4-BE49-F238E27FC236}">
                <a16:creationId xmlns:a16="http://schemas.microsoft.com/office/drawing/2014/main" id="{48D3F092-F635-3E64-E309-9DDD55605D1F}"/>
              </a:ext>
            </a:extLst>
          </p:cNvPr>
          <p:cNvSpPr>
            <a:spLocks noGrp="1"/>
          </p:cNvSpPr>
          <p:nvPr>
            <p:ph type="ftr" sz="quarter" idx="11"/>
          </p:nvPr>
        </p:nvSpPr>
        <p:spPr/>
        <p:txBody>
          <a:bodyPr/>
          <a:lstStyle/>
          <a:p>
            <a:pPr>
              <a:defRPr/>
            </a:pPr>
            <a:r>
              <a:rPr lang="en-US"/>
              <a:t>PIP-II 2nd Technical Workshop | WG1 | J. Ozelis, HB650 pCM String Assy Lessons Learned Summary</a:t>
            </a:r>
            <a:endParaRPr lang="en-US" b="1" dirty="0"/>
          </a:p>
        </p:txBody>
      </p:sp>
      <p:sp>
        <p:nvSpPr>
          <p:cNvPr id="6" name="Slide Number Placeholder 5">
            <a:extLst>
              <a:ext uri="{FF2B5EF4-FFF2-40B4-BE49-F238E27FC236}">
                <a16:creationId xmlns:a16="http://schemas.microsoft.com/office/drawing/2014/main" id="{F8D19F2E-8036-78AB-E43E-A92F758102A0}"/>
              </a:ext>
            </a:extLst>
          </p:cNvPr>
          <p:cNvSpPr>
            <a:spLocks noGrp="1"/>
          </p:cNvSpPr>
          <p:nvPr>
            <p:ph type="sldNum" sz="quarter" idx="12"/>
          </p:nvPr>
        </p:nvSpPr>
        <p:spPr/>
        <p:txBody>
          <a:bodyPr/>
          <a:lstStyle/>
          <a:p>
            <a:pPr>
              <a:defRPr/>
            </a:pPr>
            <a:fld id="{148C009B-CB69-E04A-B9B3-34B26D69E9CF}" type="slidenum">
              <a:rPr lang="en-US" smtClean="0"/>
              <a:pPr>
                <a:defRPr/>
              </a:pPr>
              <a:t>33</a:t>
            </a:fld>
            <a:endParaRPr lang="en-US" dirty="0"/>
          </a:p>
        </p:txBody>
      </p:sp>
      <p:sp>
        <p:nvSpPr>
          <p:cNvPr id="14" name="Content Placeholder 1">
            <a:extLst>
              <a:ext uri="{FF2B5EF4-FFF2-40B4-BE49-F238E27FC236}">
                <a16:creationId xmlns:a16="http://schemas.microsoft.com/office/drawing/2014/main" id="{B711885B-E135-4F7F-AE00-91CE332849D2}"/>
              </a:ext>
            </a:extLst>
          </p:cNvPr>
          <p:cNvSpPr txBox="1">
            <a:spLocks/>
          </p:cNvSpPr>
          <p:nvPr/>
        </p:nvSpPr>
        <p:spPr>
          <a:xfrm>
            <a:off x="296333" y="1452033"/>
            <a:ext cx="6079067" cy="4610148"/>
          </a:xfrm>
          <a:prstGeom prst="rect">
            <a:avLst/>
          </a:prstGeom>
        </p:spPr>
        <p:txBody>
          <a:bodyPr lIns="0" tIns="0" rIns="0" bIns="0"/>
          <a:lstStyle>
            <a:lvl1pPr marL="306910" indent="-306910" algn="l" defTabSz="609585"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683667" indent="-306910" algn="l" defTabSz="609585" rtl="0" eaLnBrk="1" fontAlgn="base" hangingPunct="1">
              <a:spcBef>
                <a:spcPct val="20000"/>
              </a:spcBef>
              <a:spcAft>
                <a:spcPct val="0"/>
              </a:spcAft>
              <a:buFont typeface="Arial" charset="0"/>
              <a:buChar char="–"/>
              <a:defRPr sz="2133" kern="1200">
                <a:solidFill>
                  <a:srgbClr val="505050"/>
                </a:solidFill>
                <a:latin typeface="Helvetica"/>
                <a:ea typeface="ＭＳ Ｐゴシック" charset="0"/>
                <a:cs typeface="ＭＳ Ｐゴシック" charset="0"/>
              </a:defRPr>
            </a:lvl2pPr>
            <a:lvl3pPr marL="1071007" indent="-306910" algn="l" defTabSz="609585"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447764" indent="-304792" algn="l" defTabSz="609585" rtl="0" eaLnBrk="1" fontAlgn="base" hangingPunct="1">
              <a:spcBef>
                <a:spcPct val="20000"/>
              </a:spcBef>
              <a:spcAft>
                <a:spcPct val="0"/>
              </a:spcAft>
              <a:buFont typeface="Arial" charset="0"/>
              <a:buChar char="–"/>
              <a:defRPr sz="1867" kern="1200">
                <a:solidFill>
                  <a:srgbClr val="505050"/>
                </a:solidFill>
                <a:latin typeface="Helvetica"/>
                <a:ea typeface="ＭＳ Ｐゴシック" charset="0"/>
                <a:cs typeface="ＭＳ Ｐゴシック" charset="0"/>
              </a:defRPr>
            </a:lvl4pPr>
            <a:lvl5pPr marL="1826638" indent="-306910" algn="l" defTabSz="609585" rtl="0" eaLnBrk="1" fontAlgn="base" hangingPunct="1">
              <a:spcBef>
                <a:spcPct val="20000"/>
              </a:spcBef>
              <a:spcAft>
                <a:spcPct val="0"/>
              </a:spcAft>
              <a:buFont typeface="Arial"/>
              <a:buChar char="•"/>
              <a:defRPr sz="1867" kern="1200">
                <a:solidFill>
                  <a:srgbClr val="505050"/>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Font typeface="Arial" charset="0"/>
              <a:buNone/>
            </a:pPr>
            <a:r>
              <a:rPr lang="en-US" b="1" dirty="0">
                <a:solidFill>
                  <a:schemeClr val="tx1"/>
                </a:solidFill>
              </a:rPr>
              <a:t>Root Cause: </a:t>
            </a:r>
            <a:r>
              <a:rPr lang="en-US" dirty="0">
                <a:solidFill>
                  <a:schemeClr val="accent6">
                    <a:lumMod val="50000"/>
                  </a:schemeClr>
                </a:solidFill>
                <a:ea typeface="ＭＳ Ｐゴシック" charset="0"/>
              </a:rPr>
              <a:t>new design</a:t>
            </a:r>
          </a:p>
          <a:p>
            <a:pPr marL="0" indent="0">
              <a:buFont typeface="Arial" charset="0"/>
              <a:buNone/>
            </a:pPr>
            <a:r>
              <a:rPr lang="en-US" b="1" dirty="0">
                <a:solidFill>
                  <a:schemeClr val="tx1"/>
                </a:solidFill>
              </a:rPr>
              <a:t>Resolution: </a:t>
            </a:r>
            <a:r>
              <a:rPr lang="en-US" dirty="0">
                <a:solidFill>
                  <a:schemeClr val="accent6">
                    <a:lumMod val="50000"/>
                  </a:schemeClr>
                </a:solidFill>
                <a:ea typeface="ＭＳ Ｐゴシック" charset="0"/>
              </a:rPr>
              <a:t>RAV elbow connection were used for B92 cavities</a:t>
            </a:r>
          </a:p>
          <a:p>
            <a:pPr marL="0" indent="0">
              <a:buFont typeface="Arial" charset="0"/>
              <a:buNone/>
            </a:pPr>
            <a:r>
              <a:rPr lang="en-US" b="1" dirty="0">
                <a:solidFill>
                  <a:schemeClr val="tx1"/>
                </a:solidFill>
              </a:rPr>
              <a:t>Corrective Actions:</a:t>
            </a:r>
            <a:r>
              <a:rPr lang="en-US" dirty="0">
                <a:solidFill>
                  <a:srgbClr val="002060"/>
                </a:solidFill>
              </a:rPr>
              <a:t> </a:t>
            </a:r>
            <a:r>
              <a:rPr lang="en-US" dirty="0">
                <a:solidFill>
                  <a:schemeClr val="accent6">
                    <a:lumMod val="50000"/>
                  </a:schemeClr>
                </a:solidFill>
                <a:ea typeface="ＭＳ Ｐゴシック" charset="0"/>
              </a:rPr>
              <a:t>either design of longer rods or continue with elbow connection</a:t>
            </a:r>
          </a:p>
          <a:p>
            <a:pPr marL="0" indent="0">
              <a:buNone/>
            </a:pPr>
            <a:r>
              <a:rPr lang="en-US" b="1" dirty="0">
                <a:solidFill>
                  <a:schemeClr val="tx1"/>
                </a:solidFill>
              </a:rPr>
              <a:t>Status of Mitigation: </a:t>
            </a:r>
            <a:r>
              <a:rPr lang="en-US" dirty="0">
                <a:solidFill>
                  <a:schemeClr val="accent6">
                    <a:lumMod val="50000"/>
                  </a:schemeClr>
                </a:solidFill>
                <a:ea typeface="ＭＳ Ｐゴシック" charset="0"/>
              </a:rPr>
              <a:t>pending on decision.</a:t>
            </a:r>
          </a:p>
          <a:p>
            <a:pPr marL="0" indent="0">
              <a:buNone/>
            </a:pPr>
            <a:r>
              <a:rPr lang="en-US" dirty="0">
                <a:solidFill>
                  <a:schemeClr val="accent6">
                    <a:lumMod val="50000"/>
                  </a:schemeClr>
                </a:solidFill>
              </a:rPr>
              <a:t>Anticipated completion date: 10-Jul-22</a:t>
            </a:r>
            <a:endParaRPr lang="en-US" dirty="0">
              <a:solidFill>
                <a:schemeClr val="accent6">
                  <a:lumMod val="50000"/>
                </a:schemeClr>
              </a:solidFill>
              <a:ea typeface="ＭＳ Ｐゴシック" charset="0"/>
            </a:endParaRPr>
          </a:p>
          <a:p>
            <a:pPr marL="0" indent="0">
              <a:buNone/>
            </a:pPr>
            <a:endParaRPr lang="en-US" dirty="0">
              <a:solidFill>
                <a:schemeClr val="accent6">
                  <a:lumMod val="50000"/>
                </a:schemeClr>
              </a:solidFill>
              <a:ea typeface="ＭＳ Ｐゴシック" charset="0"/>
            </a:endParaRPr>
          </a:p>
          <a:p>
            <a:endParaRPr lang="en-US" dirty="0">
              <a:solidFill>
                <a:schemeClr val="accent6">
                  <a:lumMod val="50000"/>
                </a:schemeClr>
              </a:solidFill>
              <a:ea typeface="ＭＳ Ｐゴシック" charset="0"/>
            </a:endParaRPr>
          </a:p>
          <a:p>
            <a:endParaRPr lang="en-US" dirty="0">
              <a:solidFill>
                <a:schemeClr val="accent6">
                  <a:lumMod val="50000"/>
                </a:schemeClr>
              </a:solidFill>
              <a:ea typeface="ＭＳ Ｐゴシック" charset="0"/>
            </a:endParaRPr>
          </a:p>
          <a:p>
            <a:endParaRPr lang="en-US" dirty="0">
              <a:solidFill>
                <a:schemeClr val="accent6">
                  <a:lumMod val="50000"/>
                </a:schemeClr>
              </a:solidFill>
              <a:ea typeface="ＭＳ Ｐゴシック" charset="0"/>
            </a:endParaRPr>
          </a:p>
        </p:txBody>
      </p:sp>
      <p:pic>
        <p:nvPicPr>
          <p:cNvPr id="9" name="Picture 8">
            <a:extLst>
              <a:ext uri="{FF2B5EF4-FFF2-40B4-BE49-F238E27FC236}">
                <a16:creationId xmlns:a16="http://schemas.microsoft.com/office/drawing/2014/main" id="{CB24A89F-3171-4209-B874-FE8C59B9BA6E}"/>
              </a:ext>
            </a:extLst>
          </p:cNvPr>
          <p:cNvPicPr>
            <a:picLocks noChangeAspect="1"/>
          </p:cNvPicPr>
          <p:nvPr/>
        </p:nvPicPr>
        <p:blipFill>
          <a:blip r:embed="rId3"/>
          <a:stretch>
            <a:fillRect/>
          </a:stretch>
        </p:blipFill>
        <p:spPr>
          <a:xfrm>
            <a:off x="7053584" y="2576758"/>
            <a:ext cx="5021041" cy="1535335"/>
          </a:xfrm>
          <a:prstGeom prst="rect">
            <a:avLst/>
          </a:prstGeom>
        </p:spPr>
      </p:pic>
      <p:pic>
        <p:nvPicPr>
          <p:cNvPr id="1026" name="Picture 1">
            <a:extLst>
              <a:ext uri="{FF2B5EF4-FFF2-40B4-BE49-F238E27FC236}">
                <a16:creationId xmlns:a16="http://schemas.microsoft.com/office/drawing/2014/main" id="{31CA1336-5DF7-4D0E-9B33-D5992633ED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0299"/>
          <a:stretch/>
        </p:blipFill>
        <p:spPr bwMode="auto">
          <a:xfrm>
            <a:off x="6161146" y="1876189"/>
            <a:ext cx="6028738" cy="850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A picture containing indoor, microscope, device, miller&#10;&#10;Description automatically generated">
            <a:extLst>
              <a:ext uri="{FF2B5EF4-FFF2-40B4-BE49-F238E27FC236}">
                <a16:creationId xmlns:a16="http://schemas.microsoft.com/office/drawing/2014/main" id="{DA017C0C-9D35-481C-91D6-B73113ED17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878448" y="3251430"/>
            <a:ext cx="3584495" cy="2688371"/>
          </a:xfrm>
          <a:prstGeom prst="rect">
            <a:avLst/>
          </a:prstGeom>
        </p:spPr>
      </p:pic>
    </p:spTree>
    <p:extLst>
      <p:ext uri="{BB962C8B-B14F-4D97-AF65-F5344CB8AC3E}">
        <p14:creationId xmlns:p14="http://schemas.microsoft.com/office/powerpoint/2010/main" val="29449693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CFAE13-8874-A14D-8F97-629D4C451E6C}"/>
              </a:ext>
            </a:extLst>
          </p:cNvPr>
          <p:cNvSpPr>
            <a:spLocks noGrp="1"/>
          </p:cNvSpPr>
          <p:nvPr>
            <p:ph idx="1"/>
          </p:nvPr>
        </p:nvSpPr>
        <p:spPr>
          <a:xfrm>
            <a:off x="296333" y="747346"/>
            <a:ext cx="11563351" cy="5635869"/>
          </a:xfrm>
        </p:spPr>
        <p:txBody>
          <a:bodyPr>
            <a:normAutofit lnSpcReduction="10000"/>
          </a:bodyPr>
          <a:lstStyle/>
          <a:p>
            <a:r>
              <a:rPr lang="en-US" sz="2600" b="1" dirty="0">
                <a:solidFill>
                  <a:schemeClr val="tx1"/>
                </a:solidFill>
              </a:rPr>
              <a:t>A number of common elements come to the fore when considering these lessons learned, that are generally applicable:</a:t>
            </a:r>
          </a:p>
          <a:p>
            <a:pPr lvl="1"/>
            <a:r>
              <a:rPr lang="en-US" sz="2600" dirty="0">
                <a:solidFill>
                  <a:schemeClr val="accent6"/>
                </a:solidFill>
              </a:rPr>
              <a:t>More thorough “mock-up” assemblies</a:t>
            </a:r>
          </a:p>
          <a:p>
            <a:pPr lvl="2"/>
            <a:r>
              <a:rPr lang="en-US" sz="2200" dirty="0">
                <a:solidFill>
                  <a:schemeClr val="accent6"/>
                </a:solidFill>
              </a:rPr>
              <a:t>Almost every aspect of the assembly process should be tested out – even if similar to previous projects </a:t>
            </a:r>
          </a:p>
          <a:p>
            <a:pPr lvl="3"/>
            <a:r>
              <a:rPr lang="en-US" sz="2000" dirty="0">
                <a:solidFill>
                  <a:schemeClr val="accent6"/>
                </a:solidFill>
              </a:rPr>
              <a:t>Verifies procedures are adequately detailed</a:t>
            </a:r>
          </a:p>
          <a:p>
            <a:pPr lvl="3"/>
            <a:r>
              <a:rPr lang="en-US" sz="2000" dirty="0">
                <a:solidFill>
                  <a:schemeClr val="accent6"/>
                </a:solidFill>
              </a:rPr>
              <a:t>Verifies tooling functions as required</a:t>
            </a:r>
          </a:p>
          <a:p>
            <a:pPr lvl="3"/>
            <a:r>
              <a:rPr lang="en-US" sz="2000" dirty="0">
                <a:solidFill>
                  <a:schemeClr val="accent6"/>
                </a:solidFill>
              </a:rPr>
              <a:t> Actual assembly staff need to be involved, along with engineers, </a:t>
            </a:r>
            <a:r>
              <a:rPr lang="en-US" sz="2000" dirty="0" err="1">
                <a:solidFill>
                  <a:schemeClr val="accent6"/>
                </a:solidFill>
              </a:rPr>
              <a:t>etc</a:t>
            </a:r>
            <a:endParaRPr lang="en-US" sz="2000" dirty="0">
              <a:solidFill>
                <a:schemeClr val="accent6"/>
              </a:solidFill>
            </a:endParaRPr>
          </a:p>
          <a:p>
            <a:pPr lvl="3"/>
            <a:r>
              <a:rPr lang="en-US" sz="2000" dirty="0">
                <a:solidFill>
                  <a:schemeClr val="accent6"/>
                </a:solidFill>
              </a:rPr>
              <a:t>Follow the existing procedures at first</a:t>
            </a:r>
          </a:p>
          <a:p>
            <a:pPr lvl="2"/>
            <a:r>
              <a:rPr lang="en-US" sz="2200" dirty="0">
                <a:solidFill>
                  <a:schemeClr val="accent6"/>
                </a:solidFill>
              </a:rPr>
              <a:t>Make time for this in the schedule</a:t>
            </a:r>
          </a:p>
          <a:p>
            <a:pPr lvl="3"/>
            <a:r>
              <a:rPr lang="en-US" sz="2000" dirty="0">
                <a:solidFill>
                  <a:schemeClr val="accent6"/>
                </a:solidFill>
              </a:rPr>
              <a:t>Human resources available</a:t>
            </a:r>
          </a:p>
          <a:p>
            <a:pPr lvl="3"/>
            <a:r>
              <a:rPr lang="en-US" sz="2000" dirty="0">
                <a:solidFill>
                  <a:schemeClr val="accent6"/>
                </a:solidFill>
              </a:rPr>
              <a:t>Tooling, components, HW available</a:t>
            </a:r>
          </a:p>
          <a:p>
            <a:pPr lvl="4"/>
            <a:r>
              <a:rPr lang="en-US" sz="1700" dirty="0">
                <a:solidFill>
                  <a:schemeClr val="accent6"/>
                </a:solidFill>
              </a:rPr>
              <a:t>Consider impact of unexpectedly long lead times for tooling fabrications, hardware deliveries, etc.</a:t>
            </a:r>
          </a:p>
          <a:p>
            <a:pPr lvl="3"/>
            <a:r>
              <a:rPr lang="en-US" sz="2000" dirty="0">
                <a:solidFill>
                  <a:schemeClr val="accent6"/>
                </a:solidFill>
              </a:rPr>
              <a:t>Include time for modification of tooling, etc. and a re-test</a:t>
            </a:r>
          </a:p>
          <a:p>
            <a:pPr lvl="3"/>
            <a:r>
              <a:rPr lang="en-US" sz="2000" dirty="0">
                <a:solidFill>
                  <a:schemeClr val="accent6"/>
                </a:solidFill>
              </a:rPr>
              <a:t>Verify changes and improvements outside the CR – they may not be sufficient, or there could be other (new) impacts</a:t>
            </a:r>
          </a:p>
          <a:p>
            <a:pPr marL="1140854" lvl="3" indent="0">
              <a:buNone/>
            </a:pPr>
            <a:endParaRPr lang="en-US" sz="2000" dirty="0">
              <a:solidFill>
                <a:schemeClr val="accent6"/>
              </a:solidFill>
            </a:endParaRPr>
          </a:p>
          <a:p>
            <a:pPr marL="1142972" lvl="3" indent="0">
              <a:buNone/>
            </a:pPr>
            <a:endParaRPr lang="en-US" sz="2134" dirty="0">
              <a:solidFill>
                <a:schemeClr val="accent6"/>
              </a:solidFill>
            </a:endParaRPr>
          </a:p>
          <a:p>
            <a:endParaRPr lang="en-US" sz="2267" dirty="0"/>
          </a:p>
          <a:p>
            <a:pPr marL="0" indent="0">
              <a:buNone/>
            </a:pPr>
            <a:endParaRPr lang="en-US" sz="2000" dirty="0"/>
          </a:p>
        </p:txBody>
      </p:sp>
      <p:sp>
        <p:nvSpPr>
          <p:cNvPr id="3" name="Title 2">
            <a:extLst>
              <a:ext uri="{FF2B5EF4-FFF2-40B4-BE49-F238E27FC236}">
                <a16:creationId xmlns:a16="http://schemas.microsoft.com/office/drawing/2014/main" id="{0202816E-0392-AE43-AACB-6CB5C6B53F3C}"/>
              </a:ext>
            </a:extLst>
          </p:cNvPr>
          <p:cNvSpPr>
            <a:spLocks noGrp="1"/>
          </p:cNvSpPr>
          <p:nvPr>
            <p:ph type="title"/>
          </p:nvPr>
        </p:nvSpPr>
        <p:spPr/>
        <p:txBody>
          <a:bodyPr/>
          <a:lstStyle/>
          <a:p>
            <a:r>
              <a:rPr lang="en-US" dirty="0"/>
              <a:t>Summary</a:t>
            </a:r>
          </a:p>
        </p:txBody>
      </p:sp>
      <p:sp>
        <p:nvSpPr>
          <p:cNvPr id="4" name="Date Placeholder 3">
            <a:extLst>
              <a:ext uri="{FF2B5EF4-FFF2-40B4-BE49-F238E27FC236}">
                <a16:creationId xmlns:a16="http://schemas.microsoft.com/office/drawing/2014/main" id="{673C145E-F686-664B-9649-28917F681C64}"/>
              </a:ext>
            </a:extLst>
          </p:cNvPr>
          <p:cNvSpPr>
            <a:spLocks noGrp="1"/>
          </p:cNvSpPr>
          <p:nvPr>
            <p:ph type="dt" sz="half"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t>12-July, 2022</a:t>
            </a:r>
            <a:endParaRPr kumimoji="0" lang="en-US" sz="1200" b="0" i="0" u="none" strike="noStrike" kern="1200" cap="none" spc="0" normalizeH="0" baseline="0" noProof="0" dirty="0">
              <a:ln>
                <a:noFill/>
              </a:ln>
              <a:solidFill>
                <a:srgbClr val="004C97"/>
              </a:solidFill>
              <a:effectLst/>
              <a:uLnTx/>
              <a:uFillTx/>
              <a:latin typeface="Helvetica" charset="0"/>
            </a:endParaRPr>
          </a:p>
        </p:txBody>
      </p:sp>
      <p:sp>
        <p:nvSpPr>
          <p:cNvPr id="5" name="Footer Placeholder 4">
            <a:extLst>
              <a:ext uri="{FF2B5EF4-FFF2-40B4-BE49-F238E27FC236}">
                <a16:creationId xmlns:a16="http://schemas.microsoft.com/office/drawing/2014/main" id="{82F1B9DD-93B4-394F-9501-2E4A2202360C}"/>
              </a:ext>
            </a:extLst>
          </p:cNvPr>
          <p:cNvSpPr>
            <a:spLocks noGrp="1"/>
          </p:cNvSpPr>
          <p:nvPr>
            <p:ph type="ftr" sz="quarter" idx="11"/>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a:ea typeface="ＭＳ Ｐゴシック" charset="0"/>
              </a:rPr>
              <a:t>PIP-II 2nd Technical Workshop | WG1 | J. Ozelis, HB650 pCM String Assy Lessons Learned Summary</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6" name="Slide Number Placeholder 5">
            <a:extLst>
              <a:ext uri="{FF2B5EF4-FFF2-40B4-BE49-F238E27FC236}">
                <a16:creationId xmlns:a16="http://schemas.microsoft.com/office/drawing/2014/main" id="{342249FC-3B9C-DF44-AF7E-4CA3CB47A350}"/>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dirty="0">
              <a:ln>
                <a:noFill/>
              </a:ln>
              <a:solidFill>
                <a:srgbClr val="004C97"/>
              </a:solidFill>
              <a:effectLst/>
              <a:uLnTx/>
              <a:uFillTx/>
              <a:latin typeface="Helvetica" charset="0"/>
            </a:endParaRPr>
          </a:p>
        </p:txBody>
      </p:sp>
    </p:spTree>
    <p:extLst>
      <p:ext uri="{BB962C8B-B14F-4D97-AF65-F5344CB8AC3E}">
        <p14:creationId xmlns:p14="http://schemas.microsoft.com/office/powerpoint/2010/main" val="3152946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CFAE13-8874-A14D-8F97-629D4C451E6C}"/>
              </a:ext>
            </a:extLst>
          </p:cNvPr>
          <p:cNvSpPr>
            <a:spLocks noGrp="1"/>
          </p:cNvSpPr>
          <p:nvPr>
            <p:ph idx="1"/>
          </p:nvPr>
        </p:nvSpPr>
        <p:spPr>
          <a:xfrm>
            <a:off x="296333" y="747346"/>
            <a:ext cx="11563351" cy="5635869"/>
          </a:xfrm>
        </p:spPr>
        <p:txBody>
          <a:bodyPr>
            <a:normAutofit/>
          </a:bodyPr>
          <a:lstStyle/>
          <a:p>
            <a:pPr lvl="1"/>
            <a:r>
              <a:rPr lang="en-US" sz="2600" dirty="0">
                <a:solidFill>
                  <a:schemeClr val="accent6"/>
                </a:solidFill>
              </a:rPr>
              <a:t>Fully commission any new facilities/infrastructure</a:t>
            </a:r>
          </a:p>
          <a:p>
            <a:pPr lvl="2"/>
            <a:r>
              <a:rPr lang="en-US" sz="2200" dirty="0">
                <a:solidFill>
                  <a:schemeClr val="accent6"/>
                </a:solidFill>
              </a:rPr>
              <a:t>Pumping systems, purging systems, controls, DAQ</a:t>
            </a:r>
          </a:p>
          <a:p>
            <a:pPr lvl="2"/>
            <a:r>
              <a:rPr lang="en-US" sz="2200" dirty="0">
                <a:solidFill>
                  <a:schemeClr val="accent6"/>
                </a:solidFill>
              </a:rPr>
              <a:t>Verify not only functionality but cleanliness</a:t>
            </a:r>
          </a:p>
          <a:p>
            <a:pPr lvl="3"/>
            <a:r>
              <a:rPr lang="en-US" sz="2000" dirty="0">
                <a:solidFill>
                  <a:schemeClr val="accent6"/>
                </a:solidFill>
              </a:rPr>
              <a:t>E.g., verification testing in vertical test stand</a:t>
            </a:r>
          </a:p>
          <a:p>
            <a:pPr lvl="3"/>
            <a:r>
              <a:rPr lang="en-US" sz="2000" dirty="0">
                <a:solidFill>
                  <a:schemeClr val="accent6"/>
                </a:solidFill>
              </a:rPr>
              <a:t>Certification of the clean room(s) is a given…</a:t>
            </a:r>
          </a:p>
          <a:p>
            <a:pPr lvl="3"/>
            <a:endParaRPr lang="en-US" sz="2134" dirty="0">
              <a:solidFill>
                <a:schemeClr val="accent6"/>
              </a:solidFill>
            </a:endParaRPr>
          </a:p>
          <a:p>
            <a:pPr lvl="1"/>
            <a:r>
              <a:rPr lang="en-US" sz="2600" dirty="0"/>
              <a:t>QC of components</a:t>
            </a:r>
          </a:p>
          <a:p>
            <a:pPr lvl="2"/>
            <a:r>
              <a:rPr lang="en-US" sz="2200" dirty="0"/>
              <a:t>Do not shortcut QC inspection of components &amp; tooling, especially interfaces</a:t>
            </a:r>
          </a:p>
          <a:p>
            <a:pPr lvl="2"/>
            <a:r>
              <a:rPr lang="en-US" sz="2200" dirty="0"/>
              <a:t>Don’t use the mock-up activities as the time for discovering that things don’t fit together.</a:t>
            </a:r>
          </a:p>
          <a:p>
            <a:pPr lvl="3"/>
            <a:r>
              <a:rPr lang="en-US" sz="2067" dirty="0"/>
              <a:t>Verify fit-up and address any issues beforehand</a:t>
            </a:r>
          </a:p>
          <a:p>
            <a:pPr lvl="2"/>
            <a:endParaRPr lang="en-US" sz="2467" dirty="0"/>
          </a:p>
          <a:p>
            <a:pPr marL="0" indent="0">
              <a:buNone/>
            </a:pPr>
            <a:endParaRPr lang="en-US" sz="2000" dirty="0"/>
          </a:p>
        </p:txBody>
      </p:sp>
      <p:sp>
        <p:nvSpPr>
          <p:cNvPr id="3" name="Title 2">
            <a:extLst>
              <a:ext uri="{FF2B5EF4-FFF2-40B4-BE49-F238E27FC236}">
                <a16:creationId xmlns:a16="http://schemas.microsoft.com/office/drawing/2014/main" id="{0202816E-0392-AE43-AACB-6CB5C6B53F3C}"/>
              </a:ext>
            </a:extLst>
          </p:cNvPr>
          <p:cNvSpPr>
            <a:spLocks noGrp="1"/>
          </p:cNvSpPr>
          <p:nvPr>
            <p:ph type="title"/>
          </p:nvPr>
        </p:nvSpPr>
        <p:spPr/>
        <p:txBody>
          <a:bodyPr/>
          <a:lstStyle/>
          <a:p>
            <a:r>
              <a:rPr lang="en-US" dirty="0"/>
              <a:t>Summary</a:t>
            </a:r>
          </a:p>
        </p:txBody>
      </p:sp>
      <p:sp>
        <p:nvSpPr>
          <p:cNvPr id="4" name="Date Placeholder 3">
            <a:extLst>
              <a:ext uri="{FF2B5EF4-FFF2-40B4-BE49-F238E27FC236}">
                <a16:creationId xmlns:a16="http://schemas.microsoft.com/office/drawing/2014/main" id="{673C145E-F686-664B-9649-28917F681C64}"/>
              </a:ext>
            </a:extLst>
          </p:cNvPr>
          <p:cNvSpPr>
            <a:spLocks noGrp="1"/>
          </p:cNvSpPr>
          <p:nvPr>
            <p:ph type="dt" sz="half"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t>12-July, 2022</a:t>
            </a:r>
            <a:endParaRPr kumimoji="0" lang="en-US" sz="1200" b="0" i="0" u="none" strike="noStrike" kern="1200" cap="none" spc="0" normalizeH="0" baseline="0" noProof="0" dirty="0">
              <a:ln>
                <a:noFill/>
              </a:ln>
              <a:solidFill>
                <a:srgbClr val="004C97"/>
              </a:solidFill>
              <a:effectLst/>
              <a:uLnTx/>
              <a:uFillTx/>
              <a:latin typeface="Helvetica" charset="0"/>
            </a:endParaRPr>
          </a:p>
        </p:txBody>
      </p:sp>
      <p:sp>
        <p:nvSpPr>
          <p:cNvPr id="5" name="Footer Placeholder 4">
            <a:extLst>
              <a:ext uri="{FF2B5EF4-FFF2-40B4-BE49-F238E27FC236}">
                <a16:creationId xmlns:a16="http://schemas.microsoft.com/office/drawing/2014/main" id="{82F1B9DD-93B4-394F-9501-2E4A2202360C}"/>
              </a:ext>
            </a:extLst>
          </p:cNvPr>
          <p:cNvSpPr>
            <a:spLocks noGrp="1"/>
          </p:cNvSpPr>
          <p:nvPr>
            <p:ph type="ftr" sz="quarter" idx="11"/>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a:ea typeface="ＭＳ Ｐゴシック" charset="0"/>
              </a:rPr>
              <a:t>PIP-II 2nd Technical Workshop | WG1 | J. Ozelis, HB650 pCM String Assy Lessons Learned Summary</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6" name="Slide Number Placeholder 5">
            <a:extLst>
              <a:ext uri="{FF2B5EF4-FFF2-40B4-BE49-F238E27FC236}">
                <a16:creationId xmlns:a16="http://schemas.microsoft.com/office/drawing/2014/main" id="{342249FC-3B9C-DF44-AF7E-4CA3CB47A350}"/>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dirty="0">
              <a:ln>
                <a:noFill/>
              </a:ln>
              <a:solidFill>
                <a:srgbClr val="004C97"/>
              </a:solidFill>
              <a:effectLst/>
              <a:uLnTx/>
              <a:uFillTx/>
              <a:latin typeface="Helvetica" charset="0"/>
            </a:endParaRPr>
          </a:p>
        </p:txBody>
      </p:sp>
    </p:spTree>
    <p:extLst>
      <p:ext uri="{BB962C8B-B14F-4D97-AF65-F5344CB8AC3E}">
        <p14:creationId xmlns:p14="http://schemas.microsoft.com/office/powerpoint/2010/main" val="11110659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CFAE13-8874-A14D-8F97-629D4C451E6C}"/>
              </a:ext>
            </a:extLst>
          </p:cNvPr>
          <p:cNvSpPr>
            <a:spLocks noGrp="1"/>
          </p:cNvSpPr>
          <p:nvPr>
            <p:ph idx="1"/>
          </p:nvPr>
        </p:nvSpPr>
        <p:spPr>
          <a:xfrm>
            <a:off x="296333" y="747346"/>
            <a:ext cx="11563351" cy="5635869"/>
          </a:xfrm>
        </p:spPr>
        <p:txBody>
          <a:bodyPr>
            <a:normAutofit/>
          </a:bodyPr>
          <a:lstStyle/>
          <a:p>
            <a:pPr lvl="1"/>
            <a:r>
              <a:rPr lang="en-US" sz="2600" dirty="0">
                <a:solidFill>
                  <a:schemeClr val="accent6"/>
                </a:solidFill>
              </a:rPr>
              <a:t>Do not be overly-aggressive with scheduling</a:t>
            </a:r>
          </a:p>
          <a:p>
            <a:pPr lvl="2"/>
            <a:r>
              <a:rPr lang="en-US" sz="2200" dirty="0">
                <a:solidFill>
                  <a:schemeClr val="accent6"/>
                </a:solidFill>
              </a:rPr>
              <a:t>Procurements (tooling, HW) are taking (in some cases much) longer than expected</a:t>
            </a:r>
          </a:p>
          <a:p>
            <a:pPr lvl="3"/>
            <a:r>
              <a:rPr lang="en-US" sz="2067" dirty="0">
                <a:solidFill>
                  <a:schemeClr val="accent6"/>
                </a:solidFill>
              </a:rPr>
              <a:t>This can reduce or eliminate time for mock-ups, re-work, etc.</a:t>
            </a:r>
          </a:p>
          <a:p>
            <a:pPr lvl="2"/>
            <a:r>
              <a:rPr lang="en-US" sz="2200" dirty="0">
                <a:solidFill>
                  <a:schemeClr val="accent6"/>
                </a:solidFill>
              </a:rPr>
              <a:t>QC take longer than you think, especially if comprehensive</a:t>
            </a:r>
          </a:p>
          <a:p>
            <a:pPr lvl="2"/>
            <a:r>
              <a:rPr lang="en-US" sz="2200" dirty="0">
                <a:solidFill>
                  <a:schemeClr val="accent6"/>
                </a:solidFill>
              </a:rPr>
              <a:t>Re-work of tooling can take longer</a:t>
            </a:r>
          </a:p>
          <a:p>
            <a:pPr lvl="3"/>
            <a:r>
              <a:rPr lang="en-US" sz="2067" dirty="0">
                <a:solidFill>
                  <a:schemeClr val="accent6"/>
                </a:solidFill>
              </a:rPr>
              <a:t>On-site shop turn-around time, workload, priorities</a:t>
            </a:r>
          </a:p>
          <a:p>
            <a:pPr lvl="3"/>
            <a:r>
              <a:rPr lang="en-US" sz="2067" dirty="0">
                <a:solidFill>
                  <a:schemeClr val="accent6"/>
                </a:solidFill>
              </a:rPr>
              <a:t>Local machine shops turnaround time</a:t>
            </a:r>
          </a:p>
          <a:p>
            <a:pPr lvl="3"/>
            <a:r>
              <a:rPr lang="en-US" sz="2067" dirty="0">
                <a:solidFill>
                  <a:schemeClr val="accent6"/>
                </a:solidFill>
              </a:rPr>
              <a:t>Procurement processes</a:t>
            </a:r>
          </a:p>
          <a:p>
            <a:pPr lvl="4"/>
            <a:r>
              <a:rPr lang="en-US" sz="2067" dirty="0">
                <a:solidFill>
                  <a:schemeClr val="accent6"/>
                </a:solidFill>
              </a:rPr>
              <a:t>Revised, reviewed, approved, released drawings</a:t>
            </a:r>
          </a:p>
          <a:p>
            <a:pPr lvl="2"/>
            <a:r>
              <a:rPr lang="en-US" sz="2133" dirty="0">
                <a:solidFill>
                  <a:schemeClr val="accent6"/>
                </a:solidFill>
              </a:rPr>
              <a:t>The mock-up activities will take longer than what is expected for production</a:t>
            </a:r>
          </a:p>
          <a:p>
            <a:pPr lvl="1"/>
            <a:r>
              <a:rPr lang="en-US" sz="2600" dirty="0"/>
              <a:t>We are presently working on completing the design/tooling/procedure changes and verifying their effectiveness. </a:t>
            </a:r>
          </a:p>
          <a:p>
            <a:pPr lvl="2"/>
            <a:r>
              <a:rPr lang="en-US" sz="2200" dirty="0"/>
              <a:t>Each issue has a mitigation “due date”</a:t>
            </a:r>
          </a:p>
          <a:p>
            <a:pPr marL="0" indent="0">
              <a:buNone/>
            </a:pPr>
            <a:endParaRPr lang="en-US" sz="2000" dirty="0"/>
          </a:p>
        </p:txBody>
      </p:sp>
      <p:sp>
        <p:nvSpPr>
          <p:cNvPr id="3" name="Title 2">
            <a:extLst>
              <a:ext uri="{FF2B5EF4-FFF2-40B4-BE49-F238E27FC236}">
                <a16:creationId xmlns:a16="http://schemas.microsoft.com/office/drawing/2014/main" id="{0202816E-0392-AE43-AACB-6CB5C6B53F3C}"/>
              </a:ext>
            </a:extLst>
          </p:cNvPr>
          <p:cNvSpPr>
            <a:spLocks noGrp="1"/>
          </p:cNvSpPr>
          <p:nvPr>
            <p:ph type="title"/>
          </p:nvPr>
        </p:nvSpPr>
        <p:spPr/>
        <p:txBody>
          <a:bodyPr/>
          <a:lstStyle/>
          <a:p>
            <a:r>
              <a:rPr lang="en-US" dirty="0"/>
              <a:t>Summary</a:t>
            </a:r>
          </a:p>
        </p:txBody>
      </p:sp>
      <p:sp>
        <p:nvSpPr>
          <p:cNvPr id="4" name="Date Placeholder 3">
            <a:extLst>
              <a:ext uri="{FF2B5EF4-FFF2-40B4-BE49-F238E27FC236}">
                <a16:creationId xmlns:a16="http://schemas.microsoft.com/office/drawing/2014/main" id="{673C145E-F686-664B-9649-28917F681C64}"/>
              </a:ext>
            </a:extLst>
          </p:cNvPr>
          <p:cNvSpPr>
            <a:spLocks noGrp="1"/>
          </p:cNvSpPr>
          <p:nvPr>
            <p:ph type="dt" sz="half"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t>12-July, 2022</a:t>
            </a:r>
            <a:endParaRPr kumimoji="0" lang="en-US" sz="1200" b="0" i="0" u="none" strike="noStrike" kern="1200" cap="none" spc="0" normalizeH="0" baseline="0" noProof="0" dirty="0">
              <a:ln>
                <a:noFill/>
              </a:ln>
              <a:solidFill>
                <a:srgbClr val="004C97"/>
              </a:solidFill>
              <a:effectLst/>
              <a:uLnTx/>
              <a:uFillTx/>
              <a:latin typeface="Helvetica" charset="0"/>
            </a:endParaRPr>
          </a:p>
        </p:txBody>
      </p:sp>
      <p:sp>
        <p:nvSpPr>
          <p:cNvPr id="5" name="Footer Placeholder 4">
            <a:extLst>
              <a:ext uri="{FF2B5EF4-FFF2-40B4-BE49-F238E27FC236}">
                <a16:creationId xmlns:a16="http://schemas.microsoft.com/office/drawing/2014/main" id="{82F1B9DD-93B4-394F-9501-2E4A2202360C}"/>
              </a:ext>
            </a:extLst>
          </p:cNvPr>
          <p:cNvSpPr>
            <a:spLocks noGrp="1"/>
          </p:cNvSpPr>
          <p:nvPr>
            <p:ph type="ftr" sz="quarter" idx="11"/>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a:ea typeface="ＭＳ Ｐゴシック" charset="0"/>
              </a:rPr>
              <a:t>PIP-II 2nd Technical Workshop | WG1 | J. Ozelis, HB650 pCM String Assy Lessons Learned Summary</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6" name="Slide Number Placeholder 5">
            <a:extLst>
              <a:ext uri="{FF2B5EF4-FFF2-40B4-BE49-F238E27FC236}">
                <a16:creationId xmlns:a16="http://schemas.microsoft.com/office/drawing/2014/main" id="{342249FC-3B9C-DF44-AF7E-4CA3CB47A350}"/>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dirty="0">
              <a:ln>
                <a:noFill/>
              </a:ln>
              <a:solidFill>
                <a:srgbClr val="004C97"/>
              </a:solidFill>
              <a:effectLst/>
              <a:uLnTx/>
              <a:uFillTx/>
              <a:latin typeface="Helvetica" charset="0"/>
            </a:endParaRPr>
          </a:p>
        </p:txBody>
      </p:sp>
    </p:spTree>
    <p:extLst>
      <p:ext uri="{BB962C8B-B14F-4D97-AF65-F5344CB8AC3E}">
        <p14:creationId xmlns:p14="http://schemas.microsoft.com/office/powerpoint/2010/main" val="10290859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CFAE13-8874-A14D-8F97-629D4C451E6C}"/>
              </a:ext>
            </a:extLst>
          </p:cNvPr>
          <p:cNvSpPr>
            <a:spLocks noGrp="1"/>
          </p:cNvSpPr>
          <p:nvPr>
            <p:ph idx="1"/>
          </p:nvPr>
        </p:nvSpPr>
        <p:spPr>
          <a:xfrm>
            <a:off x="296333" y="747346"/>
            <a:ext cx="11563351" cy="5635869"/>
          </a:xfrm>
        </p:spPr>
        <p:txBody>
          <a:bodyPr>
            <a:normAutofit/>
          </a:bodyPr>
          <a:lstStyle/>
          <a:p>
            <a:pPr lvl="1"/>
            <a:r>
              <a:rPr lang="en-US" sz="2600" dirty="0">
                <a:solidFill>
                  <a:schemeClr val="accent6"/>
                </a:solidFill>
              </a:rPr>
              <a:t>Thanks to the many people involved in the HB650 </a:t>
            </a:r>
            <a:r>
              <a:rPr lang="en-US" sz="2600" dirty="0" err="1">
                <a:solidFill>
                  <a:schemeClr val="accent6"/>
                </a:solidFill>
              </a:rPr>
              <a:t>pCM</a:t>
            </a:r>
            <a:r>
              <a:rPr lang="en-US" sz="2600" dirty="0">
                <a:solidFill>
                  <a:schemeClr val="accent6"/>
                </a:solidFill>
              </a:rPr>
              <a:t> String Assembly activity who provided input/feedback that contributed </a:t>
            </a:r>
            <a:r>
              <a:rPr lang="en-US" sz="2600">
                <a:solidFill>
                  <a:schemeClr val="accent6"/>
                </a:solidFill>
              </a:rPr>
              <a:t>to these Lessons </a:t>
            </a:r>
            <a:r>
              <a:rPr lang="en-US" sz="2600" dirty="0">
                <a:solidFill>
                  <a:schemeClr val="accent6"/>
                </a:solidFill>
              </a:rPr>
              <a:t>Learned:</a:t>
            </a:r>
          </a:p>
          <a:p>
            <a:pPr marL="1519728" lvl="4" indent="0">
              <a:buNone/>
            </a:pPr>
            <a:r>
              <a:rPr lang="en-US" sz="2000"/>
              <a:t>Marco </a:t>
            </a:r>
            <a:r>
              <a:rPr lang="en-US" sz="2000" dirty="0"/>
              <a:t>Battistoni</a:t>
            </a:r>
          </a:p>
          <a:p>
            <a:pPr marL="1519728" lvl="4" indent="0">
              <a:buNone/>
            </a:pPr>
            <a:r>
              <a:rPr lang="en-US" sz="2000" dirty="0"/>
              <a:t>Damon Bice</a:t>
            </a:r>
          </a:p>
          <a:p>
            <a:pPr marL="1519728" lvl="4" indent="0">
              <a:buNone/>
            </a:pPr>
            <a:r>
              <a:rPr lang="en-US" sz="2000" dirty="0"/>
              <a:t>Saravan Chandrasekaran</a:t>
            </a:r>
          </a:p>
          <a:p>
            <a:pPr marL="1519728" lvl="4" indent="0">
              <a:buNone/>
            </a:pPr>
            <a:r>
              <a:rPr lang="en-US" sz="2000" dirty="0"/>
              <a:t>Mark Chlebek</a:t>
            </a:r>
          </a:p>
          <a:p>
            <a:pPr marL="1519728" lvl="4" indent="0">
              <a:buNone/>
            </a:pPr>
            <a:r>
              <a:rPr lang="en-US" sz="2000" dirty="0"/>
              <a:t>Ted Ill</a:t>
            </a:r>
          </a:p>
          <a:p>
            <a:pPr marL="1519728" lvl="4" indent="0">
              <a:buNone/>
            </a:pPr>
            <a:r>
              <a:rPr lang="en-US" sz="2000" dirty="0"/>
              <a:t>Olivier Napoly</a:t>
            </a:r>
          </a:p>
          <a:p>
            <a:pPr marL="1519728" lvl="4" indent="0">
              <a:buNone/>
            </a:pPr>
            <a:r>
              <a:rPr lang="en-US" sz="2000" dirty="0"/>
              <a:t>Yuriy Orlov</a:t>
            </a:r>
          </a:p>
          <a:p>
            <a:pPr marL="1519728" lvl="4" indent="0">
              <a:buNone/>
            </a:pPr>
            <a:r>
              <a:rPr lang="en-US" sz="2000" dirty="0"/>
              <a:t>Valeri Poloubotko</a:t>
            </a:r>
          </a:p>
          <a:p>
            <a:pPr marL="1519728" lvl="4" indent="0">
              <a:buNone/>
            </a:pPr>
            <a:r>
              <a:rPr lang="en-US" sz="2000" dirty="0"/>
              <a:t>Tim Ring</a:t>
            </a:r>
          </a:p>
          <a:p>
            <a:pPr marL="1519728" lvl="4" indent="0">
              <a:buNone/>
            </a:pPr>
            <a:r>
              <a:rPr lang="en-US" sz="2000" dirty="0"/>
              <a:t>Vincent Roger</a:t>
            </a:r>
          </a:p>
          <a:p>
            <a:pPr marL="1519728" lvl="4" indent="0">
              <a:buNone/>
            </a:pPr>
            <a:r>
              <a:rPr lang="en-US" sz="2000" dirty="0"/>
              <a:t>Genfa Wu</a:t>
            </a:r>
          </a:p>
          <a:p>
            <a:pPr marL="0" indent="0">
              <a:buNone/>
            </a:pPr>
            <a:endParaRPr lang="en-US" sz="2000" dirty="0"/>
          </a:p>
          <a:p>
            <a:pPr marL="0" indent="0">
              <a:buNone/>
            </a:pPr>
            <a:endParaRPr lang="en-US" sz="2000" dirty="0"/>
          </a:p>
          <a:p>
            <a:pPr marL="0" indent="0">
              <a:buNone/>
            </a:pPr>
            <a:endParaRPr lang="en-US" sz="2000" dirty="0"/>
          </a:p>
        </p:txBody>
      </p:sp>
      <p:sp>
        <p:nvSpPr>
          <p:cNvPr id="3" name="Title 2">
            <a:extLst>
              <a:ext uri="{FF2B5EF4-FFF2-40B4-BE49-F238E27FC236}">
                <a16:creationId xmlns:a16="http://schemas.microsoft.com/office/drawing/2014/main" id="{0202816E-0392-AE43-AACB-6CB5C6B53F3C}"/>
              </a:ext>
            </a:extLst>
          </p:cNvPr>
          <p:cNvSpPr>
            <a:spLocks noGrp="1"/>
          </p:cNvSpPr>
          <p:nvPr>
            <p:ph type="title"/>
          </p:nvPr>
        </p:nvSpPr>
        <p:spPr/>
        <p:txBody>
          <a:bodyPr/>
          <a:lstStyle/>
          <a:p>
            <a:r>
              <a:rPr lang="en-US" dirty="0"/>
              <a:t>Summary</a:t>
            </a:r>
          </a:p>
        </p:txBody>
      </p:sp>
      <p:sp>
        <p:nvSpPr>
          <p:cNvPr id="4" name="Date Placeholder 3">
            <a:extLst>
              <a:ext uri="{FF2B5EF4-FFF2-40B4-BE49-F238E27FC236}">
                <a16:creationId xmlns:a16="http://schemas.microsoft.com/office/drawing/2014/main" id="{673C145E-F686-664B-9649-28917F681C64}"/>
              </a:ext>
            </a:extLst>
          </p:cNvPr>
          <p:cNvSpPr>
            <a:spLocks noGrp="1"/>
          </p:cNvSpPr>
          <p:nvPr>
            <p:ph type="dt" sz="half"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t>12-July, 2022</a:t>
            </a:r>
            <a:endParaRPr kumimoji="0" lang="en-US" sz="1200" b="0" i="0" u="none" strike="noStrike" kern="1200" cap="none" spc="0" normalizeH="0" baseline="0" noProof="0" dirty="0">
              <a:ln>
                <a:noFill/>
              </a:ln>
              <a:solidFill>
                <a:srgbClr val="004C97"/>
              </a:solidFill>
              <a:effectLst/>
              <a:uLnTx/>
              <a:uFillTx/>
              <a:latin typeface="Helvetica" charset="0"/>
            </a:endParaRPr>
          </a:p>
        </p:txBody>
      </p:sp>
      <p:sp>
        <p:nvSpPr>
          <p:cNvPr id="5" name="Footer Placeholder 4">
            <a:extLst>
              <a:ext uri="{FF2B5EF4-FFF2-40B4-BE49-F238E27FC236}">
                <a16:creationId xmlns:a16="http://schemas.microsoft.com/office/drawing/2014/main" id="{82F1B9DD-93B4-394F-9501-2E4A2202360C}"/>
              </a:ext>
            </a:extLst>
          </p:cNvPr>
          <p:cNvSpPr>
            <a:spLocks noGrp="1"/>
          </p:cNvSpPr>
          <p:nvPr>
            <p:ph type="ftr" sz="quarter" idx="11"/>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a:ea typeface="ＭＳ Ｐゴシック" charset="0"/>
              </a:rPr>
              <a:t>PIP-II 2nd Technical Workshop | WG1 | J. Ozelis, HB650 pCM String Assy Lessons Learned Summary</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6" name="Slide Number Placeholder 5">
            <a:extLst>
              <a:ext uri="{FF2B5EF4-FFF2-40B4-BE49-F238E27FC236}">
                <a16:creationId xmlns:a16="http://schemas.microsoft.com/office/drawing/2014/main" id="{342249FC-3B9C-DF44-AF7E-4CA3CB47A350}"/>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dirty="0">
              <a:ln>
                <a:noFill/>
              </a:ln>
              <a:solidFill>
                <a:srgbClr val="004C97"/>
              </a:solidFill>
              <a:effectLst/>
              <a:uLnTx/>
              <a:uFillTx/>
              <a:latin typeface="Helvetica" charset="0"/>
            </a:endParaRPr>
          </a:p>
        </p:txBody>
      </p:sp>
    </p:spTree>
    <p:extLst>
      <p:ext uri="{BB962C8B-B14F-4D97-AF65-F5344CB8AC3E}">
        <p14:creationId xmlns:p14="http://schemas.microsoft.com/office/powerpoint/2010/main" val="121553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CFAE13-8874-A14D-8F97-629D4C451E6C}"/>
              </a:ext>
            </a:extLst>
          </p:cNvPr>
          <p:cNvSpPr>
            <a:spLocks noGrp="1"/>
          </p:cNvSpPr>
          <p:nvPr>
            <p:ph idx="1"/>
          </p:nvPr>
        </p:nvSpPr>
        <p:spPr>
          <a:xfrm>
            <a:off x="296333" y="747346"/>
            <a:ext cx="11563351" cy="5635869"/>
          </a:xfrm>
        </p:spPr>
        <p:txBody>
          <a:bodyPr>
            <a:normAutofit/>
          </a:bodyPr>
          <a:lstStyle/>
          <a:p>
            <a:r>
              <a:rPr lang="en-US" sz="2200" b="1" dirty="0">
                <a:solidFill>
                  <a:schemeClr val="tx1"/>
                </a:solidFill>
              </a:rPr>
              <a:t>Overall Strategy</a:t>
            </a:r>
          </a:p>
          <a:p>
            <a:pPr lvl="1"/>
            <a:r>
              <a:rPr lang="en-US" sz="2000" dirty="0"/>
              <a:t>Presented relevant topics from the official Discrepancy Reports (9 issued related to string assembly)</a:t>
            </a:r>
          </a:p>
          <a:p>
            <a:pPr lvl="2"/>
            <a:r>
              <a:rPr lang="en-US" sz="1867" dirty="0"/>
              <a:t>Nature of the discrepancy</a:t>
            </a:r>
          </a:p>
          <a:p>
            <a:pPr lvl="2"/>
            <a:r>
              <a:rPr lang="en-US" sz="1867" dirty="0"/>
              <a:t>Resolution</a:t>
            </a:r>
          </a:p>
          <a:p>
            <a:pPr lvl="2"/>
            <a:r>
              <a:rPr lang="en-US" sz="1867" dirty="0"/>
              <a:t>Corrective action</a:t>
            </a:r>
          </a:p>
          <a:p>
            <a:pPr lvl="1"/>
            <a:r>
              <a:rPr lang="en-US" sz="2000" dirty="0"/>
              <a:t>Discussed other “Lessons Learned” items individually, covering the following :</a:t>
            </a:r>
          </a:p>
          <a:p>
            <a:pPr lvl="2"/>
            <a:r>
              <a:rPr lang="en-US" sz="1867" dirty="0"/>
              <a:t>The issue/difficulty encountered</a:t>
            </a:r>
          </a:p>
          <a:p>
            <a:pPr lvl="2"/>
            <a:r>
              <a:rPr lang="en-US" sz="1867" dirty="0"/>
              <a:t>Root cause of the issue (bad tooling, incomplete procedure, sub-optimal component design, facility issue)</a:t>
            </a:r>
          </a:p>
          <a:p>
            <a:pPr lvl="2"/>
            <a:r>
              <a:rPr lang="en-US" sz="1867" dirty="0"/>
              <a:t>Proposed or agreed upon solution/mitigation</a:t>
            </a:r>
          </a:p>
          <a:p>
            <a:pPr lvl="2"/>
            <a:r>
              <a:rPr lang="en-US" sz="1867" dirty="0"/>
              <a:t>Status of the mitigation</a:t>
            </a:r>
          </a:p>
          <a:p>
            <a:pPr lvl="2"/>
            <a:r>
              <a:rPr lang="en-US" sz="1867" dirty="0"/>
              <a:t>Verification plan for mitigation</a:t>
            </a:r>
          </a:p>
          <a:p>
            <a:pPr lvl="1"/>
            <a:r>
              <a:rPr lang="en-US" dirty="0"/>
              <a:t>Summarize any common or general Lessons Learned – any overarching themes</a:t>
            </a:r>
          </a:p>
          <a:p>
            <a:pPr lvl="1"/>
            <a:r>
              <a:rPr lang="en-US" dirty="0"/>
              <a:t>In the following slides are described some lessons learned of particular note. Full set is discussed in slides on the LL Indico page (https://indico.fnal.gov/event/55032/)</a:t>
            </a:r>
            <a:endParaRPr lang="en-US" sz="2000" dirty="0"/>
          </a:p>
        </p:txBody>
      </p:sp>
      <p:sp>
        <p:nvSpPr>
          <p:cNvPr id="3" name="Title 2">
            <a:extLst>
              <a:ext uri="{FF2B5EF4-FFF2-40B4-BE49-F238E27FC236}">
                <a16:creationId xmlns:a16="http://schemas.microsoft.com/office/drawing/2014/main" id="{0202816E-0392-AE43-AACB-6CB5C6B53F3C}"/>
              </a:ext>
            </a:extLst>
          </p:cNvPr>
          <p:cNvSpPr>
            <a:spLocks noGrp="1"/>
          </p:cNvSpPr>
          <p:nvPr>
            <p:ph type="title"/>
          </p:nvPr>
        </p:nvSpPr>
        <p:spPr>
          <a:xfrm>
            <a:off x="304800" y="238224"/>
            <a:ext cx="11582400" cy="427877"/>
          </a:xfrm>
        </p:spPr>
        <p:txBody>
          <a:bodyPr/>
          <a:lstStyle/>
          <a:p>
            <a:r>
              <a:rPr lang="en-US" dirty="0"/>
              <a:t>Lessons Learned  - Discussion of Individual Issues </a:t>
            </a:r>
          </a:p>
        </p:txBody>
      </p:sp>
      <p:sp>
        <p:nvSpPr>
          <p:cNvPr id="4" name="Date Placeholder 3">
            <a:extLst>
              <a:ext uri="{FF2B5EF4-FFF2-40B4-BE49-F238E27FC236}">
                <a16:creationId xmlns:a16="http://schemas.microsoft.com/office/drawing/2014/main" id="{673C145E-F686-664B-9649-28917F681C64}"/>
              </a:ext>
            </a:extLst>
          </p:cNvPr>
          <p:cNvSpPr>
            <a:spLocks noGrp="1"/>
          </p:cNvSpPr>
          <p:nvPr>
            <p:ph type="dt" sz="half"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t>12-July, 2022</a:t>
            </a:r>
            <a:endParaRPr kumimoji="0" lang="en-US" sz="1200" b="0" i="0" u="none" strike="noStrike" kern="1200" cap="none" spc="0" normalizeH="0" baseline="0" noProof="0" dirty="0">
              <a:ln>
                <a:noFill/>
              </a:ln>
              <a:solidFill>
                <a:srgbClr val="004C97"/>
              </a:solidFill>
              <a:effectLst/>
              <a:uLnTx/>
              <a:uFillTx/>
              <a:latin typeface="Helvetica" charset="0"/>
            </a:endParaRPr>
          </a:p>
        </p:txBody>
      </p:sp>
      <p:sp>
        <p:nvSpPr>
          <p:cNvPr id="5" name="Footer Placeholder 4">
            <a:extLst>
              <a:ext uri="{FF2B5EF4-FFF2-40B4-BE49-F238E27FC236}">
                <a16:creationId xmlns:a16="http://schemas.microsoft.com/office/drawing/2014/main" id="{82F1B9DD-93B4-394F-9501-2E4A2202360C}"/>
              </a:ext>
            </a:extLst>
          </p:cNvPr>
          <p:cNvSpPr>
            <a:spLocks noGrp="1"/>
          </p:cNvSpPr>
          <p:nvPr>
            <p:ph type="ftr" sz="quarter" idx="11"/>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a:ea typeface="ＭＳ Ｐゴシック" charset="0"/>
              </a:rPr>
              <a:t>PIP-II 2nd Technical Workshop | WG1 | J. Ozelis, HB650 pCM String Assy Lessons Learned Summary</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6" name="Slide Number Placeholder 5">
            <a:extLst>
              <a:ext uri="{FF2B5EF4-FFF2-40B4-BE49-F238E27FC236}">
                <a16:creationId xmlns:a16="http://schemas.microsoft.com/office/drawing/2014/main" id="{342249FC-3B9C-DF44-AF7E-4CA3CB47A350}"/>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srgbClr val="004C97"/>
              </a:solidFill>
              <a:effectLst/>
              <a:uLnTx/>
              <a:uFillTx/>
              <a:latin typeface="Helvetica" charset="0"/>
            </a:endParaRPr>
          </a:p>
        </p:txBody>
      </p:sp>
    </p:spTree>
    <p:extLst>
      <p:ext uri="{BB962C8B-B14F-4D97-AF65-F5344CB8AC3E}">
        <p14:creationId xmlns:p14="http://schemas.microsoft.com/office/powerpoint/2010/main" val="3338777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CFAE13-8874-A14D-8F97-629D4C451E6C}"/>
              </a:ext>
            </a:extLst>
          </p:cNvPr>
          <p:cNvSpPr>
            <a:spLocks noGrp="1"/>
          </p:cNvSpPr>
          <p:nvPr>
            <p:ph idx="1"/>
          </p:nvPr>
        </p:nvSpPr>
        <p:spPr>
          <a:xfrm>
            <a:off x="296333" y="747346"/>
            <a:ext cx="11563351" cy="5635869"/>
          </a:xfrm>
        </p:spPr>
        <p:txBody>
          <a:bodyPr>
            <a:normAutofit/>
          </a:bodyPr>
          <a:lstStyle/>
          <a:p>
            <a:r>
              <a:rPr lang="en-US" sz="2200" dirty="0">
                <a:solidFill>
                  <a:schemeClr val="accent6">
                    <a:lumMod val="50000"/>
                  </a:schemeClr>
                </a:solidFill>
              </a:rPr>
              <a:t>12667 : Cavity internal pressure too high</a:t>
            </a:r>
          </a:p>
          <a:p>
            <a:r>
              <a:rPr lang="en-US" sz="2200" dirty="0">
                <a:solidFill>
                  <a:schemeClr val="accent6">
                    <a:lumMod val="50000"/>
                  </a:schemeClr>
                </a:solidFill>
              </a:rPr>
              <a:t>12775 : Two cavities had bent fill lines</a:t>
            </a:r>
          </a:p>
          <a:p>
            <a:r>
              <a:rPr lang="en-US" sz="2200" dirty="0">
                <a:solidFill>
                  <a:schemeClr val="accent6">
                    <a:lumMod val="50000"/>
                  </a:schemeClr>
                </a:solidFill>
              </a:rPr>
              <a:t>12726 : Inactive purging during coupler/bellows installation</a:t>
            </a:r>
          </a:p>
          <a:p>
            <a:r>
              <a:rPr lang="en-US" sz="2200" dirty="0">
                <a:solidFill>
                  <a:schemeClr val="accent6">
                    <a:lumMod val="50000"/>
                  </a:schemeClr>
                </a:solidFill>
              </a:rPr>
              <a:t>12709, 12710 : Improper coupler installation</a:t>
            </a:r>
          </a:p>
          <a:p>
            <a:r>
              <a:rPr lang="en-US" sz="2200" dirty="0">
                <a:solidFill>
                  <a:schemeClr val="accent6">
                    <a:lumMod val="50000"/>
                  </a:schemeClr>
                </a:solidFill>
              </a:rPr>
              <a:t>12750 : Inactive purge during coupler installation</a:t>
            </a:r>
          </a:p>
          <a:p>
            <a:r>
              <a:rPr lang="en-US" sz="2200" dirty="0">
                <a:solidFill>
                  <a:schemeClr val="accent6">
                    <a:lumMod val="50000"/>
                  </a:schemeClr>
                </a:solidFill>
              </a:rPr>
              <a:t>12790 : Coupler-Coupler distances out of spec</a:t>
            </a:r>
          </a:p>
          <a:p>
            <a:r>
              <a:rPr lang="en-US" sz="2200" dirty="0">
                <a:solidFill>
                  <a:schemeClr val="accent6">
                    <a:lumMod val="50000"/>
                  </a:schemeClr>
                </a:solidFill>
              </a:rPr>
              <a:t>12760 : Threaded stud in wrong orientation</a:t>
            </a:r>
          </a:p>
          <a:p>
            <a:r>
              <a:rPr lang="en-US" sz="2200" dirty="0">
                <a:solidFill>
                  <a:schemeClr val="accent6">
                    <a:lumMod val="50000"/>
                  </a:schemeClr>
                </a:solidFill>
              </a:rPr>
              <a:t>12806 : String overall length too long by 16mm</a:t>
            </a:r>
          </a:p>
          <a:p>
            <a:endParaRPr lang="en-US" sz="2200" b="1" dirty="0">
              <a:solidFill>
                <a:schemeClr val="tx1"/>
              </a:solidFill>
            </a:endParaRPr>
          </a:p>
          <a:p>
            <a:r>
              <a:rPr lang="en-US" sz="2200" dirty="0">
                <a:solidFill>
                  <a:schemeClr val="accent6">
                    <a:lumMod val="50000"/>
                  </a:schemeClr>
                </a:solidFill>
              </a:rPr>
              <a:t>12726, 12709, 12710, 12750, 12760,12790, 12806 to be covered as part of larger group of lessons learned from “</a:t>
            </a:r>
            <a:r>
              <a:rPr lang="en-US" sz="2200">
                <a:solidFill>
                  <a:schemeClr val="accent6">
                    <a:lumMod val="50000"/>
                  </a:schemeClr>
                </a:solidFill>
              </a:rPr>
              <a:t>After Action” survey.</a:t>
            </a:r>
            <a:endParaRPr lang="en-US" sz="2200" dirty="0">
              <a:solidFill>
                <a:schemeClr val="accent6">
                  <a:lumMod val="50000"/>
                </a:schemeClr>
              </a:solidFill>
            </a:endParaRPr>
          </a:p>
          <a:p>
            <a:endParaRPr lang="en-US" sz="2000" dirty="0"/>
          </a:p>
        </p:txBody>
      </p:sp>
      <p:sp>
        <p:nvSpPr>
          <p:cNvPr id="3" name="Title 2">
            <a:extLst>
              <a:ext uri="{FF2B5EF4-FFF2-40B4-BE49-F238E27FC236}">
                <a16:creationId xmlns:a16="http://schemas.microsoft.com/office/drawing/2014/main" id="{0202816E-0392-AE43-AACB-6CB5C6B53F3C}"/>
              </a:ext>
            </a:extLst>
          </p:cNvPr>
          <p:cNvSpPr>
            <a:spLocks noGrp="1"/>
          </p:cNvSpPr>
          <p:nvPr>
            <p:ph type="title"/>
          </p:nvPr>
        </p:nvSpPr>
        <p:spPr/>
        <p:txBody>
          <a:bodyPr/>
          <a:lstStyle/>
          <a:p>
            <a:r>
              <a:rPr lang="en-US" dirty="0"/>
              <a:t>Discrepancy Reports</a:t>
            </a:r>
          </a:p>
        </p:txBody>
      </p:sp>
      <p:sp>
        <p:nvSpPr>
          <p:cNvPr id="4" name="Date Placeholder 3">
            <a:extLst>
              <a:ext uri="{FF2B5EF4-FFF2-40B4-BE49-F238E27FC236}">
                <a16:creationId xmlns:a16="http://schemas.microsoft.com/office/drawing/2014/main" id="{673C145E-F686-664B-9649-28917F681C64}"/>
              </a:ext>
            </a:extLst>
          </p:cNvPr>
          <p:cNvSpPr>
            <a:spLocks noGrp="1"/>
          </p:cNvSpPr>
          <p:nvPr>
            <p:ph type="dt" sz="half"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t>12-July, 2022</a:t>
            </a:r>
            <a:endParaRPr kumimoji="0" lang="en-US" sz="1200" b="0" i="0" u="none" strike="noStrike" kern="1200" cap="none" spc="0" normalizeH="0" baseline="0" noProof="0" dirty="0">
              <a:ln>
                <a:noFill/>
              </a:ln>
              <a:solidFill>
                <a:srgbClr val="004C97"/>
              </a:solidFill>
              <a:effectLst/>
              <a:uLnTx/>
              <a:uFillTx/>
              <a:latin typeface="Helvetica" charset="0"/>
            </a:endParaRPr>
          </a:p>
        </p:txBody>
      </p:sp>
      <p:sp>
        <p:nvSpPr>
          <p:cNvPr id="5" name="Footer Placeholder 4">
            <a:extLst>
              <a:ext uri="{FF2B5EF4-FFF2-40B4-BE49-F238E27FC236}">
                <a16:creationId xmlns:a16="http://schemas.microsoft.com/office/drawing/2014/main" id="{82F1B9DD-93B4-394F-9501-2E4A2202360C}"/>
              </a:ext>
            </a:extLst>
          </p:cNvPr>
          <p:cNvSpPr>
            <a:spLocks noGrp="1"/>
          </p:cNvSpPr>
          <p:nvPr>
            <p:ph type="ftr" sz="quarter" idx="11"/>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a:ea typeface="ＭＳ Ｐゴシック" charset="0"/>
              </a:rPr>
              <a:t>PIP-II 2nd Technical Workshop | WG1 | J. Ozelis, HB650 pCM String Assy Lessons Learned Summary</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6" name="Slide Number Placeholder 5">
            <a:extLst>
              <a:ext uri="{FF2B5EF4-FFF2-40B4-BE49-F238E27FC236}">
                <a16:creationId xmlns:a16="http://schemas.microsoft.com/office/drawing/2014/main" id="{342249FC-3B9C-DF44-AF7E-4CA3CB47A350}"/>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4C97"/>
              </a:solidFill>
              <a:effectLst/>
              <a:uLnTx/>
              <a:uFillTx/>
              <a:latin typeface="Helvetica" charset="0"/>
            </a:endParaRPr>
          </a:p>
        </p:txBody>
      </p:sp>
    </p:spTree>
    <p:extLst>
      <p:ext uri="{BB962C8B-B14F-4D97-AF65-F5344CB8AC3E}">
        <p14:creationId xmlns:p14="http://schemas.microsoft.com/office/powerpoint/2010/main" val="185334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CFAE13-8874-A14D-8F97-629D4C451E6C}"/>
              </a:ext>
            </a:extLst>
          </p:cNvPr>
          <p:cNvSpPr>
            <a:spLocks noGrp="1"/>
          </p:cNvSpPr>
          <p:nvPr>
            <p:ph idx="1"/>
          </p:nvPr>
        </p:nvSpPr>
        <p:spPr>
          <a:xfrm>
            <a:off x="296333" y="747346"/>
            <a:ext cx="11563351" cy="5635869"/>
          </a:xfrm>
        </p:spPr>
        <p:txBody>
          <a:bodyPr>
            <a:normAutofit/>
          </a:bodyPr>
          <a:lstStyle/>
          <a:p>
            <a:pPr marL="0" indent="0">
              <a:buNone/>
            </a:pPr>
            <a:r>
              <a:rPr lang="en-US" sz="2200" b="1" dirty="0">
                <a:solidFill>
                  <a:schemeClr val="tx1"/>
                </a:solidFill>
              </a:rPr>
              <a:t>DR 12667</a:t>
            </a:r>
          </a:p>
          <a:p>
            <a:endParaRPr lang="en-US" sz="2200" b="1" dirty="0">
              <a:solidFill>
                <a:schemeClr val="tx1"/>
              </a:solidFill>
            </a:endParaRPr>
          </a:p>
          <a:p>
            <a:r>
              <a:rPr lang="en-US" sz="2200" b="1" dirty="0">
                <a:solidFill>
                  <a:schemeClr val="tx1"/>
                </a:solidFill>
              </a:rPr>
              <a:t>Issue : </a:t>
            </a:r>
            <a:r>
              <a:rPr lang="en-US" sz="2200" dirty="0">
                <a:solidFill>
                  <a:schemeClr val="accent6">
                    <a:lumMod val="50000"/>
                  </a:schemeClr>
                </a:solidFill>
              </a:rPr>
              <a:t>Cavity internal pressure found to be too high when attempting to backfill in preparation for coupler installation – suspect a leak which cold have led to contamination  </a:t>
            </a:r>
          </a:p>
          <a:p>
            <a:r>
              <a:rPr lang="en-US" sz="2200" b="1" dirty="0">
                <a:solidFill>
                  <a:schemeClr val="tx1"/>
                </a:solidFill>
              </a:rPr>
              <a:t>Resolution : </a:t>
            </a:r>
            <a:r>
              <a:rPr lang="en-US" sz="2200" dirty="0">
                <a:solidFill>
                  <a:schemeClr val="accent6">
                    <a:lumMod val="50000"/>
                  </a:schemeClr>
                </a:solidFill>
              </a:rPr>
              <a:t>Cavity was removed from cleanroom, underwent HPR/VTS cycle to be requalified</a:t>
            </a:r>
          </a:p>
          <a:p>
            <a:r>
              <a:rPr lang="en-US" sz="2200" b="1" dirty="0">
                <a:solidFill>
                  <a:schemeClr val="tx1"/>
                </a:solidFill>
              </a:rPr>
              <a:t>Root Cause : </a:t>
            </a:r>
            <a:r>
              <a:rPr lang="en-US" sz="2200" dirty="0">
                <a:solidFill>
                  <a:schemeClr val="accent6">
                    <a:lumMod val="50000"/>
                  </a:schemeClr>
                </a:solidFill>
              </a:rPr>
              <a:t>Leaking Right Angle Valve (cavity had been under vacuum, coming straight from previous VTS test). It has been FNAL (and other) experience that these VAT RAV’s can begin to leak after a certain number of (thermal : 300K </a:t>
            </a:r>
            <a:r>
              <a:rPr lang="en-US" sz="2200" dirty="0">
                <a:solidFill>
                  <a:schemeClr val="accent6">
                    <a:lumMod val="50000"/>
                  </a:schemeClr>
                </a:solidFill>
                <a:sym typeface="Wingdings" panose="05000000000000000000" pitchFamily="2" charset="2"/>
              </a:rPr>
              <a:t> </a:t>
            </a:r>
            <a:r>
              <a:rPr lang="en-US" sz="2200" dirty="0">
                <a:solidFill>
                  <a:schemeClr val="accent6">
                    <a:lumMod val="50000"/>
                  </a:schemeClr>
                </a:solidFill>
              </a:rPr>
              <a:t>2K </a:t>
            </a:r>
            <a:r>
              <a:rPr lang="en-US" sz="2200" dirty="0">
                <a:solidFill>
                  <a:schemeClr val="accent6">
                    <a:lumMod val="50000"/>
                  </a:schemeClr>
                </a:solidFill>
                <a:sym typeface="Wingdings" panose="05000000000000000000" pitchFamily="2" charset="2"/>
              </a:rPr>
              <a:t> </a:t>
            </a:r>
            <a:r>
              <a:rPr lang="en-US" sz="2200" dirty="0">
                <a:solidFill>
                  <a:schemeClr val="accent6">
                    <a:lumMod val="50000"/>
                  </a:schemeClr>
                </a:solidFill>
              </a:rPr>
              <a:t>300K) cycles</a:t>
            </a:r>
          </a:p>
          <a:p>
            <a:r>
              <a:rPr lang="en-US" sz="2200" b="1" dirty="0">
                <a:solidFill>
                  <a:schemeClr val="tx1"/>
                </a:solidFill>
              </a:rPr>
              <a:t>Corrective Action : </a:t>
            </a:r>
            <a:r>
              <a:rPr lang="en-US" sz="2200" dirty="0">
                <a:solidFill>
                  <a:schemeClr val="accent6">
                    <a:lumMod val="50000"/>
                  </a:schemeClr>
                </a:solidFill>
              </a:rPr>
              <a:t>Develop a tracking mechanism (traveler based?) to record how many times a particular RAV has been used on an assembly, and prohibit use (remove from service/inventory) after X times.</a:t>
            </a:r>
          </a:p>
          <a:p>
            <a:r>
              <a:rPr lang="en-US" sz="2200" b="1" dirty="0">
                <a:solidFill>
                  <a:schemeClr val="tx1"/>
                </a:solidFill>
              </a:rPr>
              <a:t>Status of Mitigation : </a:t>
            </a:r>
            <a:r>
              <a:rPr lang="en-US" sz="2200" dirty="0">
                <a:solidFill>
                  <a:schemeClr val="accent6">
                    <a:lumMod val="50000"/>
                  </a:schemeClr>
                </a:solidFill>
              </a:rPr>
              <a:t>In progress</a:t>
            </a:r>
          </a:p>
        </p:txBody>
      </p:sp>
      <p:sp>
        <p:nvSpPr>
          <p:cNvPr id="3" name="Title 2">
            <a:extLst>
              <a:ext uri="{FF2B5EF4-FFF2-40B4-BE49-F238E27FC236}">
                <a16:creationId xmlns:a16="http://schemas.microsoft.com/office/drawing/2014/main" id="{0202816E-0392-AE43-AACB-6CB5C6B53F3C}"/>
              </a:ext>
            </a:extLst>
          </p:cNvPr>
          <p:cNvSpPr>
            <a:spLocks noGrp="1"/>
          </p:cNvSpPr>
          <p:nvPr>
            <p:ph type="title"/>
          </p:nvPr>
        </p:nvSpPr>
        <p:spPr/>
        <p:txBody>
          <a:bodyPr/>
          <a:lstStyle/>
          <a:p>
            <a:r>
              <a:rPr lang="en-US" dirty="0"/>
              <a:t>Lessons Learned - Discussion of Individual Issues</a:t>
            </a:r>
          </a:p>
        </p:txBody>
      </p:sp>
      <p:sp>
        <p:nvSpPr>
          <p:cNvPr id="4" name="Date Placeholder 3">
            <a:extLst>
              <a:ext uri="{FF2B5EF4-FFF2-40B4-BE49-F238E27FC236}">
                <a16:creationId xmlns:a16="http://schemas.microsoft.com/office/drawing/2014/main" id="{673C145E-F686-664B-9649-28917F681C64}"/>
              </a:ext>
            </a:extLst>
          </p:cNvPr>
          <p:cNvSpPr>
            <a:spLocks noGrp="1"/>
          </p:cNvSpPr>
          <p:nvPr>
            <p:ph type="dt" sz="half"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t>12-July, 2022</a:t>
            </a:r>
            <a:endParaRPr kumimoji="0" lang="en-US" sz="1200" b="0" i="0" u="none" strike="noStrike" kern="1200" cap="none" spc="0" normalizeH="0" baseline="0" noProof="0" dirty="0">
              <a:ln>
                <a:noFill/>
              </a:ln>
              <a:solidFill>
                <a:srgbClr val="004C97"/>
              </a:solidFill>
              <a:effectLst/>
              <a:uLnTx/>
              <a:uFillTx/>
              <a:latin typeface="Helvetica" charset="0"/>
            </a:endParaRPr>
          </a:p>
        </p:txBody>
      </p:sp>
      <p:sp>
        <p:nvSpPr>
          <p:cNvPr id="5" name="Footer Placeholder 4">
            <a:extLst>
              <a:ext uri="{FF2B5EF4-FFF2-40B4-BE49-F238E27FC236}">
                <a16:creationId xmlns:a16="http://schemas.microsoft.com/office/drawing/2014/main" id="{82F1B9DD-93B4-394F-9501-2E4A2202360C}"/>
              </a:ext>
            </a:extLst>
          </p:cNvPr>
          <p:cNvSpPr>
            <a:spLocks noGrp="1"/>
          </p:cNvSpPr>
          <p:nvPr>
            <p:ph type="ftr" sz="quarter" idx="11"/>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a:ea typeface="ＭＳ Ｐゴシック" charset="0"/>
              </a:rPr>
              <a:t>PIP-II 2nd Technical Workshop | WG1 | J. Ozelis, HB650 pCM String Assy Lessons Learned Summary</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6" name="Slide Number Placeholder 5">
            <a:extLst>
              <a:ext uri="{FF2B5EF4-FFF2-40B4-BE49-F238E27FC236}">
                <a16:creationId xmlns:a16="http://schemas.microsoft.com/office/drawing/2014/main" id="{342249FC-3B9C-DF44-AF7E-4CA3CB47A350}"/>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rgbClr val="004C97"/>
              </a:solidFill>
              <a:effectLst/>
              <a:uLnTx/>
              <a:uFillTx/>
              <a:latin typeface="Helvetica" charset="0"/>
            </a:endParaRPr>
          </a:p>
        </p:txBody>
      </p:sp>
    </p:spTree>
    <p:extLst>
      <p:ext uri="{BB962C8B-B14F-4D97-AF65-F5344CB8AC3E}">
        <p14:creationId xmlns:p14="http://schemas.microsoft.com/office/powerpoint/2010/main" val="799383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CFAE13-8874-A14D-8F97-629D4C451E6C}"/>
              </a:ext>
            </a:extLst>
          </p:cNvPr>
          <p:cNvSpPr>
            <a:spLocks noGrp="1"/>
          </p:cNvSpPr>
          <p:nvPr>
            <p:ph idx="1"/>
          </p:nvPr>
        </p:nvSpPr>
        <p:spPr>
          <a:xfrm>
            <a:off x="296333" y="747346"/>
            <a:ext cx="2705947" cy="5635869"/>
          </a:xfrm>
        </p:spPr>
        <p:txBody>
          <a:bodyPr>
            <a:normAutofit/>
          </a:bodyPr>
          <a:lstStyle/>
          <a:p>
            <a:pPr marL="0" indent="0">
              <a:buNone/>
            </a:pPr>
            <a:r>
              <a:rPr lang="en-US" sz="2200" b="1" dirty="0">
                <a:solidFill>
                  <a:schemeClr val="tx1"/>
                </a:solidFill>
              </a:rPr>
              <a:t>DR 12775</a:t>
            </a:r>
          </a:p>
          <a:p>
            <a:endParaRPr lang="en-US" sz="2200" b="1" dirty="0">
              <a:solidFill>
                <a:schemeClr val="tx1"/>
              </a:solidFill>
            </a:endParaRPr>
          </a:p>
          <a:p>
            <a:r>
              <a:rPr lang="en-US" sz="2200" b="1" dirty="0">
                <a:solidFill>
                  <a:schemeClr val="tx1"/>
                </a:solidFill>
              </a:rPr>
              <a:t>Issue : </a:t>
            </a:r>
            <a:r>
              <a:rPr lang="en-US" sz="2200" dirty="0">
                <a:solidFill>
                  <a:schemeClr val="accent6">
                    <a:lumMod val="50000"/>
                  </a:schemeClr>
                </a:solidFill>
              </a:rPr>
              <a:t>Once in the cleanroom and readied for assembly, it was found that two cavities had bent He fill lines. These may have prevented further assembly on the </a:t>
            </a:r>
            <a:r>
              <a:rPr lang="en-US" sz="2200" dirty="0" err="1">
                <a:solidFill>
                  <a:schemeClr val="accent6">
                    <a:lumMod val="50000"/>
                  </a:schemeClr>
                </a:solidFill>
              </a:rPr>
              <a:t>coldmass</a:t>
            </a:r>
            <a:r>
              <a:rPr lang="en-US" sz="2200" dirty="0">
                <a:solidFill>
                  <a:schemeClr val="accent6">
                    <a:lumMod val="50000"/>
                  </a:schemeClr>
                </a:solidFill>
              </a:rPr>
              <a:t> with the cooldown line.</a:t>
            </a:r>
          </a:p>
        </p:txBody>
      </p:sp>
      <p:sp>
        <p:nvSpPr>
          <p:cNvPr id="3" name="Title 2">
            <a:extLst>
              <a:ext uri="{FF2B5EF4-FFF2-40B4-BE49-F238E27FC236}">
                <a16:creationId xmlns:a16="http://schemas.microsoft.com/office/drawing/2014/main" id="{0202816E-0392-AE43-AACB-6CB5C6B53F3C}"/>
              </a:ext>
            </a:extLst>
          </p:cNvPr>
          <p:cNvSpPr>
            <a:spLocks noGrp="1"/>
          </p:cNvSpPr>
          <p:nvPr>
            <p:ph type="title"/>
          </p:nvPr>
        </p:nvSpPr>
        <p:spPr/>
        <p:txBody>
          <a:bodyPr/>
          <a:lstStyle/>
          <a:p>
            <a:r>
              <a:rPr lang="en-US" dirty="0"/>
              <a:t>Lessons Learned - Discussion of Individual Issues</a:t>
            </a:r>
          </a:p>
        </p:txBody>
      </p:sp>
      <p:sp>
        <p:nvSpPr>
          <p:cNvPr id="4" name="Date Placeholder 3">
            <a:extLst>
              <a:ext uri="{FF2B5EF4-FFF2-40B4-BE49-F238E27FC236}">
                <a16:creationId xmlns:a16="http://schemas.microsoft.com/office/drawing/2014/main" id="{673C145E-F686-664B-9649-28917F681C64}"/>
              </a:ext>
            </a:extLst>
          </p:cNvPr>
          <p:cNvSpPr>
            <a:spLocks noGrp="1"/>
          </p:cNvSpPr>
          <p:nvPr>
            <p:ph type="dt" sz="half"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t>12-July, 2022</a:t>
            </a:r>
            <a:endParaRPr kumimoji="0" lang="en-US" sz="1200" b="0" i="0" u="none" strike="noStrike" kern="1200" cap="none" spc="0" normalizeH="0" baseline="0" noProof="0" dirty="0">
              <a:ln>
                <a:noFill/>
              </a:ln>
              <a:solidFill>
                <a:srgbClr val="004C97"/>
              </a:solidFill>
              <a:effectLst/>
              <a:uLnTx/>
              <a:uFillTx/>
              <a:latin typeface="Helvetica" charset="0"/>
            </a:endParaRPr>
          </a:p>
        </p:txBody>
      </p:sp>
      <p:sp>
        <p:nvSpPr>
          <p:cNvPr id="5" name="Footer Placeholder 4">
            <a:extLst>
              <a:ext uri="{FF2B5EF4-FFF2-40B4-BE49-F238E27FC236}">
                <a16:creationId xmlns:a16="http://schemas.microsoft.com/office/drawing/2014/main" id="{82F1B9DD-93B4-394F-9501-2E4A2202360C}"/>
              </a:ext>
            </a:extLst>
          </p:cNvPr>
          <p:cNvSpPr>
            <a:spLocks noGrp="1"/>
          </p:cNvSpPr>
          <p:nvPr>
            <p:ph type="ftr" sz="quarter" idx="11"/>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a:ea typeface="ＭＳ Ｐゴシック" charset="0"/>
              </a:rPr>
              <a:t>PIP-II 2nd Technical Workshop | WG1 | J. Ozelis, HB650 pCM String Assy Lessons Learned Summary</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6" name="Slide Number Placeholder 5">
            <a:extLst>
              <a:ext uri="{FF2B5EF4-FFF2-40B4-BE49-F238E27FC236}">
                <a16:creationId xmlns:a16="http://schemas.microsoft.com/office/drawing/2014/main" id="{342249FC-3B9C-DF44-AF7E-4CA3CB47A350}"/>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004C97"/>
              </a:solidFill>
              <a:effectLst/>
              <a:uLnTx/>
              <a:uFillTx/>
              <a:latin typeface="Helvetica" charset="0"/>
            </a:endParaRPr>
          </a:p>
        </p:txBody>
      </p:sp>
      <p:pic>
        <p:nvPicPr>
          <p:cNvPr id="8" name="Picture 7" descr="A picture containing indoor&#10;&#10;Description automatically generated">
            <a:extLst>
              <a:ext uri="{FF2B5EF4-FFF2-40B4-BE49-F238E27FC236}">
                <a16:creationId xmlns:a16="http://schemas.microsoft.com/office/drawing/2014/main" id="{A88B3A54-F521-4083-A0E9-8C2C04D13091}"/>
              </a:ext>
            </a:extLst>
          </p:cNvPr>
          <p:cNvPicPr>
            <a:picLocks noChangeAspect="1"/>
          </p:cNvPicPr>
          <p:nvPr/>
        </p:nvPicPr>
        <p:blipFill rotWithShape="1">
          <a:blip r:embed="rId2">
            <a:extLst>
              <a:ext uri="{28A0092B-C50C-407E-A947-70E740481C1C}">
                <a14:useLocalDpi xmlns:a14="http://schemas.microsoft.com/office/drawing/2010/main" val="0"/>
              </a:ext>
            </a:extLst>
          </a:blip>
          <a:srcRect r="35441"/>
          <a:stretch/>
        </p:blipFill>
        <p:spPr>
          <a:xfrm rot="5400000">
            <a:off x="4715053" y="890439"/>
            <a:ext cx="4548784" cy="5284470"/>
          </a:xfrm>
          <a:prstGeom prst="rect">
            <a:avLst/>
          </a:prstGeom>
        </p:spPr>
      </p:pic>
      <p:sp>
        <p:nvSpPr>
          <p:cNvPr id="9" name="Oval 8">
            <a:extLst>
              <a:ext uri="{FF2B5EF4-FFF2-40B4-BE49-F238E27FC236}">
                <a16:creationId xmlns:a16="http://schemas.microsoft.com/office/drawing/2014/main" id="{F6F30514-B4E9-4F3F-BB4F-2376A0E5B323}"/>
              </a:ext>
            </a:extLst>
          </p:cNvPr>
          <p:cNvSpPr/>
          <p:nvPr/>
        </p:nvSpPr>
        <p:spPr>
          <a:xfrm>
            <a:off x="7124700" y="4190068"/>
            <a:ext cx="2110740" cy="1182032"/>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1662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CFAE13-8874-A14D-8F97-629D4C451E6C}"/>
              </a:ext>
            </a:extLst>
          </p:cNvPr>
          <p:cNvSpPr>
            <a:spLocks noGrp="1"/>
          </p:cNvSpPr>
          <p:nvPr>
            <p:ph idx="1"/>
          </p:nvPr>
        </p:nvSpPr>
        <p:spPr>
          <a:xfrm>
            <a:off x="296333" y="747346"/>
            <a:ext cx="11563351" cy="5635869"/>
          </a:xfrm>
        </p:spPr>
        <p:txBody>
          <a:bodyPr>
            <a:normAutofit/>
          </a:bodyPr>
          <a:lstStyle/>
          <a:p>
            <a:pPr marL="0" indent="0">
              <a:buNone/>
            </a:pPr>
            <a:r>
              <a:rPr lang="en-US" sz="2200" b="1" dirty="0">
                <a:solidFill>
                  <a:schemeClr val="tx1"/>
                </a:solidFill>
              </a:rPr>
              <a:t>DR 12775</a:t>
            </a:r>
          </a:p>
          <a:p>
            <a:endParaRPr lang="en-US" sz="2200" b="1" dirty="0">
              <a:solidFill>
                <a:schemeClr val="tx1"/>
              </a:solidFill>
            </a:endParaRPr>
          </a:p>
          <a:p>
            <a:r>
              <a:rPr lang="en-US" sz="2200" b="1" dirty="0">
                <a:solidFill>
                  <a:schemeClr val="tx1"/>
                </a:solidFill>
              </a:rPr>
              <a:t>Issue : </a:t>
            </a:r>
            <a:r>
              <a:rPr lang="en-US" sz="2200" dirty="0">
                <a:solidFill>
                  <a:schemeClr val="accent6">
                    <a:lumMod val="50000"/>
                  </a:schemeClr>
                </a:solidFill>
              </a:rPr>
              <a:t>Once in the cleanroom and readied for assembly, it was found that two cavities had bent He fill lines. These may have prevented further assembly on the </a:t>
            </a:r>
            <a:r>
              <a:rPr lang="en-US" sz="2200" dirty="0" err="1">
                <a:solidFill>
                  <a:schemeClr val="accent6">
                    <a:lumMod val="50000"/>
                  </a:schemeClr>
                </a:solidFill>
              </a:rPr>
              <a:t>coldmass</a:t>
            </a:r>
            <a:r>
              <a:rPr lang="en-US" sz="2200" dirty="0">
                <a:solidFill>
                  <a:schemeClr val="accent6">
                    <a:lumMod val="50000"/>
                  </a:schemeClr>
                </a:solidFill>
              </a:rPr>
              <a:t> with the cooldown line.</a:t>
            </a:r>
          </a:p>
          <a:p>
            <a:r>
              <a:rPr lang="en-US" sz="2200" b="1" dirty="0">
                <a:solidFill>
                  <a:schemeClr val="tx1"/>
                </a:solidFill>
              </a:rPr>
              <a:t>Resolution : </a:t>
            </a:r>
            <a:r>
              <a:rPr lang="en-US" sz="2200" dirty="0">
                <a:solidFill>
                  <a:schemeClr val="accent6">
                    <a:lumMod val="50000"/>
                  </a:schemeClr>
                </a:solidFill>
              </a:rPr>
              <a:t>Cavities (sealed) were removed from cleanroom, </a:t>
            </a:r>
            <a:r>
              <a:rPr lang="en-US" sz="2200" dirty="0" err="1">
                <a:solidFill>
                  <a:schemeClr val="accent6">
                    <a:lumMod val="50000"/>
                  </a:schemeClr>
                </a:solidFill>
              </a:rPr>
              <a:t>HeV</a:t>
            </a:r>
            <a:r>
              <a:rPr lang="en-US" sz="2200" dirty="0">
                <a:solidFill>
                  <a:schemeClr val="accent6">
                    <a:lumMod val="50000"/>
                  </a:schemeClr>
                </a:solidFill>
              </a:rPr>
              <a:t> fill lines repaired. (cavities then underwent HPR/VTS cycle to be requalified for other reason)</a:t>
            </a:r>
          </a:p>
          <a:p>
            <a:r>
              <a:rPr lang="en-US" sz="2200" b="1" dirty="0">
                <a:solidFill>
                  <a:schemeClr val="tx1"/>
                </a:solidFill>
              </a:rPr>
              <a:t>Root Cause : </a:t>
            </a:r>
            <a:r>
              <a:rPr lang="en-US" sz="2200" dirty="0">
                <a:solidFill>
                  <a:schemeClr val="accent6">
                    <a:lumMod val="50000"/>
                  </a:schemeClr>
                </a:solidFill>
              </a:rPr>
              <a:t>Interference with structural member of shipping crate. Shipping crate was originally modified to allow space for fill line, but this required careful placement in crate, which was not always easily accomplished (observable).</a:t>
            </a:r>
          </a:p>
          <a:p>
            <a:r>
              <a:rPr lang="en-US" sz="2200" b="1" dirty="0">
                <a:solidFill>
                  <a:schemeClr val="tx1"/>
                </a:solidFill>
              </a:rPr>
              <a:t>Corrective Action : </a:t>
            </a:r>
            <a:r>
              <a:rPr lang="en-US" sz="2200" dirty="0">
                <a:solidFill>
                  <a:schemeClr val="accent6">
                    <a:lumMod val="50000"/>
                  </a:schemeClr>
                </a:solidFill>
              </a:rPr>
              <a:t>Modified crates to provide clearance regardless of how cavity is positioned in the crate</a:t>
            </a:r>
          </a:p>
          <a:p>
            <a:r>
              <a:rPr lang="en-US" sz="2200" b="1" dirty="0">
                <a:solidFill>
                  <a:schemeClr val="tx1"/>
                </a:solidFill>
              </a:rPr>
              <a:t>Status of Mitigation : </a:t>
            </a:r>
            <a:r>
              <a:rPr lang="en-US" sz="2200" dirty="0">
                <a:solidFill>
                  <a:schemeClr val="accent6">
                    <a:lumMod val="50000"/>
                  </a:schemeClr>
                </a:solidFill>
              </a:rPr>
              <a:t>Complete</a:t>
            </a:r>
          </a:p>
        </p:txBody>
      </p:sp>
      <p:sp>
        <p:nvSpPr>
          <p:cNvPr id="3" name="Title 2">
            <a:extLst>
              <a:ext uri="{FF2B5EF4-FFF2-40B4-BE49-F238E27FC236}">
                <a16:creationId xmlns:a16="http://schemas.microsoft.com/office/drawing/2014/main" id="{0202816E-0392-AE43-AACB-6CB5C6B53F3C}"/>
              </a:ext>
            </a:extLst>
          </p:cNvPr>
          <p:cNvSpPr>
            <a:spLocks noGrp="1"/>
          </p:cNvSpPr>
          <p:nvPr>
            <p:ph type="title"/>
          </p:nvPr>
        </p:nvSpPr>
        <p:spPr/>
        <p:txBody>
          <a:bodyPr/>
          <a:lstStyle/>
          <a:p>
            <a:r>
              <a:rPr lang="en-US" dirty="0"/>
              <a:t>Lessons Learned - Discussion of Individual Issues</a:t>
            </a:r>
          </a:p>
        </p:txBody>
      </p:sp>
      <p:sp>
        <p:nvSpPr>
          <p:cNvPr id="4" name="Date Placeholder 3">
            <a:extLst>
              <a:ext uri="{FF2B5EF4-FFF2-40B4-BE49-F238E27FC236}">
                <a16:creationId xmlns:a16="http://schemas.microsoft.com/office/drawing/2014/main" id="{673C145E-F686-664B-9649-28917F681C64}"/>
              </a:ext>
            </a:extLst>
          </p:cNvPr>
          <p:cNvSpPr>
            <a:spLocks noGrp="1"/>
          </p:cNvSpPr>
          <p:nvPr>
            <p:ph type="dt" sz="half"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t>12-July, 2022</a:t>
            </a:r>
            <a:endParaRPr kumimoji="0" lang="en-US" sz="1200" b="0" i="0" u="none" strike="noStrike" kern="1200" cap="none" spc="0" normalizeH="0" baseline="0" noProof="0" dirty="0">
              <a:ln>
                <a:noFill/>
              </a:ln>
              <a:solidFill>
                <a:srgbClr val="004C97"/>
              </a:solidFill>
              <a:effectLst/>
              <a:uLnTx/>
              <a:uFillTx/>
              <a:latin typeface="Helvetica" charset="0"/>
            </a:endParaRPr>
          </a:p>
        </p:txBody>
      </p:sp>
      <p:sp>
        <p:nvSpPr>
          <p:cNvPr id="5" name="Footer Placeholder 4">
            <a:extLst>
              <a:ext uri="{FF2B5EF4-FFF2-40B4-BE49-F238E27FC236}">
                <a16:creationId xmlns:a16="http://schemas.microsoft.com/office/drawing/2014/main" id="{82F1B9DD-93B4-394F-9501-2E4A2202360C}"/>
              </a:ext>
            </a:extLst>
          </p:cNvPr>
          <p:cNvSpPr>
            <a:spLocks noGrp="1"/>
          </p:cNvSpPr>
          <p:nvPr>
            <p:ph type="ftr" sz="quarter" idx="11"/>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a:ea typeface="ＭＳ Ｐゴシック" charset="0"/>
              </a:rPr>
              <a:t>PIP-II 2nd Technical Workshop | WG1 | J. Ozelis, HB650 pCM String Assy Lessons Learned Summary</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6" name="Slide Number Placeholder 5">
            <a:extLst>
              <a:ext uri="{FF2B5EF4-FFF2-40B4-BE49-F238E27FC236}">
                <a16:creationId xmlns:a16="http://schemas.microsoft.com/office/drawing/2014/main" id="{342249FC-3B9C-DF44-AF7E-4CA3CB47A350}"/>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004C97"/>
              </a:solidFill>
              <a:effectLst/>
              <a:uLnTx/>
              <a:uFillTx/>
              <a:latin typeface="Helvetica" charset="0"/>
            </a:endParaRPr>
          </a:p>
        </p:txBody>
      </p:sp>
    </p:spTree>
    <p:extLst>
      <p:ext uri="{BB962C8B-B14F-4D97-AF65-F5344CB8AC3E}">
        <p14:creationId xmlns:p14="http://schemas.microsoft.com/office/powerpoint/2010/main" val="532930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CFAE13-8874-A14D-8F97-629D4C451E6C}"/>
              </a:ext>
            </a:extLst>
          </p:cNvPr>
          <p:cNvSpPr>
            <a:spLocks noGrp="1"/>
          </p:cNvSpPr>
          <p:nvPr>
            <p:ph idx="1"/>
          </p:nvPr>
        </p:nvSpPr>
        <p:spPr>
          <a:xfrm>
            <a:off x="842682" y="1281953"/>
            <a:ext cx="10363199" cy="4823012"/>
          </a:xfrm>
        </p:spPr>
        <p:txBody>
          <a:bodyPr>
            <a:normAutofit/>
          </a:bodyPr>
          <a:lstStyle/>
          <a:p>
            <a:r>
              <a:rPr lang="en-US" sz="2000" b="1" dirty="0">
                <a:solidFill>
                  <a:schemeClr val="tx1"/>
                </a:solidFill>
              </a:rPr>
              <a:t>Issue #1 </a:t>
            </a:r>
          </a:p>
          <a:p>
            <a:pPr lvl="1"/>
            <a:r>
              <a:rPr lang="en-US" sz="2000" dirty="0">
                <a:solidFill>
                  <a:schemeClr val="accent6">
                    <a:lumMod val="50000"/>
                  </a:schemeClr>
                </a:solidFill>
              </a:rPr>
              <a:t>“Coupler-to-Coupler spacing adjustment not clearly described”</a:t>
            </a:r>
          </a:p>
          <a:p>
            <a:r>
              <a:rPr lang="en-US" sz="2000" b="1" dirty="0">
                <a:solidFill>
                  <a:schemeClr val="tx1"/>
                </a:solidFill>
              </a:rPr>
              <a:t>Proposed Mitigation</a:t>
            </a:r>
          </a:p>
          <a:p>
            <a:pPr lvl="1"/>
            <a:r>
              <a:rPr lang="en-US" sz="2000" dirty="0"/>
              <a:t>Redesign measurement “Caliper”</a:t>
            </a:r>
          </a:p>
          <a:p>
            <a:pPr lvl="2"/>
            <a:r>
              <a:rPr lang="en-US" dirty="0"/>
              <a:t>Interface with Coupler flats</a:t>
            </a:r>
          </a:p>
          <a:p>
            <a:pPr lvl="1"/>
            <a:r>
              <a:rPr lang="en-US" sz="2000" dirty="0"/>
              <a:t>Revise Traveler 464612</a:t>
            </a:r>
          </a:p>
          <a:p>
            <a:r>
              <a:rPr lang="en-US" sz="2000" b="1" dirty="0">
                <a:solidFill>
                  <a:schemeClr val="tx1"/>
                </a:solidFill>
              </a:rPr>
              <a:t>Status of Mitigation</a:t>
            </a:r>
          </a:p>
          <a:p>
            <a:pPr lvl="1"/>
            <a:r>
              <a:rPr lang="en-US" sz="2000" dirty="0">
                <a:solidFill>
                  <a:schemeClr val="accent6"/>
                </a:solidFill>
              </a:rPr>
              <a:t>Design Complete</a:t>
            </a:r>
          </a:p>
          <a:p>
            <a:pPr lvl="2"/>
            <a:r>
              <a:rPr lang="en-US" dirty="0"/>
              <a:t>F10181970</a:t>
            </a:r>
            <a:endParaRPr lang="en-US" dirty="0">
              <a:solidFill>
                <a:schemeClr val="accent6"/>
              </a:solidFill>
            </a:endParaRPr>
          </a:p>
          <a:p>
            <a:pPr lvl="1"/>
            <a:r>
              <a:rPr lang="en-US" sz="2000" dirty="0">
                <a:solidFill>
                  <a:schemeClr val="accent6"/>
                </a:solidFill>
              </a:rPr>
              <a:t>Fabrication Next</a:t>
            </a:r>
          </a:p>
          <a:p>
            <a:pPr lvl="1"/>
            <a:r>
              <a:rPr lang="en-US" sz="2000" dirty="0"/>
              <a:t>464612 being revised to</a:t>
            </a:r>
          </a:p>
          <a:p>
            <a:pPr marL="457200" lvl="1" indent="0">
              <a:buNone/>
            </a:pPr>
            <a:r>
              <a:rPr lang="en-US" sz="2000" dirty="0"/>
              <a:t>appropriately detail process.</a:t>
            </a:r>
          </a:p>
        </p:txBody>
      </p:sp>
      <p:sp>
        <p:nvSpPr>
          <p:cNvPr id="3" name="Title 2">
            <a:extLst>
              <a:ext uri="{FF2B5EF4-FFF2-40B4-BE49-F238E27FC236}">
                <a16:creationId xmlns:a16="http://schemas.microsoft.com/office/drawing/2014/main" id="{0202816E-0392-AE43-AACB-6CB5C6B53F3C}"/>
              </a:ext>
            </a:extLst>
          </p:cNvPr>
          <p:cNvSpPr>
            <a:spLocks noGrp="1"/>
          </p:cNvSpPr>
          <p:nvPr>
            <p:ph type="title"/>
          </p:nvPr>
        </p:nvSpPr>
        <p:spPr>
          <a:xfrm>
            <a:off x="502023" y="69422"/>
            <a:ext cx="11098306" cy="996551"/>
          </a:xfrm>
        </p:spPr>
        <p:txBody>
          <a:bodyPr/>
          <a:lstStyle/>
          <a:p>
            <a:r>
              <a:rPr lang="en-US" dirty="0"/>
              <a:t>Lessons Learned  - Coupler to Coupler Measurements and Adjustments</a:t>
            </a:r>
          </a:p>
        </p:txBody>
      </p:sp>
      <p:sp>
        <p:nvSpPr>
          <p:cNvPr id="4" name="Date Placeholder 3">
            <a:extLst>
              <a:ext uri="{FF2B5EF4-FFF2-40B4-BE49-F238E27FC236}">
                <a16:creationId xmlns:a16="http://schemas.microsoft.com/office/drawing/2014/main" id="{673C145E-F686-664B-9649-28917F681C64}"/>
              </a:ext>
            </a:extLst>
          </p:cNvPr>
          <p:cNvSpPr>
            <a:spLocks noGrp="1"/>
          </p:cNvSpPr>
          <p:nvPr>
            <p:ph type="dt" sz="half" idx="10"/>
          </p:nvPr>
        </p:nvSpPr>
        <p:spPr>
          <a:xfrm>
            <a:off x="2506437" y="6504215"/>
            <a:ext cx="900491" cy="241300"/>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defRPr/>
            </a:pPr>
            <a:r>
              <a:rPr lang="en-US"/>
              <a:t>12-July, 2022</a:t>
            </a:r>
            <a:endParaRPr lang="en-US" sz="900" dirty="0"/>
          </a:p>
        </p:txBody>
      </p:sp>
      <p:sp>
        <p:nvSpPr>
          <p:cNvPr id="5" name="Footer Placeholder 4">
            <a:extLst>
              <a:ext uri="{FF2B5EF4-FFF2-40B4-BE49-F238E27FC236}">
                <a16:creationId xmlns:a16="http://schemas.microsoft.com/office/drawing/2014/main" id="{82F1B9DD-93B4-394F-9501-2E4A2202360C}"/>
              </a:ext>
            </a:extLst>
          </p:cNvPr>
          <p:cNvSpPr>
            <a:spLocks noGrp="1"/>
          </p:cNvSpPr>
          <p:nvPr>
            <p:ph type="ftr" sz="quarter" idx="11"/>
          </p:nvPr>
        </p:nvSpPr>
        <p:spPr>
          <a:xfrm>
            <a:off x="3575915" y="6545705"/>
            <a:ext cx="8347199" cy="242873"/>
          </a:xfrm>
          <a:prstGeom prst="rect">
            <a:avLst/>
          </a:prstGeom>
        </p:spPr>
        <p:txBody>
          <a:bodyPr lIns="0" tIns="0" rIns="0" bIns="0" anchor="t" anchorCtr="0"/>
          <a:lstStyle>
            <a:defPPr>
              <a:defRPr lang="en-US"/>
            </a:defPPr>
            <a:lvl1pPr marL="0" algn="ctr" defTabSz="914400" rtl="0" eaLnBrk="1" latinLnBrk="0" hangingPunct="1">
              <a:defRPr sz="1200" kern="1200">
                <a:solidFill>
                  <a:srgbClr val="004C97"/>
                </a:solidFill>
                <a:latin typeface="Helvetica"/>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defRPr/>
            </a:pPr>
            <a:r>
              <a:rPr lang="en-US"/>
              <a:t>PIP-II 2nd Technical Workshop | WG1 | J. Ozelis, HB650 pCM String Assy Lessons Learned Summary</a:t>
            </a:r>
            <a:endParaRPr lang="en-US" sz="900" b="1" dirty="0"/>
          </a:p>
        </p:txBody>
      </p:sp>
      <p:sp>
        <p:nvSpPr>
          <p:cNvPr id="6" name="Slide Number Placeholder 5">
            <a:extLst>
              <a:ext uri="{FF2B5EF4-FFF2-40B4-BE49-F238E27FC236}">
                <a16:creationId xmlns:a16="http://schemas.microsoft.com/office/drawing/2014/main" id="{342249FC-3B9C-DF44-AF7E-4CA3CB47A350}"/>
              </a:ext>
            </a:extLst>
          </p:cNvPr>
          <p:cNvSpPr>
            <a:spLocks noGrp="1"/>
          </p:cNvSpPr>
          <p:nvPr>
            <p:ph type="sldNum" sz="quarter" idx="12"/>
          </p:nvPr>
        </p:nvSpPr>
        <p:spPr>
          <a:xfrm>
            <a:off x="1820334" y="6504216"/>
            <a:ext cx="552451" cy="237285"/>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defRPr/>
            </a:pPr>
            <a:fld id="{148C009B-CB69-E04A-B9B3-34B26D69E9CF}" type="slidenum">
              <a:rPr lang="en-US" smtClean="0"/>
              <a:pPr defTabSz="342900">
                <a:defRPr/>
              </a:pPr>
              <a:t>9</a:t>
            </a:fld>
            <a:endParaRPr lang="en-US" sz="900" dirty="0"/>
          </a:p>
        </p:txBody>
      </p:sp>
      <p:pic>
        <p:nvPicPr>
          <p:cNvPr id="10" name="Picture 9">
            <a:extLst>
              <a:ext uri="{FF2B5EF4-FFF2-40B4-BE49-F238E27FC236}">
                <a16:creationId xmlns:a16="http://schemas.microsoft.com/office/drawing/2014/main" id="{DB871C71-D4AC-7A4C-8552-F3195C440450}"/>
              </a:ext>
            </a:extLst>
          </p:cNvPr>
          <p:cNvPicPr>
            <a:picLocks noChangeAspect="1"/>
          </p:cNvPicPr>
          <p:nvPr/>
        </p:nvPicPr>
        <p:blipFill>
          <a:blip r:embed="rId2"/>
          <a:stretch>
            <a:fillRect/>
          </a:stretch>
        </p:blipFill>
        <p:spPr>
          <a:xfrm>
            <a:off x="6007717" y="2950720"/>
            <a:ext cx="5198164" cy="3154245"/>
          </a:xfrm>
          <a:prstGeom prst="rect">
            <a:avLst/>
          </a:prstGeom>
        </p:spPr>
      </p:pic>
      <p:sp>
        <p:nvSpPr>
          <p:cNvPr id="11" name="Oval 10">
            <a:hlinkHover r:id="" action="ppaction://noaction" highlightClick="1"/>
            <a:extLst>
              <a:ext uri="{FF2B5EF4-FFF2-40B4-BE49-F238E27FC236}">
                <a16:creationId xmlns:a16="http://schemas.microsoft.com/office/drawing/2014/main" id="{DDDC85A3-318E-1D4F-964A-8DE0D85E958A}"/>
              </a:ext>
            </a:extLst>
          </p:cNvPr>
          <p:cNvSpPr/>
          <p:nvPr/>
        </p:nvSpPr>
        <p:spPr>
          <a:xfrm>
            <a:off x="5931244" y="3716415"/>
            <a:ext cx="4547286" cy="162285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0830751"/>
      </p:ext>
    </p:extLst>
  </p:cSld>
  <p:clrMapOvr>
    <a:masterClrMapping/>
  </p:clrMapOvr>
</p:sld>
</file>

<file path=ppt/theme/theme1.xml><?xml version="1.0" encoding="utf-8"?>
<a:theme xmlns:a="http://schemas.openxmlformats.org/drawingml/2006/main" name="1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NAL_PowerPoint_16x9_073020v2" id="{C3AFBADF-C702-034C-A072-F7CD3BBBBC17}" vid="{C997F739-40B4-5A47-99D3-0EE8AE3DFC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89DA2CC4BB9E478B8FFD004BF9FA99" ma:contentTypeVersion="13" ma:contentTypeDescription="Create a new document." ma:contentTypeScope="" ma:versionID="71884ffc27558b5b181f6c1c2764013f">
  <xsd:schema xmlns:xsd="http://www.w3.org/2001/XMLSchema" xmlns:xs="http://www.w3.org/2001/XMLSchema" xmlns:p="http://schemas.microsoft.com/office/2006/metadata/properties" xmlns:ns3="df301ccf-90da-4920-a634-8c5c8c9e5e8a" xmlns:ns4="15f49ed7-d91d-476c-9d2f-cc415609efbb" targetNamespace="http://schemas.microsoft.com/office/2006/metadata/properties" ma:root="true" ma:fieldsID="a4ffdddc6feb865c067764a9f65a6890" ns3:_="" ns4:_="">
    <xsd:import namespace="df301ccf-90da-4920-a634-8c5c8c9e5e8a"/>
    <xsd:import namespace="15f49ed7-d91d-476c-9d2f-cc415609efb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301ccf-90da-4920-a634-8c5c8c9e5e8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5f49ed7-d91d-476c-9d2f-cc415609efb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CD027D-9D3C-4706-A183-35FD89CC94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301ccf-90da-4920-a634-8c5c8c9e5e8a"/>
    <ds:schemaRef ds:uri="15f49ed7-d91d-476c-9d2f-cc415609ef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8E9166D-67E2-4DE6-BBBF-A7EA58D17FDF}">
  <ds:schemaRefs>
    <ds:schemaRef ds:uri="http://purl.org/dc/terms/"/>
    <ds:schemaRef ds:uri="http://schemas.microsoft.com/office/2006/metadata/properties"/>
    <ds:schemaRef ds:uri="http://schemas.microsoft.com/office/infopath/2007/PartnerControls"/>
    <ds:schemaRef ds:uri="http://purl.org/dc/elements/1.1/"/>
    <ds:schemaRef ds:uri="http://purl.org/dc/dcmitype/"/>
    <ds:schemaRef ds:uri="http://www.w3.org/XML/1998/namespace"/>
    <ds:schemaRef ds:uri="http://schemas.openxmlformats.org/package/2006/metadata/core-properties"/>
    <ds:schemaRef ds:uri="http://schemas.microsoft.com/office/2006/documentManagement/types"/>
    <ds:schemaRef ds:uri="15f49ed7-d91d-476c-9d2f-cc415609efbb"/>
    <ds:schemaRef ds:uri="df301ccf-90da-4920-a634-8c5c8c9e5e8a"/>
  </ds:schemaRefs>
</ds:datastoreItem>
</file>

<file path=customXml/itemProps3.xml><?xml version="1.0" encoding="utf-8"?>
<ds:datastoreItem xmlns:ds="http://schemas.openxmlformats.org/officeDocument/2006/customXml" ds:itemID="{B89F5BB1-33A5-4275-8560-24700715F8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12942</TotalTime>
  <Words>4341</Words>
  <Application>Microsoft Office PowerPoint</Application>
  <PresentationFormat>Widescreen</PresentationFormat>
  <Paragraphs>448</Paragraphs>
  <Slides>37</Slides>
  <Notes>0</Notes>
  <HiddenSlides>10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Helvetica</vt:lpstr>
      <vt:lpstr>Times New Roman</vt:lpstr>
      <vt:lpstr>1_Fermilab_PPT_090915</vt:lpstr>
      <vt:lpstr>PowerPoint Presentation</vt:lpstr>
      <vt:lpstr>Introduction</vt:lpstr>
      <vt:lpstr>“After Action” survey – how we captured Lessons Learned opportunities that were not part of DRs, how we will track mitigation or solutions</vt:lpstr>
      <vt:lpstr>Lessons Learned  - Discussion of Individual Issues </vt:lpstr>
      <vt:lpstr>Discrepancy Reports</vt:lpstr>
      <vt:lpstr>Lessons Learned - Discussion of Individual Issues</vt:lpstr>
      <vt:lpstr>Lessons Learned - Discussion of Individual Issues</vt:lpstr>
      <vt:lpstr>Lessons Learned - Discussion of Individual Issues</vt:lpstr>
      <vt:lpstr>Lessons Learned  - Coupler to Coupler Measurements and Adjustments</vt:lpstr>
      <vt:lpstr>Issue #2: Coupler table not robust enough to hold higher weight of 650 couplers. Broke during use.  </vt:lpstr>
      <vt:lpstr>PowerPoint Presentation</vt:lpstr>
      <vt:lpstr>Issue #3: Bellows holders are too heavy. Awkward positioning doesn't easily allow for 2-person handling. Holders are steel.</vt:lpstr>
      <vt:lpstr>Issue #4: Studs need to have the extra length on one side, with the nuts flush on the other to accommodate tuner and magnetic shielding.</vt:lpstr>
      <vt:lpstr>Issue #5: Coupler to Coupler distance tooling</vt:lpstr>
      <vt:lpstr>Lessons Learned  - Purging System Not Robust</vt:lpstr>
      <vt:lpstr>Lessons Learned  - Purging System Not Robust</vt:lpstr>
      <vt:lpstr>Issue #7: Leveling Bridge made of steel. Too heavy to easily handle in the cleanroom, no locking mechanism.</vt:lpstr>
      <vt:lpstr>Issue #8: Turnbuckle assemblies did not fit into receptacles on cleanroom posts, they therefore could not be used when adjusting cavity-cavity spacing in the cleanroom.</vt:lpstr>
      <vt:lpstr>Issue #11</vt:lpstr>
      <vt:lpstr>Issue #13: Beam line burst disk sub-assembly used the hex head screws</vt:lpstr>
      <vt:lpstr>Issue #14: The DS RAV is tricky to install at the right orientation</vt:lpstr>
      <vt:lpstr>Lessons Learned  - Beamline Studs Removal</vt:lpstr>
      <vt:lpstr>Lessons Learned  - Beamline Studs Removal</vt:lpstr>
      <vt:lpstr>Lessons Learned  - Room pressure difference &gt; 5 mbar.</vt:lpstr>
      <vt:lpstr>Lessons Learned  - Room pressure difference &gt; 5 mbar.</vt:lpstr>
      <vt:lpstr>Lessons Learned  - pressure and temperature recording after string backfill</vt:lpstr>
      <vt:lpstr>Lessons Learned  - Beampipe End Assemblies</vt:lpstr>
      <vt:lpstr>Lessons Learned  - Beampipe End Assemblies</vt:lpstr>
      <vt:lpstr>Lessons Learned  - Beampipe End Assemblies</vt:lpstr>
      <vt:lpstr>Issues #5 &amp; #20: BPE length needs to be adjusted in the clean room</vt:lpstr>
      <vt:lpstr>Lessons Learned  - Cavity Vertical Measurements</vt:lpstr>
      <vt:lpstr>Issue #23: Clean room coupler support.</vt:lpstr>
      <vt:lpstr>Issue #24: B92 flange alignment long-rods to short to be used with RAV straight spool piece. </vt:lpstr>
      <vt:lpstr>Summary</vt:lpstr>
      <vt:lpstr>Summary</vt:lpstr>
      <vt:lpstr>Summary</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650 CM Integration</dc:title>
  <dc:creator>Joseph P Ozelis</dc:creator>
  <cp:lastModifiedBy>Joseph P Ozelis</cp:lastModifiedBy>
  <cp:revision>17</cp:revision>
  <dcterms:created xsi:type="dcterms:W3CDTF">2022-03-17T19:43:42Z</dcterms:created>
  <dcterms:modified xsi:type="dcterms:W3CDTF">2022-07-11T16:53:04Z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0x0101007889DA2CC4BB9E478B8FFD004BF9FA99</vt:lpwstr>
  </property>
</Properties>
</file>