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518" r:id="rId2"/>
    <p:sldId id="1045" r:id="rId3"/>
    <p:sldId id="1069" r:id="rId4"/>
    <p:sldId id="1071" r:id="rId5"/>
    <p:sldId id="1050" r:id="rId6"/>
    <p:sldId id="1070" r:id="rId7"/>
    <p:sldId id="1064" r:id="rId8"/>
    <p:sldId id="1068" r:id="rId9"/>
    <p:sldId id="1051" r:id="rId10"/>
    <p:sldId id="1059" r:id="rId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34"/>
    <a:srgbClr val="F1960F"/>
    <a:srgbClr val="50504E"/>
    <a:srgbClr val="004C97"/>
    <a:srgbClr val="404040"/>
    <a:srgbClr val="4E4E4E"/>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5284" autoAdjust="0"/>
  </p:normalViewPr>
  <p:slideViewPr>
    <p:cSldViewPr snapToGrid="0" snapToObjects="1" showGuides="1">
      <p:cViewPr varScale="1">
        <p:scale>
          <a:sx n="80" d="100"/>
          <a:sy n="80" d="100"/>
        </p:scale>
        <p:origin x="102" y="192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33" tIns="45717" rIns="91433" bIns="45717"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6/24/2022</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433" tIns="45717" rIns="91433" bIns="45717"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wrap="square" lIns="91433" tIns="45717" rIns="91433" bIns="45717"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3" tIns="45717" rIns="91433" bIns="45717"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3" tIns="45717" rIns="91433" bIns="45717" rtlCol="0" anchor="ctr"/>
          <a:lstStyle/>
          <a:p>
            <a:pPr lvl="0"/>
            <a:endParaRPr lang="en-US" noProof="0"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3" tIns="45717" rIns="91433" bIns="4571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33" tIns="45717" rIns="91433" bIns="45717"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wrap="square" lIns="91433" tIns="45717" rIns="91433" bIns="45717"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5EEC17C-A4EF-4BC9-AF63-2B7EFB3BFE03}" type="datetime1">
              <a:rPr lang="en-US" smtClean="0"/>
              <a:t>6/24/2022</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1093785-FB0B-4481-93E2-1EF8F101C208}" type="datetime1">
              <a:rPr lang="en-US" smtClean="0"/>
              <a:t>6/24/2022</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9C99B12-59FB-4D25-82E2-F1F87B88D293}" type="datetime1">
              <a:rPr lang="en-US" smtClean="0"/>
              <a:t>6/24/2022</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V. Roger | SSR1 Cold-mass Final Design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11E4A6F-D7F8-4A01-B4CF-4901331C0154}" type="datetime1">
              <a:rPr lang="en-US" smtClean="0"/>
              <a:t>6/24/2022</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0CD7C2E5-CF4E-4603-91F3-E2A1BF8CB2F0}" type="datetime1">
              <a:rPr lang="en-US" smtClean="0"/>
              <a:t>6/24/2022</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V. Roger | SSR1 Cold-mass Final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41FF714-B731-4AE0-8862-7FDD300CFFD8}" type="datetime1">
              <a:rPr lang="en-US" smtClean="0"/>
              <a:t>6/24/2022</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V. Roger | SSR1 Cold-mass Final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0C19CCC-857B-416C-B995-79271CC0B460}" type="datetime1">
              <a:rPr lang="en-US" smtClean="0"/>
              <a:t>6/24/2022</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101736" y="4552171"/>
            <a:ext cx="9059748" cy="1003049"/>
          </a:xfrm>
        </p:spPr>
        <p:txBody>
          <a:bodyPr>
            <a:normAutofit/>
          </a:bodyPr>
          <a:lstStyle/>
          <a:p>
            <a:r>
              <a:rPr lang="en-US" sz="2400" dirty="0"/>
              <a:t>HB650 </a:t>
            </a:r>
            <a:r>
              <a:rPr lang="en-US" sz="2400" dirty="0" err="1"/>
              <a:t>pCM</a:t>
            </a:r>
            <a:r>
              <a:rPr lang="en-US" sz="2400" dirty="0"/>
              <a:t> – Current non conformance &amp; lessons learned</a:t>
            </a:r>
          </a:p>
          <a:p>
            <a:r>
              <a:rPr lang="en-US" sz="1600" dirty="0">
                <a:solidFill>
                  <a:schemeClr val="tx2">
                    <a:lumMod val="60000"/>
                    <a:lumOff val="40000"/>
                  </a:schemeClr>
                </a:solidFill>
              </a:rPr>
              <a:t>Vincent Roger</a:t>
            </a:r>
          </a:p>
        </p:txBody>
      </p:sp>
    </p:spTree>
    <p:extLst>
      <p:ext uri="{BB962C8B-B14F-4D97-AF65-F5344CB8AC3E}">
        <p14:creationId xmlns:p14="http://schemas.microsoft.com/office/powerpoint/2010/main" val="170224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LTTS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Drawings specify furnace brazing, but this line is too long to fit inside any oven. In addition, holes have been added to check the quality of the brazed joint. </a:t>
            </a:r>
            <a:r>
              <a:rPr lang="en-US" sz="1600" b="1" dirty="0">
                <a:solidFill>
                  <a:schemeClr val="tx2">
                    <a:lumMod val="60000"/>
                    <a:lumOff val="40000"/>
                  </a:schemeClr>
                </a:solidFill>
                <a:latin typeface="Helvetica" panose="020B0604020202020204" pitchFamily="34" charset="0"/>
              </a:rPr>
              <a:t>Drawings have been updated.</a:t>
            </a:r>
            <a:endParaRPr lang="en-US" sz="1600" b="1" dirty="0">
              <a:solidFill>
                <a:srgbClr val="000000"/>
              </a:solidFill>
              <a:latin typeface="Helvetica" panose="020B0604020202020204" pitchFamily="34" charset="0"/>
            </a:endParaRPr>
          </a:p>
          <a:p>
            <a:pPr algn="just"/>
            <a:r>
              <a:rPr lang="en-US" sz="1600" b="1" dirty="0">
                <a:solidFill>
                  <a:srgbClr val="000000"/>
                </a:solidFill>
                <a:latin typeface="Helvetica" panose="020B0604020202020204" pitchFamily="34" charset="0"/>
              </a:rPr>
              <a:t>	</a:t>
            </a:r>
          </a:p>
        </p:txBody>
      </p:sp>
      <p:pic>
        <p:nvPicPr>
          <p:cNvPr id="8" name="Picture 7">
            <a:extLst>
              <a:ext uri="{FF2B5EF4-FFF2-40B4-BE49-F238E27FC236}">
                <a16:creationId xmlns:a16="http://schemas.microsoft.com/office/drawing/2014/main" id="{A7659941-6E1B-4944-9E9D-8CE599231D9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601324"/>
            <a:ext cx="9144000" cy="3655351"/>
          </a:xfrm>
          <a:prstGeom prst="rect">
            <a:avLst/>
          </a:prstGeom>
        </p:spPr>
      </p:pic>
      <p:pic>
        <p:nvPicPr>
          <p:cNvPr id="9" name="Picture 8">
            <a:extLst>
              <a:ext uri="{FF2B5EF4-FFF2-40B4-BE49-F238E27FC236}">
                <a16:creationId xmlns:a16="http://schemas.microsoft.com/office/drawing/2014/main" id="{8BC351A4-61DD-453C-846C-0907AFE58B5F}"/>
              </a:ext>
            </a:extLst>
          </p:cNvPr>
          <p:cNvPicPr>
            <a:picLocks noChangeAspect="1"/>
          </p:cNvPicPr>
          <p:nvPr/>
        </p:nvPicPr>
        <p:blipFill>
          <a:blip r:embed="rId3"/>
          <a:stretch>
            <a:fillRect/>
          </a:stretch>
        </p:blipFill>
        <p:spPr>
          <a:xfrm>
            <a:off x="5462016" y="3428999"/>
            <a:ext cx="2648734" cy="2262574"/>
          </a:xfrm>
          <a:prstGeom prst="rect">
            <a:avLst/>
          </a:prstGeom>
        </p:spPr>
      </p:pic>
      <p:sp>
        <p:nvSpPr>
          <p:cNvPr id="2" name="Oval 1">
            <a:extLst>
              <a:ext uri="{FF2B5EF4-FFF2-40B4-BE49-F238E27FC236}">
                <a16:creationId xmlns:a16="http://schemas.microsoft.com/office/drawing/2014/main" id="{F962DBAD-8B9A-4D34-B11C-D5CE4AF323EF}"/>
              </a:ext>
            </a:extLst>
          </p:cNvPr>
          <p:cNvSpPr/>
          <p:nvPr/>
        </p:nvSpPr>
        <p:spPr>
          <a:xfrm rot="20364825">
            <a:off x="6081072" y="4555095"/>
            <a:ext cx="1778212" cy="546424"/>
          </a:xfrm>
          <a:prstGeom prst="ellipse">
            <a:avLst/>
          </a:prstGeom>
          <a:noFill/>
          <a:ln w="31750">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40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Vacuum vessel</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830997"/>
          </a:xfrm>
          <a:prstGeom prst="rect">
            <a:avLst/>
          </a:prstGeom>
        </p:spPr>
        <p:txBody>
          <a:bodyPr wrap="square">
            <a:spAutoFit/>
          </a:bodyPr>
          <a:lstStyle/>
          <a:p>
            <a:pPr algn="just"/>
            <a:r>
              <a:rPr lang="en-US" sz="1600" b="1" dirty="0">
                <a:solidFill>
                  <a:srgbClr val="000000"/>
                </a:solidFill>
                <a:latin typeface="Helvetica" panose="020B0604020202020204" pitchFamily="34" charset="0"/>
              </a:rPr>
              <a:t>The overall quality of the vacuum vessel is very good but several non conformance and lessons learned have been found out.</a:t>
            </a:r>
          </a:p>
          <a:p>
            <a:pPr algn="just"/>
            <a:endParaRPr lang="en-US" sz="1600" b="1" dirty="0">
              <a:solidFill>
                <a:srgbClr val="000000"/>
              </a:solidFill>
              <a:latin typeface="Helvetica" panose="020B0604020202020204" pitchFamily="34" charset="0"/>
            </a:endParaRPr>
          </a:p>
        </p:txBody>
      </p:sp>
      <p:sp>
        <p:nvSpPr>
          <p:cNvPr id="8" name="Rectangle 7">
            <a:extLst>
              <a:ext uri="{FF2B5EF4-FFF2-40B4-BE49-F238E27FC236}">
                <a16:creationId xmlns:a16="http://schemas.microsoft.com/office/drawing/2014/main" id="{BE7D7A6E-E6C2-4F85-BEF1-EE46BD576A24}"/>
              </a:ext>
            </a:extLst>
          </p:cNvPr>
          <p:cNvSpPr/>
          <p:nvPr/>
        </p:nvSpPr>
        <p:spPr>
          <a:xfrm>
            <a:off x="163256" y="1617230"/>
            <a:ext cx="8752144" cy="2062103"/>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On the final machining drawing F10137478 100 mm holes on the stud ports needed be machined after welding. This was not done by the manufacturer, and the hole shapes were not perfectly circular anymore which led to interference with the housing. Thus, </a:t>
            </a:r>
            <a:r>
              <a:rPr lang="en-US" sz="1600" b="1" dirty="0" err="1">
                <a:solidFill>
                  <a:srgbClr val="000000"/>
                </a:solidFill>
                <a:latin typeface="Helvetica" panose="020B0604020202020204" pitchFamily="34" charset="0"/>
              </a:rPr>
              <a:t>remachining</a:t>
            </a:r>
            <a:r>
              <a:rPr lang="en-US" sz="1600" b="1" dirty="0">
                <a:solidFill>
                  <a:srgbClr val="000000"/>
                </a:solidFill>
                <a:latin typeface="Helvetica" panose="020B0604020202020204" pitchFamily="34" charset="0"/>
              </a:rPr>
              <a:t> of the housing was needed at Fermilab. </a:t>
            </a:r>
            <a:r>
              <a:rPr lang="en-US" sz="1600" b="1" dirty="0">
                <a:solidFill>
                  <a:schemeClr val="tx2">
                    <a:lumMod val="60000"/>
                    <a:lumOff val="40000"/>
                  </a:schemeClr>
                </a:solidFill>
                <a:latin typeface="Helvetica" panose="020B0604020202020204" pitchFamily="34" charset="0"/>
              </a:rPr>
              <a:t>For production cryomodule this point need to be discussed with the vacuum vessel manufacturer to make sure they understand that this is a critical point. Also, clearance has been slightly increased.</a:t>
            </a:r>
          </a:p>
          <a:p>
            <a:pPr algn="just"/>
            <a:endParaRPr lang="en-US" sz="1600" b="1" dirty="0">
              <a:solidFill>
                <a:srgbClr val="000000"/>
              </a:solidFill>
              <a:latin typeface="Helvetica" panose="020B0604020202020204" pitchFamily="34" charset="0"/>
            </a:endParaRPr>
          </a:p>
        </p:txBody>
      </p:sp>
      <p:pic>
        <p:nvPicPr>
          <p:cNvPr id="10" name="Picture 9">
            <a:extLst>
              <a:ext uri="{FF2B5EF4-FFF2-40B4-BE49-F238E27FC236}">
                <a16:creationId xmlns:a16="http://schemas.microsoft.com/office/drawing/2014/main" id="{DAEFF1E0-EE4B-455A-A130-7422BA6E5593}"/>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37469" y="3466540"/>
            <a:ext cx="3730504" cy="2989625"/>
          </a:xfrm>
          <a:prstGeom prst="rect">
            <a:avLst/>
          </a:prstGeom>
        </p:spPr>
      </p:pic>
      <p:pic>
        <p:nvPicPr>
          <p:cNvPr id="11" name="Picture 10">
            <a:extLst>
              <a:ext uri="{FF2B5EF4-FFF2-40B4-BE49-F238E27FC236}">
                <a16:creationId xmlns:a16="http://schemas.microsoft.com/office/drawing/2014/main" id="{A16369DD-3CFC-41BB-99E7-09FE7C5C39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588" y="3361614"/>
            <a:ext cx="2522248" cy="2961247"/>
          </a:xfrm>
          <a:prstGeom prst="rect">
            <a:avLst/>
          </a:prstGeom>
        </p:spPr>
      </p:pic>
    </p:spTree>
    <p:extLst>
      <p:ext uri="{BB962C8B-B14F-4D97-AF65-F5344CB8AC3E}">
        <p14:creationId xmlns:p14="http://schemas.microsoft.com/office/powerpoint/2010/main" val="237381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Vacuum vessel</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830997"/>
          </a:xfrm>
          <a:prstGeom prst="rect">
            <a:avLst/>
          </a:prstGeom>
        </p:spPr>
        <p:txBody>
          <a:bodyPr wrap="square">
            <a:spAutoFit/>
          </a:bodyPr>
          <a:lstStyle/>
          <a:p>
            <a:pPr algn="just"/>
            <a:r>
              <a:rPr lang="en-US" sz="1600" b="1" dirty="0">
                <a:solidFill>
                  <a:srgbClr val="000000"/>
                </a:solidFill>
                <a:latin typeface="Helvetica" panose="020B0604020202020204" pitchFamily="34" charset="0"/>
              </a:rPr>
              <a:t>The overall quality of the vacuum vessel is very good but several non conformance and lessons learned have been found out.</a:t>
            </a:r>
          </a:p>
          <a:p>
            <a:pPr algn="just"/>
            <a:endParaRPr lang="en-US" sz="1600" b="1" dirty="0">
              <a:solidFill>
                <a:srgbClr val="000000"/>
              </a:solidFill>
              <a:latin typeface="Helvetica" panose="020B0604020202020204" pitchFamily="34" charset="0"/>
            </a:endParaRPr>
          </a:p>
        </p:txBody>
      </p:sp>
      <p:sp>
        <p:nvSpPr>
          <p:cNvPr id="8" name="Rectangle 7">
            <a:extLst>
              <a:ext uri="{FF2B5EF4-FFF2-40B4-BE49-F238E27FC236}">
                <a16:creationId xmlns:a16="http://schemas.microsoft.com/office/drawing/2014/main" id="{BE7D7A6E-E6C2-4F85-BEF1-EE46BD576A24}"/>
              </a:ext>
            </a:extLst>
          </p:cNvPr>
          <p:cNvSpPr/>
          <p:nvPr/>
        </p:nvSpPr>
        <p:spPr>
          <a:xfrm>
            <a:off x="163256" y="1617230"/>
            <a:ext cx="8752144" cy="132343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Laser tracker data have been provided by the manufacturer. Measurements met requirements, and this was confirmed by FNAL laser tracker measurement. </a:t>
            </a:r>
            <a:r>
              <a:rPr lang="en-US" sz="1600" b="1" dirty="0">
                <a:solidFill>
                  <a:schemeClr val="tx2">
                    <a:lumMod val="60000"/>
                    <a:lumOff val="40000"/>
                  </a:schemeClr>
                </a:solidFill>
                <a:latin typeface="Helvetica" panose="020B0604020202020204" pitchFamily="34" charset="0"/>
              </a:rPr>
              <a:t>However, we should have included rail tolerance directly on the top assembly drawings to make sure that the rail was positioned at the good location.</a:t>
            </a:r>
          </a:p>
          <a:p>
            <a:pPr algn="just"/>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23114F78-0115-4856-B108-76445EB94881}"/>
              </a:ext>
            </a:extLst>
          </p:cNvPr>
          <p:cNvPicPr>
            <a:picLocks noChangeAspect="1"/>
          </p:cNvPicPr>
          <p:nvPr/>
        </p:nvPicPr>
        <p:blipFill>
          <a:blip r:embed="rId2"/>
          <a:stretch>
            <a:fillRect/>
          </a:stretch>
        </p:blipFill>
        <p:spPr>
          <a:xfrm>
            <a:off x="1912811" y="3074517"/>
            <a:ext cx="4896422" cy="2984335"/>
          </a:xfrm>
          <a:prstGeom prst="rect">
            <a:avLst/>
          </a:prstGeom>
        </p:spPr>
      </p:pic>
    </p:spTree>
    <p:extLst>
      <p:ext uri="{BB962C8B-B14F-4D97-AF65-F5344CB8AC3E}">
        <p14:creationId xmlns:p14="http://schemas.microsoft.com/office/powerpoint/2010/main" val="224097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Vacuum vessel</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830997"/>
          </a:xfrm>
          <a:prstGeom prst="rect">
            <a:avLst/>
          </a:prstGeom>
        </p:spPr>
        <p:txBody>
          <a:bodyPr wrap="square">
            <a:spAutoFit/>
          </a:bodyPr>
          <a:lstStyle/>
          <a:p>
            <a:pPr algn="just"/>
            <a:r>
              <a:rPr lang="en-US" sz="1600" b="1" dirty="0">
                <a:solidFill>
                  <a:srgbClr val="000000"/>
                </a:solidFill>
                <a:latin typeface="Helvetica" panose="020B0604020202020204" pitchFamily="34" charset="0"/>
              </a:rPr>
              <a:t>The overall quality of the vacuum vessel is very good but several non conformance and lessons learned have been found out.</a:t>
            </a:r>
          </a:p>
          <a:p>
            <a:pPr algn="just"/>
            <a:endParaRPr lang="en-US" sz="1600" b="1" dirty="0">
              <a:solidFill>
                <a:srgbClr val="000000"/>
              </a:solidFill>
              <a:latin typeface="Helvetica" panose="020B0604020202020204" pitchFamily="34" charset="0"/>
            </a:endParaRPr>
          </a:p>
        </p:txBody>
      </p:sp>
      <p:sp>
        <p:nvSpPr>
          <p:cNvPr id="8" name="Rectangle 7">
            <a:extLst>
              <a:ext uri="{FF2B5EF4-FFF2-40B4-BE49-F238E27FC236}">
                <a16:creationId xmlns:a16="http://schemas.microsoft.com/office/drawing/2014/main" id="{BE7D7A6E-E6C2-4F85-BEF1-EE46BD576A24}"/>
              </a:ext>
            </a:extLst>
          </p:cNvPr>
          <p:cNvSpPr/>
          <p:nvPr/>
        </p:nvSpPr>
        <p:spPr>
          <a:xfrm>
            <a:off x="163256" y="1617230"/>
            <a:ext cx="8752144" cy="132343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This bracket has been mounted upside/down. This has a low impact since we just use this bracket to lock the HTTS to the vacuum vessel during overseas transportation. Shims and longer screws will be needed. </a:t>
            </a:r>
            <a:r>
              <a:rPr lang="en-US" sz="1600" b="1" dirty="0">
                <a:solidFill>
                  <a:schemeClr val="tx2">
                    <a:lumMod val="60000"/>
                    <a:lumOff val="40000"/>
                  </a:schemeClr>
                </a:solidFill>
                <a:latin typeface="Helvetica" panose="020B0604020202020204" pitchFamily="34" charset="0"/>
              </a:rPr>
              <a:t>For production CM this should be checked during a visit of the manufacturer facility.</a:t>
            </a:r>
          </a:p>
          <a:p>
            <a:pPr algn="just"/>
            <a:endParaRPr lang="en-US" sz="1600" b="1" dirty="0">
              <a:solidFill>
                <a:srgbClr val="000000"/>
              </a:solidFill>
              <a:latin typeface="Helvetica" panose="020B0604020202020204" pitchFamily="34" charset="0"/>
            </a:endParaRPr>
          </a:p>
        </p:txBody>
      </p:sp>
      <p:pic>
        <p:nvPicPr>
          <p:cNvPr id="5" name="Picture 4">
            <a:extLst>
              <a:ext uri="{FF2B5EF4-FFF2-40B4-BE49-F238E27FC236}">
                <a16:creationId xmlns:a16="http://schemas.microsoft.com/office/drawing/2014/main" id="{82FFF00B-6B6F-46F2-B308-A0BE557F31CE}"/>
              </a:ext>
            </a:extLst>
          </p:cNvPr>
          <p:cNvPicPr>
            <a:picLocks noChangeAspect="1"/>
          </p:cNvPicPr>
          <p:nvPr/>
        </p:nvPicPr>
        <p:blipFill rotWithShape="1">
          <a:blip r:embed="rId2"/>
          <a:srcRect t="5907"/>
          <a:stretch/>
        </p:blipFill>
        <p:spPr>
          <a:xfrm>
            <a:off x="1512570" y="2854036"/>
            <a:ext cx="5623683" cy="3027651"/>
          </a:xfrm>
          <a:prstGeom prst="rect">
            <a:avLst/>
          </a:prstGeom>
        </p:spPr>
      </p:pic>
      <p:sp>
        <p:nvSpPr>
          <p:cNvPr id="9" name="Rectangle 8">
            <a:extLst>
              <a:ext uri="{FF2B5EF4-FFF2-40B4-BE49-F238E27FC236}">
                <a16:creationId xmlns:a16="http://schemas.microsoft.com/office/drawing/2014/main" id="{7E15A93B-07B2-4879-A1F1-744D40029CDB}"/>
              </a:ext>
            </a:extLst>
          </p:cNvPr>
          <p:cNvSpPr/>
          <p:nvPr/>
        </p:nvSpPr>
        <p:spPr>
          <a:xfrm>
            <a:off x="4992624" y="3803904"/>
            <a:ext cx="524256" cy="591312"/>
          </a:xfrm>
          <a:prstGeom prst="rect">
            <a:avLst/>
          </a:prstGeom>
          <a:no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A28750-33BF-4B39-9B2E-C3D45D58C046}"/>
              </a:ext>
            </a:extLst>
          </p:cNvPr>
          <p:cNvSpPr/>
          <p:nvPr/>
        </p:nvSpPr>
        <p:spPr>
          <a:xfrm>
            <a:off x="5802310" y="4272819"/>
            <a:ext cx="524256" cy="591312"/>
          </a:xfrm>
          <a:prstGeom prst="rect">
            <a:avLst/>
          </a:prstGeom>
          <a:no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12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Strongback</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077218"/>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overall quality of the strongback is good. However, the pin location were out of tolerance. </a:t>
            </a:r>
            <a:r>
              <a:rPr lang="en-US" sz="1600" b="1" dirty="0">
                <a:solidFill>
                  <a:schemeClr val="tx2">
                    <a:lumMod val="60000"/>
                    <a:lumOff val="40000"/>
                  </a:schemeClr>
                </a:solidFill>
                <a:latin typeface="Helvetica" panose="020B0604020202020204" pitchFamily="34" charset="0"/>
              </a:rPr>
              <a:t>This point should be discussed with the manufacturer since these locations are our reference to assemble the strongback.</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p:txBody>
      </p:sp>
      <p:pic>
        <p:nvPicPr>
          <p:cNvPr id="5" name="Picture 4">
            <a:extLst>
              <a:ext uri="{FF2B5EF4-FFF2-40B4-BE49-F238E27FC236}">
                <a16:creationId xmlns:a16="http://schemas.microsoft.com/office/drawing/2014/main" id="{9E4F178B-2FC0-44F5-9D8F-F86F80F14320}"/>
              </a:ext>
            </a:extLst>
          </p:cNvPr>
          <p:cNvPicPr>
            <a:picLocks noChangeAspect="1"/>
          </p:cNvPicPr>
          <p:nvPr/>
        </p:nvPicPr>
        <p:blipFill>
          <a:blip r:embed="rId2"/>
          <a:stretch>
            <a:fillRect/>
          </a:stretch>
        </p:blipFill>
        <p:spPr>
          <a:xfrm>
            <a:off x="1298448" y="2379973"/>
            <a:ext cx="6687312" cy="2873124"/>
          </a:xfrm>
          <a:prstGeom prst="rect">
            <a:avLst/>
          </a:prstGeom>
        </p:spPr>
      </p:pic>
      <p:sp>
        <p:nvSpPr>
          <p:cNvPr id="8" name="Rectangle 7">
            <a:extLst>
              <a:ext uri="{FF2B5EF4-FFF2-40B4-BE49-F238E27FC236}">
                <a16:creationId xmlns:a16="http://schemas.microsoft.com/office/drawing/2014/main" id="{DCE1C69C-786B-4C2C-844C-983FD6D40C1F}"/>
              </a:ext>
            </a:extLst>
          </p:cNvPr>
          <p:cNvSpPr/>
          <p:nvPr/>
        </p:nvSpPr>
        <p:spPr>
          <a:xfrm>
            <a:off x="1765300" y="4376166"/>
            <a:ext cx="189229" cy="275798"/>
          </a:xfrm>
          <a:prstGeom prst="rect">
            <a:avLst/>
          </a:prstGeom>
          <a:no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C6C947-98B3-4C6E-AFCB-B34C3E24B121}"/>
              </a:ext>
            </a:extLst>
          </p:cNvPr>
          <p:cNvSpPr/>
          <p:nvPr/>
        </p:nvSpPr>
        <p:spPr>
          <a:xfrm>
            <a:off x="2281681" y="4592066"/>
            <a:ext cx="189229" cy="275798"/>
          </a:xfrm>
          <a:prstGeom prst="rect">
            <a:avLst/>
          </a:prstGeom>
          <a:noFill/>
          <a:ln w="28575">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56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Strongback</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1569660"/>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Each pin has two different ends. One side is a shrink fit assembly, and the other side slides. There was no instruction on drawings or spec for the manufacturer to assemble these pins. </a:t>
            </a:r>
            <a:r>
              <a:rPr lang="en-US" sz="1600" b="1" dirty="0">
                <a:solidFill>
                  <a:schemeClr val="tx2">
                    <a:lumMod val="60000"/>
                    <a:lumOff val="40000"/>
                  </a:schemeClr>
                </a:solidFill>
                <a:latin typeface="Helvetica" panose="020B0604020202020204" pitchFamily="34" charset="0"/>
              </a:rPr>
              <a:t>To make the assembly process easier, we will ask the manufacturer to provide the strongback modules with the pins already assembled on the shrink fit side. </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p:txBody>
      </p:sp>
      <p:pic>
        <p:nvPicPr>
          <p:cNvPr id="4" name="Picture 3">
            <a:extLst>
              <a:ext uri="{FF2B5EF4-FFF2-40B4-BE49-F238E27FC236}">
                <a16:creationId xmlns:a16="http://schemas.microsoft.com/office/drawing/2014/main" id="{4BA2C76B-2F8E-4707-8D2E-8D9611D1A670}"/>
              </a:ext>
            </a:extLst>
          </p:cNvPr>
          <p:cNvPicPr>
            <a:picLocks noChangeAspect="1"/>
          </p:cNvPicPr>
          <p:nvPr/>
        </p:nvPicPr>
        <p:blipFill>
          <a:blip r:embed="rId2"/>
          <a:stretch>
            <a:fillRect/>
          </a:stretch>
        </p:blipFill>
        <p:spPr>
          <a:xfrm>
            <a:off x="921234" y="2476190"/>
            <a:ext cx="7010400" cy="3312987"/>
          </a:xfrm>
          <a:prstGeom prst="rect">
            <a:avLst/>
          </a:prstGeom>
        </p:spPr>
      </p:pic>
    </p:spTree>
    <p:extLst>
      <p:ext uri="{BB962C8B-B14F-4D97-AF65-F5344CB8AC3E}">
        <p14:creationId xmlns:p14="http://schemas.microsoft.com/office/powerpoint/2010/main" val="7237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G11 post</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26297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The assembly procedure is clear that jigs are needed in order to position each ring and disk. However, the manufacturer decided to perform final machining instead. This lead to chips and oil trapped inside the G11 post. </a:t>
            </a:r>
            <a:r>
              <a:rPr lang="en-US" sz="1600" b="1" dirty="0">
                <a:solidFill>
                  <a:schemeClr val="tx2">
                    <a:lumMod val="60000"/>
                    <a:lumOff val="40000"/>
                  </a:schemeClr>
                </a:solidFill>
                <a:latin typeface="Helvetica" panose="020B0604020202020204" pitchFamily="34" charset="0"/>
              </a:rPr>
              <a:t>This point needs to be clear and discussed with the manufacturer just after awarding the PO.</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In addition, the sequence of the assembly process has been changed in order to avoid putting MLI into liquid nitrogen.  </a:t>
            </a:r>
            <a:r>
              <a:rPr lang="en-US" sz="1600" b="1" dirty="0">
                <a:solidFill>
                  <a:schemeClr val="tx2">
                    <a:lumMod val="60000"/>
                    <a:lumOff val="40000"/>
                  </a:schemeClr>
                </a:solidFill>
                <a:latin typeface="Helvetica" panose="020B0604020202020204" pitchFamily="34" charset="0"/>
              </a:rPr>
              <a:t>Assembly process document has been updated.</a:t>
            </a:r>
          </a:p>
        </p:txBody>
      </p:sp>
      <p:pic>
        <p:nvPicPr>
          <p:cNvPr id="4" name="Picture 3">
            <a:extLst>
              <a:ext uri="{FF2B5EF4-FFF2-40B4-BE49-F238E27FC236}">
                <a16:creationId xmlns:a16="http://schemas.microsoft.com/office/drawing/2014/main" id="{55726112-AEE4-48EE-B577-4E3918118D30}"/>
              </a:ext>
            </a:extLst>
          </p:cNvPr>
          <p:cNvPicPr>
            <a:picLocks noChangeAspect="1"/>
          </p:cNvPicPr>
          <p:nvPr/>
        </p:nvPicPr>
        <p:blipFill>
          <a:blip r:embed="rId2"/>
          <a:stretch>
            <a:fillRect/>
          </a:stretch>
        </p:blipFill>
        <p:spPr>
          <a:xfrm>
            <a:off x="163256" y="2101118"/>
            <a:ext cx="4487455" cy="2989042"/>
          </a:xfrm>
          <a:prstGeom prst="rect">
            <a:avLst/>
          </a:prstGeom>
        </p:spPr>
      </p:pic>
      <p:pic>
        <p:nvPicPr>
          <p:cNvPr id="9" name="Picture 8">
            <a:extLst>
              <a:ext uri="{FF2B5EF4-FFF2-40B4-BE49-F238E27FC236}">
                <a16:creationId xmlns:a16="http://schemas.microsoft.com/office/drawing/2014/main" id="{B70629BA-C478-485E-B122-8E77B54E0284}"/>
              </a:ext>
            </a:extLst>
          </p:cNvPr>
          <p:cNvPicPr>
            <a:picLocks noChangeAspect="1"/>
          </p:cNvPicPr>
          <p:nvPr/>
        </p:nvPicPr>
        <p:blipFill>
          <a:blip r:embed="rId3"/>
          <a:stretch>
            <a:fillRect/>
          </a:stretch>
        </p:blipFill>
        <p:spPr>
          <a:xfrm>
            <a:off x="5034361" y="1948372"/>
            <a:ext cx="3881039" cy="3434395"/>
          </a:xfrm>
          <a:prstGeom prst="rect">
            <a:avLst/>
          </a:prstGeom>
        </p:spPr>
      </p:pic>
    </p:spTree>
    <p:extLst>
      <p:ext uri="{BB962C8B-B14F-4D97-AF65-F5344CB8AC3E}">
        <p14:creationId xmlns:p14="http://schemas.microsoft.com/office/powerpoint/2010/main" val="268439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Cavity support</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Rectangle 6">
            <a:extLst>
              <a:ext uri="{FF2B5EF4-FFF2-40B4-BE49-F238E27FC236}">
                <a16:creationId xmlns:a16="http://schemas.microsoft.com/office/drawing/2014/main" id="{CBB61ED9-DEC4-415B-875D-7AE62C8A3A58}"/>
              </a:ext>
            </a:extLst>
          </p:cNvPr>
          <p:cNvSpPr/>
          <p:nvPr/>
        </p:nvSpPr>
        <p:spPr>
          <a:xfrm>
            <a:off x="163256" y="916190"/>
            <a:ext cx="8752144" cy="584775"/>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Drawing updates of some support posts were necessary. Datum A was not correct. </a:t>
            </a:r>
            <a:r>
              <a:rPr lang="en-US" sz="1600" b="1" dirty="0">
                <a:solidFill>
                  <a:schemeClr val="tx2">
                    <a:lumMod val="60000"/>
                    <a:lumOff val="40000"/>
                  </a:schemeClr>
                </a:solidFill>
                <a:latin typeface="Helvetica" panose="020B0604020202020204" pitchFamily="34" charset="0"/>
              </a:rPr>
              <a:t>Drawings have been updated.</a:t>
            </a:r>
          </a:p>
        </p:txBody>
      </p:sp>
      <p:pic>
        <p:nvPicPr>
          <p:cNvPr id="4" name="Picture 3">
            <a:extLst>
              <a:ext uri="{FF2B5EF4-FFF2-40B4-BE49-F238E27FC236}">
                <a16:creationId xmlns:a16="http://schemas.microsoft.com/office/drawing/2014/main" id="{E791FFC7-86B4-4692-AE25-44CEB1309A5E}"/>
              </a:ext>
            </a:extLst>
          </p:cNvPr>
          <p:cNvPicPr>
            <a:picLocks noChangeAspect="1"/>
          </p:cNvPicPr>
          <p:nvPr/>
        </p:nvPicPr>
        <p:blipFill>
          <a:blip r:embed="rId2"/>
          <a:stretch>
            <a:fillRect/>
          </a:stretch>
        </p:blipFill>
        <p:spPr>
          <a:xfrm>
            <a:off x="512064" y="1921846"/>
            <a:ext cx="7354076" cy="3406057"/>
          </a:xfrm>
          <a:prstGeom prst="rect">
            <a:avLst/>
          </a:prstGeom>
        </p:spPr>
      </p:pic>
    </p:spTree>
    <p:extLst>
      <p:ext uri="{BB962C8B-B14F-4D97-AF65-F5344CB8AC3E}">
        <p14:creationId xmlns:p14="http://schemas.microsoft.com/office/powerpoint/2010/main" val="201537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01954-5572-494B-866D-71C074DFD103}"/>
              </a:ext>
            </a:extLst>
          </p:cNvPr>
          <p:cNvSpPr>
            <a:spLocks noGrp="1"/>
          </p:cNvSpPr>
          <p:nvPr>
            <p:ph type="title"/>
          </p:nvPr>
        </p:nvSpPr>
        <p:spPr/>
        <p:txBody>
          <a:bodyPr/>
          <a:lstStyle/>
          <a:p>
            <a:r>
              <a:rPr lang="en-US" dirty="0"/>
              <a:t>HTTS</a:t>
            </a:r>
          </a:p>
        </p:txBody>
      </p:sp>
      <p:sp>
        <p:nvSpPr>
          <p:cNvPr id="6" name="Slide Number Placeholder 5">
            <a:extLst>
              <a:ext uri="{FF2B5EF4-FFF2-40B4-BE49-F238E27FC236}">
                <a16:creationId xmlns:a16="http://schemas.microsoft.com/office/drawing/2014/main" id="{A96E6EB8-14F4-3B4D-AF51-1EDA3265A5E2}"/>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1" name="Rectangle 10">
            <a:extLst>
              <a:ext uri="{FF2B5EF4-FFF2-40B4-BE49-F238E27FC236}">
                <a16:creationId xmlns:a16="http://schemas.microsoft.com/office/drawing/2014/main" id="{53864260-929D-4389-960B-B0174D14FDF0}"/>
              </a:ext>
            </a:extLst>
          </p:cNvPr>
          <p:cNvSpPr/>
          <p:nvPr/>
        </p:nvSpPr>
        <p:spPr>
          <a:xfrm>
            <a:off x="163256" y="916190"/>
            <a:ext cx="8752144" cy="1323439"/>
          </a:xfrm>
          <a:prstGeom prst="rect">
            <a:avLst/>
          </a:prstGeom>
        </p:spPr>
        <p:txBody>
          <a:bodyPr wrap="square">
            <a:spAutoFit/>
          </a:bodyPr>
          <a:lstStyle/>
          <a:p>
            <a:pPr marL="285750" indent="-285750" algn="just">
              <a:buFont typeface="Arial" panose="020B0604020202020204" pitchFamily="34" charset="0"/>
              <a:buChar char="•"/>
            </a:pPr>
            <a:r>
              <a:rPr lang="en-US" sz="1600" b="1" dirty="0">
                <a:solidFill>
                  <a:srgbClr val="000000"/>
                </a:solidFill>
                <a:latin typeface="Helvetica" panose="020B0604020202020204" pitchFamily="34" charset="0"/>
              </a:rPr>
              <a:t>All parts have been connected together, and fit well. However, these plates were not welded to the main part of the shield despite it was specified on the drawings. This will need to be done during the assembly process instead.</a:t>
            </a:r>
            <a:r>
              <a:rPr lang="en-US" sz="1600" b="1" dirty="0">
                <a:solidFill>
                  <a:schemeClr val="tx2">
                    <a:lumMod val="60000"/>
                    <a:lumOff val="40000"/>
                  </a:schemeClr>
                </a:solidFill>
                <a:latin typeface="Helvetica" panose="020B0604020202020204" pitchFamily="34" charset="0"/>
              </a:rPr>
              <a:t> This point need to be clear and discussed with the manufacturer just after awarding the PO.</a:t>
            </a:r>
          </a:p>
          <a:p>
            <a:pPr marL="285750" indent="-285750" algn="just">
              <a:buFont typeface="Arial" panose="020B0604020202020204" pitchFamily="34" charset="0"/>
              <a:buChar char="•"/>
            </a:pPr>
            <a:endParaRPr lang="en-US" sz="1600" b="1" dirty="0">
              <a:solidFill>
                <a:srgbClr val="000000"/>
              </a:solidFill>
              <a:latin typeface="Helvetica" panose="020B0604020202020204" pitchFamily="34" charset="0"/>
            </a:endParaRPr>
          </a:p>
        </p:txBody>
      </p:sp>
      <p:pic>
        <p:nvPicPr>
          <p:cNvPr id="12" name="Picture 11">
            <a:extLst>
              <a:ext uri="{FF2B5EF4-FFF2-40B4-BE49-F238E27FC236}">
                <a16:creationId xmlns:a16="http://schemas.microsoft.com/office/drawing/2014/main" id="{10D9D5EE-26A5-4C79-9500-C981E15A81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467" y="3178509"/>
            <a:ext cx="3522757" cy="1316251"/>
          </a:xfrm>
          <a:prstGeom prst="rect">
            <a:avLst/>
          </a:prstGeom>
        </p:spPr>
      </p:pic>
      <p:pic>
        <p:nvPicPr>
          <p:cNvPr id="5" name="Picture 4">
            <a:extLst>
              <a:ext uri="{FF2B5EF4-FFF2-40B4-BE49-F238E27FC236}">
                <a16:creationId xmlns:a16="http://schemas.microsoft.com/office/drawing/2014/main" id="{D8059F8E-7A35-4ACF-8FD8-DD6E8557A6D4}"/>
              </a:ext>
            </a:extLst>
          </p:cNvPr>
          <p:cNvPicPr>
            <a:picLocks noChangeAspect="1"/>
          </p:cNvPicPr>
          <p:nvPr/>
        </p:nvPicPr>
        <p:blipFill>
          <a:blip r:embed="rId3"/>
          <a:stretch>
            <a:fillRect/>
          </a:stretch>
        </p:blipFill>
        <p:spPr>
          <a:xfrm>
            <a:off x="4670786" y="2031844"/>
            <a:ext cx="3522757" cy="3909965"/>
          </a:xfrm>
          <a:prstGeom prst="rect">
            <a:avLst/>
          </a:prstGeom>
        </p:spPr>
      </p:pic>
    </p:spTree>
    <p:extLst>
      <p:ext uri="{BB962C8B-B14F-4D97-AF65-F5344CB8AC3E}">
        <p14:creationId xmlns:p14="http://schemas.microsoft.com/office/powerpoint/2010/main" val="404985334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C56AE792-1073-4367-8F8A-593D7A00575F}" vid="{FCED6878-309D-4AFC-95DB-57DE4ADEE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Review STC - Vincent</Template>
  <TotalTime>126737</TotalTime>
  <Words>606</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Fermilab_PPT_090815</vt:lpstr>
      <vt:lpstr>PowerPoint Presentation</vt:lpstr>
      <vt:lpstr>Vacuum vessel</vt:lpstr>
      <vt:lpstr>Vacuum vessel</vt:lpstr>
      <vt:lpstr>Vacuum vessel</vt:lpstr>
      <vt:lpstr>Strongback</vt:lpstr>
      <vt:lpstr>Strongback</vt:lpstr>
      <vt:lpstr>G11 post</vt:lpstr>
      <vt:lpstr>Cavity support</vt:lpstr>
      <vt:lpstr>HTTS</vt:lpstr>
      <vt:lpstr>LTTS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Roger</dc:creator>
  <cp:lastModifiedBy>Vincent Roger</cp:lastModifiedBy>
  <cp:revision>784</cp:revision>
  <cp:lastPrinted>2018-01-25T18:05:22Z</cp:lastPrinted>
  <dcterms:created xsi:type="dcterms:W3CDTF">2017-02-07T22:21:20Z</dcterms:created>
  <dcterms:modified xsi:type="dcterms:W3CDTF">2022-06-24T20:38:57Z</dcterms:modified>
</cp:coreProperties>
</file>