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5"/>
  </p:notesMasterIdLst>
  <p:handoutMasterIdLst>
    <p:handoutMasterId r:id="rId26"/>
  </p:handoutMasterIdLst>
  <p:sldIdLst>
    <p:sldId id="518" r:id="rId2"/>
    <p:sldId id="1060" r:id="rId3"/>
    <p:sldId id="1070" r:id="rId4"/>
    <p:sldId id="1055" r:id="rId5"/>
    <p:sldId id="1068" r:id="rId6"/>
    <p:sldId id="1066" r:id="rId7"/>
    <p:sldId id="1061" r:id="rId8"/>
    <p:sldId id="1069" r:id="rId9"/>
    <p:sldId id="1053" r:id="rId10"/>
    <p:sldId id="1058" r:id="rId11"/>
    <p:sldId id="1054" r:id="rId12"/>
    <p:sldId id="1045" r:id="rId13"/>
    <p:sldId id="1064" r:id="rId14"/>
    <p:sldId id="1071" r:id="rId15"/>
    <p:sldId id="1050" r:id="rId16"/>
    <p:sldId id="1051" r:id="rId17"/>
    <p:sldId id="1059" r:id="rId18"/>
    <p:sldId id="1052" r:id="rId19"/>
    <p:sldId id="1057" r:id="rId20"/>
    <p:sldId id="1065" r:id="rId21"/>
    <p:sldId id="1062" r:id="rId22"/>
    <p:sldId id="1063" r:id="rId23"/>
    <p:sldId id="1067"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F1960F"/>
    <a:srgbClr val="50504E"/>
    <a:srgbClr val="004C97"/>
    <a:srgbClr val="404040"/>
    <a:srgbClr val="4E4E4E"/>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5284" autoAdjust="0"/>
  </p:normalViewPr>
  <p:slideViewPr>
    <p:cSldViewPr snapToGrid="0" snapToObjects="1" showGuides="1">
      <p:cViewPr varScale="1">
        <p:scale>
          <a:sx n="88" d="100"/>
          <a:sy n="88" d="100"/>
        </p:scale>
        <p:origin x="1344" y="9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6/24/2022</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3" tIns="45717" rIns="91433" bIns="45717" rtlCol="0" anchor="ctr"/>
          <a:lstStyle/>
          <a:p>
            <a:pPr lvl="0"/>
            <a:endParaRPr lang="en-US" noProof="0"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3" tIns="45717" rIns="91433" bIns="4571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5EEC17C-A4EF-4BC9-AF63-2B7EFB3BFE03}" type="datetime1">
              <a:rPr lang="en-US" smtClean="0"/>
              <a:t>6/24/2022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1093785-FB0B-4481-93E2-1EF8F101C208}" type="datetime1">
              <a:rPr lang="en-US" smtClean="0"/>
              <a:t>6/24/2022</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9C99B12-59FB-4D25-82E2-F1F87B88D293}" type="datetime1">
              <a:rPr lang="en-US" smtClean="0"/>
              <a:t>6/24/2022</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V. Roger | SSR1 Cold-mass Final Design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11E4A6F-D7F8-4A01-B4CF-4901331C0154}" type="datetime1">
              <a:rPr lang="en-US" smtClean="0"/>
              <a:t>6/24/2022</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0CD7C2E5-CF4E-4603-91F3-E2A1BF8CB2F0}" type="datetime1">
              <a:rPr lang="en-US" smtClean="0"/>
              <a:t>6/24/2022</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41FF714-B731-4AE0-8862-7FDD300CFFD8}" type="datetime1">
              <a:rPr lang="en-US" smtClean="0"/>
              <a:t>6/24/2022</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0C19CCC-857B-416C-B995-79271CC0B460}" type="datetime1">
              <a:rPr lang="en-US" smtClean="0"/>
              <a:t>6/24/2022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101736" y="4552171"/>
            <a:ext cx="9059748" cy="1003049"/>
          </a:xfrm>
        </p:spPr>
        <p:txBody>
          <a:bodyPr>
            <a:normAutofit/>
          </a:bodyPr>
          <a:lstStyle/>
          <a:p>
            <a:r>
              <a:rPr lang="en-US" sz="2400" dirty="0"/>
              <a:t>HB650 CM - Design optimization</a:t>
            </a:r>
          </a:p>
          <a:p>
            <a:r>
              <a:rPr lang="en-US" sz="1600" dirty="0">
                <a:solidFill>
                  <a:schemeClr val="tx2">
                    <a:lumMod val="60000"/>
                    <a:lumOff val="40000"/>
                  </a:schemeClr>
                </a:solidFill>
              </a:rPr>
              <a:t>Vincent Roger</a:t>
            </a:r>
          </a:p>
        </p:txBody>
      </p:sp>
    </p:spTree>
    <p:extLst>
      <p:ext uri="{BB962C8B-B14F-4D97-AF65-F5344CB8AC3E}">
        <p14:creationId xmlns:p14="http://schemas.microsoft.com/office/powerpoint/2010/main" val="170224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HTTS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84775"/>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These two bends on the side part of the HTTS are not needed. </a:t>
            </a:r>
            <a:r>
              <a:rPr lang="en-US" sz="1600" b="1" dirty="0">
                <a:solidFill>
                  <a:schemeClr val="tx2">
                    <a:lumMod val="60000"/>
                    <a:lumOff val="40000"/>
                  </a:schemeClr>
                </a:solidFill>
                <a:latin typeface="Helvetica" panose="020B0604020202020204" pitchFamily="34" charset="0"/>
              </a:rPr>
              <a:t>Reduce design complexity.</a:t>
            </a:r>
          </a:p>
        </p:txBody>
      </p:sp>
      <p:pic>
        <p:nvPicPr>
          <p:cNvPr id="5" name="Picture 4">
            <a:extLst>
              <a:ext uri="{FF2B5EF4-FFF2-40B4-BE49-F238E27FC236}">
                <a16:creationId xmlns:a16="http://schemas.microsoft.com/office/drawing/2014/main" id="{4AE1E6DB-C7DE-434F-BFD6-D04989A26A34}"/>
              </a:ext>
            </a:extLst>
          </p:cNvPr>
          <p:cNvPicPr>
            <a:picLocks noChangeAspect="1"/>
          </p:cNvPicPr>
          <p:nvPr/>
        </p:nvPicPr>
        <p:blipFill>
          <a:blip r:embed="rId2"/>
          <a:stretch>
            <a:fillRect/>
          </a:stretch>
        </p:blipFill>
        <p:spPr>
          <a:xfrm>
            <a:off x="1377696" y="1989997"/>
            <a:ext cx="6486144" cy="3512780"/>
          </a:xfrm>
          <a:prstGeom prst="rect">
            <a:avLst/>
          </a:prstGeom>
        </p:spPr>
      </p:pic>
      <p:sp>
        <p:nvSpPr>
          <p:cNvPr id="11" name="Oval 10">
            <a:extLst>
              <a:ext uri="{FF2B5EF4-FFF2-40B4-BE49-F238E27FC236}">
                <a16:creationId xmlns:a16="http://schemas.microsoft.com/office/drawing/2014/main" id="{4FA63368-55BC-4354-AA88-98BA3E54D096}"/>
              </a:ext>
            </a:extLst>
          </p:cNvPr>
          <p:cNvSpPr/>
          <p:nvPr/>
        </p:nvSpPr>
        <p:spPr>
          <a:xfrm>
            <a:off x="2322576" y="3773424"/>
            <a:ext cx="219456" cy="347472"/>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8E46CD-0F88-4B1C-BED3-424AE0DA2181}"/>
              </a:ext>
            </a:extLst>
          </p:cNvPr>
          <p:cNvSpPr/>
          <p:nvPr/>
        </p:nvSpPr>
        <p:spPr>
          <a:xfrm>
            <a:off x="7546848" y="2560320"/>
            <a:ext cx="219456" cy="347472"/>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14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HX support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Heat exchanger support. Based on calculations performed on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it seems the HX support is too stiff. Design optimization was performed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During the optimization phase we will check if it works as well for the HB650 CM.</a:t>
            </a:r>
            <a:r>
              <a:rPr lang="en-US" sz="1600" b="1" dirty="0">
                <a:solidFill>
                  <a:schemeClr val="tx2">
                    <a:lumMod val="60000"/>
                    <a:lumOff val="40000"/>
                  </a:schemeClr>
                </a:solidFill>
                <a:latin typeface="Helvetica" panose="020B0604020202020204" pitchFamily="34" charset="0"/>
              </a:rPr>
              <a:t> Better performance – Heat loads &amp; Structural.</a:t>
            </a:r>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EAAE9C43-5443-4DF0-B39A-837FAB47AC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599" y="2199953"/>
            <a:ext cx="4079473" cy="2857091"/>
          </a:xfrm>
          <a:prstGeom prst="rect">
            <a:avLst/>
          </a:prstGeom>
        </p:spPr>
      </p:pic>
      <p:sp>
        <p:nvSpPr>
          <p:cNvPr id="8" name="TextBox 7">
            <a:extLst>
              <a:ext uri="{FF2B5EF4-FFF2-40B4-BE49-F238E27FC236}">
                <a16:creationId xmlns:a16="http://schemas.microsoft.com/office/drawing/2014/main" id="{308403E2-62C9-4153-BCED-5ABB1740D432}"/>
              </a:ext>
            </a:extLst>
          </p:cNvPr>
          <p:cNvSpPr txBox="1"/>
          <p:nvPr/>
        </p:nvSpPr>
        <p:spPr>
          <a:xfrm>
            <a:off x="1389888" y="5189107"/>
            <a:ext cx="1847088" cy="584775"/>
          </a:xfrm>
          <a:prstGeom prst="rect">
            <a:avLst/>
          </a:prstGeom>
          <a:noFill/>
        </p:spPr>
        <p:txBody>
          <a:bodyPr wrap="square" rtlCol="0">
            <a:spAutoFit/>
          </a:bodyPr>
          <a:lstStyle/>
          <a:p>
            <a:pPr algn="ctr"/>
            <a:r>
              <a:rPr lang="en-US" sz="1600" dirty="0">
                <a:solidFill>
                  <a:schemeClr val="accent6">
                    <a:lumMod val="50000"/>
                  </a:schemeClr>
                </a:solidFill>
              </a:rPr>
              <a:t>HB650 CM</a:t>
            </a:r>
          </a:p>
          <a:p>
            <a:pPr algn="ctr"/>
            <a:r>
              <a:rPr lang="en-US" sz="1600" dirty="0">
                <a:solidFill>
                  <a:schemeClr val="accent6">
                    <a:lumMod val="50000"/>
                  </a:schemeClr>
                </a:solidFill>
              </a:rPr>
              <a:t>F10130853</a:t>
            </a:r>
          </a:p>
        </p:txBody>
      </p:sp>
      <p:sp>
        <p:nvSpPr>
          <p:cNvPr id="9" name="TextBox 8">
            <a:extLst>
              <a:ext uri="{FF2B5EF4-FFF2-40B4-BE49-F238E27FC236}">
                <a16:creationId xmlns:a16="http://schemas.microsoft.com/office/drawing/2014/main" id="{6640A4E3-D36A-44FC-B77F-5E229170EFAB}"/>
              </a:ext>
            </a:extLst>
          </p:cNvPr>
          <p:cNvSpPr txBox="1"/>
          <p:nvPr/>
        </p:nvSpPr>
        <p:spPr>
          <a:xfrm>
            <a:off x="5864352" y="5189107"/>
            <a:ext cx="1847088" cy="584775"/>
          </a:xfrm>
          <a:prstGeom prst="rect">
            <a:avLst/>
          </a:prstGeom>
          <a:noFill/>
        </p:spPr>
        <p:txBody>
          <a:bodyPr wrap="square" rtlCol="0">
            <a:spAutoFit/>
          </a:bodyPr>
          <a:lstStyle/>
          <a:p>
            <a:pPr algn="ctr"/>
            <a:r>
              <a:rPr lang="en-US" sz="1600" dirty="0">
                <a:solidFill>
                  <a:schemeClr val="accent6">
                    <a:lumMod val="50000"/>
                  </a:schemeClr>
                </a:solidFill>
              </a:rPr>
              <a:t>SSR2 CM</a:t>
            </a:r>
          </a:p>
          <a:p>
            <a:pPr algn="ctr"/>
            <a:r>
              <a:rPr lang="en-US" sz="1600" dirty="0">
                <a:solidFill>
                  <a:schemeClr val="accent6">
                    <a:lumMod val="50000"/>
                  </a:schemeClr>
                </a:solidFill>
              </a:rPr>
              <a:t>F10171047</a:t>
            </a:r>
          </a:p>
        </p:txBody>
      </p:sp>
      <p:pic>
        <p:nvPicPr>
          <p:cNvPr id="10" name="Picture 9">
            <a:extLst>
              <a:ext uri="{FF2B5EF4-FFF2-40B4-BE49-F238E27FC236}">
                <a16:creationId xmlns:a16="http://schemas.microsoft.com/office/drawing/2014/main" id="{E4015E48-41BF-4200-A2E2-4F5063F79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232" y="2114609"/>
            <a:ext cx="4267200" cy="2813775"/>
          </a:xfrm>
          <a:prstGeom prst="rect">
            <a:avLst/>
          </a:prstGeom>
        </p:spPr>
      </p:pic>
    </p:spTree>
    <p:extLst>
      <p:ext uri="{BB962C8B-B14F-4D97-AF65-F5344CB8AC3E}">
        <p14:creationId xmlns:p14="http://schemas.microsoft.com/office/powerpoint/2010/main" val="7644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Local magnetic shield</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design of the 650 cavity magnetic shields needs to be optimized in order to manage with non conformance of the 650 cavities. This activity is on going. </a:t>
            </a:r>
            <a:r>
              <a:rPr lang="en-US" sz="1600" b="1" dirty="0">
                <a:solidFill>
                  <a:schemeClr val="tx2">
                    <a:lumMod val="60000"/>
                    <a:lumOff val="40000"/>
                  </a:schemeClr>
                </a:solidFill>
                <a:latin typeface="Helvetica" panose="020B0604020202020204" pitchFamily="34" charset="0"/>
              </a:rPr>
              <a:t>Ease assembly process.</a:t>
            </a:r>
            <a:endParaRPr lang="en-US" sz="1600" b="1" dirty="0">
              <a:solidFill>
                <a:srgbClr val="000000"/>
              </a:solidFill>
              <a:latin typeface="Helvetica" panose="020B0604020202020204" pitchFamily="34" charset="0"/>
            </a:endParaRPr>
          </a:p>
          <a:p>
            <a:pPr algn="just"/>
            <a:endParaRPr lang="en-US" sz="1600" b="1" dirty="0">
              <a:solidFill>
                <a:srgbClr val="000000"/>
              </a:solidFill>
              <a:latin typeface="Helvetica" panose="020B0604020202020204" pitchFamily="34" charset="0"/>
            </a:endParaRPr>
          </a:p>
        </p:txBody>
      </p:sp>
      <p:pic>
        <p:nvPicPr>
          <p:cNvPr id="9" name="Picture 8" descr="A close-up of a machine&#10;&#10;Description automatically generated with low confidence">
            <a:extLst>
              <a:ext uri="{FF2B5EF4-FFF2-40B4-BE49-F238E27FC236}">
                <a16:creationId xmlns:a16="http://schemas.microsoft.com/office/drawing/2014/main" id="{12AA37EA-20D6-46EF-93F1-9008C6758F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050" y="1898904"/>
            <a:ext cx="2661253" cy="3538900"/>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BF2E8CEF-1E47-4BA8-B178-1B36B5467B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460" y="1898904"/>
            <a:ext cx="4709809" cy="3541776"/>
          </a:xfrm>
          <a:prstGeom prst="rect">
            <a:avLst/>
          </a:prstGeom>
        </p:spPr>
      </p:pic>
    </p:spTree>
    <p:extLst>
      <p:ext uri="{BB962C8B-B14F-4D97-AF65-F5344CB8AC3E}">
        <p14:creationId xmlns:p14="http://schemas.microsoft.com/office/powerpoint/2010/main" val="237381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Global magnetic shield</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32343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HB650 global magnetic shield design needs to be redesigned based on the lessons learned gathered during the assembly process and based on the SSR2 global magnetic shield design. Some holes were around 10-15 mm off mainly due to the fact that the bending radius of the inner frame is smaller than expected. </a:t>
            </a:r>
            <a:r>
              <a:rPr lang="en-US" sz="1600" b="1" dirty="0">
                <a:solidFill>
                  <a:schemeClr val="tx2">
                    <a:lumMod val="60000"/>
                    <a:lumOff val="40000"/>
                  </a:schemeClr>
                </a:solidFill>
                <a:latin typeface="Helvetica" panose="020B0604020202020204" pitchFamily="34" charset="0"/>
              </a:rPr>
              <a:t>Ease assembly process</a:t>
            </a:r>
            <a:endParaRPr lang="en-US" sz="1600" b="1" dirty="0">
              <a:solidFill>
                <a:srgbClr val="000000"/>
              </a:solidFill>
              <a:latin typeface="Helvetica" panose="020B0604020202020204" pitchFamily="34" charset="0"/>
            </a:endParaRPr>
          </a:p>
        </p:txBody>
      </p:sp>
      <p:pic>
        <p:nvPicPr>
          <p:cNvPr id="5" name="Picture 4" descr="A picture containing indoor, orange&#10;&#10;Description automatically generated">
            <a:extLst>
              <a:ext uri="{FF2B5EF4-FFF2-40B4-BE49-F238E27FC236}">
                <a16:creationId xmlns:a16="http://schemas.microsoft.com/office/drawing/2014/main" id="{8790594D-AE25-421A-8619-45821FF07B0D}"/>
              </a:ext>
            </a:extLst>
          </p:cNvPr>
          <p:cNvPicPr>
            <a:picLocks noChangeAspect="1"/>
          </p:cNvPicPr>
          <p:nvPr/>
        </p:nvPicPr>
        <p:blipFill>
          <a:blip r:embed="rId2"/>
          <a:stretch>
            <a:fillRect/>
          </a:stretch>
        </p:blipFill>
        <p:spPr>
          <a:xfrm>
            <a:off x="660652" y="2697497"/>
            <a:ext cx="4005875" cy="3012418"/>
          </a:xfrm>
          <a:prstGeom prst="rect">
            <a:avLst/>
          </a:prstGeom>
        </p:spPr>
      </p:pic>
      <p:pic>
        <p:nvPicPr>
          <p:cNvPr id="4" name="Picture 3">
            <a:extLst>
              <a:ext uri="{FF2B5EF4-FFF2-40B4-BE49-F238E27FC236}">
                <a16:creationId xmlns:a16="http://schemas.microsoft.com/office/drawing/2014/main" id="{B56E93C1-1B6A-4F64-AF9D-275D6FBE8EB2}"/>
              </a:ext>
            </a:extLst>
          </p:cNvPr>
          <p:cNvPicPr>
            <a:picLocks noChangeAspect="1"/>
          </p:cNvPicPr>
          <p:nvPr/>
        </p:nvPicPr>
        <p:blipFill>
          <a:blip r:embed="rId3"/>
          <a:stretch>
            <a:fillRect/>
          </a:stretch>
        </p:blipFill>
        <p:spPr>
          <a:xfrm>
            <a:off x="4940246" y="2697497"/>
            <a:ext cx="3651173" cy="3209636"/>
          </a:xfrm>
          <a:prstGeom prst="rect">
            <a:avLst/>
          </a:prstGeom>
        </p:spPr>
      </p:pic>
    </p:spTree>
    <p:extLst>
      <p:ext uri="{BB962C8B-B14F-4D97-AF65-F5344CB8AC3E}">
        <p14:creationId xmlns:p14="http://schemas.microsoft.com/office/powerpoint/2010/main" val="268439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Global magnetic shield</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338554"/>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S shape can be removed. (already done for SSR2 CM). </a:t>
            </a:r>
            <a:r>
              <a:rPr lang="en-US" sz="1600" b="1" dirty="0">
                <a:solidFill>
                  <a:schemeClr val="tx2">
                    <a:lumMod val="60000"/>
                    <a:lumOff val="40000"/>
                  </a:schemeClr>
                </a:solidFill>
                <a:latin typeface="Helvetica" panose="020B0604020202020204" pitchFamily="34" charset="0"/>
              </a:rPr>
              <a:t>Reduce cost.</a:t>
            </a:r>
          </a:p>
        </p:txBody>
      </p:sp>
      <p:pic>
        <p:nvPicPr>
          <p:cNvPr id="8" name="Picture 7">
            <a:extLst>
              <a:ext uri="{FF2B5EF4-FFF2-40B4-BE49-F238E27FC236}">
                <a16:creationId xmlns:a16="http://schemas.microsoft.com/office/drawing/2014/main" id="{933FB707-D849-44CA-B6CC-E2E1B32A39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732" y="1491305"/>
            <a:ext cx="5768782" cy="4789421"/>
          </a:xfrm>
          <a:prstGeom prst="rect">
            <a:avLst/>
          </a:prstGeom>
        </p:spPr>
      </p:pic>
      <p:pic>
        <p:nvPicPr>
          <p:cNvPr id="11" name="Picture 10">
            <a:extLst>
              <a:ext uri="{FF2B5EF4-FFF2-40B4-BE49-F238E27FC236}">
                <a16:creationId xmlns:a16="http://schemas.microsoft.com/office/drawing/2014/main" id="{6FC6F256-D632-4B43-8E98-09CDDA44F39C}"/>
              </a:ext>
            </a:extLst>
          </p:cNvPr>
          <p:cNvPicPr>
            <a:picLocks noChangeAspect="1"/>
          </p:cNvPicPr>
          <p:nvPr/>
        </p:nvPicPr>
        <p:blipFill rotWithShape="1">
          <a:blip r:embed="rId3"/>
          <a:srcRect l="15586" r="23649"/>
          <a:stretch/>
        </p:blipFill>
        <p:spPr>
          <a:xfrm>
            <a:off x="6201462" y="3192631"/>
            <a:ext cx="2401118" cy="1847916"/>
          </a:xfrm>
          <a:prstGeom prst="rect">
            <a:avLst/>
          </a:prstGeom>
        </p:spPr>
      </p:pic>
      <p:sp>
        <p:nvSpPr>
          <p:cNvPr id="12" name="Oval 11">
            <a:extLst>
              <a:ext uri="{FF2B5EF4-FFF2-40B4-BE49-F238E27FC236}">
                <a16:creationId xmlns:a16="http://schemas.microsoft.com/office/drawing/2014/main" id="{21257DC6-0F42-40E4-9645-9618C9DEA588}"/>
              </a:ext>
            </a:extLst>
          </p:cNvPr>
          <p:cNvSpPr/>
          <p:nvPr/>
        </p:nvSpPr>
        <p:spPr>
          <a:xfrm>
            <a:off x="3465095" y="5610733"/>
            <a:ext cx="981279" cy="561366"/>
          </a:xfrm>
          <a:prstGeom prst="ellipse">
            <a:avLst/>
          </a:prstGeom>
          <a:noFill/>
          <a:ln w="3492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ABDBA6D-1468-410A-BFFC-833BEDE7F34C}"/>
              </a:ext>
            </a:extLst>
          </p:cNvPr>
          <p:cNvCxnSpPr>
            <a:cxnSpLocks/>
          </p:cNvCxnSpPr>
          <p:nvPr/>
        </p:nvCxnSpPr>
        <p:spPr>
          <a:xfrm flipV="1">
            <a:off x="4446374" y="4632158"/>
            <a:ext cx="2110837" cy="1196871"/>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7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Thermal straps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84775"/>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Thermal straps on the coupler intercepts will have a M3 holes to mount a temperature sensor if needed (Only for LB650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a:t>
            </a:r>
            <a:r>
              <a:rPr lang="en-US" sz="1600" b="1" dirty="0">
                <a:solidFill>
                  <a:schemeClr val="tx2">
                    <a:lumMod val="60000"/>
                    <a:lumOff val="40000"/>
                  </a:schemeClr>
                </a:solidFill>
                <a:latin typeface="Helvetica" panose="020B0604020202020204" pitchFamily="34" charset="0"/>
              </a:rPr>
              <a:t> Better accuracy.</a:t>
            </a:r>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9056AF59-EFD8-4009-A8A8-3F6E552E61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0656" y="2106167"/>
            <a:ext cx="4572000" cy="3377424"/>
          </a:xfrm>
          <a:prstGeom prst="rect">
            <a:avLst/>
          </a:prstGeom>
        </p:spPr>
      </p:pic>
      <p:cxnSp>
        <p:nvCxnSpPr>
          <p:cNvPr id="8" name="Straight Arrow Connector 7">
            <a:extLst>
              <a:ext uri="{FF2B5EF4-FFF2-40B4-BE49-F238E27FC236}">
                <a16:creationId xmlns:a16="http://schemas.microsoft.com/office/drawing/2014/main" id="{ECA99290-BC39-4E6D-AADA-623F4EEB2C7F}"/>
              </a:ext>
            </a:extLst>
          </p:cNvPr>
          <p:cNvCxnSpPr>
            <a:cxnSpLocks/>
          </p:cNvCxnSpPr>
          <p:nvPr/>
        </p:nvCxnSpPr>
        <p:spPr>
          <a:xfrm flipH="1">
            <a:off x="5474208" y="2627376"/>
            <a:ext cx="1584960" cy="896112"/>
          </a:xfrm>
          <a:prstGeom prst="straightConnector1">
            <a:avLst/>
          </a:prstGeom>
          <a:ln w="38100">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2FE24C9-4667-44D7-89C6-9965D5C5C7FB}"/>
              </a:ext>
            </a:extLst>
          </p:cNvPr>
          <p:cNvCxnSpPr>
            <a:cxnSpLocks/>
          </p:cNvCxnSpPr>
          <p:nvPr/>
        </p:nvCxnSpPr>
        <p:spPr>
          <a:xfrm flipH="1">
            <a:off x="4828032" y="2627376"/>
            <a:ext cx="2231136" cy="1097280"/>
          </a:xfrm>
          <a:prstGeom prst="straightConnector1">
            <a:avLst/>
          </a:prstGeom>
          <a:ln w="38100">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E1359F5-4AE3-4884-BBAE-2A92359B0A69}"/>
              </a:ext>
            </a:extLst>
          </p:cNvPr>
          <p:cNvSpPr txBox="1"/>
          <p:nvPr/>
        </p:nvSpPr>
        <p:spPr>
          <a:xfrm>
            <a:off x="7150608" y="2396543"/>
            <a:ext cx="1511808" cy="338554"/>
          </a:xfrm>
          <a:prstGeom prst="rect">
            <a:avLst/>
          </a:prstGeom>
          <a:noFill/>
        </p:spPr>
        <p:txBody>
          <a:bodyPr wrap="squar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M3 holes</a:t>
            </a:r>
          </a:p>
        </p:txBody>
      </p:sp>
    </p:spTree>
    <p:extLst>
      <p:ext uri="{BB962C8B-B14F-4D97-AF65-F5344CB8AC3E}">
        <p14:creationId xmlns:p14="http://schemas.microsoft.com/office/powerpoint/2010/main" val="422756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Thermal straps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84775"/>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 design of the thermal straps on the beam line will be optimized to reduce weight.</a:t>
            </a:r>
          </a:p>
          <a:p>
            <a:pPr algn="just"/>
            <a:r>
              <a:rPr lang="en-US" sz="1600" b="1" dirty="0">
                <a:solidFill>
                  <a:schemeClr val="tx2">
                    <a:lumMod val="60000"/>
                    <a:lumOff val="40000"/>
                  </a:schemeClr>
                </a:solidFill>
                <a:latin typeface="Helvetica" panose="020B0604020202020204" pitchFamily="34" charset="0"/>
              </a:rPr>
              <a:t>Reduce weight.</a:t>
            </a:r>
          </a:p>
        </p:txBody>
      </p:sp>
      <p:pic>
        <p:nvPicPr>
          <p:cNvPr id="4" name="Picture 3">
            <a:extLst>
              <a:ext uri="{FF2B5EF4-FFF2-40B4-BE49-F238E27FC236}">
                <a16:creationId xmlns:a16="http://schemas.microsoft.com/office/drawing/2014/main" id="{C3E27E21-7E14-4217-8E08-0D6CCB9440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536" y="1768491"/>
            <a:ext cx="5553456" cy="3497406"/>
          </a:xfrm>
          <a:prstGeom prst="rect">
            <a:avLst/>
          </a:prstGeom>
        </p:spPr>
      </p:pic>
      <p:cxnSp>
        <p:nvCxnSpPr>
          <p:cNvPr id="8" name="Straight Arrow Connector 7">
            <a:extLst>
              <a:ext uri="{FF2B5EF4-FFF2-40B4-BE49-F238E27FC236}">
                <a16:creationId xmlns:a16="http://schemas.microsoft.com/office/drawing/2014/main" id="{4BAD78BA-406B-4FB1-8114-E509BB362964}"/>
              </a:ext>
            </a:extLst>
          </p:cNvPr>
          <p:cNvCxnSpPr/>
          <p:nvPr/>
        </p:nvCxnSpPr>
        <p:spPr>
          <a:xfrm>
            <a:off x="4399120" y="3901440"/>
            <a:ext cx="0" cy="249936"/>
          </a:xfrm>
          <a:prstGeom prst="straightConnector1">
            <a:avLst/>
          </a:prstGeom>
          <a:ln>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241681F-E745-4B00-A0C2-27642F95E9AF}"/>
              </a:ext>
            </a:extLst>
          </p:cNvPr>
          <p:cNvCxnSpPr/>
          <p:nvPr/>
        </p:nvCxnSpPr>
        <p:spPr>
          <a:xfrm>
            <a:off x="4606384" y="3706368"/>
            <a:ext cx="0" cy="249936"/>
          </a:xfrm>
          <a:prstGeom prst="straightConnector1">
            <a:avLst/>
          </a:prstGeom>
          <a:ln>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EE6D289-BD66-42B4-9796-F685B9903933}"/>
              </a:ext>
            </a:extLst>
          </p:cNvPr>
          <p:cNvSpPr txBox="1"/>
          <p:nvPr/>
        </p:nvSpPr>
        <p:spPr>
          <a:xfrm>
            <a:off x="5858255" y="3367814"/>
            <a:ext cx="2639568" cy="338554"/>
          </a:xfrm>
          <a:prstGeom prst="rect">
            <a:avLst/>
          </a:prstGeom>
          <a:noFill/>
        </p:spPr>
        <p:txBody>
          <a:bodyPr wrap="squar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This length can be reduced</a:t>
            </a:r>
          </a:p>
        </p:txBody>
      </p:sp>
    </p:spTree>
    <p:extLst>
      <p:ext uri="{BB962C8B-B14F-4D97-AF65-F5344CB8AC3E}">
        <p14:creationId xmlns:p14="http://schemas.microsoft.com/office/powerpoint/2010/main" val="404985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Thermal straps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design of the tuner thermal straps can be shorter by changing the design of the thermal straps end on the tuner side. (This optimization is already designed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a:t>
            </a:r>
            <a:r>
              <a:rPr lang="en-US" sz="1600" b="1" dirty="0">
                <a:solidFill>
                  <a:schemeClr val="tx2">
                    <a:lumMod val="60000"/>
                    <a:lumOff val="40000"/>
                  </a:schemeClr>
                </a:solidFill>
                <a:latin typeface="Helvetica" panose="020B0604020202020204" pitchFamily="34" charset="0"/>
              </a:rPr>
              <a:t>Better performance.</a:t>
            </a:r>
          </a:p>
          <a:p>
            <a:pPr algn="just"/>
            <a:r>
              <a:rPr lang="en-US" sz="1600" b="1" dirty="0">
                <a:solidFill>
                  <a:srgbClr val="000000"/>
                </a:solidFill>
                <a:latin typeface="Helvetica" panose="020B0604020202020204" pitchFamily="34" charset="0"/>
              </a:rPr>
              <a:t>	</a:t>
            </a:r>
          </a:p>
        </p:txBody>
      </p:sp>
      <p:pic>
        <p:nvPicPr>
          <p:cNvPr id="4" name="Picture 3">
            <a:extLst>
              <a:ext uri="{FF2B5EF4-FFF2-40B4-BE49-F238E27FC236}">
                <a16:creationId xmlns:a16="http://schemas.microsoft.com/office/drawing/2014/main" id="{98A286B5-B7FA-49FB-A2CC-175BDC67C806}"/>
              </a:ext>
            </a:extLst>
          </p:cNvPr>
          <p:cNvPicPr>
            <a:picLocks noChangeAspect="1"/>
          </p:cNvPicPr>
          <p:nvPr/>
        </p:nvPicPr>
        <p:blipFill>
          <a:blip r:embed="rId2"/>
          <a:stretch>
            <a:fillRect/>
          </a:stretch>
        </p:blipFill>
        <p:spPr>
          <a:xfrm>
            <a:off x="800862" y="2300972"/>
            <a:ext cx="3551682" cy="2936634"/>
          </a:xfrm>
          <a:prstGeom prst="rect">
            <a:avLst/>
          </a:prstGeom>
        </p:spPr>
      </p:pic>
      <p:pic>
        <p:nvPicPr>
          <p:cNvPr id="5" name="Picture 4">
            <a:extLst>
              <a:ext uri="{FF2B5EF4-FFF2-40B4-BE49-F238E27FC236}">
                <a16:creationId xmlns:a16="http://schemas.microsoft.com/office/drawing/2014/main" id="{A51D4174-22D8-4682-9C53-12333F1744C7}"/>
              </a:ext>
            </a:extLst>
          </p:cNvPr>
          <p:cNvPicPr>
            <a:picLocks noChangeAspect="1"/>
          </p:cNvPicPr>
          <p:nvPr/>
        </p:nvPicPr>
        <p:blipFill>
          <a:blip r:embed="rId3"/>
          <a:stretch>
            <a:fillRect/>
          </a:stretch>
        </p:blipFill>
        <p:spPr>
          <a:xfrm>
            <a:off x="5659945" y="2440896"/>
            <a:ext cx="2191703" cy="2656786"/>
          </a:xfrm>
          <a:prstGeom prst="rect">
            <a:avLst/>
          </a:prstGeom>
        </p:spPr>
      </p:pic>
    </p:spTree>
    <p:extLst>
      <p:ext uri="{BB962C8B-B14F-4D97-AF65-F5344CB8AC3E}">
        <p14:creationId xmlns:p14="http://schemas.microsoft.com/office/powerpoint/2010/main" val="235940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Thermal straps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830997"/>
          </a:xfrm>
          <a:prstGeom prst="rect">
            <a:avLst/>
          </a:prstGeom>
        </p:spPr>
        <p:txBody>
          <a:bodyPr wrap="square">
            <a:spAutoFit/>
          </a:bodyPr>
          <a:lstStyle/>
          <a:p>
            <a:pPr algn="just"/>
            <a:r>
              <a:rPr lang="en-US" sz="1600" b="1" dirty="0">
                <a:solidFill>
                  <a:srgbClr val="000000"/>
                </a:solidFill>
                <a:latin typeface="Helvetica" panose="020B0604020202020204" pitchFamily="34" charset="0"/>
              </a:rPr>
              <a:t>A thermal strap will be added connecting the main part of the thermal shield to the top hat (this optimization is already designed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a:t>
            </a:r>
            <a:r>
              <a:rPr lang="en-US" sz="1600" b="1" dirty="0">
                <a:solidFill>
                  <a:schemeClr val="tx2">
                    <a:lumMod val="60000"/>
                    <a:lumOff val="40000"/>
                  </a:schemeClr>
                </a:solidFill>
                <a:latin typeface="Helvetica" panose="020B0604020202020204" pitchFamily="34" charset="0"/>
              </a:rPr>
              <a:t> Better performance.</a:t>
            </a:r>
          </a:p>
          <a:p>
            <a:pPr algn="just"/>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8D728653-4C3C-429D-8507-2C5E6BC8E4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2952" y="1765086"/>
            <a:ext cx="3847848" cy="4176724"/>
          </a:xfrm>
          <a:prstGeom prst="rect">
            <a:avLst/>
          </a:prstGeom>
        </p:spPr>
      </p:pic>
      <p:sp>
        <p:nvSpPr>
          <p:cNvPr id="9" name="Oval 8">
            <a:extLst>
              <a:ext uri="{FF2B5EF4-FFF2-40B4-BE49-F238E27FC236}">
                <a16:creationId xmlns:a16="http://schemas.microsoft.com/office/drawing/2014/main" id="{B39FA59F-0B43-418D-ADC9-90BF3AA8F4ED}"/>
              </a:ext>
            </a:extLst>
          </p:cNvPr>
          <p:cNvSpPr/>
          <p:nvPr/>
        </p:nvSpPr>
        <p:spPr>
          <a:xfrm>
            <a:off x="3864864" y="3481380"/>
            <a:ext cx="310896" cy="481019"/>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2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Parts in Stainless steel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569660"/>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Measurements during the assembly process of the HB650 </a:t>
            </a:r>
            <a:r>
              <a:rPr lang="en-US" sz="1600" b="1" dirty="0" err="1">
                <a:solidFill>
                  <a:srgbClr val="000000"/>
                </a:solidFill>
                <a:latin typeface="Helvetica" panose="020B0604020202020204" pitchFamily="34" charset="0"/>
              </a:rPr>
              <a:t>pCM</a:t>
            </a:r>
            <a:r>
              <a:rPr lang="en-US" sz="1600" b="1" dirty="0">
                <a:solidFill>
                  <a:srgbClr val="000000"/>
                </a:solidFill>
                <a:latin typeface="Helvetica" panose="020B0604020202020204" pitchFamily="34" charset="0"/>
              </a:rPr>
              <a:t> will be done to determine if it is required to have all parts in stainless steel located on the inside of the global magnetic shield annealed. (This has been already applied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for which the requirements are more severe).</a:t>
            </a:r>
            <a:r>
              <a:rPr lang="en-US" sz="1600" b="1" dirty="0">
                <a:solidFill>
                  <a:schemeClr val="tx2">
                    <a:lumMod val="60000"/>
                    <a:lumOff val="40000"/>
                  </a:schemeClr>
                </a:solidFill>
                <a:latin typeface="Helvetica" panose="020B0604020202020204" pitchFamily="34" charset="0"/>
              </a:rPr>
              <a:t> Better performance.</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pic>
        <p:nvPicPr>
          <p:cNvPr id="8" name="Picture 7">
            <a:extLst>
              <a:ext uri="{FF2B5EF4-FFF2-40B4-BE49-F238E27FC236}">
                <a16:creationId xmlns:a16="http://schemas.microsoft.com/office/drawing/2014/main" id="{18F9AC3A-43AF-4A38-B96F-7FD59B5C81D0}"/>
              </a:ext>
            </a:extLst>
          </p:cNvPr>
          <p:cNvPicPr>
            <a:picLocks noChangeAspect="1"/>
          </p:cNvPicPr>
          <p:nvPr/>
        </p:nvPicPr>
        <p:blipFill>
          <a:blip r:embed="rId2"/>
          <a:stretch>
            <a:fillRect/>
          </a:stretch>
        </p:blipFill>
        <p:spPr>
          <a:xfrm>
            <a:off x="1670305" y="2140282"/>
            <a:ext cx="5620512" cy="3900876"/>
          </a:xfrm>
          <a:prstGeom prst="rect">
            <a:avLst/>
          </a:prstGeom>
        </p:spPr>
      </p:pic>
      <p:sp>
        <p:nvSpPr>
          <p:cNvPr id="9" name="Oval 8">
            <a:extLst>
              <a:ext uri="{FF2B5EF4-FFF2-40B4-BE49-F238E27FC236}">
                <a16:creationId xmlns:a16="http://schemas.microsoft.com/office/drawing/2014/main" id="{A30056C6-B6DF-417E-AC31-00793CD7DC9B}"/>
              </a:ext>
            </a:extLst>
          </p:cNvPr>
          <p:cNvSpPr/>
          <p:nvPr/>
        </p:nvSpPr>
        <p:spPr>
          <a:xfrm flipV="1">
            <a:off x="4169664" y="5777459"/>
            <a:ext cx="1450848" cy="279934"/>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44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Vacuum vessel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4031873"/>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HB650 production vacuum vessel will be made of carbon steel and SS304L. No parts will be made from SS316L. (This change was already implemented for LB650 &amp; SSR2 vacuum vessel). </a:t>
            </a:r>
            <a:r>
              <a:rPr lang="en-US" sz="1600" b="1" i="1" dirty="0">
                <a:solidFill>
                  <a:schemeClr val="tx2">
                    <a:lumMod val="60000"/>
                    <a:lumOff val="40000"/>
                  </a:schemeClr>
                </a:solidFill>
                <a:latin typeface="Helvetica" panose="020B0604020202020204" pitchFamily="34" charset="0"/>
              </a:rPr>
              <a:t>Cost reduction.</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Side port flanges and top port flanges need to be the same as LB650 &amp; SSR2 CM. </a:t>
            </a:r>
            <a:r>
              <a:rPr lang="en-US" sz="1600" b="1" i="1" dirty="0">
                <a:solidFill>
                  <a:schemeClr val="tx2">
                    <a:lumMod val="60000"/>
                    <a:lumOff val="40000"/>
                  </a:schemeClr>
                </a:solidFill>
                <a:latin typeface="Helvetica" panose="020B0604020202020204" pitchFamily="34" charset="0"/>
              </a:rPr>
              <a:t>Standardization.</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number and location of the alignment targets need to be changed to comply with the TRS. (This change was already implemented for SSR2 &amp; LB650 vacuum vessel). </a:t>
            </a:r>
            <a:r>
              <a:rPr lang="en-US" sz="1600" b="1" dirty="0">
                <a:solidFill>
                  <a:schemeClr val="tx2">
                    <a:lumMod val="60000"/>
                    <a:lumOff val="40000"/>
                  </a:schemeClr>
                </a:solidFill>
                <a:latin typeface="Helvetica" panose="020B0604020202020204" pitchFamily="34" charset="0"/>
              </a:rPr>
              <a:t>Compliance with TRS.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drawings of the vacuum vessel need to be updated showing all the parts that need final machining for example the lifting lugs of the vacuum vessel. Tolerances will need to be reviewed. </a:t>
            </a:r>
            <a:r>
              <a:rPr lang="en-US" sz="1600" b="1" dirty="0">
                <a:solidFill>
                  <a:schemeClr val="tx2">
                    <a:lumMod val="60000"/>
                    <a:lumOff val="40000"/>
                  </a:schemeClr>
                </a:solidFill>
                <a:latin typeface="Helvetica" panose="020B0604020202020204" pitchFamily="34" charset="0"/>
              </a:rPr>
              <a:t>Drawing/Design update to match expectations.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43481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Two phase helium pipe &amp; pressure transducer line</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2800767"/>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two-phase pipe diameter will change because the tee of the production cavity design is different that the one on the prototype cavity. This design will be based on the one used for the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a:t>
            </a:r>
            <a:r>
              <a:rPr lang="en-US" sz="1600" b="1" dirty="0">
                <a:solidFill>
                  <a:schemeClr val="tx2">
                    <a:lumMod val="60000"/>
                    <a:lumOff val="40000"/>
                  </a:schemeClr>
                </a:solidFill>
                <a:latin typeface="Helvetica" panose="020B0604020202020204" pitchFamily="34" charset="0"/>
              </a:rPr>
              <a:t>Different requirements prototype / production.</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design of the pressure transducer line will change because there will be no instrumentation inside the helium vessel of the production cavities. This design will be based on the one used for the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a:t>
            </a:r>
            <a:r>
              <a:rPr lang="en-US" sz="1600" b="1" dirty="0">
                <a:solidFill>
                  <a:schemeClr val="tx2">
                    <a:lumMod val="60000"/>
                    <a:lumOff val="40000"/>
                  </a:schemeClr>
                </a:solidFill>
                <a:latin typeface="Helvetica" panose="020B0604020202020204" pitchFamily="34" charset="0"/>
              </a:rPr>
              <a:t> Different requirements prototype / production.</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spTree>
    <p:extLst>
      <p:ext uri="{BB962C8B-B14F-4D97-AF65-F5344CB8AC3E}">
        <p14:creationId xmlns:p14="http://schemas.microsoft.com/office/powerpoint/2010/main" val="2632379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Cryogenic lines - Top part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26297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relief line and pumping line design will be modified based on the CEA design. This will avoid grinding welds after receiving the cryomodules from STFC. </a:t>
            </a:r>
            <a:r>
              <a:rPr lang="en-US" sz="1600" b="1" dirty="0">
                <a:solidFill>
                  <a:schemeClr val="tx2">
                    <a:lumMod val="60000"/>
                    <a:lumOff val="40000"/>
                  </a:schemeClr>
                </a:solidFill>
                <a:latin typeface="Helvetica" panose="020B0604020202020204" pitchFamily="34" charset="0"/>
              </a:rPr>
              <a:t>Ease assembly process.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Concerning the high pressure HX inlet and outlet, the design may be modified. This is not decided yet.</a:t>
            </a:r>
            <a:r>
              <a:rPr lang="en-US" sz="1600" b="1" dirty="0">
                <a:solidFill>
                  <a:schemeClr val="tx2">
                    <a:lumMod val="60000"/>
                    <a:lumOff val="40000"/>
                  </a:schemeClr>
                </a:solidFill>
                <a:latin typeface="Helvetica" panose="020B0604020202020204" pitchFamily="34" charset="0"/>
              </a:rPr>
              <a:t> Ease assembly process.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pic>
        <p:nvPicPr>
          <p:cNvPr id="4" name="Picture 3">
            <a:extLst>
              <a:ext uri="{FF2B5EF4-FFF2-40B4-BE49-F238E27FC236}">
                <a16:creationId xmlns:a16="http://schemas.microsoft.com/office/drawing/2014/main" id="{1211C04A-7964-44FA-92F3-54102E7FBB14}"/>
              </a:ext>
            </a:extLst>
          </p:cNvPr>
          <p:cNvPicPr>
            <a:picLocks noChangeAspect="1"/>
          </p:cNvPicPr>
          <p:nvPr/>
        </p:nvPicPr>
        <p:blipFill>
          <a:blip r:embed="rId2"/>
          <a:stretch>
            <a:fillRect/>
          </a:stretch>
        </p:blipFill>
        <p:spPr>
          <a:xfrm>
            <a:off x="975360" y="1659408"/>
            <a:ext cx="6937248" cy="2957375"/>
          </a:xfrm>
          <a:prstGeom prst="rect">
            <a:avLst/>
          </a:prstGeom>
        </p:spPr>
      </p:pic>
    </p:spTree>
    <p:extLst>
      <p:ext uri="{BB962C8B-B14F-4D97-AF65-F5344CB8AC3E}">
        <p14:creationId xmlns:p14="http://schemas.microsoft.com/office/powerpoint/2010/main" val="73366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HBCAM supports and interfaces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569660"/>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Reduce heat loads from the view ports, adding a shield on the CF flange. In addition, a cover on the HTTS need to be added if the HBCAM are not used. </a:t>
            </a:r>
            <a:r>
              <a:rPr lang="en-US" sz="1600" b="1" dirty="0">
                <a:solidFill>
                  <a:schemeClr val="tx2">
                    <a:lumMod val="60000"/>
                    <a:lumOff val="40000"/>
                  </a:schemeClr>
                </a:solidFill>
                <a:latin typeface="Helvetica" panose="020B0604020202020204" pitchFamily="34" charset="0"/>
              </a:rPr>
              <a:t>Better performance – Reduce heat loads.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design of the HB650 HBCAM support may changed based on the SSR2 design. </a:t>
            </a:r>
            <a:r>
              <a:rPr lang="en-US" sz="1600" b="1" dirty="0">
                <a:solidFill>
                  <a:schemeClr val="tx2">
                    <a:lumMod val="60000"/>
                    <a:lumOff val="40000"/>
                  </a:schemeClr>
                </a:solidFill>
                <a:latin typeface="Helvetica" panose="020B0604020202020204" pitchFamily="34" charset="0"/>
              </a:rPr>
              <a:t>No need to dismount the HBCAM supports during transportation.</a:t>
            </a:r>
          </a:p>
        </p:txBody>
      </p:sp>
      <p:pic>
        <p:nvPicPr>
          <p:cNvPr id="4" name="Picture 3">
            <a:extLst>
              <a:ext uri="{FF2B5EF4-FFF2-40B4-BE49-F238E27FC236}">
                <a16:creationId xmlns:a16="http://schemas.microsoft.com/office/drawing/2014/main" id="{1CABE18D-FF8E-46EF-9FD4-9E200E87B4D3}"/>
              </a:ext>
            </a:extLst>
          </p:cNvPr>
          <p:cNvPicPr>
            <a:picLocks noChangeAspect="1"/>
          </p:cNvPicPr>
          <p:nvPr/>
        </p:nvPicPr>
        <p:blipFill>
          <a:blip r:embed="rId2"/>
          <a:stretch>
            <a:fillRect/>
          </a:stretch>
        </p:blipFill>
        <p:spPr>
          <a:xfrm>
            <a:off x="5446739" y="2999919"/>
            <a:ext cx="2506618" cy="2767330"/>
          </a:xfrm>
          <a:prstGeom prst="rect">
            <a:avLst/>
          </a:prstGeom>
        </p:spPr>
      </p:pic>
      <p:pic>
        <p:nvPicPr>
          <p:cNvPr id="8" name="Picture 7">
            <a:extLst>
              <a:ext uri="{FF2B5EF4-FFF2-40B4-BE49-F238E27FC236}">
                <a16:creationId xmlns:a16="http://schemas.microsoft.com/office/drawing/2014/main" id="{0268EE5F-0C18-4ED6-B604-C0551C21DDA2}"/>
              </a:ext>
            </a:extLst>
          </p:cNvPr>
          <p:cNvPicPr>
            <a:picLocks noChangeAspect="1"/>
          </p:cNvPicPr>
          <p:nvPr/>
        </p:nvPicPr>
        <p:blipFill>
          <a:blip r:embed="rId3"/>
          <a:stretch>
            <a:fillRect/>
          </a:stretch>
        </p:blipFill>
        <p:spPr>
          <a:xfrm>
            <a:off x="649261" y="3003479"/>
            <a:ext cx="3596641" cy="2763770"/>
          </a:xfrm>
          <a:prstGeom prst="rect">
            <a:avLst/>
          </a:prstGeom>
        </p:spPr>
      </p:pic>
      <p:sp>
        <p:nvSpPr>
          <p:cNvPr id="9" name="TextBox 8">
            <a:extLst>
              <a:ext uri="{FF2B5EF4-FFF2-40B4-BE49-F238E27FC236}">
                <a16:creationId xmlns:a16="http://schemas.microsoft.com/office/drawing/2014/main" id="{89F31495-27F7-4360-B428-EEC325CAE2CA}"/>
              </a:ext>
            </a:extLst>
          </p:cNvPr>
          <p:cNvSpPr txBox="1"/>
          <p:nvPr/>
        </p:nvSpPr>
        <p:spPr>
          <a:xfrm>
            <a:off x="1389888" y="5873395"/>
            <a:ext cx="1847088" cy="338554"/>
          </a:xfrm>
          <a:prstGeom prst="rect">
            <a:avLst/>
          </a:prstGeom>
          <a:noFill/>
        </p:spPr>
        <p:txBody>
          <a:bodyPr wrap="square" rtlCol="0">
            <a:spAutoFit/>
          </a:bodyPr>
          <a:lstStyle/>
          <a:p>
            <a:pPr algn="ctr"/>
            <a:r>
              <a:rPr lang="en-US" sz="1600" dirty="0">
                <a:solidFill>
                  <a:schemeClr val="accent6">
                    <a:lumMod val="50000"/>
                  </a:schemeClr>
                </a:solidFill>
              </a:rPr>
              <a:t>HB650 CM</a:t>
            </a:r>
          </a:p>
        </p:txBody>
      </p:sp>
      <p:sp>
        <p:nvSpPr>
          <p:cNvPr id="10" name="TextBox 9">
            <a:extLst>
              <a:ext uri="{FF2B5EF4-FFF2-40B4-BE49-F238E27FC236}">
                <a16:creationId xmlns:a16="http://schemas.microsoft.com/office/drawing/2014/main" id="{2DFB0FEA-2345-4F59-9D6E-61DF3F68D56F}"/>
              </a:ext>
            </a:extLst>
          </p:cNvPr>
          <p:cNvSpPr txBox="1"/>
          <p:nvPr/>
        </p:nvSpPr>
        <p:spPr>
          <a:xfrm>
            <a:off x="5864352" y="5856518"/>
            <a:ext cx="1847088" cy="338554"/>
          </a:xfrm>
          <a:prstGeom prst="rect">
            <a:avLst/>
          </a:prstGeom>
          <a:noFill/>
        </p:spPr>
        <p:txBody>
          <a:bodyPr wrap="square" rtlCol="0">
            <a:spAutoFit/>
          </a:bodyPr>
          <a:lstStyle/>
          <a:p>
            <a:pPr algn="ctr"/>
            <a:r>
              <a:rPr lang="en-US" sz="1600" dirty="0">
                <a:solidFill>
                  <a:schemeClr val="accent6">
                    <a:lumMod val="50000"/>
                  </a:schemeClr>
                </a:solidFill>
              </a:rPr>
              <a:t>SSR2 CM</a:t>
            </a:r>
          </a:p>
        </p:txBody>
      </p:sp>
      <p:cxnSp>
        <p:nvCxnSpPr>
          <p:cNvPr id="12" name="Straight Arrow Connector 11">
            <a:extLst>
              <a:ext uri="{FF2B5EF4-FFF2-40B4-BE49-F238E27FC236}">
                <a16:creationId xmlns:a16="http://schemas.microsoft.com/office/drawing/2014/main" id="{BA2F5F91-4C17-44CD-89DD-380AA160CEE2}"/>
              </a:ext>
            </a:extLst>
          </p:cNvPr>
          <p:cNvCxnSpPr>
            <a:cxnSpLocks/>
          </p:cNvCxnSpPr>
          <p:nvPr/>
        </p:nvCxnSpPr>
        <p:spPr>
          <a:xfrm flipH="1">
            <a:off x="7165848" y="2801011"/>
            <a:ext cx="368808" cy="100584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7E5BC2D-20FD-4810-BB72-EB44EF63483B}"/>
              </a:ext>
            </a:extLst>
          </p:cNvPr>
          <p:cNvCxnSpPr>
            <a:cxnSpLocks/>
          </p:cNvCxnSpPr>
          <p:nvPr/>
        </p:nvCxnSpPr>
        <p:spPr>
          <a:xfrm>
            <a:off x="6437976" y="2801011"/>
            <a:ext cx="309171" cy="105460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AE38AB2-286E-4F96-B733-998D7A31860E}"/>
              </a:ext>
            </a:extLst>
          </p:cNvPr>
          <p:cNvSpPr txBox="1"/>
          <p:nvPr/>
        </p:nvSpPr>
        <p:spPr>
          <a:xfrm>
            <a:off x="5941152" y="2462457"/>
            <a:ext cx="993648" cy="338554"/>
          </a:xfrm>
          <a:prstGeom prst="rect">
            <a:avLst/>
          </a:prstGeom>
          <a:noFill/>
        </p:spPr>
        <p:txBody>
          <a:bodyPr wrap="square" rtlCol="0">
            <a:spAutoFit/>
          </a:bodyPr>
          <a:lstStyle/>
          <a:p>
            <a:pPr algn="ctr"/>
            <a:r>
              <a:rPr lang="en-US" sz="1600" dirty="0">
                <a:solidFill>
                  <a:schemeClr val="accent6">
                    <a:lumMod val="50000"/>
                  </a:schemeClr>
                </a:solidFill>
              </a:rPr>
              <a:t>Shield</a:t>
            </a:r>
          </a:p>
        </p:txBody>
      </p:sp>
      <p:sp>
        <p:nvSpPr>
          <p:cNvPr id="19" name="TextBox 18">
            <a:extLst>
              <a:ext uri="{FF2B5EF4-FFF2-40B4-BE49-F238E27FC236}">
                <a16:creationId xmlns:a16="http://schemas.microsoft.com/office/drawing/2014/main" id="{20F22BCF-59A5-4FBD-A738-86FCBC0FA685}"/>
              </a:ext>
            </a:extLst>
          </p:cNvPr>
          <p:cNvSpPr txBox="1"/>
          <p:nvPr/>
        </p:nvSpPr>
        <p:spPr>
          <a:xfrm>
            <a:off x="7037832" y="2455810"/>
            <a:ext cx="993648" cy="338554"/>
          </a:xfrm>
          <a:prstGeom prst="rect">
            <a:avLst/>
          </a:prstGeom>
          <a:noFill/>
        </p:spPr>
        <p:txBody>
          <a:bodyPr wrap="square" rtlCol="0">
            <a:spAutoFit/>
          </a:bodyPr>
          <a:lstStyle/>
          <a:p>
            <a:pPr algn="ctr"/>
            <a:r>
              <a:rPr lang="en-US" sz="1600" dirty="0">
                <a:solidFill>
                  <a:schemeClr val="accent6">
                    <a:lumMod val="50000"/>
                  </a:schemeClr>
                </a:solidFill>
              </a:rPr>
              <a:t>Cover</a:t>
            </a:r>
          </a:p>
        </p:txBody>
      </p:sp>
    </p:spTree>
    <p:extLst>
      <p:ext uri="{BB962C8B-B14F-4D97-AF65-F5344CB8AC3E}">
        <p14:creationId xmlns:p14="http://schemas.microsoft.com/office/powerpoint/2010/main" val="295010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Beam line</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815882"/>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Beam line hardware shall be 100% metric. </a:t>
            </a:r>
            <a:r>
              <a:rPr lang="en-US" sz="1600" b="1" dirty="0">
                <a:solidFill>
                  <a:schemeClr val="tx2">
                    <a:lumMod val="60000"/>
                    <a:lumOff val="40000"/>
                  </a:schemeClr>
                </a:solidFill>
                <a:latin typeface="Helvetica" panose="020B0604020202020204" pitchFamily="34" charset="0"/>
              </a:rPr>
              <a:t>As agreed by the Project.</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burst disk assembly need be re-designed. </a:t>
            </a:r>
            <a:r>
              <a:rPr lang="en-US" sz="1600" b="1" dirty="0">
                <a:solidFill>
                  <a:schemeClr val="tx2">
                    <a:lumMod val="60000"/>
                    <a:lumOff val="40000"/>
                  </a:schemeClr>
                </a:solidFill>
                <a:latin typeface="Helvetica" panose="020B0604020202020204" pitchFamily="34" charset="0"/>
              </a:rPr>
              <a:t>Ease assembly process &amp; code compliance.</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Tooling need be redesigned (see June 2022 workshop). </a:t>
            </a:r>
            <a:r>
              <a:rPr lang="en-US" sz="1600" b="1" dirty="0">
                <a:solidFill>
                  <a:schemeClr val="tx2">
                    <a:lumMod val="60000"/>
                    <a:lumOff val="40000"/>
                  </a:schemeClr>
                </a:solidFill>
                <a:latin typeface="Helvetica" panose="020B0604020202020204" pitchFamily="34" charset="0"/>
              </a:rPr>
              <a:t>Ease assembly process.</a:t>
            </a:r>
          </a:p>
          <a:p>
            <a:pPr algn="just"/>
            <a:r>
              <a:rPr lang="en-US" sz="1600" b="1" dirty="0">
                <a:solidFill>
                  <a:srgbClr val="000000"/>
                </a:solidFill>
                <a:latin typeface="Helvetica" panose="020B0604020202020204" pitchFamily="34" charset="0"/>
              </a:rPr>
              <a:t>	</a:t>
            </a:r>
          </a:p>
        </p:txBody>
      </p:sp>
    </p:spTree>
    <p:extLst>
      <p:ext uri="{BB962C8B-B14F-4D97-AF65-F5344CB8AC3E}">
        <p14:creationId xmlns:p14="http://schemas.microsoft.com/office/powerpoint/2010/main" val="219933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Vacuum vessel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2554545"/>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Pins should be added in between the main part of the vacuum vessel and top part, and in between the top part and the top part cover. This is to make sure that the interface with CDS doesn’t change.</a:t>
            </a:r>
            <a:r>
              <a:rPr lang="en-US" sz="1600" b="1" dirty="0">
                <a:solidFill>
                  <a:schemeClr val="tx2">
                    <a:lumMod val="60000"/>
                    <a:lumOff val="40000"/>
                  </a:schemeClr>
                </a:solidFill>
                <a:latin typeface="Helvetica" panose="020B0604020202020204" pitchFamily="34" charset="0"/>
              </a:rPr>
              <a:t> Drawing/Design update to match expectations.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Pins on the endcaps and side ports will be removed, they are not needed for the assembly process. </a:t>
            </a:r>
            <a:r>
              <a:rPr lang="en-US" sz="1600" b="1" dirty="0">
                <a:solidFill>
                  <a:schemeClr val="tx2">
                    <a:lumMod val="60000"/>
                    <a:lumOff val="40000"/>
                  </a:schemeClr>
                </a:solidFill>
                <a:latin typeface="Helvetica" panose="020B0604020202020204" pitchFamily="34" charset="0"/>
              </a:rPr>
              <a:t>Cost reduction.</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No epoxy on the flange and nozzle of the 14 ports. </a:t>
            </a:r>
            <a:r>
              <a:rPr lang="en-US" sz="1600" b="1" dirty="0">
                <a:solidFill>
                  <a:schemeClr val="tx2">
                    <a:lumMod val="60000"/>
                    <a:lumOff val="40000"/>
                  </a:schemeClr>
                </a:solidFill>
                <a:latin typeface="Helvetica" panose="020B0604020202020204" pitchFamily="34" charset="0"/>
              </a:rPr>
              <a:t>Update Technical specifications to meet our requirements.</a:t>
            </a:r>
          </a:p>
          <a:p>
            <a:pPr algn="just"/>
            <a:r>
              <a:rPr lang="en-US" sz="1600" b="1" dirty="0">
                <a:solidFill>
                  <a:srgbClr val="000000"/>
                </a:solidFill>
                <a:latin typeface="Helvetica" panose="020B0604020202020204" pitchFamily="34" charset="0"/>
              </a:rPr>
              <a:t>	</a:t>
            </a:r>
          </a:p>
        </p:txBody>
      </p:sp>
    </p:spTree>
    <p:extLst>
      <p:ext uri="{BB962C8B-B14F-4D97-AF65-F5344CB8AC3E}">
        <p14:creationId xmlns:p14="http://schemas.microsoft.com/office/powerpoint/2010/main" val="37431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Strongback</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569660"/>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In addition to the sandblasting a coating will be applied on the lower faces of the strongback in order to increase emissivity from 0.4 to 0.9 (this optimization is already designed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Aremco HiE-Coat_840-M. Heat curing up to 500 K for 60 minutes is required after the coating is applied to dry off chemically retained water. </a:t>
            </a:r>
            <a:r>
              <a:rPr lang="en-US" sz="1600" b="1" dirty="0">
                <a:solidFill>
                  <a:schemeClr val="tx2">
                    <a:lumMod val="60000"/>
                    <a:lumOff val="40000"/>
                  </a:schemeClr>
                </a:solidFill>
                <a:latin typeface="Helvetica" panose="020B0604020202020204" pitchFamily="34" charset="0"/>
              </a:rPr>
              <a:t>Better performance.</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CF900095-9058-4232-8695-6244D307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536" y="2229969"/>
            <a:ext cx="3712464" cy="3712464"/>
          </a:xfrm>
          <a:prstGeom prst="rect">
            <a:avLst/>
          </a:prstGeom>
        </p:spPr>
      </p:pic>
      <p:pic>
        <p:nvPicPr>
          <p:cNvPr id="8" name="Picture 7">
            <a:extLst>
              <a:ext uri="{FF2B5EF4-FFF2-40B4-BE49-F238E27FC236}">
                <a16:creationId xmlns:a16="http://schemas.microsoft.com/office/drawing/2014/main" id="{A9C5CFE3-B405-4D5A-8693-1A600552C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6891" y="2071473"/>
            <a:ext cx="3066617" cy="4024526"/>
          </a:xfrm>
          <a:prstGeom prst="rect">
            <a:avLst/>
          </a:prstGeom>
        </p:spPr>
      </p:pic>
    </p:spTree>
    <p:extLst>
      <p:ext uri="{BB962C8B-B14F-4D97-AF65-F5344CB8AC3E}">
        <p14:creationId xmlns:p14="http://schemas.microsoft.com/office/powerpoint/2010/main" val="103769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G11 posts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MLI retainer will be redesigned to reduce radiation. </a:t>
            </a:r>
            <a:r>
              <a:rPr lang="en-US" sz="1600" b="1" dirty="0">
                <a:solidFill>
                  <a:schemeClr val="tx2">
                    <a:lumMod val="60000"/>
                    <a:lumOff val="40000"/>
                  </a:schemeClr>
                </a:solidFill>
                <a:latin typeface="Helvetica" panose="020B0604020202020204" pitchFamily="34" charset="0"/>
              </a:rPr>
              <a:t>Better performance – Heat loads.</a:t>
            </a:r>
          </a:p>
          <a:p>
            <a:pPr marL="285750" indent="-285750" algn="just">
              <a:buFont typeface="Arial" panose="020B0604020202020204" pitchFamily="34" charset="0"/>
              <a:buChar char="•"/>
            </a:pPr>
            <a:endParaRPr lang="en-US" sz="1600" b="1" dirty="0">
              <a:solidFill>
                <a:schemeClr val="tx2">
                  <a:lumMod val="60000"/>
                  <a:lumOff val="40000"/>
                </a:schemeClr>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pic>
        <p:nvPicPr>
          <p:cNvPr id="5" name="Picture 4">
            <a:extLst>
              <a:ext uri="{FF2B5EF4-FFF2-40B4-BE49-F238E27FC236}">
                <a16:creationId xmlns:a16="http://schemas.microsoft.com/office/drawing/2014/main" id="{3278038C-5427-4891-9EB8-298D518A6D98}"/>
              </a:ext>
            </a:extLst>
          </p:cNvPr>
          <p:cNvPicPr>
            <a:picLocks noChangeAspect="1"/>
          </p:cNvPicPr>
          <p:nvPr/>
        </p:nvPicPr>
        <p:blipFill>
          <a:blip r:embed="rId2"/>
          <a:stretch>
            <a:fillRect/>
          </a:stretch>
        </p:blipFill>
        <p:spPr>
          <a:xfrm>
            <a:off x="1277685" y="1450848"/>
            <a:ext cx="6588629" cy="4078224"/>
          </a:xfrm>
          <a:prstGeom prst="rect">
            <a:avLst/>
          </a:prstGeom>
        </p:spPr>
      </p:pic>
      <p:sp>
        <p:nvSpPr>
          <p:cNvPr id="9" name="TextBox 8">
            <a:extLst>
              <a:ext uri="{FF2B5EF4-FFF2-40B4-BE49-F238E27FC236}">
                <a16:creationId xmlns:a16="http://schemas.microsoft.com/office/drawing/2014/main" id="{FCDB5DE7-F6B1-4788-BF7C-1C1A35A85DBD}"/>
              </a:ext>
            </a:extLst>
          </p:cNvPr>
          <p:cNvSpPr txBox="1"/>
          <p:nvPr/>
        </p:nvSpPr>
        <p:spPr>
          <a:xfrm>
            <a:off x="3541776" y="5456952"/>
            <a:ext cx="1847088" cy="584775"/>
          </a:xfrm>
          <a:prstGeom prst="rect">
            <a:avLst/>
          </a:prstGeom>
          <a:noFill/>
        </p:spPr>
        <p:txBody>
          <a:bodyPr wrap="square" rtlCol="0">
            <a:spAutoFit/>
          </a:bodyPr>
          <a:lstStyle/>
          <a:p>
            <a:pPr algn="ctr"/>
            <a:r>
              <a:rPr lang="en-US" sz="1600" dirty="0">
                <a:solidFill>
                  <a:schemeClr val="accent6">
                    <a:lumMod val="50000"/>
                  </a:schemeClr>
                </a:solidFill>
              </a:rPr>
              <a:t>SSR2 G11 post</a:t>
            </a:r>
          </a:p>
          <a:p>
            <a:pPr algn="ctr"/>
            <a:r>
              <a:rPr lang="en-US" sz="1600" dirty="0">
                <a:solidFill>
                  <a:schemeClr val="accent6">
                    <a:lumMod val="50000"/>
                  </a:schemeClr>
                </a:solidFill>
              </a:rPr>
              <a:t>F10142469</a:t>
            </a:r>
          </a:p>
        </p:txBody>
      </p:sp>
    </p:spTree>
    <p:extLst>
      <p:ext uri="{BB962C8B-B14F-4D97-AF65-F5344CB8AC3E}">
        <p14:creationId xmlns:p14="http://schemas.microsoft.com/office/powerpoint/2010/main" val="382198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G11 support post &amp; cavity support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550091" cy="132343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Increase hole diameter to make sure that vacuum is done inside the support post: 30 mm in upper disk of the G11 post and 10 mm in the cavity post. </a:t>
            </a:r>
            <a:r>
              <a:rPr lang="en-US" sz="1600" b="1" dirty="0">
                <a:solidFill>
                  <a:schemeClr val="tx2">
                    <a:lumMod val="60000"/>
                    <a:lumOff val="40000"/>
                  </a:schemeClr>
                </a:solidFill>
                <a:latin typeface="Helvetica" panose="020B0604020202020204" pitchFamily="34" charset="0"/>
              </a:rPr>
              <a:t>Better performance – Heat loads.</a:t>
            </a:r>
          </a:p>
          <a:p>
            <a:pPr lvl="1" algn="just"/>
            <a:endParaRPr lang="en-US" sz="1600" b="1" dirty="0">
              <a:solidFill>
                <a:srgbClr val="000000"/>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pic>
        <p:nvPicPr>
          <p:cNvPr id="8" name="Picture 7">
            <a:extLst>
              <a:ext uri="{FF2B5EF4-FFF2-40B4-BE49-F238E27FC236}">
                <a16:creationId xmlns:a16="http://schemas.microsoft.com/office/drawing/2014/main" id="{E3A9C7EC-903D-4220-91A0-0115AB9CE79E}"/>
              </a:ext>
            </a:extLst>
          </p:cNvPr>
          <p:cNvPicPr>
            <a:picLocks noChangeAspect="1"/>
          </p:cNvPicPr>
          <p:nvPr/>
        </p:nvPicPr>
        <p:blipFill>
          <a:blip r:embed="rId2"/>
          <a:stretch>
            <a:fillRect/>
          </a:stretch>
        </p:blipFill>
        <p:spPr>
          <a:xfrm>
            <a:off x="2220813" y="1929264"/>
            <a:ext cx="4702373" cy="4416671"/>
          </a:xfrm>
          <a:prstGeom prst="rect">
            <a:avLst/>
          </a:prstGeom>
        </p:spPr>
      </p:pic>
      <p:sp>
        <p:nvSpPr>
          <p:cNvPr id="9" name="Oval 8">
            <a:extLst>
              <a:ext uri="{FF2B5EF4-FFF2-40B4-BE49-F238E27FC236}">
                <a16:creationId xmlns:a16="http://schemas.microsoft.com/office/drawing/2014/main" id="{BCB3617E-F31B-46D1-93E1-394A81DE6274}"/>
              </a:ext>
            </a:extLst>
          </p:cNvPr>
          <p:cNvSpPr/>
          <p:nvPr/>
        </p:nvSpPr>
        <p:spPr>
          <a:xfrm>
            <a:off x="4578095" y="3410712"/>
            <a:ext cx="310896" cy="722376"/>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42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C-Brackets &amp; cavity support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26297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C-Brackets design should be optimized based on CEA design on the LB650 CM. </a:t>
            </a:r>
            <a:r>
              <a:rPr lang="en-US" sz="1600" b="1" dirty="0">
                <a:solidFill>
                  <a:schemeClr val="tx2">
                    <a:lumMod val="60000"/>
                    <a:lumOff val="40000"/>
                  </a:schemeClr>
                </a:solidFill>
                <a:latin typeface="Helvetica" panose="020B0604020202020204" pitchFamily="34" charset="0"/>
              </a:rPr>
              <a:t>Better magnetic hygiene &amp; easier assembly process.</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cavity support design should be optimized to allow more flexibility if the helium inlets on the cavity are out of tolerance. </a:t>
            </a:r>
            <a:r>
              <a:rPr lang="en-US" sz="1600" b="1" dirty="0">
                <a:solidFill>
                  <a:schemeClr val="tx2">
                    <a:lumMod val="60000"/>
                    <a:lumOff val="40000"/>
                  </a:schemeClr>
                </a:solidFill>
                <a:latin typeface="Helvetica" panose="020B0604020202020204" pitchFamily="34" charset="0"/>
              </a:rPr>
              <a:t>Reduce risk that the cavity support will </a:t>
            </a:r>
            <a:r>
              <a:rPr lang="en-US" sz="1600" b="1">
                <a:solidFill>
                  <a:schemeClr val="tx2">
                    <a:lumMod val="60000"/>
                    <a:lumOff val="40000"/>
                  </a:schemeClr>
                </a:solidFill>
                <a:latin typeface="Helvetica" panose="020B0604020202020204" pitchFamily="34" charset="0"/>
              </a:rPr>
              <a:t>interfere with </a:t>
            </a:r>
            <a:r>
              <a:rPr lang="en-US" sz="1600" b="1" dirty="0">
                <a:solidFill>
                  <a:schemeClr val="tx2">
                    <a:lumMod val="60000"/>
                    <a:lumOff val="40000"/>
                  </a:schemeClr>
                </a:solidFill>
                <a:latin typeface="Helvetica" panose="020B0604020202020204" pitchFamily="34" charset="0"/>
              </a:rPr>
              <a:t>the cavity during the assembly process.</a:t>
            </a:r>
          </a:p>
          <a:p>
            <a:pPr algn="just"/>
            <a:r>
              <a:rPr lang="en-US" sz="1600" b="1" dirty="0">
                <a:solidFill>
                  <a:srgbClr val="000000"/>
                </a:solidFill>
                <a:latin typeface="Helvetica" panose="020B0604020202020204" pitchFamily="34" charset="0"/>
              </a:rPr>
              <a:t>	</a:t>
            </a:r>
          </a:p>
        </p:txBody>
      </p:sp>
      <p:pic>
        <p:nvPicPr>
          <p:cNvPr id="8" name="Picture 7">
            <a:extLst>
              <a:ext uri="{FF2B5EF4-FFF2-40B4-BE49-F238E27FC236}">
                <a16:creationId xmlns:a16="http://schemas.microsoft.com/office/drawing/2014/main" id="{86ED51FD-863B-4E3E-ABB0-39C917E8CC8E}"/>
              </a:ext>
            </a:extLst>
          </p:cNvPr>
          <p:cNvPicPr>
            <a:picLocks noChangeAspect="1"/>
          </p:cNvPicPr>
          <p:nvPr/>
        </p:nvPicPr>
        <p:blipFill>
          <a:blip r:embed="rId2"/>
          <a:stretch>
            <a:fillRect/>
          </a:stretch>
        </p:blipFill>
        <p:spPr>
          <a:xfrm>
            <a:off x="2489471" y="1608005"/>
            <a:ext cx="4099714" cy="3073717"/>
          </a:xfrm>
          <a:prstGeom prst="rect">
            <a:avLst/>
          </a:prstGeom>
        </p:spPr>
      </p:pic>
    </p:spTree>
    <p:extLst>
      <p:ext uri="{BB962C8B-B14F-4D97-AF65-F5344CB8AC3E}">
        <p14:creationId xmlns:p14="http://schemas.microsoft.com/office/powerpoint/2010/main" val="91111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LTTS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84775"/>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Thermal intercept may be improved based on CEA design.</a:t>
            </a:r>
            <a:r>
              <a:rPr lang="en-US" sz="1600" b="1" dirty="0">
                <a:solidFill>
                  <a:schemeClr val="tx2">
                    <a:lumMod val="60000"/>
                    <a:lumOff val="40000"/>
                  </a:schemeClr>
                </a:solidFill>
                <a:latin typeface="Helvetica" panose="020B0604020202020204" pitchFamily="34" charset="0"/>
              </a:rPr>
              <a:t> Better performance – Heat loads.</a:t>
            </a:r>
            <a:r>
              <a:rPr lang="en-US" sz="1600" b="1" dirty="0">
                <a:solidFill>
                  <a:srgbClr val="000000"/>
                </a:solidFill>
                <a:latin typeface="Helvetica" panose="020B0604020202020204" pitchFamily="34" charset="0"/>
              </a:rPr>
              <a:t> </a:t>
            </a:r>
          </a:p>
        </p:txBody>
      </p:sp>
      <p:pic>
        <p:nvPicPr>
          <p:cNvPr id="16" name="Picture 15">
            <a:extLst>
              <a:ext uri="{FF2B5EF4-FFF2-40B4-BE49-F238E27FC236}">
                <a16:creationId xmlns:a16="http://schemas.microsoft.com/office/drawing/2014/main" id="{2C2C48F3-E1B7-4888-B6A6-48B514C7F755}"/>
              </a:ext>
            </a:extLst>
          </p:cNvPr>
          <p:cNvPicPr>
            <a:picLocks noChangeAspect="1"/>
          </p:cNvPicPr>
          <p:nvPr/>
        </p:nvPicPr>
        <p:blipFill>
          <a:blip r:embed="rId2"/>
          <a:stretch>
            <a:fillRect/>
          </a:stretch>
        </p:blipFill>
        <p:spPr>
          <a:xfrm>
            <a:off x="2030730" y="2159272"/>
            <a:ext cx="4674870" cy="3339891"/>
          </a:xfrm>
          <a:prstGeom prst="rect">
            <a:avLst/>
          </a:prstGeom>
        </p:spPr>
      </p:pic>
    </p:spTree>
    <p:extLst>
      <p:ext uri="{BB962C8B-B14F-4D97-AF65-F5344CB8AC3E}">
        <p14:creationId xmlns:p14="http://schemas.microsoft.com/office/powerpoint/2010/main" val="48133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HTTS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830997"/>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 location of the thermal strap connecting the main part of the HTTS to the side part will change to improve the thermal contact (this optimization is already designed for SSR2 </a:t>
            </a:r>
            <a:r>
              <a:rPr lang="en-US" sz="1600" b="1" dirty="0" err="1">
                <a:solidFill>
                  <a:srgbClr val="000000"/>
                </a:solidFill>
                <a:latin typeface="Helvetica" panose="020B0604020202020204" pitchFamily="34" charset="0"/>
              </a:rPr>
              <a:t>ppCM</a:t>
            </a:r>
            <a:r>
              <a:rPr lang="en-US" sz="1600" b="1" dirty="0">
                <a:solidFill>
                  <a:srgbClr val="000000"/>
                </a:solidFill>
                <a:latin typeface="Helvetica" panose="020B0604020202020204" pitchFamily="34" charset="0"/>
              </a:rPr>
              <a:t>). </a:t>
            </a:r>
            <a:r>
              <a:rPr lang="en-US" sz="1600" b="1" dirty="0">
                <a:solidFill>
                  <a:schemeClr val="tx2">
                    <a:lumMod val="60000"/>
                    <a:lumOff val="40000"/>
                  </a:schemeClr>
                </a:solidFill>
                <a:latin typeface="Helvetica" panose="020B0604020202020204" pitchFamily="34" charset="0"/>
              </a:rPr>
              <a:t>Better performance – Heat loads.</a:t>
            </a:r>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E68F14A0-B708-4A71-81C5-73A5F429CC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2480" y="2410967"/>
            <a:ext cx="4187952" cy="2761957"/>
          </a:xfrm>
          <a:prstGeom prst="rect">
            <a:avLst/>
          </a:prstGeom>
        </p:spPr>
      </p:pic>
      <p:pic>
        <p:nvPicPr>
          <p:cNvPr id="8" name="Picture 7">
            <a:extLst>
              <a:ext uri="{FF2B5EF4-FFF2-40B4-BE49-F238E27FC236}">
                <a16:creationId xmlns:a16="http://schemas.microsoft.com/office/drawing/2014/main" id="{795B3C73-F8DE-4FE6-9F02-8C288C0B9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72" y="2410967"/>
            <a:ext cx="4023360" cy="2813013"/>
          </a:xfrm>
          <a:prstGeom prst="rect">
            <a:avLst/>
          </a:prstGeom>
        </p:spPr>
      </p:pic>
      <p:sp>
        <p:nvSpPr>
          <p:cNvPr id="9" name="TextBox 8">
            <a:extLst>
              <a:ext uri="{FF2B5EF4-FFF2-40B4-BE49-F238E27FC236}">
                <a16:creationId xmlns:a16="http://schemas.microsoft.com/office/drawing/2014/main" id="{08C19CED-2FBC-48FD-A9A4-B38496FCA8F3}"/>
              </a:ext>
            </a:extLst>
          </p:cNvPr>
          <p:cNvSpPr txBox="1"/>
          <p:nvPr/>
        </p:nvSpPr>
        <p:spPr>
          <a:xfrm>
            <a:off x="1389888" y="5425440"/>
            <a:ext cx="1847088" cy="338554"/>
          </a:xfrm>
          <a:prstGeom prst="rect">
            <a:avLst/>
          </a:prstGeom>
          <a:noFill/>
        </p:spPr>
        <p:txBody>
          <a:bodyPr wrap="square" rtlCol="0">
            <a:spAutoFit/>
          </a:bodyPr>
          <a:lstStyle/>
          <a:p>
            <a:pPr algn="ctr"/>
            <a:r>
              <a:rPr lang="en-US" sz="1600" dirty="0">
                <a:solidFill>
                  <a:schemeClr val="accent6">
                    <a:lumMod val="50000"/>
                  </a:schemeClr>
                </a:solidFill>
              </a:rPr>
              <a:t>HB650 CM</a:t>
            </a:r>
          </a:p>
        </p:txBody>
      </p:sp>
      <p:sp>
        <p:nvSpPr>
          <p:cNvPr id="10" name="TextBox 9">
            <a:extLst>
              <a:ext uri="{FF2B5EF4-FFF2-40B4-BE49-F238E27FC236}">
                <a16:creationId xmlns:a16="http://schemas.microsoft.com/office/drawing/2014/main" id="{CAD2AB68-680A-45CD-A76C-010F4E6653E1}"/>
              </a:ext>
            </a:extLst>
          </p:cNvPr>
          <p:cNvSpPr txBox="1"/>
          <p:nvPr/>
        </p:nvSpPr>
        <p:spPr>
          <a:xfrm>
            <a:off x="5864352" y="5408563"/>
            <a:ext cx="1847088" cy="338554"/>
          </a:xfrm>
          <a:prstGeom prst="rect">
            <a:avLst/>
          </a:prstGeom>
          <a:noFill/>
        </p:spPr>
        <p:txBody>
          <a:bodyPr wrap="square" rtlCol="0">
            <a:spAutoFit/>
          </a:bodyPr>
          <a:lstStyle/>
          <a:p>
            <a:pPr algn="ctr"/>
            <a:r>
              <a:rPr lang="en-US" sz="1600" dirty="0">
                <a:solidFill>
                  <a:schemeClr val="accent6">
                    <a:lumMod val="50000"/>
                  </a:schemeClr>
                </a:solidFill>
              </a:rPr>
              <a:t>SSR2 CM</a:t>
            </a:r>
          </a:p>
        </p:txBody>
      </p:sp>
      <p:sp>
        <p:nvSpPr>
          <p:cNvPr id="11" name="Oval 10">
            <a:extLst>
              <a:ext uri="{FF2B5EF4-FFF2-40B4-BE49-F238E27FC236}">
                <a16:creationId xmlns:a16="http://schemas.microsoft.com/office/drawing/2014/main" id="{A3ADA7EB-4803-49F2-9A27-EC1541E75912}"/>
              </a:ext>
            </a:extLst>
          </p:cNvPr>
          <p:cNvSpPr/>
          <p:nvPr/>
        </p:nvSpPr>
        <p:spPr>
          <a:xfrm>
            <a:off x="1706880" y="3529584"/>
            <a:ext cx="396240" cy="451104"/>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56317D9-056E-4EFE-A698-FF534EF02826}"/>
              </a:ext>
            </a:extLst>
          </p:cNvPr>
          <p:cNvSpPr/>
          <p:nvPr/>
        </p:nvSpPr>
        <p:spPr>
          <a:xfrm>
            <a:off x="6065520" y="3907536"/>
            <a:ext cx="396240" cy="451104"/>
          </a:xfrm>
          <a:prstGeom prst="ellipse">
            <a:avLst/>
          </a:prstGeom>
          <a:no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19040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C56AE792-1073-4367-8F8A-593D7A00575F}" vid="{FCED6878-309D-4AFC-95DB-57DE4ADEE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Review STC - Vincent</Template>
  <TotalTime>126054</TotalTime>
  <Words>1202</Words>
  <Application>Microsoft Office PowerPoint</Application>
  <PresentationFormat>On-screen Show (4:3)</PresentationFormat>
  <Paragraphs>147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Helvetica</vt:lpstr>
      <vt:lpstr>Fermilab_PPT_090815</vt:lpstr>
      <vt:lpstr>PowerPoint Presentation</vt:lpstr>
      <vt:lpstr>Vacuum vessel</vt:lpstr>
      <vt:lpstr>Vacuum vessel</vt:lpstr>
      <vt:lpstr>Strongback</vt:lpstr>
      <vt:lpstr>G11 posts</vt:lpstr>
      <vt:lpstr>G11 support post &amp; cavity support</vt:lpstr>
      <vt:lpstr>C-Brackets &amp; cavity support</vt:lpstr>
      <vt:lpstr>LTTS</vt:lpstr>
      <vt:lpstr>HTTS</vt:lpstr>
      <vt:lpstr>HTTS</vt:lpstr>
      <vt:lpstr>HX support</vt:lpstr>
      <vt:lpstr>Local magnetic shield</vt:lpstr>
      <vt:lpstr>Global magnetic shield</vt:lpstr>
      <vt:lpstr>Global magnetic shield</vt:lpstr>
      <vt:lpstr>Thermal straps</vt:lpstr>
      <vt:lpstr>Thermal straps</vt:lpstr>
      <vt:lpstr>Thermal straps</vt:lpstr>
      <vt:lpstr>Thermal straps</vt:lpstr>
      <vt:lpstr>Parts in Stainless steel</vt:lpstr>
      <vt:lpstr>Two phase helium pipe &amp; pressure transducer line</vt:lpstr>
      <vt:lpstr>Cryogenic lines - Top part</vt:lpstr>
      <vt:lpstr>HBCAM supports and interfaces</vt:lpstr>
      <vt:lpstr>Beam 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Roger</dc:creator>
  <cp:lastModifiedBy>Vincent Roger</cp:lastModifiedBy>
  <cp:revision>786</cp:revision>
  <cp:lastPrinted>2018-01-25T18:05:22Z</cp:lastPrinted>
  <dcterms:created xsi:type="dcterms:W3CDTF">2017-02-07T22:21:20Z</dcterms:created>
  <dcterms:modified xsi:type="dcterms:W3CDTF">2022-06-24T21:35:59Z</dcterms:modified>
</cp:coreProperties>
</file>