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5"/>
  </p:notesMasterIdLst>
  <p:sldIdLst>
    <p:sldId id="257" r:id="rId3"/>
    <p:sldId id="297" r:id="rId4"/>
    <p:sldId id="298" r:id="rId5"/>
    <p:sldId id="260" r:id="rId6"/>
    <p:sldId id="261" r:id="rId7"/>
    <p:sldId id="262" r:id="rId8"/>
    <p:sldId id="299" r:id="rId9"/>
    <p:sldId id="264" r:id="rId10"/>
    <p:sldId id="266" r:id="rId11"/>
    <p:sldId id="267" r:id="rId12"/>
    <p:sldId id="269" r:id="rId13"/>
    <p:sldId id="268" r:id="rId14"/>
    <p:sldId id="271" r:id="rId15"/>
    <p:sldId id="270" r:id="rId16"/>
    <p:sldId id="272" r:id="rId17"/>
    <p:sldId id="294" r:id="rId18"/>
    <p:sldId id="273" r:id="rId19"/>
    <p:sldId id="274" r:id="rId20"/>
    <p:sldId id="275" r:id="rId21"/>
    <p:sldId id="276" r:id="rId22"/>
    <p:sldId id="277" r:id="rId23"/>
    <p:sldId id="278" r:id="rId24"/>
    <p:sldId id="300" r:id="rId25"/>
    <p:sldId id="279" r:id="rId26"/>
    <p:sldId id="301" r:id="rId27"/>
    <p:sldId id="280" r:id="rId28"/>
    <p:sldId id="302" r:id="rId29"/>
    <p:sldId id="296" r:id="rId30"/>
    <p:sldId id="303" r:id="rId31"/>
    <p:sldId id="281" r:id="rId32"/>
    <p:sldId id="286" r:id="rId33"/>
    <p:sldId id="293" r:id="rId34"/>
    <p:sldId id="282" r:id="rId35"/>
    <p:sldId id="283" r:id="rId36"/>
    <p:sldId id="284" r:id="rId37"/>
    <p:sldId id="285" r:id="rId38"/>
    <p:sldId id="287" r:id="rId39"/>
    <p:sldId id="288" r:id="rId40"/>
    <p:sldId id="289" r:id="rId41"/>
    <p:sldId id="290" r:id="rId42"/>
    <p:sldId id="291" r:id="rId43"/>
    <p:sldId id="295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CC00"/>
    <a:srgbClr val="ADB9CA"/>
    <a:srgbClr val="E09DB9"/>
    <a:srgbClr val="3ECDFF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D402A-FE26-4B4A-8766-AFC5A811A5F2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801F2-BE2F-4AA7-A36C-CA0E39F5D1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559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WAS : </a:t>
            </a:r>
            <a:r>
              <a:rPr lang="fr-FR" dirty="0" err="1" smtClean="0"/>
              <a:t>WAShing</a:t>
            </a:r>
            <a:r>
              <a:rPr lang="fr-FR" dirty="0" smtClean="0"/>
              <a:t> of </a:t>
            </a:r>
            <a:r>
              <a:rPr lang="fr-FR" dirty="0" err="1" smtClean="0"/>
              <a:t>elements</a:t>
            </a:r>
            <a:endParaRPr lang="fr-FR" dirty="0" smtClean="0"/>
          </a:p>
          <a:p>
            <a:r>
              <a:rPr lang="fr-FR" dirty="0" smtClean="0"/>
              <a:t>PRE : </a:t>
            </a:r>
            <a:r>
              <a:rPr lang="fr-FR" dirty="0" err="1" smtClean="0"/>
              <a:t>PREparation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elements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before</a:t>
            </a:r>
            <a:r>
              <a:rPr lang="fr-FR" baseline="0" dirty="0" smtClean="0"/>
              <a:t> clean room</a:t>
            </a:r>
            <a:endParaRPr lang="fr-FR" dirty="0" smtClean="0"/>
          </a:p>
          <a:p>
            <a:r>
              <a:rPr lang="fr-FR" dirty="0" smtClean="0"/>
              <a:t>CAP : in Clean room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Assembly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Preparation</a:t>
            </a:r>
            <a:endParaRPr lang="fr-FR" baseline="0" dirty="0" smtClean="0"/>
          </a:p>
          <a:p>
            <a:r>
              <a:rPr lang="fr-FR" baseline="0" dirty="0" smtClean="0"/>
              <a:t>BLA : </a:t>
            </a:r>
            <a:r>
              <a:rPr lang="fr-FR" baseline="0" dirty="0" err="1" smtClean="0"/>
              <a:t>Beam</a:t>
            </a:r>
            <a:r>
              <a:rPr lang="fr-FR" baseline="0" dirty="0" smtClean="0"/>
              <a:t> Line </a:t>
            </a:r>
            <a:r>
              <a:rPr lang="fr-FR" baseline="0" dirty="0" err="1" smtClean="0"/>
              <a:t>Assembly</a:t>
            </a:r>
            <a:r>
              <a:rPr lang="fr-FR" baseline="0" dirty="0" smtClean="0"/>
              <a:t> </a:t>
            </a:r>
          </a:p>
          <a:p>
            <a:r>
              <a:rPr lang="fr-FR" baseline="0" dirty="0" smtClean="0"/>
              <a:t>ABE : </a:t>
            </a:r>
            <a:r>
              <a:rPr lang="fr-FR" baseline="0" dirty="0" err="1" smtClean="0"/>
              <a:t>Assembly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Beam</a:t>
            </a:r>
            <a:r>
              <a:rPr lang="fr-FR" baseline="0" dirty="0" smtClean="0"/>
              <a:t> line </a:t>
            </a:r>
            <a:r>
              <a:rPr lang="fr-FR" baseline="0" dirty="0" err="1" smtClean="0"/>
              <a:t>Equipments</a:t>
            </a:r>
            <a:endParaRPr lang="fr-FR" baseline="0" dirty="0" smtClean="0"/>
          </a:p>
          <a:p>
            <a:r>
              <a:rPr lang="fr-FR" baseline="0" dirty="0" smtClean="0"/>
              <a:t>SPA : </a:t>
            </a:r>
            <a:r>
              <a:rPr lang="fr-FR" baseline="0" dirty="0" err="1" smtClean="0"/>
              <a:t>Strongback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Preparation</a:t>
            </a:r>
            <a:r>
              <a:rPr lang="fr-FR" baseline="0" dirty="0" smtClean="0"/>
              <a:t> Area</a:t>
            </a:r>
            <a:endParaRPr lang="fr-FR" dirty="0" smtClean="0"/>
          </a:p>
          <a:p>
            <a:r>
              <a:rPr lang="fr-FR" dirty="0" smtClean="0"/>
              <a:t>COS : </a:t>
            </a:r>
            <a:r>
              <a:rPr lang="fr-FR" dirty="0" err="1" smtClean="0"/>
              <a:t>Coldmass</a:t>
            </a:r>
            <a:r>
              <a:rPr lang="fr-FR" dirty="0" smtClean="0"/>
              <a:t> On </a:t>
            </a:r>
            <a:r>
              <a:rPr lang="fr-FR" dirty="0" err="1" smtClean="0"/>
              <a:t>Strongback</a:t>
            </a:r>
            <a:endParaRPr lang="fr-FR" dirty="0" smtClean="0"/>
          </a:p>
          <a:p>
            <a:r>
              <a:rPr lang="fr-FR" dirty="0" smtClean="0"/>
              <a:t>CRY : </a:t>
            </a:r>
            <a:r>
              <a:rPr lang="fr-FR" dirty="0" err="1" smtClean="0"/>
              <a:t>CRYostating</a:t>
            </a:r>
            <a:endParaRPr lang="fr-FR" dirty="0" smtClean="0"/>
          </a:p>
          <a:p>
            <a:r>
              <a:rPr lang="fr-FR" dirty="0" smtClean="0"/>
              <a:t>CLO : </a:t>
            </a:r>
            <a:r>
              <a:rPr lang="fr-FR" dirty="0" err="1" smtClean="0"/>
              <a:t>Closure</a:t>
            </a:r>
            <a:r>
              <a:rPr lang="fr-FR" dirty="0" smtClean="0"/>
              <a:t> of cryomodule</a:t>
            </a:r>
          </a:p>
          <a:p>
            <a:r>
              <a:rPr lang="fr-FR" dirty="0" smtClean="0"/>
              <a:t>EXP : </a:t>
            </a:r>
            <a:r>
              <a:rPr lang="fr-FR" dirty="0" err="1" smtClean="0"/>
              <a:t>EXPedition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57ED-270C-43E3-91AA-48F4CC193819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542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57ED-270C-43E3-91AA-48F4CC193819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801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57ED-270C-43E3-91AA-48F4CC193819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106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57ED-270C-43E3-91AA-48F4CC193819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53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57ED-270C-43E3-91AA-48F4CC193819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330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57ED-270C-43E3-91AA-48F4CC193819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767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57ED-270C-43E3-91AA-48F4CC193819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003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57ED-270C-43E3-91AA-48F4CC193819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31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57ED-270C-43E3-91AA-48F4CC193819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451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57ED-270C-43E3-91AA-48F4CC193819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462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Adapt the assembly step workflow with design modification, HB650 REX, mockup assemblies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57ED-270C-43E3-91AA-48F4CC193819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116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WAS : </a:t>
            </a:r>
            <a:r>
              <a:rPr lang="fr-FR" dirty="0" err="1" smtClean="0"/>
              <a:t>WAShing</a:t>
            </a:r>
            <a:r>
              <a:rPr lang="fr-FR" dirty="0" smtClean="0"/>
              <a:t> of </a:t>
            </a:r>
            <a:r>
              <a:rPr lang="fr-FR" dirty="0" err="1" smtClean="0"/>
              <a:t>elements</a:t>
            </a:r>
            <a:endParaRPr lang="fr-FR" dirty="0" smtClean="0"/>
          </a:p>
          <a:p>
            <a:r>
              <a:rPr lang="fr-FR" dirty="0" smtClean="0"/>
              <a:t>PRE : </a:t>
            </a:r>
            <a:r>
              <a:rPr lang="fr-FR" dirty="0" err="1" smtClean="0"/>
              <a:t>PREparation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elements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before</a:t>
            </a:r>
            <a:r>
              <a:rPr lang="fr-FR" baseline="0" dirty="0" smtClean="0"/>
              <a:t> clean room</a:t>
            </a:r>
            <a:endParaRPr lang="fr-FR" dirty="0" smtClean="0"/>
          </a:p>
          <a:p>
            <a:r>
              <a:rPr lang="fr-FR" dirty="0" smtClean="0"/>
              <a:t>CAP : in Clean room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Assembly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Preparation</a:t>
            </a:r>
            <a:endParaRPr lang="fr-FR" baseline="0" dirty="0" smtClean="0"/>
          </a:p>
          <a:p>
            <a:r>
              <a:rPr lang="fr-FR" baseline="0" dirty="0" smtClean="0"/>
              <a:t>BLA : </a:t>
            </a:r>
            <a:r>
              <a:rPr lang="fr-FR" baseline="0" dirty="0" err="1" smtClean="0"/>
              <a:t>Beam</a:t>
            </a:r>
            <a:r>
              <a:rPr lang="fr-FR" baseline="0" dirty="0" smtClean="0"/>
              <a:t> Line </a:t>
            </a:r>
            <a:r>
              <a:rPr lang="fr-FR" baseline="0" dirty="0" err="1" smtClean="0"/>
              <a:t>Assembly</a:t>
            </a:r>
            <a:r>
              <a:rPr lang="fr-FR" baseline="0" dirty="0" smtClean="0"/>
              <a:t> </a:t>
            </a:r>
          </a:p>
          <a:p>
            <a:r>
              <a:rPr lang="fr-FR" baseline="0" dirty="0" smtClean="0"/>
              <a:t>ABE : </a:t>
            </a:r>
            <a:r>
              <a:rPr lang="fr-FR" baseline="0" dirty="0" err="1" smtClean="0"/>
              <a:t>Assembly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Beam</a:t>
            </a:r>
            <a:r>
              <a:rPr lang="fr-FR" baseline="0" dirty="0" smtClean="0"/>
              <a:t> line </a:t>
            </a:r>
            <a:r>
              <a:rPr lang="fr-FR" baseline="0" dirty="0" err="1" smtClean="0"/>
              <a:t>Equipments</a:t>
            </a:r>
            <a:endParaRPr lang="fr-FR" baseline="0" dirty="0" smtClean="0"/>
          </a:p>
          <a:p>
            <a:r>
              <a:rPr lang="fr-FR" baseline="0" dirty="0" smtClean="0"/>
              <a:t>SPA : Strongback </a:t>
            </a:r>
            <a:r>
              <a:rPr lang="fr-FR" baseline="0" dirty="0" err="1" smtClean="0"/>
              <a:t>Preparation</a:t>
            </a:r>
            <a:r>
              <a:rPr lang="fr-FR" baseline="0" dirty="0" smtClean="0"/>
              <a:t> Area</a:t>
            </a:r>
            <a:endParaRPr lang="fr-FR" dirty="0" smtClean="0"/>
          </a:p>
          <a:p>
            <a:r>
              <a:rPr lang="fr-FR" dirty="0" smtClean="0"/>
              <a:t>COS : </a:t>
            </a:r>
            <a:r>
              <a:rPr lang="fr-FR" dirty="0" err="1" smtClean="0"/>
              <a:t>Coldmass</a:t>
            </a:r>
            <a:r>
              <a:rPr lang="fr-FR" dirty="0" smtClean="0"/>
              <a:t> On Strongback</a:t>
            </a:r>
          </a:p>
          <a:p>
            <a:r>
              <a:rPr lang="fr-FR" dirty="0" smtClean="0"/>
              <a:t>CRY : </a:t>
            </a:r>
            <a:r>
              <a:rPr lang="fr-FR" dirty="0" err="1" smtClean="0"/>
              <a:t>CRYostating</a:t>
            </a:r>
            <a:endParaRPr lang="fr-FR" dirty="0" smtClean="0"/>
          </a:p>
          <a:p>
            <a:r>
              <a:rPr lang="fr-FR" dirty="0" smtClean="0"/>
              <a:t>CLO : </a:t>
            </a:r>
            <a:r>
              <a:rPr lang="fr-FR" dirty="0" err="1" smtClean="0"/>
              <a:t>Closure</a:t>
            </a:r>
            <a:r>
              <a:rPr lang="fr-FR" dirty="0" smtClean="0"/>
              <a:t> of cryomodule</a:t>
            </a:r>
          </a:p>
          <a:p>
            <a:r>
              <a:rPr lang="fr-FR" dirty="0" smtClean="0"/>
              <a:t>EXP : </a:t>
            </a:r>
            <a:r>
              <a:rPr lang="fr-FR" dirty="0" err="1" smtClean="0"/>
              <a:t>EXPedition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1F2-BE2F-4AA7-A36C-CA0E39F5D1A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081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Continue writing the detailed workflow (adding details, images) to converge on the start of writing the procedures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1F2-BE2F-4AA7-A36C-CA0E39F5D1A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655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Continue the tooling design (lifting tooling,…)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1F2-BE2F-4AA7-A36C-CA0E39F5D1AA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7499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1F2-BE2F-4AA7-A36C-CA0E39F5D1AA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1447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WAS : </a:t>
            </a:r>
            <a:r>
              <a:rPr lang="fr-FR" dirty="0" err="1" smtClean="0"/>
              <a:t>WAShing</a:t>
            </a:r>
            <a:r>
              <a:rPr lang="fr-FR" dirty="0" smtClean="0"/>
              <a:t> of </a:t>
            </a:r>
            <a:r>
              <a:rPr lang="fr-FR" dirty="0" err="1" smtClean="0"/>
              <a:t>elements</a:t>
            </a:r>
            <a:endParaRPr lang="fr-FR" dirty="0" smtClean="0"/>
          </a:p>
          <a:p>
            <a:r>
              <a:rPr lang="fr-FR" dirty="0" smtClean="0"/>
              <a:t>PRE : </a:t>
            </a:r>
            <a:r>
              <a:rPr lang="fr-FR" dirty="0" err="1" smtClean="0"/>
              <a:t>PREparation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elements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before</a:t>
            </a:r>
            <a:r>
              <a:rPr lang="fr-FR" baseline="0" dirty="0" smtClean="0"/>
              <a:t> clean room</a:t>
            </a:r>
            <a:endParaRPr lang="fr-FR" dirty="0" smtClean="0"/>
          </a:p>
          <a:p>
            <a:r>
              <a:rPr lang="fr-FR" dirty="0" smtClean="0"/>
              <a:t>CAP : in Clean room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Assembly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Preparation</a:t>
            </a:r>
            <a:endParaRPr lang="fr-FR" baseline="0" dirty="0" smtClean="0"/>
          </a:p>
          <a:p>
            <a:r>
              <a:rPr lang="fr-FR" baseline="0" dirty="0" smtClean="0"/>
              <a:t>BLA : </a:t>
            </a:r>
            <a:r>
              <a:rPr lang="fr-FR" baseline="0" dirty="0" err="1" smtClean="0"/>
              <a:t>Beam</a:t>
            </a:r>
            <a:r>
              <a:rPr lang="fr-FR" baseline="0" dirty="0" smtClean="0"/>
              <a:t> Line </a:t>
            </a:r>
            <a:r>
              <a:rPr lang="fr-FR" baseline="0" dirty="0" err="1" smtClean="0"/>
              <a:t>Assembly</a:t>
            </a:r>
            <a:r>
              <a:rPr lang="fr-FR" baseline="0" dirty="0" smtClean="0"/>
              <a:t> </a:t>
            </a:r>
          </a:p>
          <a:p>
            <a:r>
              <a:rPr lang="fr-FR" baseline="0" dirty="0" smtClean="0"/>
              <a:t>ABE : </a:t>
            </a:r>
            <a:r>
              <a:rPr lang="fr-FR" baseline="0" dirty="0" err="1" smtClean="0"/>
              <a:t>Assembly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Beam</a:t>
            </a:r>
            <a:r>
              <a:rPr lang="fr-FR" baseline="0" dirty="0" smtClean="0"/>
              <a:t> line </a:t>
            </a:r>
            <a:r>
              <a:rPr lang="fr-FR" baseline="0" dirty="0" err="1" smtClean="0"/>
              <a:t>Equipments</a:t>
            </a:r>
            <a:endParaRPr lang="fr-FR" baseline="0" dirty="0" smtClean="0"/>
          </a:p>
          <a:p>
            <a:r>
              <a:rPr lang="fr-FR" baseline="0" dirty="0" smtClean="0"/>
              <a:t>SPA : Strongback </a:t>
            </a:r>
            <a:r>
              <a:rPr lang="fr-FR" baseline="0" dirty="0" err="1" smtClean="0"/>
              <a:t>Preparation</a:t>
            </a:r>
            <a:r>
              <a:rPr lang="fr-FR" baseline="0" dirty="0" smtClean="0"/>
              <a:t> Area</a:t>
            </a:r>
            <a:endParaRPr lang="fr-FR" dirty="0" smtClean="0"/>
          </a:p>
          <a:p>
            <a:r>
              <a:rPr lang="fr-FR" dirty="0" smtClean="0"/>
              <a:t>COS : </a:t>
            </a:r>
            <a:r>
              <a:rPr lang="fr-FR" dirty="0" err="1" smtClean="0"/>
              <a:t>Coldmass</a:t>
            </a:r>
            <a:r>
              <a:rPr lang="fr-FR" dirty="0" smtClean="0"/>
              <a:t> On Strongback</a:t>
            </a:r>
          </a:p>
          <a:p>
            <a:r>
              <a:rPr lang="fr-FR" dirty="0" smtClean="0"/>
              <a:t>CRY : </a:t>
            </a:r>
            <a:r>
              <a:rPr lang="fr-FR" dirty="0" err="1" smtClean="0"/>
              <a:t>CRYostating</a:t>
            </a:r>
            <a:endParaRPr lang="fr-FR" dirty="0" smtClean="0"/>
          </a:p>
          <a:p>
            <a:r>
              <a:rPr lang="fr-FR" dirty="0" smtClean="0"/>
              <a:t>CLO : </a:t>
            </a:r>
            <a:r>
              <a:rPr lang="fr-FR" dirty="0" err="1" smtClean="0"/>
              <a:t>Closure</a:t>
            </a:r>
            <a:r>
              <a:rPr lang="fr-FR" dirty="0" smtClean="0"/>
              <a:t> of cryomodule</a:t>
            </a:r>
          </a:p>
          <a:p>
            <a:r>
              <a:rPr lang="fr-FR" dirty="0" smtClean="0"/>
              <a:t>EXP : </a:t>
            </a:r>
            <a:r>
              <a:rPr lang="fr-FR" dirty="0" err="1" smtClean="0"/>
              <a:t>EXPedition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7ED-270C-43E3-91AA-48F4CC193819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7443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Adapt the assembly step workflow with design modification, HB650 REX, mockup assemblies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801F2-BE2F-4AA7-A36C-CA0E39F5D1A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4472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57ED-270C-43E3-91AA-48F4CC193819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949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57ED-270C-43E3-91AA-48F4CC193819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650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57ED-270C-43E3-91AA-48F4CC193819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06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57ED-270C-43E3-91AA-48F4CC193819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178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57ED-270C-43E3-91AA-48F4CC193819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493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842D-1E70-4016-AFC4-93373849755E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9CB0-4B31-47FD-B72D-72039C6F79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4070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842D-1E70-4016-AFC4-93373849755E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9CB0-4B31-47FD-B72D-72039C6F79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52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842D-1E70-4016-AFC4-93373849755E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9CB0-4B31-47FD-B72D-72039C6F79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526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0" name="Titre 3"/>
          <p:cNvSpPr txBox="1">
            <a:spLocks/>
          </p:cNvSpPr>
          <p:nvPr userDrawn="1"/>
        </p:nvSpPr>
        <p:spPr>
          <a:xfrm>
            <a:off x="642230" y="2260843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3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</a:t>
            </a:r>
            <a:r>
              <a:rPr lang="fr-FR" sz="1500" kern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- </a:t>
            </a:r>
            <a:r>
              <a:rPr lang="fr-FR" sz="1500" kern="0" noProof="0" dirty="0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noProof="0" dirty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2938920" y="3661263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2938919" y="4814946"/>
            <a:ext cx="5342635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 err="1" smtClean="0"/>
              <a:t>Low</a:t>
            </a:r>
            <a:r>
              <a:rPr lang="fr-FR" noProof="0" dirty="0" smtClean="0"/>
              <a:t> Beta 650 MHz Cryomodule – </a:t>
            </a:r>
            <a:r>
              <a:rPr lang="fr-FR" noProof="0" dirty="0" err="1" smtClean="0"/>
              <a:t>Preliminary</a:t>
            </a:r>
            <a:r>
              <a:rPr lang="fr-FR" noProof="0" dirty="0" smtClean="0"/>
              <a:t> Design </a:t>
            </a:r>
            <a:r>
              <a:rPr lang="fr-FR" noProof="0" dirty="0" err="1" smtClean="0"/>
              <a:t>Review</a:t>
            </a:r>
            <a:r>
              <a:rPr lang="fr-FR" noProof="0" dirty="0" smtClean="0"/>
              <a:t> – March 2021 </a:t>
            </a:r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2938920" y="434890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2" name="Picture 9" descr="cea_logo_small2.jpg">
            <a:extLst>
              <a:ext uri="{FF2B5EF4-FFF2-40B4-BE49-F238E27FC236}">
                <a16:creationId xmlns:a16="http://schemas.microsoft.com/office/drawing/2014/main" id="{61A89C60-6BFE-4912-9B9B-D56E846D59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8" y="364756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6DD13327-9754-6041-8DD1-933219419D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59" y="124153"/>
            <a:ext cx="7931181" cy="248703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0" y="3336375"/>
            <a:ext cx="1942274" cy="101252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6352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pic>
        <p:nvPicPr>
          <p:cNvPr id="8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235" y="1861048"/>
            <a:ext cx="2589696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0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4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</a:t>
            </a:r>
            <a:r>
              <a:rPr lang="fr-FR" sz="1500" kern="0" noProof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alternatives </a:t>
            </a:r>
            <a:r>
              <a:rPr lang="fr-FR" sz="1500" kern="0" noProof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- </a:t>
            </a:r>
            <a:r>
              <a:rPr lang="fr-FR" sz="1500" kern="0" noProof="0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noProof="0" dirty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ED1C4103-FF01-4613-BB77-A54429AC18D2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6DD13327-9754-6041-8DD1-933219419D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650" y="170694"/>
            <a:ext cx="7071140" cy="1663006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259" y="2482800"/>
            <a:ext cx="2354879" cy="92071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22668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pic>
        <p:nvPicPr>
          <p:cNvPr id="12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235" y="1861048"/>
            <a:ext cx="2589696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113036" y="6158143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</a:t>
            </a:r>
            <a:r>
              <a:rPr lang="fr-FR" sz="1500" kern="0" noProof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alternatives </a:t>
            </a:r>
            <a:r>
              <a:rPr lang="fr-FR" sz="1500" kern="0" noProof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- </a:t>
            </a:r>
            <a:r>
              <a:rPr lang="fr-FR" sz="1500" kern="0" noProof="0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noProof="0" dirty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63194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785843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3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</a:t>
            </a:r>
            <a:r>
              <a:rPr lang="fr-FR" sz="1500" kern="0" noProof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alternatives </a:t>
            </a:r>
            <a:r>
              <a:rPr lang="fr-FR" sz="1500" kern="0" noProof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- </a:t>
            </a:r>
            <a:r>
              <a:rPr lang="fr-FR" sz="1500" kern="0" noProof="0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noProof="0" dirty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6982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smtClean="0"/>
              <a:t>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812" y="121542"/>
            <a:ext cx="1351635" cy="52846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6784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467920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0520F-F2B4-4144-B2A0-D31492D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0C283F-3F6C-463B-B6FF-C5A1120E7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A0235D1-1CA4-4813-8F9E-8EA6F5F924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27" name="Titre 4">
            <a:extLst>
              <a:ext uri="{FF2B5EF4-FFF2-40B4-BE49-F238E27FC236}">
                <a16:creationId xmlns:a16="http://schemas.microsoft.com/office/drawing/2014/main" id="{9EB6429C-6B7C-4EE1-B9DC-E41E0338FCE4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00B39465-DFB6-4F0B-AD93-34B67A43F55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75259" y="1835213"/>
            <a:ext cx="2029261" cy="112616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05215E8A-C584-469C-8777-F84DF88AD45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336050" y="1835213"/>
            <a:ext cx="1971551" cy="112616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F295F236-0258-44BD-A085-BC26E990060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446232" y="1835151"/>
            <a:ext cx="1571453" cy="137546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0F23775-F583-446B-ADBA-A32E31D6D2F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437705" y="3298825"/>
            <a:ext cx="1579355" cy="137546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CBB53359-B79D-4793-A0BA-531D16C92DB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343153" y="3201989"/>
            <a:ext cx="1955921" cy="112616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7629CC81-1DE8-42E7-8943-496B487C7A1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75684" y="3968620"/>
            <a:ext cx="2023533" cy="112616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41" name="Espace réservé pour une image  40">
            <a:extLst>
              <a:ext uri="{FF2B5EF4-FFF2-40B4-BE49-F238E27FC236}">
                <a16:creationId xmlns:a16="http://schemas.microsoft.com/office/drawing/2014/main" id="{3D9A0616-6187-42B8-A49C-5704495AFA0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75684" y="4673601"/>
            <a:ext cx="2023533" cy="112616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3" name="Espace réservé pour une image  42">
            <a:extLst>
              <a:ext uri="{FF2B5EF4-FFF2-40B4-BE49-F238E27FC236}">
                <a16:creationId xmlns:a16="http://schemas.microsoft.com/office/drawing/2014/main" id="{10BA3FEF-381F-4AA8-9215-136F5361141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336049" y="3968619"/>
            <a:ext cx="1955800" cy="112616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5" name="Espace réservé pour une image  44">
            <a:extLst>
              <a:ext uri="{FF2B5EF4-FFF2-40B4-BE49-F238E27FC236}">
                <a16:creationId xmlns:a16="http://schemas.microsoft.com/office/drawing/2014/main" id="{8FD27BC5-345B-4477-941A-3575E8185B4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425952" y="4619627"/>
            <a:ext cx="1591733" cy="137546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003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5684" y="1835150"/>
            <a:ext cx="5842000" cy="13826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9761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842D-1E70-4016-AFC4-93373849755E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9CB0-4B31-47FD-B72D-72039C6F79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255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3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</a:t>
            </a:r>
            <a:r>
              <a:rPr lang="fr-FR" sz="1500" kern="0" noProof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alternatives </a:t>
            </a:r>
            <a:r>
              <a:rPr lang="fr-FR" sz="1500" kern="0" noProof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- </a:t>
            </a:r>
            <a:r>
              <a:rPr lang="fr-FR" sz="1500" kern="0" noProof="0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noProof="0" dirty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7491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 vert="horz" lIns="127723" tIns="50285" rIns="127723" bIns="50285" rtlCol="0" anchor="ctr">
            <a:spAutoFit/>
          </a:bodyPr>
          <a:lstStyle>
            <a:lvl1pPr>
              <a:defRPr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77360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d'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DA024-CC5C-49D4-9EDE-B13C9CE4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6952101-6F0D-4470-B900-D7C009A836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0769C5C-EDFB-44C6-A754-7FD9C1B5A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30989" y="1358085"/>
            <a:ext cx="1447800" cy="18740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CE83B8F1-3CFD-4C6F-B77B-684EE09D6F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1595" y="1358085"/>
            <a:ext cx="1447800" cy="18740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F07BDA-5AB0-410C-A329-8C06350E1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1637" y="1358085"/>
            <a:ext cx="3145367" cy="74708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5E4514-E62C-42B5-BE1E-5F1CD3D2A789}"/>
              </a:ext>
            </a:extLst>
          </p:cNvPr>
          <p:cNvCxnSpPr/>
          <p:nvPr userDrawn="1"/>
        </p:nvCxnSpPr>
        <p:spPr>
          <a:xfrm flipH="1">
            <a:off x="1219203" y="2332809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5C946E34-2083-434D-8404-8F5AEE71F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65237" y="1358085"/>
            <a:ext cx="3145367" cy="74708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653795C-036F-4780-863C-5F5B75D45AC9}"/>
              </a:ext>
            </a:extLst>
          </p:cNvPr>
          <p:cNvCxnSpPr/>
          <p:nvPr userDrawn="1"/>
        </p:nvCxnSpPr>
        <p:spPr>
          <a:xfrm flipH="1">
            <a:off x="6191595" y="2332809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Espace réservé pour une image  4">
            <a:extLst>
              <a:ext uri="{FF2B5EF4-FFF2-40B4-BE49-F238E27FC236}">
                <a16:creationId xmlns:a16="http://schemas.microsoft.com/office/drawing/2014/main" id="{6076C443-2E06-4281-8B05-53A67256EE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30989" y="2628160"/>
            <a:ext cx="1447800" cy="18740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4" name="Espace réservé pour une image  4">
            <a:extLst>
              <a:ext uri="{FF2B5EF4-FFF2-40B4-BE49-F238E27FC236}">
                <a16:creationId xmlns:a16="http://schemas.microsoft.com/office/drawing/2014/main" id="{AAFC24E1-75A5-4390-A26C-B3DE9FF20EE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1595" y="2628160"/>
            <a:ext cx="1447800" cy="18740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67AD350B-6F89-4863-9328-41F1D93BBC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41637" y="2628160"/>
            <a:ext cx="3145367" cy="74708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B1C8393-42C9-4E5B-B22A-7A1C80B3392B}"/>
              </a:ext>
            </a:extLst>
          </p:cNvPr>
          <p:cNvCxnSpPr/>
          <p:nvPr userDrawn="1"/>
        </p:nvCxnSpPr>
        <p:spPr>
          <a:xfrm flipH="1">
            <a:off x="1219203" y="3602884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EADC8B10-F914-44B6-855C-77AEF500D4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65237" y="2634550"/>
            <a:ext cx="3145367" cy="74708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674119E-EE06-45F8-B404-7D969C8F47C0}"/>
              </a:ext>
            </a:extLst>
          </p:cNvPr>
          <p:cNvCxnSpPr/>
          <p:nvPr userDrawn="1"/>
        </p:nvCxnSpPr>
        <p:spPr>
          <a:xfrm flipH="1">
            <a:off x="6191595" y="3602884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Espace réservé pour une image  4">
            <a:extLst>
              <a:ext uri="{FF2B5EF4-FFF2-40B4-BE49-F238E27FC236}">
                <a16:creationId xmlns:a16="http://schemas.microsoft.com/office/drawing/2014/main" id="{2E8B88C5-9DD3-4342-8110-493B6A4046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30989" y="3878368"/>
            <a:ext cx="1447800" cy="18740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0" name="Espace réservé pour une image  4">
            <a:extLst>
              <a:ext uri="{FF2B5EF4-FFF2-40B4-BE49-F238E27FC236}">
                <a16:creationId xmlns:a16="http://schemas.microsoft.com/office/drawing/2014/main" id="{11DFD99F-CCC2-490B-9103-83A0C7B5BF9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1595" y="3878368"/>
            <a:ext cx="1447800" cy="18740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105DF51F-34C2-49EC-92D0-D81C49BE61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41637" y="3878368"/>
            <a:ext cx="3145367" cy="74708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75A8DBD-F5B7-405E-B653-6D5F7E42EB8D}"/>
              </a:ext>
            </a:extLst>
          </p:cNvPr>
          <p:cNvCxnSpPr/>
          <p:nvPr userDrawn="1"/>
        </p:nvCxnSpPr>
        <p:spPr>
          <a:xfrm flipH="1">
            <a:off x="1219203" y="4853092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Espace réservé du texte 7">
            <a:extLst>
              <a:ext uri="{FF2B5EF4-FFF2-40B4-BE49-F238E27FC236}">
                <a16:creationId xmlns:a16="http://schemas.microsoft.com/office/drawing/2014/main" id="{A402FF8C-DB59-4608-B517-7FD5643141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65236" y="3866242"/>
            <a:ext cx="3145368" cy="74708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D552D8A-671C-4599-8FC0-D56624B966E2}"/>
              </a:ext>
            </a:extLst>
          </p:cNvPr>
          <p:cNvCxnSpPr/>
          <p:nvPr userDrawn="1"/>
        </p:nvCxnSpPr>
        <p:spPr>
          <a:xfrm flipH="1">
            <a:off x="6191595" y="4853092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979E6621-7EBD-4E8A-9D3F-98667422C62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30989" y="5128575"/>
            <a:ext cx="1447800" cy="18740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4EB9FABD-311A-46B5-803C-4468714878B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91595" y="5128575"/>
            <a:ext cx="1447800" cy="187406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B039882E-C7D2-4A10-8D17-525FEF96661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41637" y="5128575"/>
            <a:ext cx="3145367" cy="74708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0312D7E-F5FE-4ADB-8526-4D9ED88C5C15}"/>
              </a:ext>
            </a:extLst>
          </p:cNvPr>
          <p:cNvCxnSpPr/>
          <p:nvPr userDrawn="1"/>
        </p:nvCxnSpPr>
        <p:spPr>
          <a:xfrm flipH="1">
            <a:off x="1219203" y="6103299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6AD72B51-7D15-4502-B762-932C85FC894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65237" y="5128575"/>
            <a:ext cx="3145367" cy="74708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13D9F259-C0D9-40E4-B155-CD1D47C48F43}"/>
              </a:ext>
            </a:extLst>
          </p:cNvPr>
          <p:cNvCxnSpPr/>
          <p:nvPr userDrawn="1"/>
        </p:nvCxnSpPr>
        <p:spPr>
          <a:xfrm flipH="1">
            <a:off x="6191595" y="6103299"/>
            <a:ext cx="4759587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744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4359965" y="2277417"/>
            <a:ext cx="6354635" cy="6247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579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noProof="0" dirty="0"/>
              <a:t>Merci de votre attention</a:t>
            </a:r>
          </a:p>
        </p:txBody>
      </p:sp>
      <p:sp>
        <p:nvSpPr>
          <p:cNvPr id="10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1322359" y="4403564"/>
            <a:ext cx="9130864" cy="26747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1000" b="1" noProof="0" dirty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1000" noProof="0" dirty="0">
                <a:solidFill>
                  <a:schemeClr val="tx1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11" name="Espace réservé du texte 20"/>
          <p:cNvSpPr>
            <a:spLocks noGrp="1"/>
          </p:cNvSpPr>
          <p:nvPr>
            <p:ph type="body" sz="quarter" idx="12" hasCustomPrompt="1"/>
          </p:nvPr>
        </p:nvSpPr>
        <p:spPr>
          <a:xfrm>
            <a:off x="4359965" y="3140287"/>
            <a:ext cx="6285653" cy="405970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fr-FR" sz="20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2000" kern="1200" noProof="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20 mai 2019</a:t>
            </a:r>
            <a:endParaRPr lang="fr-FR" noProof="0" dirty="0"/>
          </a:p>
        </p:txBody>
      </p:sp>
      <p:sp>
        <p:nvSpPr>
          <p:cNvPr id="12" name="ZoneTexte 10"/>
          <p:cNvSpPr txBox="1"/>
          <p:nvPr userDrawn="1"/>
        </p:nvSpPr>
        <p:spPr>
          <a:xfrm>
            <a:off x="1113036" y="6158143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</a:t>
            </a:r>
            <a:r>
              <a:rPr lang="fr-FR" sz="1500" kern="0" noProof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alternatives </a:t>
            </a:r>
            <a:r>
              <a:rPr lang="fr-FR" sz="1500" kern="0" noProof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- </a:t>
            </a:r>
            <a:r>
              <a:rPr lang="fr-FR" sz="1500" kern="0" noProof="0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noProof="0" dirty="0">
              <a:solidFill>
                <a:srgbClr val="A50119"/>
              </a:solidFill>
              <a:latin typeface="Calibri"/>
              <a:cs typeface="Calibri"/>
            </a:endParaRPr>
          </a:p>
        </p:txBody>
      </p:sp>
      <p:pic>
        <p:nvPicPr>
          <p:cNvPr id="13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235" y="1861048"/>
            <a:ext cx="2589696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4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4339916" y="3564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3293227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480"/>
            <a:ext cx="12192000" cy="5998464"/>
          </a:xfrm>
          <a:prstGeom prst="rect">
            <a:avLst/>
          </a:prstGeom>
        </p:spPr>
      </p:pic>
      <p:pic>
        <p:nvPicPr>
          <p:cNvPr id="13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235" y="1861048"/>
            <a:ext cx="2589696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6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Annexes</a:t>
            </a:r>
          </a:p>
        </p:txBody>
      </p:sp>
      <p:sp>
        <p:nvSpPr>
          <p:cNvPr id="19" name="ZoneTexte 10"/>
          <p:cNvSpPr txBox="1"/>
          <p:nvPr userDrawn="1"/>
        </p:nvSpPr>
        <p:spPr>
          <a:xfrm>
            <a:off x="1113036" y="6158143"/>
            <a:ext cx="1037644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</a:t>
            </a:r>
            <a:r>
              <a:rPr lang="fr-FR" sz="1500" kern="0" noProof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alternatives </a:t>
            </a:r>
            <a:r>
              <a:rPr lang="fr-FR" sz="1500" kern="0" noProof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- </a:t>
            </a:r>
            <a:r>
              <a:rPr lang="fr-FR" sz="1500" kern="0" noProof="0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noProof="0" dirty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13 mai 2019</a:t>
            </a:r>
          </a:p>
        </p:txBody>
      </p:sp>
    </p:spTree>
    <p:extLst>
      <p:ext uri="{BB962C8B-B14F-4D97-AF65-F5344CB8AC3E}">
        <p14:creationId xmlns:p14="http://schemas.microsoft.com/office/powerpoint/2010/main" val="1410697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842D-1E70-4016-AFC4-93373849755E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9CB0-4B31-47FD-B72D-72039C6F79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6327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842D-1E70-4016-AFC4-93373849755E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9CB0-4B31-47FD-B72D-72039C6F79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924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842D-1E70-4016-AFC4-93373849755E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9CB0-4B31-47FD-B72D-72039C6F79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64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842D-1E70-4016-AFC4-93373849755E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9CB0-4B31-47FD-B72D-72039C6F79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236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842D-1E70-4016-AFC4-93373849755E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9CB0-4B31-47FD-B72D-72039C6F79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700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842D-1E70-4016-AFC4-93373849755E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9CB0-4B31-47FD-B72D-72039C6F79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593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842D-1E70-4016-AFC4-93373849755E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9CB0-4B31-47FD-B72D-72039C6F79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67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1842D-1E70-4016-AFC4-93373849755E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79CB0-4B31-47FD-B72D-72039C6F79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529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8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6"/>
            <a:ext cx="12191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8" y="-25707"/>
            <a:ext cx="1293967" cy="783772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79" y="224966"/>
            <a:ext cx="816452" cy="34648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791538" y="6666682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1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July</a:t>
            </a:r>
            <a:r>
              <a:rPr lang="fr-FR" sz="1100" baseline="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13th 2022</a:t>
            </a:r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69" y="6635131"/>
            <a:ext cx="5509931" cy="215444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6436681" y="6658218"/>
            <a:ext cx="910039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 smtClean="0">
                <a:latin typeface="Calibri" panose="020F0502020204030204" pitchFamily="34" charset="0"/>
              </a:rPr>
              <a:t>Julien DRANT</a:t>
            </a:r>
            <a:endParaRPr lang="fr-FR" sz="11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58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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28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28.png"/><Relationship Id="rId4" Type="http://schemas.openxmlformats.org/officeDocument/2006/relationships/image" Target="../media/image58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8.png"/><Relationship Id="rId11" Type="http://schemas.openxmlformats.org/officeDocument/2006/relationships/image" Target="../media/image28.png"/><Relationship Id="rId5" Type="http://schemas.openxmlformats.org/officeDocument/2006/relationships/image" Target="../media/image77.png"/><Relationship Id="rId15" Type="http://schemas.openxmlformats.org/officeDocument/2006/relationships/image" Target="../media/image86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1.e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7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emf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2938920" y="3661263"/>
            <a:ext cx="8763803" cy="2073388"/>
          </a:xfrm>
        </p:spPr>
        <p:txBody>
          <a:bodyPr/>
          <a:lstStyle/>
          <a:p>
            <a:r>
              <a:rPr lang="en-US" dirty="0"/>
              <a:t>Status of CM Assembly Infrastructure at </a:t>
            </a:r>
            <a:r>
              <a:rPr lang="en-US" dirty="0" smtClean="0"/>
              <a:t>CEA</a:t>
            </a:r>
          </a:p>
          <a:p>
            <a:r>
              <a:rPr lang="en-US" sz="2000" dirty="0"/>
              <a:t>PIP-II Technical Workshop </a:t>
            </a:r>
            <a:r>
              <a:rPr lang="en-US" sz="2000" dirty="0" smtClean="0"/>
              <a:t>- WG#1 </a:t>
            </a:r>
            <a:r>
              <a:rPr lang="en-US" sz="2000" dirty="0"/>
              <a:t>HB650 </a:t>
            </a:r>
            <a:r>
              <a:rPr lang="en-US" sz="2000" dirty="0" smtClean="0"/>
              <a:t>Cryomodule Assembly</a:t>
            </a:r>
          </a:p>
          <a:p>
            <a:endParaRPr lang="en-US" sz="1200" dirty="0"/>
          </a:p>
          <a:p>
            <a:r>
              <a:rPr lang="en-US" sz="2000" b="0" dirty="0" smtClean="0"/>
              <a:t>J. </a:t>
            </a:r>
            <a:r>
              <a:rPr lang="en-US" sz="2000" b="0" dirty="0" err="1" smtClean="0"/>
              <a:t>Drant</a:t>
            </a:r>
            <a:r>
              <a:rPr lang="en-US" sz="2000" b="0" dirty="0" smtClean="0"/>
              <a:t>		A. </a:t>
            </a:r>
            <a:r>
              <a:rPr lang="en-US" sz="2000" b="0" dirty="0" err="1" smtClean="0"/>
              <a:t>Raut</a:t>
            </a:r>
            <a:endParaRPr lang="en-US" sz="2000" b="0" dirty="0" smtClean="0"/>
          </a:p>
          <a:p>
            <a:r>
              <a:rPr lang="en-US" sz="2000" b="0" dirty="0" smtClean="0"/>
              <a:t>S. </a:t>
            </a:r>
            <a:r>
              <a:rPr lang="en-US" sz="2000" b="0" dirty="0" smtClean="0"/>
              <a:t>Berry		A. Moreau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12066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 smtClean="0"/>
              <a:t>Workstation BLA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 anchor="ctr"/>
          <a:lstStyle/>
          <a:p>
            <a:pPr algn="ctr" defTabSz="638617"/>
            <a:fld id="{854A34C9-9A4B-6445-85E1-F779B5E87362}" type="slidenum">
              <a:rPr lang="fr-FR" sz="10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638617"/>
              <a:t>10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15" name="Groupe 114"/>
          <p:cNvGrpSpPr/>
          <p:nvPr/>
        </p:nvGrpSpPr>
        <p:grpSpPr>
          <a:xfrm>
            <a:off x="3079973" y="964641"/>
            <a:ext cx="1597529" cy="848467"/>
            <a:chOff x="0" y="0"/>
            <a:chExt cx="1339850" cy="697794"/>
          </a:xfrm>
        </p:grpSpPr>
        <p:sp>
          <p:nvSpPr>
            <p:cNvPr id="116" name="Zone de texte 30"/>
            <p:cNvSpPr txBox="1"/>
            <p:nvPr/>
          </p:nvSpPr>
          <p:spPr>
            <a:xfrm>
              <a:off x="0" y="285750"/>
              <a:ext cx="1339850" cy="41204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Leak test 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pumping group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connection and the cavity by spraying</a:t>
              </a:r>
            </a:p>
          </p:txBody>
        </p:sp>
        <p:sp>
          <p:nvSpPr>
            <p:cNvPr id="117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5 - CAP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1" name="Groupe 120"/>
          <p:cNvGrpSpPr/>
          <p:nvPr/>
        </p:nvGrpSpPr>
        <p:grpSpPr>
          <a:xfrm>
            <a:off x="533939" y="964641"/>
            <a:ext cx="1597529" cy="848467"/>
            <a:chOff x="0" y="0"/>
            <a:chExt cx="1339850" cy="697794"/>
          </a:xfrm>
        </p:grpSpPr>
        <p:sp>
          <p:nvSpPr>
            <p:cNvPr id="122" name="Zone de texte 30"/>
            <p:cNvSpPr txBox="1"/>
            <p:nvPr/>
          </p:nvSpPr>
          <p:spPr>
            <a:xfrm>
              <a:off x="0" y="285750"/>
              <a:ext cx="1339850" cy="41204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Leak test 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pumping group connection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and RGA of the coupler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manifold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2 - CAP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29" name="Connecteur droit avec flèche 128"/>
          <p:cNvCxnSpPr>
            <a:stCxn id="116" idx="2"/>
            <a:endCxn id="45" idx="0"/>
          </p:cNvCxnSpPr>
          <p:nvPr/>
        </p:nvCxnSpPr>
        <p:spPr>
          <a:xfrm>
            <a:off x="3878738" y="1813108"/>
            <a:ext cx="0" cy="42519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/>
          <p:cNvCxnSpPr/>
          <p:nvPr/>
        </p:nvCxnSpPr>
        <p:spPr>
          <a:xfrm>
            <a:off x="1315931" y="1813108"/>
            <a:ext cx="0" cy="25200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e 42"/>
          <p:cNvGrpSpPr/>
          <p:nvPr/>
        </p:nvGrpSpPr>
        <p:grpSpPr>
          <a:xfrm>
            <a:off x="3079973" y="2238303"/>
            <a:ext cx="1597529" cy="848467"/>
            <a:chOff x="0" y="0"/>
            <a:chExt cx="1339850" cy="697794"/>
          </a:xfrm>
        </p:grpSpPr>
        <p:sp>
          <p:nvSpPr>
            <p:cNvPr id="44" name="Zone de texte 30"/>
            <p:cNvSpPr txBox="1"/>
            <p:nvPr/>
          </p:nvSpPr>
          <p:spPr>
            <a:xfrm>
              <a:off x="0" y="285750"/>
              <a:ext cx="1339850" cy="41204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Cleaning the holes of the cavity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coupler flange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6" name="Groupe 95"/>
          <p:cNvGrpSpPr/>
          <p:nvPr/>
        </p:nvGrpSpPr>
        <p:grpSpPr>
          <a:xfrm>
            <a:off x="517166" y="2045539"/>
            <a:ext cx="1597529" cy="1233994"/>
            <a:chOff x="0" y="1"/>
            <a:chExt cx="1339850" cy="831720"/>
          </a:xfrm>
        </p:grpSpPr>
        <p:sp>
          <p:nvSpPr>
            <p:cNvPr id="97" name="Zone de texte 30"/>
            <p:cNvSpPr txBox="1"/>
            <p:nvPr/>
          </p:nvSpPr>
          <p:spPr>
            <a:xfrm>
              <a:off x="0" y="236706"/>
              <a:ext cx="1339850" cy="59501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Coupler manifold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disconnection and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mounting on coupler tooling + pre-positioning of coupler/cavity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9" name="Groupe 98"/>
          <p:cNvGrpSpPr/>
          <p:nvPr/>
        </p:nvGrpSpPr>
        <p:grpSpPr>
          <a:xfrm>
            <a:off x="1909218" y="3626983"/>
            <a:ext cx="1597529" cy="1008343"/>
            <a:chOff x="0" y="0"/>
            <a:chExt cx="1339850" cy="829279"/>
          </a:xfrm>
        </p:grpSpPr>
        <p:sp>
          <p:nvSpPr>
            <p:cNvPr id="100" name="Zone de texte 30"/>
            <p:cNvSpPr txBox="1"/>
            <p:nvPr/>
          </p:nvSpPr>
          <p:spPr>
            <a:xfrm>
              <a:off x="0" y="285749"/>
              <a:ext cx="1339850" cy="54353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Cavity/coupler final connection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and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installation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of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holding coupler tooling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Groupe 101"/>
          <p:cNvGrpSpPr/>
          <p:nvPr/>
        </p:nvGrpSpPr>
        <p:grpSpPr>
          <a:xfrm>
            <a:off x="1909217" y="4864720"/>
            <a:ext cx="1597529" cy="1008343"/>
            <a:chOff x="0" y="0"/>
            <a:chExt cx="1339850" cy="829279"/>
          </a:xfrm>
        </p:grpSpPr>
        <p:sp>
          <p:nvSpPr>
            <p:cNvPr id="103" name="Zone de texte 30"/>
            <p:cNvSpPr txBox="1"/>
            <p:nvPr/>
          </p:nvSpPr>
          <p:spPr>
            <a:xfrm>
              <a:off x="0" y="285749"/>
              <a:ext cx="1339850" cy="54353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Leak test of the connection and slow venting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5" name="Groupe 104"/>
          <p:cNvGrpSpPr/>
          <p:nvPr/>
        </p:nvGrpSpPr>
        <p:grpSpPr>
          <a:xfrm>
            <a:off x="4297746" y="4863966"/>
            <a:ext cx="1597529" cy="1008343"/>
            <a:chOff x="0" y="0"/>
            <a:chExt cx="1339850" cy="829279"/>
          </a:xfrm>
        </p:grpSpPr>
        <p:sp>
          <p:nvSpPr>
            <p:cNvPr id="106" name="Zone de texte 30"/>
            <p:cNvSpPr txBox="1"/>
            <p:nvPr/>
          </p:nvSpPr>
          <p:spPr>
            <a:xfrm>
              <a:off x="0" y="285749"/>
              <a:ext cx="1339850" cy="54353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Repetitions of previous steps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obtain 4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aligned leak tight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cavities/couplers</a:t>
              </a:r>
            </a:p>
          </p:txBody>
        </p:sp>
        <p:sp>
          <p:nvSpPr>
            <p:cNvPr id="107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0" name="Connecteur en angle 9"/>
          <p:cNvCxnSpPr>
            <a:stCxn id="97" idx="2"/>
            <a:endCxn id="101" idx="0"/>
          </p:cNvCxnSpPr>
          <p:nvPr/>
        </p:nvCxnSpPr>
        <p:spPr>
          <a:xfrm rot="16200000" flipH="1">
            <a:off x="1838232" y="2757232"/>
            <a:ext cx="347450" cy="1392052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ngle 11"/>
          <p:cNvCxnSpPr/>
          <p:nvPr/>
        </p:nvCxnSpPr>
        <p:spPr>
          <a:xfrm rot="5400000">
            <a:off x="3096992" y="2672654"/>
            <a:ext cx="366043" cy="1197450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avec flèche 166"/>
          <p:cNvCxnSpPr>
            <a:stCxn id="100" idx="2"/>
            <a:endCxn id="104" idx="0"/>
          </p:cNvCxnSpPr>
          <p:nvPr/>
        </p:nvCxnSpPr>
        <p:spPr>
          <a:xfrm flipH="1">
            <a:off x="2707982" y="4635326"/>
            <a:ext cx="1" cy="22939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avec flèche 167"/>
          <p:cNvCxnSpPr>
            <a:stCxn id="103" idx="3"/>
            <a:endCxn id="106" idx="1"/>
          </p:cNvCxnSpPr>
          <p:nvPr/>
        </p:nvCxnSpPr>
        <p:spPr>
          <a:xfrm flipV="1">
            <a:off x="3506746" y="5541863"/>
            <a:ext cx="791000" cy="75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avec flèche 168"/>
          <p:cNvCxnSpPr>
            <a:stCxn id="106" idx="2"/>
          </p:cNvCxnSpPr>
          <p:nvPr/>
        </p:nvCxnSpPr>
        <p:spPr>
          <a:xfrm flipH="1">
            <a:off x="5096510" y="5872309"/>
            <a:ext cx="1" cy="39961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tangle à coins arrondis 169"/>
          <p:cNvSpPr/>
          <p:nvPr/>
        </p:nvSpPr>
        <p:spPr>
          <a:xfrm>
            <a:off x="486764" y="2007612"/>
            <a:ext cx="1658331" cy="131365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Rectangle à coins arrondis 170"/>
          <p:cNvSpPr/>
          <p:nvPr/>
        </p:nvSpPr>
        <p:spPr>
          <a:xfrm>
            <a:off x="1878819" y="3589699"/>
            <a:ext cx="1658331" cy="1091238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Rectangle à coins arrondis 171"/>
          <p:cNvSpPr/>
          <p:nvPr/>
        </p:nvSpPr>
        <p:spPr>
          <a:xfrm>
            <a:off x="1878819" y="4816235"/>
            <a:ext cx="1658331" cy="1091238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Rectangle à coins arrondis 172"/>
          <p:cNvSpPr/>
          <p:nvPr/>
        </p:nvSpPr>
        <p:spPr>
          <a:xfrm>
            <a:off x="4267345" y="4816235"/>
            <a:ext cx="1658331" cy="1091238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Rectangle à coins arrondis 173"/>
          <p:cNvSpPr/>
          <p:nvPr/>
        </p:nvSpPr>
        <p:spPr>
          <a:xfrm>
            <a:off x="3049571" y="2183372"/>
            <a:ext cx="1658331" cy="970954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087" y="1175381"/>
            <a:ext cx="4464279" cy="427377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636" y="1461199"/>
            <a:ext cx="3930852" cy="4502381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992" y="1585004"/>
            <a:ext cx="5759746" cy="4121362"/>
          </a:xfrm>
          <a:prstGeom prst="rect">
            <a:avLst/>
          </a:prstGeom>
        </p:spPr>
      </p:pic>
      <p:grpSp>
        <p:nvGrpSpPr>
          <p:cNvPr id="26" name="Groupe 25"/>
          <p:cNvGrpSpPr/>
          <p:nvPr/>
        </p:nvGrpSpPr>
        <p:grpSpPr>
          <a:xfrm>
            <a:off x="6518274" y="-4771"/>
            <a:ext cx="4025900" cy="810605"/>
            <a:chOff x="6518274" y="-4771"/>
            <a:chExt cx="4025900" cy="810605"/>
          </a:xfrm>
        </p:grpSpPr>
        <p:grpSp>
          <p:nvGrpSpPr>
            <p:cNvPr id="175" name="Groupe 174"/>
            <p:cNvGrpSpPr/>
            <p:nvPr/>
          </p:nvGrpSpPr>
          <p:grpSpPr>
            <a:xfrm>
              <a:off x="6540046" y="0"/>
              <a:ext cx="4004128" cy="805834"/>
              <a:chOff x="6540046" y="0"/>
              <a:chExt cx="4004128" cy="805834"/>
            </a:xfrm>
          </p:grpSpPr>
          <p:pic>
            <p:nvPicPr>
              <p:cNvPr id="176" name="Image 17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40046" y="0"/>
                <a:ext cx="3882260" cy="805834"/>
              </a:xfrm>
              <a:prstGeom prst="rect">
                <a:avLst/>
              </a:prstGeom>
            </p:spPr>
          </p:pic>
          <p:sp>
            <p:nvSpPr>
              <p:cNvPr id="177" name="Rectangle 176"/>
              <p:cNvSpPr/>
              <p:nvPr/>
            </p:nvSpPr>
            <p:spPr>
              <a:xfrm>
                <a:off x="7596187" y="0"/>
                <a:ext cx="2947987" cy="752475"/>
              </a:xfrm>
              <a:prstGeom prst="rect">
                <a:avLst/>
              </a:prstGeom>
              <a:solidFill>
                <a:srgbClr val="D9D9D9">
                  <a:alpha val="7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78" name="Rectangle 177"/>
            <p:cNvSpPr/>
            <p:nvPr/>
          </p:nvSpPr>
          <p:spPr>
            <a:xfrm>
              <a:off x="6518274" y="-1375"/>
              <a:ext cx="508001" cy="752475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7026275" y="-4771"/>
              <a:ext cx="569912" cy="382600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7" name="Imag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7568" y="1123759"/>
            <a:ext cx="4683216" cy="48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7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71" grpId="0" animBg="1"/>
      <p:bldP spid="171" grpId="1" animBg="1"/>
      <p:bldP spid="172" grpId="0" animBg="1"/>
      <p:bldP spid="172" grpId="1" animBg="1"/>
      <p:bldP spid="173" grpId="1" animBg="1"/>
      <p:bldP spid="174" grpId="0" animBg="1"/>
      <p:bldP spid="17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 smtClean="0"/>
              <a:t>Workstation BLA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 anchor="ctr"/>
          <a:lstStyle/>
          <a:p>
            <a:pPr algn="ctr" defTabSz="638617"/>
            <a:fld id="{854A34C9-9A4B-6445-85E1-F779B5E87362}" type="slidenum">
              <a:rPr lang="fr-FR" sz="10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638617"/>
              <a:t>11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3" name="Groupe 42"/>
          <p:cNvGrpSpPr/>
          <p:nvPr/>
        </p:nvGrpSpPr>
        <p:grpSpPr>
          <a:xfrm>
            <a:off x="446112" y="1954532"/>
            <a:ext cx="1597529" cy="1053835"/>
            <a:chOff x="0" y="0"/>
            <a:chExt cx="1339850" cy="866692"/>
          </a:xfrm>
        </p:grpSpPr>
        <p:sp>
          <p:nvSpPr>
            <p:cNvPr id="44" name="Zone de texte 30"/>
            <p:cNvSpPr txBox="1"/>
            <p:nvPr/>
          </p:nvSpPr>
          <p:spPr>
            <a:xfrm>
              <a:off x="0" y="285749"/>
              <a:ext cx="1339850" cy="580943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extremity devices (ion </a:t>
              </a:r>
              <a:r>
                <a:rPr lang="en-US" sz="1000" dirty="0" err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pum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valves, flushing system…) on DS gate valve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6" name="Groupe 95"/>
          <p:cNvGrpSpPr/>
          <p:nvPr/>
        </p:nvGrpSpPr>
        <p:grpSpPr>
          <a:xfrm>
            <a:off x="446111" y="856572"/>
            <a:ext cx="1597529" cy="889524"/>
            <a:chOff x="0" y="1"/>
            <a:chExt cx="1339850" cy="599545"/>
          </a:xfrm>
        </p:grpSpPr>
        <p:sp>
          <p:nvSpPr>
            <p:cNvPr id="97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Setting up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 pipe ends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posts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e 72"/>
          <p:cNvGrpSpPr/>
          <p:nvPr/>
        </p:nvGrpSpPr>
        <p:grpSpPr>
          <a:xfrm>
            <a:off x="439338" y="4333231"/>
            <a:ext cx="1597529" cy="848467"/>
            <a:chOff x="0" y="0"/>
            <a:chExt cx="1339850" cy="697794"/>
          </a:xfrm>
        </p:grpSpPr>
        <p:sp>
          <p:nvSpPr>
            <p:cNvPr id="74" name="Zone de texte 30"/>
            <p:cNvSpPr txBox="1"/>
            <p:nvPr/>
          </p:nvSpPr>
          <p:spPr>
            <a:xfrm>
              <a:off x="0" y="285750"/>
              <a:ext cx="1339850" cy="41204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DS gate valve/ DS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 pipe end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e 75"/>
          <p:cNvGrpSpPr/>
          <p:nvPr/>
        </p:nvGrpSpPr>
        <p:grpSpPr>
          <a:xfrm>
            <a:off x="446111" y="5390135"/>
            <a:ext cx="1597529" cy="1201115"/>
            <a:chOff x="0" y="0"/>
            <a:chExt cx="1339850" cy="987818"/>
          </a:xfrm>
        </p:grpSpPr>
        <p:sp>
          <p:nvSpPr>
            <p:cNvPr id="77" name="Zone de texte 30"/>
            <p:cNvSpPr txBox="1"/>
            <p:nvPr/>
          </p:nvSpPr>
          <p:spPr>
            <a:xfrm>
              <a:off x="0" y="285749"/>
              <a:ext cx="1339850" cy="70206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Leak check of extremity devices/DS gate valve/ DS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 pipe end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connections and slow venting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e 78"/>
          <p:cNvGrpSpPr/>
          <p:nvPr/>
        </p:nvGrpSpPr>
        <p:grpSpPr>
          <a:xfrm>
            <a:off x="2809308" y="897629"/>
            <a:ext cx="1597529" cy="848467"/>
            <a:chOff x="0" y="0"/>
            <a:chExt cx="1339850" cy="697794"/>
          </a:xfrm>
        </p:grpSpPr>
        <p:sp>
          <p:nvSpPr>
            <p:cNvPr id="80" name="Zone de texte 30"/>
            <p:cNvSpPr txBox="1"/>
            <p:nvPr/>
          </p:nvSpPr>
          <p:spPr>
            <a:xfrm>
              <a:off x="0" y="285750"/>
              <a:ext cx="1339850" cy="41204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flushing system on US gate valve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11 -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e 81"/>
          <p:cNvGrpSpPr/>
          <p:nvPr/>
        </p:nvGrpSpPr>
        <p:grpSpPr>
          <a:xfrm>
            <a:off x="439335" y="3216803"/>
            <a:ext cx="1597529" cy="907992"/>
            <a:chOff x="0" y="0"/>
            <a:chExt cx="1339850" cy="746748"/>
          </a:xfrm>
        </p:grpSpPr>
        <p:sp>
          <p:nvSpPr>
            <p:cNvPr id="83" name="Zone de texte 30"/>
            <p:cNvSpPr txBox="1"/>
            <p:nvPr/>
          </p:nvSpPr>
          <p:spPr>
            <a:xfrm>
              <a:off x="0" y="285749"/>
              <a:ext cx="1339850" cy="46099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Burst disk system first RAV/ DS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 pipe end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connection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5" name="Groupe 84"/>
          <p:cNvGrpSpPr/>
          <p:nvPr/>
        </p:nvGrpSpPr>
        <p:grpSpPr>
          <a:xfrm>
            <a:off x="2809307" y="1940940"/>
            <a:ext cx="1597529" cy="848467"/>
            <a:chOff x="0" y="0"/>
            <a:chExt cx="1339850" cy="697794"/>
          </a:xfrm>
        </p:grpSpPr>
        <p:sp>
          <p:nvSpPr>
            <p:cNvPr id="86" name="Zone de texte 30"/>
            <p:cNvSpPr txBox="1"/>
            <p:nvPr/>
          </p:nvSpPr>
          <p:spPr>
            <a:xfrm>
              <a:off x="0" y="285750"/>
              <a:ext cx="1339850" cy="41204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 gate valve/ US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 pipe end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8" name="Groupe 87"/>
          <p:cNvGrpSpPr/>
          <p:nvPr/>
        </p:nvGrpSpPr>
        <p:grpSpPr>
          <a:xfrm>
            <a:off x="2809307" y="3041308"/>
            <a:ext cx="1597529" cy="1230025"/>
            <a:chOff x="0" y="0"/>
            <a:chExt cx="1339850" cy="1011594"/>
          </a:xfrm>
        </p:grpSpPr>
        <p:sp>
          <p:nvSpPr>
            <p:cNvPr id="89" name="Zone de texte 30"/>
            <p:cNvSpPr txBox="1"/>
            <p:nvPr/>
          </p:nvSpPr>
          <p:spPr>
            <a:xfrm>
              <a:off x="0" y="285749"/>
              <a:ext cx="1339850" cy="72584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Leak check of flushing device/US gate valve/ US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 pipe end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connections and slow venting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13 -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99" name="Connecteur droit avec flèche 98"/>
          <p:cNvCxnSpPr>
            <a:endCxn id="98" idx="0"/>
          </p:cNvCxnSpPr>
          <p:nvPr/>
        </p:nvCxnSpPr>
        <p:spPr>
          <a:xfrm flipH="1">
            <a:off x="1244876" y="644376"/>
            <a:ext cx="0" cy="21219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/>
          <p:cNvCxnSpPr>
            <a:stCxn id="97" idx="2"/>
            <a:endCxn id="45" idx="0"/>
          </p:cNvCxnSpPr>
          <p:nvPr/>
        </p:nvCxnSpPr>
        <p:spPr>
          <a:xfrm>
            <a:off x="1244876" y="1746096"/>
            <a:ext cx="1" cy="20843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/>
          <p:cNvCxnSpPr>
            <a:stCxn id="44" idx="2"/>
            <a:endCxn id="84" idx="0"/>
          </p:cNvCxnSpPr>
          <p:nvPr/>
        </p:nvCxnSpPr>
        <p:spPr>
          <a:xfrm flipH="1">
            <a:off x="1238100" y="3008367"/>
            <a:ext cx="6777" cy="20843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>
            <a:stCxn id="83" idx="2"/>
            <a:endCxn id="75" idx="0"/>
          </p:cNvCxnSpPr>
          <p:nvPr/>
        </p:nvCxnSpPr>
        <p:spPr>
          <a:xfrm>
            <a:off x="1238100" y="4124795"/>
            <a:ext cx="3" cy="20843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>
            <a:stCxn id="74" idx="2"/>
            <a:endCxn id="78" idx="0"/>
          </p:cNvCxnSpPr>
          <p:nvPr/>
        </p:nvCxnSpPr>
        <p:spPr>
          <a:xfrm>
            <a:off x="1238103" y="5181698"/>
            <a:ext cx="6773" cy="20843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>
            <a:stCxn id="80" idx="2"/>
            <a:endCxn id="87" idx="0"/>
          </p:cNvCxnSpPr>
          <p:nvPr/>
        </p:nvCxnSpPr>
        <p:spPr>
          <a:xfrm flipH="1">
            <a:off x="3608072" y="1746096"/>
            <a:ext cx="1" cy="19484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/>
          <p:cNvCxnSpPr>
            <a:stCxn id="86" idx="2"/>
            <a:endCxn id="90" idx="0"/>
          </p:cNvCxnSpPr>
          <p:nvPr/>
        </p:nvCxnSpPr>
        <p:spPr>
          <a:xfrm>
            <a:off x="3608072" y="2789407"/>
            <a:ext cx="0" cy="251901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>
            <a:stCxn id="89" idx="2"/>
          </p:cNvCxnSpPr>
          <p:nvPr/>
        </p:nvCxnSpPr>
        <p:spPr>
          <a:xfrm>
            <a:off x="3608072" y="4271333"/>
            <a:ext cx="0" cy="497048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/>
          <p:cNvCxnSpPr>
            <a:stCxn id="77" idx="3"/>
            <a:endCxn id="80" idx="1"/>
          </p:cNvCxnSpPr>
          <p:nvPr/>
        </p:nvCxnSpPr>
        <p:spPr>
          <a:xfrm flipV="1">
            <a:off x="2043640" y="1495588"/>
            <a:ext cx="765668" cy="4668830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323" y="1267312"/>
            <a:ext cx="3125812" cy="4867625"/>
          </a:xfrm>
          <a:prstGeom prst="rect">
            <a:avLst/>
          </a:prstGeom>
        </p:spPr>
      </p:pic>
      <p:sp>
        <p:nvSpPr>
          <p:cNvPr id="107" name="Rectangle à coins arrondis 106"/>
          <p:cNvSpPr/>
          <p:nvPr/>
        </p:nvSpPr>
        <p:spPr>
          <a:xfrm>
            <a:off x="415710" y="819052"/>
            <a:ext cx="1658331" cy="971913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Rectangle à coins arrondis 107"/>
          <p:cNvSpPr/>
          <p:nvPr/>
        </p:nvSpPr>
        <p:spPr>
          <a:xfrm>
            <a:off x="406572" y="3181044"/>
            <a:ext cx="1658331" cy="991689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Rectangle à coins arrondis 108"/>
          <p:cNvSpPr/>
          <p:nvPr/>
        </p:nvSpPr>
        <p:spPr>
          <a:xfrm>
            <a:off x="406572" y="4284223"/>
            <a:ext cx="1658331" cy="947962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Rectangle à coins arrondis 109"/>
          <p:cNvSpPr/>
          <p:nvPr/>
        </p:nvSpPr>
        <p:spPr>
          <a:xfrm>
            <a:off x="415709" y="5351727"/>
            <a:ext cx="1658331" cy="1305985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Rectangle à coins arrondis 110"/>
          <p:cNvSpPr/>
          <p:nvPr/>
        </p:nvSpPr>
        <p:spPr>
          <a:xfrm>
            <a:off x="2778101" y="858540"/>
            <a:ext cx="1658331" cy="93242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Rectangle à coins arrondis 114"/>
          <p:cNvSpPr/>
          <p:nvPr/>
        </p:nvSpPr>
        <p:spPr>
          <a:xfrm>
            <a:off x="2785679" y="1912154"/>
            <a:ext cx="1658331" cy="93242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Rectangle à coins arrondis 115"/>
          <p:cNvSpPr/>
          <p:nvPr/>
        </p:nvSpPr>
        <p:spPr>
          <a:xfrm>
            <a:off x="2778100" y="2999729"/>
            <a:ext cx="1658331" cy="1333501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Rectangle à coins arrondis 116"/>
          <p:cNvSpPr/>
          <p:nvPr/>
        </p:nvSpPr>
        <p:spPr>
          <a:xfrm>
            <a:off x="415709" y="1921327"/>
            <a:ext cx="1658331" cy="1119982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743" y="1476930"/>
            <a:ext cx="3065289" cy="4333683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566" y="1402106"/>
            <a:ext cx="3676839" cy="448333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8621" y="1138377"/>
            <a:ext cx="4191215" cy="497865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5830" y="1117210"/>
            <a:ext cx="3623575" cy="5075720"/>
          </a:xfrm>
          <a:prstGeom prst="rect">
            <a:avLst/>
          </a:prstGeom>
        </p:spPr>
      </p:pic>
      <p:grpSp>
        <p:nvGrpSpPr>
          <p:cNvPr id="121" name="Groupe 120"/>
          <p:cNvGrpSpPr/>
          <p:nvPr/>
        </p:nvGrpSpPr>
        <p:grpSpPr>
          <a:xfrm>
            <a:off x="6518274" y="-4771"/>
            <a:ext cx="4025900" cy="810605"/>
            <a:chOff x="6518274" y="-4771"/>
            <a:chExt cx="4025900" cy="810605"/>
          </a:xfrm>
        </p:grpSpPr>
        <p:grpSp>
          <p:nvGrpSpPr>
            <p:cNvPr id="122" name="Groupe 121"/>
            <p:cNvGrpSpPr/>
            <p:nvPr/>
          </p:nvGrpSpPr>
          <p:grpSpPr>
            <a:xfrm>
              <a:off x="6540046" y="0"/>
              <a:ext cx="4004128" cy="805834"/>
              <a:chOff x="6540046" y="0"/>
              <a:chExt cx="4004128" cy="805834"/>
            </a:xfrm>
          </p:grpSpPr>
          <p:pic>
            <p:nvPicPr>
              <p:cNvPr id="130" name="Image 12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40046" y="0"/>
                <a:ext cx="3882260" cy="805834"/>
              </a:xfrm>
              <a:prstGeom prst="rect">
                <a:avLst/>
              </a:prstGeom>
            </p:spPr>
          </p:pic>
          <p:sp>
            <p:nvSpPr>
              <p:cNvPr id="131" name="Rectangle 130"/>
              <p:cNvSpPr/>
              <p:nvPr/>
            </p:nvSpPr>
            <p:spPr>
              <a:xfrm>
                <a:off x="7596187" y="0"/>
                <a:ext cx="2947987" cy="752475"/>
              </a:xfrm>
              <a:prstGeom prst="rect">
                <a:avLst/>
              </a:prstGeom>
              <a:solidFill>
                <a:srgbClr val="D9D9D9">
                  <a:alpha val="7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3" name="Rectangle 122"/>
            <p:cNvSpPr/>
            <p:nvPr/>
          </p:nvSpPr>
          <p:spPr>
            <a:xfrm>
              <a:off x="6518274" y="-1375"/>
              <a:ext cx="508001" cy="752475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026275" y="-4771"/>
              <a:ext cx="569912" cy="382600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3336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5" grpId="0" animBg="1"/>
      <p:bldP spid="115" grpId="1" animBg="1"/>
      <p:bldP spid="116" grpId="0" animBg="1"/>
      <p:bldP spid="117" grpId="0" animBg="1"/>
      <p:bldP spid="1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 smtClean="0"/>
              <a:t>Workstation BLA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 anchor="ctr"/>
          <a:lstStyle/>
          <a:p>
            <a:pPr algn="ctr" defTabSz="638617"/>
            <a:fld id="{854A34C9-9A4B-6445-85E1-F779B5E87362}" type="slidenum">
              <a:rPr lang="fr-FR" sz="10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638617"/>
              <a:t>12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3" name="Groupe 42"/>
          <p:cNvGrpSpPr/>
          <p:nvPr/>
        </p:nvGrpSpPr>
        <p:grpSpPr>
          <a:xfrm>
            <a:off x="446112" y="1954532"/>
            <a:ext cx="1597529" cy="985979"/>
            <a:chOff x="0" y="0"/>
            <a:chExt cx="1339850" cy="810886"/>
          </a:xfrm>
        </p:grpSpPr>
        <p:sp>
          <p:nvSpPr>
            <p:cNvPr id="44" name="Zone de texte 30"/>
            <p:cNvSpPr txBox="1"/>
            <p:nvPr/>
          </p:nvSpPr>
          <p:spPr>
            <a:xfrm>
              <a:off x="0" y="285750"/>
              <a:ext cx="1339850" cy="525136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Cavity 3/Bellow/Cavity 4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connection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15 -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6" name="Groupe 95"/>
          <p:cNvGrpSpPr/>
          <p:nvPr/>
        </p:nvGrpSpPr>
        <p:grpSpPr>
          <a:xfrm>
            <a:off x="446111" y="856572"/>
            <a:ext cx="1597529" cy="889524"/>
            <a:chOff x="0" y="1"/>
            <a:chExt cx="1339850" cy="599545"/>
          </a:xfrm>
        </p:grpSpPr>
        <p:sp>
          <p:nvSpPr>
            <p:cNvPr id="97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Cavity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4/beam pipe end connection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14 -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e 72"/>
          <p:cNvGrpSpPr/>
          <p:nvPr/>
        </p:nvGrpSpPr>
        <p:grpSpPr>
          <a:xfrm>
            <a:off x="439338" y="4333231"/>
            <a:ext cx="1597529" cy="848467"/>
            <a:chOff x="0" y="0"/>
            <a:chExt cx="1339850" cy="697794"/>
          </a:xfrm>
        </p:grpSpPr>
        <p:sp>
          <p:nvSpPr>
            <p:cNvPr id="74" name="Zone de texte 30"/>
            <p:cNvSpPr txBox="1"/>
            <p:nvPr/>
          </p:nvSpPr>
          <p:spPr>
            <a:xfrm>
              <a:off x="0" y="285750"/>
              <a:ext cx="1339850" cy="41204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Cavity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1/Bellow/Cavity 2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connection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17 -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e 75"/>
          <p:cNvGrpSpPr/>
          <p:nvPr/>
        </p:nvGrpSpPr>
        <p:grpSpPr>
          <a:xfrm>
            <a:off x="446111" y="5390135"/>
            <a:ext cx="1597529" cy="978915"/>
            <a:chOff x="0" y="0"/>
            <a:chExt cx="1339850" cy="805077"/>
          </a:xfrm>
        </p:grpSpPr>
        <p:sp>
          <p:nvSpPr>
            <p:cNvPr id="77" name="Zone de texte 30"/>
            <p:cNvSpPr txBox="1"/>
            <p:nvPr/>
          </p:nvSpPr>
          <p:spPr>
            <a:xfrm>
              <a:off x="0" y="285749"/>
              <a:ext cx="1339850" cy="519328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 pipe end/Cavity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connection with flushing</a:t>
              </a:r>
            </a:p>
          </p:txBody>
        </p:sp>
        <p:sp>
          <p:nvSpPr>
            <p:cNvPr id="78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18 -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e 78"/>
          <p:cNvGrpSpPr/>
          <p:nvPr/>
        </p:nvGrpSpPr>
        <p:grpSpPr>
          <a:xfrm>
            <a:off x="2809308" y="897629"/>
            <a:ext cx="1597529" cy="848467"/>
            <a:chOff x="0" y="0"/>
            <a:chExt cx="1339850" cy="697794"/>
          </a:xfrm>
        </p:grpSpPr>
        <p:sp>
          <p:nvSpPr>
            <p:cNvPr id="80" name="Zone de texte 30"/>
            <p:cNvSpPr txBox="1"/>
            <p:nvPr/>
          </p:nvSpPr>
          <p:spPr>
            <a:xfrm>
              <a:off x="0" y="285750"/>
              <a:ext cx="1339850" cy="41204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Coupler/coupler and coupler/transitions lengths settings 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19 -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e 81"/>
          <p:cNvGrpSpPr/>
          <p:nvPr/>
        </p:nvGrpSpPr>
        <p:grpSpPr>
          <a:xfrm>
            <a:off x="439335" y="3216803"/>
            <a:ext cx="1597529" cy="907992"/>
            <a:chOff x="0" y="0"/>
            <a:chExt cx="1339850" cy="746748"/>
          </a:xfrm>
        </p:grpSpPr>
        <p:sp>
          <p:nvSpPr>
            <p:cNvPr id="83" name="Zone de texte 30"/>
            <p:cNvSpPr txBox="1"/>
            <p:nvPr/>
          </p:nvSpPr>
          <p:spPr>
            <a:xfrm>
              <a:off x="0" y="285749"/>
              <a:ext cx="1339850" cy="46099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Cavity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2/Bellow/Cavity 3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connection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16 -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5" name="Groupe 84"/>
          <p:cNvGrpSpPr/>
          <p:nvPr/>
        </p:nvGrpSpPr>
        <p:grpSpPr>
          <a:xfrm>
            <a:off x="2809307" y="1940940"/>
            <a:ext cx="1597529" cy="848467"/>
            <a:chOff x="0" y="0"/>
            <a:chExt cx="1339850" cy="697794"/>
          </a:xfrm>
        </p:grpSpPr>
        <p:sp>
          <p:nvSpPr>
            <p:cNvPr id="86" name="Zone de texte 30"/>
            <p:cNvSpPr txBox="1"/>
            <p:nvPr/>
          </p:nvSpPr>
          <p:spPr>
            <a:xfrm>
              <a:off x="0" y="285750"/>
              <a:ext cx="1339850" cy="41204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Cavity string leak check and RGA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8" name="Groupe 87"/>
          <p:cNvGrpSpPr/>
          <p:nvPr/>
        </p:nvGrpSpPr>
        <p:grpSpPr>
          <a:xfrm>
            <a:off x="2809307" y="3041308"/>
            <a:ext cx="1597529" cy="959193"/>
            <a:chOff x="0" y="0"/>
            <a:chExt cx="1339850" cy="788857"/>
          </a:xfrm>
        </p:grpSpPr>
        <p:sp>
          <p:nvSpPr>
            <p:cNvPr id="89" name="Zone de texte 30"/>
            <p:cNvSpPr txBox="1"/>
            <p:nvPr/>
          </p:nvSpPr>
          <p:spPr>
            <a:xfrm>
              <a:off x="0" y="285750"/>
              <a:ext cx="1339850" cy="503107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err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Holdpoint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before transferring the cavity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string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ABE workstation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21 - BLA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0" name="Connecteur droit avec flèche 199"/>
          <p:cNvCxnSpPr/>
          <p:nvPr/>
        </p:nvCxnSpPr>
        <p:spPr>
          <a:xfrm flipH="1">
            <a:off x="1238098" y="654945"/>
            <a:ext cx="1" cy="22939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avec flèche 200"/>
          <p:cNvCxnSpPr>
            <a:stCxn id="97" idx="2"/>
            <a:endCxn id="45" idx="0"/>
          </p:cNvCxnSpPr>
          <p:nvPr/>
        </p:nvCxnSpPr>
        <p:spPr>
          <a:xfrm>
            <a:off x="1244876" y="1746096"/>
            <a:ext cx="1" cy="20843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necteur droit avec flèche 201"/>
          <p:cNvCxnSpPr>
            <a:stCxn id="44" idx="2"/>
            <a:endCxn id="84" idx="0"/>
          </p:cNvCxnSpPr>
          <p:nvPr/>
        </p:nvCxnSpPr>
        <p:spPr>
          <a:xfrm flipH="1">
            <a:off x="1238100" y="2940511"/>
            <a:ext cx="6777" cy="276292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avec flèche 202"/>
          <p:cNvCxnSpPr>
            <a:stCxn id="74" idx="2"/>
            <a:endCxn id="78" idx="0"/>
          </p:cNvCxnSpPr>
          <p:nvPr/>
        </p:nvCxnSpPr>
        <p:spPr>
          <a:xfrm>
            <a:off x="1238103" y="5181698"/>
            <a:ext cx="6773" cy="20843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Connecteur droit avec flèche 203"/>
          <p:cNvCxnSpPr>
            <a:stCxn id="80" idx="2"/>
            <a:endCxn id="87" idx="0"/>
          </p:cNvCxnSpPr>
          <p:nvPr/>
        </p:nvCxnSpPr>
        <p:spPr>
          <a:xfrm flipH="1">
            <a:off x="3608072" y="1746096"/>
            <a:ext cx="1" cy="19484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avec flèche 204"/>
          <p:cNvCxnSpPr>
            <a:stCxn id="86" idx="2"/>
            <a:endCxn id="90" idx="0"/>
          </p:cNvCxnSpPr>
          <p:nvPr/>
        </p:nvCxnSpPr>
        <p:spPr>
          <a:xfrm>
            <a:off x="3608072" y="2789407"/>
            <a:ext cx="0" cy="251901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en angle 205"/>
          <p:cNvCxnSpPr>
            <a:stCxn id="77" idx="3"/>
            <a:endCxn id="80" idx="1"/>
          </p:cNvCxnSpPr>
          <p:nvPr/>
        </p:nvCxnSpPr>
        <p:spPr>
          <a:xfrm flipV="1">
            <a:off x="2043640" y="1495588"/>
            <a:ext cx="765668" cy="4557730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10" y="1205882"/>
            <a:ext cx="3467278" cy="4807197"/>
          </a:xfrm>
          <a:prstGeom prst="rect">
            <a:avLst/>
          </a:prstGeom>
        </p:spPr>
      </p:pic>
      <p:sp>
        <p:nvSpPr>
          <p:cNvPr id="207" name="Rectangle à coins arrondis 206"/>
          <p:cNvSpPr/>
          <p:nvPr/>
        </p:nvSpPr>
        <p:spPr>
          <a:xfrm>
            <a:off x="415710" y="819052"/>
            <a:ext cx="1658331" cy="971913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Rectangle à coins arrondis 207"/>
          <p:cNvSpPr/>
          <p:nvPr/>
        </p:nvSpPr>
        <p:spPr>
          <a:xfrm>
            <a:off x="415710" y="1912939"/>
            <a:ext cx="1658331" cy="1095427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9" name="Rectangle à coins arrondis 208"/>
          <p:cNvSpPr/>
          <p:nvPr/>
        </p:nvSpPr>
        <p:spPr>
          <a:xfrm>
            <a:off x="413189" y="3161775"/>
            <a:ext cx="1658331" cy="101096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0" name="Rectangle à coins arrondis 209"/>
          <p:cNvSpPr/>
          <p:nvPr/>
        </p:nvSpPr>
        <p:spPr>
          <a:xfrm>
            <a:off x="406337" y="4283896"/>
            <a:ext cx="1658331" cy="961499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1" name="Rectangle à coins arrondis 210"/>
          <p:cNvSpPr/>
          <p:nvPr/>
        </p:nvSpPr>
        <p:spPr>
          <a:xfrm>
            <a:off x="413189" y="5356556"/>
            <a:ext cx="1658331" cy="1044212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Rectangle à coins arrondis 211"/>
          <p:cNvSpPr/>
          <p:nvPr/>
        </p:nvSpPr>
        <p:spPr>
          <a:xfrm>
            <a:off x="2781428" y="868727"/>
            <a:ext cx="1658331" cy="922238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3" name="Rectangle à coins arrondis 212"/>
          <p:cNvSpPr/>
          <p:nvPr/>
        </p:nvSpPr>
        <p:spPr>
          <a:xfrm>
            <a:off x="2778905" y="1911838"/>
            <a:ext cx="1658331" cy="922238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Rectangle à coins arrondis 213"/>
          <p:cNvSpPr/>
          <p:nvPr/>
        </p:nvSpPr>
        <p:spPr>
          <a:xfrm>
            <a:off x="2778905" y="3000005"/>
            <a:ext cx="1658331" cy="1061632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/>
          <p:cNvGrpSpPr/>
          <p:nvPr/>
        </p:nvGrpSpPr>
        <p:grpSpPr>
          <a:xfrm>
            <a:off x="4564549" y="1611834"/>
            <a:ext cx="7540249" cy="4325237"/>
            <a:chOff x="4564549" y="1611834"/>
            <a:chExt cx="7540249" cy="4325237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4549" y="1676416"/>
              <a:ext cx="2772538" cy="4260655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6875" y="1611834"/>
              <a:ext cx="4717923" cy="4325237"/>
            </a:xfrm>
            <a:prstGeom prst="rect">
              <a:avLst/>
            </a:prstGeom>
          </p:spPr>
        </p:pic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2622" y="1065399"/>
            <a:ext cx="6026460" cy="4997707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1255" y="1446366"/>
            <a:ext cx="7293192" cy="460440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0839" y="1332722"/>
            <a:ext cx="7365448" cy="4553516"/>
          </a:xfrm>
          <a:prstGeom prst="rect">
            <a:avLst/>
          </a:prstGeom>
        </p:spPr>
      </p:pic>
      <p:grpSp>
        <p:nvGrpSpPr>
          <p:cNvPr id="215" name="Groupe 214"/>
          <p:cNvGrpSpPr/>
          <p:nvPr/>
        </p:nvGrpSpPr>
        <p:grpSpPr>
          <a:xfrm>
            <a:off x="6518274" y="-4771"/>
            <a:ext cx="4025900" cy="810605"/>
            <a:chOff x="6518274" y="-4771"/>
            <a:chExt cx="4025900" cy="810605"/>
          </a:xfrm>
        </p:grpSpPr>
        <p:grpSp>
          <p:nvGrpSpPr>
            <p:cNvPr id="216" name="Groupe 215"/>
            <p:cNvGrpSpPr/>
            <p:nvPr/>
          </p:nvGrpSpPr>
          <p:grpSpPr>
            <a:xfrm>
              <a:off x="6540046" y="0"/>
              <a:ext cx="4004128" cy="805834"/>
              <a:chOff x="6540046" y="0"/>
              <a:chExt cx="4004128" cy="805834"/>
            </a:xfrm>
          </p:grpSpPr>
          <p:pic>
            <p:nvPicPr>
              <p:cNvPr id="219" name="Image 21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40046" y="0"/>
                <a:ext cx="3882260" cy="805834"/>
              </a:xfrm>
              <a:prstGeom prst="rect">
                <a:avLst/>
              </a:prstGeom>
            </p:spPr>
          </p:pic>
          <p:sp>
            <p:nvSpPr>
              <p:cNvPr id="220" name="Rectangle 219"/>
              <p:cNvSpPr/>
              <p:nvPr/>
            </p:nvSpPr>
            <p:spPr>
              <a:xfrm>
                <a:off x="7596187" y="0"/>
                <a:ext cx="2947987" cy="752475"/>
              </a:xfrm>
              <a:prstGeom prst="rect">
                <a:avLst/>
              </a:prstGeom>
              <a:solidFill>
                <a:srgbClr val="D9D9D9">
                  <a:alpha val="7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17" name="Rectangle 216"/>
            <p:cNvSpPr/>
            <p:nvPr/>
          </p:nvSpPr>
          <p:spPr>
            <a:xfrm>
              <a:off x="6518274" y="-1375"/>
              <a:ext cx="508001" cy="752475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7026275" y="-4771"/>
              <a:ext cx="569912" cy="382600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023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 smtClean="0"/>
              <a:t>Workstation ABE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 anchor="ctr"/>
          <a:lstStyle/>
          <a:p>
            <a:pPr algn="ctr" defTabSz="638617"/>
            <a:fld id="{854A34C9-9A4B-6445-85E1-F779B5E87362}" type="slidenum">
              <a:rPr lang="fr-FR" sz="10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638617"/>
              <a:t>13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6" name="Groupe 95"/>
          <p:cNvGrpSpPr/>
          <p:nvPr/>
        </p:nvGrpSpPr>
        <p:grpSpPr>
          <a:xfrm>
            <a:off x="439515" y="856572"/>
            <a:ext cx="1597529" cy="889524"/>
            <a:chOff x="0" y="1"/>
            <a:chExt cx="1339850" cy="599545"/>
          </a:xfrm>
        </p:grpSpPr>
        <p:sp>
          <p:nvSpPr>
            <p:cNvPr id="97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Cavity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string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transfer in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ABE workstation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1" name="Connecteur droit avec flèche 200"/>
          <p:cNvCxnSpPr>
            <a:stCxn id="97" idx="2"/>
            <a:endCxn id="116" idx="0"/>
          </p:cNvCxnSpPr>
          <p:nvPr/>
        </p:nvCxnSpPr>
        <p:spPr>
          <a:xfrm>
            <a:off x="1238280" y="1746096"/>
            <a:ext cx="0" cy="22863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e 113"/>
          <p:cNvGrpSpPr/>
          <p:nvPr/>
        </p:nvGrpSpPr>
        <p:grpSpPr>
          <a:xfrm>
            <a:off x="439515" y="1974734"/>
            <a:ext cx="1597529" cy="889524"/>
            <a:chOff x="0" y="1"/>
            <a:chExt cx="1339850" cy="599545"/>
          </a:xfrm>
        </p:grpSpPr>
        <p:sp>
          <p:nvSpPr>
            <p:cNvPr id="115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Preparation of the cavity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string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(bellows protections...)</a:t>
              </a:r>
            </a:p>
          </p:txBody>
        </p:sp>
        <p:sp>
          <p:nvSpPr>
            <p:cNvPr id="116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7" name="Connecteur droit avec flèche 116"/>
          <p:cNvCxnSpPr>
            <a:stCxn id="115" idx="2"/>
            <a:endCxn id="120" idx="0"/>
          </p:cNvCxnSpPr>
          <p:nvPr/>
        </p:nvCxnSpPr>
        <p:spPr>
          <a:xfrm>
            <a:off x="1238280" y="2864258"/>
            <a:ext cx="0" cy="22863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e 117"/>
          <p:cNvGrpSpPr/>
          <p:nvPr/>
        </p:nvGrpSpPr>
        <p:grpSpPr>
          <a:xfrm>
            <a:off x="439515" y="3092896"/>
            <a:ext cx="1597529" cy="748650"/>
            <a:chOff x="0" y="1"/>
            <a:chExt cx="1339850" cy="504595"/>
          </a:xfrm>
        </p:grpSpPr>
        <p:sp>
          <p:nvSpPr>
            <p:cNvPr id="119" name="Zone de texte 30"/>
            <p:cNvSpPr txBox="1"/>
            <p:nvPr/>
          </p:nvSpPr>
          <p:spPr>
            <a:xfrm>
              <a:off x="0" y="236707"/>
              <a:ext cx="1339850" cy="26788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Alignment of the cavity string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1" name="Groupe 120"/>
          <p:cNvGrpSpPr/>
          <p:nvPr/>
        </p:nvGrpSpPr>
        <p:grpSpPr>
          <a:xfrm>
            <a:off x="439515" y="4070183"/>
            <a:ext cx="1597529" cy="748650"/>
            <a:chOff x="0" y="1"/>
            <a:chExt cx="1339850" cy="504595"/>
          </a:xfrm>
        </p:grpSpPr>
        <p:sp>
          <p:nvSpPr>
            <p:cNvPr id="122" name="Zone de texte 30"/>
            <p:cNvSpPr txBox="1"/>
            <p:nvPr/>
          </p:nvSpPr>
          <p:spPr>
            <a:xfrm>
              <a:off x="0" y="236707"/>
              <a:ext cx="1339850" cy="26788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Preparation of the diphasic tubes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sections for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welding</a:t>
              </a:r>
            </a:p>
          </p:txBody>
        </p:sp>
        <p:sp>
          <p:nvSpPr>
            <p:cNvPr id="123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4" name="Groupe 123"/>
          <p:cNvGrpSpPr/>
          <p:nvPr/>
        </p:nvGrpSpPr>
        <p:grpSpPr>
          <a:xfrm>
            <a:off x="439515" y="5047470"/>
            <a:ext cx="1597529" cy="1163856"/>
            <a:chOff x="0" y="1"/>
            <a:chExt cx="1339850" cy="784447"/>
          </a:xfrm>
        </p:grpSpPr>
        <p:sp>
          <p:nvSpPr>
            <p:cNvPr id="125" name="Zone de texte 30"/>
            <p:cNvSpPr txBox="1"/>
            <p:nvPr/>
          </p:nvSpPr>
          <p:spPr>
            <a:xfrm>
              <a:off x="0" y="236705"/>
              <a:ext cx="1339850" cy="547743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Welding of instrumentations hoses on 3</a:t>
              </a:r>
              <a:r>
                <a:rPr lang="en-US" sz="1000" baseline="30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rd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diphasic tube section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and routing of extension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cables inside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7" name="Groupe 126"/>
          <p:cNvGrpSpPr/>
          <p:nvPr/>
        </p:nvGrpSpPr>
        <p:grpSpPr>
          <a:xfrm>
            <a:off x="2624651" y="885252"/>
            <a:ext cx="1597529" cy="1268805"/>
            <a:chOff x="0" y="1"/>
            <a:chExt cx="1339850" cy="855183"/>
          </a:xfrm>
        </p:grpSpPr>
        <p:sp>
          <p:nvSpPr>
            <p:cNvPr id="128" name="Zone de texte 30"/>
            <p:cNvSpPr txBox="1"/>
            <p:nvPr/>
          </p:nvSpPr>
          <p:spPr>
            <a:xfrm>
              <a:off x="0" y="236705"/>
              <a:ext cx="1339850" cy="61847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Positioning and welding of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diphasic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tubes on cavity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string and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level tube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cap +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Internal and external visual inspection 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welds 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0" name="Groupe 129"/>
          <p:cNvGrpSpPr/>
          <p:nvPr/>
        </p:nvGrpSpPr>
        <p:grpSpPr>
          <a:xfrm>
            <a:off x="4546228" y="885252"/>
            <a:ext cx="1597529" cy="1219710"/>
            <a:chOff x="0" y="1"/>
            <a:chExt cx="1339850" cy="822093"/>
          </a:xfrm>
        </p:grpSpPr>
        <p:sp>
          <p:nvSpPr>
            <p:cNvPr id="131" name="Zone de texte 30"/>
            <p:cNvSpPr txBox="1"/>
            <p:nvPr/>
          </p:nvSpPr>
          <p:spPr>
            <a:xfrm>
              <a:off x="0" y="236705"/>
              <a:ext cx="1339850" cy="58538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Routing of cables into diphasic tubes and connection with extension cables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electrical control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sensors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9" name="Groupe 178"/>
          <p:cNvGrpSpPr/>
          <p:nvPr/>
        </p:nvGrpSpPr>
        <p:grpSpPr>
          <a:xfrm>
            <a:off x="2624651" y="2363420"/>
            <a:ext cx="1597529" cy="1002828"/>
            <a:chOff x="0" y="1"/>
            <a:chExt cx="1339850" cy="675913"/>
          </a:xfrm>
        </p:grpSpPr>
        <p:sp>
          <p:nvSpPr>
            <p:cNvPr id="180" name="Zone de texte 30"/>
            <p:cNvSpPr txBox="1"/>
            <p:nvPr/>
          </p:nvSpPr>
          <p:spPr>
            <a:xfrm>
              <a:off x="0" y="236706"/>
              <a:ext cx="1339850" cy="439208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Lifting of cavity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string  and tooling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maintaining cooling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line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installation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2" name="Groupe 181"/>
          <p:cNvGrpSpPr/>
          <p:nvPr/>
        </p:nvGrpSpPr>
        <p:grpSpPr>
          <a:xfrm>
            <a:off x="2624651" y="3575611"/>
            <a:ext cx="1597529" cy="1087473"/>
            <a:chOff x="0" y="1"/>
            <a:chExt cx="1339850" cy="732964"/>
          </a:xfrm>
        </p:grpSpPr>
        <p:sp>
          <p:nvSpPr>
            <p:cNvPr id="183" name="Zone de texte 30"/>
            <p:cNvSpPr txBox="1"/>
            <p:nvPr/>
          </p:nvSpPr>
          <p:spPr>
            <a:xfrm>
              <a:off x="0" y="236706"/>
              <a:ext cx="1339850" cy="49625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Positioning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and welding 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cooling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line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 cavity string + external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visual inspection 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welds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e 184"/>
          <p:cNvGrpSpPr/>
          <p:nvPr/>
        </p:nvGrpSpPr>
        <p:grpSpPr>
          <a:xfrm>
            <a:off x="2624651" y="4872448"/>
            <a:ext cx="1597529" cy="1203423"/>
            <a:chOff x="0" y="1"/>
            <a:chExt cx="1339850" cy="811115"/>
          </a:xfrm>
        </p:grpSpPr>
        <p:sp>
          <p:nvSpPr>
            <p:cNvPr id="186" name="Zone de texte 30"/>
            <p:cNvSpPr txBox="1"/>
            <p:nvPr/>
          </p:nvSpPr>
          <p:spPr>
            <a:xfrm>
              <a:off x="0" y="236705"/>
              <a:ext cx="1339850" cy="574411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Leak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test of the welds of the helium circuitry welded by spraying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then by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overpressure of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helium and sniffing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2" name="Connecteur droit avec flèche 81"/>
          <p:cNvCxnSpPr>
            <a:stCxn id="119" idx="2"/>
            <a:endCxn id="123" idx="0"/>
          </p:cNvCxnSpPr>
          <p:nvPr/>
        </p:nvCxnSpPr>
        <p:spPr>
          <a:xfrm>
            <a:off x="1238280" y="3841546"/>
            <a:ext cx="0" cy="22863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/>
          <p:cNvCxnSpPr>
            <a:stCxn id="122" idx="2"/>
            <a:endCxn id="126" idx="0"/>
          </p:cNvCxnSpPr>
          <p:nvPr/>
        </p:nvCxnSpPr>
        <p:spPr>
          <a:xfrm>
            <a:off x="1238280" y="4818833"/>
            <a:ext cx="0" cy="22863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/>
          <p:cNvCxnSpPr>
            <a:stCxn id="180" idx="2"/>
            <a:endCxn id="184" idx="0"/>
          </p:cNvCxnSpPr>
          <p:nvPr/>
        </p:nvCxnSpPr>
        <p:spPr>
          <a:xfrm>
            <a:off x="3423416" y="3366248"/>
            <a:ext cx="0" cy="209363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>
            <a:stCxn id="183" idx="2"/>
            <a:endCxn id="187" idx="0"/>
          </p:cNvCxnSpPr>
          <p:nvPr/>
        </p:nvCxnSpPr>
        <p:spPr>
          <a:xfrm>
            <a:off x="3423416" y="4663084"/>
            <a:ext cx="0" cy="20936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>
            <a:stCxn id="131" idx="2"/>
          </p:cNvCxnSpPr>
          <p:nvPr/>
        </p:nvCxnSpPr>
        <p:spPr>
          <a:xfrm>
            <a:off x="5344993" y="2104962"/>
            <a:ext cx="258" cy="319119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/>
          <p:cNvCxnSpPr>
            <a:stCxn id="128" idx="2"/>
            <a:endCxn id="181" idx="0"/>
          </p:cNvCxnSpPr>
          <p:nvPr/>
        </p:nvCxnSpPr>
        <p:spPr>
          <a:xfrm>
            <a:off x="3423416" y="2154057"/>
            <a:ext cx="0" cy="209363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en angle 103"/>
          <p:cNvCxnSpPr>
            <a:stCxn id="125" idx="3"/>
            <a:endCxn id="128" idx="1"/>
          </p:cNvCxnSpPr>
          <p:nvPr/>
        </p:nvCxnSpPr>
        <p:spPr>
          <a:xfrm flipV="1">
            <a:off x="2037044" y="1695249"/>
            <a:ext cx="587607" cy="4109744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en angle 106"/>
          <p:cNvCxnSpPr>
            <a:stCxn id="186" idx="3"/>
            <a:endCxn id="131" idx="1"/>
          </p:cNvCxnSpPr>
          <p:nvPr/>
        </p:nvCxnSpPr>
        <p:spPr>
          <a:xfrm flipV="1">
            <a:off x="4222180" y="1670702"/>
            <a:ext cx="324048" cy="3979052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936" y="2954846"/>
            <a:ext cx="6045511" cy="3416476"/>
          </a:xfrm>
          <a:prstGeom prst="rect">
            <a:avLst/>
          </a:prstGeom>
        </p:spPr>
      </p:pic>
      <p:sp>
        <p:nvSpPr>
          <p:cNvPr id="111" name="Rectangle à coins arrondis 110"/>
          <p:cNvSpPr/>
          <p:nvPr/>
        </p:nvSpPr>
        <p:spPr>
          <a:xfrm>
            <a:off x="409113" y="813314"/>
            <a:ext cx="1658331" cy="1001309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Rectangle à coins arrondis 111"/>
          <p:cNvSpPr/>
          <p:nvPr/>
        </p:nvSpPr>
        <p:spPr>
          <a:xfrm>
            <a:off x="409112" y="1939766"/>
            <a:ext cx="1658331" cy="1001309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Rectangle à coins arrondis 112"/>
          <p:cNvSpPr/>
          <p:nvPr/>
        </p:nvSpPr>
        <p:spPr>
          <a:xfrm>
            <a:off x="409112" y="3046248"/>
            <a:ext cx="1658331" cy="83818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Rectangle à coins arrondis 172"/>
          <p:cNvSpPr/>
          <p:nvPr/>
        </p:nvSpPr>
        <p:spPr>
          <a:xfrm>
            <a:off x="409112" y="4034268"/>
            <a:ext cx="1658331" cy="83818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Rectangle à coins arrondis 173"/>
          <p:cNvSpPr/>
          <p:nvPr/>
        </p:nvSpPr>
        <p:spPr>
          <a:xfrm>
            <a:off x="409112" y="5013461"/>
            <a:ext cx="1658331" cy="125034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Rectangle à coins arrondis 174"/>
          <p:cNvSpPr/>
          <p:nvPr/>
        </p:nvSpPr>
        <p:spPr>
          <a:xfrm>
            <a:off x="2594248" y="838159"/>
            <a:ext cx="1658331" cy="1361563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Rectangle à coins arrondis 175"/>
          <p:cNvSpPr/>
          <p:nvPr/>
        </p:nvSpPr>
        <p:spPr>
          <a:xfrm>
            <a:off x="2594247" y="3535703"/>
            <a:ext cx="1658331" cy="115978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Rectangle à coins arrondis 176"/>
          <p:cNvSpPr/>
          <p:nvPr/>
        </p:nvSpPr>
        <p:spPr>
          <a:xfrm>
            <a:off x="2594246" y="4818833"/>
            <a:ext cx="1658331" cy="131840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Rectangle à coins arrondis 177"/>
          <p:cNvSpPr/>
          <p:nvPr/>
        </p:nvSpPr>
        <p:spPr>
          <a:xfrm>
            <a:off x="4515825" y="836868"/>
            <a:ext cx="1658331" cy="131840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5" name="Groupe 64"/>
          <p:cNvGrpSpPr/>
          <p:nvPr/>
        </p:nvGrpSpPr>
        <p:grpSpPr>
          <a:xfrm>
            <a:off x="6454005" y="2885574"/>
            <a:ext cx="5121812" cy="3469060"/>
            <a:chOff x="6454005" y="2885574"/>
            <a:chExt cx="5121812" cy="3469060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4005" y="2885574"/>
              <a:ext cx="5121812" cy="3469060"/>
            </a:xfrm>
            <a:prstGeom prst="rect">
              <a:avLst/>
            </a:prstGeom>
          </p:spPr>
        </p:pic>
        <p:sp>
          <p:nvSpPr>
            <p:cNvPr id="64" name="Ellipse 63"/>
            <p:cNvSpPr/>
            <p:nvPr/>
          </p:nvSpPr>
          <p:spPr>
            <a:xfrm rot="1426704">
              <a:off x="9572357" y="3961500"/>
              <a:ext cx="993058" cy="141376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6" name="Imag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9369" y="2694044"/>
            <a:ext cx="6515078" cy="3824571"/>
          </a:xfrm>
          <a:prstGeom prst="rect">
            <a:avLst/>
          </a:prstGeom>
        </p:spPr>
      </p:pic>
      <p:sp>
        <p:nvSpPr>
          <p:cNvPr id="188" name="Rectangle à coins arrondis 187"/>
          <p:cNvSpPr/>
          <p:nvPr/>
        </p:nvSpPr>
        <p:spPr>
          <a:xfrm>
            <a:off x="2593600" y="2335997"/>
            <a:ext cx="1658331" cy="1076362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917" y="2497623"/>
            <a:ext cx="6426530" cy="3873699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8723" y="2637298"/>
            <a:ext cx="6396668" cy="3626503"/>
          </a:xfrm>
          <a:prstGeom prst="rect">
            <a:avLst/>
          </a:prstGeom>
        </p:spPr>
      </p:pic>
      <p:grpSp>
        <p:nvGrpSpPr>
          <p:cNvPr id="189" name="Groupe 188"/>
          <p:cNvGrpSpPr/>
          <p:nvPr/>
        </p:nvGrpSpPr>
        <p:grpSpPr>
          <a:xfrm>
            <a:off x="6518274" y="-7738"/>
            <a:ext cx="4025900" cy="813572"/>
            <a:chOff x="6518274" y="-7738"/>
            <a:chExt cx="4025900" cy="813572"/>
          </a:xfrm>
        </p:grpSpPr>
        <p:grpSp>
          <p:nvGrpSpPr>
            <p:cNvPr id="190" name="Groupe 189"/>
            <p:cNvGrpSpPr/>
            <p:nvPr/>
          </p:nvGrpSpPr>
          <p:grpSpPr>
            <a:xfrm>
              <a:off x="6540046" y="0"/>
              <a:ext cx="4004128" cy="805834"/>
              <a:chOff x="6540046" y="0"/>
              <a:chExt cx="4004128" cy="805834"/>
            </a:xfrm>
          </p:grpSpPr>
          <p:pic>
            <p:nvPicPr>
              <p:cNvPr id="193" name="Image 19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40046" y="0"/>
                <a:ext cx="3882260" cy="805834"/>
              </a:xfrm>
              <a:prstGeom prst="rect">
                <a:avLst/>
              </a:prstGeom>
            </p:spPr>
          </p:pic>
          <p:sp>
            <p:nvSpPr>
              <p:cNvPr id="194" name="Rectangle 193"/>
              <p:cNvSpPr/>
              <p:nvPr/>
            </p:nvSpPr>
            <p:spPr>
              <a:xfrm>
                <a:off x="8047038" y="0"/>
                <a:ext cx="2497136" cy="752475"/>
              </a:xfrm>
              <a:prstGeom prst="rect">
                <a:avLst/>
              </a:prstGeom>
              <a:solidFill>
                <a:srgbClr val="D9D9D9">
                  <a:alpha val="7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1" name="Rectangle 190"/>
            <p:cNvSpPr/>
            <p:nvPr/>
          </p:nvSpPr>
          <p:spPr>
            <a:xfrm>
              <a:off x="6518274" y="-1375"/>
              <a:ext cx="1057276" cy="752475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7593012" y="-7738"/>
              <a:ext cx="454025" cy="382600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603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2" grpId="1" animBg="1"/>
      <p:bldP spid="113" grpId="0" animBg="1"/>
      <p:bldP spid="113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1" animBg="1"/>
      <p:bldP spid="188" grpId="0" animBg="1"/>
      <p:bldP spid="18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 smtClean="0"/>
              <a:t>Workstation ABE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 anchor="ctr"/>
          <a:lstStyle/>
          <a:p>
            <a:pPr algn="ctr" defTabSz="638617"/>
            <a:fld id="{854A34C9-9A4B-6445-85E1-F779B5E87362}" type="slidenum">
              <a:rPr lang="fr-FR" sz="10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638617"/>
              <a:t>14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6" name="Groupe 95"/>
          <p:cNvGrpSpPr/>
          <p:nvPr/>
        </p:nvGrpSpPr>
        <p:grpSpPr>
          <a:xfrm>
            <a:off x="439515" y="1006924"/>
            <a:ext cx="1597529" cy="889524"/>
            <a:chOff x="0" y="1"/>
            <a:chExt cx="1339850" cy="599545"/>
          </a:xfrm>
        </p:grpSpPr>
        <p:sp>
          <p:nvSpPr>
            <p:cNvPr id="97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Installation of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on-helium tanks probes and electric testing of them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11 -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1" name="Connecteur droit avec flèche 200"/>
          <p:cNvCxnSpPr>
            <a:stCxn id="97" idx="2"/>
            <a:endCxn id="116" idx="0"/>
          </p:cNvCxnSpPr>
          <p:nvPr/>
        </p:nvCxnSpPr>
        <p:spPr>
          <a:xfrm>
            <a:off x="1238280" y="1896448"/>
            <a:ext cx="0" cy="38315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e 113"/>
          <p:cNvGrpSpPr/>
          <p:nvPr/>
        </p:nvGrpSpPr>
        <p:grpSpPr>
          <a:xfrm>
            <a:off x="439515" y="2279602"/>
            <a:ext cx="1597529" cy="889524"/>
            <a:chOff x="0" y="1"/>
            <a:chExt cx="1339850" cy="599545"/>
          </a:xfrm>
        </p:grpSpPr>
        <p:sp>
          <p:nvSpPr>
            <p:cNvPr id="115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Installation of the MLI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 the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cold mass</a:t>
              </a:r>
            </a:p>
          </p:txBody>
        </p:sp>
        <p:sp>
          <p:nvSpPr>
            <p:cNvPr id="116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7" name="Connecteur droit avec flèche 116"/>
          <p:cNvCxnSpPr>
            <a:stCxn id="115" idx="2"/>
            <a:endCxn id="120" idx="0"/>
          </p:cNvCxnSpPr>
          <p:nvPr/>
        </p:nvCxnSpPr>
        <p:spPr>
          <a:xfrm>
            <a:off x="1238280" y="3169126"/>
            <a:ext cx="0" cy="38315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e 117"/>
          <p:cNvGrpSpPr/>
          <p:nvPr/>
        </p:nvGrpSpPr>
        <p:grpSpPr>
          <a:xfrm>
            <a:off x="439515" y="3552280"/>
            <a:ext cx="1597529" cy="1140005"/>
            <a:chOff x="0" y="1"/>
            <a:chExt cx="1339850" cy="768371"/>
          </a:xfrm>
        </p:grpSpPr>
        <p:sp>
          <p:nvSpPr>
            <p:cNvPr id="119" name="Zone de texte 30"/>
            <p:cNvSpPr txBox="1"/>
            <p:nvPr/>
          </p:nvSpPr>
          <p:spPr>
            <a:xfrm>
              <a:off x="0" y="236706"/>
              <a:ext cx="1339850" cy="531666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Preparation of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tuners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(pre-assembly of sections, assembly of </a:t>
              </a:r>
              <a:r>
                <a:rPr lang="en-US" sz="1000" dirty="0" err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piezos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limit switches,...)</a:t>
              </a:r>
            </a:p>
          </p:txBody>
        </p:sp>
        <p:sp>
          <p:nvSpPr>
            <p:cNvPr id="120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13 -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7" name="Groupe 126"/>
          <p:cNvGrpSpPr/>
          <p:nvPr/>
        </p:nvGrpSpPr>
        <p:grpSpPr>
          <a:xfrm>
            <a:off x="2624650" y="885252"/>
            <a:ext cx="1597529" cy="1268805"/>
            <a:chOff x="0" y="1"/>
            <a:chExt cx="1339850" cy="855183"/>
          </a:xfrm>
        </p:grpSpPr>
        <p:sp>
          <p:nvSpPr>
            <p:cNvPr id="128" name="Zone de texte 30"/>
            <p:cNvSpPr txBox="1"/>
            <p:nvPr/>
          </p:nvSpPr>
          <p:spPr>
            <a:xfrm>
              <a:off x="0" y="236705"/>
              <a:ext cx="1339850" cy="61847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Tuners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mechanical assembly with motors on cavity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string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under RF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control and electrical tests on tuner operation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15 -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9" name="Groupe 178"/>
          <p:cNvGrpSpPr/>
          <p:nvPr/>
        </p:nvGrpSpPr>
        <p:grpSpPr>
          <a:xfrm>
            <a:off x="4590944" y="1120213"/>
            <a:ext cx="1597529" cy="801194"/>
            <a:chOff x="0" y="1"/>
            <a:chExt cx="1339850" cy="540010"/>
          </a:xfrm>
        </p:grpSpPr>
        <p:sp>
          <p:nvSpPr>
            <p:cNvPr id="180" name="Zone de texte 30"/>
            <p:cNvSpPr txBox="1"/>
            <p:nvPr/>
          </p:nvSpPr>
          <p:spPr>
            <a:xfrm>
              <a:off x="0" y="236706"/>
              <a:ext cx="1339850" cy="30330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Installation of magnetic shields</a:t>
              </a:r>
            </a:p>
          </p:txBody>
        </p:sp>
        <p:sp>
          <p:nvSpPr>
            <p:cNvPr id="181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16 -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2" name="Groupe 181"/>
          <p:cNvGrpSpPr/>
          <p:nvPr/>
        </p:nvGrpSpPr>
        <p:grpSpPr>
          <a:xfrm>
            <a:off x="2624650" y="2378391"/>
            <a:ext cx="1597529" cy="1087473"/>
            <a:chOff x="0" y="1"/>
            <a:chExt cx="1339850" cy="732964"/>
          </a:xfrm>
        </p:grpSpPr>
        <p:sp>
          <p:nvSpPr>
            <p:cNvPr id="183" name="Zone de texte 30"/>
            <p:cNvSpPr txBox="1"/>
            <p:nvPr/>
          </p:nvSpPr>
          <p:spPr>
            <a:xfrm>
              <a:off x="0" y="236706"/>
              <a:ext cx="1339850" cy="49625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thermal straps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for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 pipe ends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couplers and tuner motors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17 -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e 184"/>
          <p:cNvGrpSpPr/>
          <p:nvPr/>
        </p:nvGrpSpPr>
        <p:grpSpPr>
          <a:xfrm>
            <a:off x="2624650" y="3690198"/>
            <a:ext cx="1597529" cy="1087473"/>
            <a:chOff x="0" y="1"/>
            <a:chExt cx="1339850" cy="732964"/>
          </a:xfrm>
        </p:grpSpPr>
        <p:sp>
          <p:nvSpPr>
            <p:cNvPr id="186" name="Zone de texte 30"/>
            <p:cNvSpPr txBox="1"/>
            <p:nvPr/>
          </p:nvSpPr>
          <p:spPr>
            <a:xfrm>
              <a:off x="0" y="236706"/>
              <a:ext cx="1339850" cy="49625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Installation without settings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of the invar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bars on diphasic tube lugs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18 -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8" name="Groupe 187"/>
          <p:cNvGrpSpPr/>
          <p:nvPr/>
        </p:nvGrpSpPr>
        <p:grpSpPr>
          <a:xfrm>
            <a:off x="439515" y="5075438"/>
            <a:ext cx="1597529" cy="790695"/>
            <a:chOff x="0" y="1"/>
            <a:chExt cx="1339850" cy="532934"/>
          </a:xfrm>
        </p:grpSpPr>
        <p:sp>
          <p:nvSpPr>
            <p:cNvPr id="189" name="Zone de texte 30"/>
            <p:cNvSpPr txBox="1"/>
            <p:nvPr/>
          </p:nvSpPr>
          <p:spPr>
            <a:xfrm>
              <a:off x="0" y="236705"/>
              <a:ext cx="1339850" cy="29623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Installation of RF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cables on cavities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14 -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1" name="Groupe 190"/>
          <p:cNvGrpSpPr/>
          <p:nvPr/>
        </p:nvGrpSpPr>
        <p:grpSpPr>
          <a:xfrm>
            <a:off x="2624650" y="5002005"/>
            <a:ext cx="1597529" cy="1087473"/>
            <a:chOff x="0" y="1"/>
            <a:chExt cx="1339850" cy="732964"/>
          </a:xfrm>
        </p:grpSpPr>
        <p:sp>
          <p:nvSpPr>
            <p:cNvPr id="192" name="Zone de texte 30"/>
            <p:cNvSpPr txBox="1"/>
            <p:nvPr/>
          </p:nvSpPr>
          <p:spPr>
            <a:xfrm>
              <a:off x="0" y="236706"/>
              <a:ext cx="1339850" cy="49625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Hold point before transfer to SPA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workstation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3ECDF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19 - ABE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6" name="Connecteur droit avec flèche 195"/>
          <p:cNvCxnSpPr>
            <a:stCxn id="119" idx="2"/>
            <a:endCxn id="190" idx="0"/>
          </p:cNvCxnSpPr>
          <p:nvPr/>
        </p:nvCxnSpPr>
        <p:spPr>
          <a:xfrm>
            <a:off x="1238280" y="4692285"/>
            <a:ext cx="0" cy="383153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Connecteur droit avec flèche 196"/>
          <p:cNvCxnSpPr>
            <a:stCxn id="183" idx="2"/>
            <a:endCxn id="187" idx="0"/>
          </p:cNvCxnSpPr>
          <p:nvPr/>
        </p:nvCxnSpPr>
        <p:spPr>
          <a:xfrm>
            <a:off x="3423415" y="3465864"/>
            <a:ext cx="0" cy="22433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avec flèche 197"/>
          <p:cNvCxnSpPr>
            <a:stCxn id="186" idx="2"/>
            <a:endCxn id="193" idx="0"/>
          </p:cNvCxnSpPr>
          <p:nvPr/>
        </p:nvCxnSpPr>
        <p:spPr>
          <a:xfrm>
            <a:off x="3423415" y="4777671"/>
            <a:ext cx="0" cy="22433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Connecteur droit avec flèche 198"/>
          <p:cNvCxnSpPr>
            <a:stCxn id="128" idx="3"/>
            <a:endCxn id="180" idx="1"/>
          </p:cNvCxnSpPr>
          <p:nvPr/>
        </p:nvCxnSpPr>
        <p:spPr>
          <a:xfrm>
            <a:off x="4222179" y="1695249"/>
            <a:ext cx="368765" cy="115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Connecteur droit avec flèche 206"/>
          <p:cNvCxnSpPr>
            <a:stCxn id="128" idx="2"/>
            <a:endCxn id="184" idx="0"/>
          </p:cNvCxnSpPr>
          <p:nvPr/>
        </p:nvCxnSpPr>
        <p:spPr>
          <a:xfrm>
            <a:off x="3423415" y="2154057"/>
            <a:ext cx="0" cy="22433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en angle 207"/>
          <p:cNvCxnSpPr>
            <a:stCxn id="189" idx="3"/>
            <a:endCxn id="128" idx="1"/>
          </p:cNvCxnSpPr>
          <p:nvPr/>
        </p:nvCxnSpPr>
        <p:spPr>
          <a:xfrm flipV="1">
            <a:off x="2037044" y="1695249"/>
            <a:ext cx="587606" cy="3951131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" name="Image 2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723" y="2637298"/>
            <a:ext cx="6396668" cy="3626503"/>
          </a:xfrm>
          <a:prstGeom prst="rect">
            <a:avLst/>
          </a:prstGeom>
        </p:spPr>
      </p:pic>
      <p:sp>
        <p:nvSpPr>
          <p:cNvPr id="210" name="Rectangle à coins arrondis 209"/>
          <p:cNvSpPr/>
          <p:nvPr/>
        </p:nvSpPr>
        <p:spPr>
          <a:xfrm>
            <a:off x="409113" y="974962"/>
            <a:ext cx="1658331" cy="95533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1" name="Rectangle à coins arrondis 210"/>
          <p:cNvSpPr/>
          <p:nvPr/>
        </p:nvSpPr>
        <p:spPr>
          <a:xfrm>
            <a:off x="409113" y="2255038"/>
            <a:ext cx="1658331" cy="95533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Rectangle à coins arrondis 211"/>
          <p:cNvSpPr/>
          <p:nvPr/>
        </p:nvSpPr>
        <p:spPr>
          <a:xfrm>
            <a:off x="409113" y="3497537"/>
            <a:ext cx="1658331" cy="124080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7" name="Rectangle à coins arrondis 216"/>
          <p:cNvSpPr/>
          <p:nvPr/>
        </p:nvSpPr>
        <p:spPr>
          <a:xfrm>
            <a:off x="409113" y="5050541"/>
            <a:ext cx="1658331" cy="883008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8" name="Rectangle à coins arrondis 217"/>
          <p:cNvSpPr/>
          <p:nvPr/>
        </p:nvSpPr>
        <p:spPr>
          <a:xfrm>
            <a:off x="2594247" y="2327206"/>
            <a:ext cx="1658331" cy="1170331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9" name="Rectangle à coins arrondis 218"/>
          <p:cNvSpPr/>
          <p:nvPr/>
        </p:nvSpPr>
        <p:spPr>
          <a:xfrm>
            <a:off x="2609449" y="3646830"/>
            <a:ext cx="1658331" cy="1170331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0" name="Rectangle à coins arrondis 219"/>
          <p:cNvSpPr/>
          <p:nvPr/>
        </p:nvSpPr>
        <p:spPr>
          <a:xfrm>
            <a:off x="2574693" y="4968277"/>
            <a:ext cx="1658331" cy="1170331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1" name="Rectangle à coins arrondis 220"/>
          <p:cNvSpPr/>
          <p:nvPr/>
        </p:nvSpPr>
        <p:spPr>
          <a:xfrm>
            <a:off x="4570483" y="1084707"/>
            <a:ext cx="1658331" cy="882149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2" name="Rectangle à coins arrondis 221"/>
          <p:cNvSpPr/>
          <p:nvPr/>
        </p:nvSpPr>
        <p:spPr>
          <a:xfrm>
            <a:off x="2594246" y="831774"/>
            <a:ext cx="1658331" cy="1395501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483" y="2478833"/>
            <a:ext cx="7086964" cy="3968954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545" y="2294871"/>
            <a:ext cx="6845652" cy="4229317"/>
          </a:xfrm>
          <a:prstGeom prst="rect">
            <a:avLst/>
          </a:prstGeom>
        </p:spPr>
      </p:pic>
      <p:cxnSp>
        <p:nvCxnSpPr>
          <p:cNvPr id="223" name="Connecteur droit avec flèche 222"/>
          <p:cNvCxnSpPr/>
          <p:nvPr/>
        </p:nvCxnSpPr>
        <p:spPr>
          <a:xfrm flipH="1">
            <a:off x="1238098" y="713937"/>
            <a:ext cx="1" cy="22939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4" name="Groupe 223"/>
          <p:cNvGrpSpPr/>
          <p:nvPr/>
        </p:nvGrpSpPr>
        <p:grpSpPr>
          <a:xfrm>
            <a:off x="6518274" y="-7738"/>
            <a:ext cx="4025900" cy="813572"/>
            <a:chOff x="6518274" y="-7738"/>
            <a:chExt cx="4025900" cy="813572"/>
          </a:xfrm>
        </p:grpSpPr>
        <p:grpSp>
          <p:nvGrpSpPr>
            <p:cNvPr id="225" name="Groupe 224"/>
            <p:cNvGrpSpPr/>
            <p:nvPr/>
          </p:nvGrpSpPr>
          <p:grpSpPr>
            <a:xfrm>
              <a:off x="6540046" y="0"/>
              <a:ext cx="4004128" cy="805834"/>
              <a:chOff x="6540046" y="0"/>
              <a:chExt cx="4004128" cy="805834"/>
            </a:xfrm>
          </p:grpSpPr>
          <p:pic>
            <p:nvPicPr>
              <p:cNvPr id="228" name="Image 22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40046" y="0"/>
                <a:ext cx="3882260" cy="805834"/>
              </a:xfrm>
              <a:prstGeom prst="rect">
                <a:avLst/>
              </a:prstGeom>
            </p:spPr>
          </p:pic>
          <p:sp>
            <p:nvSpPr>
              <p:cNvPr id="229" name="Rectangle 228"/>
              <p:cNvSpPr/>
              <p:nvPr/>
            </p:nvSpPr>
            <p:spPr>
              <a:xfrm>
                <a:off x="8047038" y="0"/>
                <a:ext cx="2497136" cy="752475"/>
              </a:xfrm>
              <a:prstGeom prst="rect">
                <a:avLst/>
              </a:prstGeom>
              <a:solidFill>
                <a:srgbClr val="D9D9D9">
                  <a:alpha val="7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26" name="Rectangle 225"/>
            <p:cNvSpPr/>
            <p:nvPr/>
          </p:nvSpPr>
          <p:spPr>
            <a:xfrm>
              <a:off x="6518274" y="-1375"/>
              <a:ext cx="1057276" cy="752475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7593012" y="-7738"/>
              <a:ext cx="454025" cy="382600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0398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  <p:bldP spid="211" grpId="0" animBg="1"/>
      <p:bldP spid="211" grpId="1" animBg="1"/>
      <p:bldP spid="212" grpId="0" animBg="1"/>
      <p:bldP spid="212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1" grpId="0" animBg="1"/>
      <p:bldP spid="221" grpId="1" animBg="1"/>
      <p:bldP spid="222" grpId="0" animBg="1"/>
      <p:bldP spid="2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 smtClean="0"/>
              <a:t>Workstation SPA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 anchor="ctr"/>
          <a:lstStyle/>
          <a:p>
            <a:pPr algn="ctr" defTabSz="638617"/>
            <a:fld id="{854A34C9-9A4B-6445-85E1-F779B5E87362}" type="slidenum">
              <a:rPr lang="fr-FR" sz="10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638617"/>
              <a:t>15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6" name="Groupe 95"/>
          <p:cNvGrpSpPr/>
          <p:nvPr/>
        </p:nvGrpSpPr>
        <p:grpSpPr>
          <a:xfrm>
            <a:off x="351093" y="986336"/>
            <a:ext cx="1597529" cy="889524"/>
            <a:chOff x="0" y="1"/>
            <a:chExt cx="1339850" cy="599545"/>
          </a:xfrm>
        </p:grpSpPr>
        <p:sp>
          <p:nvSpPr>
            <p:cNvPr id="97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Transfer from vacuum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vessel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SPA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workstation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8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1 - SPA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1" name="Connecteur droit avec flèche 200"/>
          <p:cNvCxnSpPr>
            <a:stCxn id="97" idx="2"/>
            <a:endCxn id="258" idx="0"/>
          </p:cNvCxnSpPr>
          <p:nvPr/>
        </p:nvCxnSpPr>
        <p:spPr>
          <a:xfrm>
            <a:off x="1149858" y="1875860"/>
            <a:ext cx="0" cy="26095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e 129"/>
          <p:cNvGrpSpPr/>
          <p:nvPr/>
        </p:nvGrpSpPr>
        <p:grpSpPr>
          <a:xfrm>
            <a:off x="351093" y="3287298"/>
            <a:ext cx="1597529" cy="889524"/>
            <a:chOff x="0" y="1"/>
            <a:chExt cx="1339850" cy="599545"/>
          </a:xfrm>
        </p:grpSpPr>
        <p:sp>
          <p:nvSpPr>
            <p:cNvPr id="131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Mounting the vacuum vessel on the adjustment tool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 rails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3 - SPA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33" name="Connecteur droit avec flèche 132"/>
          <p:cNvCxnSpPr/>
          <p:nvPr/>
        </p:nvCxnSpPr>
        <p:spPr>
          <a:xfrm>
            <a:off x="1149364" y="4183895"/>
            <a:ext cx="987" cy="257421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Groupe 133"/>
          <p:cNvGrpSpPr/>
          <p:nvPr/>
        </p:nvGrpSpPr>
        <p:grpSpPr>
          <a:xfrm>
            <a:off x="351093" y="5588261"/>
            <a:ext cx="1597529" cy="889524"/>
            <a:chOff x="0" y="1"/>
            <a:chExt cx="1339850" cy="599545"/>
          </a:xfrm>
        </p:grpSpPr>
        <p:sp>
          <p:nvSpPr>
            <p:cNvPr id="135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Adjustment of the reference height of the studs</a:t>
              </a:r>
            </a:p>
          </p:txBody>
        </p:sp>
        <p:sp>
          <p:nvSpPr>
            <p:cNvPr id="136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5 - SPA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7" name="Groupe 136"/>
          <p:cNvGrpSpPr/>
          <p:nvPr/>
        </p:nvGrpSpPr>
        <p:grpSpPr>
          <a:xfrm>
            <a:off x="351093" y="4437779"/>
            <a:ext cx="1597529" cy="889524"/>
            <a:chOff x="0" y="1"/>
            <a:chExt cx="1339850" cy="599545"/>
          </a:xfrm>
        </p:grpSpPr>
        <p:sp>
          <p:nvSpPr>
            <p:cNvPr id="138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Levelling and alignment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vacuum vessel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4 - SPA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0" name="Groupe 139"/>
          <p:cNvGrpSpPr/>
          <p:nvPr/>
        </p:nvGrpSpPr>
        <p:grpSpPr>
          <a:xfrm>
            <a:off x="2336342" y="2265390"/>
            <a:ext cx="1597529" cy="1054723"/>
            <a:chOff x="0" y="1"/>
            <a:chExt cx="1339850" cy="710890"/>
          </a:xfrm>
        </p:grpSpPr>
        <p:sp>
          <p:nvSpPr>
            <p:cNvPr id="141" name="Zone de texte 30"/>
            <p:cNvSpPr txBox="1"/>
            <p:nvPr/>
          </p:nvSpPr>
          <p:spPr>
            <a:xfrm>
              <a:off x="0" y="236707"/>
              <a:ext cx="1339850" cy="47418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Installation 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strongback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sections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studs 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and alignment of each section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7 - SPA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3" name="Groupe 142"/>
          <p:cNvGrpSpPr/>
          <p:nvPr/>
        </p:nvGrpSpPr>
        <p:grpSpPr>
          <a:xfrm>
            <a:off x="2336342" y="986336"/>
            <a:ext cx="1597529" cy="889524"/>
            <a:chOff x="0" y="1"/>
            <a:chExt cx="1339850" cy="599545"/>
          </a:xfrm>
        </p:grpSpPr>
        <p:sp>
          <p:nvSpPr>
            <p:cNvPr id="144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studs/housings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stud/rails interface tooling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6 - SPA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6" name="Groupe 145"/>
          <p:cNvGrpSpPr/>
          <p:nvPr/>
        </p:nvGrpSpPr>
        <p:grpSpPr>
          <a:xfrm>
            <a:off x="2336342" y="3709643"/>
            <a:ext cx="1597529" cy="1054723"/>
            <a:chOff x="0" y="1"/>
            <a:chExt cx="1339850" cy="710890"/>
          </a:xfrm>
        </p:grpSpPr>
        <p:sp>
          <p:nvSpPr>
            <p:cNvPr id="147" name="Zone de texte 30"/>
            <p:cNvSpPr txBox="1"/>
            <p:nvPr/>
          </p:nvSpPr>
          <p:spPr>
            <a:xfrm>
              <a:off x="0" y="236707"/>
              <a:ext cx="1339850" cy="47418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the 4 sections 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strongback and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 pipe end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tooling then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leveling </a:t>
              </a:r>
            </a:p>
          </p:txBody>
        </p:sp>
        <p:sp>
          <p:nvSpPr>
            <p:cNvPr id="148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8 - SPA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9" name="Groupe 148"/>
          <p:cNvGrpSpPr/>
          <p:nvPr/>
        </p:nvGrpSpPr>
        <p:grpSpPr>
          <a:xfrm>
            <a:off x="2336342" y="5153896"/>
            <a:ext cx="1597529" cy="1054723"/>
            <a:chOff x="0" y="1"/>
            <a:chExt cx="1339850" cy="710890"/>
          </a:xfrm>
        </p:grpSpPr>
        <p:sp>
          <p:nvSpPr>
            <p:cNvPr id="150" name="Zone de texte 30"/>
            <p:cNvSpPr txBox="1"/>
            <p:nvPr/>
          </p:nvSpPr>
          <p:spPr>
            <a:xfrm>
              <a:off x="0" y="236707"/>
              <a:ext cx="1339850" cy="47418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Insertion of the strongback into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vacuum vessel and placing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studs to reference height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9 - SPA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42" name="Connecteur droit avec flèche 241"/>
          <p:cNvCxnSpPr/>
          <p:nvPr/>
        </p:nvCxnSpPr>
        <p:spPr>
          <a:xfrm>
            <a:off x="1149857" y="5330840"/>
            <a:ext cx="0" cy="257421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necteur droit avec flèche 242"/>
          <p:cNvCxnSpPr>
            <a:stCxn id="257" idx="2"/>
            <a:endCxn id="132" idx="0"/>
          </p:cNvCxnSpPr>
          <p:nvPr/>
        </p:nvCxnSpPr>
        <p:spPr>
          <a:xfrm>
            <a:off x="1149858" y="3026341"/>
            <a:ext cx="0" cy="26095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necteur droit avec flèche 243"/>
          <p:cNvCxnSpPr>
            <a:stCxn id="141" idx="2"/>
            <a:endCxn id="148" idx="0"/>
          </p:cNvCxnSpPr>
          <p:nvPr/>
        </p:nvCxnSpPr>
        <p:spPr>
          <a:xfrm>
            <a:off x="3135107" y="3320113"/>
            <a:ext cx="0" cy="38953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avec flèche 244"/>
          <p:cNvCxnSpPr>
            <a:stCxn id="147" idx="2"/>
            <a:endCxn id="151" idx="0"/>
          </p:cNvCxnSpPr>
          <p:nvPr/>
        </p:nvCxnSpPr>
        <p:spPr>
          <a:xfrm>
            <a:off x="3135107" y="4764366"/>
            <a:ext cx="0" cy="38953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Connecteur droit avec flèche 245"/>
          <p:cNvCxnSpPr>
            <a:stCxn id="144" idx="2"/>
            <a:endCxn id="142" idx="0"/>
          </p:cNvCxnSpPr>
          <p:nvPr/>
        </p:nvCxnSpPr>
        <p:spPr>
          <a:xfrm>
            <a:off x="3135107" y="1875860"/>
            <a:ext cx="0" cy="38953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Connecteur en angle 249"/>
          <p:cNvCxnSpPr>
            <a:stCxn id="135" idx="3"/>
            <a:endCxn id="144" idx="1"/>
          </p:cNvCxnSpPr>
          <p:nvPr/>
        </p:nvCxnSpPr>
        <p:spPr>
          <a:xfrm flipV="1">
            <a:off x="1948622" y="1606694"/>
            <a:ext cx="387720" cy="460192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6" name="Groupe 255"/>
          <p:cNvGrpSpPr/>
          <p:nvPr/>
        </p:nvGrpSpPr>
        <p:grpSpPr>
          <a:xfrm>
            <a:off x="351093" y="2136817"/>
            <a:ext cx="1597529" cy="889524"/>
            <a:chOff x="0" y="1"/>
            <a:chExt cx="1339850" cy="599545"/>
          </a:xfrm>
        </p:grpSpPr>
        <p:sp>
          <p:nvSpPr>
            <p:cNvPr id="257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Mounting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magnetic shield on the vacuum vessel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8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SPA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3" name="Image 2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748" y="2006338"/>
            <a:ext cx="6122655" cy="3703544"/>
          </a:xfrm>
          <a:prstGeom prst="rect">
            <a:avLst/>
          </a:prstGeom>
        </p:spPr>
      </p:pic>
      <p:cxnSp>
        <p:nvCxnSpPr>
          <p:cNvPr id="274" name="Connecteur droit avec flèche 273"/>
          <p:cNvCxnSpPr/>
          <p:nvPr/>
        </p:nvCxnSpPr>
        <p:spPr>
          <a:xfrm flipH="1">
            <a:off x="3134613" y="6208619"/>
            <a:ext cx="1" cy="22939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Rectangle à coins arrondis 274"/>
          <p:cNvSpPr/>
          <p:nvPr/>
        </p:nvSpPr>
        <p:spPr>
          <a:xfrm>
            <a:off x="320625" y="965130"/>
            <a:ext cx="1658331" cy="95533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6" name="Rectangle à coins arrondis 275"/>
          <p:cNvSpPr/>
          <p:nvPr/>
        </p:nvSpPr>
        <p:spPr>
          <a:xfrm>
            <a:off x="320625" y="2107202"/>
            <a:ext cx="1658331" cy="95533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7" name="Rectangle à coins arrondis 276"/>
          <p:cNvSpPr/>
          <p:nvPr/>
        </p:nvSpPr>
        <p:spPr>
          <a:xfrm>
            <a:off x="320625" y="3208025"/>
            <a:ext cx="1658331" cy="1030791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8" name="Rectangle à coins arrondis 277"/>
          <p:cNvSpPr/>
          <p:nvPr/>
        </p:nvSpPr>
        <p:spPr>
          <a:xfrm>
            <a:off x="320625" y="4380065"/>
            <a:ext cx="1658331" cy="1017845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9" name="Rectangle à coins arrondis 278"/>
          <p:cNvSpPr/>
          <p:nvPr/>
        </p:nvSpPr>
        <p:spPr>
          <a:xfrm>
            <a:off x="321597" y="5539159"/>
            <a:ext cx="1658331" cy="1017845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0" name="Rectangle à coins arrondis 279"/>
          <p:cNvSpPr/>
          <p:nvPr/>
        </p:nvSpPr>
        <p:spPr>
          <a:xfrm>
            <a:off x="2307708" y="926763"/>
            <a:ext cx="1658331" cy="1017845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1" name="Rectangle à coins arrondis 280"/>
          <p:cNvSpPr/>
          <p:nvPr/>
        </p:nvSpPr>
        <p:spPr>
          <a:xfrm>
            <a:off x="2297076" y="2193101"/>
            <a:ext cx="1658331" cy="1167232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2" name="Rectangle à coins arrondis 281"/>
          <p:cNvSpPr/>
          <p:nvPr/>
        </p:nvSpPr>
        <p:spPr>
          <a:xfrm>
            <a:off x="2316709" y="3665882"/>
            <a:ext cx="1658331" cy="1167232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3" name="Rectangle à coins arrondis 282"/>
          <p:cNvSpPr/>
          <p:nvPr/>
        </p:nvSpPr>
        <p:spPr>
          <a:xfrm>
            <a:off x="2297076" y="5081607"/>
            <a:ext cx="1697597" cy="1167232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4" name="Image 2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796" y="1601878"/>
            <a:ext cx="5892558" cy="4446203"/>
          </a:xfrm>
          <a:prstGeom prst="rect">
            <a:avLst/>
          </a:prstGeom>
        </p:spPr>
      </p:pic>
      <p:pic>
        <p:nvPicPr>
          <p:cNvPr id="285" name="Image 2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8796" y="1435685"/>
            <a:ext cx="6045511" cy="4807197"/>
          </a:xfrm>
          <a:prstGeom prst="rect">
            <a:avLst/>
          </a:prstGeom>
        </p:spPr>
      </p:pic>
      <p:pic>
        <p:nvPicPr>
          <p:cNvPr id="286" name="Image 28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361" y="1207789"/>
            <a:ext cx="4069743" cy="5230224"/>
          </a:xfrm>
          <a:prstGeom prst="rect">
            <a:avLst/>
          </a:prstGeom>
        </p:spPr>
      </p:pic>
      <p:pic>
        <p:nvPicPr>
          <p:cNvPr id="287" name="Image 286"/>
          <p:cNvPicPr>
            <a:picLocks noChangeAspect="1"/>
          </p:cNvPicPr>
          <p:nvPr/>
        </p:nvPicPr>
        <p:blipFill rotWithShape="1">
          <a:blip r:embed="rId7"/>
          <a:srcRect l="14013"/>
          <a:stretch/>
        </p:blipFill>
        <p:spPr>
          <a:xfrm>
            <a:off x="5995496" y="1028647"/>
            <a:ext cx="5452110" cy="5247922"/>
          </a:xfrm>
          <a:prstGeom prst="rect">
            <a:avLst/>
          </a:prstGeom>
        </p:spPr>
      </p:pic>
      <p:pic>
        <p:nvPicPr>
          <p:cNvPr id="288" name="Image 28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8961" y="890349"/>
            <a:ext cx="5248645" cy="5524517"/>
          </a:xfrm>
          <a:prstGeom prst="rect">
            <a:avLst/>
          </a:prstGeom>
        </p:spPr>
      </p:pic>
      <p:pic>
        <p:nvPicPr>
          <p:cNvPr id="289" name="Image 2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0255" y="820227"/>
            <a:ext cx="4661187" cy="5778832"/>
          </a:xfrm>
          <a:prstGeom prst="rect">
            <a:avLst/>
          </a:prstGeom>
        </p:spPr>
      </p:pic>
      <p:grpSp>
        <p:nvGrpSpPr>
          <p:cNvPr id="290" name="Groupe 289"/>
          <p:cNvGrpSpPr/>
          <p:nvPr/>
        </p:nvGrpSpPr>
        <p:grpSpPr>
          <a:xfrm>
            <a:off x="6518274" y="-1375"/>
            <a:ext cx="4025900" cy="807209"/>
            <a:chOff x="6518274" y="-1375"/>
            <a:chExt cx="4025900" cy="807209"/>
          </a:xfrm>
        </p:grpSpPr>
        <p:grpSp>
          <p:nvGrpSpPr>
            <p:cNvPr id="291" name="Groupe 290"/>
            <p:cNvGrpSpPr/>
            <p:nvPr/>
          </p:nvGrpSpPr>
          <p:grpSpPr>
            <a:xfrm>
              <a:off x="6540046" y="0"/>
              <a:ext cx="4004128" cy="805834"/>
              <a:chOff x="6540046" y="0"/>
              <a:chExt cx="4004128" cy="805834"/>
            </a:xfrm>
          </p:grpSpPr>
          <p:pic>
            <p:nvPicPr>
              <p:cNvPr id="294" name="Image 29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40046" y="0"/>
                <a:ext cx="3882260" cy="805834"/>
              </a:xfrm>
              <a:prstGeom prst="rect">
                <a:avLst/>
              </a:prstGeom>
            </p:spPr>
          </p:pic>
          <p:sp>
            <p:nvSpPr>
              <p:cNvPr id="295" name="Rectangle 294"/>
              <p:cNvSpPr/>
              <p:nvPr/>
            </p:nvSpPr>
            <p:spPr>
              <a:xfrm>
                <a:off x="8047038" y="0"/>
                <a:ext cx="2497136" cy="752475"/>
              </a:xfrm>
              <a:prstGeom prst="rect">
                <a:avLst/>
              </a:prstGeom>
              <a:solidFill>
                <a:srgbClr val="D9D9D9">
                  <a:alpha val="7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92" name="Rectangle 291"/>
            <p:cNvSpPr/>
            <p:nvPr/>
          </p:nvSpPr>
          <p:spPr>
            <a:xfrm>
              <a:off x="6518274" y="-1375"/>
              <a:ext cx="1057276" cy="752475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7575550" y="363752"/>
              <a:ext cx="471487" cy="382600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88726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 smtClean="0"/>
              <a:t>Workstation SPA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 anchor="ctr"/>
          <a:lstStyle/>
          <a:p>
            <a:pPr algn="ctr" defTabSz="638617"/>
            <a:fld id="{854A34C9-9A4B-6445-85E1-F779B5E87362}" type="slidenum">
              <a:rPr lang="fr-FR" sz="10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638617"/>
              <a:t>16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5" name="Groupe 154"/>
          <p:cNvGrpSpPr/>
          <p:nvPr/>
        </p:nvGrpSpPr>
        <p:grpSpPr>
          <a:xfrm>
            <a:off x="217014" y="927232"/>
            <a:ext cx="1597529" cy="1108656"/>
            <a:chOff x="0" y="1"/>
            <a:chExt cx="1339850" cy="747241"/>
          </a:xfrm>
        </p:grpSpPr>
        <p:sp>
          <p:nvSpPr>
            <p:cNvPr id="156" name="Zone de texte 30"/>
            <p:cNvSpPr txBox="1"/>
            <p:nvPr/>
          </p:nvSpPr>
          <p:spPr>
            <a:xfrm>
              <a:off x="0" y="236707"/>
              <a:ext cx="1339850" cy="51053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Final assembly of the strongback conical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plates and setting 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 pipe end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tooling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10 - SPA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" name="Groupe 157"/>
          <p:cNvGrpSpPr/>
          <p:nvPr/>
        </p:nvGrpSpPr>
        <p:grpSpPr>
          <a:xfrm>
            <a:off x="217016" y="2228866"/>
            <a:ext cx="1597529" cy="1259825"/>
            <a:chOff x="0" y="1"/>
            <a:chExt cx="1339850" cy="849130"/>
          </a:xfrm>
        </p:grpSpPr>
        <p:sp>
          <p:nvSpPr>
            <p:cNvPr id="159" name="Zone de texte 30"/>
            <p:cNvSpPr txBox="1"/>
            <p:nvPr/>
          </p:nvSpPr>
          <p:spPr>
            <a:xfrm>
              <a:off x="0" y="236707"/>
              <a:ext cx="1339850" cy="61242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Removal of the strongback from the vacuum vessel and drilling of the conical plates to receive the positioning pins</a:t>
              </a:r>
            </a:p>
          </p:txBody>
        </p:sp>
        <p:sp>
          <p:nvSpPr>
            <p:cNvPr id="160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11 - SPA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1" name="Groupe 160"/>
          <p:cNvGrpSpPr/>
          <p:nvPr/>
        </p:nvGrpSpPr>
        <p:grpSpPr>
          <a:xfrm>
            <a:off x="217016" y="3694246"/>
            <a:ext cx="1597529" cy="1259825"/>
            <a:chOff x="0" y="1"/>
            <a:chExt cx="1339850" cy="849130"/>
          </a:xfrm>
        </p:grpSpPr>
        <p:sp>
          <p:nvSpPr>
            <p:cNvPr id="162" name="Zone de texte 30"/>
            <p:cNvSpPr txBox="1"/>
            <p:nvPr/>
          </p:nvSpPr>
          <p:spPr>
            <a:xfrm>
              <a:off x="0" y="236707"/>
              <a:ext cx="1339850" cy="61242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the lower part of the magnetic shield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and the lowest part of MLI on strongback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12 - SPA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4" name="Groupe 163"/>
          <p:cNvGrpSpPr/>
          <p:nvPr/>
        </p:nvGrpSpPr>
        <p:grpSpPr>
          <a:xfrm>
            <a:off x="217016" y="5159626"/>
            <a:ext cx="1597529" cy="1259825"/>
            <a:chOff x="0" y="1"/>
            <a:chExt cx="1339850" cy="849130"/>
          </a:xfrm>
        </p:grpSpPr>
        <p:sp>
          <p:nvSpPr>
            <p:cNvPr id="165" name="Zone de texte 30"/>
            <p:cNvSpPr txBox="1"/>
            <p:nvPr/>
          </p:nvSpPr>
          <p:spPr>
            <a:xfrm>
              <a:off x="0" y="236707"/>
              <a:ext cx="1339850" cy="61242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Installation of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G11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posts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equipped with </a:t>
              </a:r>
              <a:r>
                <a:rPr lang="en-US" sz="1000" dirty="0" err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Cernox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on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strongback with electrical testing 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13 - SPA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Groupe 229"/>
          <p:cNvGrpSpPr/>
          <p:nvPr/>
        </p:nvGrpSpPr>
        <p:grpSpPr>
          <a:xfrm>
            <a:off x="2219971" y="799081"/>
            <a:ext cx="1597529" cy="834556"/>
            <a:chOff x="0" y="1"/>
            <a:chExt cx="1339850" cy="562496"/>
          </a:xfrm>
        </p:grpSpPr>
        <p:sp>
          <p:nvSpPr>
            <p:cNvPr id="231" name="Zone de texte 30"/>
            <p:cNvSpPr txBox="1"/>
            <p:nvPr/>
          </p:nvSpPr>
          <p:spPr>
            <a:xfrm>
              <a:off x="0" y="236707"/>
              <a:ext cx="1339850" cy="32579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Lower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thermal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shield assembly with 50K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line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2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14 - SPA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roupe 232"/>
          <p:cNvGrpSpPr/>
          <p:nvPr/>
        </p:nvGrpSpPr>
        <p:grpSpPr>
          <a:xfrm>
            <a:off x="2219971" y="2949181"/>
            <a:ext cx="1597529" cy="908321"/>
            <a:chOff x="0" y="1"/>
            <a:chExt cx="1339850" cy="612214"/>
          </a:xfrm>
        </p:grpSpPr>
        <p:sp>
          <p:nvSpPr>
            <p:cNvPr id="234" name="Zone de texte 30"/>
            <p:cNvSpPr txBox="1"/>
            <p:nvPr/>
          </p:nvSpPr>
          <p:spPr>
            <a:xfrm>
              <a:off x="0" y="236707"/>
              <a:ext cx="1339850" cy="375508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cavity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posts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 G11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posts and 5K line supports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5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16 - SPA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6" name="Groupe 235"/>
          <p:cNvGrpSpPr/>
          <p:nvPr/>
        </p:nvGrpSpPr>
        <p:grpSpPr>
          <a:xfrm>
            <a:off x="2219971" y="4099696"/>
            <a:ext cx="1597529" cy="834556"/>
            <a:chOff x="0" y="1"/>
            <a:chExt cx="1339850" cy="562496"/>
          </a:xfrm>
        </p:grpSpPr>
        <p:sp>
          <p:nvSpPr>
            <p:cNvPr id="237" name="Zone de texte 30"/>
            <p:cNvSpPr txBox="1"/>
            <p:nvPr/>
          </p:nvSpPr>
          <p:spPr>
            <a:xfrm>
              <a:off x="0" y="236707"/>
              <a:ext cx="1339850" cy="32579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Hold point before transfer to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COS workstation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8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17 - SPA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47" name="Connecteur droit avec flèche 246"/>
          <p:cNvCxnSpPr>
            <a:stCxn id="159" idx="2"/>
            <a:endCxn id="163" idx="0"/>
          </p:cNvCxnSpPr>
          <p:nvPr/>
        </p:nvCxnSpPr>
        <p:spPr>
          <a:xfrm>
            <a:off x="1015781" y="3488691"/>
            <a:ext cx="0" cy="20555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avec flèche 247"/>
          <p:cNvCxnSpPr>
            <a:stCxn id="162" idx="2"/>
            <a:endCxn id="166" idx="0"/>
          </p:cNvCxnSpPr>
          <p:nvPr/>
        </p:nvCxnSpPr>
        <p:spPr>
          <a:xfrm>
            <a:off x="1015781" y="4954071"/>
            <a:ext cx="0" cy="20555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necteur droit avec flèche 248"/>
          <p:cNvCxnSpPr/>
          <p:nvPr/>
        </p:nvCxnSpPr>
        <p:spPr>
          <a:xfrm>
            <a:off x="3018735" y="3857502"/>
            <a:ext cx="0" cy="24219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necteur en angle 251"/>
          <p:cNvCxnSpPr>
            <a:stCxn id="165" idx="3"/>
            <a:endCxn id="231" idx="1"/>
          </p:cNvCxnSpPr>
          <p:nvPr/>
        </p:nvCxnSpPr>
        <p:spPr>
          <a:xfrm flipV="1">
            <a:off x="1814545" y="1391956"/>
            <a:ext cx="407681" cy="4573179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Connecteur droit avec flèche 270"/>
          <p:cNvCxnSpPr/>
          <p:nvPr/>
        </p:nvCxnSpPr>
        <p:spPr>
          <a:xfrm>
            <a:off x="1015778" y="2023140"/>
            <a:ext cx="0" cy="20555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Connecteur droit avec flèche 271"/>
          <p:cNvCxnSpPr/>
          <p:nvPr/>
        </p:nvCxnSpPr>
        <p:spPr>
          <a:xfrm>
            <a:off x="3018735" y="1633637"/>
            <a:ext cx="0" cy="24219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 flipH="1">
            <a:off x="1002123" y="713937"/>
            <a:ext cx="1" cy="22939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Imag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255" y="820227"/>
            <a:ext cx="4661187" cy="5778832"/>
          </a:xfrm>
          <a:prstGeom prst="rect">
            <a:avLst/>
          </a:prstGeom>
        </p:spPr>
      </p:pic>
      <p:sp>
        <p:nvSpPr>
          <p:cNvPr id="73" name="Rectangle à coins arrondis 72"/>
          <p:cNvSpPr/>
          <p:nvPr/>
        </p:nvSpPr>
        <p:spPr>
          <a:xfrm>
            <a:off x="186612" y="911768"/>
            <a:ext cx="1658331" cy="1143784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à coins arrondis 73"/>
          <p:cNvSpPr/>
          <p:nvPr/>
        </p:nvSpPr>
        <p:spPr>
          <a:xfrm>
            <a:off x="202288" y="2191932"/>
            <a:ext cx="1658331" cy="1399191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à coins arrondis 74"/>
          <p:cNvSpPr/>
          <p:nvPr/>
        </p:nvSpPr>
        <p:spPr>
          <a:xfrm>
            <a:off x="186611" y="3668712"/>
            <a:ext cx="1658331" cy="1368127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à coins arrondis 75"/>
          <p:cNvSpPr/>
          <p:nvPr/>
        </p:nvSpPr>
        <p:spPr>
          <a:xfrm>
            <a:off x="186611" y="5101851"/>
            <a:ext cx="1658331" cy="1368127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à coins arrondis 76"/>
          <p:cNvSpPr/>
          <p:nvPr/>
        </p:nvSpPr>
        <p:spPr>
          <a:xfrm>
            <a:off x="2189570" y="757791"/>
            <a:ext cx="1658331" cy="966022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à coins arrondis 77"/>
          <p:cNvSpPr/>
          <p:nvPr/>
        </p:nvSpPr>
        <p:spPr>
          <a:xfrm>
            <a:off x="2189570" y="2922062"/>
            <a:ext cx="1658331" cy="966022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à coins arrondis 78"/>
          <p:cNvSpPr/>
          <p:nvPr/>
        </p:nvSpPr>
        <p:spPr>
          <a:xfrm>
            <a:off x="2189570" y="4042232"/>
            <a:ext cx="1658331" cy="966022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961" y="890349"/>
            <a:ext cx="5248645" cy="552451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676" y="1080436"/>
            <a:ext cx="6369377" cy="489610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3021" y="911768"/>
            <a:ext cx="6443740" cy="527011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8263" y="832509"/>
            <a:ext cx="6435644" cy="5166330"/>
          </a:xfrm>
          <a:prstGeom prst="rect">
            <a:avLst/>
          </a:prstGeom>
        </p:spPr>
      </p:pic>
      <p:grpSp>
        <p:nvGrpSpPr>
          <p:cNvPr id="85" name="Groupe 84"/>
          <p:cNvGrpSpPr/>
          <p:nvPr/>
        </p:nvGrpSpPr>
        <p:grpSpPr>
          <a:xfrm>
            <a:off x="2219971" y="1849519"/>
            <a:ext cx="1597529" cy="908321"/>
            <a:chOff x="0" y="1"/>
            <a:chExt cx="1339850" cy="612214"/>
          </a:xfrm>
        </p:grpSpPr>
        <p:sp>
          <p:nvSpPr>
            <p:cNvPr id="86" name="Zone de texte 30"/>
            <p:cNvSpPr txBox="1"/>
            <p:nvPr/>
          </p:nvSpPr>
          <p:spPr>
            <a:xfrm>
              <a:off x="0" y="236707"/>
              <a:ext cx="1339850" cy="375508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Installation of 5K line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15 - SPA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8" name="Rectangle à coins arrondis 87"/>
          <p:cNvSpPr/>
          <p:nvPr/>
        </p:nvSpPr>
        <p:spPr>
          <a:xfrm>
            <a:off x="2189570" y="1822400"/>
            <a:ext cx="1658331" cy="966022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9" name="Connecteur droit avec flèche 88"/>
          <p:cNvCxnSpPr/>
          <p:nvPr/>
        </p:nvCxnSpPr>
        <p:spPr>
          <a:xfrm>
            <a:off x="3018735" y="2757840"/>
            <a:ext cx="0" cy="191341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5829" y="908176"/>
            <a:ext cx="6741070" cy="541304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1506" y="826414"/>
            <a:ext cx="6741070" cy="5725185"/>
          </a:xfrm>
          <a:prstGeom prst="rect">
            <a:avLst/>
          </a:prstGeom>
        </p:spPr>
      </p:pic>
      <p:grpSp>
        <p:nvGrpSpPr>
          <p:cNvPr id="94" name="Groupe 93"/>
          <p:cNvGrpSpPr/>
          <p:nvPr/>
        </p:nvGrpSpPr>
        <p:grpSpPr>
          <a:xfrm>
            <a:off x="6518274" y="-1375"/>
            <a:ext cx="4025900" cy="807209"/>
            <a:chOff x="6518274" y="-1375"/>
            <a:chExt cx="4025900" cy="807209"/>
          </a:xfrm>
        </p:grpSpPr>
        <p:grpSp>
          <p:nvGrpSpPr>
            <p:cNvPr id="95" name="Groupe 94"/>
            <p:cNvGrpSpPr/>
            <p:nvPr/>
          </p:nvGrpSpPr>
          <p:grpSpPr>
            <a:xfrm>
              <a:off x="6540046" y="0"/>
              <a:ext cx="4004128" cy="805834"/>
              <a:chOff x="6540046" y="0"/>
              <a:chExt cx="4004128" cy="805834"/>
            </a:xfrm>
          </p:grpSpPr>
          <p:pic>
            <p:nvPicPr>
              <p:cNvPr id="101" name="Image 10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40046" y="0"/>
                <a:ext cx="3882260" cy="805834"/>
              </a:xfrm>
              <a:prstGeom prst="rect">
                <a:avLst/>
              </a:prstGeom>
            </p:spPr>
          </p:pic>
          <p:sp>
            <p:nvSpPr>
              <p:cNvPr id="102" name="Rectangle 101"/>
              <p:cNvSpPr/>
              <p:nvPr/>
            </p:nvSpPr>
            <p:spPr>
              <a:xfrm>
                <a:off x="8047038" y="0"/>
                <a:ext cx="2497136" cy="752475"/>
              </a:xfrm>
              <a:prstGeom prst="rect">
                <a:avLst/>
              </a:prstGeom>
              <a:solidFill>
                <a:srgbClr val="D9D9D9">
                  <a:alpha val="7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9" name="Rectangle 98"/>
            <p:cNvSpPr/>
            <p:nvPr/>
          </p:nvSpPr>
          <p:spPr>
            <a:xfrm>
              <a:off x="6518274" y="-1375"/>
              <a:ext cx="1057276" cy="752475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7575550" y="363752"/>
              <a:ext cx="471487" cy="382600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7204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1" animBg="1"/>
      <p:bldP spid="88" grpId="0" animBg="1"/>
      <p:bldP spid="8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 smtClean="0"/>
              <a:t>Workstation COS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 anchor="ctr"/>
          <a:lstStyle/>
          <a:p>
            <a:pPr algn="ctr" defTabSz="638617"/>
            <a:fld id="{854A34C9-9A4B-6445-85E1-F779B5E87362}" type="slidenum">
              <a:rPr lang="fr-FR" sz="10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638617"/>
              <a:t>17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6" name="Groupe 95"/>
          <p:cNvGrpSpPr/>
          <p:nvPr/>
        </p:nvGrpSpPr>
        <p:grpSpPr>
          <a:xfrm>
            <a:off x="346720" y="986336"/>
            <a:ext cx="1597529" cy="889524"/>
            <a:chOff x="0" y="1"/>
            <a:chExt cx="1339850" cy="599545"/>
          </a:xfrm>
        </p:grpSpPr>
        <p:sp>
          <p:nvSpPr>
            <p:cNvPr id="97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Displacement of the cold mass above the strongback </a:t>
              </a:r>
            </a:p>
          </p:txBody>
        </p:sp>
        <p:sp>
          <p:nvSpPr>
            <p:cNvPr id="98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1 - COS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1" name="Connecteur droit avec flèche 200"/>
          <p:cNvCxnSpPr>
            <a:endCxn id="184" idx="0"/>
          </p:cNvCxnSpPr>
          <p:nvPr/>
        </p:nvCxnSpPr>
        <p:spPr>
          <a:xfrm flipH="1">
            <a:off x="1145485" y="1875860"/>
            <a:ext cx="1" cy="570713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Groupe 181"/>
          <p:cNvGrpSpPr/>
          <p:nvPr/>
        </p:nvGrpSpPr>
        <p:grpSpPr>
          <a:xfrm>
            <a:off x="346720" y="2446573"/>
            <a:ext cx="1597529" cy="889524"/>
            <a:chOff x="0" y="1"/>
            <a:chExt cx="1339850" cy="599545"/>
          </a:xfrm>
        </p:grpSpPr>
        <p:sp>
          <p:nvSpPr>
            <p:cNvPr id="183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Complete control and alignment of the cavity train</a:t>
              </a:r>
            </a:p>
          </p:txBody>
        </p:sp>
        <p:sp>
          <p:nvSpPr>
            <p:cNvPr id="184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COS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e 184"/>
          <p:cNvGrpSpPr/>
          <p:nvPr/>
        </p:nvGrpSpPr>
        <p:grpSpPr>
          <a:xfrm>
            <a:off x="346720" y="3906810"/>
            <a:ext cx="1597529" cy="889524"/>
            <a:chOff x="0" y="1"/>
            <a:chExt cx="1339850" cy="599545"/>
          </a:xfrm>
        </p:grpSpPr>
        <p:sp>
          <p:nvSpPr>
            <p:cNvPr id="186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Positioning of the cold mass on SB (height and longitudinal positioning)</a:t>
              </a:r>
            </a:p>
          </p:txBody>
        </p:sp>
        <p:sp>
          <p:nvSpPr>
            <p:cNvPr id="187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COS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8" name="Groupe 187"/>
          <p:cNvGrpSpPr/>
          <p:nvPr/>
        </p:nvGrpSpPr>
        <p:grpSpPr>
          <a:xfrm>
            <a:off x="346720" y="5367047"/>
            <a:ext cx="1597529" cy="889524"/>
            <a:chOff x="0" y="1"/>
            <a:chExt cx="1339850" cy="599545"/>
          </a:xfrm>
        </p:grpSpPr>
        <p:sp>
          <p:nvSpPr>
            <p:cNvPr id="189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C-Shape elements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cavities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COS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7" name="Groupe 196"/>
          <p:cNvGrpSpPr/>
          <p:nvPr/>
        </p:nvGrpSpPr>
        <p:grpSpPr>
          <a:xfrm>
            <a:off x="2292888" y="2378078"/>
            <a:ext cx="1597529" cy="1086958"/>
            <a:chOff x="0" y="1"/>
            <a:chExt cx="1339850" cy="732617"/>
          </a:xfrm>
        </p:grpSpPr>
        <p:sp>
          <p:nvSpPr>
            <p:cNvPr id="198" name="Zone de texte 30"/>
            <p:cNvSpPr txBox="1"/>
            <p:nvPr/>
          </p:nvSpPr>
          <p:spPr>
            <a:xfrm>
              <a:off x="0" y="236706"/>
              <a:ext cx="1339850" cy="49591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Disassembly of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bellows </a:t>
              </a:r>
              <a:r>
                <a:rPr lang="en-US" sz="1000" dirty="0" err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rigidifiers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and transitions support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bars then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setting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Invar bars</a:t>
              </a:r>
            </a:p>
          </p:txBody>
        </p:sp>
        <p:sp>
          <p:nvSpPr>
            <p:cNvPr id="199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COS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2" name="Groupe 201"/>
          <p:cNvGrpSpPr/>
          <p:nvPr/>
        </p:nvGrpSpPr>
        <p:grpSpPr>
          <a:xfrm>
            <a:off x="2292888" y="3967254"/>
            <a:ext cx="1597529" cy="1092537"/>
            <a:chOff x="0" y="1"/>
            <a:chExt cx="1339850" cy="736377"/>
          </a:xfrm>
        </p:grpSpPr>
        <p:sp>
          <p:nvSpPr>
            <p:cNvPr id="203" name="Zone de texte 30"/>
            <p:cNvSpPr txBox="1"/>
            <p:nvPr/>
          </p:nvSpPr>
          <p:spPr>
            <a:xfrm>
              <a:off x="0" y="236707"/>
              <a:ext cx="1339850" cy="499671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the G-10 </a:t>
              </a:r>
              <a:r>
                <a:rPr lang="en-US" sz="1000" dirty="0" err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cryo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lines support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and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installation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of JT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and 2K pumping lines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4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COS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5" name="Groupe 204"/>
          <p:cNvGrpSpPr/>
          <p:nvPr/>
        </p:nvGrpSpPr>
        <p:grpSpPr>
          <a:xfrm>
            <a:off x="2292888" y="986336"/>
            <a:ext cx="1597529" cy="889524"/>
            <a:chOff x="0" y="1"/>
            <a:chExt cx="1339850" cy="599545"/>
          </a:xfrm>
        </p:grpSpPr>
        <p:sp>
          <p:nvSpPr>
            <p:cNvPr id="206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Alignment and alignment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check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with C-block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adjustment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6 - COS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8" name="Groupe 207"/>
          <p:cNvGrpSpPr/>
          <p:nvPr/>
        </p:nvGrpSpPr>
        <p:grpSpPr>
          <a:xfrm>
            <a:off x="2292888" y="5358995"/>
            <a:ext cx="1597529" cy="1051873"/>
            <a:chOff x="0" y="1"/>
            <a:chExt cx="1339850" cy="708969"/>
          </a:xfrm>
        </p:grpSpPr>
        <p:sp>
          <p:nvSpPr>
            <p:cNvPr id="209" name="Zone de texte 30"/>
            <p:cNvSpPr txBox="1"/>
            <p:nvPr/>
          </p:nvSpPr>
          <p:spPr>
            <a:xfrm>
              <a:off x="0" y="236706"/>
              <a:ext cx="1339850" cy="47226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Installation of the means of </a:t>
              </a:r>
              <a:r>
                <a:rPr lang="en-US" sz="1000" dirty="0" err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thermalization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of cables and parts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(thermal blocs/straps connections)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0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COS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" name="Groupe 210"/>
          <p:cNvGrpSpPr/>
          <p:nvPr/>
        </p:nvGrpSpPr>
        <p:grpSpPr>
          <a:xfrm>
            <a:off x="4252852" y="858493"/>
            <a:ext cx="1597529" cy="1080616"/>
            <a:chOff x="0" y="1"/>
            <a:chExt cx="1339850" cy="728342"/>
          </a:xfrm>
        </p:grpSpPr>
        <p:sp>
          <p:nvSpPr>
            <p:cNvPr id="212" name="Zone de texte 30"/>
            <p:cNvSpPr txBox="1"/>
            <p:nvPr/>
          </p:nvSpPr>
          <p:spPr>
            <a:xfrm>
              <a:off x="0" y="236706"/>
              <a:ext cx="1339850" cy="491637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Installation of HBCAM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sights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3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10 - COS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4" name="Groupe 213"/>
          <p:cNvGrpSpPr/>
          <p:nvPr/>
        </p:nvGrpSpPr>
        <p:grpSpPr>
          <a:xfrm>
            <a:off x="4252852" y="2195686"/>
            <a:ext cx="1597529" cy="889524"/>
            <a:chOff x="0" y="1"/>
            <a:chExt cx="1339850" cy="599545"/>
          </a:xfrm>
        </p:grpSpPr>
        <p:sp>
          <p:nvSpPr>
            <p:cNvPr id="215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upper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thermal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shield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elements on cold mass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6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11 - COS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Groupe 217"/>
          <p:cNvGrpSpPr/>
          <p:nvPr/>
        </p:nvGrpSpPr>
        <p:grpSpPr>
          <a:xfrm>
            <a:off x="4252852" y="3341787"/>
            <a:ext cx="1597529" cy="889524"/>
            <a:chOff x="0" y="1"/>
            <a:chExt cx="1339850" cy="599545"/>
          </a:xfrm>
        </p:grpSpPr>
        <p:sp>
          <p:nvSpPr>
            <p:cNvPr id="219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Thermal sensor mounting on thermal shield and electrical test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0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12 - COS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Groupe 220"/>
          <p:cNvGrpSpPr/>
          <p:nvPr/>
        </p:nvGrpSpPr>
        <p:grpSpPr>
          <a:xfrm>
            <a:off x="4252852" y="4487888"/>
            <a:ext cx="1597529" cy="889524"/>
            <a:chOff x="0" y="1"/>
            <a:chExt cx="1339850" cy="599545"/>
          </a:xfrm>
        </p:grpSpPr>
        <p:sp>
          <p:nvSpPr>
            <p:cNvPr id="222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the 30-layer MLI on the upper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thermal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shield</a:t>
              </a:r>
            </a:p>
          </p:txBody>
        </p:sp>
        <p:sp>
          <p:nvSpPr>
            <p:cNvPr id="223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13 - COS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Groupe 223"/>
          <p:cNvGrpSpPr/>
          <p:nvPr/>
        </p:nvGrpSpPr>
        <p:grpSpPr>
          <a:xfrm>
            <a:off x="4252852" y="5633990"/>
            <a:ext cx="1597529" cy="889524"/>
            <a:chOff x="0" y="1"/>
            <a:chExt cx="1339850" cy="599545"/>
          </a:xfrm>
        </p:grpSpPr>
        <p:sp>
          <p:nvSpPr>
            <p:cNvPr id="225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Hold point before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CRY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workstation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6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14 - COS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74" name="Connecteur droit avec flèche 273"/>
          <p:cNvCxnSpPr>
            <a:stCxn id="183" idx="2"/>
            <a:endCxn id="187" idx="0"/>
          </p:cNvCxnSpPr>
          <p:nvPr/>
        </p:nvCxnSpPr>
        <p:spPr>
          <a:xfrm>
            <a:off x="1145485" y="3336097"/>
            <a:ext cx="0" cy="570713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Connecteur droit avec flèche 274"/>
          <p:cNvCxnSpPr>
            <a:stCxn id="186" idx="2"/>
          </p:cNvCxnSpPr>
          <p:nvPr/>
        </p:nvCxnSpPr>
        <p:spPr>
          <a:xfrm flipH="1">
            <a:off x="1145484" y="4796334"/>
            <a:ext cx="1" cy="570713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Connecteur droit avec flèche 276"/>
          <p:cNvCxnSpPr>
            <a:stCxn id="206" idx="2"/>
            <a:endCxn id="199" idx="0"/>
          </p:cNvCxnSpPr>
          <p:nvPr/>
        </p:nvCxnSpPr>
        <p:spPr>
          <a:xfrm>
            <a:off x="3091653" y="1875860"/>
            <a:ext cx="0" cy="50221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Connecteur droit avec flèche 277"/>
          <p:cNvCxnSpPr>
            <a:stCxn id="198" idx="2"/>
            <a:endCxn id="204" idx="0"/>
          </p:cNvCxnSpPr>
          <p:nvPr/>
        </p:nvCxnSpPr>
        <p:spPr>
          <a:xfrm>
            <a:off x="3091653" y="3465036"/>
            <a:ext cx="0" cy="50221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Connecteur droit avec flèche 278"/>
          <p:cNvCxnSpPr>
            <a:stCxn id="203" idx="2"/>
            <a:endCxn id="210" idx="0"/>
          </p:cNvCxnSpPr>
          <p:nvPr/>
        </p:nvCxnSpPr>
        <p:spPr>
          <a:xfrm>
            <a:off x="3091653" y="5059790"/>
            <a:ext cx="0" cy="29920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Connecteur droit avec flèche 279"/>
          <p:cNvCxnSpPr>
            <a:stCxn id="212" idx="2"/>
            <a:endCxn id="216" idx="0"/>
          </p:cNvCxnSpPr>
          <p:nvPr/>
        </p:nvCxnSpPr>
        <p:spPr>
          <a:xfrm>
            <a:off x="5051617" y="1939109"/>
            <a:ext cx="0" cy="25657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Connecteur droit avec flèche 280"/>
          <p:cNvCxnSpPr>
            <a:stCxn id="215" idx="2"/>
            <a:endCxn id="220" idx="0"/>
          </p:cNvCxnSpPr>
          <p:nvPr/>
        </p:nvCxnSpPr>
        <p:spPr>
          <a:xfrm>
            <a:off x="5051617" y="3085210"/>
            <a:ext cx="0" cy="25657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Connecteur droit avec flèche 281"/>
          <p:cNvCxnSpPr>
            <a:stCxn id="219" idx="2"/>
            <a:endCxn id="223" idx="0"/>
          </p:cNvCxnSpPr>
          <p:nvPr/>
        </p:nvCxnSpPr>
        <p:spPr>
          <a:xfrm>
            <a:off x="5051617" y="4231311"/>
            <a:ext cx="0" cy="25657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Connecteur droit avec flèche 282"/>
          <p:cNvCxnSpPr>
            <a:stCxn id="222" idx="2"/>
            <a:endCxn id="226" idx="0"/>
          </p:cNvCxnSpPr>
          <p:nvPr/>
        </p:nvCxnSpPr>
        <p:spPr>
          <a:xfrm>
            <a:off x="5051617" y="5377412"/>
            <a:ext cx="0" cy="25657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Connecteur en angle 283"/>
          <p:cNvCxnSpPr>
            <a:stCxn id="189" idx="3"/>
            <a:endCxn id="206" idx="1"/>
          </p:cNvCxnSpPr>
          <p:nvPr/>
        </p:nvCxnSpPr>
        <p:spPr>
          <a:xfrm flipV="1">
            <a:off x="1944249" y="1606694"/>
            <a:ext cx="348639" cy="4380711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Connecteur en angle 284"/>
          <p:cNvCxnSpPr>
            <a:stCxn id="209" idx="3"/>
            <a:endCxn id="212" idx="1"/>
          </p:cNvCxnSpPr>
          <p:nvPr/>
        </p:nvCxnSpPr>
        <p:spPr>
          <a:xfrm flipV="1">
            <a:off x="3890417" y="1574397"/>
            <a:ext cx="362435" cy="4486130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Imag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62" y="1396348"/>
            <a:ext cx="5550185" cy="4858000"/>
          </a:xfrm>
          <a:prstGeom prst="rect">
            <a:avLst/>
          </a:prstGeom>
        </p:spPr>
      </p:pic>
      <p:sp>
        <p:nvSpPr>
          <p:cNvPr id="288" name="Rectangle à coins arrondis 287"/>
          <p:cNvSpPr/>
          <p:nvPr/>
        </p:nvSpPr>
        <p:spPr>
          <a:xfrm>
            <a:off x="316319" y="926673"/>
            <a:ext cx="1658331" cy="101243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9" name="Rectangle à coins arrondis 288"/>
          <p:cNvSpPr/>
          <p:nvPr/>
        </p:nvSpPr>
        <p:spPr>
          <a:xfrm>
            <a:off x="325680" y="2427136"/>
            <a:ext cx="1658331" cy="101243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0" name="Rectangle à coins arrondis 289"/>
          <p:cNvSpPr/>
          <p:nvPr/>
        </p:nvSpPr>
        <p:spPr>
          <a:xfrm>
            <a:off x="325680" y="3878046"/>
            <a:ext cx="1658331" cy="101243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1" name="Rectangle à coins arrondis 290"/>
          <p:cNvSpPr/>
          <p:nvPr/>
        </p:nvSpPr>
        <p:spPr>
          <a:xfrm>
            <a:off x="316319" y="5328956"/>
            <a:ext cx="1658331" cy="101243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3" name="Rectangle à coins arrondis 292"/>
          <p:cNvSpPr/>
          <p:nvPr/>
        </p:nvSpPr>
        <p:spPr>
          <a:xfrm>
            <a:off x="2268415" y="926673"/>
            <a:ext cx="1658331" cy="101243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4" name="Rectangle à coins arrondis 293"/>
          <p:cNvSpPr/>
          <p:nvPr/>
        </p:nvSpPr>
        <p:spPr>
          <a:xfrm>
            <a:off x="2262488" y="2333225"/>
            <a:ext cx="1658331" cy="1171042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5" name="Rectangle à coins arrondis 294"/>
          <p:cNvSpPr/>
          <p:nvPr/>
        </p:nvSpPr>
        <p:spPr>
          <a:xfrm>
            <a:off x="2262488" y="3936631"/>
            <a:ext cx="1658331" cy="1153198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6" name="Rectangle à coins arrondis 295"/>
          <p:cNvSpPr/>
          <p:nvPr/>
        </p:nvSpPr>
        <p:spPr>
          <a:xfrm>
            <a:off x="2266884" y="5328956"/>
            <a:ext cx="1658331" cy="1125687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7" name="Rectangle à coins arrondis 296"/>
          <p:cNvSpPr/>
          <p:nvPr/>
        </p:nvSpPr>
        <p:spPr>
          <a:xfrm>
            <a:off x="4228978" y="823059"/>
            <a:ext cx="1658331" cy="115349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8" name="Rectangle à coins arrondis 297"/>
          <p:cNvSpPr/>
          <p:nvPr/>
        </p:nvSpPr>
        <p:spPr>
          <a:xfrm>
            <a:off x="4217124" y="2150640"/>
            <a:ext cx="1658331" cy="1044072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9" name="Rectangle à coins arrondis 298"/>
          <p:cNvSpPr/>
          <p:nvPr/>
        </p:nvSpPr>
        <p:spPr>
          <a:xfrm>
            <a:off x="4228978" y="3294825"/>
            <a:ext cx="1658331" cy="1021739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0" name="Rectangle à coins arrondis 299"/>
          <p:cNvSpPr/>
          <p:nvPr/>
        </p:nvSpPr>
        <p:spPr>
          <a:xfrm>
            <a:off x="4217124" y="4453418"/>
            <a:ext cx="1658331" cy="996497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1" name="Rectangle à coins arrondis 300"/>
          <p:cNvSpPr/>
          <p:nvPr/>
        </p:nvSpPr>
        <p:spPr>
          <a:xfrm>
            <a:off x="4217124" y="5585542"/>
            <a:ext cx="1658331" cy="996497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" name="Image 3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870" y="1236905"/>
            <a:ext cx="5832527" cy="5017443"/>
          </a:xfrm>
          <a:prstGeom prst="rect">
            <a:avLst/>
          </a:prstGeom>
        </p:spPr>
      </p:pic>
      <p:pic>
        <p:nvPicPr>
          <p:cNvPr id="309" name="Image 3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468" y="1539571"/>
            <a:ext cx="5920090" cy="4463121"/>
          </a:xfrm>
          <a:prstGeom prst="rect">
            <a:avLst/>
          </a:prstGeom>
        </p:spPr>
      </p:pic>
      <p:pic>
        <p:nvPicPr>
          <p:cNvPr id="310" name="Image 3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504" y="1614867"/>
            <a:ext cx="6083613" cy="4597636"/>
          </a:xfrm>
          <a:prstGeom prst="rect">
            <a:avLst/>
          </a:prstGeom>
        </p:spPr>
      </p:pic>
      <p:pic>
        <p:nvPicPr>
          <p:cNvPr id="311" name="Image 3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3843" y="1464922"/>
            <a:ext cx="6121715" cy="4826248"/>
          </a:xfrm>
          <a:prstGeom prst="rect">
            <a:avLst/>
          </a:prstGeom>
        </p:spPr>
      </p:pic>
      <p:grpSp>
        <p:nvGrpSpPr>
          <p:cNvPr id="313" name="Groupe 312"/>
          <p:cNvGrpSpPr/>
          <p:nvPr/>
        </p:nvGrpSpPr>
        <p:grpSpPr>
          <a:xfrm>
            <a:off x="6518273" y="-1375"/>
            <a:ext cx="4025900" cy="807209"/>
            <a:chOff x="6518273" y="-1375"/>
            <a:chExt cx="4025900" cy="807209"/>
          </a:xfrm>
        </p:grpSpPr>
        <p:grpSp>
          <p:nvGrpSpPr>
            <p:cNvPr id="314" name="Groupe 313"/>
            <p:cNvGrpSpPr/>
            <p:nvPr/>
          </p:nvGrpSpPr>
          <p:grpSpPr>
            <a:xfrm>
              <a:off x="6540046" y="0"/>
              <a:ext cx="4004127" cy="805834"/>
              <a:chOff x="6540046" y="0"/>
              <a:chExt cx="4004127" cy="805834"/>
            </a:xfrm>
          </p:grpSpPr>
          <p:pic>
            <p:nvPicPr>
              <p:cNvPr id="317" name="Image 3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40046" y="0"/>
                <a:ext cx="3882260" cy="805834"/>
              </a:xfrm>
              <a:prstGeom prst="rect">
                <a:avLst/>
              </a:prstGeom>
            </p:spPr>
          </p:pic>
          <p:sp>
            <p:nvSpPr>
              <p:cNvPr id="318" name="Rectangle 317"/>
              <p:cNvSpPr/>
              <p:nvPr/>
            </p:nvSpPr>
            <p:spPr>
              <a:xfrm>
                <a:off x="8524874" y="0"/>
                <a:ext cx="2019299" cy="752475"/>
              </a:xfrm>
              <a:prstGeom prst="rect">
                <a:avLst/>
              </a:prstGeom>
              <a:solidFill>
                <a:srgbClr val="D9D9D9">
                  <a:alpha val="7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15" name="Rectangle 314"/>
            <p:cNvSpPr/>
            <p:nvPr/>
          </p:nvSpPr>
          <p:spPr>
            <a:xfrm>
              <a:off x="6518273" y="-1375"/>
              <a:ext cx="1573215" cy="752475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7359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3" grpId="0" animBg="1"/>
      <p:bldP spid="293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0" animBg="1"/>
      <p:bldP spid="300" grpId="1" animBg="1"/>
      <p:bldP spid="30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 smtClean="0"/>
              <a:t>Workstation CRY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 anchor="ctr"/>
          <a:lstStyle/>
          <a:p>
            <a:pPr algn="ctr" defTabSz="638617"/>
            <a:fld id="{854A34C9-9A4B-6445-85E1-F779B5E87362}" type="slidenum">
              <a:rPr lang="fr-FR" sz="10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638617"/>
              <a:t>18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6" name="Groupe 95"/>
          <p:cNvGrpSpPr/>
          <p:nvPr/>
        </p:nvGrpSpPr>
        <p:grpSpPr>
          <a:xfrm>
            <a:off x="338254" y="986336"/>
            <a:ext cx="1597529" cy="889524"/>
            <a:chOff x="0" y="1"/>
            <a:chExt cx="1339850" cy="599545"/>
          </a:xfrm>
        </p:grpSpPr>
        <p:sp>
          <p:nvSpPr>
            <p:cNvPr id="97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Insertion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of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strongback with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cold mass in vacuum vessel</a:t>
              </a:r>
            </a:p>
          </p:txBody>
        </p:sp>
        <p:sp>
          <p:nvSpPr>
            <p:cNvPr id="98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1 - CRY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1" name="Connecteur droit avec flèche 200"/>
          <p:cNvCxnSpPr>
            <a:endCxn id="130" idx="0"/>
          </p:cNvCxnSpPr>
          <p:nvPr/>
        </p:nvCxnSpPr>
        <p:spPr>
          <a:xfrm flipH="1">
            <a:off x="1137019" y="1875860"/>
            <a:ext cx="2" cy="33673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Connecteur en angle 283"/>
          <p:cNvCxnSpPr>
            <a:stCxn id="165" idx="3"/>
            <a:endCxn id="135" idx="1"/>
          </p:cNvCxnSpPr>
          <p:nvPr/>
        </p:nvCxnSpPr>
        <p:spPr>
          <a:xfrm flipV="1">
            <a:off x="1935783" y="1511242"/>
            <a:ext cx="660335" cy="429956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Groupe 127"/>
          <p:cNvGrpSpPr/>
          <p:nvPr/>
        </p:nvGrpSpPr>
        <p:grpSpPr>
          <a:xfrm>
            <a:off x="338254" y="2212595"/>
            <a:ext cx="1597529" cy="1238372"/>
            <a:chOff x="0" y="1"/>
            <a:chExt cx="1339850" cy="834671"/>
          </a:xfrm>
        </p:grpSpPr>
        <p:sp>
          <p:nvSpPr>
            <p:cNvPr id="129" name="Zone de texte 30"/>
            <p:cNvSpPr txBox="1"/>
            <p:nvPr/>
          </p:nvSpPr>
          <p:spPr>
            <a:xfrm>
              <a:off x="0" y="236706"/>
              <a:ext cx="1339850" cy="597966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Positioning 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cold mass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 the vacuum vessel (Adjustment of the studs + tightening of the locking nut)</a:t>
              </a:r>
            </a:p>
          </p:txBody>
        </p:sp>
        <p:sp>
          <p:nvSpPr>
            <p:cNvPr id="130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CRY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Groupe 130"/>
          <p:cNvGrpSpPr/>
          <p:nvPr/>
        </p:nvGrpSpPr>
        <p:grpSpPr>
          <a:xfrm>
            <a:off x="338254" y="3787702"/>
            <a:ext cx="1597529" cy="1070441"/>
            <a:chOff x="0" y="1"/>
            <a:chExt cx="1339850" cy="721484"/>
          </a:xfrm>
        </p:grpSpPr>
        <p:sp>
          <p:nvSpPr>
            <p:cNvPr id="132" name="Zone de texte 30"/>
            <p:cNvSpPr txBox="1"/>
            <p:nvPr/>
          </p:nvSpPr>
          <p:spPr>
            <a:xfrm>
              <a:off x="0" y="236707"/>
              <a:ext cx="1339850" cy="484778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Pre-stressing 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strongback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via studs (vacuum deformation, thermal shrinkage)</a:t>
              </a:r>
            </a:p>
          </p:txBody>
        </p:sp>
        <p:sp>
          <p:nvSpPr>
            <p:cNvPr id="133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CRY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Groupe 133"/>
          <p:cNvGrpSpPr/>
          <p:nvPr/>
        </p:nvGrpSpPr>
        <p:grpSpPr>
          <a:xfrm>
            <a:off x="2596118" y="890884"/>
            <a:ext cx="1597529" cy="889524"/>
            <a:chOff x="0" y="1"/>
            <a:chExt cx="1339850" cy="599545"/>
          </a:xfrm>
        </p:grpSpPr>
        <p:sp>
          <p:nvSpPr>
            <p:cNvPr id="135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Side heat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shield/MLI/magnetic shield assembly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5 - CRY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7" name="Groupe 136"/>
          <p:cNvGrpSpPr/>
          <p:nvPr/>
        </p:nvGrpSpPr>
        <p:grpSpPr>
          <a:xfrm>
            <a:off x="2596118" y="1963396"/>
            <a:ext cx="1597529" cy="1084386"/>
            <a:chOff x="0" y="1"/>
            <a:chExt cx="1339850" cy="730883"/>
          </a:xfrm>
        </p:grpSpPr>
        <p:sp>
          <p:nvSpPr>
            <p:cNvPr id="138" name="Zone de texte 30"/>
            <p:cNvSpPr txBox="1"/>
            <p:nvPr/>
          </p:nvSpPr>
          <p:spPr>
            <a:xfrm>
              <a:off x="0" y="236706"/>
              <a:ext cx="1339850" cy="494178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the vessel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endcaps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 HBCAM windows /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gate valves protections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6 - CRY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0" name="Groupe 139"/>
          <p:cNvGrpSpPr/>
          <p:nvPr/>
        </p:nvGrpSpPr>
        <p:grpSpPr>
          <a:xfrm>
            <a:off x="2596118" y="3230770"/>
            <a:ext cx="1597529" cy="889524"/>
            <a:chOff x="0" y="1"/>
            <a:chExt cx="1339850" cy="599545"/>
          </a:xfrm>
        </p:grpSpPr>
        <p:sp>
          <p:nvSpPr>
            <p:cNvPr id="141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Position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control of cold mass in vacuum vessel by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HBCAM</a:t>
              </a:r>
            </a:p>
          </p:txBody>
        </p:sp>
        <p:sp>
          <p:nvSpPr>
            <p:cNvPr id="142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7 - CRY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3" name="Groupe 142"/>
          <p:cNvGrpSpPr/>
          <p:nvPr/>
        </p:nvGrpSpPr>
        <p:grpSpPr>
          <a:xfrm>
            <a:off x="2596118" y="4303282"/>
            <a:ext cx="1597529" cy="889524"/>
            <a:chOff x="0" y="1"/>
            <a:chExt cx="1339850" cy="599545"/>
          </a:xfrm>
        </p:grpSpPr>
        <p:sp>
          <p:nvSpPr>
            <p:cNvPr id="144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0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Studs vacuum </a:t>
              </a:r>
              <a:r>
                <a:rPr lang="fr-FR" sz="1000" dirty="0" err="1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cover</a:t>
              </a:r>
              <a:r>
                <a:rPr lang="fr-FR" sz="10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1000" dirty="0" err="1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</a:t>
              </a:r>
              <a:endPara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CRY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6" name="Groupe 145"/>
          <p:cNvGrpSpPr/>
          <p:nvPr/>
        </p:nvGrpSpPr>
        <p:grpSpPr>
          <a:xfrm>
            <a:off x="2596118" y="5375794"/>
            <a:ext cx="1597529" cy="889524"/>
            <a:chOff x="0" y="1"/>
            <a:chExt cx="1339850" cy="599545"/>
          </a:xfrm>
        </p:grpSpPr>
        <p:sp>
          <p:nvSpPr>
            <p:cNvPr id="147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Hold point before transfer to CLO station</a:t>
              </a:r>
            </a:p>
          </p:txBody>
        </p:sp>
        <p:sp>
          <p:nvSpPr>
            <p:cNvPr id="148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CRY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49" name="Connecteur droit avec flèche 148"/>
          <p:cNvCxnSpPr>
            <a:stCxn id="129" idx="2"/>
            <a:endCxn id="133" idx="0"/>
          </p:cNvCxnSpPr>
          <p:nvPr/>
        </p:nvCxnSpPr>
        <p:spPr>
          <a:xfrm>
            <a:off x="1137019" y="3450967"/>
            <a:ext cx="0" cy="33673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>
            <a:stCxn id="132" idx="2"/>
            <a:endCxn id="166" idx="0"/>
          </p:cNvCxnSpPr>
          <p:nvPr/>
        </p:nvCxnSpPr>
        <p:spPr>
          <a:xfrm>
            <a:off x="1137019" y="4858143"/>
            <a:ext cx="0" cy="33673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/>
          <p:cNvCxnSpPr>
            <a:stCxn id="138" idx="2"/>
            <a:endCxn id="142" idx="0"/>
          </p:cNvCxnSpPr>
          <p:nvPr/>
        </p:nvCxnSpPr>
        <p:spPr>
          <a:xfrm>
            <a:off x="3394883" y="3047782"/>
            <a:ext cx="0" cy="1829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/>
          <p:cNvCxnSpPr>
            <a:stCxn id="141" idx="2"/>
            <a:endCxn id="145" idx="0"/>
          </p:cNvCxnSpPr>
          <p:nvPr/>
        </p:nvCxnSpPr>
        <p:spPr>
          <a:xfrm>
            <a:off x="3394883" y="4120294"/>
            <a:ext cx="0" cy="1829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/>
          <p:cNvCxnSpPr>
            <a:stCxn id="144" idx="2"/>
            <a:endCxn id="148" idx="0"/>
          </p:cNvCxnSpPr>
          <p:nvPr/>
        </p:nvCxnSpPr>
        <p:spPr>
          <a:xfrm>
            <a:off x="3394883" y="5192806"/>
            <a:ext cx="0" cy="1829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Groupe 163"/>
          <p:cNvGrpSpPr/>
          <p:nvPr/>
        </p:nvGrpSpPr>
        <p:grpSpPr>
          <a:xfrm>
            <a:off x="338254" y="5194877"/>
            <a:ext cx="1597529" cy="880667"/>
            <a:chOff x="0" y="1"/>
            <a:chExt cx="1339850" cy="593575"/>
          </a:xfrm>
        </p:grpSpPr>
        <p:sp>
          <p:nvSpPr>
            <p:cNvPr id="165" name="Zone de texte 30"/>
            <p:cNvSpPr txBox="1"/>
            <p:nvPr/>
          </p:nvSpPr>
          <p:spPr>
            <a:xfrm>
              <a:off x="0" y="236707"/>
              <a:ext cx="1339850" cy="35686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Couplers warm parts assembly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E09DB9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4 - CRY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70" name="Connecteur droit avec flèche 169"/>
          <p:cNvCxnSpPr>
            <a:stCxn id="135" idx="2"/>
            <a:endCxn id="139" idx="0"/>
          </p:cNvCxnSpPr>
          <p:nvPr/>
        </p:nvCxnSpPr>
        <p:spPr>
          <a:xfrm>
            <a:off x="3394883" y="1780408"/>
            <a:ext cx="0" cy="1829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à coins arrondis 173"/>
          <p:cNvSpPr/>
          <p:nvPr/>
        </p:nvSpPr>
        <p:spPr>
          <a:xfrm>
            <a:off x="316319" y="926673"/>
            <a:ext cx="1658331" cy="101243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Rectangle à coins arrondis 174"/>
          <p:cNvSpPr/>
          <p:nvPr/>
        </p:nvSpPr>
        <p:spPr>
          <a:xfrm>
            <a:off x="307852" y="2181249"/>
            <a:ext cx="1658331" cy="1341715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Rectangle à coins arrondis 175"/>
          <p:cNvSpPr/>
          <p:nvPr/>
        </p:nvSpPr>
        <p:spPr>
          <a:xfrm>
            <a:off x="307852" y="3772695"/>
            <a:ext cx="1658331" cy="1157445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Rectangle à coins arrondis 176"/>
          <p:cNvSpPr/>
          <p:nvPr/>
        </p:nvSpPr>
        <p:spPr>
          <a:xfrm>
            <a:off x="316319" y="5146382"/>
            <a:ext cx="1658331" cy="99878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Rectangle à coins arrondis 177"/>
          <p:cNvSpPr/>
          <p:nvPr/>
        </p:nvSpPr>
        <p:spPr>
          <a:xfrm>
            <a:off x="2565718" y="873122"/>
            <a:ext cx="1658331" cy="99878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Rectangle à coins arrondis 178"/>
          <p:cNvSpPr/>
          <p:nvPr/>
        </p:nvSpPr>
        <p:spPr>
          <a:xfrm>
            <a:off x="2576454" y="1938435"/>
            <a:ext cx="1658331" cy="1179183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Rectangle à coins arrondis 179"/>
          <p:cNvSpPr/>
          <p:nvPr/>
        </p:nvSpPr>
        <p:spPr>
          <a:xfrm>
            <a:off x="2576454" y="3198110"/>
            <a:ext cx="1658331" cy="968531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Rectangle à coins arrondis 180"/>
          <p:cNvSpPr/>
          <p:nvPr/>
        </p:nvSpPr>
        <p:spPr>
          <a:xfrm>
            <a:off x="2565718" y="4290520"/>
            <a:ext cx="1658331" cy="948634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Rectangle à coins arrondis 193"/>
          <p:cNvSpPr/>
          <p:nvPr/>
        </p:nvSpPr>
        <p:spPr>
          <a:xfrm>
            <a:off x="2576453" y="5345823"/>
            <a:ext cx="1658331" cy="948634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247" y="1112978"/>
            <a:ext cx="5982007" cy="493420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992" y="1007190"/>
            <a:ext cx="5921923" cy="5156384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339" y="1069847"/>
            <a:ext cx="5919915" cy="5147753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610" y="1183624"/>
            <a:ext cx="6299118" cy="500082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0931" y="1017959"/>
            <a:ext cx="6666043" cy="5191170"/>
          </a:xfrm>
          <a:prstGeom prst="rect">
            <a:avLst/>
          </a:prstGeom>
        </p:spPr>
      </p:pic>
      <p:grpSp>
        <p:nvGrpSpPr>
          <p:cNvPr id="195" name="Groupe 194"/>
          <p:cNvGrpSpPr/>
          <p:nvPr/>
        </p:nvGrpSpPr>
        <p:grpSpPr>
          <a:xfrm>
            <a:off x="6518273" y="-1375"/>
            <a:ext cx="4025900" cy="807209"/>
            <a:chOff x="6518273" y="-1375"/>
            <a:chExt cx="4025900" cy="807209"/>
          </a:xfrm>
        </p:grpSpPr>
        <p:grpSp>
          <p:nvGrpSpPr>
            <p:cNvPr id="196" name="Groupe 195"/>
            <p:cNvGrpSpPr/>
            <p:nvPr/>
          </p:nvGrpSpPr>
          <p:grpSpPr>
            <a:xfrm>
              <a:off x="6540046" y="0"/>
              <a:ext cx="4004127" cy="805834"/>
              <a:chOff x="6540046" y="0"/>
              <a:chExt cx="4004127" cy="805834"/>
            </a:xfrm>
          </p:grpSpPr>
          <p:pic>
            <p:nvPicPr>
              <p:cNvPr id="217" name="Image 2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40046" y="0"/>
                <a:ext cx="3882260" cy="805834"/>
              </a:xfrm>
              <a:prstGeom prst="rect">
                <a:avLst/>
              </a:prstGeom>
            </p:spPr>
          </p:pic>
          <p:sp>
            <p:nvSpPr>
              <p:cNvPr id="227" name="Rectangle 226"/>
              <p:cNvSpPr/>
              <p:nvPr/>
            </p:nvSpPr>
            <p:spPr>
              <a:xfrm>
                <a:off x="9085263" y="0"/>
                <a:ext cx="1458910" cy="752475"/>
              </a:xfrm>
              <a:prstGeom prst="rect">
                <a:avLst/>
              </a:prstGeom>
              <a:solidFill>
                <a:srgbClr val="D9D9D9">
                  <a:alpha val="7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0" name="Rectangle 199"/>
            <p:cNvSpPr/>
            <p:nvPr/>
          </p:nvSpPr>
          <p:spPr>
            <a:xfrm>
              <a:off x="6518273" y="-1375"/>
              <a:ext cx="2028827" cy="752475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6073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9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 smtClean="0"/>
              <a:t>Workstation CRY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 anchor="ctr"/>
          <a:lstStyle/>
          <a:p>
            <a:pPr algn="ctr" defTabSz="638617"/>
            <a:fld id="{854A34C9-9A4B-6445-85E1-F779B5E87362}" type="slidenum">
              <a:rPr lang="fr-FR" sz="10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638617"/>
              <a:t>19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6" name="Groupe 95"/>
          <p:cNvGrpSpPr/>
          <p:nvPr/>
        </p:nvGrpSpPr>
        <p:grpSpPr>
          <a:xfrm>
            <a:off x="338253" y="986336"/>
            <a:ext cx="1597529" cy="889524"/>
            <a:chOff x="0" y="1"/>
            <a:chExt cx="1339850" cy="599545"/>
          </a:xfrm>
        </p:grpSpPr>
        <p:sp>
          <p:nvSpPr>
            <p:cNvPr id="97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Assembly/welding of the relief line (tubes/bellows) + </a:t>
              </a:r>
              <a:r>
                <a:rPr lang="en-US" sz="1000" dirty="0" err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Cernox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&amp; </a:t>
              </a:r>
              <a:r>
                <a:rPr lang="en-US" sz="1000" dirty="0" err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Platinium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1" name="Connecteur droit avec flèche 200"/>
          <p:cNvCxnSpPr>
            <a:endCxn id="116" idx="0"/>
          </p:cNvCxnSpPr>
          <p:nvPr/>
        </p:nvCxnSpPr>
        <p:spPr>
          <a:xfrm flipH="1">
            <a:off x="1137018" y="1875860"/>
            <a:ext cx="2" cy="60776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e 113"/>
          <p:cNvGrpSpPr/>
          <p:nvPr/>
        </p:nvGrpSpPr>
        <p:grpSpPr>
          <a:xfrm>
            <a:off x="338253" y="2483628"/>
            <a:ext cx="1597529" cy="889524"/>
            <a:chOff x="0" y="1"/>
            <a:chExt cx="1339850" cy="599545"/>
          </a:xfrm>
        </p:grpSpPr>
        <p:sp>
          <p:nvSpPr>
            <p:cNvPr id="115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5K inlet &amp; outlet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bayonets valves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kits on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5K hoses 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7" name="Groupe 116"/>
          <p:cNvGrpSpPr/>
          <p:nvPr/>
        </p:nvGrpSpPr>
        <p:grpSpPr>
          <a:xfrm>
            <a:off x="338253" y="3980920"/>
            <a:ext cx="1597529" cy="889524"/>
            <a:chOff x="0" y="1"/>
            <a:chExt cx="1339850" cy="599545"/>
          </a:xfrm>
        </p:grpSpPr>
        <p:sp>
          <p:nvSpPr>
            <p:cNvPr id="118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35K-50K inlet &amp; outlet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bayonets valves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kits on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hoses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0" name="Groupe 119"/>
          <p:cNvGrpSpPr/>
          <p:nvPr/>
        </p:nvGrpSpPr>
        <p:grpSpPr>
          <a:xfrm>
            <a:off x="338253" y="5478213"/>
            <a:ext cx="1597529" cy="889524"/>
            <a:chOff x="0" y="1"/>
            <a:chExt cx="1339850" cy="599545"/>
          </a:xfrm>
        </p:grpSpPr>
        <p:sp>
          <p:nvSpPr>
            <p:cNvPr id="121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the 2K pumping bayonet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valve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kit (</a:t>
              </a:r>
              <a:r>
                <a:rPr lang="en-US" sz="1000" dirty="0" err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line+valve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22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" name="Groupe 122"/>
          <p:cNvGrpSpPr/>
          <p:nvPr/>
        </p:nvGrpSpPr>
        <p:grpSpPr>
          <a:xfrm>
            <a:off x="2189695" y="986336"/>
            <a:ext cx="1597529" cy="889524"/>
            <a:chOff x="0" y="1"/>
            <a:chExt cx="1339850" cy="599545"/>
          </a:xfrm>
        </p:grpSpPr>
        <p:sp>
          <p:nvSpPr>
            <p:cNvPr id="124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Assembling the CD </a:t>
              </a:r>
              <a:r>
                <a:rPr lang="en-US" sz="1000" dirty="0" err="1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cryo</a:t>
              </a:r>
              <a:r>
                <a:rPr lang="en-US" sz="10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bayonet </a:t>
              </a: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valve kit on hoses</a:t>
              </a:r>
              <a:endParaRPr lang="fr-F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Groupe 125"/>
          <p:cNvGrpSpPr/>
          <p:nvPr/>
        </p:nvGrpSpPr>
        <p:grpSpPr>
          <a:xfrm>
            <a:off x="2189695" y="2139115"/>
            <a:ext cx="1597529" cy="889524"/>
            <a:chOff x="0" y="1"/>
            <a:chExt cx="1339850" cy="599545"/>
          </a:xfrm>
        </p:grpSpPr>
        <p:sp>
          <p:nvSpPr>
            <p:cNvPr id="127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the </a:t>
              </a:r>
              <a:r>
                <a:rPr lang="en-US" sz="1000" dirty="0" err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Cryo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JT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bayonet valve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kit on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hoses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1" name="Groupe 150"/>
          <p:cNvGrpSpPr/>
          <p:nvPr/>
        </p:nvGrpSpPr>
        <p:grpSpPr>
          <a:xfrm>
            <a:off x="2189695" y="3291894"/>
            <a:ext cx="1597529" cy="1223340"/>
            <a:chOff x="0" y="1"/>
            <a:chExt cx="1339850" cy="824539"/>
          </a:xfrm>
        </p:grpSpPr>
        <p:sp>
          <p:nvSpPr>
            <p:cNvPr id="153" name="Zone de texte 30"/>
            <p:cNvSpPr txBox="1"/>
            <p:nvPr/>
          </p:nvSpPr>
          <p:spPr>
            <a:xfrm>
              <a:off x="0" y="236707"/>
              <a:ext cx="1339850" cy="587833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Weldment of heat exchanger, pumping line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straight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tube/bellows and connection of the 2 elements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Groupe 155"/>
          <p:cNvGrpSpPr/>
          <p:nvPr/>
        </p:nvGrpSpPr>
        <p:grpSpPr>
          <a:xfrm>
            <a:off x="2189695" y="4778489"/>
            <a:ext cx="1597529" cy="1531643"/>
            <a:chOff x="0" y="1"/>
            <a:chExt cx="1339850" cy="1032338"/>
          </a:xfrm>
        </p:grpSpPr>
        <p:sp>
          <p:nvSpPr>
            <p:cNvPr id="157" name="Zone de texte 30"/>
            <p:cNvSpPr txBox="1"/>
            <p:nvPr/>
          </p:nvSpPr>
          <p:spPr>
            <a:xfrm>
              <a:off x="0" y="236706"/>
              <a:ext cx="1339850" cy="795633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Leak test of the welds of the helium circuitry welded by spraying then by overpressure of helium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with sniffing       Radiography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of CD valve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welds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7" name="Groupe 166"/>
          <p:cNvGrpSpPr/>
          <p:nvPr/>
        </p:nvGrpSpPr>
        <p:grpSpPr>
          <a:xfrm>
            <a:off x="4136751" y="981812"/>
            <a:ext cx="1597529" cy="889524"/>
            <a:chOff x="0" y="1"/>
            <a:chExt cx="1339850" cy="599545"/>
          </a:xfrm>
        </p:grpSpPr>
        <p:sp>
          <p:nvSpPr>
            <p:cNvPr id="168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Lateral side port MLI and thermal shield assembly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</a:t>
              </a: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0" name="Groupe 169"/>
          <p:cNvGrpSpPr/>
          <p:nvPr/>
        </p:nvGrpSpPr>
        <p:grpSpPr>
          <a:xfrm>
            <a:off x="4136751" y="2051552"/>
            <a:ext cx="1597529" cy="1020937"/>
            <a:chOff x="0" y="1"/>
            <a:chExt cx="1339850" cy="688118"/>
          </a:xfrm>
        </p:grpSpPr>
        <p:sp>
          <p:nvSpPr>
            <p:cNvPr id="171" name="Zone de texte 30"/>
            <p:cNvSpPr txBox="1"/>
            <p:nvPr/>
          </p:nvSpPr>
          <p:spPr>
            <a:xfrm>
              <a:off x="0" y="236707"/>
              <a:ext cx="1339850" cy="45141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Thermal shield assembly on top port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Instrumentation hoses retainer mounting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e 172"/>
          <p:cNvGrpSpPr/>
          <p:nvPr/>
        </p:nvGrpSpPr>
        <p:grpSpPr>
          <a:xfrm>
            <a:off x="4136751" y="3252705"/>
            <a:ext cx="1597529" cy="889524"/>
            <a:chOff x="0" y="1"/>
            <a:chExt cx="1339850" cy="599545"/>
          </a:xfrm>
        </p:grpSpPr>
        <p:sp>
          <p:nvSpPr>
            <p:cNvPr id="174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lateral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MLI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 top port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11 -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6" name="Groupe 175"/>
          <p:cNvGrpSpPr/>
          <p:nvPr/>
        </p:nvGrpSpPr>
        <p:grpSpPr>
          <a:xfrm>
            <a:off x="4136751" y="4322445"/>
            <a:ext cx="1597529" cy="889524"/>
            <a:chOff x="0" y="1"/>
            <a:chExt cx="1339850" cy="599545"/>
          </a:xfrm>
        </p:grpSpPr>
        <p:sp>
          <p:nvSpPr>
            <p:cNvPr id="177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Magnetic shield assembly on top port</a:t>
              </a:r>
            </a:p>
          </p:txBody>
        </p:sp>
        <p:sp>
          <p:nvSpPr>
            <p:cNvPr id="178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9" name="Groupe 258"/>
          <p:cNvGrpSpPr/>
          <p:nvPr/>
        </p:nvGrpSpPr>
        <p:grpSpPr>
          <a:xfrm>
            <a:off x="4136751" y="5392185"/>
            <a:ext cx="1597529" cy="889524"/>
            <a:chOff x="0" y="1"/>
            <a:chExt cx="1339850" cy="599545"/>
          </a:xfrm>
        </p:grpSpPr>
        <p:sp>
          <p:nvSpPr>
            <p:cNvPr id="260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Assembling the top port on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vacuum vessel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1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13 -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4" name="Connecteur droit avec flèche 263"/>
          <p:cNvCxnSpPr>
            <a:stCxn id="115" idx="2"/>
            <a:endCxn id="119" idx="0"/>
          </p:cNvCxnSpPr>
          <p:nvPr/>
        </p:nvCxnSpPr>
        <p:spPr>
          <a:xfrm>
            <a:off x="1137018" y="3373152"/>
            <a:ext cx="0" cy="60776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Connecteur droit avec flèche 264"/>
          <p:cNvCxnSpPr>
            <a:stCxn id="118" idx="2"/>
            <a:endCxn id="122" idx="0"/>
          </p:cNvCxnSpPr>
          <p:nvPr/>
        </p:nvCxnSpPr>
        <p:spPr>
          <a:xfrm>
            <a:off x="1137018" y="4870444"/>
            <a:ext cx="0" cy="607769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Connecteur droit avec flèche 265"/>
          <p:cNvCxnSpPr>
            <a:stCxn id="124" idx="2"/>
            <a:endCxn id="150" idx="0"/>
          </p:cNvCxnSpPr>
          <p:nvPr/>
        </p:nvCxnSpPr>
        <p:spPr>
          <a:xfrm>
            <a:off x="2988460" y="1875860"/>
            <a:ext cx="0" cy="26325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Connecteur droit avec flèche 266"/>
          <p:cNvCxnSpPr>
            <a:stCxn id="127" idx="2"/>
            <a:endCxn id="154" idx="0"/>
          </p:cNvCxnSpPr>
          <p:nvPr/>
        </p:nvCxnSpPr>
        <p:spPr>
          <a:xfrm>
            <a:off x="2988460" y="3028639"/>
            <a:ext cx="0" cy="26325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Connecteur droit avec flèche 267"/>
          <p:cNvCxnSpPr>
            <a:stCxn id="153" idx="2"/>
            <a:endCxn id="159" idx="0"/>
          </p:cNvCxnSpPr>
          <p:nvPr/>
        </p:nvCxnSpPr>
        <p:spPr>
          <a:xfrm>
            <a:off x="2988460" y="4515234"/>
            <a:ext cx="0" cy="26325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Connecteur droit avec flèche 268"/>
          <p:cNvCxnSpPr>
            <a:stCxn id="171" idx="2"/>
            <a:endCxn id="175" idx="0"/>
          </p:cNvCxnSpPr>
          <p:nvPr/>
        </p:nvCxnSpPr>
        <p:spPr>
          <a:xfrm>
            <a:off x="4935516" y="3072489"/>
            <a:ext cx="0" cy="18021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Connecteur droit avec flèche 269"/>
          <p:cNvCxnSpPr>
            <a:stCxn id="174" idx="2"/>
            <a:endCxn id="178" idx="0"/>
          </p:cNvCxnSpPr>
          <p:nvPr/>
        </p:nvCxnSpPr>
        <p:spPr>
          <a:xfrm>
            <a:off x="4935516" y="4142229"/>
            <a:ext cx="0" cy="18021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Connecteur droit avec flèche 272"/>
          <p:cNvCxnSpPr>
            <a:stCxn id="168" idx="2"/>
            <a:endCxn id="172" idx="0"/>
          </p:cNvCxnSpPr>
          <p:nvPr/>
        </p:nvCxnSpPr>
        <p:spPr>
          <a:xfrm>
            <a:off x="4935516" y="1871336"/>
            <a:ext cx="0" cy="18021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Connecteur droit avec flèche 275"/>
          <p:cNvCxnSpPr>
            <a:stCxn id="177" idx="2"/>
            <a:endCxn id="261" idx="0"/>
          </p:cNvCxnSpPr>
          <p:nvPr/>
        </p:nvCxnSpPr>
        <p:spPr>
          <a:xfrm>
            <a:off x="4935516" y="5211969"/>
            <a:ext cx="0" cy="18021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Connecteur en angle 278"/>
          <p:cNvCxnSpPr>
            <a:stCxn id="121" idx="3"/>
            <a:endCxn id="124" idx="1"/>
          </p:cNvCxnSpPr>
          <p:nvPr/>
        </p:nvCxnSpPr>
        <p:spPr>
          <a:xfrm flipV="1">
            <a:off x="1935782" y="1606694"/>
            <a:ext cx="253913" cy="449187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Connecteur en angle 281"/>
          <p:cNvCxnSpPr>
            <a:stCxn id="157" idx="3"/>
            <a:endCxn id="168" idx="1"/>
          </p:cNvCxnSpPr>
          <p:nvPr/>
        </p:nvCxnSpPr>
        <p:spPr>
          <a:xfrm flipV="1">
            <a:off x="3787224" y="1602170"/>
            <a:ext cx="349527" cy="4117736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" name="Image 2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920" y="1558041"/>
            <a:ext cx="5707527" cy="4166325"/>
          </a:xfrm>
          <a:prstGeom prst="rect">
            <a:avLst/>
          </a:prstGeom>
        </p:spPr>
      </p:pic>
      <p:sp>
        <p:nvSpPr>
          <p:cNvPr id="288" name="Rectangle à coins arrondis 287"/>
          <p:cNvSpPr/>
          <p:nvPr/>
        </p:nvSpPr>
        <p:spPr>
          <a:xfrm>
            <a:off x="316319" y="926673"/>
            <a:ext cx="1658331" cy="101243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9" name="Rectangle à coins arrondis 288"/>
          <p:cNvSpPr/>
          <p:nvPr/>
        </p:nvSpPr>
        <p:spPr>
          <a:xfrm>
            <a:off x="307851" y="2434567"/>
            <a:ext cx="1658331" cy="101243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0" name="Rectangle à coins arrondis 289"/>
          <p:cNvSpPr/>
          <p:nvPr/>
        </p:nvSpPr>
        <p:spPr>
          <a:xfrm>
            <a:off x="307851" y="3960371"/>
            <a:ext cx="1658331" cy="927855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1" name="Rectangle à coins arrondis 290"/>
          <p:cNvSpPr/>
          <p:nvPr/>
        </p:nvSpPr>
        <p:spPr>
          <a:xfrm>
            <a:off x="307851" y="5465709"/>
            <a:ext cx="1658331" cy="927855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2" name="Rectangle à coins arrondis 291"/>
          <p:cNvSpPr/>
          <p:nvPr/>
        </p:nvSpPr>
        <p:spPr>
          <a:xfrm>
            <a:off x="2176700" y="963001"/>
            <a:ext cx="1658331" cy="927855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3" name="Rectangle à coins arrondis 292"/>
          <p:cNvSpPr/>
          <p:nvPr/>
        </p:nvSpPr>
        <p:spPr>
          <a:xfrm>
            <a:off x="2161885" y="2114537"/>
            <a:ext cx="1658331" cy="927855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4" name="Rectangle à coins arrondis 293"/>
          <p:cNvSpPr/>
          <p:nvPr/>
        </p:nvSpPr>
        <p:spPr>
          <a:xfrm>
            <a:off x="2168995" y="3252705"/>
            <a:ext cx="1658331" cy="1314223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5" name="Rectangle à coins arrondis 294"/>
          <p:cNvSpPr/>
          <p:nvPr/>
        </p:nvSpPr>
        <p:spPr>
          <a:xfrm>
            <a:off x="2176700" y="4730269"/>
            <a:ext cx="1658331" cy="162880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6" name="Rectangle à coins arrondis 295"/>
          <p:cNvSpPr/>
          <p:nvPr/>
        </p:nvSpPr>
        <p:spPr>
          <a:xfrm>
            <a:off x="4106350" y="951461"/>
            <a:ext cx="1658331" cy="987648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7" name="Rectangle à coins arrondis 296"/>
          <p:cNvSpPr/>
          <p:nvPr/>
        </p:nvSpPr>
        <p:spPr>
          <a:xfrm>
            <a:off x="4106350" y="2023481"/>
            <a:ext cx="1658331" cy="1083513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8" name="Rectangle à coins arrondis 297"/>
          <p:cNvSpPr/>
          <p:nvPr/>
        </p:nvSpPr>
        <p:spPr>
          <a:xfrm>
            <a:off x="4106350" y="3242535"/>
            <a:ext cx="1658331" cy="927308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9" name="Rectangle à coins arrondis 298"/>
          <p:cNvSpPr/>
          <p:nvPr/>
        </p:nvSpPr>
        <p:spPr>
          <a:xfrm>
            <a:off x="4106350" y="4283720"/>
            <a:ext cx="1658331" cy="926367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0" name="Rectangle à coins arrondis 299"/>
          <p:cNvSpPr/>
          <p:nvPr/>
        </p:nvSpPr>
        <p:spPr>
          <a:xfrm>
            <a:off x="4106350" y="5344500"/>
            <a:ext cx="1658331" cy="926367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807" y="1558041"/>
            <a:ext cx="5910640" cy="4102593"/>
          </a:xfrm>
          <a:prstGeom prst="rect">
            <a:avLst/>
          </a:prstGeom>
        </p:spPr>
      </p:pic>
      <p:pic>
        <p:nvPicPr>
          <p:cNvPr id="302" name="Image 3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665" y="1087554"/>
            <a:ext cx="6032041" cy="4639020"/>
          </a:xfrm>
          <a:prstGeom prst="rect">
            <a:avLst/>
          </a:prstGeom>
        </p:spPr>
      </p:pic>
      <p:pic>
        <p:nvPicPr>
          <p:cNvPr id="303" name="Image 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8381" y="1426928"/>
            <a:ext cx="5943635" cy="4268248"/>
          </a:xfrm>
          <a:prstGeom prst="rect">
            <a:avLst/>
          </a:prstGeom>
        </p:spPr>
      </p:pic>
      <p:pic>
        <p:nvPicPr>
          <p:cNvPr id="306" name="Image 3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5491" y="829610"/>
            <a:ext cx="5109276" cy="4865202"/>
          </a:xfrm>
          <a:prstGeom prst="rect">
            <a:avLst/>
          </a:prstGeom>
        </p:spPr>
      </p:pic>
      <p:pic>
        <p:nvPicPr>
          <p:cNvPr id="307" name="Image 30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7374" y="871228"/>
            <a:ext cx="5132968" cy="5064630"/>
          </a:xfrm>
          <a:prstGeom prst="rect">
            <a:avLst/>
          </a:prstGeom>
        </p:spPr>
      </p:pic>
      <p:pic>
        <p:nvPicPr>
          <p:cNvPr id="308" name="Image 30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9993" y="849490"/>
            <a:ext cx="4794698" cy="5293853"/>
          </a:xfrm>
          <a:prstGeom prst="rect">
            <a:avLst/>
          </a:prstGeom>
        </p:spPr>
      </p:pic>
      <p:pic>
        <p:nvPicPr>
          <p:cNvPr id="309" name="Image 30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9882" y="945540"/>
            <a:ext cx="5220625" cy="5199853"/>
          </a:xfrm>
          <a:prstGeom prst="rect">
            <a:avLst/>
          </a:prstGeom>
        </p:spPr>
      </p:pic>
      <p:grpSp>
        <p:nvGrpSpPr>
          <p:cNvPr id="310" name="Groupe 309"/>
          <p:cNvGrpSpPr/>
          <p:nvPr/>
        </p:nvGrpSpPr>
        <p:grpSpPr>
          <a:xfrm>
            <a:off x="6518273" y="-1375"/>
            <a:ext cx="4025900" cy="807209"/>
            <a:chOff x="6518273" y="-1375"/>
            <a:chExt cx="4025900" cy="807209"/>
          </a:xfrm>
        </p:grpSpPr>
        <p:grpSp>
          <p:nvGrpSpPr>
            <p:cNvPr id="311" name="Groupe 310"/>
            <p:cNvGrpSpPr/>
            <p:nvPr/>
          </p:nvGrpSpPr>
          <p:grpSpPr>
            <a:xfrm>
              <a:off x="6540046" y="0"/>
              <a:ext cx="4004127" cy="805834"/>
              <a:chOff x="6540046" y="0"/>
              <a:chExt cx="4004127" cy="805834"/>
            </a:xfrm>
          </p:grpSpPr>
          <p:pic>
            <p:nvPicPr>
              <p:cNvPr id="313" name="Image 31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40046" y="0"/>
                <a:ext cx="3882260" cy="805834"/>
              </a:xfrm>
              <a:prstGeom prst="rect">
                <a:avLst/>
              </a:prstGeom>
            </p:spPr>
          </p:pic>
          <p:sp>
            <p:nvSpPr>
              <p:cNvPr id="314" name="Rectangle 313"/>
              <p:cNvSpPr/>
              <p:nvPr/>
            </p:nvSpPr>
            <p:spPr>
              <a:xfrm>
                <a:off x="9555163" y="0"/>
                <a:ext cx="989010" cy="752475"/>
              </a:xfrm>
              <a:prstGeom prst="rect">
                <a:avLst/>
              </a:prstGeom>
              <a:solidFill>
                <a:srgbClr val="D9D9D9">
                  <a:alpha val="7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12" name="Rectangle 311"/>
            <p:cNvSpPr/>
            <p:nvPr/>
          </p:nvSpPr>
          <p:spPr>
            <a:xfrm>
              <a:off x="6518273" y="-1375"/>
              <a:ext cx="2528890" cy="752475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15" name="Image 3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3807" y="1548156"/>
            <a:ext cx="5900146" cy="4112478"/>
          </a:xfrm>
          <a:prstGeom prst="rect">
            <a:avLst/>
          </a:prstGeom>
        </p:spPr>
      </p:pic>
      <p:pic>
        <p:nvPicPr>
          <p:cNvPr id="316" name="Image 3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79945" y="998462"/>
            <a:ext cx="5864981" cy="4341149"/>
          </a:xfrm>
          <a:prstGeom prst="rect">
            <a:avLst/>
          </a:prstGeom>
        </p:spPr>
      </p:pic>
      <p:pic>
        <p:nvPicPr>
          <p:cNvPr id="317" name="Image 3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89786" y="1063199"/>
            <a:ext cx="6094167" cy="4866437"/>
          </a:xfrm>
          <a:prstGeom prst="rect">
            <a:avLst/>
          </a:prstGeom>
        </p:spPr>
      </p:pic>
      <p:pic>
        <p:nvPicPr>
          <p:cNvPr id="318" name="Image 3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76405" y="820730"/>
            <a:ext cx="531495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</a:t>
            </a:r>
            <a:r>
              <a:rPr lang="en-US" dirty="0" smtClean="0"/>
              <a:t>LB650 CM </a:t>
            </a:r>
            <a:r>
              <a:rPr lang="en-US" dirty="0"/>
              <a:t>Assembly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975" y="1022243"/>
            <a:ext cx="8212120" cy="5601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General workflow of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workstations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Geographical location of the assembly </a:t>
            </a: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workstations in CEA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Overview of the main steps of each workstation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A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detailed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assembly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tx1">
                    <a:lumMod val="75000"/>
                  </a:schemeClr>
                </a:solidFill>
              </a:rPr>
              <a:t>step</a:t>
            </a: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example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The use </a:t>
            </a: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of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mock-ups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The use of robot assistance for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flange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cleaning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Assembly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tooling</a:t>
            </a: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434" y="2282283"/>
            <a:ext cx="5479154" cy="2992382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5900383" y="1803140"/>
            <a:ext cx="6291617" cy="4039737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1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 smtClean="0"/>
              <a:t>Workstation CRY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 anchor="ctr"/>
          <a:lstStyle/>
          <a:p>
            <a:pPr algn="ctr" defTabSz="638617"/>
            <a:fld id="{854A34C9-9A4B-6445-85E1-F779B5E87362}" type="slidenum">
              <a:rPr lang="fr-FR" sz="10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638617"/>
              <a:t>20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6" name="Groupe 95"/>
          <p:cNvGrpSpPr/>
          <p:nvPr/>
        </p:nvGrpSpPr>
        <p:grpSpPr>
          <a:xfrm>
            <a:off x="385485" y="878565"/>
            <a:ext cx="1597529" cy="1021585"/>
            <a:chOff x="0" y="1"/>
            <a:chExt cx="1339850" cy="688555"/>
          </a:xfrm>
        </p:grpSpPr>
        <p:sp>
          <p:nvSpPr>
            <p:cNvPr id="97" name="Zone de texte 30"/>
            <p:cNvSpPr txBox="1"/>
            <p:nvPr/>
          </p:nvSpPr>
          <p:spPr>
            <a:xfrm>
              <a:off x="0" y="236707"/>
              <a:ext cx="1339850" cy="45184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Thermal shield/ MLI/magnetic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shield assembly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 flanges of side port and top port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14 -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1" name="Groupe 110"/>
          <p:cNvGrpSpPr/>
          <p:nvPr/>
        </p:nvGrpSpPr>
        <p:grpSpPr>
          <a:xfrm>
            <a:off x="385485" y="2078772"/>
            <a:ext cx="1597529" cy="767587"/>
            <a:chOff x="0" y="1"/>
            <a:chExt cx="1339850" cy="517359"/>
          </a:xfrm>
        </p:grpSpPr>
        <p:sp>
          <p:nvSpPr>
            <p:cNvPr id="112" name="Zone de texte 30"/>
            <p:cNvSpPr txBox="1"/>
            <p:nvPr/>
          </p:nvSpPr>
          <p:spPr>
            <a:xfrm>
              <a:off x="0" y="236707"/>
              <a:ext cx="1339850" cy="280653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Top port/</a:t>
              </a:r>
              <a:r>
                <a:rPr lang="fr-FR" sz="1000" dirty="0" err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side</a:t>
              </a:r>
              <a:r>
                <a:rPr lang="fr-FR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port </a:t>
              </a:r>
              <a:r>
                <a:rPr lang="fr-FR" sz="1000" dirty="0" err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flange</a:t>
              </a:r>
              <a:r>
                <a:rPr lang="fr-FR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1000" dirty="0" err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15 -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" name="Groupe 113"/>
          <p:cNvGrpSpPr/>
          <p:nvPr/>
        </p:nvGrpSpPr>
        <p:grpSpPr>
          <a:xfrm>
            <a:off x="385485" y="3024981"/>
            <a:ext cx="1597529" cy="1233663"/>
            <a:chOff x="0" y="1"/>
            <a:chExt cx="1339850" cy="831497"/>
          </a:xfrm>
        </p:grpSpPr>
        <p:sp>
          <p:nvSpPr>
            <p:cNvPr id="115" name="Zone de texte 30"/>
            <p:cNvSpPr txBox="1"/>
            <p:nvPr/>
          </p:nvSpPr>
          <p:spPr>
            <a:xfrm>
              <a:off x="0" y="236707"/>
              <a:ext cx="1339850" cy="594791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solid, pumping flanges and instrumentation flanges (with magnetic shield trapdoors)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16 -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7" name="Groupe 116"/>
          <p:cNvGrpSpPr/>
          <p:nvPr/>
        </p:nvGrpSpPr>
        <p:grpSpPr>
          <a:xfrm>
            <a:off x="385485" y="5698808"/>
            <a:ext cx="1597529" cy="889524"/>
            <a:chOff x="0" y="1"/>
            <a:chExt cx="1339850" cy="599545"/>
          </a:xfrm>
        </p:grpSpPr>
        <p:sp>
          <p:nvSpPr>
            <p:cNvPr id="118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the relief valve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of the vacuum vessel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18 -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0" name="Groupe 119"/>
          <p:cNvGrpSpPr/>
          <p:nvPr/>
        </p:nvGrpSpPr>
        <p:grpSpPr>
          <a:xfrm>
            <a:off x="385485" y="4437266"/>
            <a:ext cx="1597529" cy="1082918"/>
            <a:chOff x="0" y="1"/>
            <a:chExt cx="1339850" cy="729894"/>
          </a:xfrm>
        </p:grpSpPr>
        <p:sp>
          <p:nvSpPr>
            <p:cNvPr id="121" name="Zone de texte 30"/>
            <p:cNvSpPr txBox="1"/>
            <p:nvPr/>
          </p:nvSpPr>
          <p:spPr>
            <a:xfrm>
              <a:off x="0" y="236706"/>
              <a:ext cx="1339850" cy="49318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Top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port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instrumentation flange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pressure probes + relief line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flange assembly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17 -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" name="Groupe 122"/>
          <p:cNvGrpSpPr/>
          <p:nvPr/>
        </p:nvGrpSpPr>
        <p:grpSpPr>
          <a:xfrm>
            <a:off x="2261033" y="948957"/>
            <a:ext cx="1597529" cy="726999"/>
            <a:chOff x="0" y="1"/>
            <a:chExt cx="1339850" cy="490002"/>
          </a:xfrm>
        </p:grpSpPr>
        <p:sp>
          <p:nvSpPr>
            <p:cNvPr id="124" name="Zone de texte 30"/>
            <p:cNvSpPr txBox="1"/>
            <p:nvPr/>
          </p:nvSpPr>
          <p:spPr>
            <a:xfrm>
              <a:off x="0" y="236707"/>
              <a:ext cx="1339850" cy="253296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Vacuuming of the vessel </a:t>
              </a:r>
              <a:endParaRPr lang="fr-F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19 -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Groupe 125"/>
          <p:cNvGrpSpPr/>
          <p:nvPr/>
        </p:nvGrpSpPr>
        <p:grpSpPr>
          <a:xfrm>
            <a:off x="2261033" y="2062437"/>
            <a:ext cx="1597529" cy="889525"/>
            <a:chOff x="0" y="1"/>
            <a:chExt cx="1339850" cy="599545"/>
          </a:xfrm>
        </p:grpSpPr>
        <p:sp>
          <p:nvSpPr>
            <p:cNvPr id="127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Vacuum vessel leak check by spraying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1" name="Groupe 150"/>
          <p:cNvGrpSpPr/>
          <p:nvPr/>
        </p:nvGrpSpPr>
        <p:grpSpPr>
          <a:xfrm>
            <a:off x="2261033" y="3175918"/>
            <a:ext cx="1597529" cy="879732"/>
            <a:chOff x="0" y="1"/>
            <a:chExt cx="1339850" cy="592945"/>
          </a:xfrm>
        </p:grpSpPr>
        <p:sp>
          <p:nvSpPr>
            <p:cNvPr id="153" name="Zone de texte 30"/>
            <p:cNvSpPr txBox="1"/>
            <p:nvPr/>
          </p:nvSpPr>
          <p:spPr>
            <a:xfrm>
              <a:off x="0" y="236707"/>
              <a:ext cx="1339850" cy="3562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Pressurization 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thermal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shield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50K, 5K, 2K lines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54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21 -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Groupe 155"/>
          <p:cNvGrpSpPr/>
          <p:nvPr/>
        </p:nvGrpSpPr>
        <p:grpSpPr>
          <a:xfrm>
            <a:off x="2261033" y="4279606"/>
            <a:ext cx="1597529" cy="1019650"/>
            <a:chOff x="0" y="1"/>
            <a:chExt cx="1339850" cy="687251"/>
          </a:xfrm>
        </p:grpSpPr>
        <p:sp>
          <p:nvSpPr>
            <p:cNvPr id="157" name="Zone de texte 30"/>
            <p:cNvSpPr txBox="1"/>
            <p:nvPr/>
          </p:nvSpPr>
          <p:spPr>
            <a:xfrm>
              <a:off x="0" y="236706"/>
              <a:ext cx="1339850" cy="450546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Leak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check by surveying helium presence in insulating vacuum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22 -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7" name="Groupe 166"/>
          <p:cNvGrpSpPr/>
          <p:nvPr/>
        </p:nvGrpSpPr>
        <p:grpSpPr>
          <a:xfrm>
            <a:off x="2261033" y="5523212"/>
            <a:ext cx="1597529" cy="889524"/>
            <a:chOff x="0" y="1"/>
            <a:chExt cx="1339850" cy="599545"/>
          </a:xfrm>
        </p:grpSpPr>
        <p:sp>
          <p:nvSpPr>
            <p:cNvPr id="168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 line burst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Disc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final assembly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23 -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0" name="Groupe 169"/>
          <p:cNvGrpSpPr/>
          <p:nvPr/>
        </p:nvGrpSpPr>
        <p:grpSpPr>
          <a:xfrm>
            <a:off x="4183814" y="948957"/>
            <a:ext cx="1597529" cy="1020937"/>
            <a:chOff x="0" y="1"/>
            <a:chExt cx="1339850" cy="688118"/>
          </a:xfrm>
        </p:grpSpPr>
        <p:sp>
          <p:nvSpPr>
            <p:cNvPr id="171" name="Zone de texte 30"/>
            <p:cNvSpPr txBox="1"/>
            <p:nvPr/>
          </p:nvSpPr>
          <p:spPr>
            <a:xfrm>
              <a:off x="0" y="236707"/>
              <a:ext cx="1339850" cy="45141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acuuming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cavities string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24 -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e 172"/>
          <p:cNvGrpSpPr/>
          <p:nvPr/>
        </p:nvGrpSpPr>
        <p:grpSpPr>
          <a:xfrm>
            <a:off x="4183814" y="2337533"/>
            <a:ext cx="1597529" cy="889524"/>
            <a:chOff x="0" y="1"/>
            <a:chExt cx="1339850" cy="599545"/>
          </a:xfrm>
        </p:grpSpPr>
        <p:sp>
          <p:nvSpPr>
            <p:cNvPr id="174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Helium filling of vacuum vessel and leak check of the string + final RGA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25 -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6" name="Groupe 175"/>
          <p:cNvGrpSpPr/>
          <p:nvPr/>
        </p:nvGrpSpPr>
        <p:grpSpPr>
          <a:xfrm>
            <a:off x="4183814" y="3594696"/>
            <a:ext cx="1597529" cy="883386"/>
            <a:chOff x="0" y="1"/>
            <a:chExt cx="1339850" cy="595408"/>
          </a:xfrm>
        </p:grpSpPr>
        <p:sp>
          <p:nvSpPr>
            <p:cNvPr id="177" name="Zone de texte 30"/>
            <p:cNvSpPr txBox="1"/>
            <p:nvPr/>
          </p:nvSpPr>
          <p:spPr>
            <a:xfrm>
              <a:off x="0" y="232570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Purge of the helium from the vacuum vessel + vacuuming 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vessel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26 -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9" name="Groupe 258"/>
          <p:cNvGrpSpPr/>
          <p:nvPr/>
        </p:nvGrpSpPr>
        <p:grpSpPr>
          <a:xfrm>
            <a:off x="4183814" y="4845722"/>
            <a:ext cx="1597529" cy="889524"/>
            <a:chOff x="0" y="1"/>
            <a:chExt cx="1339850" cy="599545"/>
          </a:xfrm>
        </p:grpSpPr>
        <p:sp>
          <p:nvSpPr>
            <p:cNvPr id="260" name="Zone de texte 30"/>
            <p:cNvSpPr txBox="1"/>
            <p:nvPr/>
          </p:nvSpPr>
          <p:spPr>
            <a:xfrm>
              <a:off x="0" y="236707"/>
              <a:ext cx="1339850" cy="36283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err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Holdpoint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before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test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phase</a:t>
              </a:r>
            </a:p>
          </p:txBody>
        </p:sp>
        <p:sp>
          <p:nvSpPr>
            <p:cNvPr id="261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ADB9CA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27 - CLO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34" name="Connecteur droit avec flèche 133"/>
          <p:cNvCxnSpPr/>
          <p:nvPr/>
        </p:nvCxnSpPr>
        <p:spPr>
          <a:xfrm>
            <a:off x="1184249" y="1900150"/>
            <a:ext cx="0" cy="178622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/>
          <p:cNvCxnSpPr/>
          <p:nvPr/>
        </p:nvCxnSpPr>
        <p:spPr>
          <a:xfrm>
            <a:off x="1184249" y="2846359"/>
            <a:ext cx="0" cy="178622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/>
          <p:cNvCxnSpPr/>
          <p:nvPr/>
        </p:nvCxnSpPr>
        <p:spPr>
          <a:xfrm>
            <a:off x="1184249" y="4258644"/>
            <a:ext cx="0" cy="178622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>
            <a:stCxn id="124" idx="2"/>
            <a:endCxn id="150" idx="0"/>
          </p:cNvCxnSpPr>
          <p:nvPr/>
        </p:nvCxnSpPr>
        <p:spPr>
          <a:xfrm>
            <a:off x="3059798" y="1675956"/>
            <a:ext cx="0" cy="386481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>
            <a:stCxn id="127" idx="2"/>
            <a:endCxn id="154" idx="0"/>
          </p:cNvCxnSpPr>
          <p:nvPr/>
        </p:nvCxnSpPr>
        <p:spPr>
          <a:xfrm>
            <a:off x="3059798" y="2951962"/>
            <a:ext cx="0" cy="22395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/>
          <p:cNvCxnSpPr>
            <a:stCxn id="153" idx="2"/>
            <a:endCxn id="159" idx="0"/>
          </p:cNvCxnSpPr>
          <p:nvPr/>
        </p:nvCxnSpPr>
        <p:spPr>
          <a:xfrm>
            <a:off x="3059798" y="4055650"/>
            <a:ext cx="0" cy="22395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/>
          <p:cNvCxnSpPr>
            <a:stCxn id="171" idx="2"/>
            <a:endCxn id="175" idx="0"/>
          </p:cNvCxnSpPr>
          <p:nvPr/>
        </p:nvCxnSpPr>
        <p:spPr>
          <a:xfrm>
            <a:off x="4982579" y="1969894"/>
            <a:ext cx="0" cy="367639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/>
          <p:cNvCxnSpPr>
            <a:stCxn id="174" idx="2"/>
            <a:endCxn id="178" idx="0"/>
          </p:cNvCxnSpPr>
          <p:nvPr/>
        </p:nvCxnSpPr>
        <p:spPr>
          <a:xfrm>
            <a:off x="4982579" y="3227057"/>
            <a:ext cx="0" cy="367639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avec flèche 163"/>
          <p:cNvCxnSpPr>
            <a:stCxn id="177" idx="2"/>
            <a:endCxn id="261" idx="0"/>
          </p:cNvCxnSpPr>
          <p:nvPr/>
        </p:nvCxnSpPr>
        <p:spPr>
          <a:xfrm>
            <a:off x="4982579" y="4478082"/>
            <a:ext cx="0" cy="36764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Connecteur en angle 264"/>
          <p:cNvCxnSpPr>
            <a:stCxn id="121" idx="3"/>
            <a:endCxn id="124" idx="1"/>
          </p:cNvCxnSpPr>
          <p:nvPr/>
        </p:nvCxnSpPr>
        <p:spPr>
          <a:xfrm flipV="1">
            <a:off x="1983014" y="1488053"/>
            <a:ext cx="278019" cy="3666268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Connecteur en angle 267"/>
          <p:cNvCxnSpPr>
            <a:stCxn id="168" idx="3"/>
            <a:endCxn id="171" idx="1"/>
          </p:cNvCxnSpPr>
          <p:nvPr/>
        </p:nvCxnSpPr>
        <p:spPr>
          <a:xfrm flipV="1">
            <a:off x="3858562" y="1635022"/>
            <a:ext cx="325252" cy="4508548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Rectangle à coins arrondis 271"/>
          <p:cNvSpPr/>
          <p:nvPr/>
        </p:nvSpPr>
        <p:spPr>
          <a:xfrm>
            <a:off x="355084" y="837019"/>
            <a:ext cx="1658331" cy="110209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3" name="Rectangle à coins arrondis 272"/>
          <p:cNvSpPr/>
          <p:nvPr/>
        </p:nvSpPr>
        <p:spPr>
          <a:xfrm>
            <a:off x="355084" y="2066963"/>
            <a:ext cx="1658331" cy="835839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4" name="Rectangle à coins arrondis 273"/>
          <p:cNvSpPr/>
          <p:nvPr/>
        </p:nvSpPr>
        <p:spPr>
          <a:xfrm>
            <a:off x="355084" y="3001166"/>
            <a:ext cx="1658331" cy="1310343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5" name="Rectangle à coins arrondis 274"/>
          <p:cNvSpPr/>
          <p:nvPr/>
        </p:nvSpPr>
        <p:spPr>
          <a:xfrm>
            <a:off x="355084" y="4396166"/>
            <a:ext cx="1658331" cy="1183128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6" name="Rectangle à coins arrondis 275"/>
          <p:cNvSpPr/>
          <p:nvPr/>
        </p:nvSpPr>
        <p:spPr>
          <a:xfrm>
            <a:off x="355084" y="5694658"/>
            <a:ext cx="1658331" cy="937475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7" name="Rectangle à coins arrondis 276"/>
          <p:cNvSpPr/>
          <p:nvPr/>
        </p:nvSpPr>
        <p:spPr>
          <a:xfrm>
            <a:off x="2230632" y="923320"/>
            <a:ext cx="1658331" cy="80424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8" name="Rectangle à coins arrondis 277"/>
          <p:cNvSpPr/>
          <p:nvPr/>
        </p:nvSpPr>
        <p:spPr>
          <a:xfrm>
            <a:off x="2222165" y="2040216"/>
            <a:ext cx="1658331" cy="976831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9" name="Rectangle à coins arrondis 278"/>
          <p:cNvSpPr/>
          <p:nvPr/>
        </p:nvSpPr>
        <p:spPr>
          <a:xfrm>
            <a:off x="2222165" y="3132055"/>
            <a:ext cx="1658331" cy="976831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0" name="Rectangle à coins arrondis 279"/>
          <p:cNvSpPr/>
          <p:nvPr/>
        </p:nvSpPr>
        <p:spPr>
          <a:xfrm>
            <a:off x="2241599" y="4234109"/>
            <a:ext cx="1658331" cy="1105148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1" name="Rectangle à coins arrondis 280"/>
          <p:cNvSpPr/>
          <p:nvPr/>
        </p:nvSpPr>
        <p:spPr>
          <a:xfrm>
            <a:off x="2230632" y="5499883"/>
            <a:ext cx="1658331" cy="978559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2" name="Rectangle à coins arrondis 281"/>
          <p:cNvSpPr/>
          <p:nvPr/>
        </p:nvSpPr>
        <p:spPr>
          <a:xfrm>
            <a:off x="4153412" y="920425"/>
            <a:ext cx="1658331" cy="108223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3" name="Rectangle à coins arrondis 282"/>
          <p:cNvSpPr/>
          <p:nvPr/>
        </p:nvSpPr>
        <p:spPr>
          <a:xfrm>
            <a:off x="4153411" y="2314948"/>
            <a:ext cx="1658331" cy="94487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4" name="Rectangle à coins arrondis 283"/>
          <p:cNvSpPr/>
          <p:nvPr/>
        </p:nvSpPr>
        <p:spPr>
          <a:xfrm>
            <a:off x="4166879" y="3572111"/>
            <a:ext cx="1658331" cy="94487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5" name="Rectangle à coins arrondis 284"/>
          <p:cNvSpPr/>
          <p:nvPr/>
        </p:nvSpPr>
        <p:spPr>
          <a:xfrm>
            <a:off x="4166879" y="4823136"/>
            <a:ext cx="1658331" cy="94487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6" name="Image 2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794" y="920425"/>
            <a:ext cx="4881341" cy="5548023"/>
          </a:xfrm>
          <a:prstGeom prst="rect">
            <a:avLst/>
          </a:prstGeom>
        </p:spPr>
      </p:pic>
      <p:pic>
        <p:nvPicPr>
          <p:cNvPr id="287" name="Image 2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793" y="903906"/>
            <a:ext cx="4714379" cy="5433128"/>
          </a:xfrm>
          <a:prstGeom prst="rect">
            <a:avLst/>
          </a:prstGeom>
        </p:spPr>
      </p:pic>
      <p:cxnSp>
        <p:nvCxnSpPr>
          <p:cNvPr id="288" name="Connecteur droit avec flèche 287"/>
          <p:cNvCxnSpPr>
            <a:stCxn id="121" idx="2"/>
            <a:endCxn id="119" idx="0"/>
          </p:cNvCxnSpPr>
          <p:nvPr/>
        </p:nvCxnSpPr>
        <p:spPr>
          <a:xfrm>
            <a:off x="1184250" y="5520184"/>
            <a:ext cx="0" cy="17862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e 108"/>
          <p:cNvGrpSpPr/>
          <p:nvPr/>
        </p:nvGrpSpPr>
        <p:grpSpPr>
          <a:xfrm>
            <a:off x="6421831" y="903692"/>
            <a:ext cx="5396400" cy="5693093"/>
            <a:chOff x="6421831" y="903692"/>
            <a:chExt cx="5396400" cy="5693093"/>
          </a:xfrm>
        </p:grpSpPr>
        <p:pic>
          <p:nvPicPr>
            <p:cNvPr id="107" name="Image 10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6455" y="903692"/>
              <a:ext cx="5391776" cy="2660282"/>
            </a:xfrm>
            <a:prstGeom prst="rect">
              <a:avLst/>
            </a:prstGeom>
          </p:spPr>
        </p:pic>
        <p:pic>
          <p:nvPicPr>
            <p:cNvPr id="108" name="Image 10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1831" y="3677429"/>
              <a:ext cx="5374637" cy="2919356"/>
            </a:xfrm>
            <a:prstGeom prst="rect">
              <a:avLst/>
            </a:prstGeom>
          </p:spPr>
        </p:pic>
      </p:grpSp>
      <p:pic>
        <p:nvPicPr>
          <p:cNvPr id="110" name="Image 10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276" y="1715161"/>
            <a:ext cx="4603896" cy="3894335"/>
          </a:xfrm>
          <a:prstGeom prst="rect">
            <a:avLst/>
          </a:prstGeom>
        </p:spPr>
      </p:pic>
      <p:pic>
        <p:nvPicPr>
          <p:cNvPr id="289" name="Image 28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4437" y="1675956"/>
            <a:ext cx="5146058" cy="3754796"/>
          </a:xfrm>
          <a:prstGeom prst="rect">
            <a:avLst/>
          </a:prstGeom>
        </p:spPr>
      </p:pic>
      <p:pic>
        <p:nvPicPr>
          <p:cNvPr id="290" name="Image 2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5350" y="2174252"/>
            <a:ext cx="6064231" cy="3234256"/>
          </a:xfrm>
          <a:prstGeom prst="rect">
            <a:avLst/>
          </a:prstGeom>
        </p:spPr>
      </p:pic>
      <p:pic>
        <p:nvPicPr>
          <p:cNvPr id="291" name="Image 29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6265" y="1968081"/>
            <a:ext cx="4626389" cy="3646597"/>
          </a:xfrm>
          <a:prstGeom prst="rect">
            <a:avLst/>
          </a:prstGeom>
        </p:spPr>
      </p:pic>
      <p:pic>
        <p:nvPicPr>
          <p:cNvPr id="292" name="Image 29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9005" y="2202555"/>
            <a:ext cx="6190576" cy="3244716"/>
          </a:xfrm>
          <a:prstGeom prst="rect">
            <a:avLst/>
          </a:prstGeom>
        </p:spPr>
      </p:pic>
      <p:grpSp>
        <p:nvGrpSpPr>
          <p:cNvPr id="293" name="Groupe 292"/>
          <p:cNvGrpSpPr/>
          <p:nvPr/>
        </p:nvGrpSpPr>
        <p:grpSpPr>
          <a:xfrm>
            <a:off x="6518273" y="-1375"/>
            <a:ext cx="4025900" cy="807209"/>
            <a:chOff x="6518273" y="-1375"/>
            <a:chExt cx="4025900" cy="807209"/>
          </a:xfrm>
        </p:grpSpPr>
        <p:grpSp>
          <p:nvGrpSpPr>
            <p:cNvPr id="294" name="Groupe 293"/>
            <p:cNvGrpSpPr/>
            <p:nvPr/>
          </p:nvGrpSpPr>
          <p:grpSpPr>
            <a:xfrm>
              <a:off x="6540046" y="0"/>
              <a:ext cx="4004127" cy="805834"/>
              <a:chOff x="6540046" y="0"/>
              <a:chExt cx="4004127" cy="805834"/>
            </a:xfrm>
          </p:grpSpPr>
          <p:pic>
            <p:nvPicPr>
              <p:cNvPr id="296" name="Image 29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40046" y="0"/>
                <a:ext cx="3882260" cy="805834"/>
              </a:xfrm>
              <a:prstGeom prst="rect">
                <a:avLst/>
              </a:prstGeom>
            </p:spPr>
          </p:pic>
          <p:sp>
            <p:nvSpPr>
              <p:cNvPr id="297" name="Rectangle 296"/>
              <p:cNvSpPr/>
              <p:nvPr/>
            </p:nvSpPr>
            <p:spPr>
              <a:xfrm>
                <a:off x="9555163" y="0"/>
                <a:ext cx="989010" cy="752475"/>
              </a:xfrm>
              <a:prstGeom prst="rect">
                <a:avLst/>
              </a:prstGeom>
              <a:solidFill>
                <a:srgbClr val="D9D9D9">
                  <a:alpha val="7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95" name="Rectangle 294"/>
            <p:cNvSpPr/>
            <p:nvPr/>
          </p:nvSpPr>
          <p:spPr>
            <a:xfrm>
              <a:off x="6518273" y="-1375"/>
              <a:ext cx="2528890" cy="752475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8036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 smtClean="0"/>
              <a:t>Workstation BUN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 anchor="ctr"/>
          <a:lstStyle/>
          <a:p>
            <a:pPr algn="ctr" defTabSz="638617"/>
            <a:fld id="{854A34C9-9A4B-6445-85E1-F779B5E87362}" type="slidenum">
              <a:rPr lang="fr-FR" sz="10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638617"/>
              <a:t>21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08655" y="963495"/>
            <a:ext cx="7982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At this point in the assembly workflow, only the waveguide assembly is planned within the test site</a:t>
            </a:r>
            <a:endParaRPr lang="fr-FR" sz="1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763" y="1628618"/>
            <a:ext cx="6074148" cy="3977040"/>
          </a:xfrm>
          <a:prstGeom prst="rect">
            <a:avLst/>
          </a:prstGeom>
        </p:spPr>
      </p:pic>
      <p:grpSp>
        <p:nvGrpSpPr>
          <p:cNvPr id="63" name="Groupe 62"/>
          <p:cNvGrpSpPr/>
          <p:nvPr/>
        </p:nvGrpSpPr>
        <p:grpSpPr>
          <a:xfrm>
            <a:off x="6518273" y="-1375"/>
            <a:ext cx="4025900" cy="807209"/>
            <a:chOff x="6518273" y="-1375"/>
            <a:chExt cx="4025900" cy="807209"/>
          </a:xfrm>
        </p:grpSpPr>
        <p:grpSp>
          <p:nvGrpSpPr>
            <p:cNvPr id="64" name="Groupe 63"/>
            <p:cNvGrpSpPr/>
            <p:nvPr/>
          </p:nvGrpSpPr>
          <p:grpSpPr>
            <a:xfrm>
              <a:off x="6540046" y="0"/>
              <a:ext cx="4004127" cy="805834"/>
              <a:chOff x="6540046" y="0"/>
              <a:chExt cx="4004127" cy="805834"/>
            </a:xfrm>
          </p:grpSpPr>
          <p:pic>
            <p:nvPicPr>
              <p:cNvPr id="66" name="Imag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40046" y="0"/>
                <a:ext cx="3882260" cy="805834"/>
              </a:xfrm>
              <a:prstGeom prst="rect">
                <a:avLst/>
              </a:prstGeom>
            </p:spPr>
          </p:pic>
          <p:sp>
            <p:nvSpPr>
              <p:cNvPr id="67" name="Rectangle 66"/>
              <p:cNvSpPr/>
              <p:nvPr/>
            </p:nvSpPr>
            <p:spPr>
              <a:xfrm>
                <a:off x="10029825" y="0"/>
                <a:ext cx="514348" cy="752475"/>
              </a:xfrm>
              <a:prstGeom prst="rect">
                <a:avLst/>
              </a:prstGeom>
              <a:solidFill>
                <a:srgbClr val="D9D9D9">
                  <a:alpha val="7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6518273" y="-1375"/>
              <a:ext cx="3043240" cy="752475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9619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 smtClean="0"/>
              <a:t>Workstation EXP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 anchor="ctr"/>
          <a:lstStyle/>
          <a:p>
            <a:pPr algn="ctr" defTabSz="638617"/>
            <a:fld id="{854A34C9-9A4B-6445-85E1-F779B5E87362}" type="slidenum">
              <a:rPr lang="fr-FR" sz="10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638617"/>
              <a:t>22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38" name="Connecteur en angle 137"/>
          <p:cNvCxnSpPr>
            <a:stCxn id="199" idx="3"/>
            <a:endCxn id="202" idx="1"/>
          </p:cNvCxnSpPr>
          <p:nvPr/>
        </p:nvCxnSpPr>
        <p:spPr>
          <a:xfrm flipV="1">
            <a:off x="1957261" y="1510599"/>
            <a:ext cx="319304" cy="4620624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9" name="Groupe 188"/>
          <p:cNvGrpSpPr/>
          <p:nvPr/>
        </p:nvGrpSpPr>
        <p:grpSpPr>
          <a:xfrm>
            <a:off x="359732" y="1091845"/>
            <a:ext cx="1597529" cy="974829"/>
            <a:chOff x="0" y="1"/>
            <a:chExt cx="1339850" cy="657041"/>
          </a:xfrm>
        </p:grpSpPr>
        <p:sp>
          <p:nvSpPr>
            <p:cNvPr id="190" name="Zone de texte 30"/>
            <p:cNvSpPr txBox="1"/>
            <p:nvPr/>
          </p:nvSpPr>
          <p:spPr>
            <a:xfrm>
              <a:off x="0" y="236707"/>
              <a:ext cx="1339850" cy="42033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Disassembly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wave guides and warm part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coupler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EXP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2" name="Groupe 191"/>
          <p:cNvGrpSpPr/>
          <p:nvPr/>
        </p:nvGrpSpPr>
        <p:grpSpPr>
          <a:xfrm>
            <a:off x="359732" y="2552679"/>
            <a:ext cx="1597529" cy="974829"/>
            <a:chOff x="0" y="1"/>
            <a:chExt cx="1339850" cy="657041"/>
          </a:xfrm>
        </p:grpSpPr>
        <p:sp>
          <p:nvSpPr>
            <p:cNvPr id="193" name="Zone de texte 30"/>
            <p:cNvSpPr txBox="1"/>
            <p:nvPr/>
          </p:nvSpPr>
          <p:spPr>
            <a:xfrm>
              <a:off x="0" y="236707"/>
              <a:ext cx="1339850" cy="42033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Installation of bumpers to maintain the cold part of the couplers</a:t>
              </a:r>
            </a:p>
          </p:txBody>
        </p:sp>
        <p:sp>
          <p:nvSpPr>
            <p:cNvPr id="194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EXP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5" name="Groupe 194"/>
          <p:cNvGrpSpPr/>
          <p:nvPr/>
        </p:nvGrpSpPr>
        <p:grpSpPr>
          <a:xfrm>
            <a:off x="359732" y="4013513"/>
            <a:ext cx="1597529" cy="968693"/>
            <a:chOff x="0" y="1"/>
            <a:chExt cx="1339850" cy="652905"/>
          </a:xfrm>
        </p:grpSpPr>
        <p:sp>
          <p:nvSpPr>
            <p:cNvPr id="196" name="Zone de texte 30"/>
            <p:cNvSpPr txBox="1"/>
            <p:nvPr/>
          </p:nvSpPr>
          <p:spPr>
            <a:xfrm>
              <a:off x="0" y="232571"/>
              <a:ext cx="1339850" cy="42033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Removal of top port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instrumentation ports, relief line flange,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top port flange and the top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port 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7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EXP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8" name="Groupe 197"/>
          <p:cNvGrpSpPr/>
          <p:nvPr/>
        </p:nvGrpSpPr>
        <p:grpSpPr>
          <a:xfrm>
            <a:off x="359732" y="5468212"/>
            <a:ext cx="1597529" cy="974829"/>
            <a:chOff x="0" y="1"/>
            <a:chExt cx="1339850" cy="657041"/>
          </a:xfrm>
        </p:grpSpPr>
        <p:sp>
          <p:nvSpPr>
            <p:cNvPr id="199" name="Zone de texte 30"/>
            <p:cNvSpPr txBox="1"/>
            <p:nvPr/>
          </p:nvSpPr>
          <p:spPr>
            <a:xfrm>
              <a:off x="0" y="236707"/>
              <a:ext cx="1339850" cy="42033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Removal of the thermal, magnetic and MLI shields from the top port </a:t>
              </a:r>
            </a:p>
          </p:txBody>
        </p:sp>
        <p:sp>
          <p:nvSpPr>
            <p:cNvPr id="200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 </a:t>
              </a: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EXP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1" name="Groupe 200"/>
          <p:cNvGrpSpPr/>
          <p:nvPr/>
        </p:nvGrpSpPr>
        <p:grpSpPr>
          <a:xfrm>
            <a:off x="2276565" y="847588"/>
            <a:ext cx="1597529" cy="974829"/>
            <a:chOff x="0" y="1"/>
            <a:chExt cx="1339850" cy="657041"/>
          </a:xfrm>
        </p:grpSpPr>
        <p:sp>
          <p:nvSpPr>
            <p:cNvPr id="202" name="Zone de texte 30"/>
            <p:cNvSpPr txBox="1"/>
            <p:nvPr/>
          </p:nvSpPr>
          <p:spPr>
            <a:xfrm>
              <a:off x="0" y="236707"/>
              <a:ext cx="1339850" cy="42033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Disassembly of the heat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exchanger and relief line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3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EXP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4" name="Connecteur droit avec flèche 203"/>
          <p:cNvCxnSpPr>
            <a:stCxn id="206" idx="2"/>
            <a:endCxn id="210" idx="0"/>
          </p:cNvCxnSpPr>
          <p:nvPr/>
        </p:nvCxnSpPr>
        <p:spPr>
          <a:xfrm>
            <a:off x="3075330" y="3006401"/>
            <a:ext cx="0" cy="20915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" name="Groupe 204"/>
          <p:cNvGrpSpPr/>
          <p:nvPr/>
        </p:nvGrpSpPr>
        <p:grpSpPr>
          <a:xfrm>
            <a:off x="2276565" y="2031572"/>
            <a:ext cx="1597529" cy="974829"/>
            <a:chOff x="0" y="1"/>
            <a:chExt cx="1339850" cy="657041"/>
          </a:xfrm>
        </p:grpSpPr>
        <p:sp>
          <p:nvSpPr>
            <p:cNvPr id="206" name="Zone de texte 30"/>
            <p:cNvSpPr txBox="1"/>
            <p:nvPr/>
          </p:nvSpPr>
          <p:spPr>
            <a:xfrm>
              <a:off x="0" y="236707"/>
              <a:ext cx="1339850" cy="42033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Mounting of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plugs on the relief line/pumping line/flexible </a:t>
              </a:r>
            </a:p>
          </p:txBody>
        </p:sp>
        <p:sp>
          <p:nvSpPr>
            <p:cNvPr id="207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EXP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8" name="Groupe 207"/>
          <p:cNvGrpSpPr/>
          <p:nvPr/>
        </p:nvGrpSpPr>
        <p:grpSpPr>
          <a:xfrm>
            <a:off x="2276565" y="3215555"/>
            <a:ext cx="1597529" cy="974829"/>
            <a:chOff x="0" y="1"/>
            <a:chExt cx="1339850" cy="657041"/>
          </a:xfrm>
        </p:grpSpPr>
        <p:sp>
          <p:nvSpPr>
            <p:cNvPr id="209" name="Zone de texte 30"/>
            <p:cNvSpPr txBox="1"/>
            <p:nvPr/>
          </p:nvSpPr>
          <p:spPr>
            <a:xfrm>
              <a:off x="0" y="236707"/>
              <a:ext cx="1339850" cy="42033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Re-assembly of the top port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flange and instrumentation ports on the vacuum vessel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0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EXP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1" name="Groupe 210"/>
          <p:cNvGrpSpPr/>
          <p:nvPr/>
        </p:nvGrpSpPr>
        <p:grpSpPr>
          <a:xfrm>
            <a:off x="2276565" y="4399538"/>
            <a:ext cx="1597529" cy="974829"/>
            <a:chOff x="0" y="1"/>
            <a:chExt cx="1339850" cy="657041"/>
          </a:xfrm>
        </p:grpSpPr>
        <p:sp>
          <p:nvSpPr>
            <p:cNvPr id="212" name="Zone de texte 30"/>
            <p:cNvSpPr txBox="1"/>
            <p:nvPr/>
          </p:nvSpPr>
          <p:spPr>
            <a:xfrm>
              <a:off x="0" y="236707"/>
              <a:ext cx="1339850" cy="42033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spring interfaces for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transport 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3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</a:t>
              </a: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EXP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4" name="Groupe 213"/>
          <p:cNvGrpSpPr/>
          <p:nvPr/>
        </p:nvGrpSpPr>
        <p:grpSpPr>
          <a:xfrm>
            <a:off x="2276565" y="5583522"/>
            <a:ext cx="1597529" cy="974829"/>
            <a:chOff x="0" y="1"/>
            <a:chExt cx="1339850" cy="657041"/>
          </a:xfrm>
        </p:grpSpPr>
        <p:sp>
          <p:nvSpPr>
            <p:cNvPr id="215" name="Zone de texte 30"/>
            <p:cNvSpPr txBox="1"/>
            <p:nvPr/>
          </p:nvSpPr>
          <p:spPr>
            <a:xfrm>
              <a:off x="0" y="236707"/>
              <a:ext cx="1339850" cy="42033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Assembly of the transport structure for shipping + installation 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vessel inside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6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</a:t>
              </a: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EXP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7" name="Groupe 216"/>
          <p:cNvGrpSpPr/>
          <p:nvPr/>
        </p:nvGrpSpPr>
        <p:grpSpPr>
          <a:xfrm>
            <a:off x="4288769" y="915256"/>
            <a:ext cx="1597529" cy="974829"/>
            <a:chOff x="0" y="1"/>
            <a:chExt cx="1339850" cy="657041"/>
          </a:xfrm>
        </p:grpSpPr>
        <p:sp>
          <p:nvSpPr>
            <p:cNvPr id="218" name="Zone de texte 30"/>
            <p:cNvSpPr txBox="1"/>
            <p:nvPr/>
          </p:nvSpPr>
          <p:spPr>
            <a:xfrm>
              <a:off x="0" y="236707"/>
              <a:ext cx="1339850" cy="42033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Filling </a:t>
              </a:r>
              <a:r>
                <a:rPr lang="en-US" sz="10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of insulating vacuum  of the </a:t>
              </a: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vacuum vessel with nitrogen</a:t>
              </a:r>
              <a:endPara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9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10 - EXP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0" name="Connecteur droit avec flèche 219"/>
          <p:cNvCxnSpPr>
            <a:stCxn id="222" idx="2"/>
            <a:endCxn id="226" idx="0"/>
          </p:cNvCxnSpPr>
          <p:nvPr/>
        </p:nvCxnSpPr>
        <p:spPr>
          <a:xfrm>
            <a:off x="5087534" y="3511374"/>
            <a:ext cx="0" cy="26911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1" name="Groupe 220"/>
          <p:cNvGrpSpPr/>
          <p:nvPr/>
        </p:nvGrpSpPr>
        <p:grpSpPr>
          <a:xfrm>
            <a:off x="4288769" y="2159200"/>
            <a:ext cx="1597529" cy="1352174"/>
            <a:chOff x="0" y="1"/>
            <a:chExt cx="1339850" cy="911374"/>
          </a:xfrm>
        </p:grpSpPr>
        <p:sp>
          <p:nvSpPr>
            <p:cNvPr id="222" name="Zone de texte 30"/>
            <p:cNvSpPr txBox="1"/>
            <p:nvPr/>
          </p:nvSpPr>
          <p:spPr>
            <a:xfrm>
              <a:off x="0" y="236707"/>
              <a:ext cx="1339850" cy="674668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Extension of beam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line pressure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gauges, temperature gauges, accelerometers and shock sensors to instrumentation box</a:t>
              </a:r>
            </a:p>
          </p:txBody>
        </p:sp>
        <p:sp>
          <p:nvSpPr>
            <p:cNvPr id="223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11 - EXP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Groupe 223"/>
          <p:cNvGrpSpPr/>
          <p:nvPr/>
        </p:nvGrpSpPr>
        <p:grpSpPr>
          <a:xfrm>
            <a:off x="4288769" y="3780488"/>
            <a:ext cx="1597529" cy="974829"/>
            <a:chOff x="0" y="1"/>
            <a:chExt cx="1339850" cy="657041"/>
          </a:xfrm>
        </p:grpSpPr>
        <p:sp>
          <p:nvSpPr>
            <p:cNvPr id="225" name="Zone de texte 30"/>
            <p:cNvSpPr txBox="1"/>
            <p:nvPr/>
          </p:nvSpPr>
          <p:spPr>
            <a:xfrm>
              <a:off x="0" y="236707"/>
              <a:ext cx="1339850" cy="42033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Hold final point before shipping</a:t>
              </a:r>
            </a:p>
          </p:txBody>
        </p:sp>
        <p:sp>
          <p:nvSpPr>
            <p:cNvPr id="226" name="Zone de texte 31"/>
            <p:cNvSpPr txBox="1"/>
            <p:nvPr/>
          </p:nvSpPr>
          <p:spPr>
            <a:xfrm>
              <a:off x="0" y="1"/>
              <a:ext cx="1339850" cy="235437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12 - EXP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33" name="Connecteur droit avec flèche 232"/>
          <p:cNvCxnSpPr>
            <a:stCxn id="190" idx="2"/>
            <a:endCxn id="194" idx="0"/>
          </p:cNvCxnSpPr>
          <p:nvPr/>
        </p:nvCxnSpPr>
        <p:spPr>
          <a:xfrm>
            <a:off x="1158497" y="2066674"/>
            <a:ext cx="0" cy="48600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necteur droit avec flèche 233"/>
          <p:cNvCxnSpPr>
            <a:stCxn id="193" idx="2"/>
            <a:endCxn id="197" idx="0"/>
          </p:cNvCxnSpPr>
          <p:nvPr/>
        </p:nvCxnSpPr>
        <p:spPr>
          <a:xfrm>
            <a:off x="1158497" y="3527508"/>
            <a:ext cx="0" cy="48600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necteur droit avec flèche 234"/>
          <p:cNvCxnSpPr>
            <a:stCxn id="196" idx="2"/>
            <a:endCxn id="200" idx="0"/>
          </p:cNvCxnSpPr>
          <p:nvPr/>
        </p:nvCxnSpPr>
        <p:spPr>
          <a:xfrm>
            <a:off x="1158497" y="4982206"/>
            <a:ext cx="0" cy="48600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necteur droit avec flèche 235"/>
          <p:cNvCxnSpPr>
            <a:stCxn id="209" idx="2"/>
            <a:endCxn id="213" idx="0"/>
          </p:cNvCxnSpPr>
          <p:nvPr/>
        </p:nvCxnSpPr>
        <p:spPr>
          <a:xfrm>
            <a:off x="3075330" y="4190384"/>
            <a:ext cx="0" cy="209154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necteur droit avec flèche 236"/>
          <p:cNvCxnSpPr>
            <a:stCxn id="212" idx="2"/>
            <a:endCxn id="216" idx="0"/>
          </p:cNvCxnSpPr>
          <p:nvPr/>
        </p:nvCxnSpPr>
        <p:spPr>
          <a:xfrm>
            <a:off x="3075330" y="5374367"/>
            <a:ext cx="0" cy="20915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necteur droit avec flèche 237"/>
          <p:cNvCxnSpPr>
            <a:stCxn id="218" idx="2"/>
            <a:endCxn id="223" idx="0"/>
          </p:cNvCxnSpPr>
          <p:nvPr/>
        </p:nvCxnSpPr>
        <p:spPr>
          <a:xfrm>
            <a:off x="5087534" y="1890085"/>
            <a:ext cx="0" cy="26911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en angle 238"/>
          <p:cNvCxnSpPr>
            <a:stCxn id="215" idx="3"/>
            <a:endCxn id="218" idx="1"/>
          </p:cNvCxnSpPr>
          <p:nvPr/>
        </p:nvCxnSpPr>
        <p:spPr>
          <a:xfrm flipV="1">
            <a:off x="3874094" y="1578267"/>
            <a:ext cx="414675" cy="4668266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1" name="Rectangle à coins arrondis 240"/>
          <p:cNvSpPr/>
          <p:nvPr/>
        </p:nvSpPr>
        <p:spPr>
          <a:xfrm>
            <a:off x="329330" y="1053536"/>
            <a:ext cx="1658331" cy="105306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Rectangle à coins arrondis 241"/>
          <p:cNvSpPr/>
          <p:nvPr/>
        </p:nvSpPr>
        <p:spPr>
          <a:xfrm>
            <a:off x="329330" y="2518557"/>
            <a:ext cx="1658331" cy="105306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3" name="Rectangle à coins arrondis 242"/>
          <p:cNvSpPr/>
          <p:nvPr/>
        </p:nvSpPr>
        <p:spPr>
          <a:xfrm>
            <a:off x="332716" y="3960061"/>
            <a:ext cx="1658331" cy="105306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4" name="Rectangle à coins arrondis 243"/>
          <p:cNvSpPr/>
          <p:nvPr/>
        </p:nvSpPr>
        <p:spPr>
          <a:xfrm>
            <a:off x="355083" y="5451184"/>
            <a:ext cx="1658331" cy="105306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5" name="Rectangle à coins arrondis 244"/>
          <p:cNvSpPr/>
          <p:nvPr/>
        </p:nvSpPr>
        <p:spPr>
          <a:xfrm>
            <a:off x="2255994" y="811824"/>
            <a:ext cx="1658331" cy="105306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6" name="Rectangle à coins arrondis 245"/>
          <p:cNvSpPr/>
          <p:nvPr/>
        </p:nvSpPr>
        <p:spPr>
          <a:xfrm>
            <a:off x="2255994" y="1994659"/>
            <a:ext cx="1658331" cy="105306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7" name="Rectangle à coins arrondis 246"/>
          <p:cNvSpPr/>
          <p:nvPr/>
        </p:nvSpPr>
        <p:spPr>
          <a:xfrm>
            <a:off x="2246162" y="3195849"/>
            <a:ext cx="1658331" cy="105306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8" name="Rectangle à coins arrondis 247"/>
          <p:cNvSpPr/>
          <p:nvPr/>
        </p:nvSpPr>
        <p:spPr>
          <a:xfrm>
            <a:off x="2255994" y="4357598"/>
            <a:ext cx="1658331" cy="105306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9" name="Rectangle à coins arrondis 248"/>
          <p:cNvSpPr/>
          <p:nvPr/>
        </p:nvSpPr>
        <p:spPr>
          <a:xfrm>
            <a:off x="2255994" y="5561294"/>
            <a:ext cx="1658331" cy="105306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0" name="Rectangle à coins arrondis 249"/>
          <p:cNvSpPr/>
          <p:nvPr/>
        </p:nvSpPr>
        <p:spPr>
          <a:xfrm>
            <a:off x="4258366" y="894272"/>
            <a:ext cx="1658331" cy="105306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1" name="Rectangle à coins arrondis 250"/>
          <p:cNvSpPr/>
          <p:nvPr/>
        </p:nvSpPr>
        <p:spPr>
          <a:xfrm>
            <a:off x="4258366" y="2126071"/>
            <a:ext cx="1658331" cy="1438793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2" name="Rectangle à coins arrondis 251"/>
          <p:cNvSpPr/>
          <p:nvPr/>
        </p:nvSpPr>
        <p:spPr>
          <a:xfrm>
            <a:off x="4258365" y="3757913"/>
            <a:ext cx="1658331" cy="1054967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841" y="2957938"/>
            <a:ext cx="5868606" cy="1994409"/>
          </a:xfrm>
          <a:prstGeom prst="rect">
            <a:avLst/>
          </a:prstGeom>
        </p:spPr>
      </p:pic>
      <p:pic>
        <p:nvPicPr>
          <p:cNvPr id="254" name="Image 25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733" y="1947338"/>
            <a:ext cx="5097084" cy="3710323"/>
          </a:xfrm>
          <a:prstGeom prst="rect">
            <a:avLst/>
          </a:prstGeom>
        </p:spPr>
      </p:pic>
      <p:pic>
        <p:nvPicPr>
          <p:cNvPr id="255" name="Image 25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736" y="2024642"/>
            <a:ext cx="5652997" cy="3526587"/>
          </a:xfrm>
          <a:prstGeom prst="rect">
            <a:avLst/>
          </a:prstGeom>
        </p:spPr>
      </p:pic>
      <p:grpSp>
        <p:nvGrpSpPr>
          <p:cNvPr id="256" name="Groupe 255"/>
          <p:cNvGrpSpPr/>
          <p:nvPr/>
        </p:nvGrpSpPr>
        <p:grpSpPr>
          <a:xfrm>
            <a:off x="6518272" y="-1375"/>
            <a:ext cx="4025901" cy="807209"/>
            <a:chOff x="6518272" y="-1375"/>
            <a:chExt cx="4025901" cy="807209"/>
          </a:xfrm>
        </p:grpSpPr>
        <p:grpSp>
          <p:nvGrpSpPr>
            <p:cNvPr id="257" name="Groupe 256"/>
            <p:cNvGrpSpPr/>
            <p:nvPr/>
          </p:nvGrpSpPr>
          <p:grpSpPr>
            <a:xfrm>
              <a:off x="6540046" y="0"/>
              <a:ext cx="4004127" cy="805834"/>
              <a:chOff x="6540046" y="0"/>
              <a:chExt cx="4004127" cy="805834"/>
            </a:xfrm>
          </p:grpSpPr>
          <p:pic>
            <p:nvPicPr>
              <p:cNvPr id="262" name="Image 26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40046" y="0"/>
                <a:ext cx="3882260" cy="805834"/>
              </a:xfrm>
              <a:prstGeom prst="rect">
                <a:avLst/>
              </a:prstGeom>
            </p:spPr>
          </p:pic>
          <p:sp>
            <p:nvSpPr>
              <p:cNvPr id="263" name="Rectangle 262"/>
              <p:cNvSpPr/>
              <p:nvPr/>
            </p:nvSpPr>
            <p:spPr>
              <a:xfrm>
                <a:off x="10467975" y="0"/>
                <a:ext cx="76198" cy="752475"/>
              </a:xfrm>
              <a:prstGeom prst="rect">
                <a:avLst/>
              </a:prstGeom>
              <a:solidFill>
                <a:srgbClr val="D9D9D9">
                  <a:alpha val="7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58" name="Rectangle 257"/>
            <p:cNvSpPr/>
            <p:nvPr/>
          </p:nvSpPr>
          <p:spPr>
            <a:xfrm>
              <a:off x="6518272" y="-1375"/>
              <a:ext cx="3503615" cy="752475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022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  <p:bldP spid="250" grpId="0" animBg="1"/>
      <p:bldP spid="250" grpId="1" animBg="1"/>
      <p:bldP spid="251" grpId="0" animBg="1"/>
      <p:bldP spid="251" grpId="1" animBg="1"/>
      <p:bldP spid="25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</a:t>
            </a:r>
            <a:r>
              <a:rPr lang="en-US" dirty="0" smtClean="0"/>
              <a:t>LB650 CM </a:t>
            </a:r>
            <a:r>
              <a:rPr lang="en-US" dirty="0"/>
              <a:t>Assembly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23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975" y="1022243"/>
            <a:ext cx="8212120" cy="5601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General workflow of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workstations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Geographical location of the assembly </a:t>
            </a: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workstations in CEA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Overview of the main steps of each workstation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A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detailed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assembly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tx1">
                    <a:lumMod val="75000"/>
                  </a:schemeClr>
                </a:solidFill>
              </a:rPr>
              <a:t>step</a:t>
            </a: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example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The use </a:t>
            </a: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of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mock-ups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The use of robot assistance for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flange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cleaning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Assembly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tooling</a:t>
            </a: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434" y="2282283"/>
            <a:ext cx="5479154" cy="2992382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5900383" y="1803140"/>
            <a:ext cx="6291617" cy="4039737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39700" y="3873500"/>
            <a:ext cx="6269734" cy="25146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48750" y="931515"/>
            <a:ext cx="8457149" cy="87162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39700" y="2070099"/>
            <a:ext cx="5966322" cy="101987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26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More </a:t>
            </a:r>
            <a:r>
              <a:rPr lang="fr-FR" dirty="0" err="1" smtClean="0"/>
              <a:t>detailed</a:t>
            </a:r>
            <a:r>
              <a:rPr lang="fr-FR" dirty="0" smtClean="0"/>
              <a:t> </a:t>
            </a:r>
            <a:r>
              <a:rPr lang="fr-FR" dirty="0" err="1" smtClean="0"/>
              <a:t>assembly</a:t>
            </a:r>
            <a:r>
              <a:rPr lang="fr-FR" dirty="0" smtClean="0"/>
              <a:t> </a:t>
            </a:r>
            <a:r>
              <a:rPr lang="fr-FR" dirty="0" err="1" smtClean="0"/>
              <a:t>step</a:t>
            </a:r>
            <a:r>
              <a:rPr lang="fr-FR" dirty="0" smtClean="0"/>
              <a:t> </a:t>
            </a:r>
            <a:r>
              <a:rPr lang="fr-FR" dirty="0" err="1" smtClean="0"/>
              <a:t>example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53987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24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168423" y="1656139"/>
            <a:ext cx="11629450" cy="4832092"/>
            <a:chOff x="49095" y="1815796"/>
            <a:chExt cx="11629450" cy="4832092"/>
          </a:xfrm>
        </p:grpSpPr>
        <p:sp>
          <p:nvSpPr>
            <p:cNvPr id="9" name="ZoneTexte 8"/>
            <p:cNvSpPr txBox="1"/>
            <p:nvPr/>
          </p:nvSpPr>
          <p:spPr>
            <a:xfrm>
              <a:off x="89327" y="2085755"/>
              <a:ext cx="4222196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Opening </a:t>
              </a:r>
              <a:r>
                <a:rPr lang="en-US" sz="1100" dirty="0"/>
                <a:t>of the nitrogen </a:t>
              </a:r>
              <a:r>
                <a:rPr lang="en-US" sz="1100" dirty="0" smtClean="0"/>
                <a:t>flushing </a:t>
              </a:r>
              <a:r>
                <a:rPr lang="en-US" sz="1100" dirty="0"/>
                <a:t>on the cavity angle valve n-1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Connection </a:t>
              </a:r>
              <a:r>
                <a:rPr lang="en-US" sz="1100" dirty="0"/>
                <a:t>of the </a:t>
              </a:r>
              <a:r>
                <a:rPr lang="en-US" sz="1100" dirty="0" smtClean="0"/>
                <a:t>flushing </a:t>
              </a:r>
              <a:r>
                <a:rPr lang="en-US" sz="1100" dirty="0"/>
                <a:t>hose to the cavity angle valve n-1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Preparation </a:t>
              </a:r>
              <a:r>
                <a:rPr lang="en-US" sz="1100" dirty="0"/>
                <a:t>of the cleaned and checked consumables (screws, tools)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Assembly </a:t>
              </a:r>
              <a:r>
                <a:rPr lang="en-US" sz="1100" dirty="0"/>
                <a:t>of the bellows assembly tool on the cavity post n-1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Clean </a:t>
              </a:r>
              <a:r>
                <a:rPr lang="en-US" sz="1100" dirty="0"/>
                <a:t>the whole flange with IPA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Unscrew </a:t>
              </a:r>
              <a:r>
                <a:rPr lang="en-US" sz="1100" dirty="0"/>
                <a:t>the 4 yellow screws, clean and check the 4 holes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Place </a:t>
              </a:r>
              <a:r>
                <a:rPr lang="en-US" sz="1100" dirty="0"/>
                <a:t>4 clean screws/nuts in the 4 cleaned holes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Unscrew </a:t>
              </a:r>
              <a:r>
                <a:rPr lang="en-US" sz="1100" dirty="0"/>
                <a:t>all the screws except the 4 yellow screws/nuts </a:t>
              </a:r>
            </a:p>
          </p:txBody>
        </p:sp>
        <p:pic>
          <p:nvPicPr>
            <p:cNvPr id="11" name="Image 1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63121" y="3700012"/>
              <a:ext cx="1250315" cy="1565910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185258" y="5264351"/>
              <a:ext cx="5560042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Mounting </a:t>
              </a:r>
              <a:r>
                <a:rPr lang="en-US" sz="1100" dirty="0"/>
                <a:t>of 2 centering devices at 180° on each of the 2 bellows flanges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Adjustment </a:t>
              </a:r>
              <a:r>
                <a:rPr lang="en-US" sz="1100" dirty="0"/>
                <a:t>of the parallelism of the 2 bellows flanges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Rough </a:t>
              </a:r>
              <a:r>
                <a:rPr lang="en-US" sz="1100" dirty="0"/>
                <a:t>adjustment of the bellows tie rods (to avoid too much movement when adjusting the rotating flange)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Placement </a:t>
              </a:r>
              <a:r>
                <a:rPr lang="en-US" sz="1100" dirty="0"/>
                <a:t>of the bellows in its assembly tooling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Alignment </a:t>
              </a:r>
              <a:r>
                <a:rPr lang="en-US" sz="1100" dirty="0"/>
                <a:t>of the bellows with the cavity flange n-1 and 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Removing </a:t>
              </a:r>
              <a:r>
                <a:rPr lang="en-US" sz="1100" dirty="0"/>
                <a:t>the bellows from its </a:t>
              </a:r>
              <a:r>
                <a:rPr lang="en-US" sz="1100" dirty="0" smtClean="0"/>
                <a:t>tooling</a:t>
              </a:r>
              <a:endParaRPr lang="en-US" sz="11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053298" y="1815796"/>
              <a:ext cx="5560042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/>
                <a:t>Removal of the centering pins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/>
                <a:t>Cleaning and checking the inter-cavity bellows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/>
                <a:t>Blowing with particle control of each hole of the cavity flange n and n-1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/>
                <a:t>Re-installation of the bellows on its tooling without modifying the settings of the tooling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Cleaning </a:t>
              </a:r>
              <a:r>
                <a:rPr lang="en-US" sz="1100" dirty="0"/>
                <a:t>and checking of the </a:t>
              </a:r>
              <a:r>
                <a:rPr lang="en-US" sz="1100" dirty="0" err="1"/>
                <a:t>aluminium</a:t>
              </a:r>
              <a:r>
                <a:rPr lang="en-US" sz="1100" dirty="0"/>
                <a:t> bellows/cavity seal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/>
                <a:t>Placement of the </a:t>
              </a:r>
              <a:r>
                <a:rPr lang="en-US" sz="1100" dirty="0" err="1"/>
                <a:t>aluminium</a:t>
              </a:r>
              <a:r>
                <a:rPr lang="en-US" sz="1100" dirty="0"/>
                <a:t> gasket in the test flange by </a:t>
              </a:r>
              <a:r>
                <a:rPr lang="en-US" sz="1100" dirty="0" err="1"/>
                <a:t>ovalizing</a:t>
              </a:r>
              <a:r>
                <a:rPr lang="en-US" sz="1100" dirty="0"/>
                <a:t> it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/>
                <a:t>Placement of the </a:t>
              </a:r>
              <a:r>
                <a:rPr lang="en-US" sz="1100" dirty="0" err="1"/>
                <a:t>ovalized</a:t>
              </a:r>
              <a:r>
                <a:rPr lang="en-US" sz="1100" dirty="0"/>
                <a:t> </a:t>
              </a:r>
              <a:r>
                <a:rPr lang="en-US" sz="1100" dirty="0" err="1"/>
                <a:t>aluminium</a:t>
              </a:r>
              <a:r>
                <a:rPr lang="en-US" sz="1100" dirty="0"/>
                <a:t> gasket on the open fixed flange of the bellows (critical operation: new gloves, hands at the bottom of the flange...)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Removal </a:t>
              </a:r>
              <a:r>
                <a:rPr lang="en-US" sz="1100" dirty="0"/>
                <a:t>of the remaining screws and opening of the n-1 cavity flange by removing the remaining n nut screws while holding the flange against the cavity (2 operators)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Visual </a:t>
              </a:r>
              <a:r>
                <a:rPr lang="en-US" sz="1100" dirty="0"/>
                <a:t>inspection of the cavity opening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Installation </a:t>
              </a:r>
              <a:r>
                <a:rPr lang="en-US" sz="1100" dirty="0"/>
                <a:t>of n diametrically opposed screws + washers + nuts (frictionless entry)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Installation </a:t>
              </a:r>
              <a:r>
                <a:rPr lang="en-US" sz="1100" dirty="0"/>
                <a:t>of the other screws and tightening to the star torque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Backing </a:t>
              </a:r>
              <a:r>
                <a:rPr lang="en-US" sz="1100" dirty="0"/>
                <a:t>up of the cavity n-1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Removal </a:t>
              </a:r>
              <a:r>
                <a:rPr lang="en-US" sz="1100" dirty="0"/>
                <a:t>of the bellows positioning tooling (checking the slight lowering of the bellows due to gravity)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Assembly of the third tie rods</a:t>
              </a:r>
              <a:endParaRPr lang="en-US" sz="11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Cleaning </a:t>
              </a:r>
              <a:r>
                <a:rPr lang="en-US" sz="1100" dirty="0"/>
                <a:t>and checking of the bellows/cavity </a:t>
              </a:r>
              <a:r>
                <a:rPr lang="en-US" sz="1100" dirty="0" err="1"/>
                <a:t>aluminium</a:t>
              </a:r>
              <a:r>
                <a:rPr lang="en-US" sz="1100" dirty="0"/>
                <a:t> seal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Placement </a:t>
              </a:r>
              <a:r>
                <a:rPr lang="en-US" sz="1100" dirty="0"/>
                <a:t>of the </a:t>
              </a:r>
              <a:r>
                <a:rPr lang="en-US" sz="1100" dirty="0" err="1"/>
                <a:t>aluminium</a:t>
              </a:r>
              <a:r>
                <a:rPr lang="en-US" sz="1100" dirty="0"/>
                <a:t> gasket in the test flange by </a:t>
              </a:r>
              <a:r>
                <a:rPr lang="en-US" sz="1100" dirty="0" err="1"/>
                <a:t>ovalizing</a:t>
              </a:r>
              <a:r>
                <a:rPr lang="en-US" sz="1100" dirty="0"/>
                <a:t> it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Placement </a:t>
              </a:r>
              <a:r>
                <a:rPr lang="en-US" sz="1100" dirty="0"/>
                <a:t>of the </a:t>
              </a:r>
              <a:r>
                <a:rPr lang="en-US" sz="1100" dirty="0" err="1"/>
                <a:t>ovalized</a:t>
              </a:r>
              <a:r>
                <a:rPr lang="en-US" sz="1100" dirty="0"/>
                <a:t> </a:t>
              </a:r>
              <a:r>
                <a:rPr lang="en-US" sz="1100" dirty="0" err="1"/>
                <a:t>aluminium</a:t>
              </a:r>
              <a:r>
                <a:rPr lang="en-US" sz="1100" dirty="0"/>
                <a:t> gasket on the rotating flange of the bellows (critical operation: new gloves, hands at the bottom of the flange...)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Removal </a:t>
              </a:r>
              <a:r>
                <a:rPr lang="en-US" sz="1100" dirty="0"/>
                <a:t>of the remaining screws and opening of the cavity n flange by removing the remaining n nut screws while maintaining the flange against the cavity (2 operators)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Visual </a:t>
              </a:r>
              <a:r>
                <a:rPr lang="en-US" sz="1100" dirty="0"/>
                <a:t>inspection of the cavity opening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Installation </a:t>
              </a:r>
              <a:r>
                <a:rPr lang="en-US" sz="1100" dirty="0"/>
                <a:t>of n diametrically opposed screws + washers + nuts (frictionless entry)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Installation </a:t>
              </a:r>
              <a:r>
                <a:rPr lang="en-US" sz="1100" dirty="0"/>
                <a:t>of the other screws and tightening to the star torque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Place </a:t>
              </a:r>
              <a:r>
                <a:rPr lang="en-US" sz="1100" dirty="0"/>
                <a:t>the bottom tie rods between the cavity posts n-1 and 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Replace </a:t>
              </a:r>
              <a:r>
                <a:rPr lang="en-US" sz="1100" dirty="0"/>
                <a:t>the tie rods of the bellows without stress on the bellows (maintain the adjustment)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03011" y="1819491"/>
              <a:ext cx="57502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u="sng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Cavity </a:t>
              </a:r>
              <a:r>
                <a:rPr lang="en-US" sz="1400" b="1" u="sng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n-1/Bellow/Cavity n </a:t>
              </a:r>
              <a:r>
                <a:rPr lang="en-US" sz="1400" b="1" u="sng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connection with </a:t>
              </a:r>
              <a:r>
                <a:rPr lang="en-US" sz="1400" b="1" u="sng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flushing</a:t>
              </a:r>
              <a:endParaRPr lang="fr-FR" sz="1400" b="1" u="sng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095" y="1819491"/>
              <a:ext cx="11629450" cy="47470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208655" y="963495"/>
            <a:ext cx="8129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Each assembly steps detailed in previous slides can be detailed in smaller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objective is to create the detailed procedure for the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25528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</a:t>
            </a:r>
            <a:r>
              <a:rPr lang="en-US" dirty="0" smtClean="0"/>
              <a:t>LB650 CM </a:t>
            </a:r>
            <a:r>
              <a:rPr lang="en-US" dirty="0"/>
              <a:t>Assembly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25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975" y="1022243"/>
            <a:ext cx="8212120" cy="5601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General workflow of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workstations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Geographical location of the assembly </a:t>
            </a: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workstations in CEA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Overview of the main steps of each workstation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A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detailed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assembly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tx1">
                    <a:lumMod val="75000"/>
                  </a:schemeClr>
                </a:solidFill>
              </a:rPr>
              <a:t>step</a:t>
            </a: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example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The use </a:t>
            </a: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of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mock-ups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The use of robot assistance for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flange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cleaning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Assembly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tooling</a:t>
            </a: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434" y="2282283"/>
            <a:ext cx="5479154" cy="2992382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5900383" y="1803140"/>
            <a:ext cx="6291617" cy="4039737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39700" y="4685680"/>
            <a:ext cx="6269734" cy="170242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48750" y="931515"/>
            <a:ext cx="8457149" cy="87162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39700" y="2070099"/>
            <a:ext cx="5966322" cy="156772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036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Use of </a:t>
            </a:r>
            <a:r>
              <a:rPr lang="fr-FR" dirty="0" err="1" smtClean="0"/>
              <a:t>mock-ups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53987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26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08654" y="963495"/>
            <a:ext cx="97699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To validate some critical assembly steps, the use of mock-ups objects appears useful.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The use of mock-ups will make it possible to test the </a:t>
            </a:r>
            <a:r>
              <a:rPr lang="en-US" sz="1400" dirty="0" err="1"/>
              <a:t>mountability</a:t>
            </a:r>
            <a:r>
              <a:rPr lang="en-US" sz="1400" dirty="0"/>
              <a:t> and usability of tools with objects whose interfaces are representative of real </a:t>
            </a:r>
            <a:r>
              <a:rPr lang="en-US" sz="1400" dirty="0" smtClean="0"/>
              <a:t>objects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This </a:t>
            </a:r>
            <a:r>
              <a:rPr lang="en-US" sz="1400" dirty="0" smtClean="0"/>
              <a:t>process has been used </a:t>
            </a:r>
            <a:r>
              <a:rPr lang="en-US" sz="1400" dirty="0" smtClean="0"/>
              <a:t>on several projects (IFMIF, ESS, …) 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991" y="2521169"/>
            <a:ext cx="5718320" cy="3182943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08655" y="2104809"/>
            <a:ext cx="90296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For the PIP-II LB650 cryomodule, some assembly tests with mock-ups have been identified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068200"/>
              </p:ext>
            </p:extLst>
          </p:nvPr>
        </p:nvGraphicFramePr>
        <p:xfrm>
          <a:off x="1847850" y="2398713"/>
          <a:ext cx="8680450" cy="394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Document" r:id="rId4" imgW="8978353" imgH="4078466" progId="Word.Document.12">
                  <p:embed/>
                </p:oleObj>
              </mc:Choice>
              <mc:Fallback>
                <p:oleObj name="Document" r:id="rId4" imgW="8978353" imgH="40784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47850" y="2398713"/>
                        <a:ext cx="8680450" cy="3940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009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</a:t>
            </a:r>
            <a:r>
              <a:rPr lang="en-US" dirty="0" smtClean="0"/>
              <a:t>LB650 CM </a:t>
            </a:r>
            <a:r>
              <a:rPr lang="en-US" dirty="0"/>
              <a:t>Assembly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27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975" y="1022243"/>
            <a:ext cx="8212120" cy="5601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General workflow of 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workstations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Geographical location of the assembly </a:t>
            </a: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workstations in CEA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Overview of the main steps of each workstation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A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detailed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assembly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tx1">
                    <a:lumMod val="75000"/>
                  </a:schemeClr>
                </a:solidFill>
              </a:rPr>
              <a:t>step</a:t>
            </a: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example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The use </a:t>
            </a: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of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mock-ups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The use of robot assistance for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flange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cleaning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Assembly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tooling</a:t>
            </a: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434" y="2282283"/>
            <a:ext cx="5479154" cy="2992382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5900383" y="1803140"/>
            <a:ext cx="6291617" cy="4039737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39700" y="5497860"/>
            <a:ext cx="6269734" cy="89024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48750" y="931515"/>
            <a:ext cx="8457149" cy="87162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39700" y="2070099"/>
            <a:ext cx="5966322" cy="237990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3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Flange</a:t>
            </a:r>
            <a:r>
              <a:rPr lang="fr-FR" dirty="0" smtClean="0"/>
              <a:t> </a:t>
            </a:r>
            <a:r>
              <a:rPr lang="fr-FR" dirty="0" err="1" smtClean="0"/>
              <a:t>Cleaning</a:t>
            </a:r>
            <a:r>
              <a:rPr lang="fr-FR" dirty="0" smtClean="0"/>
              <a:t> </a:t>
            </a:r>
            <a:r>
              <a:rPr lang="fr-FR" dirty="0" err="1" smtClean="0"/>
              <a:t>Procedure</a:t>
            </a:r>
            <a:r>
              <a:rPr lang="fr-FR" dirty="0" smtClean="0"/>
              <a:t> : Robot Assistance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53987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28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08655" y="963495"/>
            <a:ext cx="1064615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current R&amp;D project aims at developing the use of robot assistance during flange cleaning </a:t>
            </a:r>
            <a:r>
              <a:rPr lang="en-US" sz="1600" dirty="0" smtClean="0"/>
              <a:t>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All </a:t>
            </a:r>
            <a:r>
              <a:rPr lang="en-US" sz="1600" dirty="0" smtClean="0"/>
              <a:t>flange/holes cleaning steps could be realized with a robot assistance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pre-cleaning step is realized with lint free cloth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robot is equipped with Ionized nitrogen blower and a particle counter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cleaning process is carried out until the targeted cleanliness criterion is </a:t>
            </a:r>
            <a:r>
              <a:rPr lang="en-US" sz="1600" dirty="0" smtClean="0"/>
              <a:t>validated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Slow implantation in ESS clean room </a:t>
            </a:r>
            <a:r>
              <a:rPr lang="en-US" sz="1600" dirty="0" smtClean="0"/>
              <a:t>production </a:t>
            </a:r>
            <a:r>
              <a:rPr lang="en-US" sz="1600" dirty="0" smtClean="0"/>
              <a:t>workflow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71" y="2691419"/>
            <a:ext cx="5015928" cy="276642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852" y="2748599"/>
            <a:ext cx="4359718" cy="2766429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08655" y="5400668"/>
            <a:ext cx="106461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Flange </a:t>
            </a:r>
            <a:r>
              <a:rPr lang="en-US" sz="1600" dirty="0" smtClean="0"/>
              <a:t>cleaning procedure </a:t>
            </a:r>
            <a:r>
              <a:rPr lang="en-US" sz="1600" dirty="0" smtClean="0"/>
              <a:t>can </a:t>
            </a:r>
            <a:r>
              <a:rPr lang="en-US" sz="1600" dirty="0" smtClean="0"/>
              <a:t>be used in LB650 clean room assembly workflow with the ESS experience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11171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</a:t>
            </a:r>
            <a:r>
              <a:rPr lang="en-US" dirty="0" smtClean="0"/>
              <a:t>LB650 CM </a:t>
            </a:r>
            <a:r>
              <a:rPr lang="en-US" dirty="0"/>
              <a:t>Assembly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29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975" y="1022243"/>
            <a:ext cx="8212120" cy="5601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General workflow of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workstations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Geographical location of the assembly </a:t>
            </a: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workstations in CEA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Overview of the main steps of each workstation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A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detailed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assembly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tx1">
                    <a:lumMod val="75000"/>
                  </a:schemeClr>
                </a:solidFill>
              </a:rPr>
              <a:t>step</a:t>
            </a: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example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The use </a:t>
            </a: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of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mock-ups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The use of robot assistance for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flange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cleaning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Assembly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tooling</a:t>
            </a: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434" y="2282283"/>
            <a:ext cx="5479154" cy="2992382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5900383" y="1803140"/>
            <a:ext cx="6291617" cy="4039737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48750" y="931515"/>
            <a:ext cx="8457149" cy="87162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39700" y="2070099"/>
            <a:ext cx="5966322" cy="347980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90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</a:t>
            </a:r>
            <a:r>
              <a:rPr lang="en-US" dirty="0" smtClean="0"/>
              <a:t>LB650 CM </a:t>
            </a:r>
            <a:r>
              <a:rPr lang="en-US" dirty="0"/>
              <a:t>Assembly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975" y="1022243"/>
            <a:ext cx="8212120" cy="5601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General workflow of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workstations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Geographical location of the assembly </a:t>
            </a: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workstations in CEA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Overview of the main steps of each workstation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A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detailed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assembly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tx1">
                    <a:lumMod val="75000"/>
                  </a:schemeClr>
                </a:solidFill>
              </a:rPr>
              <a:t>step</a:t>
            </a: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example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The use </a:t>
            </a: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of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mock-ups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The use of robot assistance for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flange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cleaning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Assembly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tooling</a:t>
            </a: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434" y="2282283"/>
            <a:ext cx="5479154" cy="2992382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5900383" y="1803140"/>
            <a:ext cx="6291617" cy="4039737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39700" y="2019300"/>
            <a:ext cx="6269734" cy="43688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7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</p:spPr>
        <p:txBody>
          <a:bodyPr/>
          <a:lstStyle/>
          <a:p>
            <a:r>
              <a:rPr lang="fr-FR" dirty="0" err="1" smtClean="0"/>
              <a:t>Assembly</a:t>
            </a:r>
            <a:r>
              <a:rPr lang="fr-FR" dirty="0" smtClean="0"/>
              <a:t> </a:t>
            </a:r>
            <a:r>
              <a:rPr lang="fr-FR" dirty="0" err="1" smtClean="0"/>
              <a:t>tooling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53987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30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08654" y="963495"/>
            <a:ext cx="9769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Some tooling for the assembly steps are designed or in design finalization.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They are inspired by previous CEA projects (XFEL, ESS,…) and the experience from PIP-II </a:t>
            </a:r>
            <a:r>
              <a:rPr lang="en-US" sz="1400" dirty="0" err="1" smtClean="0"/>
              <a:t>pCM</a:t>
            </a:r>
            <a:r>
              <a:rPr lang="en-US" sz="1400" dirty="0" smtClean="0"/>
              <a:t> </a:t>
            </a:r>
            <a:r>
              <a:rPr lang="en-US" sz="1400" dirty="0" smtClean="0"/>
              <a:t>HB650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Aluminum/Polymers </a:t>
            </a:r>
            <a:r>
              <a:rPr lang="en-US" sz="1400" dirty="0"/>
              <a:t>is </a:t>
            </a:r>
            <a:r>
              <a:rPr lang="en-US" sz="1400" dirty="0" smtClean="0"/>
              <a:t>favored </a:t>
            </a:r>
            <a:r>
              <a:rPr lang="en-US" sz="1400" dirty="0"/>
              <a:t>over stainless steel for parts that will be handled regularly or on which the stresses remain low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355938" y="1670822"/>
            <a:ext cx="9769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Clean room posts leveling tooling </a:t>
            </a:r>
            <a:endParaRPr lang="fr-FR" sz="1400" b="1" u="sng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03" y="2508000"/>
            <a:ext cx="4282633" cy="327803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122" y="2582167"/>
            <a:ext cx="6088284" cy="330104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677265" y="2113935"/>
            <a:ext cx="2821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i="1" dirty="0" smtClean="0"/>
              <a:t>Aluminium</a:t>
            </a:r>
            <a:endParaRPr lang="fr-FR" sz="1800" i="1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3067665" y="2452489"/>
            <a:ext cx="806245" cy="4381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48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</p:spPr>
        <p:txBody>
          <a:bodyPr/>
          <a:lstStyle/>
          <a:p>
            <a:r>
              <a:rPr lang="fr-FR" dirty="0" err="1" smtClean="0"/>
              <a:t>Assembly</a:t>
            </a:r>
            <a:r>
              <a:rPr lang="fr-FR" dirty="0" smtClean="0"/>
              <a:t> </a:t>
            </a:r>
            <a:r>
              <a:rPr lang="fr-FR" dirty="0" err="1" smtClean="0"/>
              <a:t>tooling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53987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31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5938" y="1670822"/>
            <a:ext cx="9769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Cavity/beam pipe end/gate </a:t>
            </a:r>
            <a:r>
              <a:rPr lang="en-US" sz="1400" b="1" u="sng" dirty="0" smtClean="0"/>
              <a:t>valve posts</a:t>
            </a:r>
            <a:endParaRPr lang="fr-FR" sz="1400" b="1" u="sng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04" y="2067986"/>
            <a:ext cx="2544123" cy="44045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73" y="2067986"/>
            <a:ext cx="2316401" cy="44045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827" y="2067986"/>
            <a:ext cx="1361076" cy="446866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08654" y="963495"/>
            <a:ext cx="9769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Some tooling for the assembly steps are designed or in design finalization.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They are inspired by previous CEA projects (XFEL, ESS,…) and the experience from PIP-II </a:t>
            </a:r>
            <a:r>
              <a:rPr lang="en-US" sz="1400" dirty="0" err="1" smtClean="0"/>
              <a:t>pCM</a:t>
            </a:r>
            <a:r>
              <a:rPr lang="en-US" sz="1400" dirty="0" smtClean="0"/>
              <a:t> </a:t>
            </a:r>
            <a:r>
              <a:rPr lang="en-US" sz="1400" dirty="0" smtClean="0"/>
              <a:t>HB650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Aluminum/Polymers </a:t>
            </a:r>
            <a:r>
              <a:rPr lang="en-US" sz="1400" dirty="0"/>
              <a:t>is </a:t>
            </a:r>
            <a:r>
              <a:rPr lang="en-US" sz="1400" dirty="0" smtClean="0"/>
              <a:t>favored </a:t>
            </a:r>
            <a:r>
              <a:rPr lang="en-US" sz="1400" dirty="0"/>
              <a:t>over stainless steel for parts that will be handled regularly or on which the stresses remain low</a:t>
            </a:r>
            <a:endParaRPr lang="fr-FR" sz="14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5424" y="2067986"/>
            <a:ext cx="2162355" cy="440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6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</p:spPr>
        <p:txBody>
          <a:bodyPr/>
          <a:lstStyle/>
          <a:p>
            <a:r>
              <a:rPr lang="fr-FR" dirty="0" err="1" smtClean="0"/>
              <a:t>Assembly</a:t>
            </a:r>
            <a:r>
              <a:rPr lang="fr-FR" dirty="0" smtClean="0"/>
              <a:t> </a:t>
            </a:r>
            <a:r>
              <a:rPr lang="fr-FR" dirty="0" err="1" smtClean="0"/>
              <a:t>tooling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53987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32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5938" y="1670822"/>
            <a:ext cx="9769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Beam pipe end </a:t>
            </a:r>
            <a:r>
              <a:rPr lang="en-US" sz="1400" b="1" u="sng" dirty="0" smtClean="0"/>
              <a:t>length adjusting tooling</a:t>
            </a:r>
            <a:endParaRPr lang="fr-FR" sz="1400" b="1" u="sng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591" y="2289068"/>
            <a:ext cx="3900291" cy="410738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029" y="2527742"/>
            <a:ext cx="4514127" cy="322627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263527" y="2083893"/>
            <a:ext cx="2821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i="1" dirty="0" smtClean="0"/>
              <a:t>PTFE</a:t>
            </a:r>
            <a:endParaRPr lang="fr-FR" sz="1800" i="1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4817806" y="2289068"/>
            <a:ext cx="2123768" cy="9260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08654" y="963495"/>
            <a:ext cx="9769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Some tooling for the assembly steps are designed or in design finalization.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They are inspired by previous CEA projects (XFEL, ESS,…) and the experience from PIP-II </a:t>
            </a:r>
            <a:r>
              <a:rPr lang="en-US" sz="1400" dirty="0" err="1" smtClean="0"/>
              <a:t>pCM</a:t>
            </a:r>
            <a:r>
              <a:rPr lang="en-US" sz="1400" dirty="0" smtClean="0"/>
              <a:t> </a:t>
            </a:r>
            <a:r>
              <a:rPr lang="en-US" sz="1400" dirty="0" smtClean="0"/>
              <a:t>HB650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Aluminum/Polymers </a:t>
            </a:r>
            <a:r>
              <a:rPr lang="en-US" sz="1400" dirty="0"/>
              <a:t>is </a:t>
            </a:r>
            <a:r>
              <a:rPr lang="en-US" sz="1400" dirty="0" smtClean="0"/>
              <a:t>favored </a:t>
            </a:r>
            <a:r>
              <a:rPr lang="en-US" sz="1400" dirty="0"/>
              <a:t>over stainless steel for parts that will be handled regularly or on which the stresses remain low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17665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</p:spPr>
        <p:txBody>
          <a:bodyPr/>
          <a:lstStyle/>
          <a:p>
            <a:r>
              <a:rPr lang="fr-FR" dirty="0" err="1" smtClean="0"/>
              <a:t>Assembly</a:t>
            </a:r>
            <a:r>
              <a:rPr lang="fr-FR" dirty="0" smtClean="0"/>
              <a:t> </a:t>
            </a:r>
            <a:r>
              <a:rPr lang="fr-FR" dirty="0" err="1" smtClean="0"/>
              <a:t>tooling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53987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33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5938" y="1670822"/>
            <a:ext cx="9769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Cavity in clean room roll &amp; pitch adjusting tooling </a:t>
            </a:r>
            <a:endParaRPr lang="fr-FR" sz="1400" b="1" u="sng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082" y="2582167"/>
            <a:ext cx="4951912" cy="336371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442" y="2162706"/>
            <a:ext cx="2587853" cy="430389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709652" y="1862138"/>
            <a:ext cx="2821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i="1" dirty="0" smtClean="0"/>
              <a:t>Aluminium</a:t>
            </a:r>
            <a:endParaRPr lang="fr-FR" sz="1800" i="1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4100052" y="2200692"/>
            <a:ext cx="806245" cy="4381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5771536" y="2169915"/>
            <a:ext cx="2472521" cy="18908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08654" y="963495"/>
            <a:ext cx="9769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Some tooling for the assembly steps are designed or in design finalization.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They are inspired by previous CEA projects (XFEL, ESS,…) and the experience from PIP-II </a:t>
            </a:r>
            <a:r>
              <a:rPr lang="en-US" sz="1400" dirty="0" err="1" smtClean="0"/>
              <a:t>pCM</a:t>
            </a:r>
            <a:r>
              <a:rPr lang="en-US" sz="1400" dirty="0" smtClean="0"/>
              <a:t> </a:t>
            </a:r>
            <a:r>
              <a:rPr lang="en-US" sz="1400" dirty="0" smtClean="0"/>
              <a:t>HB650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Aluminum/Polymers </a:t>
            </a:r>
            <a:r>
              <a:rPr lang="en-US" sz="1400" dirty="0"/>
              <a:t>is </a:t>
            </a:r>
            <a:r>
              <a:rPr lang="en-US" sz="1400" dirty="0" smtClean="0"/>
              <a:t>favored </a:t>
            </a:r>
            <a:r>
              <a:rPr lang="en-US" sz="1400" dirty="0"/>
              <a:t>over stainless steel for parts that will be handled regularly or on which the stresses remain low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25981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</p:spPr>
        <p:txBody>
          <a:bodyPr/>
          <a:lstStyle/>
          <a:p>
            <a:r>
              <a:rPr lang="fr-FR" dirty="0" err="1" smtClean="0"/>
              <a:t>Assembly</a:t>
            </a:r>
            <a:r>
              <a:rPr lang="fr-FR" dirty="0" smtClean="0"/>
              <a:t> </a:t>
            </a:r>
            <a:r>
              <a:rPr lang="fr-FR" dirty="0" err="1" smtClean="0"/>
              <a:t>tooling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53987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34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5938" y="1670822"/>
            <a:ext cx="9769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Coupler-coupler distance tooling</a:t>
            </a:r>
            <a:endParaRPr lang="fr-FR" sz="1400" b="1" u="sng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04" y="2582167"/>
            <a:ext cx="4291106" cy="301215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840" y="2254210"/>
            <a:ext cx="2969074" cy="36680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84363">
            <a:off x="6305700" y="3851326"/>
            <a:ext cx="5434983" cy="165300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403690" y="2314313"/>
            <a:ext cx="2821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i="1" dirty="0" smtClean="0"/>
              <a:t>Aluminium</a:t>
            </a:r>
            <a:endParaRPr lang="fr-FR" sz="1800" i="1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8131277" y="2654710"/>
            <a:ext cx="1514168" cy="16813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08654" y="963495"/>
            <a:ext cx="9769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Some tooling for the assembly steps are designed or in design finalization.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They are inspired by previous CEA projects (XFEL, ESS,…) and the experience from PIP-II </a:t>
            </a:r>
            <a:r>
              <a:rPr lang="en-US" sz="1400" dirty="0" err="1" smtClean="0"/>
              <a:t>pCM</a:t>
            </a:r>
            <a:r>
              <a:rPr lang="en-US" sz="1400" dirty="0" smtClean="0"/>
              <a:t> </a:t>
            </a:r>
            <a:r>
              <a:rPr lang="en-US" sz="1400" dirty="0" smtClean="0"/>
              <a:t>HB650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Aluminum/Polymers </a:t>
            </a:r>
            <a:r>
              <a:rPr lang="en-US" sz="1400" dirty="0"/>
              <a:t>is </a:t>
            </a:r>
            <a:r>
              <a:rPr lang="en-US" sz="1400" dirty="0" smtClean="0"/>
              <a:t>favored </a:t>
            </a:r>
            <a:r>
              <a:rPr lang="en-US" sz="1400" dirty="0"/>
              <a:t>over stainless steel for parts that will be handled regularly or on which the stresses remain low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40284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</p:spPr>
        <p:txBody>
          <a:bodyPr/>
          <a:lstStyle/>
          <a:p>
            <a:r>
              <a:rPr lang="fr-FR" dirty="0" err="1" smtClean="0"/>
              <a:t>Assembly</a:t>
            </a:r>
            <a:r>
              <a:rPr lang="fr-FR" dirty="0" smtClean="0"/>
              <a:t> </a:t>
            </a:r>
            <a:r>
              <a:rPr lang="fr-FR" dirty="0" err="1" smtClean="0"/>
              <a:t>tooling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53987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35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5938" y="1670822"/>
            <a:ext cx="9769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Cavity handling </a:t>
            </a:r>
            <a:r>
              <a:rPr lang="en-US" sz="1400" b="1" u="sng" dirty="0" smtClean="0"/>
              <a:t>cart in clean room</a:t>
            </a:r>
            <a:endParaRPr lang="fr-FR" sz="1400" b="1" u="sng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723" y="2089064"/>
            <a:ext cx="3610394" cy="42534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08654" y="963495"/>
            <a:ext cx="9769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Some tooling for the assembly steps are designed or in design finalization.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They are inspired by previous CEA projects (XFEL, ESS,…) and the experience from PIP-II </a:t>
            </a:r>
            <a:r>
              <a:rPr lang="en-US" sz="1400" dirty="0" err="1" smtClean="0"/>
              <a:t>pCM</a:t>
            </a:r>
            <a:r>
              <a:rPr lang="en-US" sz="1400" dirty="0" smtClean="0"/>
              <a:t> </a:t>
            </a:r>
            <a:r>
              <a:rPr lang="en-US" sz="1400" dirty="0" smtClean="0"/>
              <a:t>HB650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Aluminum/Polymers </a:t>
            </a:r>
            <a:r>
              <a:rPr lang="en-US" sz="1400" dirty="0"/>
              <a:t>is </a:t>
            </a:r>
            <a:r>
              <a:rPr lang="en-US" sz="1400" dirty="0" smtClean="0"/>
              <a:t>favored </a:t>
            </a:r>
            <a:r>
              <a:rPr lang="en-US" sz="1400" dirty="0"/>
              <a:t>over stainless steel for parts that will be handled regularly or on which the stresses remain low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32337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</p:spPr>
        <p:txBody>
          <a:bodyPr/>
          <a:lstStyle/>
          <a:p>
            <a:r>
              <a:rPr lang="fr-FR" dirty="0" err="1" smtClean="0"/>
              <a:t>Assembly</a:t>
            </a:r>
            <a:r>
              <a:rPr lang="fr-FR" dirty="0" smtClean="0"/>
              <a:t> </a:t>
            </a:r>
            <a:r>
              <a:rPr lang="fr-FR" dirty="0" err="1" smtClean="0"/>
              <a:t>tooling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53987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36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5938" y="1670822"/>
            <a:ext cx="9769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B</a:t>
            </a:r>
            <a:r>
              <a:rPr lang="en-US" sz="1400" b="1" u="sng" dirty="0" smtClean="0"/>
              <a:t>eam pipe end </a:t>
            </a:r>
            <a:r>
              <a:rPr lang="en-US" sz="1400" b="1" u="sng" dirty="0"/>
              <a:t>handling </a:t>
            </a:r>
            <a:r>
              <a:rPr lang="en-US" sz="1400" b="1" u="sng" dirty="0" smtClean="0"/>
              <a:t>cart in clean room</a:t>
            </a:r>
            <a:endParaRPr lang="fr-FR" sz="1400" b="1" u="sng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596" y="2095200"/>
            <a:ext cx="4152032" cy="43056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08654" y="963495"/>
            <a:ext cx="9769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Some tooling for the assembly steps are designed or in design finalization.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They are inspired by previous CEA projects (XFEL, ESS,…) and the experience from PIP-II </a:t>
            </a:r>
            <a:r>
              <a:rPr lang="en-US" sz="1400" dirty="0" err="1" smtClean="0"/>
              <a:t>pCM</a:t>
            </a:r>
            <a:r>
              <a:rPr lang="en-US" sz="1400" dirty="0" smtClean="0"/>
              <a:t> </a:t>
            </a:r>
            <a:r>
              <a:rPr lang="en-US" sz="1400" dirty="0" smtClean="0"/>
              <a:t>HB650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Aluminum/Polymers </a:t>
            </a:r>
            <a:r>
              <a:rPr lang="en-US" sz="1400" dirty="0"/>
              <a:t>is </a:t>
            </a:r>
            <a:r>
              <a:rPr lang="en-US" sz="1400" dirty="0" smtClean="0"/>
              <a:t>favored </a:t>
            </a:r>
            <a:r>
              <a:rPr lang="en-US" sz="1400" dirty="0"/>
              <a:t>over stainless steel for parts that will be handled regularly or on which the stresses remain low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09615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</p:spPr>
        <p:txBody>
          <a:bodyPr/>
          <a:lstStyle/>
          <a:p>
            <a:r>
              <a:rPr lang="fr-FR" dirty="0" err="1" smtClean="0"/>
              <a:t>Assembly</a:t>
            </a:r>
            <a:r>
              <a:rPr lang="fr-FR" dirty="0" smtClean="0"/>
              <a:t> </a:t>
            </a:r>
            <a:r>
              <a:rPr lang="fr-FR" dirty="0" err="1" smtClean="0"/>
              <a:t>tooling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53987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37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5938" y="1670822"/>
            <a:ext cx="9769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Alignment tooling for cavity/coupler connection </a:t>
            </a:r>
            <a:endParaRPr lang="fr-FR" sz="1400" b="1" u="sng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71" y="2469550"/>
            <a:ext cx="3849242" cy="250134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980" y="2530919"/>
            <a:ext cx="3752024" cy="25013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302" y="2282931"/>
            <a:ext cx="3119201" cy="345972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657188" y="5500076"/>
            <a:ext cx="2821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i="1" dirty="0" smtClean="0"/>
              <a:t>Aluminium</a:t>
            </a:r>
            <a:endParaRPr lang="fr-FR" sz="1800" i="1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2142068" y="3767667"/>
            <a:ext cx="697646" cy="13885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1468374" y="3608821"/>
            <a:ext cx="673694" cy="19757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V="1">
            <a:off x="4640111" y="4243407"/>
            <a:ext cx="1139525" cy="13411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V="1">
            <a:off x="4640111" y="3959747"/>
            <a:ext cx="609702" cy="16248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2419062" y="5085282"/>
            <a:ext cx="2821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i="1" dirty="0" err="1" smtClean="0"/>
              <a:t>Stainless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steel</a:t>
            </a:r>
            <a:endParaRPr lang="fr-FR" sz="1800" i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4317980" y="5570760"/>
            <a:ext cx="2821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i="1" dirty="0" smtClean="0"/>
              <a:t>HDPE</a:t>
            </a:r>
            <a:endParaRPr lang="fr-FR" sz="1800" i="1" dirty="0"/>
          </a:p>
        </p:txBody>
      </p:sp>
      <p:sp>
        <p:nvSpPr>
          <p:cNvPr id="40" name="ZoneTexte 39"/>
          <p:cNvSpPr txBox="1"/>
          <p:nvPr/>
        </p:nvSpPr>
        <p:spPr>
          <a:xfrm>
            <a:off x="208654" y="963495"/>
            <a:ext cx="9769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Some tooling for the assembly steps are designed or in design finalization.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They are inspired by previous CEA projects (XFEL, ESS,…) and the experience from PIP-II </a:t>
            </a:r>
            <a:r>
              <a:rPr lang="en-US" sz="1400" dirty="0" err="1" smtClean="0"/>
              <a:t>pCM</a:t>
            </a:r>
            <a:r>
              <a:rPr lang="en-US" sz="1400" dirty="0" smtClean="0"/>
              <a:t> </a:t>
            </a:r>
            <a:r>
              <a:rPr lang="en-US" sz="1400" dirty="0" smtClean="0"/>
              <a:t>HB650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Aluminum/Polymers </a:t>
            </a:r>
            <a:r>
              <a:rPr lang="en-US" sz="1400" dirty="0"/>
              <a:t>is </a:t>
            </a:r>
            <a:r>
              <a:rPr lang="en-US" sz="1400" dirty="0" smtClean="0"/>
              <a:t>favored </a:t>
            </a:r>
            <a:r>
              <a:rPr lang="en-US" sz="1400" dirty="0"/>
              <a:t>over stainless steel for parts that will be handled regularly or on which the stresses remain low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71366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62" y="2254321"/>
            <a:ext cx="4564254" cy="322728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45" y="2270602"/>
            <a:ext cx="4756565" cy="3363259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</p:spPr>
        <p:txBody>
          <a:bodyPr/>
          <a:lstStyle/>
          <a:p>
            <a:r>
              <a:rPr lang="fr-FR" dirty="0" err="1" smtClean="0"/>
              <a:t>Assembly</a:t>
            </a:r>
            <a:r>
              <a:rPr lang="fr-FR" dirty="0" smtClean="0"/>
              <a:t> </a:t>
            </a:r>
            <a:r>
              <a:rPr lang="fr-FR" dirty="0" err="1" smtClean="0"/>
              <a:t>tooling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53987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38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5938" y="1670822"/>
            <a:ext cx="9769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Alignment tooling for cavity/bellow/cavity connection </a:t>
            </a:r>
            <a:endParaRPr lang="fr-FR" sz="1400" b="1" u="sng" dirty="0"/>
          </a:p>
        </p:txBody>
      </p:sp>
      <p:sp>
        <p:nvSpPr>
          <p:cNvPr id="5" name="ZoneTexte 4"/>
          <p:cNvSpPr txBox="1"/>
          <p:nvPr/>
        </p:nvSpPr>
        <p:spPr>
          <a:xfrm>
            <a:off x="355938" y="5773605"/>
            <a:ext cx="6772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i="1" dirty="0" smtClean="0"/>
              <a:t>Bellow/</a:t>
            </a:r>
            <a:r>
              <a:rPr lang="fr-FR" sz="1400" i="1" dirty="0" err="1" smtClean="0"/>
              <a:t>cavity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alignment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tooling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with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locating</a:t>
            </a:r>
            <a:r>
              <a:rPr lang="fr-FR" sz="1400" i="1" dirty="0" smtClean="0"/>
              <a:t> pins (</a:t>
            </a:r>
            <a:r>
              <a:rPr lang="fr-FR" sz="1400" i="1" dirty="0" err="1" smtClean="0"/>
              <a:t>like</a:t>
            </a:r>
            <a:r>
              <a:rPr lang="fr-FR" sz="1400" i="1" dirty="0" smtClean="0"/>
              <a:t> HB650 clean room </a:t>
            </a:r>
            <a:r>
              <a:rPr lang="fr-FR" sz="1400" i="1" dirty="0" err="1" smtClean="0"/>
              <a:t>process</a:t>
            </a:r>
            <a:r>
              <a:rPr lang="fr-FR" sz="1400" i="1" dirty="0" smtClean="0"/>
              <a:t>)</a:t>
            </a:r>
            <a:endParaRPr lang="fr-FR" sz="14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4144436" y="1932049"/>
            <a:ext cx="2821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i="1" dirty="0" err="1" smtClean="0"/>
              <a:t>Stainless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steel</a:t>
            </a:r>
            <a:endParaRPr lang="fr-FR" sz="1800" i="1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2748558" y="2235200"/>
            <a:ext cx="2035110" cy="1828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6625765" y="2090191"/>
            <a:ext cx="1375235" cy="18756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6314973" y="1792306"/>
            <a:ext cx="2821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i="1" dirty="0" smtClean="0"/>
              <a:t>HDPE</a:t>
            </a:r>
            <a:endParaRPr lang="fr-FR" sz="1800" i="1" dirty="0"/>
          </a:p>
        </p:txBody>
      </p:sp>
      <p:sp>
        <p:nvSpPr>
          <p:cNvPr id="35" name="ZoneTexte 34"/>
          <p:cNvSpPr txBox="1"/>
          <p:nvPr/>
        </p:nvSpPr>
        <p:spPr>
          <a:xfrm>
            <a:off x="208654" y="963495"/>
            <a:ext cx="9769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Some tooling for the assembly steps are designed or in design finalization.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They are inspired by previous CEA projects (XFEL, ESS,…) and the experience from PIP-II </a:t>
            </a:r>
            <a:r>
              <a:rPr lang="en-US" sz="1400" dirty="0" err="1" smtClean="0"/>
              <a:t>pCM</a:t>
            </a:r>
            <a:r>
              <a:rPr lang="en-US" sz="1400" dirty="0" smtClean="0"/>
              <a:t> </a:t>
            </a:r>
            <a:r>
              <a:rPr lang="en-US" sz="1400" dirty="0" smtClean="0"/>
              <a:t>HB650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Aluminum/Polymers </a:t>
            </a:r>
            <a:r>
              <a:rPr lang="en-US" sz="1400" dirty="0"/>
              <a:t>is </a:t>
            </a:r>
            <a:r>
              <a:rPr lang="en-US" sz="1400" dirty="0" smtClean="0"/>
              <a:t>favored </a:t>
            </a:r>
            <a:r>
              <a:rPr lang="en-US" sz="1400" dirty="0"/>
              <a:t>over stainless steel for parts that will be handled regularly or on which the stresses remain low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0359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</p:spPr>
        <p:txBody>
          <a:bodyPr/>
          <a:lstStyle/>
          <a:p>
            <a:r>
              <a:rPr lang="fr-FR" dirty="0" err="1" smtClean="0"/>
              <a:t>Assembly</a:t>
            </a:r>
            <a:r>
              <a:rPr lang="fr-FR" dirty="0" smtClean="0"/>
              <a:t> </a:t>
            </a:r>
            <a:r>
              <a:rPr lang="fr-FR" dirty="0" err="1" smtClean="0"/>
              <a:t>tooling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53987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39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5938" y="1670822"/>
            <a:ext cx="9769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Support tooling for couplers</a:t>
            </a:r>
            <a:endParaRPr lang="fr-FR" sz="1400" b="1" u="sng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268" y="2325890"/>
            <a:ext cx="4594066" cy="388364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665913" y="1890662"/>
            <a:ext cx="2821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i="1" dirty="0" smtClean="0"/>
              <a:t>Aluminium</a:t>
            </a:r>
            <a:endParaRPr lang="fr-FR" sz="1800" i="1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6194323" y="2171947"/>
            <a:ext cx="943181" cy="18101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5644240" y="2171947"/>
            <a:ext cx="1493264" cy="14364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272558" y="1939310"/>
            <a:ext cx="2821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i="1" dirty="0" err="1" smtClean="0"/>
              <a:t>Stainless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Steel</a:t>
            </a:r>
            <a:endParaRPr lang="fr-FR" sz="1800" i="1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4061141" y="2247087"/>
            <a:ext cx="776330" cy="12433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08654" y="963495"/>
            <a:ext cx="9769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Some tooling for the assembly steps are designed or in design finalization.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They are inspired by previous CEA projects (XFEL, ESS,…) and the experience from PIP-II </a:t>
            </a:r>
            <a:r>
              <a:rPr lang="en-US" sz="1400" dirty="0" err="1" smtClean="0"/>
              <a:t>pCM</a:t>
            </a:r>
            <a:r>
              <a:rPr lang="en-US" sz="1400" dirty="0" smtClean="0"/>
              <a:t> </a:t>
            </a:r>
            <a:r>
              <a:rPr lang="en-US" sz="1400" dirty="0" smtClean="0"/>
              <a:t>HB650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Aluminum/Polymers </a:t>
            </a:r>
            <a:r>
              <a:rPr lang="en-US" sz="1400" dirty="0"/>
              <a:t>is </a:t>
            </a:r>
            <a:r>
              <a:rPr lang="en-US" sz="1400" dirty="0" smtClean="0"/>
              <a:t>favored </a:t>
            </a:r>
            <a:r>
              <a:rPr lang="en-US" sz="1400" dirty="0"/>
              <a:t>over stainless steel for parts that will be handled regularly or on which the stresses remain low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54848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3538" y="192250"/>
            <a:ext cx="5025504" cy="379192"/>
          </a:xfrm>
        </p:spPr>
        <p:txBody>
          <a:bodyPr/>
          <a:lstStyle/>
          <a:p>
            <a:r>
              <a:rPr lang="fr-FR" dirty="0" smtClean="0"/>
              <a:t>General workflow of </a:t>
            </a:r>
            <a:r>
              <a:rPr lang="fr-FR" dirty="0" err="1" smtClean="0"/>
              <a:t>workstations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 defTabSz="638617"/>
            <a:fld id="{854A34C9-9A4B-6445-85E1-F779B5E87362}" type="slidenum">
              <a:rPr lang="fr-FR" sz="10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638617"/>
              <a:t>4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1420558" y="2380097"/>
            <a:ext cx="1461190" cy="954108"/>
            <a:chOff x="238301" y="1410279"/>
            <a:chExt cx="1727200" cy="954108"/>
          </a:xfrm>
        </p:grpSpPr>
        <p:sp>
          <p:nvSpPr>
            <p:cNvPr id="7" name="ZoneTexte 6"/>
            <p:cNvSpPr txBox="1"/>
            <p:nvPr/>
          </p:nvSpPr>
          <p:spPr>
            <a:xfrm>
              <a:off x="238301" y="1410279"/>
              <a:ext cx="1727200" cy="30777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400" b="1" dirty="0">
                  <a:solidFill>
                    <a:srgbClr val="3F3F3F"/>
                  </a:solidFill>
                  <a:latin typeface="Calibri"/>
                </a:rPr>
                <a:t>CAP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38301" y="1718056"/>
              <a:ext cx="1727200" cy="64633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200" dirty="0" smtClean="0">
                  <a:solidFill>
                    <a:srgbClr val="3F3F3F"/>
                  </a:solidFill>
                  <a:latin typeface="Calibri"/>
                </a:rPr>
                <a:t>Clean room </a:t>
              </a:r>
              <a:r>
                <a:rPr lang="fr-FR" sz="1200" dirty="0" err="1" smtClean="0">
                  <a:solidFill>
                    <a:srgbClr val="3F3F3F"/>
                  </a:solidFill>
                  <a:latin typeface="Calibri"/>
                </a:rPr>
                <a:t>elements</a:t>
              </a:r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 </a:t>
              </a:r>
              <a:r>
                <a:rPr lang="fr-FR" sz="1200" dirty="0" err="1" smtClean="0">
                  <a:solidFill>
                    <a:srgbClr val="3F3F3F"/>
                  </a:solidFill>
                  <a:latin typeface="Calibri"/>
                </a:rPr>
                <a:t>assembly</a:t>
              </a:r>
              <a:r>
                <a:rPr lang="fr-FR" sz="1200" dirty="0" smtClean="0">
                  <a:solidFill>
                    <a:srgbClr val="3F3F3F"/>
                  </a:solidFill>
                  <a:latin typeface="Calibri"/>
                </a:rPr>
                <a:t> </a:t>
              </a:r>
              <a:r>
                <a:rPr lang="fr-FR" sz="1200" dirty="0" err="1" smtClean="0">
                  <a:solidFill>
                    <a:srgbClr val="3F3F3F"/>
                  </a:solidFill>
                  <a:latin typeface="Calibri"/>
                </a:rPr>
                <a:t>preparation</a:t>
              </a:r>
              <a:endParaRPr lang="fr-FR" sz="1200" dirty="0">
                <a:solidFill>
                  <a:srgbClr val="3F3F3F"/>
                </a:solidFill>
                <a:latin typeface="Calibri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3537530" y="2533800"/>
            <a:ext cx="1461190" cy="584776"/>
            <a:chOff x="238301" y="1471649"/>
            <a:chExt cx="1727200" cy="584776"/>
          </a:xfrm>
        </p:grpSpPr>
        <p:sp>
          <p:nvSpPr>
            <p:cNvPr id="11" name="ZoneTexte 10"/>
            <p:cNvSpPr txBox="1"/>
            <p:nvPr/>
          </p:nvSpPr>
          <p:spPr>
            <a:xfrm>
              <a:off x="238301" y="1471649"/>
              <a:ext cx="1727200" cy="30777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400" b="1" dirty="0">
                  <a:solidFill>
                    <a:srgbClr val="3F3F3F"/>
                  </a:solidFill>
                  <a:latin typeface="Calibri"/>
                </a:rPr>
                <a:t>BLA 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38301" y="1779426"/>
              <a:ext cx="1727200" cy="27699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Beam</a:t>
              </a:r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 Line </a:t>
              </a:r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Assembly</a:t>
              </a:r>
              <a:endParaRPr lang="fr-FR" sz="1200" dirty="0">
                <a:solidFill>
                  <a:srgbClr val="3F3F3F"/>
                </a:solidFill>
                <a:latin typeface="Calibri"/>
              </a:endParaRPr>
            </a:p>
          </p:txBody>
        </p:sp>
      </p:grpSp>
      <p:cxnSp>
        <p:nvCxnSpPr>
          <p:cNvPr id="14" name="Connecteur droit avec flèche 13"/>
          <p:cNvCxnSpPr/>
          <p:nvPr/>
        </p:nvCxnSpPr>
        <p:spPr>
          <a:xfrm>
            <a:off x="2881748" y="2918521"/>
            <a:ext cx="65578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oupe 14"/>
          <p:cNvGrpSpPr/>
          <p:nvPr/>
        </p:nvGrpSpPr>
        <p:grpSpPr>
          <a:xfrm>
            <a:off x="1420558" y="1118028"/>
            <a:ext cx="3733337" cy="954108"/>
            <a:chOff x="238301" y="1471649"/>
            <a:chExt cx="1727200" cy="954108"/>
          </a:xfrm>
        </p:grpSpPr>
        <p:sp>
          <p:nvSpPr>
            <p:cNvPr id="16" name="ZoneTexte 15"/>
            <p:cNvSpPr txBox="1"/>
            <p:nvPr/>
          </p:nvSpPr>
          <p:spPr>
            <a:xfrm>
              <a:off x="238301" y="1471649"/>
              <a:ext cx="1727200" cy="307777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400" b="1" dirty="0">
                  <a:solidFill>
                    <a:srgbClr val="3F3F3F"/>
                  </a:solidFill>
                  <a:latin typeface="Calibri"/>
                </a:rPr>
                <a:t>WAS/PRE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38301" y="1779426"/>
              <a:ext cx="1727200" cy="64633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Washing</a:t>
              </a:r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 of the </a:t>
              </a:r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elements</a:t>
              </a:r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 in BELIMED</a:t>
              </a:r>
            </a:p>
            <a:p>
              <a:pPr algn="ctr" defTabSz="638617"/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Preparation</a:t>
              </a:r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 of the </a:t>
              </a:r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elements</a:t>
              </a:r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 </a:t>
              </a:r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before</a:t>
              </a:r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 </a:t>
              </a:r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entering</a:t>
              </a:r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 the clean room</a:t>
              </a:r>
            </a:p>
          </p:txBody>
        </p:sp>
      </p:grpSp>
      <p:cxnSp>
        <p:nvCxnSpPr>
          <p:cNvPr id="18" name="Connecteur droit avec flèche 17"/>
          <p:cNvCxnSpPr>
            <a:endCxn id="11" idx="0"/>
          </p:cNvCxnSpPr>
          <p:nvPr/>
        </p:nvCxnSpPr>
        <p:spPr>
          <a:xfrm>
            <a:off x="4268125" y="2062606"/>
            <a:ext cx="0" cy="47119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2151153" y="2072135"/>
            <a:ext cx="0" cy="3079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219203" y="2298203"/>
            <a:ext cx="4017818" cy="1294743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8617"/>
            <a:endParaRPr lang="fr-FR" sz="25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7276048" y="2376731"/>
            <a:ext cx="1461190" cy="954108"/>
            <a:chOff x="238301" y="1471649"/>
            <a:chExt cx="1727200" cy="954108"/>
          </a:xfrm>
          <a:solidFill>
            <a:srgbClr val="3ECDFF"/>
          </a:solidFill>
        </p:grpSpPr>
        <p:sp>
          <p:nvSpPr>
            <p:cNvPr id="24" name="ZoneTexte 23"/>
            <p:cNvSpPr txBox="1"/>
            <p:nvPr/>
          </p:nvSpPr>
          <p:spPr>
            <a:xfrm>
              <a:off x="238301" y="1471649"/>
              <a:ext cx="1727200" cy="307777"/>
            </a:xfrm>
            <a:prstGeom prst="rect">
              <a:avLst/>
            </a:prstGeom>
            <a:solidFill>
              <a:srgbClr val="3ECDFF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400" b="1" dirty="0">
                  <a:solidFill>
                    <a:srgbClr val="3F3F3F"/>
                  </a:solidFill>
                  <a:latin typeface="Calibri"/>
                </a:rPr>
                <a:t>ABE 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38301" y="1779426"/>
              <a:ext cx="1727200" cy="64633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Assembly</a:t>
              </a:r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 of the </a:t>
              </a:r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beam</a:t>
              </a:r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 line </a:t>
              </a:r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equipments</a:t>
              </a:r>
              <a:endParaRPr lang="fr-FR" sz="1200" dirty="0">
                <a:solidFill>
                  <a:srgbClr val="3F3F3F"/>
                </a:solidFill>
                <a:latin typeface="Calibri"/>
              </a:endParaRPr>
            </a:p>
          </p:txBody>
        </p:sp>
      </p:grpSp>
      <p:cxnSp>
        <p:nvCxnSpPr>
          <p:cNvPr id="26" name="Connecteur droit avec flèche 25"/>
          <p:cNvCxnSpPr/>
          <p:nvPr/>
        </p:nvCxnSpPr>
        <p:spPr>
          <a:xfrm>
            <a:off x="4998719" y="2918521"/>
            <a:ext cx="227732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7" name="Groupe 26"/>
          <p:cNvGrpSpPr/>
          <p:nvPr/>
        </p:nvGrpSpPr>
        <p:grpSpPr>
          <a:xfrm>
            <a:off x="9451203" y="2403784"/>
            <a:ext cx="1461190" cy="769442"/>
            <a:chOff x="238301" y="1471649"/>
            <a:chExt cx="1727200" cy="769442"/>
          </a:xfrm>
        </p:grpSpPr>
        <p:sp>
          <p:nvSpPr>
            <p:cNvPr id="28" name="ZoneTexte 27"/>
            <p:cNvSpPr txBox="1"/>
            <p:nvPr/>
          </p:nvSpPr>
          <p:spPr>
            <a:xfrm>
              <a:off x="238301" y="1471649"/>
              <a:ext cx="1727200" cy="307777"/>
            </a:xfrm>
            <a:prstGeom prst="rect">
              <a:avLst/>
            </a:prstGeom>
            <a:solidFill>
              <a:srgbClr val="E09DB9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400" b="1" dirty="0">
                  <a:solidFill>
                    <a:srgbClr val="3F3F3F"/>
                  </a:solidFill>
                  <a:latin typeface="Calibri"/>
                </a:rPr>
                <a:t>SPA 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238301" y="1779426"/>
              <a:ext cx="1727200" cy="4616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Strongback </a:t>
              </a:r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Preparation</a:t>
              </a:r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 Area</a:t>
              </a: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8374597" y="4130606"/>
            <a:ext cx="1461190" cy="769442"/>
            <a:chOff x="238301" y="1471649"/>
            <a:chExt cx="1727200" cy="769442"/>
          </a:xfrm>
        </p:grpSpPr>
        <p:sp>
          <p:nvSpPr>
            <p:cNvPr id="31" name="ZoneTexte 30"/>
            <p:cNvSpPr txBox="1"/>
            <p:nvPr/>
          </p:nvSpPr>
          <p:spPr>
            <a:xfrm>
              <a:off x="238301" y="1471649"/>
              <a:ext cx="1727200" cy="307777"/>
            </a:xfrm>
            <a:prstGeom prst="rect">
              <a:avLst/>
            </a:prstGeom>
            <a:solidFill>
              <a:srgbClr val="E09DB9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400" b="1" dirty="0">
                  <a:solidFill>
                    <a:srgbClr val="3F3F3F"/>
                  </a:solidFill>
                  <a:latin typeface="Calibri"/>
                </a:rPr>
                <a:t>COS 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38301" y="1779426"/>
              <a:ext cx="1727200" cy="4616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Cold mass on strongback</a:t>
              </a:r>
            </a:p>
          </p:txBody>
        </p:sp>
      </p:grpSp>
      <p:cxnSp>
        <p:nvCxnSpPr>
          <p:cNvPr id="33" name="Connecteur droit avec flèche 32"/>
          <p:cNvCxnSpPr/>
          <p:nvPr/>
        </p:nvCxnSpPr>
        <p:spPr>
          <a:xfrm>
            <a:off x="9105192" y="3783901"/>
            <a:ext cx="0" cy="3682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8015193" y="3754829"/>
            <a:ext cx="21377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8015193" y="3335130"/>
            <a:ext cx="0" cy="41969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10152910" y="3188036"/>
            <a:ext cx="0" cy="566793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2" name="Groupe 41"/>
          <p:cNvGrpSpPr/>
          <p:nvPr/>
        </p:nvGrpSpPr>
        <p:grpSpPr>
          <a:xfrm>
            <a:off x="5180282" y="4105950"/>
            <a:ext cx="1662074" cy="954108"/>
            <a:chOff x="238301" y="1471649"/>
            <a:chExt cx="1727200" cy="954108"/>
          </a:xfrm>
        </p:grpSpPr>
        <p:sp>
          <p:nvSpPr>
            <p:cNvPr id="43" name="ZoneTexte 42"/>
            <p:cNvSpPr txBox="1"/>
            <p:nvPr/>
          </p:nvSpPr>
          <p:spPr>
            <a:xfrm>
              <a:off x="238301" y="1471649"/>
              <a:ext cx="1727200" cy="307777"/>
            </a:xfrm>
            <a:prstGeom prst="rect">
              <a:avLst/>
            </a:prstGeom>
            <a:solidFill>
              <a:srgbClr val="E09DB9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400" b="1" dirty="0">
                  <a:solidFill>
                    <a:srgbClr val="3F3F3F"/>
                  </a:solidFill>
                  <a:latin typeface="Calibri"/>
                </a:rPr>
                <a:t>CRY 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238301" y="1779426"/>
              <a:ext cx="1727200" cy="64633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Cryostating</a:t>
              </a:r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 of the cold mass </a:t>
              </a:r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inside</a:t>
              </a:r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 the vacuum </a:t>
              </a:r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vessel</a:t>
              </a:r>
              <a:endParaRPr lang="fr-FR" sz="1200" dirty="0">
                <a:solidFill>
                  <a:srgbClr val="3F3F3F"/>
                </a:solidFill>
                <a:latin typeface="Calibri"/>
              </a:endParaRPr>
            </a:p>
          </p:txBody>
        </p:sp>
      </p:grpSp>
      <p:cxnSp>
        <p:nvCxnSpPr>
          <p:cNvPr id="54" name="Connecteur droit avec flèche 53"/>
          <p:cNvCxnSpPr/>
          <p:nvPr/>
        </p:nvCxnSpPr>
        <p:spPr>
          <a:xfrm flipH="1" flipV="1">
            <a:off x="6842356" y="4590473"/>
            <a:ext cx="153224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H="1" flipV="1">
            <a:off x="3888506" y="4590473"/>
            <a:ext cx="129177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>
            <a:off x="3095438" y="3322246"/>
            <a:ext cx="2189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38617"/>
            <a:r>
              <a:rPr lang="fr-FR" sz="1600" b="1" dirty="0" smtClean="0">
                <a:solidFill>
                  <a:srgbClr val="00B050"/>
                </a:solidFill>
                <a:latin typeface="Calibri"/>
              </a:rPr>
              <a:t>Clean room</a:t>
            </a:r>
            <a:endParaRPr lang="fr-FR" sz="1600" b="1" dirty="0">
              <a:solidFill>
                <a:srgbClr val="00B050"/>
              </a:solidFill>
              <a:latin typeface="Calibri"/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2427316" y="4207550"/>
            <a:ext cx="1461190" cy="769442"/>
            <a:chOff x="238301" y="1471649"/>
            <a:chExt cx="1727200" cy="769442"/>
          </a:xfrm>
        </p:grpSpPr>
        <p:sp>
          <p:nvSpPr>
            <p:cNvPr id="41" name="ZoneTexte 40"/>
            <p:cNvSpPr txBox="1"/>
            <p:nvPr/>
          </p:nvSpPr>
          <p:spPr>
            <a:xfrm>
              <a:off x="238301" y="1471649"/>
              <a:ext cx="1727200" cy="307777"/>
            </a:xfrm>
            <a:prstGeom prst="rect">
              <a:avLst/>
            </a:prstGeom>
            <a:solidFill>
              <a:srgbClr val="ADB9CA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400" b="1" dirty="0">
                  <a:solidFill>
                    <a:srgbClr val="3F3F3F"/>
                  </a:solidFill>
                  <a:latin typeface="Calibri"/>
                </a:rPr>
                <a:t>CLO 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238301" y="1779426"/>
              <a:ext cx="1727200" cy="4616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Vacuum </a:t>
              </a:r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vessel</a:t>
              </a:r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 </a:t>
              </a:r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closure</a:t>
              </a:r>
              <a:endParaRPr lang="fr-FR" sz="1200" dirty="0">
                <a:solidFill>
                  <a:srgbClr val="3F3F3F"/>
                </a:solidFill>
                <a:latin typeface="Calibri"/>
              </a:endParaRPr>
            </a:p>
          </p:txBody>
        </p:sp>
      </p:grpSp>
      <p:cxnSp>
        <p:nvCxnSpPr>
          <p:cNvPr id="50" name="Connecteur droit avec flèche 49"/>
          <p:cNvCxnSpPr>
            <a:stCxn id="53" idx="3"/>
            <a:endCxn id="59" idx="1"/>
          </p:cNvCxnSpPr>
          <p:nvPr/>
        </p:nvCxnSpPr>
        <p:spPr>
          <a:xfrm flipV="1">
            <a:off x="5531259" y="6046075"/>
            <a:ext cx="116047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1" name="Groupe 50"/>
          <p:cNvGrpSpPr/>
          <p:nvPr/>
        </p:nvGrpSpPr>
        <p:grpSpPr>
          <a:xfrm>
            <a:off x="4070069" y="5600686"/>
            <a:ext cx="1461190" cy="769442"/>
            <a:chOff x="2180117" y="1456260"/>
            <a:chExt cx="1727200" cy="769442"/>
          </a:xfrm>
        </p:grpSpPr>
        <p:sp>
          <p:nvSpPr>
            <p:cNvPr id="52" name="ZoneTexte 51"/>
            <p:cNvSpPr txBox="1"/>
            <p:nvPr/>
          </p:nvSpPr>
          <p:spPr>
            <a:xfrm>
              <a:off x="2180117" y="1456260"/>
              <a:ext cx="1727200" cy="30777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400" b="1" dirty="0">
                  <a:solidFill>
                    <a:srgbClr val="3F3F3F"/>
                  </a:solidFill>
                  <a:latin typeface="Calibri"/>
                </a:rPr>
                <a:t>BUN 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2180117" y="1764037"/>
              <a:ext cx="1727200" cy="4616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Bunker cryomodule test</a:t>
              </a:r>
            </a:p>
          </p:txBody>
        </p:sp>
      </p:grpSp>
      <p:cxnSp>
        <p:nvCxnSpPr>
          <p:cNvPr id="55" name="Connecteur en angle 54"/>
          <p:cNvCxnSpPr>
            <a:stCxn id="48" idx="2"/>
            <a:endCxn id="53" idx="1"/>
          </p:cNvCxnSpPr>
          <p:nvPr/>
        </p:nvCxnSpPr>
        <p:spPr>
          <a:xfrm rot="16200000" flipH="1">
            <a:off x="3079006" y="5055898"/>
            <a:ext cx="1069971" cy="912158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7" name="Groupe 56"/>
          <p:cNvGrpSpPr/>
          <p:nvPr/>
        </p:nvGrpSpPr>
        <p:grpSpPr>
          <a:xfrm>
            <a:off x="6691729" y="5507465"/>
            <a:ext cx="1461190" cy="769442"/>
            <a:chOff x="2180117" y="1456260"/>
            <a:chExt cx="1727200" cy="769442"/>
          </a:xfrm>
        </p:grpSpPr>
        <p:sp>
          <p:nvSpPr>
            <p:cNvPr id="58" name="ZoneTexte 57"/>
            <p:cNvSpPr txBox="1"/>
            <p:nvPr/>
          </p:nvSpPr>
          <p:spPr>
            <a:xfrm>
              <a:off x="2180117" y="1456260"/>
              <a:ext cx="1727200" cy="307777"/>
            </a:xfrm>
            <a:prstGeom prst="rect">
              <a:avLst/>
            </a:prstGeom>
            <a:solidFill>
              <a:srgbClr val="FFCC00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400" b="1" dirty="0">
                  <a:solidFill>
                    <a:srgbClr val="3F3F3F"/>
                  </a:solidFill>
                  <a:latin typeface="Calibri"/>
                </a:rPr>
                <a:t>EXP 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2180117" y="1764037"/>
              <a:ext cx="1727200" cy="46166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Preparation</a:t>
              </a:r>
              <a:r>
                <a:rPr lang="fr-FR" sz="1200" dirty="0">
                  <a:solidFill>
                    <a:srgbClr val="3F3F3F"/>
                  </a:solidFill>
                  <a:latin typeface="Calibri"/>
                </a:rPr>
                <a:t> for </a:t>
              </a:r>
              <a:r>
                <a:rPr lang="fr-FR" sz="1200" dirty="0" err="1">
                  <a:solidFill>
                    <a:srgbClr val="3F3F3F"/>
                  </a:solidFill>
                  <a:latin typeface="Calibri"/>
                </a:rPr>
                <a:t>shipment</a:t>
              </a:r>
              <a:endParaRPr lang="fr-FR" sz="1200" dirty="0">
                <a:solidFill>
                  <a:srgbClr val="3F3F3F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328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</p:spPr>
        <p:txBody>
          <a:bodyPr/>
          <a:lstStyle/>
          <a:p>
            <a:r>
              <a:rPr lang="fr-FR" dirty="0" err="1" smtClean="0"/>
              <a:t>Assembly</a:t>
            </a:r>
            <a:r>
              <a:rPr lang="fr-FR" dirty="0" smtClean="0"/>
              <a:t> </a:t>
            </a:r>
            <a:r>
              <a:rPr lang="fr-FR" dirty="0" err="1" smtClean="0"/>
              <a:t>tooling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53987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40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5938" y="1670822"/>
            <a:ext cx="9769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Support and adjustment </a:t>
            </a:r>
            <a:r>
              <a:rPr lang="en-US" sz="1400" b="1" u="sng" dirty="0" smtClean="0"/>
              <a:t>tooling for strongback </a:t>
            </a:r>
            <a:endParaRPr lang="fr-FR" sz="1400" b="1" u="sng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38" y="2162706"/>
            <a:ext cx="5204789" cy="363371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6" y="2162706"/>
            <a:ext cx="4046107" cy="350808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08654" y="5980527"/>
            <a:ext cx="9769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Use of an extra set of </a:t>
            </a:r>
            <a:r>
              <a:rPr lang="en-US" sz="1400" dirty="0" err="1" smtClean="0"/>
              <a:t>housings+studs</a:t>
            </a:r>
            <a:r>
              <a:rPr lang="en-US" sz="1400" dirty="0"/>
              <a:t> </a:t>
            </a:r>
            <a:r>
              <a:rPr lang="en-US" sz="1400" dirty="0" smtClean="0"/>
              <a:t>on tooling to limit the disassembly steps 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208654" y="963495"/>
            <a:ext cx="9769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Some tooling for the assembly steps are designed or in design finalization.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They are inspired by previous CEA projects (XFEL, ESS,…) and the experience from PIP-II </a:t>
            </a:r>
            <a:r>
              <a:rPr lang="en-US" sz="1400" dirty="0" err="1" smtClean="0"/>
              <a:t>pCM</a:t>
            </a:r>
            <a:r>
              <a:rPr lang="en-US" sz="1400" dirty="0" smtClean="0"/>
              <a:t> </a:t>
            </a:r>
            <a:r>
              <a:rPr lang="en-US" sz="1400" dirty="0" smtClean="0"/>
              <a:t>HB650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Aluminum/Polymers </a:t>
            </a:r>
            <a:r>
              <a:rPr lang="en-US" sz="1400" dirty="0"/>
              <a:t>is </a:t>
            </a:r>
            <a:r>
              <a:rPr lang="en-US" sz="1400" dirty="0" smtClean="0"/>
              <a:t>favored </a:t>
            </a:r>
            <a:r>
              <a:rPr lang="en-US" sz="1400" dirty="0"/>
              <a:t>over stainless steel for parts that will be handled regularly or on which the stresses remain low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30729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</p:spPr>
        <p:txBody>
          <a:bodyPr/>
          <a:lstStyle/>
          <a:p>
            <a:r>
              <a:rPr lang="fr-FR" dirty="0" err="1" smtClean="0"/>
              <a:t>Assembly</a:t>
            </a:r>
            <a:r>
              <a:rPr lang="fr-FR" dirty="0" smtClean="0"/>
              <a:t> </a:t>
            </a:r>
            <a:r>
              <a:rPr lang="fr-FR" dirty="0" err="1" smtClean="0"/>
              <a:t>tooling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53987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41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5938" y="1670822"/>
            <a:ext cx="9769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Support and adjustment </a:t>
            </a:r>
            <a:r>
              <a:rPr lang="en-US" sz="1400" b="1" u="sng" dirty="0" smtClean="0"/>
              <a:t>tooling for the vacuum vessel </a:t>
            </a:r>
            <a:endParaRPr lang="fr-FR" sz="1400" b="1" u="sng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97" y="2092034"/>
            <a:ext cx="5611089" cy="36859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987" y="2092034"/>
            <a:ext cx="4216290" cy="393731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08654" y="963495"/>
            <a:ext cx="9769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Some tooling for the assembly steps are designed or in design finalization.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They are inspired by previous CEA projects (XFEL, ESS,…) and the experience from PIP-II </a:t>
            </a:r>
            <a:r>
              <a:rPr lang="en-US" sz="1400" dirty="0" err="1" smtClean="0"/>
              <a:t>pCM</a:t>
            </a:r>
            <a:r>
              <a:rPr lang="en-US" sz="1400" dirty="0" smtClean="0"/>
              <a:t> </a:t>
            </a:r>
            <a:r>
              <a:rPr lang="en-US" sz="1400" dirty="0" smtClean="0"/>
              <a:t>HB650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Aluminum/Polymers </a:t>
            </a:r>
            <a:r>
              <a:rPr lang="en-US" sz="1400" dirty="0"/>
              <a:t>is </a:t>
            </a:r>
            <a:r>
              <a:rPr lang="en-US" sz="1400" dirty="0" smtClean="0"/>
              <a:t>favored </a:t>
            </a:r>
            <a:r>
              <a:rPr lang="en-US" sz="1400" dirty="0"/>
              <a:t>over stainless steel for parts that will be handled regularly or on which the stresses remain low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4499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for your attention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353800" y="6665913"/>
            <a:ext cx="838200" cy="153987"/>
          </a:xfrm>
        </p:spPr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42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85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5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8186957" cy="379192"/>
          </a:xfrm>
        </p:spPr>
        <p:txBody>
          <a:bodyPr/>
          <a:lstStyle/>
          <a:p>
            <a:r>
              <a:rPr lang="en-US" dirty="0"/>
              <a:t>Geographical location of the assembly </a:t>
            </a:r>
            <a:r>
              <a:rPr lang="en-US" dirty="0" smtClean="0"/>
              <a:t>workstations</a:t>
            </a:r>
            <a:endParaRPr lang="en-US" dirty="0"/>
          </a:p>
        </p:txBody>
      </p:sp>
      <p:sp>
        <p:nvSpPr>
          <p:cNvPr id="108" name="Espace réservé du texte 4"/>
          <p:cNvSpPr txBox="1">
            <a:spLocks/>
          </p:cNvSpPr>
          <p:nvPr/>
        </p:nvSpPr>
        <p:spPr>
          <a:xfrm>
            <a:off x="149176" y="1264448"/>
            <a:ext cx="4034897" cy="738664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General view of the layout of the various assembly 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workstations based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on the layout 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 ESS project</a:t>
            </a:r>
          </a:p>
        </p:txBody>
      </p:sp>
      <p:grpSp>
        <p:nvGrpSpPr>
          <p:cNvPr id="44" name="Groupe 43"/>
          <p:cNvGrpSpPr/>
          <p:nvPr/>
        </p:nvGrpSpPr>
        <p:grpSpPr>
          <a:xfrm>
            <a:off x="5145127" y="5373065"/>
            <a:ext cx="7046873" cy="1226916"/>
            <a:chOff x="5232148" y="5381452"/>
            <a:chExt cx="7046873" cy="1226916"/>
          </a:xfrm>
        </p:grpSpPr>
        <p:grpSp>
          <p:nvGrpSpPr>
            <p:cNvPr id="45" name="Groupe 44"/>
            <p:cNvGrpSpPr/>
            <p:nvPr/>
          </p:nvGrpSpPr>
          <p:grpSpPr>
            <a:xfrm>
              <a:off x="5232148" y="5381452"/>
              <a:ext cx="1912774" cy="276999"/>
              <a:chOff x="4608967" y="3406092"/>
              <a:chExt cx="1912774" cy="276999"/>
            </a:xfrm>
          </p:grpSpPr>
          <p:sp>
            <p:nvSpPr>
              <p:cNvPr id="73" name="ZoneTexte 72"/>
              <p:cNvSpPr txBox="1"/>
              <p:nvPr/>
            </p:nvSpPr>
            <p:spPr>
              <a:xfrm>
                <a:off x="4934703" y="3406092"/>
                <a:ext cx="1587038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Workstation LAV/PREP</a:t>
                </a:r>
              </a:p>
            </p:txBody>
          </p:sp>
          <p:sp>
            <p:nvSpPr>
              <p:cNvPr id="74" name="Rectangle 73"/>
              <p:cNvSpPr/>
              <p:nvPr/>
            </p:nvSpPr>
            <p:spPr>
              <a:xfrm rot="10800000">
                <a:off x="4608967" y="3482077"/>
                <a:ext cx="325730" cy="124059"/>
              </a:xfrm>
              <a:prstGeom prst="rect">
                <a:avLst/>
              </a:prstGeom>
              <a:solidFill>
                <a:srgbClr val="CC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46" name="Groupe 45"/>
            <p:cNvGrpSpPr/>
            <p:nvPr/>
          </p:nvGrpSpPr>
          <p:grpSpPr>
            <a:xfrm>
              <a:off x="5232148" y="5618931"/>
              <a:ext cx="1560304" cy="276999"/>
              <a:chOff x="4608968" y="3824006"/>
              <a:chExt cx="1560304" cy="276999"/>
            </a:xfrm>
          </p:grpSpPr>
          <p:sp>
            <p:nvSpPr>
              <p:cNvPr id="71" name="ZoneTexte 70"/>
              <p:cNvSpPr txBox="1"/>
              <p:nvPr/>
            </p:nvSpPr>
            <p:spPr>
              <a:xfrm>
                <a:off x="4934703" y="3824006"/>
                <a:ext cx="1234569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Workstation CAP</a:t>
                </a:r>
              </a:p>
            </p:txBody>
          </p:sp>
          <p:sp>
            <p:nvSpPr>
              <p:cNvPr id="72" name="Rectangle 71"/>
              <p:cNvSpPr/>
              <p:nvPr/>
            </p:nvSpPr>
            <p:spPr>
              <a:xfrm rot="10800000">
                <a:off x="4608968" y="3898267"/>
                <a:ext cx="325730" cy="1191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47" name="Groupe 46"/>
            <p:cNvGrpSpPr/>
            <p:nvPr/>
          </p:nvGrpSpPr>
          <p:grpSpPr>
            <a:xfrm>
              <a:off x="5232148" y="5856410"/>
              <a:ext cx="1545876" cy="276999"/>
              <a:chOff x="4608969" y="4054595"/>
              <a:chExt cx="1545876" cy="276999"/>
            </a:xfrm>
          </p:grpSpPr>
          <p:sp>
            <p:nvSpPr>
              <p:cNvPr id="69" name="ZoneTexte 68"/>
              <p:cNvSpPr txBox="1"/>
              <p:nvPr/>
            </p:nvSpPr>
            <p:spPr>
              <a:xfrm>
                <a:off x="4934703" y="4054595"/>
                <a:ext cx="1220142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Workstation BLA</a:t>
                </a:r>
              </a:p>
            </p:txBody>
          </p:sp>
          <p:sp>
            <p:nvSpPr>
              <p:cNvPr id="70" name="Rectangle 69"/>
              <p:cNvSpPr/>
              <p:nvPr/>
            </p:nvSpPr>
            <p:spPr>
              <a:xfrm rot="10800000">
                <a:off x="4608969" y="4145318"/>
                <a:ext cx="325730" cy="112690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48" name="Groupe 47"/>
            <p:cNvGrpSpPr/>
            <p:nvPr/>
          </p:nvGrpSpPr>
          <p:grpSpPr>
            <a:xfrm>
              <a:off x="5232148" y="6093889"/>
              <a:ext cx="1557097" cy="276999"/>
              <a:chOff x="4608969" y="4285184"/>
              <a:chExt cx="1557097" cy="276999"/>
            </a:xfrm>
          </p:grpSpPr>
          <p:sp>
            <p:nvSpPr>
              <p:cNvPr id="67" name="ZoneTexte 66"/>
              <p:cNvSpPr txBox="1"/>
              <p:nvPr/>
            </p:nvSpPr>
            <p:spPr>
              <a:xfrm>
                <a:off x="4934703" y="4285184"/>
                <a:ext cx="1231363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Workstation ABE</a:t>
                </a:r>
              </a:p>
            </p:txBody>
          </p:sp>
          <p:sp>
            <p:nvSpPr>
              <p:cNvPr id="68" name="Rectangle 67"/>
              <p:cNvSpPr/>
              <p:nvPr/>
            </p:nvSpPr>
            <p:spPr>
              <a:xfrm rot="10800000">
                <a:off x="4608969" y="4378803"/>
                <a:ext cx="325730" cy="106426"/>
              </a:xfrm>
              <a:prstGeom prst="rect">
                <a:avLst/>
              </a:prstGeom>
              <a:solidFill>
                <a:srgbClr val="3399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49" name="Groupe 48"/>
            <p:cNvGrpSpPr/>
            <p:nvPr/>
          </p:nvGrpSpPr>
          <p:grpSpPr>
            <a:xfrm>
              <a:off x="7745672" y="5843094"/>
              <a:ext cx="1552701" cy="276999"/>
              <a:chOff x="4609967" y="5093240"/>
              <a:chExt cx="1552701" cy="276999"/>
            </a:xfrm>
          </p:grpSpPr>
          <p:sp>
            <p:nvSpPr>
              <p:cNvPr id="65" name="ZoneTexte 64"/>
              <p:cNvSpPr txBox="1"/>
              <p:nvPr/>
            </p:nvSpPr>
            <p:spPr>
              <a:xfrm>
                <a:off x="4934703" y="5093240"/>
                <a:ext cx="1227965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Workstation CLO</a:t>
                </a:r>
              </a:p>
            </p:txBody>
          </p:sp>
          <p:sp>
            <p:nvSpPr>
              <p:cNvPr id="66" name="Rectangle 65"/>
              <p:cNvSpPr/>
              <p:nvPr/>
            </p:nvSpPr>
            <p:spPr>
              <a:xfrm rot="10800000">
                <a:off x="4609967" y="5161463"/>
                <a:ext cx="324736" cy="133255"/>
              </a:xfrm>
              <a:prstGeom prst="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50" name="Groupe 49"/>
            <p:cNvGrpSpPr/>
            <p:nvPr/>
          </p:nvGrpSpPr>
          <p:grpSpPr>
            <a:xfrm>
              <a:off x="5232148" y="6331369"/>
              <a:ext cx="1537731" cy="276999"/>
              <a:chOff x="9385657" y="3897438"/>
              <a:chExt cx="1537731" cy="276999"/>
            </a:xfrm>
          </p:grpSpPr>
          <p:sp>
            <p:nvSpPr>
              <p:cNvPr id="63" name="ZoneTexte 62"/>
              <p:cNvSpPr txBox="1"/>
              <p:nvPr/>
            </p:nvSpPr>
            <p:spPr>
              <a:xfrm>
                <a:off x="9711390" y="3897438"/>
                <a:ext cx="1211998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Workstation SPA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 rot="5400000">
                <a:off x="9494409" y="3880506"/>
                <a:ext cx="108226" cy="325730"/>
              </a:xfrm>
              <a:prstGeom prst="rect">
                <a:avLst/>
              </a:prstGeom>
              <a:pattFill prst="wdDnDiag">
                <a:fgClr>
                  <a:srgbClr val="00CC66"/>
                </a:fgClr>
                <a:bgClr>
                  <a:srgbClr val="003300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51" name="Groupe 50"/>
            <p:cNvGrpSpPr/>
            <p:nvPr/>
          </p:nvGrpSpPr>
          <p:grpSpPr>
            <a:xfrm>
              <a:off x="7745672" y="5388730"/>
              <a:ext cx="1596434" cy="276999"/>
              <a:chOff x="9386651" y="4128027"/>
              <a:chExt cx="1596434" cy="276999"/>
            </a:xfrm>
          </p:grpSpPr>
          <p:sp>
            <p:nvSpPr>
              <p:cNvPr id="61" name="ZoneTexte 60"/>
              <p:cNvSpPr txBox="1"/>
              <p:nvPr/>
            </p:nvSpPr>
            <p:spPr>
              <a:xfrm>
                <a:off x="9711390" y="4128027"/>
                <a:ext cx="1271695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Workstation COS </a:t>
                </a:r>
              </a:p>
            </p:txBody>
          </p:sp>
          <p:sp>
            <p:nvSpPr>
              <p:cNvPr id="62" name="Rectangle 61"/>
              <p:cNvSpPr/>
              <p:nvPr/>
            </p:nvSpPr>
            <p:spPr>
              <a:xfrm rot="5400000">
                <a:off x="9487353" y="4110892"/>
                <a:ext cx="123333" cy="324737"/>
              </a:xfrm>
              <a:prstGeom prst="rect">
                <a:avLst/>
              </a:prstGeom>
              <a:pattFill prst="wdDnDiag">
                <a:fgClr>
                  <a:srgbClr val="00CC66"/>
                </a:fgClr>
                <a:bgClr>
                  <a:srgbClr val="003300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52" name="Groupe 51"/>
            <p:cNvGrpSpPr/>
            <p:nvPr/>
          </p:nvGrpSpPr>
          <p:grpSpPr>
            <a:xfrm>
              <a:off x="7745672" y="5615912"/>
              <a:ext cx="1581107" cy="276999"/>
              <a:chOff x="9070342" y="5526161"/>
              <a:chExt cx="1581107" cy="276999"/>
            </a:xfrm>
          </p:grpSpPr>
          <p:sp>
            <p:nvSpPr>
              <p:cNvPr id="59" name="ZoneTexte 58"/>
              <p:cNvSpPr txBox="1"/>
              <p:nvPr/>
            </p:nvSpPr>
            <p:spPr>
              <a:xfrm>
                <a:off x="9395079" y="5526161"/>
                <a:ext cx="1256370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Workstation CRY </a:t>
                </a:r>
              </a:p>
            </p:txBody>
          </p:sp>
          <p:sp>
            <p:nvSpPr>
              <p:cNvPr id="60" name="Rectangle 59"/>
              <p:cNvSpPr/>
              <p:nvPr/>
            </p:nvSpPr>
            <p:spPr>
              <a:xfrm rot="5400000">
                <a:off x="9177330" y="5509896"/>
                <a:ext cx="110759" cy="324736"/>
              </a:xfrm>
              <a:prstGeom prst="rect">
                <a:avLst/>
              </a:prstGeom>
              <a:pattFill prst="wdDnDiag">
                <a:fgClr>
                  <a:srgbClr val="00CC66"/>
                </a:fgClr>
                <a:bgClr>
                  <a:srgbClr val="003300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53" name="Groupe 52"/>
            <p:cNvGrpSpPr/>
            <p:nvPr/>
          </p:nvGrpSpPr>
          <p:grpSpPr>
            <a:xfrm>
              <a:off x="7745672" y="6070276"/>
              <a:ext cx="4533349" cy="276999"/>
              <a:chOff x="7745672" y="6077165"/>
              <a:chExt cx="4533349" cy="276999"/>
            </a:xfrm>
          </p:grpSpPr>
          <p:sp>
            <p:nvSpPr>
              <p:cNvPr id="57" name="ZoneTexte 56"/>
              <p:cNvSpPr txBox="1"/>
              <p:nvPr/>
            </p:nvSpPr>
            <p:spPr>
              <a:xfrm>
                <a:off x="8070408" y="6077165"/>
                <a:ext cx="4208613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200" dirty="0" err="1" smtClean="0"/>
                  <a:t>Waiting</a:t>
                </a:r>
                <a:r>
                  <a:rPr lang="fr-FR" sz="1200" dirty="0" smtClean="0"/>
                  <a:t> area for Workstation BUN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>
              <a:xfrm rot="10800000">
                <a:off x="7745672" y="6168616"/>
                <a:ext cx="329538" cy="134576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54" name="Groupe 53"/>
            <p:cNvGrpSpPr/>
            <p:nvPr/>
          </p:nvGrpSpPr>
          <p:grpSpPr>
            <a:xfrm>
              <a:off x="7745672" y="6297460"/>
              <a:ext cx="1543275" cy="276999"/>
              <a:chOff x="9060918" y="6239918"/>
              <a:chExt cx="1543275" cy="276999"/>
            </a:xfrm>
          </p:grpSpPr>
          <p:sp>
            <p:nvSpPr>
              <p:cNvPr id="55" name="ZoneTexte 54"/>
              <p:cNvSpPr txBox="1"/>
              <p:nvPr/>
            </p:nvSpPr>
            <p:spPr>
              <a:xfrm>
                <a:off x="9385654" y="6239918"/>
                <a:ext cx="1218539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Workstation EXP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 rot="10800000">
                <a:off x="9060918" y="6331369"/>
                <a:ext cx="329538" cy="13457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pic>
        <p:nvPicPr>
          <p:cNvPr id="75" name="Imag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189" y="766938"/>
            <a:ext cx="7844811" cy="460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6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363596" y="878514"/>
            <a:ext cx="7573174" cy="4723401"/>
            <a:chOff x="13806" y="963959"/>
            <a:chExt cx="9217024" cy="5748673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06" y="963959"/>
              <a:ext cx="9217024" cy="558062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931841" y="2035559"/>
              <a:ext cx="3817318" cy="1429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Groupe 19"/>
            <p:cNvGrpSpPr/>
            <p:nvPr/>
          </p:nvGrpSpPr>
          <p:grpSpPr>
            <a:xfrm>
              <a:off x="63208" y="1867479"/>
              <a:ext cx="5843311" cy="805120"/>
              <a:chOff x="1811976" y="1372370"/>
              <a:chExt cx="5843311" cy="805120"/>
            </a:xfrm>
          </p:grpSpPr>
          <p:grpSp>
            <p:nvGrpSpPr>
              <p:cNvPr id="22" name="Groupe 21"/>
              <p:cNvGrpSpPr/>
              <p:nvPr/>
            </p:nvGrpSpPr>
            <p:grpSpPr>
              <a:xfrm>
                <a:off x="2255287" y="1437169"/>
                <a:ext cx="5400000" cy="496078"/>
                <a:chOff x="2255287" y="1437169"/>
                <a:chExt cx="5400000" cy="496078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2255287" y="1437169"/>
                  <a:ext cx="5400000" cy="86400"/>
                </a:xfrm>
                <a:prstGeom prst="rect">
                  <a:avLst/>
                </a:prstGeom>
                <a:solidFill>
                  <a:schemeClr val="bg2">
                    <a:lumMod val="90000"/>
                    <a:alpha val="49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2255287" y="1846847"/>
                  <a:ext cx="5400000" cy="86400"/>
                </a:xfrm>
                <a:prstGeom prst="rect">
                  <a:avLst/>
                </a:prstGeom>
                <a:solidFill>
                  <a:schemeClr val="bg2">
                    <a:lumMod val="90000"/>
                    <a:alpha val="49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cxnSp>
            <p:nvCxnSpPr>
              <p:cNvPr id="23" name="Connecteur droit 22"/>
              <p:cNvCxnSpPr/>
              <p:nvPr/>
            </p:nvCxnSpPr>
            <p:spPr>
              <a:xfrm flipV="1">
                <a:off x="1811976" y="1893823"/>
                <a:ext cx="435959" cy="4023"/>
              </a:xfrm>
              <a:prstGeom prst="line">
                <a:avLst/>
              </a:prstGeom>
              <a:ln w="63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ZoneTexte 23"/>
              <p:cNvSpPr txBox="1"/>
              <p:nvPr/>
            </p:nvSpPr>
            <p:spPr>
              <a:xfrm>
                <a:off x="1846613" y="1735873"/>
                <a:ext cx="53256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i="1" dirty="0" smtClean="0">
                    <a:solidFill>
                      <a:srgbClr val="FF0000"/>
                    </a:solidFill>
                  </a:rPr>
                  <a:t>1,15</a:t>
                </a:r>
                <a:endParaRPr lang="fr-FR" sz="800" i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5" name="Connecteur droit 24"/>
              <p:cNvCxnSpPr/>
              <p:nvPr/>
            </p:nvCxnSpPr>
            <p:spPr>
              <a:xfrm flipV="1">
                <a:off x="2315459" y="1437169"/>
                <a:ext cx="0" cy="498781"/>
              </a:xfrm>
              <a:prstGeom prst="line">
                <a:avLst/>
              </a:prstGeom>
              <a:ln w="63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ZoneTexte 25"/>
              <p:cNvSpPr txBox="1"/>
              <p:nvPr/>
            </p:nvSpPr>
            <p:spPr>
              <a:xfrm rot="16200000">
                <a:off x="1952765" y="1515540"/>
                <a:ext cx="5325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i="1" dirty="0" smtClean="0">
                    <a:solidFill>
                      <a:srgbClr val="FF0000"/>
                    </a:solidFill>
                  </a:rPr>
                  <a:t>1,35</a:t>
                </a:r>
                <a:endParaRPr lang="fr-FR" sz="1000" i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7" name="Connecteur droit 26"/>
              <p:cNvCxnSpPr/>
              <p:nvPr/>
            </p:nvCxnSpPr>
            <p:spPr>
              <a:xfrm>
                <a:off x="2189274" y="2140117"/>
                <a:ext cx="540000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ZoneTexte 27"/>
              <p:cNvSpPr txBox="1"/>
              <p:nvPr/>
            </p:nvSpPr>
            <p:spPr>
              <a:xfrm>
                <a:off x="4535230" y="1900491"/>
                <a:ext cx="5325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i="1" dirty="0" smtClean="0">
                    <a:solidFill>
                      <a:srgbClr val="FF0000"/>
                    </a:solidFill>
                  </a:rPr>
                  <a:t>15,00</a:t>
                </a:r>
                <a:endParaRPr lang="fr-FR" sz="1200" i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3071" y="1904843"/>
              <a:ext cx="1866164" cy="56880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238610" y="5229759"/>
              <a:ext cx="2045829" cy="280800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208973" y="2665169"/>
              <a:ext cx="2049019" cy="302400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22767" y="2200643"/>
              <a:ext cx="1937243" cy="331200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5476" y="3152893"/>
              <a:ext cx="2038929" cy="838801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1315" y="4888287"/>
              <a:ext cx="2038929" cy="838801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5480391" y="1595570"/>
              <a:ext cx="540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800" b="1" dirty="0" smtClean="0"/>
                <a:t>SPA</a:t>
              </a:r>
              <a:endParaRPr lang="en-US" sz="1800" b="1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422930" y="1494386"/>
              <a:ext cx="552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800" b="1" dirty="0" smtClean="0"/>
                <a:t>CRY</a:t>
              </a:r>
              <a:endParaRPr lang="en-US" sz="1800" b="1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672025" y="3406626"/>
              <a:ext cx="55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800" b="1" dirty="0" smtClean="0"/>
                <a:t>CLO</a:t>
              </a:r>
              <a:endParaRPr lang="en-US" sz="1800" b="1" dirty="0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4806" y="1875771"/>
              <a:ext cx="1809551" cy="33120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 rot="5400000">
              <a:off x="4733165" y="3821980"/>
              <a:ext cx="5705704" cy="75600"/>
            </a:xfrm>
            <a:prstGeom prst="rect">
              <a:avLst/>
            </a:prstGeom>
            <a:solidFill>
              <a:schemeClr val="bg2">
                <a:lumMod val="75000"/>
                <a:alpha val="62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Rectangle 31"/>
            <p:cNvSpPr/>
            <p:nvPr/>
          </p:nvSpPr>
          <p:spPr>
            <a:xfrm rot="5400000">
              <a:off x="5384089" y="3816599"/>
              <a:ext cx="5705704" cy="75600"/>
            </a:xfrm>
            <a:prstGeom prst="rect">
              <a:avLst/>
            </a:prstGeom>
            <a:solidFill>
              <a:schemeClr val="bg2">
                <a:lumMod val="75000"/>
                <a:alpha val="62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68937" y="5230955"/>
              <a:ext cx="1453013" cy="118521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sp>
          <p:nvSpPr>
            <p:cNvPr id="34" name="ZoneTexte 33"/>
            <p:cNvSpPr txBox="1"/>
            <p:nvPr/>
          </p:nvSpPr>
          <p:spPr>
            <a:xfrm>
              <a:off x="8369473" y="3746258"/>
              <a:ext cx="566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800" b="1" dirty="0" smtClean="0"/>
                <a:t>ABE</a:t>
              </a:r>
              <a:endParaRPr lang="en-US" sz="1800" b="1" dirty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5627173" y="2305210"/>
              <a:ext cx="569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800" b="1" dirty="0" smtClean="0"/>
                <a:t>COS</a:t>
              </a:r>
              <a:endParaRPr lang="en-US" sz="1800" b="1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349715" y="4825938"/>
              <a:ext cx="1695614" cy="1123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i="1" dirty="0" smtClean="0"/>
                <a:t>Cryomodule </a:t>
              </a:r>
            </a:p>
            <a:p>
              <a:pPr algn="ctr"/>
              <a:r>
                <a:rPr lang="fr-FR" b="1" i="1" dirty="0" err="1" smtClean="0"/>
                <a:t>Waiting</a:t>
              </a:r>
              <a:r>
                <a:rPr lang="fr-FR" b="1" i="1" dirty="0" smtClean="0"/>
                <a:t> </a:t>
              </a:r>
            </a:p>
            <a:p>
              <a:pPr algn="ctr"/>
              <a:r>
                <a:rPr lang="fr-FR" b="1" i="1" dirty="0" smtClean="0"/>
                <a:t>Area</a:t>
              </a:r>
              <a:endParaRPr lang="en-US" sz="1800" b="1" i="1" dirty="0"/>
            </a:p>
          </p:txBody>
        </p:sp>
      </p:grpSp>
      <p:sp>
        <p:nvSpPr>
          <p:cNvPr id="41" name="Flèche vers le haut 40"/>
          <p:cNvSpPr/>
          <p:nvPr/>
        </p:nvSpPr>
        <p:spPr>
          <a:xfrm>
            <a:off x="6950908" y="3265088"/>
            <a:ext cx="332782" cy="365801"/>
          </a:xfrm>
          <a:prstGeom prst="upArrow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lèche vers le haut 41"/>
          <p:cNvSpPr/>
          <p:nvPr/>
        </p:nvSpPr>
        <p:spPr>
          <a:xfrm rot="16200000">
            <a:off x="6078227" y="1235854"/>
            <a:ext cx="332782" cy="1207655"/>
          </a:xfrm>
          <a:prstGeom prst="upArrow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Flèche vers le haut 103"/>
          <p:cNvSpPr/>
          <p:nvPr/>
        </p:nvSpPr>
        <p:spPr>
          <a:xfrm rot="16200000">
            <a:off x="3237107" y="1837801"/>
            <a:ext cx="332782" cy="161698"/>
          </a:xfrm>
          <a:prstGeom prst="upArrow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Virage 105"/>
          <p:cNvSpPr/>
          <p:nvPr/>
        </p:nvSpPr>
        <p:spPr>
          <a:xfrm rot="10800000" flipH="1">
            <a:off x="949991" y="2149138"/>
            <a:ext cx="662943" cy="1015453"/>
          </a:xfrm>
          <a:prstGeom prst="bentArrow">
            <a:avLst>
              <a:gd name="adj1" fmla="val 25000"/>
              <a:gd name="adj2" fmla="val 40781"/>
              <a:gd name="adj3" fmla="val 25000"/>
              <a:gd name="adj4" fmla="val 38261"/>
            </a:avLst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7" name="Flèche vers le haut 106"/>
          <p:cNvSpPr/>
          <p:nvPr/>
        </p:nvSpPr>
        <p:spPr>
          <a:xfrm rot="10800000">
            <a:off x="2323150" y="3435818"/>
            <a:ext cx="332782" cy="667122"/>
          </a:xfrm>
          <a:prstGeom prst="upArrow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Espace réservé du texte 4"/>
          <p:cNvSpPr txBox="1">
            <a:spLocks/>
          </p:cNvSpPr>
          <p:nvPr/>
        </p:nvSpPr>
        <p:spPr>
          <a:xfrm>
            <a:off x="8297470" y="1045934"/>
            <a:ext cx="4034897" cy="738664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Detailed view of the layout of the various assembly stations within the assembly hall, based on the layout 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 the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ESS project</a:t>
            </a:r>
          </a:p>
        </p:txBody>
      </p:sp>
      <p:sp>
        <p:nvSpPr>
          <p:cNvPr id="110" name="Flèche vers le haut 109"/>
          <p:cNvSpPr/>
          <p:nvPr/>
        </p:nvSpPr>
        <p:spPr>
          <a:xfrm>
            <a:off x="6950908" y="5488827"/>
            <a:ext cx="332782" cy="365801"/>
          </a:xfrm>
          <a:prstGeom prst="upArrow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Flèche vers le haut 110"/>
          <p:cNvSpPr/>
          <p:nvPr/>
        </p:nvSpPr>
        <p:spPr>
          <a:xfrm rot="10800000">
            <a:off x="2460804" y="4781452"/>
            <a:ext cx="332782" cy="1177645"/>
          </a:xfrm>
          <a:prstGeom prst="upArrow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ZoneTexte 111"/>
          <p:cNvSpPr txBox="1"/>
          <p:nvPr/>
        </p:nvSpPr>
        <p:spPr>
          <a:xfrm>
            <a:off x="1593926" y="5959098"/>
            <a:ext cx="2125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TEST &amp; SHIPPING</a:t>
            </a:r>
          </a:p>
          <a:p>
            <a:pPr algn="ctr"/>
            <a:r>
              <a:rPr lang="en-US" sz="1800" b="1" dirty="0" smtClean="0"/>
              <a:t>(BUN &amp; EXP)</a:t>
            </a:r>
            <a:endParaRPr lang="en-US" sz="1800" b="1" dirty="0"/>
          </a:p>
        </p:txBody>
      </p:sp>
      <p:sp>
        <p:nvSpPr>
          <p:cNvPr id="113" name="ZoneTexte 112"/>
          <p:cNvSpPr txBox="1"/>
          <p:nvPr/>
        </p:nvSpPr>
        <p:spPr>
          <a:xfrm>
            <a:off x="5952539" y="5854628"/>
            <a:ext cx="2273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CLEAN ROOM</a:t>
            </a:r>
          </a:p>
          <a:p>
            <a:pPr algn="ctr"/>
            <a:r>
              <a:rPr lang="en-US" sz="1800" b="1" dirty="0" smtClean="0"/>
              <a:t>(WAS/PRE/CAP/BLA)</a:t>
            </a:r>
            <a:endParaRPr lang="en-US" sz="1800" b="1" dirty="0"/>
          </a:p>
        </p:txBody>
      </p:sp>
      <p:sp>
        <p:nvSpPr>
          <p:cNvPr id="45" name="Titre 1"/>
          <p:cNvSpPr txBox="1">
            <a:spLocks/>
          </p:cNvSpPr>
          <p:nvPr/>
        </p:nvSpPr>
        <p:spPr>
          <a:xfrm>
            <a:off x="1476588" y="196179"/>
            <a:ext cx="8186957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en-US" dirty="0" smtClean="0"/>
              <a:t>Geographical location of the assembly workstations</a:t>
            </a:r>
            <a:endParaRPr lang="en-US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19769" y="4781452"/>
            <a:ext cx="2027715" cy="1530578"/>
          </a:xfrm>
          <a:prstGeom prst="rect">
            <a:avLst/>
          </a:prstGeom>
        </p:spPr>
      </p:pic>
      <p:cxnSp>
        <p:nvCxnSpPr>
          <p:cNvPr id="37" name="Connecteur droit avec flèche 36"/>
          <p:cNvCxnSpPr>
            <a:stCxn id="16" idx="1"/>
            <a:endCxn id="41" idx="2"/>
          </p:cNvCxnSpPr>
          <p:nvPr/>
        </p:nvCxnSpPr>
        <p:spPr>
          <a:xfrm flipH="1" flipV="1">
            <a:off x="7117299" y="3630889"/>
            <a:ext cx="1402470" cy="19158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space réservé du texte 4"/>
          <p:cNvSpPr txBox="1">
            <a:spLocks/>
          </p:cNvSpPr>
          <p:nvPr/>
        </p:nvSpPr>
        <p:spPr>
          <a:xfrm>
            <a:off x="9888339" y="5300519"/>
            <a:ext cx="2217707" cy="492443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South to North rail</a:t>
            </a:r>
          </a:p>
          <a:p>
            <a:pPr algn="ctr"/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(46m) 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for the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beam line</a:t>
            </a: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6614" y="2897276"/>
            <a:ext cx="3723836" cy="581597"/>
          </a:xfrm>
          <a:prstGeom prst="rect">
            <a:avLst/>
          </a:prstGeom>
        </p:spPr>
      </p:pic>
      <p:cxnSp>
        <p:nvCxnSpPr>
          <p:cNvPr id="55" name="Connecteur droit avec flèche 54"/>
          <p:cNvCxnSpPr>
            <a:stCxn id="44" idx="1"/>
          </p:cNvCxnSpPr>
          <p:nvPr/>
        </p:nvCxnSpPr>
        <p:spPr>
          <a:xfrm flipH="1" flipV="1">
            <a:off x="5168075" y="1879046"/>
            <a:ext cx="3018539" cy="1309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space réservé du texte 4"/>
          <p:cNvSpPr txBox="1">
            <a:spLocks/>
          </p:cNvSpPr>
          <p:nvPr/>
        </p:nvSpPr>
        <p:spPr>
          <a:xfrm>
            <a:off x="8519769" y="3521275"/>
            <a:ext cx="3247667" cy="492443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East to west rails (15m)</a:t>
            </a:r>
          </a:p>
          <a:p>
            <a:pPr algn="ctr"/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Strongback and vacuum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vessel</a:t>
            </a:r>
          </a:p>
        </p:txBody>
      </p:sp>
      <p:cxnSp>
        <p:nvCxnSpPr>
          <p:cNvPr id="61" name="Connecteur droit avec flèche 60"/>
          <p:cNvCxnSpPr>
            <a:stCxn id="16" idx="1"/>
          </p:cNvCxnSpPr>
          <p:nvPr/>
        </p:nvCxnSpPr>
        <p:spPr>
          <a:xfrm flipH="1" flipV="1">
            <a:off x="6585308" y="3955809"/>
            <a:ext cx="1934461" cy="15909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01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</a:t>
            </a:r>
            <a:r>
              <a:rPr lang="en-US" dirty="0" smtClean="0"/>
              <a:t>LB650 CM </a:t>
            </a:r>
            <a:r>
              <a:rPr lang="en-US" dirty="0"/>
              <a:t>Assembly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7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975" y="1022243"/>
            <a:ext cx="8212120" cy="5601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General workflow of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workstations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Geographical location of the assembly </a:t>
            </a: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workstations in CEA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Overview of the main steps of each workstation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A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detailed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assembly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tx1">
                    <a:lumMod val="75000"/>
                  </a:schemeClr>
                </a:solidFill>
              </a:rPr>
              <a:t>step</a:t>
            </a: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example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The use </a:t>
            </a:r>
            <a:r>
              <a:rPr lang="fr-FR" sz="2000" b="1" dirty="0">
                <a:solidFill>
                  <a:schemeClr val="tx1">
                    <a:lumMod val="75000"/>
                  </a:schemeClr>
                </a:solidFill>
              </a:rPr>
              <a:t>of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mock-ups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The use of robot assistance for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flange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cleaning</a:t>
            </a: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Assembly</a:t>
            </a:r>
            <a:r>
              <a:rPr lang="fr-FR" sz="20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</a:schemeClr>
                </a:solidFill>
              </a:rPr>
              <a:t>tooling</a:t>
            </a: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434" y="2282283"/>
            <a:ext cx="5479154" cy="2992382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5900383" y="1803140"/>
            <a:ext cx="6291617" cy="4039737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39700" y="3035300"/>
            <a:ext cx="6269734" cy="33528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48750" y="931515"/>
            <a:ext cx="8457149" cy="87162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21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 smtClean="0"/>
              <a:t>Workstation WAS/PRE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 anchor="ctr"/>
          <a:lstStyle/>
          <a:p>
            <a:pPr algn="ctr" defTabSz="638617"/>
            <a:fld id="{854A34C9-9A4B-6445-85E1-F779B5E87362}" type="slidenum">
              <a:rPr lang="fr-FR" sz="10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638617"/>
              <a:t>8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42" name="Groupe 141"/>
          <p:cNvGrpSpPr/>
          <p:nvPr/>
        </p:nvGrpSpPr>
        <p:grpSpPr>
          <a:xfrm>
            <a:off x="713233" y="1559669"/>
            <a:ext cx="1613247" cy="1018920"/>
            <a:chOff x="0" y="0"/>
            <a:chExt cx="1339850" cy="1025561"/>
          </a:xfrm>
        </p:grpSpPr>
        <p:sp>
          <p:nvSpPr>
            <p:cNvPr id="143" name="Zone de texte 12"/>
            <p:cNvSpPr txBox="1"/>
            <p:nvPr/>
          </p:nvSpPr>
          <p:spPr>
            <a:xfrm>
              <a:off x="0" y="285749"/>
              <a:ext cx="1339850" cy="73981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Reception and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QC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of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components (cavities, couplers, bellows,…)</a:t>
              </a:r>
              <a:endParaRPr lang="fr-FR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Zone de texte 13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BFBFB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 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PRE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7073395" y="1331707"/>
            <a:ext cx="3942935" cy="2471310"/>
            <a:chOff x="3172091" y="1034459"/>
            <a:chExt cx="3942935" cy="2471310"/>
          </a:xfrm>
        </p:grpSpPr>
        <p:grpSp>
          <p:nvGrpSpPr>
            <p:cNvPr id="12" name="Groupe 11"/>
            <p:cNvGrpSpPr/>
            <p:nvPr/>
          </p:nvGrpSpPr>
          <p:grpSpPr>
            <a:xfrm>
              <a:off x="3172091" y="1034459"/>
              <a:ext cx="3728362" cy="2471310"/>
              <a:chOff x="4065206" y="1459988"/>
              <a:chExt cx="3728362" cy="2471310"/>
            </a:xfrm>
          </p:grpSpPr>
          <p:pic>
            <p:nvPicPr>
              <p:cNvPr id="63" name="Image 6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65206" y="1459988"/>
                <a:ext cx="3728362" cy="2471310"/>
              </a:xfrm>
              <a:prstGeom prst="rect">
                <a:avLst/>
              </a:prstGeom>
            </p:spPr>
          </p:pic>
          <p:sp>
            <p:nvSpPr>
              <p:cNvPr id="10" name="Cylindre 9"/>
              <p:cNvSpPr/>
              <p:nvPr/>
            </p:nvSpPr>
            <p:spPr>
              <a:xfrm rot="5280000">
                <a:off x="6125992" y="1716588"/>
                <a:ext cx="421108" cy="102298"/>
              </a:xfrm>
              <a:prstGeom prst="can">
                <a:avLst>
                  <a:gd name="adj" fmla="val 42972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38617"/>
                <a:endParaRPr lang="fr-FR" sz="2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Cylindre 66"/>
              <p:cNvSpPr/>
              <p:nvPr/>
            </p:nvSpPr>
            <p:spPr>
              <a:xfrm rot="5280000">
                <a:off x="5036329" y="1753561"/>
                <a:ext cx="421108" cy="102298"/>
              </a:xfrm>
              <a:prstGeom prst="can">
                <a:avLst>
                  <a:gd name="adj" fmla="val 42972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38617"/>
                <a:endParaRPr lang="fr-FR" sz="2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" name="Cylindre 67"/>
              <p:cNvSpPr/>
              <p:nvPr/>
            </p:nvSpPr>
            <p:spPr>
              <a:xfrm rot="5400000">
                <a:off x="5934308" y="3747169"/>
                <a:ext cx="64800" cy="45719"/>
              </a:xfrm>
              <a:prstGeom prst="can">
                <a:avLst>
                  <a:gd name="adj" fmla="val 23653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38617"/>
                <a:endParaRPr lang="fr-FR" sz="25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Cylindre 68"/>
              <p:cNvSpPr/>
              <p:nvPr/>
            </p:nvSpPr>
            <p:spPr>
              <a:xfrm rot="5400000">
                <a:off x="7186349" y="3754130"/>
                <a:ext cx="85075" cy="48895"/>
              </a:xfrm>
              <a:prstGeom prst="can">
                <a:avLst>
                  <a:gd name="adj" fmla="val 23653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38617"/>
                <a:endParaRPr lang="fr-FR" sz="2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78" name="ZoneTexte 77"/>
            <p:cNvSpPr txBox="1"/>
            <p:nvPr/>
          </p:nvSpPr>
          <p:spPr>
            <a:xfrm>
              <a:off x="5384964" y="1537324"/>
              <a:ext cx="1730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38617"/>
              <a:r>
                <a:rPr lang="fr-FR" sz="1400" b="1" dirty="0" smtClean="0">
                  <a:solidFill>
                    <a:prstClr val="white"/>
                  </a:solidFill>
                  <a:latin typeface="Calibri"/>
                </a:rPr>
                <a:t>Plugs </a:t>
              </a:r>
              <a:r>
                <a:rPr lang="fr-FR" sz="1400" b="1" dirty="0" err="1" smtClean="0">
                  <a:solidFill>
                    <a:prstClr val="white"/>
                  </a:solidFill>
                  <a:latin typeface="Calibri"/>
                </a:rPr>
                <a:t>mounted</a:t>
              </a:r>
              <a:r>
                <a:rPr lang="fr-FR" sz="1400" b="1" dirty="0" smtClean="0">
                  <a:solidFill>
                    <a:prstClr val="white"/>
                  </a:solidFill>
                  <a:latin typeface="Calibri"/>
                </a:rPr>
                <a:t>  </a:t>
              </a:r>
              <a:endParaRPr lang="fr-FR" sz="14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2" name="Groupe 61"/>
          <p:cNvGrpSpPr/>
          <p:nvPr/>
        </p:nvGrpSpPr>
        <p:grpSpPr>
          <a:xfrm>
            <a:off x="715394" y="2974149"/>
            <a:ext cx="1608924" cy="1018920"/>
            <a:chOff x="0" y="0"/>
            <a:chExt cx="1339850" cy="1025561"/>
          </a:xfrm>
        </p:grpSpPr>
        <p:sp>
          <p:nvSpPr>
            <p:cNvPr id="64" name="Zone de texte 12"/>
            <p:cNvSpPr txBox="1"/>
            <p:nvPr/>
          </p:nvSpPr>
          <p:spPr>
            <a:xfrm>
              <a:off x="0" y="285749"/>
              <a:ext cx="1339850" cy="73981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Preparation of components before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washing steps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(installation, mounting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of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plugs…) </a:t>
              </a:r>
              <a:endParaRPr lang="fr-FR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Zone de texte 13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BFBFB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1 - PRE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e 65"/>
          <p:cNvGrpSpPr/>
          <p:nvPr/>
        </p:nvGrpSpPr>
        <p:grpSpPr>
          <a:xfrm>
            <a:off x="3000960" y="2974149"/>
            <a:ext cx="1608924" cy="1018920"/>
            <a:chOff x="0" y="0"/>
            <a:chExt cx="1339850" cy="1025561"/>
          </a:xfrm>
        </p:grpSpPr>
        <p:sp>
          <p:nvSpPr>
            <p:cNvPr id="70" name="Zone de texte 12"/>
            <p:cNvSpPr txBox="1"/>
            <p:nvPr/>
          </p:nvSpPr>
          <p:spPr>
            <a:xfrm>
              <a:off x="0" y="285749"/>
              <a:ext cx="1339850" cy="73981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Alignment and setting of cavities posts and clean room assembly tooling</a:t>
              </a:r>
              <a:endParaRPr lang="fr-FR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Zone de texte 13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BFBFB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PRE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Groupe 71"/>
          <p:cNvGrpSpPr/>
          <p:nvPr/>
        </p:nvGrpSpPr>
        <p:grpSpPr>
          <a:xfrm>
            <a:off x="715394" y="4614563"/>
            <a:ext cx="1608924" cy="1018920"/>
            <a:chOff x="0" y="0"/>
            <a:chExt cx="1339850" cy="1025561"/>
          </a:xfrm>
        </p:grpSpPr>
        <p:sp>
          <p:nvSpPr>
            <p:cNvPr id="73" name="Zone de texte 12"/>
            <p:cNvSpPr txBox="1"/>
            <p:nvPr/>
          </p:nvSpPr>
          <p:spPr>
            <a:xfrm>
              <a:off x="0" y="285749"/>
              <a:ext cx="1339850" cy="73981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Cleaning of cavities, bellows, couplers manifold and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 pipe end</a:t>
              </a:r>
              <a:endParaRPr lang="fr-FR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Zone de texte 13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BFBFB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1 - WAS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e 74"/>
          <p:cNvGrpSpPr/>
          <p:nvPr/>
        </p:nvGrpSpPr>
        <p:grpSpPr>
          <a:xfrm>
            <a:off x="3000960" y="4559353"/>
            <a:ext cx="1608924" cy="1018920"/>
            <a:chOff x="0" y="0"/>
            <a:chExt cx="1339850" cy="1025561"/>
          </a:xfrm>
        </p:grpSpPr>
        <p:sp>
          <p:nvSpPr>
            <p:cNvPr id="76" name="Zone de texte 12"/>
            <p:cNvSpPr txBox="1"/>
            <p:nvPr/>
          </p:nvSpPr>
          <p:spPr>
            <a:xfrm>
              <a:off x="0" y="285749"/>
              <a:ext cx="1339850" cy="73981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Cleaning of cavities posts, tooling </a:t>
              </a:r>
              <a:endParaRPr lang="fr-FR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Zone de texte 13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BFBFB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WAS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e 78"/>
          <p:cNvGrpSpPr/>
          <p:nvPr/>
        </p:nvGrpSpPr>
        <p:grpSpPr>
          <a:xfrm>
            <a:off x="5231152" y="4566740"/>
            <a:ext cx="1608924" cy="1018920"/>
            <a:chOff x="0" y="0"/>
            <a:chExt cx="1339850" cy="1025561"/>
          </a:xfrm>
        </p:grpSpPr>
        <p:sp>
          <p:nvSpPr>
            <p:cNvPr id="80" name="Zone de texte 12"/>
            <p:cNvSpPr txBox="1"/>
            <p:nvPr/>
          </p:nvSpPr>
          <p:spPr>
            <a:xfrm>
              <a:off x="0" y="285749"/>
              <a:ext cx="1339850" cy="73981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Cleaning of all clean room parts (valves, screws, …)</a:t>
              </a:r>
              <a:endParaRPr lang="fr-FR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Zone de texte 13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BFBFB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3 - WAS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" name="Connecteur droit avec flèche 5"/>
          <p:cNvCxnSpPr/>
          <p:nvPr/>
        </p:nvCxnSpPr>
        <p:spPr>
          <a:xfrm flipH="1">
            <a:off x="1519856" y="2578589"/>
            <a:ext cx="1" cy="3955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/>
          <p:nvPr/>
        </p:nvCxnSpPr>
        <p:spPr>
          <a:xfrm>
            <a:off x="1519856" y="3993069"/>
            <a:ext cx="0" cy="62149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/>
          <p:nvPr/>
        </p:nvCxnSpPr>
        <p:spPr>
          <a:xfrm flipH="1">
            <a:off x="1561608" y="5633483"/>
            <a:ext cx="5620" cy="678702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Connecteur droit avec flèche 83"/>
          <p:cNvCxnSpPr>
            <a:stCxn id="76" idx="2"/>
          </p:cNvCxnSpPr>
          <p:nvPr/>
        </p:nvCxnSpPr>
        <p:spPr>
          <a:xfrm>
            <a:off x="3805422" y="5578273"/>
            <a:ext cx="0" cy="789122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Connecteur droit avec flèche 84"/>
          <p:cNvCxnSpPr>
            <a:stCxn id="80" idx="2"/>
          </p:cNvCxnSpPr>
          <p:nvPr/>
        </p:nvCxnSpPr>
        <p:spPr>
          <a:xfrm>
            <a:off x="6035614" y="5585660"/>
            <a:ext cx="0" cy="726525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Connecteur droit avec flèche 85"/>
          <p:cNvCxnSpPr/>
          <p:nvPr/>
        </p:nvCxnSpPr>
        <p:spPr>
          <a:xfrm>
            <a:off x="3805422" y="3993069"/>
            <a:ext cx="0" cy="5662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0" name="Image 8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406" y="1744042"/>
            <a:ext cx="4558340" cy="1815894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656650" y="1509856"/>
            <a:ext cx="1718335" cy="112288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à coins arrondis 91"/>
          <p:cNvSpPr/>
          <p:nvPr/>
        </p:nvSpPr>
        <p:spPr>
          <a:xfrm>
            <a:off x="656649" y="2916635"/>
            <a:ext cx="1718335" cy="112288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Rectangle à coins arrondis 92"/>
          <p:cNvSpPr/>
          <p:nvPr/>
        </p:nvSpPr>
        <p:spPr>
          <a:xfrm>
            <a:off x="2940755" y="2931250"/>
            <a:ext cx="1718335" cy="112288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Rectangle à coins arrondis 93"/>
          <p:cNvSpPr/>
          <p:nvPr/>
        </p:nvSpPr>
        <p:spPr>
          <a:xfrm>
            <a:off x="656649" y="4572224"/>
            <a:ext cx="1718335" cy="112288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à coins arrondis 94"/>
          <p:cNvSpPr/>
          <p:nvPr/>
        </p:nvSpPr>
        <p:spPr>
          <a:xfrm>
            <a:off x="2933084" y="4510603"/>
            <a:ext cx="1718335" cy="112288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à coins arrondis 95"/>
          <p:cNvSpPr/>
          <p:nvPr/>
        </p:nvSpPr>
        <p:spPr>
          <a:xfrm>
            <a:off x="5176446" y="4510603"/>
            <a:ext cx="1718335" cy="112288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" name="Groupe 30"/>
          <p:cNvGrpSpPr/>
          <p:nvPr/>
        </p:nvGrpSpPr>
        <p:grpSpPr>
          <a:xfrm>
            <a:off x="6167571" y="871870"/>
            <a:ext cx="5858009" cy="5640713"/>
            <a:chOff x="6167571" y="871870"/>
            <a:chExt cx="5858009" cy="5640713"/>
          </a:xfrm>
        </p:grpSpPr>
        <p:grpSp>
          <p:nvGrpSpPr>
            <p:cNvPr id="29" name="Groupe 28"/>
            <p:cNvGrpSpPr/>
            <p:nvPr/>
          </p:nvGrpSpPr>
          <p:grpSpPr>
            <a:xfrm>
              <a:off x="6167571" y="1171887"/>
              <a:ext cx="5858009" cy="5340696"/>
              <a:chOff x="6167571" y="1171887"/>
              <a:chExt cx="5858009" cy="5340696"/>
            </a:xfrm>
          </p:grpSpPr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67571" y="1171887"/>
                <a:ext cx="5215165" cy="2921697"/>
              </a:xfrm>
              <a:prstGeom prst="rect">
                <a:avLst/>
              </a:prstGeom>
            </p:spPr>
          </p:pic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97465" y="3850840"/>
                <a:ext cx="3528115" cy="2661743"/>
              </a:xfrm>
              <a:prstGeom prst="rect">
                <a:avLst/>
              </a:prstGeom>
            </p:spPr>
          </p:pic>
        </p:grpSp>
        <p:sp>
          <p:nvSpPr>
            <p:cNvPr id="30" name="ZoneTexte 29"/>
            <p:cNvSpPr txBox="1"/>
            <p:nvPr/>
          </p:nvSpPr>
          <p:spPr>
            <a:xfrm>
              <a:off x="7419808" y="871870"/>
              <a:ext cx="3737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i="1" dirty="0" err="1" smtClean="0"/>
                <a:t>Pictures</a:t>
              </a:r>
              <a:r>
                <a:rPr lang="fr-FR" sz="1600" b="1" i="1" dirty="0" smtClean="0"/>
                <a:t> </a:t>
              </a:r>
              <a:r>
                <a:rPr lang="fr-FR" sz="1600" b="1" i="1" dirty="0" err="1" smtClean="0"/>
                <a:t>from</a:t>
              </a:r>
              <a:r>
                <a:rPr lang="fr-FR" sz="1600" b="1" i="1" dirty="0" smtClean="0"/>
                <a:t> ESS</a:t>
              </a:r>
              <a:endParaRPr lang="fr-FR" sz="1600" b="1" i="1" dirty="0"/>
            </a:p>
          </p:txBody>
        </p:sp>
      </p:grpSp>
      <p:grpSp>
        <p:nvGrpSpPr>
          <p:cNvPr id="103" name="Groupe 102"/>
          <p:cNvGrpSpPr/>
          <p:nvPr/>
        </p:nvGrpSpPr>
        <p:grpSpPr>
          <a:xfrm>
            <a:off x="6540046" y="0"/>
            <a:ext cx="4004129" cy="805834"/>
            <a:chOff x="6540046" y="0"/>
            <a:chExt cx="4004129" cy="805834"/>
          </a:xfrm>
        </p:grpSpPr>
        <p:pic>
          <p:nvPicPr>
            <p:cNvPr id="104" name="Image 10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40046" y="0"/>
              <a:ext cx="3882260" cy="805834"/>
            </a:xfrm>
            <a:prstGeom prst="rect">
              <a:avLst/>
            </a:prstGeom>
          </p:spPr>
        </p:pic>
        <p:sp>
          <p:nvSpPr>
            <p:cNvPr id="105" name="Rectangle 104"/>
            <p:cNvSpPr/>
            <p:nvPr/>
          </p:nvSpPr>
          <p:spPr>
            <a:xfrm>
              <a:off x="7034213" y="0"/>
              <a:ext cx="3509962" cy="752475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982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 smtClean="0"/>
              <a:t>Workstation CAP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 anchor="ctr"/>
          <a:lstStyle/>
          <a:p>
            <a:pPr algn="ctr" defTabSz="638617"/>
            <a:fld id="{854A34C9-9A4B-6445-85E1-F779B5E87362}" type="slidenum">
              <a:rPr lang="fr-FR" sz="10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638617"/>
              <a:t>9</a:t>
            </a:fld>
            <a:endParaRPr lang="fr-FR" sz="10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2" name="Groupe 71"/>
          <p:cNvGrpSpPr/>
          <p:nvPr/>
        </p:nvGrpSpPr>
        <p:grpSpPr>
          <a:xfrm>
            <a:off x="379755" y="869892"/>
            <a:ext cx="1608924" cy="1018920"/>
            <a:chOff x="0" y="0"/>
            <a:chExt cx="1339850" cy="1025561"/>
          </a:xfrm>
        </p:grpSpPr>
        <p:sp>
          <p:nvSpPr>
            <p:cNvPr id="73" name="Zone de texte 12"/>
            <p:cNvSpPr txBox="1"/>
            <p:nvPr/>
          </p:nvSpPr>
          <p:spPr>
            <a:xfrm>
              <a:off x="0" y="285749"/>
              <a:ext cx="1339850" cy="73981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Cleaning of cavities, bellows, couplers manifold and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beam pipe ends</a:t>
              </a:r>
              <a:endParaRPr lang="fr-FR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Zone de texte 13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BFBFB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1 - WAS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e 74"/>
          <p:cNvGrpSpPr/>
          <p:nvPr/>
        </p:nvGrpSpPr>
        <p:grpSpPr>
          <a:xfrm>
            <a:off x="2665321" y="814682"/>
            <a:ext cx="1608924" cy="1018920"/>
            <a:chOff x="0" y="0"/>
            <a:chExt cx="1339850" cy="1025561"/>
          </a:xfrm>
        </p:grpSpPr>
        <p:sp>
          <p:nvSpPr>
            <p:cNvPr id="76" name="Zone de texte 12"/>
            <p:cNvSpPr txBox="1"/>
            <p:nvPr/>
          </p:nvSpPr>
          <p:spPr>
            <a:xfrm>
              <a:off x="0" y="285749"/>
              <a:ext cx="1339850" cy="73981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Cleaning of cavities posts, tooling </a:t>
              </a:r>
              <a:endParaRPr lang="fr-FR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Zone de texte 13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BFBFB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WAS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e 78"/>
          <p:cNvGrpSpPr/>
          <p:nvPr/>
        </p:nvGrpSpPr>
        <p:grpSpPr>
          <a:xfrm>
            <a:off x="4895513" y="822069"/>
            <a:ext cx="1608924" cy="1018920"/>
            <a:chOff x="0" y="0"/>
            <a:chExt cx="1339850" cy="1025561"/>
          </a:xfrm>
        </p:grpSpPr>
        <p:sp>
          <p:nvSpPr>
            <p:cNvPr id="80" name="Zone de texte 12"/>
            <p:cNvSpPr txBox="1"/>
            <p:nvPr/>
          </p:nvSpPr>
          <p:spPr>
            <a:xfrm>
              <a:off x="0" y="285749"/>
              <a:ext cx="1339850" cy="73981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Cleaning of all clean room parts (valves, screws, …)</a:t>
              </a:r>
              <a:endParaRPr lang="fr-FR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Zone de texte 13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rgbClr val="BFBFB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3 - WAS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3941453" y="3053970"/>
            <a:ext cx="1597529" cy="848467"/>
            <a:chOff x="0" y="0"/>
            <a:chExt cx="1339850" cy="697794"/>
          </a:xfrm>
        </p:grpSpPr>
        <p:sp>
          <p:nvSpPr>
            <p:cNvPr id="41" name="Zone de texte 30"/>
            <p:cNvSpPr txBox="1"/>
            <p:nvPr/>
          </p:nvSpPr>
          <p:spPr>
            <a:xfrm>
              <a:off x="0" y="285750"/>
              <a:ext cx="1339850" cy="41204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Transfer and installation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of a cavity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posts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3 - CAP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2" name="Groupe 111"/>
          <p:cNvGrpSpPr/>
          <p:nvPr/>
        </p:nvGrpSpPr>
        <p:grpSpPr>
          <a:xfrm>
            <a:off x="3941453" y="4151224"/>
            <a:ext cx="1597529" cy="848467"/>
            <a:chOff x="0" y="0"/>
            <a:chExt cx="1339850" cy="697794"/>
          </a:xfrm>
        </p:grpSpPr>
        <p:sp>
          <p:nvSpPr>
            <p:cNvPr id="113" name="Zone de texte 30"/>
            <p:cNvSpPr txBox="1"/>
            <p:nvPr/>
          </p:nvSpPr>
          <p:spPr>
            <a:xfrm>
              <a:off x="0" y="285750"/>
              <a:ext cx="1339850" cy="41204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Cavity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alignment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settings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CAP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5" name="Groupe 114"/>
          <p:cNvGrpSpPr/>
          <p:nvPr/>
        </p:nvGrpSpPr>
        <p:grpSpPr>
          <a:xfrm>
            <a:off x="3941453" y="5251696"/>
            <a:ext cx="1597529" cy="1009404"/>
            <a:chOff x="0" y="0"/>
            <a:chExt cx="1339850" cy="830151"/>
          </a:xfrm>
        </p:grpSpPr>
        <p:sp>
          <p:nvSpPr>
            <p:cNvPr id="116" name="Zone de texte 30"/>
            <p:cNvSpPr txBox="1"/>
            <p:nvPr/>
          </p:nvSpPr>
          <p:spPr>
            <a:xfrm>
              <a:off x="0" y="285749"/>
              <a:ext cx="1339850" cy="544402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Leak test 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pumping group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connection and the cavity by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spraying and slow venting</a:t>
              </a:r>
              <a:endParaRPr lang="en-US" sz="10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5 - CAP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Groupe 117"/>
          <p:cNvGrpSpPr/>
          <p:nvPr/>
        </p:nvGrpSpPr>
        <p:grpSpPr>
          <a:xfrm>
            <a:off x="1632489" y="3053970"/>
            <a:ext cx="1597529" cy="848467"/>
            <a:chOff x="0" y="0"/>
            <a:chExt cx="1339850" cy="697794"/>
          </a:xfrm>
        </p:grpSpPr>
        <p:sp>
          <p:nvSpPr>
            <p:cNvPr id="119" name="Zone de texte 30"/>
            <p:cNvSpPr txBox="1"/>
            <p:nvPr/>
          </p:nvSpPr>
          <p:spPr>
            <a:xfrm>
              <a:off x="0" y="285750"/>
              <a:ext cx="1339850" cy="41204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Transfer of the coupler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manifold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the coupler test station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CAP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1" name="Groupe 120"/>
          <p:cNvGrpSpPr/>
          <p:nvPr/>
        </p:nvGrpSpPr>
        <p:grpSpPr>
          <a:xfrm>
            <a:off x="1632489" y="4129297"/>
            <a:ext cx="1597529" cy="1045953"/>
            <a:chOff x="0" y="0"/>
            <a:chExt cx="1339850" cy="860210"/>
          </a:xfrm>
        </p:grpSpPr>
        <p:sp>
          <p:nvSpPr>
            <p:cNvPr id="122" name="Zone de texte 30"/>
            <p:cNvSpPr txBox="1"/>
            <p:nvPr/>
          </p:nvSpPr>
          <p:spPr>
            <a:xfrm>
              <a:off x="0" y="285750"/>
              <a:ext cx="1339850" cy="57446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Leak test of the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pumping group connection </a:t>
              </a:r>
              <a:r>
                <a:rPr lang="en-US" sz="1000" dirty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and RGA of the coupler </a:t>
              </a:r>
              <a:r>
                <a:rPr lang="en-US" sz="1000" dirty="0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manifold and slow venting</a:t>
              </a:r>
              <a:endParaRPr lang="fr-FR" sz="12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Zone de texte 31"/>
            <p:cNvSpPr txBox="1"/>
            <p:nvPr/>
          </p:nvSpPr>
          <p:spPr>
            <a:xfrm>
              <a:off x="0" y="0"/>
              <a:ext cx="1339850" cy="292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38617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smtClean="0">
                  <a:solidFill>
                    <a:srgbClr val="3F3F3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2 - CAP</a:t>
              </a:r>
              <a:endParaRPr lang="fr-FR" sz="160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8" name="Connecteur en angle 17"/>
          <p:cNvCxnSpPr>
            <a:stCxn id="73" idx="2"/>
          </p:cNvCxnSpPr>
          <p:nvPr/>
        </p:nvCxnSpPr>
        <p:spPr>
          <a:xfrm rot="16200000" flipH="1">
            <a:off x="2047292" y="1025736"/>
            <a:ext cx="640076" cy="2366227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en angle 123"/>
          <p:cNvCxnSpPr>
            <a:stCxn id="80" idx="2"/>
          </p:cNvCxnSpPr>
          <p:nvPr/>
        </p:nvCxnSpPr>
        <p:spPr>
          <a:xfrm rot="5400000">
            <a:off x="4241063" y="1069711"/>
            <a:ext cx="687634" cy="2230191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>
            <a:stCxn id="76" idx="2"/>
          </p:cNvCxnSpPr>
          <p:nvPr/>
        </p:nvCxnSpPr>
        <p:spPr>
          <a:xfrm>
            <a:off x="3469783" y="1833602"/>
            <a:ext cx="0" cy="6950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>
            <a:off x="2430855" y="2528624"/>
            <a:ext cx="796" cy="52534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/>
          <p:cNvCxnSpPr/>
          <p:nvPr/>
        </p:nvCxnSpPr>
        <p:spPr>
          <a:xfrm flipH="1">
            <a:off x="4739776" y="2539292"/>
            <a:ext cx="882" cy="52534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/>
          <p:cNvCxnSpPr/>
          <p:nvPr/>
        </p:nvCxnSpPr>
        <p:spPr>
          <a:xfrm>
            <a:off x="2431253" y="3902437"/>
            <a:ext cx="0" cy="2268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/>
          <p:nvPr/>
        </p:nvCxnSpPr>
        <p:spPr>
          <a:xfrm>
            <a:off x="4740217" y="3902437"/>
            <a:ext cx="0" cy="2487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/>
          <p:cNvCxnSpPr/>
          <p:nvPr/>
        </p:nvCxnSpPr>
        <p:spPr>
          <a:xfrm>
            <a:off x="4740217" y="4999691"/>
            <a:ext cx="0" cy="2520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/>
          <p:nvPr/>
        </p:nvCxnSpPr>
        <p:spPr>
          <a:xfrm>
            <a:off x="4739776" y="6252563"/>
            <a:ext cx="0" cy="25200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/>
          <p:cNvCxnSpPr/>
          <p:nvPr/>
        </p:nvCxnSpPr>
        <p:spPr>
          <a:xfrm>
            <a:off x="2414481" y="5174614"/>
            <a:ext cx="0" cy="25200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à coins arrondis 130"/>
          <p:cNvSpPr/>
          <p:nvPr/>
        </p:nvSpPr>
        <p:spPr>
          <a:xfrm>
            <a:off x="1600039" y="3037148"/>
            <a:ext cx="1658331" cy="893641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Rectangle à coins arrondis 131"/>
          <p:cNvSpPr/>
          <p:nvPr/>
        </p:nvSpPr>
        <p:spPr>
          <a:xfrm>
            <a:off x="1600038" y="4094382"/>
            <a:ext cx="1658331" cy="1118486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Rectangle à coins arrondis 132"/>
          <p:cNvSpPr/>
          <p:nvPr/>
        </p:nvSpPr>
        <p:spPr>
          <a:xfrm>
            <a:off x="3910610" y="3013961"/>
            <a:ext cx="1658331" cy="938092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Rectangle à coins arrondis 133"/>
          <p:cNvSpPr/>
          <p:nvPr/>
        </p:nvSpPr>
        <p:spPr>
          <a:xfrm>
            <a:off x="3910610" y="4107155"/>
            <a:ext cx="1658331" cy="938092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Rectangle à coins arrondis 134"/>
          <p:cNvSpPr/>
          <p:nvPr/>
        </p:nvSpPr>
        <p:spPr>
          <a:xfrm>
            <a:off x="3910609" y="5212868"/>
            <a:ext cx="1658331" cy="1109960"/>
          </a:xfrm>
          <a:prstGeom prst="roundRect">
            <a:avLst>
              <a:gd name="adj" fmla="val 1911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6" name="Image 1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087" y="1448840"/>
            <a:ext cx="3489519" cy="471208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554" y="1372868"/>
            <a:ext cx="3006254" cy="5005697"/>
          </a:xfrm>
          <a:prstGeom prst="rect">
            <a:avLst/>
          </a:prstGeom>
        </p:spPr>
      </p:pic>
      <p:grpSp>
        <p:nvGrpSpPr>
          <p:cNvPr id="138" name="Groupe 137"/>
          <p:cNvGrpSpPr/>
          <p:nvPr/>
        </p:nvGrpSpPr>
        <p:grpSpPr>
          <a:xfrm>
            <a:off x="6540046" y="0"/>
            <a:ext cx="4004128" cy="805834"/>
            <a:chOff x="6540046" y="0"/>
            <a:chExt cx="4004128" cy="805834"/>
          </a:xfrm>
        </p:grpSpPr>
        <p:pic>
          <p:nvPicPr>
            <p:cNvPr id="139" name="Image 1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0046" y="0"/>
              <a:ext cx="3882260" cy="805834"/>
            </a:xfrm>
            <a:prstGeom prst="rect">
              <a:avLst/>
            </a:prstGeom>
          </p:spPr>
        </p:pic>
        <p:sp>
          <p:nvSpPr>
            <p:cNvPr id="140" name="Rectangle 139"/>
            <p:cNvSpPr/>
            <p:nvPr/>
          </p:nvSpPr>
          <p:spPr>
            <a:xfrm>
              <a:off x="7596187" y="0"/>
              <a:ext cx="2947987" cy="752475"/>
            </a:xfrm>
            <a:prstGeom prst="rect">
              <a:avLst/>
            </a:prstGeom>
            <a:solidFill>
              <a:srgbClr val="D9D9D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6518274" y="-1375"/>
            <a:ext cx="508001" cy="752475"/>
          </a:xfrm>
          <a:prstGeom prst="rect">
            <a:avLst/>
          </a:prstGeom>
          <a:solidFill>
            <a:srgbClr val="D9D9D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Rectangle 144"/>
          <p:cNvSpPr/>
          <p:nvPr/>
        </p:nvSpPr>
        <p:spPr>
          <a:xfrm>
            <a:off x="7026275" y="371475"/>
            <a:ext cx="569912" cy="382600"/>
          </a:xfrm>
          <a:prstGeom prst="rect">
            <a:avLst/>
          </a:prstGeom>
          <a:solidFill>
            <a:srgbClr val="D9D9D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79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1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CEA 2019 Défaut">
  <a:themeElements>
    <a:clrScheme name="CEA Défaut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08BBC"/>
      </a:accent2>
      <a:accent3>
        <a:srgbClr val="D81142"/>
      </a:accent3>
      <a:accent4>
        <a:srgbClr val="FFC000"/>
      </a:accent4>
      <a:accent5>
        <a:srgbClr val="218380"/>
      </a:accent5>
      <a:accent6>
        <a:srgbClr val="8F2D56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-Presentation-PPT-4-3 (002).potx [Lecture seule]" id="{70879581-5BDD-402D-BC0A-413893DAB9CA}" vid="{03B8ACAA-DB4E-4CD7-8418-E311A0DC22CD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11844</TotalTime>
  <Words>4081</Words>
  <Application>Microsoft Office PowerPoint</Application>
  <PresentationFormat>Grand écran</PresentationFormat>
  <Paragraphs>699</Paragraphs>
  <Slides>42</Slides>
  <Notes>22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Wingdings</vt:lpstr>
      <vt:lpstr>Wingdings 3</vt:lpstr>
      <vt:lpstr>Thème Office</vt:lpstr>
      <vt:lpstr>Template CEA 2019 Défaut</vt:lpstr>
      <vt:lpstr>Document Microsoft Word</vt:lpstr>
      <vt:lpstr>Présentation PowerPoint</vt:lpstr>
      <vt:lpstr>Status of LB650 CM Assembly</vt:lpstr>
      <vt:lpstr>Status of LB650 CM Assembly</vt:lpstr>
      <vt:lpstr>General workflow of workstations</vt:lpstr>
      <vt:lpstr>Geographical location of the assembly workstations</vt:lpstr>
      <vt:lpstr>Présentation PowerPoint</vt:lpstr>
      <vt:lpstr>Status of LB650 CM Assembly</vt:lpstr>
      <vt:lpstr>Workstation WAS/PRE</vt:lpstr>
      <vt:lpstr>Workstation CAP</vt:lpstr>
      <vt:lpstr>Workstation BLA</vt:lpstr>
      <vt:lpstr>Workstation BLA</vt:lpstr>
      <vt:lpstr>Workstation BLA</vt:lpstr>
      <vt:lpstr>Workstation ABE</vt:lpstr>
      <vt:lpstr>Workstation ABE</vt:lpstr>
      <vt:lpstr>Workstation SPA</vt:lpstr>
      <vt:lpstr>Workstation SPA</vt:lpstr>
      <vt:lpstr>Workstation COS</vt:lpstr>
      <vt:lpstr>Workstation CRY</vt:lpstr>
      <vt:lpstr>Workstation CRY</vt:lpstr>
      <vt:lpstr>Workstation CRY</vt:lpstr>
      <vt:lpstr>Workstation BUN</vt:lpstr>
      <vt:lpstr>Workstation EXP</vt:lpstr>
      <vt:lpstr>Status of LB650 CM Assembly</vt:lpstr>
      <vt:lpstr>More detailed assembly step example</vt:lpstr>
      <vt:lpstr>Status of LB650 CM Assembly</vt:lpstr>
      <vt:lpstr>Use of mock-ups</vt:lpstr>
      <vt:lpstr>Status of LB650 CM Assembly</vt:lpstr>
      <vt:lpstr>Flange Cleaning Procedure : Robot Assistance</vt:lpstr>
      <vt:lpstr>Status of LB650 CM Assembly</vt:lpstr>
      <vt:lpstr>Assembly tooling</vt:lpstr>
      <vt:lpstr>Assembly tooling</vt:lpstr>
      <vt:lpstr>Assembly tooling</vt:lpstr>
      <vt:lpstr>Assembly tooling</vt:lpstr>
      <vt:lpstr>Assembly tooling</vt:lpstr>
      <vt:lpstr>Assembly tooling</vt:lpstr>
      <vt:lpstr>Assembly tooling</vt:lpstr>
      <vt:lpstr>Assembly tooling</vt:lpstr>
      <vt:lpstr>Assembly tooling</vt:lpstr>
      <vt:lpstr>Assembly tooling</vt:lpstr>
      <vt:lpstr>Assembly tooling</vt:lpstr>
      <vt:lpstr>Assembly tooling</vt:lpstr>
      <vt:lpstr>Thanks for your attention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DRANT Julien</dc:creator>
  <cp:lastModifiedBy>DRANT Julien</cp:lastModifiedBy>
  <cp:revision>160</cp:revision>
  <dcterms:created xsi:type="dcterms:W3CDTF">2022-07-05T11:17:24Z</dcterms:created>
  <dcterms:modified xsi:type="dcterms:W3CDTF">2022-07-13T16:58:49Z</dcterms:modified>
</cp:coreProperties>
</file>