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23"/>
  </p:notesMasterIdLst>
  <p:sldIdLst>
    <p:sldId id="2470" r:id="rId5"/>
    <p:sldId id="2712" r:id="rId6"/>
    <p:sldId id="2735" r:id="rId7"/>
    <p:sldId id="2725" r:id="rId8"/>
    <p:sldId id="2726" r:id="rId9"/>
    <p:sldId id="2720" r:id="rId10"/>
    <p:sldId id="2727" r:id="rId11"/>
    <p:sldId id="2721" r:id="rId12"/>
    <p:sldId id="2723" r:id="rId13"/>
    <p:sldId id="2724" r:id="rId14"/>
    <p:sldId id="2722" r:id="rId15"/>
    <p:sldId id="2729" r:id="rId16"/>
    <p:sldId id="2731" r:id="rId17"/>
    <p:sldId id="2732" r:id="rId18"/>
    <p:sldId id="2733" r:id="rId19"/>
    <p:sldId id="2734" r:id="rId20"/>
    <p:sldId id="2736" r:id="rId21"/>
    <p:sldId id="271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720"/>
  </p:normalViewPr>
  <p:slideViewPr>
    <p:cSldViewPr snapToGrid="0">
      <p:cViewPr varScale="1">
        <p:scale>
          <a:sx n="102" d="100"/>
          <a:sy n="102" d="100"/>
        </p:scale>
        <p:origin x="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5D6EA-AAB3-4AAF-9778-9AD463217C1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6D27F-995A-4243-B31A-5FC9ED57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369045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150875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2842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75436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65368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1585" y="4345418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2</a:t>
            </a:r>
            <a:r>
              <a:rPr lang="en-US" baseline="30000" dirty="0"/>
              <a:t>nd</a:t>
            </a:r>
            <a:r>
              <a:rPr lang="en-US" dirty="0"/>
              <a:t> Technical Workshop, WG#2</a:t>
            </a:r>
          </a:p>
          <a:p>
            <a:pPr>
              <a:spcBef>
                <a:spcPts val="600"/>
              </a:spcBef>
            </a:pPr>
            <a:r>
              <a:rPr lang="en-US" dirty="0"/>
              <a:t>Introduction and Cavity 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846" y="5418805"/>
            <a:ext cx="11332308" cy="1247725"/>
          </a:xfrm>
        </p:spPr>
        <p:txBody>
          <a:bodyPr/>
          <a:lstStyle/>
          <a:p>
            <a:r>
              <a:rPr lang="en-US" dirty="0" err="1"/>
              <a:t>HyeKyoung</a:t>
            </a:r>
            <a:r>
              <a:rPr lang="en-US" dirty="0"/>
              <a:t> Park</a:t>
            </a:r>
          </a:p>
          <a:p>
            <a:r>
              <a:rPr lang="en-US" dirty="0"/>
              <a:t>Fermilab</a:t>
            </a:r>
          </a:p>
          <a:p>
            <a:r>
              <a:rPr lang="en-US" dirty="0"/>
              <a:t>12 July,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97846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/>
              <a:t>Bare cavity (F10128653)</a:t>
            </a:r>
          </a:p>
          <a:p>
            <a:pPr lvl="1"/>
            <a:r>
              <a:rPr lang="en-US" sz="2300" dirty="0"/>
              <a:t>B61-EZ-001,002</a:t>
            </a:r>
          </a:p>
          <a:p>
            <a:pPr lvl="3"/>
            <a:endParaRPr lang="en-US" sz="2034" dirty="0"/>
          </a:p>
          <a:p>
            <a:pPr lvl="3"/>
            <a:r>
              <a:rPr lang="en-US" sz="2034" dirty="0"/>
              <a:t>Beam line flange clearance holes from imperial thread to metric thread</a:t>
            </a:r>
          </a:p>
          <a:p>
            <a:pPr lvl="3"/>
            <a:r>
              <a:rPr lang="en-US" sz="2034" dirty="0"/>
              <a:t>Main coupler flange clearance holes from imperial thread to metric thread</a:t>
            </a:r>
          </a:p>
          <a:p>
            <a:pPr lvl="3"/>
            <a:r>
              <a:rPr lang="en-US" sz="2034" dirty="0"/>
              <a:t>Inner cell iris ellipse change</a:t>
            </a:r>
          </a:p>
          <a:p>
            <a:pPr lvl="1"/>
            <a:endParaRPr lang="en-US" sz="2300" dirty="0"/>
          </a:p>
          <a:p>
            <a:pPr lvl="1"/>
            <a:r>
              <a:rPr lang="en-US" sz="2300" dirty="0"/>
              <a:t>B61C-EZ-101,102,103,104</a:t>
            </a:r>
          </a:p>
          <a:p>
            <a:pPr lvl="3"/>
            <a:endParaRPr lang="en-US" sz="2034" dirty="0"/>
          </a:p>
          <a:p>
            <a:pPr lvl="3"/>
            <a:r>
              <a:rPr lang="en-US" sz="2034" dirty="0"/>
              <a:t>Fiducial features from 5 places to 8 places</a:t>
            </a:r>
          </a:p>
          <a:p>
            <a:pPr lvl="3"/>
            <a:endParaRPr lang="en-US" sz="2034" dirty="0"/>
          </a:p>
          <a:p>
            <a:pPr lvl="1"/>
            <a:r>
              <a:rPr lang="en-US" sz="2300" dirty="0"/>
              <a:t>B61D: Design for production CM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Evolution LB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2AC5691-8C46-285D-389C-4CCBA2021BF3}"/>
              </a:ext>
            </a:extLst>
          </p:cNvPr>
          <p:cNvSpPr/>
          <p:nvPr/>
        </p:nvSpPr>
        <p:spPr>
          <a:xfrm>
            <a:off x="848784" y="2243148"/>
            <a:ext cx="514350" cy="914400"/>
          </a:xfrm>
          <a:prstGeom prst="downArrow">
            <a:avLst>
              <a:gd name="adj1" fmla="val 33333"/>
              <a:gd name="adj2" fmla="val 6944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AC1F7C0-BA26-C568-768E-B92ADA330CD9}"/>
              </a:ext>
            </a:extLst>
          </p:cNvPr>
          <p:cNvSpPr/>
          <p:nvPr/>
        </p:nvSpPr>
        <p:spPr>
          <a:xfrm>
            <a:off x="848784" y="4166982"/>
            <a:ext cx="514350" cy="914400"/>
          </a:xfrm>
          <a:prstGeom prst="downArrow">
            <a:avLst>
              <a:gd name="adj1" fmla="val 33333"/>
              <a:gd name="adj2" fmla="val 6944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18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97846"/>
            <a:ext cx="11563351" cy="5635869"/>
          </a:xfrm>
        </p:spPr>
        <p:txBody>
          <a:bodyPr>
            <a:normAutofit lnSpcReduction="10000"/>
          </a:bodyPr>
          <a:lstStyle/>
          <a:p>
            <a:r>
              <a:rPr lang="en-US" sz="2567" dirty="0"/>
              <a:t>Bare cavity (</a:t>
            </a:r>
            <a:r>
              <a:rPr lang="en-US" sz="2567" dirty="0">
                <a:solidFill>
                  <a:srgbClr val="FF0000"/>
                </a:solidFill>
              </a:rPr>
              <a:t>F10007331 obsolete for production</a:t>
            </a:r>
            <a:r>
              <a:rPr lang="en-US" sz="2567" dirty="0"/>
              <a:t>)</a:t>
            </a:r>
            <a:endParaRPr lang="en-US" sz="2567" dirty="0">
              <a:solidFill>
                <a:srgbClr val="FF0000"/>
              </a:solidFill>
            </a:endParaRPr>
          </a:p>
          <a:p>
            <a:pPr lvl="1"/>
            <a:r>
              <a:rPr lang="en-US" sz="2300" dirty="0"/>
              <a:t>B92D-RRCAT-502,504</a:t>
            </a:r>
            <a:endParaRPr lang="en-US" sz="2034" dirty="0"/>
          </a:p>
          <a:p>
            <a:pPr lvl="3">
              <a:spcBef>
                <a:spcPts val="1600"/>
              </a:spcBef>
              <a:spcAft>
                <a:spcPts val="1600"/>
              </a:spcAft>
            </a:pPr>
            <a:r>
              <a:rPr lang="en-US" sz="2034" dirty="0"/>
              <a:t>No CAD change</a:t>
            </a:r>
            <a:endParaRPr lang="en-US" sz="2300" dirty="0"/>
          </a:p>
          <a:p>
            <a:pPr lvl="1"/>
            <a:r>
              <a:rPr lang="en-US" sz="2300" dirty="0"/>
              <a:t>B92E-RRCAT-506</a:t>
            </a:r>
            <a:endParaRPr lang="en-US" sz="2034" dirty="0"/>
          </a:p>
          <a:p>
            <a:pPr lvl="3">
              <a:spcBef>
                <a:spcPts val="1600"/>
              </a:spcBef>
            </a:pPr>
            <a:r>
              <a:rPr lang="en-US" sz="2034" dirty="0"/>
              <a:t>Various dimensions change beam pipe spool parts</a:t>
            </a:r>
          </a:p>
          <a:p>
            <a:pPr lvl="3">
              <a:spcBef>
                <a:spcPts val="0"/>
              </a:spcBef>
              <a:spcAft>
                <a:spcPts val="1600"/>
              </a:spcAft>
            </a:pPr>
            <a:r>
              <a:rPr lang="en-US" sz="2034" dirty="0"/>
              <a:t>End cell stiffening ring location change</a:t>
            </a:r>
          </a:p>
          <a:p>
            <a:pPr lvl="1"/>
            <a:r>
              <a:rPr lang="en-US" sz="2300" dirty="0"/>
              <a:t>B92F-RI-201,202,203</a:t>
            </a:r>
            <a:endParaRPr lang="en-US" sz="2034" dirty="0"/>
          </a:p>
          <a:p>
            <a:pPr lvl="3">
              <a:spcBef>
                <a:spcPts val="1600"/>
              </a:spcBef>
              <a:spcAft>
                <a:spcPts val="0"/>
              </a:spcAft>
            </a:pPr>
            <a:r>
              <a:rPr lang="en-US" sz="2034" dirty="0"/>
              <a:t>Interface from imperial to metric</a:t>
            </a:r>
          </a:p>
          <a:p>
            <a:pPr lvl="3">
              <a:spcBef>
                <a:spcPts val="0"/>
              </a:spcBef>
              <a:spcAft>
                <a:spcPts val="1600"/>
              </a:spcAft>
            </a:pPr>
            <a:r>
              <a:rPr lang="en-US" sz="2034" dirty="0"/>
              <a:t>Beam line flange fiducial 4 places to 8 places</a:t>
            </a:r>
          </a:p>
          <a:p>
            <a:r>
              <a:rPr lang="en-US" sz="2567" dirty="0"/>
              <a:t>B92-…-…-M </a:t>
            </a:r>
            <a:r>
              <a:rPr lang="en-US" sz="2667" dirty="0"/>
              <a:t>(F10165323)</a:t>
            </a:r>
          </a:p>
          <a:p>
            <a:pPr lvl="3">
              <a:spcBef>
                <a:spcPts val="1600"/>
              </a:spcBef>
            </a:pPr>
            <a:r>
              <a:rPr lang="en-US" sz="2134" dirty="0"/>
              <a:t>Production cavities</a:t>
            </a:r>
          </a:p>
          <a:p>
            <a:pPr lvl="3"/>
            <a:r>
              <a:rPr lang="en-US" sz="2134" dirty="0"/>
              <a:t>STFC Jacketed cavity PRR</a:t>
            </a:r>
          </a:p>
          <a:p>
            <a:pPr lvl="1"/>
            <a:endParaRPr lang="en-US" sz="2300" dirty="0"/>
          </a:p>
          <a:p>
            <a:pPr lvl="1"/>
            <a:endParaRPr lang="en-US" sz="23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Evolution HB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2AC5691-8C46-285D-389C-4CCBA2021BF3}"/>
              </a:ext>
            </a:extLst>
          </p:cNvPr>
          <p:cNvSpPr/>
          <p:nvPr/>
        </p:nvSpPr>
        <p:spPr>
          <a:xfrm>
            <a:off x="848784" y="1657344"/>
            <a:ext cx="514350" cy="657230"/>
          </a:xfrm>
          <a:prstGeom prst="downArrow">
            <a:avLst>
              <a:gd name="adj1" fmla="val 33333"/>
              <a:gd name="adj2" fmla="val 5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639C365-282D-A8CC-BBF1-5C2F86503F6C}"/>
              </a:ext>
            </a:extLst>
          </p:cNvPr>
          <p:cNvSpPr/>
          <p:nvPr/>
        </p:nvSpPr>
        <p:spPr>
          <a:xfrm>
            <a:off x="848784" y="2958534"/>
            <a:ext cx="514350" cy="657230"/>
          </a:xfrm>
          <a:prstGeom prst="downArrow">
            <a:avLst>
              <a:gd name="adj1" fmla="val 33333"/>
              <a:gd name="adj2" fmla="val 5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DBE2CAEE-C425-C873-BE63-3EB8C1DB52FD}"/>
              </a:ext>
            </a:extLst>
          </p:cNvPr>
          <p:cNvSpPr/>
          <p:nvPr/>
        </p:nvSpPr>
        <p:spPr>
          <a:xfrm>
            <a:off x="848784" y="4274012"/>
            <a:ext cx="514350" cy="657230"/>
          </a:xfrm>
          <a:prstGeom prst="downArrow">
            <a:avLst>
              <a:gd name="adj1" fmla="val 33333"/>
              <a:gd name="adj2" fmla="val 5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6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97846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/>
              <a:t>Coupler FDR for both HB and LB – July 20th</a:t>
            </a:r>
          </a:p>
          <a:p>
            <a:r>
              <a:rPr lang="en-US" sz="2567" dirty="0"/>
              <a:t>Jacketed cavity FDR for LB – July 26th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Milestones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57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1012151"/>
            <a:ext cx="11563351" cy="5011352"/>
          </a:xfrm>
        </p:spPr>
        <p:txBody>
          <a:bodyPr>
            <a:normAutofit/>
          </a:bodyPr>
          <a:lstStyle/>
          <a:p>
            <a:r>
              <a:rPr lang="en-US" sz="2567" dirty="0"/>
              <a:t>Nb PRR complete </a:t>
            </a:r>
            <a:r>
              <a:rPr lang="en-US" sz="2567" b="1" i="1" dirty="0">
                <a:solidFill>
                  <a:schemeClr val="accent3">
                    <a:lumMod val="75000"/>
                  </a:schemeClr>
                </a:solidFill>
              </a:rPr>
              <a:t>✓</a:t>
            </a:r>
          </a:p>
          <a:p>
            <a:r>
              <a:rPr lang="en-US" sz="2567" dirty="0"/>
              <a:t>Nb procurement complete </a:t>
            </a:r>
            <a:r>
              <a:rPr lang="en-US" sz="2567" b="1" i="1" dirty="0">
                <a:solidFill>
                  <a:schemeClr val="accent3">
                    <a:lumMod val="75000"/>
                  </a:schemeClr>
                </a:solidFill>
              </a:rPr>
              <a:t>✓</a:t>
            </a:r>
            <a:endParaRPr lang="en-US" sz="2567" dirty="0"/>
          </a:p>
          <a:p>
            <a:r>
              <a:rPr lang="en-US" sz="2567" dirty="0"/>
              <a:t>Jacketed cavity PRR complete </a:t>
            </a:r>
            <a:r>
              <a:rPr lang="en-US" sz="2567" b="1" i="1" dirty="0">
                <a:solidFill>
                  <a:schemeClr val="accent3">
                    <a:lumMod val="75000"/>
                  </a:schemeClr>
                </a:solidFill>
              </a:rPr>
              <a:t>✓</a:t>
            </a:r>
            <a:endParaRPr lang="en-US" sz="2567" dirty="0"/>
          </a:p>
          <a:p>
            <a:r>
              <a:rPr lang="en-US" sz="2567" dirty="0"/>
              <a:t>Jacketed cavity contract award soon</a:t>
            </a:r>
          </a:p>
          <a:p>
            <a:r>
              <a:rPr lang="en-US" sz="2567" dirty="0"/>
              <a:t>Tuner PRR </a:t>
            </a:r>
          </a:p>
          <a:p>
            <a:r>
              <a:rPr lang="en-US" sz="2567" dirty="0"/>
              <a:t>Coupler PRR</a:t>
            </a:r>
          </a:p>
          <a:p>
            <a:r>
              <a:rPr lang="en-US" sz="2567" dirty="0"/>
              <a:t>Jacketed cavity MRR</a:t>
            </a:r>
            <a:endParaRPr lang="en-US" sz="23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Milestones with Partners – UKRI STFC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5C3E0-E6BA-DFEF-7DC7-2051E6571A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897" y="877361"/>
            <a:ext cx="4727818" cy="12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1055014"/>
            <a:ext cx="11563351" cy="5023811"/>
          </a:xfrm>
        </p:spPr>
        <p:txBody>
          <a:bodyPr>
            <a:normAutofit/>
          </a:bodyPr>
          <a:lstStyle/>
          <a:p>
            <a:r>
              <a:rPr lang="en-US" sz="2567" dirty="0"/>
              <a:t>Nb PRR in progress</a:t>
            </a:r>
          </a:p>
          <a:p>
            <a:r>
              <a:rPr lang="en-US" sz="2567" dirty="0"/>
              <a:t>Jacketed cavity PRR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Milestones with Partners – DAE RRCAT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193" name="Picture 1" descr="page1image1199037312">
            <a:extLst>
              <a:ext uri="{FF2B5EF4-FFF2-40B4-BE49-F238E27FC236}">
                <a16:creationId xmlns:a16="http://schemas.microsoft.com/office/drawing/2014/main" id="{96DD50B8-2FD1-3C1D-FC8D-552EADBD7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33" y="850615"/>
            <a:ext cx="2169388" cy="200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ge1image1199250624">
            <a:extLst>
              <a:ext uri="{FF2B5EF4-FFF2-40B4-BE49-F238E27FC236}">
                <a16:creationId xmlns:a16="http://schemas.microsoft.com/office/drawing/2014/main" id="{3F968C40-6311-33DA-DACD-25842430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639" y="950085"/>
            <a:ext cx="1809751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2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997862"/>
            <a:ext cx="11563351" cy="5045751"/>
          </a:xfrm>
        </p:spPr>
        <p:txBody>
          <a:bodyPr>
            <a:normAutofit/>
          </a:bodyPr>
          <a:lstStyle/>
          <a:p>
            <a:r>
              <a:rPr lang="en-US" sz="2567" dirty="0"/>
              <a:t>Nb PRR complete </a:t>
            </a:r>
            <a:r>
              <a:rPr lang="en-US" sz="2567" b="1" i="1" dirty="0">
                <a:solidFill>
                  <a:schemeClr val="accent3">
                    <a:lumMod val="75000"/>
                  </a:schemeClr>
                </a:solidFill>
              </a:rPr>
              <a:t>✓</a:t>
            </a:r>
            <a:endParaRPr lang="en-US" sz="2567" dirty="0"/>
          </a:p>
          <a:p>
            <a:r>
              <a:rPr lang="en-US" sz="2567" dirty="0"/>
              <a:t>Re-open Nb procurement in progress</a:t>
            </a:r>
          </a:p>
          <a:p>
            <a:r>
              <a:rPr lang="en-US" sz="2567" dirty="0"/>
              <a:t>LB Jacketed cavity FDR</a:t>
            </a:r>
          </a:p>
          <a:p>
            <a:r>
              <a:rPr lang="en-US" sz="2567" dirty="0"/>
              <a:t>Jacketed cavity PRR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Milestones with Partners – INFN LASA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1266" name="Picture 2" descr="INFN – International Year of Basic Sciences for Development">
            <a:extLst>
              <a:ext uri="{FF2B5EF4-FFF2-40B4-BE49-F238E27FC236}">
                <a16:creationId xmlns:a16="http://schemas.microsoft.com/office/drawing/2014/main" id="{8BDC6E11-3767-54CB-EF44-AF4BB2D6E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 b="14921"/>
          <a:stretch/>
        </p:blipFill>
        <p:spPr bwMode="auto">
          <a:xfrm>
            <a:off x="8096250" y="814387"/>
            <a:ext cx="28575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66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1055014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/>
              <a:t>Nb PRR</a:t>
            </a:r>
          </a:p>
          <a:p>
            <a:r>
              <a:rPr lang="en-US" sz="2567" dirty="0"/>
              <a:t>LB Jacketed cavity FDR</a:t>
            </a:r>
          </a:p>
          <a:p>
            <a:r>
              <a:rPr lang="en-US" sz="2567" dirty="0"/>
              <a:t>Jacketed cavity PRR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Milestones with Partners – DAE VECC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220" name="Picture 4" descr="page2image1243646784">
            <a:extLst>
              <a:ext uri="{FF2B5EF4-FFF2-40B4-BE49-F238E27FC236}">
                <a16:creationId xmlns:a16="http://schemas.microsoft.com/office/drawing/2014/main" id="{9629A8A6-AD89-ADEA-FBB0-08567C80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217" y="965102"/>
            <a:ext cx="1819426" cy="177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page1image1199037312">
            <a:extLst>
              <a:ext uri="{FF2B5EF4-FFF2-40B4-BE49-F238E27FC236}">
                <a16:creationId xmlns:a16="http://schemas.microsoft.com/office/drawing/2014/main" id="{7B06F554-9568-92B7-5A8C-8A5F2514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29" y="850615"/>
            <a:ext cx="2169388" cy="200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833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1055014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/>
              <a:t>Field Probe feedthrough connector from SMA to N type</a:t>
            </a:r>
          </a:p>
          <a:p>
            <a:pPr lvl="1"/>
            <a:r>
              <a:rPr lang="en-US" sz="2300" dirty="0"/>
              <a:t>Before UKRI jacketed cavity MRR</a:t>
            </a:r>
          </a:p>
          <a:p>
            <a:r>
              <a:rPr lang="en-US" sz="2567" dirty="0"/>
              <a:t>Heat treatment (Hydrogen degassing) temperature 800 C vs. 900 C</a:t>
            </a:r>
          </a:p>
          <a:p>
            <a:pPr lvl="1"/>
            <a:r>
              <a:rPr lang="en-US" sz="2300" dirty="0"/>
              <a:t>Related topics in this workshop</a:t>
            </a:r>
          </a:p>
          <a:p>
            <a:pPr marL="0" indent="0">
              <a:buNone/>
            </a:pPr>
            <a:endParaRPr lang="en-US" sz="25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Changes and Outstanding Decisions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3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52F77AE3-695A-4AA0-90B7-B50F03C3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8"/>
          <a:stretch/>
        </p:blipFill>
        <p:spPr>
          <a:xfrm>
            <a:off x="411446" y="397538"/>
            <a:ext cx="10982686" cy="5799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54" y="981514"/>
            <a:ext cx="4196862" cy="996756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2A523C-202C-45BB-2419-329C6BB6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</p:spTree>
    <p:extLst>
      <p:ext uri="{BB962C8B-B14F-4D97-AF65-F5344CB8AC3E}">
        <p14:creationId xmlns:p14="http://schemas.microsoft.com/office/powerpoint/2010/main" val="5771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1026439"/>
            <a:ext cx="11563351" cy="453140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567" dirty="0"/>
              <a:t>Meeting logistics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67" dirty="0"/>
              <a:t>Agenda 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67" dirty="0"/>
              <a:t>In Kind Contribution 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67" dirty="0"/>
              <a:t>Cavity design evolution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67" dirty="0"/>
              <a:t>Partner milestone 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67" dirty="0"/>
              <a:t>Coming changes</a:t>
            </a:r>
          </a:p>
          <a:p>
            <a:pPr marL="514350" indent="-514350">
              <a:buFont typeface="+mj-lt"/>
              <a:buAutoNum type="arabicPeriod"/>
            </a:pPr>
            <a:endParaRPr lang="en-US" sz="2567" dirty="0"/>
          </a:p>
          <a:p>
            <a:pPr marL="514350" indent="-514350">
              <a:buFont typeface="+mj-lt"/>
              <a:buAutoNum type="arabicPeriod"/>
            </a:pPr>
            <a:endParaRPr lang="en-US" sz="25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1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97846"/>
            <a:ext cx="11563351" cy="5635869"/>
          </a:xfrm>
        </p:spPr>
        <p:txBody>
          <a:bodyPr>
            <a:normAutofit lnSpcReduction="10000"/>
          </a:bodyPr>
          <a:lstStyle/>
          <a:p>
            <a:r>
              <a:rPr lang="en-US" sz="2933" b="1" dirty="0">
                <a:solidFill>
                  <a:srgbClr val="004C97"/>
                </a:solidFill>
              </a:rPr>
              <a:t>This is Working Group #2 650 MHz Cavity Processing and Testing.</a:t>
            </a:r>
          </a:p>
          <a:p>
            <a:r>
              <a:rPr lang="en-US" sz="2567" dirty="0"/>
              <a:t>As the group names indicates, the scope of our workshop will be: </a:t>
            </a:r>
          </a:p>
          <a:p>
            <a:pPr lvl="1"/>
            <a:r>
              <a:rPr lang="en-US" sz="2300" dirty="0"/>
              <a:t>650 MHz Low Beta and High Beta sections.</a:t>
            </a:r>
          </a:p>
          <a:p>
            <a:pPr lvl="1"/>
            <a:r>
              <a:rPr lang="en-US" sz="2300" dirty="0"/>
              <a:t>Focused on cavity fabrication, processing and test.</a:t>
            </a:r>
          </a:p>
          <a:p>
            <a:r>
              <a:rPr lang="en-US" sz="2567" dirty="0"/>
              <a:t>Presentations in the morning.</a:t>
            </a:r>
          </a:p>
          <a:p>
            <a:r>
              <a:rPr lang="en-US" sz="2567" dirty="0"/>
              <a:t>Ad-hoc discussions and facility visits in the afternoon. </a:t>
            </a:r>
          </a:p>
          <a:p>
            <a:pPr lvl="1"/>
            <a:r>
              <a:rPr lang="en-US" sz="2300" dirty="0"/>
              <a:t>Meeting room will be available throughout the day.</a:t>
            </a:r>
          </a:p>
          <a:p>
            <a:pPr lvl="1"/>
            <a:r>
              <a:rPr lang="en-US" sz="2300" dirty="0"/>
              <a:t>Advanced suggestion of topic is welcome and encouraged.</a:t>
            </a:r>
          </a:p>
          <a:p>
            <a:pPr lvl="1"/>
            <a:r>
              <a:rPr lang="en-US" sz="2300" dirty="0"/>
              <a:t>For example, cavity acceptance criteria list discussion. </a:t>
            </a:r>
          </a:p>
          <a:p>
            <a:r>
              <a:rPr lang="en-US" sz="2567" dirty="0"/>
              <a:t>We have about 40 primary participants.</a:t>
            </a:r>
          </a:p>
          <a:p>
            <a:r>
              <a:rPr lang="en-US" sz="2567" dirty="0"/>
              <a:t>It’s not a thesis defense, share your thoughts and experiences, enjoy the spirit of collaboration! </a:t>
            </a:r>
          </a:p>
          <a:p>
            <a:endParaRPr lang="en-US" sz="2567" dirty="0"/>
          </a:p>
          <a:p>
            <a:endParaRPr lang="en-US" sz="25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97846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/>
              <a:t>This room’s capacity is 20 people. Designated overflow space is the Apex on the 2</a:t>
            </a:r>
            <a:r>
              <a:rPr lang="en-US" sz="2567" baseline="30000" dirty="0"/>
              <a:t>nd</a:t>
            </a:r>
            <a:r>
              <a:rPr lang="en-US" sz="2567" dirty="0"/>
              <a:t> floor.</a:t>
            </a:r>
          </a:p>
          <a:p>
            <a:r>
              <a:rPr lang="en-US" sz="2567" dirty="0"/>
              <a:t>We do not have ‘officially’ organized after hour social.</a:t>
            </a:r>
          </a:p>
          <a:p>
            <a:pPr lvl="1"/>
            <a:r>
              <a:rPr lang="en-US" sz="2300" dirty="0"/>
              <a:t>Let’s invite each other for lunches and dinners and take advantage of the in-person meeting!</a:t>
            </a:r>
          </a:p>
          <a:p>
            <a:pPr marL="376757" lvl="1" indent="0">
              <a:buNone/>
            </a:pPr>
            <a:endParaRPr lang="en-US" sz="23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9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Topics – Today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775052-010F-7F1A-DB80-B9DFB8ACAD1A}"/>
              </a:ext>
            </a:extLst>
          </p:cNvPr>
          <p:cNvGrpSpPr/>
          <p:nvPr/>
        </p:nvGrpSpPr>
        <p:grpSpPr>
          <a:xfrm>
            <a:off x="1327150" y="914414"/>
            <a:ext cx="8616950" cy="5152333"/>
            <a:chOff x="1327150" y="914414"/>
            <a:chExt cx="8616950" cy="5152333"/>
          </a:xfrm>
        </p:grpSpPr>
        <p:pic>
          <p:nvPicPr>
            <p:cNvPr id="15" name="Picture 14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E7C20BE-6904-F3AF-99E1-067C1D943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9" b="67448"/>
            <a:stretch/>
          </p:blipFill>
          <p:spPr>
            <a:xfrm>
              <a:off x="1327150" y="914414"/>
              <a:ext cx="8616950" cy="1828795"/>
            </a:xfrm>
            <a:prstGeom prst="rect">
              <a:avLst/>
            </a:prstGeom>
          </p:spPr>
        </p:pic>
        <p:pic>
          <p:nvPicPr>
            <p:cNvPr id="7" name="Picture 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05465A59-F388-0813-A779-962E7DF10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17" b="2437"/>
            <a:stretch/>
          </p:blipFill>
          <p:spPr>
            <a:xfrm>
              <a:off x="1327150" y="2734357"/>
              <a:ext cx="8616950" cy="333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841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Topics – Tomorrow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7" name="Picture 1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AA8AA79-F250-0496-5387-A4E0B95C7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2" b="10607"/>
          <a:stretch/>
        </p:blipFill>
        <p:spPr>
          <a:xfrm>
            <a:off x="150812" y="658495"/>
            <a:ext cx="7318602" cy="5712465"/>
          </a:xfrm>
          <a:prstGeom prst="rect">
            <a:avLst/>
          </a:prstGeom>
        </p:spPr>
      </p:pic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D7EDB6E-B124-0721-C101-474E323F2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987"/>
          <a:stretch/>
        </p:blipFill>
        <p:spPr>
          <a:xfrm>
            <a:off x="7397986" y="1710118"/>
            <a:ext cx="4632099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7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Topics – Thursday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FE487B-A03D-61A5-A911-912468898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70" y="646395"/>
            <a:ext cx="9604375" cy="576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5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Picture 14" descr="page4image1524452608">
            <a:extLst>
              <a:ext uri="{FF2B5EF4-FFF2-40B4-BE49-F238E27FC236}">
                <a16:creationId xmlns:a16="http://schemas.microsoft.com/office/drawing/2014/main" id="{EE8DCAA0-7697-4874-22F2-6D3E6BAB0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/>
          <a:stretch/>
        </p:blipFill>
        <p:spPr bwMode="auto">
          <a:xfrm>
            <a:off x="3348876" y="3796815"/>
            <a:ext cx="8700394" cy="251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40694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/>
              <a:t>9 Cryomodules in </a:t>
            </a:r>
            <a:r>
              <a:rPr lang="en-US" sz="2567" dirty="0" err="1"/>
              <a:t>Linac</a:t>
            </a:r>
            <a:endParaRPr lang="en-US" sz="2567" dirty="0"/>
          </a:p>
          <a:p>
            <a:pPr lvl="1"/>
            <a:r>
              <a:rPr lang="en-US" sz="2300" dirty="0"/>
              <a:t>1 pre production cryomodule (</a:t>
            </a:r>
            <a:r>
              <a:rPr lang="en-US" sz="2300" dirty="0" err="1"/>
              <a:t>ppCM</a:t>
            </a:r>
            <a:r>
              <a:rPr lang="en-US" sz="2300" dirty="0"/>
              <a:t>) assembled by CEA</a:t>
            </a:r>
          </a:p>
          <a:p>
            <a:pPr lvl="2"/>
            <a:r>
              <a:rPr lang="en-US" sz="2167" dirty="0"/>
              <a:t>4 cavities by FNAL</a:t>
            </a:r>
          </a:p>
          <a:p>
            <a:pPr lvl="1"/>
            <a:r>
              <a:rPr lang="en-US" sz="2300" dirty="0"/>
              <a:t>9 cryomodules assembled by CEA</a:t>
            </a:r>
          </a:p>
          <a:p>
            <a:pPr lvl="2"/>
            <a:r>
              <a:rPr lang="en-US" sz="2167" dirty="0"/>
              <a:t>36+2 cavities by INFN</a:t>
            </a:r>
          </a:p>
          <a:p>
            <a:pPr lvl="1"/>
            <a:endParaRPr lang="en-US" sz="2300" dirty="0"/>
          </a:p>
          <a:p>
            <a:r>
              <a:rPr lang="en-US" sz="2567" dirty="0"/>
              <a:t>Additional production cavities</a:t>
            </a:r>
          </a:p>
          <a:p>
            <a:pPr lvl="1"/>
            <a:r>
              <a:rPr lang="en-US" sz="2300" dirty="0"/>
              <a:t>4 cavities by DAE VECC</a:t>
            </a:r>
          </a:p>
          <a:p>
            <a:endParaRPr lang="en-US" sz="2567" dirty="0"/>
          </a:p>
          <a:p>
            <a:r>
              <a:rPr lang="en-US" sz="2567" dirty="0"/>
              <a:t>R&amp;D phase 5 cell cavities </a:t>
            </a:r>
          </a:p>
          <a:p>
            <a:pPr lvl="1"/>
            <a:r>
              <a:rPr lang="en-US" sz="2300" dirty="0"/>
              <a:t>2 cavities by INFN</a:t>
            </a:r>
          </a:p>
          <a:p>
            <a:pPr lvl="1"/>
            <a:r>
              <a:rPr lang="en-US" sz="2300" dirty="0"/>
              <a:t>2 cavities by VECC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A7A6CA1D-1B91-B933-E6DA-A13C7E39455E}"/>
              </a:ext>
            </a:extLst>
          </p:cNvPr>
          <p:cNvSpPr/>
          <p:nvPr/>
        </p:nvSpPr>
        <p:spPr>
          <a:xfrm rot="4576504">
            <a:off x="8476169" y="2751081"/>
            <a:ext cx="629849" cy="2579785"/>
          </a:xfrm>
          <a:prstGeom prst="leftBrace">
            <a:avLst>
              <a:gd name="adj1" fmla="val 4834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7DA4D-F0DE-0982-71CC-6CD8CD1BEB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52"/>
          <a:stretch/>
        </p:blipFill>
        <p:spPr>
          <a:xfrm>
            <a:off x="7527058" y="2512117"/>
            <a:ext cx="2152173" cy="11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8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</a:t>
            </a:r>
            <a:r>
              <a:rPr lang="en-US" dirty="0" err="1"/>
              <a:t>HyeKyoung</a:t>
            </a:r>
            <a:r>
              <a:rPr lang="en-US" dirty="0"/>
              <a:t> Park, Cavity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14" descr="page4image1524452608">
            <a:extLst>
              <a:ext uri="{FF2B5EF4-FFF2-40B4-BE49-F238E27FC236}">
                <a16:creationId xmlns:a16="http://schemas.microsoft.com/office/drawing/2014/main" id="{EE8DCAA0-7697-4874-22F2-6D3E6BAB0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b="801"/>
          <a:stretch/>
        </p:blipFill>
        <p:spPr bwMode="auto">
          <a:xfrm>
            <a:off x="3633788" y="3747155"/>
            <a:ext cx="8558212" cy="24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26406"/>
            <a:ext cx="11563351" cy="5635869"/>
          </a:xfrm>
        </p:spPr>
        <p:txBody>
          <a:bodyPr>
            <a:normAutofit lnSpcReduction="10000"/>
          </a:bodyPr>
          <a:lstStyle/>
          <a:p>
            <a:r>
              <a:rPr lang="en-US" sz="2567" dirty="0"/>
              <a:t>4 Cryomodules in </a:t>
            </a:r>
            <a:r>
              <a:rPr lang="en-US" sz="2567" dirty="0" err="1"/>
              <a:t>Linac</a:t>
            </a:r>
            <a:endParaRPr lang="en-US" sz="2567" dirty="0"/>
          </a:p>
          <a:p>
            <a:pPr lvl="1"/>
            <a:r>
              <a:rPr lang="en-US" sz="2300" dirty="0"/>
              <a:t>3 cryomodules by UKRI STFC</a:t>
            </a:r>
          </a:p>
          <a:p>
            <a:pPr lvl="2"/>
            <a:r>
              <a:rPr lang="en-US" sz="2167" dirty="0"/>
              <a:t>Including jacketed cavities by STFC</a:t>
            </a:r>
          </a:p>
          <a:p>
            <a:pPr lvl="1"/>
            <a:r>
              <a:rPr lang="en-US" sz="2300" dirty="0"/>
              <a:t>1 cryomodule by assembled by FNAL</a:t>
            </a:r>
          </a:p>
          <a:p>
            <a:pPr lvl="2"/>
            <a:r>
              <a:rPr lang="en-US" sz="2167" dirty="0"/>
              <a:t>6 cavities by RRCAT incl. all CM parts</a:t>
            </a:r>
          </a:p>
          <a:p>
            <a:pPr lvl="1"/>
            <a:endParaRPr lang="en-US" sz="2300" dirty="0"/>
          </a:p>
          <a:p>
            <a:r>
              <a:rPr lang="en-US" sz="2567" dirty="0"/>
              <a:t>14 additional production cavities by RRCAT</a:t>
            </a:r>
          </a:p>
          <a:p>
            <a:endParaRPr lang="en-US" sz="2567" dirty="0"/>
          </a:p>
          <a:p>
            <a:r>
              <a:rPr lang="en-US" sz="2567" dirty="0"/>
              <a:t>1 Prototype cryomodule (</a:t>
            </a:r>
            <a:r>
              <a:rPr lang="en-US" sz="2567" dirty="0" err="1"/>
              <a:t>pCM</a:t>
            </a:r>
            <a:r>
              <a:rPr lang="en-US" sz="2567" dirty="0"/>
              <a:t>)</a:t>
            </a:r>
          </a:p>
          <a:p>
            <a:pPr lvl="1"/>
            <a:r>
              <a:rPr lang="en-US" sz="2300" u="sng" dirty="0"/>
              <a:t>3 cavities by RRCAT</a:t>
            </a:r>
            <a:r>
              <a:rPr lang="en-US" sz="2300" dirty="0"/>
              <a:t>* and 3 FNAL legacy cavities</a:t>
            </a:r>
          </a:p>
          <a:p>
            <a:pPr marL="376757" lvl="1" indent="0">
              <a:buNone/>
            </a:pPr>
            <a:endParaRPr lang="en-US" sz="2300" dirty="0"/>
          </a:p>
          <a:p>
            <a:r>
              <a:rPr lang="en-US" sz="2567" dirty="0"/>
              <a:t>R&amp;D phase 5 cell cavities</a:t>
            </a:r>
          </a:p>
          <a:p>
            <a:pPr lvl="1"/>
            <a:r>
              <a:rPr lang="en-US" sz="2300" u="sng" dirty="0"/>
              <a:t>4 cavities by RRCAT</a:t>
            </a:r>
            <a:r>
              <a:rPr lang="en-US" sz="2300" dirty="0"/>
              <a:t>*</a:t>
            </a:r>
          </a:p>
          <a:p>
            <a:pPr lvl="1"/>
            <a:r>
              <a:rPr lang="en-US" sz="2300" dirty="0"/>
              <a:t>3 cavities by FNAL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544C7-971C-BC98-FCDA-342A5B4E8C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16" y="1609272"/>
            <a:ext cx="3675895" cy="1609306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A7A6CA1D-1B91-B933-E6DA-A13C7E39455E}"/>
              </a:ext>
            </a:extLst>
          </p:cNvPr>
          <p:cNvSpPr/>
          <p:nvPr/>
        </p:nvSpPr>
        <p:spPr>
          <a:xfrm rot="4576504">
            <a:off x="10842727" y="2719658"/>
            <a:ext cx="629849" cy="1735785"/>
          </a:xfrm>
          <a:prstGeom prst="leftBrace">
            <a:avLst>
              <a:gd name="adj1" fmla="val 4834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FAECA-3A78-3147-0123-3EBD844A9BD5}"/>
              </a:ext>
            </a:extLst>
          </p:cNvPr>
          <p:cNvSpPr txBox="1"/>
          <p:nvPr/>
        </p:nvSpPr>
        <p:spPr>
          <a:xfrm>
            <a:off x="5924228" y="588415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Same cavities</a:t>
            </a:r>
          </a:p>
        </p:txBody>
      </p:sp>
    </p:spTree>
    <p:extLst>
      <p:ext uri="{BB962C8B-B14F-4D97-AF65-F5344CB8AC3E}">
        <p14:creationId xmlns:p14="http://schemas.microsoft.com/office/powerpoint/2010/main" val="2781841662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9DA2CC4BB9E478B8FFD004BF9FA99" ma:contentTypeVersion="13" ma:contentTypeDescription="Create a new document." ma:contentTypeScope="" ma:versionID="71884ffc27558b5b181f6c1c2764013f">
  <xsd:schema xmlns:xsd="http://www.w3.org/2001/XMLSchema" xmlns:xs="http://www.w3.org/2001/XMLSchema" xmlns:p="http://schemas.microsoft.com/office/2006/metadata/properties" xmlns:ns3="df301ccf-90da-4920-a634-8c5c8c9e5e8a" xmlns:ns4="15f49ed7-d91d-476c-9d2f-cc415609efbb" targetNamespace="http://schemas.microsoft.com/office/2006/metadata/properties" ma:root="true" ma:fieldsID="a4ffdddc6feb865c067764a9f65a6890" ns3:_="" ns4:_="">
    <xsd:import namespace="df301ccf-90da-4920-a634-8c5c8c9e5e8a"/>
    <xsd:import namespace="15f49ed7-d91d-476c-9d2f-cc415609ef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01ccf-90da-4920-a634-8c5c8c9e5e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49ed7-d91d-476c-9d2f-cc415609e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E9166D-67E2-4DE6-BBBF-A7EA58D17FDF}">
  <ds:schemaRefs>
    <ds:schemaRef ds:uri="15f49ed7-d91d-476c-9d2f-cc415609efbb"/>
    <ds:schemaRef ds:uri="df301ccf-90da-4920-a634-8c5c8c9e5e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89F5BB1-33A5-4275-8560-24700715F8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CD027D-9D3C-4706-A183-35FD89CC94BD}">
  <ds:schemaRefs>
    <ds:schemaRef ds:uri="15f49ed7-d91d-476c-9d2f-cc415609efbb"/>
    <ds:schemaRef ds:uri="df301ccf-90da-4920-a634-8c5c8c9e5e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878</Words>
  <Application>Microsoft Macintosh PowerPoint</Application>
  <PresentationFormat>Widescreen</PresentationFormat>
  <Paragraphs>166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Helvetica</vt:lpstr>
      <vt:lpstr>1_Fermilab_PPT_090915</vt:lpstr>
      <vt:lpstr>PowerPoint Presentation</vt:lpstr>
      <vt:lpstr>Welcome!!</vt:lpstr>
      <vt:lpstr>Welcome!!</vt:lpstr>
      <vt:lpstr>Welcome!!</vt:lpstr>
      <vt:lpstr>Workshop Topics – Today </vt:lpstr>
      <vt:lpstr>Workshop Topics – Tomorrow </vt:lpstr>
      <vt:lpstr>Workshop Topics – Thursday</vt:lpstr>
      <vt:lpstr>LB</vt:lpstr>
      <vt:lpstr>HB</vt:lpstr>
      <vt:lpstr>Design Evolution LB</vt:lpstr>
      <vt:lpstr>Design Evolution HB</vt:lpstr>
      <vt:lpstr>Near Term Milestones </vt:lpstr>
      <vt:lpstr>Near Term Milestones with Partners – UKRI STFC</vt:lpstr>
      <vt:lpstr>Near Term Milestones with Partners – DAE RRCAT</vt:lpstr>
      <vt:lpstr>Near Term Milestones with Partners – INFN LASA</vt:lpstr>
      <vt:lpstr>Near Term Milestones with Partners – DAE VECC</vt:lpstr>
      <vt:lpstr>Planned Changes and Outstanding Decisions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650 CM Integration</dc:title>
  <dc:creator>Joseph P Ozelis</dc:creator>
  <cp:lastModifiedBy>Hyekyoung Park</cp:lastModifiedBy>
  <cp:revision>8</cp:revision>
  <dcterms:created xsi:type="dcterms:W3CDTF">2022-03-17T19:43:42Z</dcterms:created>
  <dcterms:modified xsi:type="dcterms:W3CDTF">2022-07-11T23:31:44Z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0x0101007889DA2CC4BB9E478B8FFD004BF9FA99</vt:lpwstr>
  </property>
</Properties>
</file>