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24"/>
  </p:notesMasterIdLst>
  <p:sldIdLst>
    <p:sldId id="2470" r:id="rId5"/>
    <p:sldId id="2712" r:id="rId6"/>
    <p:sldId id="2727" r:id="rId7"/>
    <p:sldId id="2718" r:id="rId8"/>
    <p:sldId id="2719" r:id="rId9"/>
    <p:sldId id="2728" r:id="rId10"/>
    <p:sldId id="2729" r:id="rId11"/>
    <p:sldId id="2721" r:id="rId12"/>
    <p:sldId id="2734" r:id="rId13"/>
    <p:sldId id="2730" r:id="rId14"/>
    <p:sldId id="2731" r:id="rId15"/>
    <p:sldId id="2723" r:id="rId16"/>
    <p:sldId id="2732" r:id="rId17"/>
    <p:sldId id="2725" r:id="rId18"/>
    <p:sldId id="2716" r:id="rId19"/>
    <p:sldId id="2736" r:id="rId20"/>
    <p:sldId id="2735" r:id="rId21"/>
    <p:sldId id="2726" r:id="rId22"/>
    <p:sldId id="27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2F19F-8D88-4159-A86C-8BEA8B8B4969}" v="3" dt="2022-06-22T14:12:15.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P Ozelis" userId="895b169d-f6ab-41db-a59f-839ebe0f64ff" providerId="ADAL" clId="{8722F19F-8D88-4159-A86C-8BEA8B8B4969}"/>
    <pc:docChg chg="custSel addSld delSld modSld">
      <pc:chgData name="Joseph P Ozelis" userId="895b169d-f6ab-41db-a59f-839ebe0f64ff" providerId="ADAL" clId="{8722F19F-8D88-4159-A86C-8BEA8B8B4969}" dt="2022-06-22T14:14:08.698" v="194" actId="1076"/>
      <pc:docMkLst>
        <pc:docMk/>
      </pc:docMkLst>
      <pc:sldChg chg="del">
        <pc:chgData name="Joseph P Ozelis" userId="895b169d-f6ab-41db-a59f-839ebe0f64ff" providerId="ADAL" clId="{8722F19F-8D88-4159-A86C-8BEA8B8B4969}" dt="2022-06-22T14:07:21.213" v="156" actId="47"/>
        <pc:sldMkLst>
          <pc:docMk/>
          <pc:sldMk cId="473874426" sldId="298"/>
        </pc:sldMkLst>
      </pc:sldChg>
      <pc:sldChg chg="del">
        <pc:chgData name="Joseph P Ozelis" userId="895b169d-f6ab-41db-a59f-839ebe0f64ff" providerId="ADAL" clId="{8722F19F-8D88-4159-A86C-8BEA8B8B4969}" dt="2022-06-22T14:07:20.914" v="155" actId="47"/>
        <pc:sldMkLst>
          <pc:docMk/>
          <pc:sldMk cId="365499727" sldId="310"/>
        </pc:sldMkLst>
      </pc:sldChg>
      <pc:sldChg chg="del">
        <pc:chgData name="Joseph P Ozelis" userId="895b169d-f6ab-41db-a59f-839ebe0f64ff" providerId="ADAL" clId="{8722F19F-8D88-4159-A86C-8BEA8B8B4969}" dt="2022-06-22T14:07:21.550" v="157" actId="47"/>
        <pc:sldMkLst>
          <pc:docMk/>
          <pc:sldMk cId="483675918" sldId="311"/>
        </pc:sldMkLst>
      </pc:sldChg>
      <pc:sldChg chg="modSp mod">
        <pc:chgData name="Joseph P Ozelis" userId="895b169d-f6ab-41db-a59f-839ebe0f64ff" providerId="ADAL" clId="{8722F19F-8D88-4159-A86C-8BEA8B8B4969}" dt="2022-06-22T14:07:33.696" v="166" actId="6549"/>
        <pc:sldMkLst>
          <pc:docMk/>
          <pc:sldMk cId="1139286859" sldId="2470"/>
        </pc:sldMkLst>
        <pc:spChg chg="mod">
          <ac:chgData name="Joseph P Ozelis" userId="895b169d-f6ab-41db-a59f-839ebe0f64ff" providerId="ADAL" clId="{8722F19F-8D88-4159-A86C-8BEA8B8B4969}" dt="2022-06-22T14:07:33.696" v="166" actId="6549"/>
          <ac:spMkLst>
            <pc:docMk/>
            <pc:sldMk cId="1139286859" sldId="2470"/>
            <ac:spMk id="3" creationId="{00000000-0000-0000-0000-000000000000}"/>
          </ac:spMkLst>
        </pc:spChg>
        <pc:spChg chg="mod">
          <ac:chgData name="Joseph P Ozelis" userId="895b169d-f6ab-41db-a59f-839ebe0f64ff" providerId="ADAL" clId="{8722F19F-8D88-4159-A86C-8BEA8B8B4969}" dt="2022-06-22T14:01:54.505" v="121" actId="20577"/>
          <ac:spMkLst>
            <pc:docMk/>
            <pc:sldMk cId="1139286859" sldId="2470"/>
            <ac:spMk id="4" creationId="{00000000-0000-0000-0000-000000000000}"/>
          </ac:spMkLst>
        </pc:spChg>
      </pc:sldChg>
      <pc:sldChg chg="del">
        <pc:chgData name="Joseph P Ozelis" userId="895b169d-f6ab-41db-a59f-839ebe0f64ff" providerId="ADAL" clId="{8722F19F-8D88-4159-A86C-8BEA8B8B4969}" dt="2022-06-22T14:07:21.837" v="158" actId="47"/>
        <pc:sldMkLst>
          <pc:docMk/>
          <pc:sldMk cId="2052189325" sldId="2680"/>
        </pc:sldMkLst>
      </pc:sldChg>
      <pc:sldChg chg="del">
        <pc:chgData name="Joseph P Ozelis" userId="895b169d-f6ab-41db-a59f-839ebe0f64ff" providerId="ADAL" clId="{8722F19F-8D88-4159-A86C-8BEA8B8B4969}" dt="2022-06-22T14:07:22.805" v="161" actId="47"/>
        <pc:sldMkLst>
          <pc:docMk/>
          <pc:sldMk cId="589940731" sldId="2681"/>
        </pc:sldMkLst>
      </pc:sldChg>
      <pc:sldChg chg="del">
        <pc:chgData name="Joseph P Ozelis" userId="895b169d-f6ab-41db-a59f-839ebe0f64ff" providerId="ADAL" clId="{8722F19F-8D88-4159-A86C-8BEA8B8B4969}" dt="2022-06-22T14:07:19.145" v="150" actId="47"/>
        <pc:sldMkLst>
          <pc:docMk/>
          <pc:sldMk cId="3607522461" sldId="2684"/>
        </pc:sldMkLst>
      </pc:sldChg>
      <pc:sldChg chg="del">
        <pc:chgData name="Joseph P Ozelis" userId="895b169d-f6ab-41db-a59f-839ebe0f64ff" providerId="ADAL" clId="{8722F19F-8D88-4159-A86C-8BEA8B8B4969}" dt="2022-06-22T14:07:22.140" v="159" actId="47"/>
        <pc:sldMkLst>
          <pc:docMk/>
          <pc:sldMk cId="1532642308" sldId="2689"/>
        </pc:sldMkLst>
      </pc:sldChg>
      <pc:sldChg chg="del">
        <pc:chgData name="Joseph P Ozelis" userId="895b169d-f6ab-41db-a59f-839ebe0f64ff" providerId="ADAL" clId="{8722F19F-8D88-4159-A86C-8BEA8B8B4969}" dt="2022-06-22T14:07:20.648" v="154" actId="47"/>
        <pc:sldMkLst>
          <pc:docMk/>
          <pc:sldMk cId="192727670" sldId="2690"/>
        </pc:sldMkLst>
      </pc:sldChg>
      <pc:sldChg chg="del">
        <pc:chgData name="Joseph P Ozelis" userId="895b169d-f6ab-41db-a59f-839ebe0f64ff" providerId="ADAL" clId="{8722F19F-8D88-4159-A86C-8BEA8B8B4969}" dt="2022-06-22T14:07:19.589" v="151" actId="47"/>
        <pc:sldMkLst>
          <pc:docMk/>
          <pc:sldMk cId="2200816524" sldId="2700"/>
        </pc:sldMkLst>
      </pc:sldChg>
      <pc:sldChg chg="del">
        <pc:chgData name="Joseph P Ozelis" userId="895b169d-f6ab-41db-a59f-839ebe0f64ff" providerId="ADAL" clId="{8722F19F-8D88-4159-A86C-8BEA8B8B4969}" dt="2022-06-22T14:07:19.962" v="152" actId="47"/>
        <pc:sldMkLst>
          <pc:docMk/>
          <pc:sldMk cId="1491873005" sldId="2701"/>
        </pc:sldMkLst>
      </pc:sldChg>
      <pc:sldChg chg="del">
        <pc:chgData name="Joseph P Ozelis" userId="895b169d-f6ab-41db-a59f-839ebe0f64ff" providerId="ADAL" clId="{8722F19F-8D88-4159-A86C-8BEA8B8B4969}" dt="2022-06-22T14:07:22.488" v="160" actId="47"/>
        <pc:sldMkLst>
          <pc:docMk/>
          <pc:sldMk cId="2520110587" sldId="2703"/>
        </pc:sldMkLst>
      </pc:sldChg>
      <pc:sldChg chg="del">
        <pc:chgData name="Joseph P Ozelis" userId="895b169d-f6ab-41db-a59f-839ebe0f64ff" providerId="ADAL" clId="{8722F19F-8D88-4159-A86C-8BEA8B8B4969}" dt="2022-06-22T14:07:23.397" v="162" actId="47"/>
        <pc:sldMkLst>
          <pc:docMk/>
          <pc:sldMk cId="1749070154" sldId="2704"/>
        </pc:sldMkLst>
      </pc:sldChg>
      <pc:sldChg chg="del">
        <pc:chgData name="Joseph P Ozelis" userId="895b169d-f6ab-41db-a59f-839ebe0f64ff" providerId="ADAL" clId="{8722F19F-8D88-4159-A86C-8BEA8B8B4969}" dt="2022-06-22T14:07:18.649" v="149" actId="47"/>
        <pc:sldMkLst>
          <pc:docMk/>
          <pc:sldMk cId="2962478738" sldId="2711"/>
        </pc:sldMkLst>
      </pc:sldChg>
      <pc:sldChg chg="modSp mod">
        <pc:chgData name="Joseph P Ozelis" userId="895b169d-f6ab-41db-a59f-839ebe0f64ff" providerId="ADAL" clId="{8722F19F-8D88-4159-A86C-8BEA8B8B4969}" dt="2022-06-22T14:03:53.049" v="139" actId="1076"/>
        <pc:sldMkLst>
          <pc:docMk/>
          <pc:sldMk cId="4103114201" sldId="2712"/>
        </pc:sldMkLst>
        <pc:spChg chg="mod">
          <ac:chgData name="Joseph P Ozelis" userId="895b169d-f6ab-41db-a59f-839ebe0f64ff" providerId="ADAL" clId="{8722F19F-8D88-4159-A86C-8BEA8B8B4969}" dt="2022-06-22T14:02:19.724" v="136" actId="27636"/>
          <ac:spMkLst>
            <pc:docMk/>
            <pc:sldMk cId="4103114201" sldId="2712"/>
            <ac:spMk id="2" creationId="{C1CFAE13-8874-A14D-8F97-629D4C451E6C}"/>
          </ac:spMkLst>
        </pc:spChg>
        <pc:spChg chg="mod">
          <ac:chgData name="Joseph P Ozelis" userId="895b169d-f6ab-41db-a59f-839ebe0f64ff" providerId="ADAL" clId="{8722F19F-8D88-4159-A86C-8BEA8B8B4969}" dt="2022-06-22T14:02:13.016" v="134" actId="20577"/>
          <ac:spMkLst>
            <pc:docMk/>
            <pc:sldMk cId="4103114201" sldId="2712"/>
            <ac:spMk id="3" creationId="{0202816E-0392-AE43-AACB-6CB5C6B53F3C}"/>
          </ac:spMkLst>
        </pc:spChg>
        <pc:spChg chg="mod">
          <ac:chgData name="Joseph P Ozelis" userId="895b169d-f6ab-41db-a59f-839ebe0f64ff" providerId="ADAL" clId="{8722F19F-8D88-4159-A86C-8BEA8B8B4969}" dt="2022-06-22T14:03:53.049" v="139" actId="1076"/>
          <ac:spMkLst>
            <pc:docMk/>
            <pc:sldMk cId="4103114201" sldId="2712"/>
            <ac:spMk id="5" creationId="{B2B1DEE6-F94C-43D9-9DEF-6807F46EC60F}"/>
          </ac:spMkLst>
        </pc:spChg>
      </pc:sldChg>
      <pc:sldChg chg="del">
        <pc:chgData name="Joseph P Ozelis" userId="895b169d-f6ab-41db-a59f-839ebe0f64ff" providerId="ADAL" clId="{8722F19F-8D88-4159-A86C-8BEA8B8B4969}" dt="2022-06-22T14:07:25.057" v="163" actId="47"/>
        <pc:sldMkLst>
          <pc:docMk/>
          <pc:sldMk cId="1660245341" sldId="2713"/>
        </pc:sldMkLst>
      </pc:sldChg>
      <pc:sldChg chg="del">
        <pc:chgData name="Joseph P Ozelis" userId="895b169d-f6ab-41db-a59f-839ebe0f64ff" providerId="ADAL" clId="{8722F19F-8D88-4159-A86C-8BEA8B8B4969}" dt="2022-06-22T14:07:17.880" v="148" actId="47"/>
        <pc:sldMkLst>
          <pc:docMk/>
          <pc:sldMk cId="384927774" sldId="2714"/>
        </pc:sldMkLst>
      </pc:sldChg>
      <pc:sldChg chg="del">
        <pc:chgData name="Joseph P Ozelis" userId="895b169d-f6ab-41db-a59f-839ebe0f64ff" providerId="ADAL" clId="{8722F19F-8D88-4159-A86C-8BEA8B8B4969}" dt="2022-06-22T14:07:20.381" v="153" actId="47"/>
        <pc:sldMkLst>
          <pc:docMk/>
          <pc:sldMk cId="1215659900" sldId="2715"/>
        </pc:sldMkLst>
      </pc:sldChg>
      <pc:sldChg chg="modSp add mod">
        <pc:chgData name="Joseph P Ozelis" userId="895b169d-f6ab-41db-a59f-839ebe0f64ff" providerId="ADAL" clId="{8722F19F-8D88-4159-A86C-8BEA8B8B4969}" dt="2022-06-22T14:07:11.536" v="147" actId="20577"/>
        <pc:sldMkLst>
          <pc:docMk/>
          <pc:sldMk cId="3834141382" sldId="2716"/>
        </pc:sldMkLst>
        <pc:spChg chg="mod">
          <ac:chgData name="Joseph P Ozelis" userId="895b169d-f6ab-41db-a59f-839ebe0f64ff" providerId="ADAL" clId="{8722F19F-8D88-4159-A86C-8BEA8B8B4969}" dt="2022-06-22T14:07:11.536" v="147" actId="20577"/>
          <ac:spMkLst>
            <pc:docMk/>
            <pc:sldMk cId="3834141382" sldId="2716"/>
            <ac:spMk id="3" creationId="{0202816E-0392-AE43-AACB-6CB5C6B53F3C}"/>
          </ac:spMkLst>
        </pc:spChg>
      </pc:sldChg>
      <pc:sldChg chg="addSp delSp modSp add mod">
        <pc:chgData name="Joseph P Ozelis" userId="895b169d-f6ab-41db-a59f-839ebe0f64ff" providerId="ADAL" clId="{8722F19F-8D88-4159-A86C-8BEA8B8B4969}" dt="2022-06-22T14:14:08.698" v="194" actId="1076"/>
        <pc:sldMkLst>
          <pc:docMk/>
          <pc:sldMk cId="57719612" sldId="2717"/>
        </pc:sldMkLst>
        <pc:spChg chg="del">
          <ac:chgData name="Joseph P Ozelis" userId="895b169d-f6ab-41db-a59f-839ebe0f64ff" providerId="ADAL" clId="{8722F19F-8D88-4159-A86C-8BEA8B8B4969}" dt="2022-06-22T14:13:47.518" v="190" actId="478"/>
          <ac:spMkLst>
            <pc:docMk/>
            <pc:sldMk cId="57719612" sldId="2717"/>
            <ac:spMk id="2" creationId="{C1CFAE13-8874-A14D-8F97-629D4C451E6C}"/>
          </ac:spMkLst>
        </pc:spChg>
        <pc:spChg chg="mod">
          <ac:chgData name="Joseph P Ozelis" userId="895b169d-f6ab-41db-a59f-839ebe0f64ff" providerId="ADAL" clId="{8722F19F-8D88-4159-A86C-8BEA8B8B4969}" dt="2022-06-22T14:14:08.698" v="194" actId="1076"/>
          <ac:spMkLst>
            <pc:docMk/>
            <pc:sldMk cId="57719612" sldId="2717"/>
            <ac:spMk id="3" creationId="{0202816E-0392-AE43-AACB-6CB5C6B53F3C}"/>
          </ac:spMkLst>
        </pc:spChg>
        <pc:picChg chg="add mod ord modCrop">
          <ac:chgData name="Joseph P Ozelis" userId="895b169d-f6ab-41db-a59f-839ebe0f64ff" providerId="ADAL" clId="{8722F19F-8D88-4159-A86C-8BEA8B8B4969}" dt="2022-06-22T14:13:51.321" v="191" actId="1076"/>
          <ac:picMkLst>
            <pc:docMk/>
            <pc:sldMk cId="57719612" sldId="2717"/>
            <ac:picMk id="7" creationId="{52F77AE3-695A-4AA0-90B7-B50F03C3FC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5D6EA-AAB3-4AAF-9778-9AD463217C17}" type="datetimeFigureOut">
              <a:rPr lang="en-US" smtClean="0"/>
              <a:t>7/11/22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6D27F-995A-4243-B31A-5FC9ED57923E}" type="slidenum">
              <a:rPr lang="en-US" smtClean="0"/>
              <a:t>‹#›</a:t>
            </a:fld>
            <a:endParaRPr lang="en-US"/>
          </a:p>
        </p:txBody>
      </p:sp>
    </p:spTree>
    <p:extLst>
      <p:ext uri="{BB962C8B-B14F-4D97-AF65-F5344CB8AC3E}">
        <p14:creationId xmlns:p14="http://schemas.microsoft.com/office/powerpoint/2010/main" val="304202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have in person and review specifications in details</a:t>
            </a:r>
          </a:p>
        </p:txBody>
      </p:sp>
      <p:sp>
        <p:nvSpPr>
          <p:cNvPr id="4" name="Slide Number Placeholder 3"/>
          <p:cNvSpPr>
            <a:spLocks noGrp="1"/>
          </p:cNvSpPr>
          <p:nvPr>
            <p:ph type="sldNum" sz="quarter" idx="5"/>
          </p:nvPr>
        </p:nvSpPr>
        <p:spPr/>
        <p:txBody>
          <a:bodyPr/>
          <a:lstStyle/>
          <a:p>
            <a:fld id="{5016D27F-995A-4243-B31A-5FC9ED57923E}" type="slidenum">
              <a:rPr lang="en-US" smtClean="0"/>
              <a:t>6</a:t>
            </a:fld>
            <a:endParaRPr lang="en-US"/>
          </a:p>
        </p:txBody>
      </p:sp>
    </p:spTree>
    <p:extLst>
      <p:ext uri="{BB962C8B-B14F-4D97-AF65-F5344CB8AC3E}">
        <p14:creationId xmlns:p14="http://schemas.microsoft.com/office/powerpoint/2010/main" val="68843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Delays lead to delays: need to have right teams, clear roles, and well-setup communications.</a:t>
            </a:r>
          </a:p>
        </p:txBody>
      </p:sp>
      <p:sp>
        <p:nvSpPr>
          <p:cNvPr id="4" name="Slide Number Placeholder 3"/>
          <p:cNvSpPr>
            <a:spLocks noGrp="1"/>
          </p:cNvSpPr>
          <p:nvPr>
            <p:ph type="sldNum" sz="quarter" idx="5"/>
          </p:nvPr>
        </p:nvSpPr>
        <p:spPr/>
        <p:txBody>
          <a:bodyPr/>
          <a:lstStyle/>
          <a:p>
            <a:fld id="{5016D27F-995A-4243-B31A-5FC9ED57923E}" type="slidenum">
              <a:rPr lang="en-US" smtClean="0"/>
              <a:t>18</a:t>
            </a:fld>
            <a:endParaRPr lang="en-US"/>
          </a:p>
        </p:txBody>
      </p:sp>
    </p:spTree>
    <p:extLst>
      <p:ext uri="{BB962C8B-B14F-4D97-AF65-F5344CB8AC3E}">
        <p14:creationId xmlns:p14="http://schemas.microsoft.com/office/powerpoint/2010/main" val="6005357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003" y="896935"/>
            <a:ext cx="12228576" cy="3336828"/>
          </a:xfrm>
          <a:prstGeom prst="rect">
            <a:avLst/>
          </a:prstGeom>
        </p:spPr>
      </p:pic>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hqprint">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Poland/WUST </a:t>
            </a:r>
            <a:endParaRPr lang="en-US" sz="1600" kern="1200" baseline="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cstate="hqprint">
            <a:extLst>
              <a:ext uri="{28A0092B-C50C-407E-A947-70E740481C1C}">
                <a14:useLocalDpi xmlns:a14="http://schemas.microsoft.com/office/drawing/2010/main"/>
              </a:ext>
            </a:extLst>
          </a:blip>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cstate="hqprint">
            <a:extLst>
              <a:ext uri="{28A0092B-C50C-407E-A947-70E740481C1C}">
                <a14:useLocalDpi xmlns:a14="http://schemas.microsoft.com/office/drawing/2010/main"/>
              </a:ext>
            </a:extLst>
          </a:blip>
          <a:stretch>
            <a:fillRect/>
          </a:stretch>
        </p:blipFill>
        <p:spPr>
          <a:xfrm>
            <a:off x="11333761" y="5025543"/>
            <a:ext cx="402336" cy="210312"/>
          </a:xfrm>
          <a:prstGeom prst="rect">
            <a:avLst/>
          </a:prstGeom>
          <a:blipFill>
            <a:blip r:embed="rId9" cstate="hqprint">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10"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1" cstate="hqprint">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78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p:txBody>
          <a:bodyPr/>
          <a:lstStyle/>
          <a:p>
            <a:pPr>
              <a:defRPr/>
            </a:pPr>
            <a:r>
              <a:rPr lang="en-US"/>
              <a:t>12-14 July, 2022</a:t>
            </a:r>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b="1"/>
              <a:t>PIP-II 2nd Technical Workshop | WG1 | Author, Talk Title</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67743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12-14 July, 2022</a:t>
            </a:r>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b="1"/>
              <a:t>PIP-II 2nd Technical Workshop | WG1 | Author, Talk Title</a:t>
            </a:r>
          </a:p>
        </p:txBody>
      </p:sp>
    </p:spTree>
    <p:extLst>
      <p:ext uri="{BB962C8B-B14F-4D97-AF65-F5344CB8AC3E}">
        <p14:creationId xmlns:p14="http://schemas.microsoft.com/office/powerpoint/2010/main" val="369045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r>
              <a:rPr lang="en-US"/>
              <a:t>12-14 July, 2022</a:t>
            </a:r>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b="1"/>
              <a:t>PIP-II 2nd Technical Workshop | WG1 | Author, Talk Title</a:t>
            </a:r>
          </a:p>
        </p:txBody>
      </p:sp>
    </p:spTree>
    <p:extLst>
      <p:ext uri="{BB962C8B-B14F-4D97-AF65-F5344CB8AC3E}">
        <p14:creationId xmlns:p14="http://schemas.microsoft.com/office/powerpoint/2010/main" val="150875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12-14 July, 2022</a:t>
            </a:r>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b="1"/>
              <a:t>PIP-II 2nd Technical Workshop | WG1 | Author, Talk Title</a:t>
            </a:r>
          </a:p>
        </p:txBody>
      </p:sp>
    </p:spTree>
    <p:extLst>
      <p:ext uri="{BB962C8B-B14F-4D97-AF65-F5344CB8AC3E}">
        <p14:creationId xmlns:p14="http://schemas.microsoft.com/office/powerpoint/2010/main" val="28422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r>
              <a:rPr lang="en-US"/>
              <a:t>12-14 July, 2022</a:t>
            </a:r>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b="1"/>
              <a:t>PIP-II 2nd Technical Workshop | WG1 | Author, Talk Title</a:t>
            </a:r>
          </a:p>
        </p:txBody>
      </p:sp>
    </p:spTree>
    <p:extLst>
      <p:ext uri="{BB962C8B-B14F-4D97-AF65-F5344CB8AC3E}">
        <p14:creationId xmlns:p14="http://schemas.microsoft.com/office/powerpoint/2010/main" val="75436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12-14 July, 2022</a:t>
            </a:r>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b="1"/>
              <a:t>PIP-II 2nd Technical Workshop | WG1 | Author, Talk Title</a:t>
            </a:r>
          </a:p>
        </p:txBody>
      </p:sp>
    </p:spTree>
    <p:extLst>
      <p:ext uri="{BB962C8B-B14F-4D97-AF65-F5344CB8AC3E}">
        <p14:creationId xmlns:p14="http://schemas.microsoft.com/office/powerpoint/2010/main" val="65368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12-14 July, 2022</a:t>
            </a:r>
          </a:p>
        </p:txBody>
      </p:sp>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b="1"/>
              <a:t>PIP-II 2nd Technical Workshop | WG1 | Author, Talk Title</a:t>
            </a:r>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cxnSp>
        <p:nvCxnSpPr>
          <p:cNvPr id="26" name="Straight Connector 25"/>
          <p:cNvCxnSpPr>
            <a:cxnSpLocks/>
          </p:cNvCxnSpPr>
          <p:nvPr userDrawn="1"/>
        </p:nvCxnSpPr>
        <p:spPr>
          <a:xfrm>
            <a:off x="296333" y="6466933"/>
            <a:ext cx="10388791"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10812182" y="6266724"/>
            <a:ext cx="1024128" cy="400417"/>
          </a:xfrm>
          <a:prstGeom prst="rect">
            <a:avLst/>
          </a:prstGeom>
        </p:spPr>
      </p:pic>
    </p:spTree>
    <p:extLst>
      <p:ext uri="{BB962C8B-B14F-4D97-AF65-F5344CB8AC3E}">
        <p14:creationId xmlns:p14="http://schemas.microsoft.com/office/powerpoint/2010/main" val="36516788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1585" y="4345418"/>
            <a:ext cx="8087210" cy="1003049"/>
          </a:xfrm>
        </p:spPr>
        <p:txBody>
          <a:bodyPr>
            <a:noAutofit/>
          </a:bodyPr>
          <a:lstStyle/>
          <a:p>
            <a:pPr>
              <a:spcBef>
                <a:spcPts val="600"/>
              </a:spcBef>
            </a:pPr>
            <a:r>
              <a:rPr lang="en-US" dirty="0"/>
              <a:t>PIP-II 2</a:t>
            </a:r>
            <a:r>
              <a:rPr lang="en-US" baseline="30000" dirty="0"/>
              <a:t>nd</a:t>
            </a:r>
            <a:r>
              <a:rPr lang="en-US" dirty="0"/>
              <a:t> Technical Workshop, WG#2</a:t>
            </a:r>
          </a:p>
          <a:p>
            <a:pPr>
              <a:spcBef>
                <a:spcPts val="600"/>
              </a:spcBef>
            </a:pPr>
            <a:r>
              <a:rPr lang="en-US" sz="2400" dirty="0"/>
              <a:t>FNAL cavity procurement experience RI &amp; EZ</a:t>
            </a:r>
          </a:p>
        </p:txBody>
      </p:sp>
      <p:sp>
        <p:nvSpPr>
          <p:cNvPr id="4" name="Text Placeholder 3"/>
          <p:cNvSpPr>
            <a:spLocks noGrp="1"/>
          </p:cNvSpPr>
          <p:nvPr>
            <p:ph type="body" sz="quarter" idx="10"/>
          </p:nvPr>
        </p:nvSpPr>
        <p:spPr>
          <a:xfrm>
            <a:off x="429846" y="5418805"/>
            <a:ext cx="11332308" cy="1247725"/>
          </a:xfrm>
        </p:spPr>
        <p:txBody>
          <a:bodyPr/>
          <a:lstStyle/>
          <a:p>
            <a:r>
              <a:rPr lang="en-US" dirty="0" err="1"/>
              <a:t>Grigory</a:t>
            </a:r>
            <a:r>
              <a:rPr lang="en-US" dirty="0"/>
              <a:t> </a:t>
            </a:r>
            <a:r>
              <a:rPr lang="en-US" dirty="0" err="1"/>
              <a:t>Eremeev</a:t>
            </a:r>
            <a:endParaRPr lang="en-US" dirty="0"/>
          </a:p>
          <a:p>
            <a:r>
              <a:rPr lang="en-US" dirty="0"/>
              <a:t>Fermilab</a:t>
            </a:r>
          </a:p>
          <a:p>
            <a:r>
              <a:rPr lang="en-US" dirty="0"/>
              <a:t>12-14 July, 2022</a:t>
            </a:r>
          </a:p>
        </p:txBody>
      </p:sp>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sz="3200" dirty="0"/>
              <a:t>Weekly/bi-weekly meetings and ad-hoc meetings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10</a:t>
            </a:fld>
            <a:endParaRPr lang="en-US"/>
          </a:p>
        </p:txBody>
      </p:sp>
      <p:sp>
        <p:nvSpPr>
          <p:cNvPr id="10" name="Content Placeholder 9">
            <a:extLst>
              <a:ext uri="{FF2B5EF4-FFF2-40B4-BE49-F238E27FC236}">
                <a16:creationId xmlns:a16="http://schemas.microsoft.com/office/drawing/2014/main" id="{14FADD12-C340-80A9-320D-ABFD56ACFA82}"/>
              </a:ext>
            </a:extLst>
          </p:cNvPr>
          <p:cNvSpPr>
            <a:spLocks noGrp="1"/>
          </p:cNvSpPr>
          <p:nvPr>
            <p:ph idx="1"/>
          </p:nvPr>
        </p:nvSpPr>
        <p:spPr>
          <a:xfrm>
            <a:off x="178684" y="950532"/>
            <a:ext cx="6379771" cy="5059363"/>
          </a:xfrm>
        </p:spPr>
        <p:txBody>
          <a:bodyPr/>
          <a:lstStyle/>
          <a:p>
            <a:r>
              <a:rPr lang="en-US" sz="2567" dirty="0">
                <a:solidFill>
                  <a:schemeClr val="tx1"/>
                </a:solidFill>
              </a:rPr>
              <a:t>Regular meetings with the vendor to keep track of the progress</a:t>
            </a:r>
          </a:p>
          <a:p>
            <a:endParaRPr lang="en-US" sz="2567" dirty="0"/>
          </a:p>
          <a:p>
            <a:endParaRPr lang="en-US" sz="2567" dirty="0"/>
          </a:p>
          <a:p>
            <a:endParaRPr lang="en-US" sz="2567" dirty="0"/>
          </a:p>
          <a:p>
            <a:endParaRPr lang="en-US" sz="2567" dirty="0"/>
          </a:p>
          <a:p>
            <a:endParaRPr lang="en-US" sz="2567" dirty="0"/>
          </a:p>
          <a:p>
            <a:endParaRPr lang="en-US" dirty="0"/>
          </a:p>
        </p:txBody>
      </p:sp>
      <p:pic>
        <p:nvPicPr>
          <p:cNvPr id="8" name="Picture 7">
            <a:extLst>
              <a:ext uri="{FF2B5EF4-FFF2-40B4-BE49-F238E27FC236}">
                <a16:creationId xmlns:a16="http://schemas.microsoft.com/office/drawing/2014/main" id="{3FDF9CB3-6100-3B5A-349D-5CB565315B6D}"/>
              </a:ext>
            </a:extLst>
          </p:cNvPr>
          <p:cNvPicPr>
            <a:picLocks noChangeAspect="1"/>
          </p:cNvPicPr>
          <p:nvPr/>
        </p:nvPicPr>
        <p:blipFill>
          <a:blip r:embed="rId2"/>
          <a:stretch>
            <a:fillRect/>
          </a:stretch>
        </p:blipFill>
        <p:spPr>
          <a:xfrm>
            <a:off x="6764034" y="745607"/>
            <a:ext cx="5123166" cy="5366785"/>
          </a:xfrm>
          <a:prstGeom prst="rect">
            <a:avLst/>
          </a:prstGeom>
        </p:spPr>
      </p:pic>
    </p:spTree>
    <p:extLst>
      <p:ext uri="{BB962C8B-B14F-4D97-AF65-F5344CB8AC3E}">
        <p14:creationId xmlns:p14="http://schemas.microsoft.com/office/powerpoint/2010/main" val="140508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a:xfrm>
            <a:off x="178684" y="251752"/>
            <a:ext cx="11897702" cy="427877"/>
          </a:xfrm>
        </p:spPr>
        <p:txBody>
          <a:bodyPr/>
          <a:lstStyle/>
          <a:p>
            <a:r>
              <a:rPr lang="en-US" sz="2400" dirty="0"/>
              <a:t>In-person visit</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11</a:t>
            </a:fld>
            <a:endParaRPr lang="en-US"/>
          </a:p>
        </p:txBody>
      </p:sp>
      <p:sp>
        <p:nvSpPr>
          <p:cNvPr id="10" name="Content Placeholder 9">
            <a:extLst>
              <a:ext uri="{FF2B5EF4-FFF2-40B4-BE49-F238E27FC236}">
                <a16:creationId xmlns:a16="http://schemas.microsoft.com/office/drawing/2014/main" id="{14FADD12-C340-80A9-320D-ABFD56ACFA82}"/>
              </a:ext>
            </a:extLst>
          </p:cNvPr>
          <p:cNvSpPr>
            <a:spLocks noGrp="1"/>
          </p:cNvSpPr>
          <p:nvPr>
            <p:ph idx="1"/>
          </p:nvPr>
        </p:nvSpPr>
        <p:spPr>
          <a:xfrm>
            <a:off x="178684" y="950532"/>
            <a:ext cx="4403826" cy="5059363"/>
          </a:xfrm>
        </p:spPr>
        <p:txBody>
          <a:bodyPr/>
          <a:lstStyle/>
          <a:p>
            <a:r>
              <a:rPr lang="en-US" sz="2567" dirty="0">
                <a:solidFill>
                  <a:schemeClr val="tx1"/>
                </a:solidFill>
              </a:rPr>
              <a:t>In-person visit to one of the vendors to discuss technical challenges and delays</a:t>
            </a:r>
          </a:p>
          <a:p>
            <a:r>
              <a:rPr lang="en-US" sz="2567" dirty="0">
                <a:solidFill>
                  <a:schemeClr val="tx1"/>
                </a:solidFill>
              </a:rPr>
              <a:t>Useful to see the situation on the floor, catch some deviation, and clarify some of the open questions</a:t>
            </a:r>
          </a:p>
          <a:p>
            <a:r>
              <a:rPr lang="en-US" sz="2567" dirty="0">
                <a:solidFill>
                  <a:schemeClr val="tx1"/>
                </a:solidFill>
              </a:rPr>
              <a:t>Not useful, in my opinion, to push the schedule (unless accompanied contract negotiations)</a:t>
            </a:r>
          </a:p>
          <a:p>
            <a:endParaRPr lang="en-US" sz="2567" dirty="0"/>
          </a:p>
          <a:p>
            <a:endParaRPr lang="en-US" sz="2567" dirty="0"/>
          </a:p>
          <a:p>
            <a:endParaRPr lang="en-US" sz="2567" dirty="0"/>
          </a:p>
          <a:p>
            <a:endParaRPr lang="en-US" sz="2567" dirty="0"/>
          </a:p>
          <a:p>
            <a:endParaRPr lang="en-US" dirty="0"/>
          </a:p>
        </p:txBody>
      </p:sp>
      <p:pic>
        <p:nvPicPr>
          <p:cNvPr id="9" name="Picture 8">
            <a:extLst>
              <a:ext uri="{FF2B5EF4-FFF2-40B4-BE49-F238E27FC236}">
                <a16:creationId xmlns:a16="http://schemas.microsoft.com/office/drawing/2014/main" id="{FFA8027D-94B8-E658-BE0C-B726CCAC7CBD}"/>
              </a:ext>
            </a:extLst>
          </p:cNvPr>
          <p:cNvPicPr>
            <a:picLocks noChangeAspect="1"/>
          </p:cNvPicPr>
          <p:nvPr/>
        </p:nvPicPr>
        <p:blipFill>
          <a:blip r:embed="rId2"/>
          <a:stretch>
            <a:fillRect/>
          </a:stretch>
        </p:blipFill>
        <p:spPr>
          <a:xfrm>
            <a:off x="5139559" y="1215439"/>
            <a:ext cx="7052441" cy="4123885"/>
          </a:xfrm>
          <a:prstGeom prst="rect">
            <a:avLst/>
          </a:prstGeom>
        </p:spPr>
      </p:pic>
    </p:spTree>
    <p:extLst>
      <p:ext uri="{BB962C8B-B14F-4D97-AF65-F5344CB8AC3E}">
        <p14:creationId xmlns:p14="http://schemas.microsoft.com/office/powerpoint/2010/main" val="255323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54966"/>
            <a:ext cx="11563351" cy="5635869"/>
          </a:xfrm>
        </p:spPr>
        <p:txBody>
          <a:bodyPr>
            <a:normAutofit/>
          </a:bodyPr>
          <a:lstStyle/>
          <a:p>
            <a:pPr algn="just"/>
            <a:r>
              <a:rPr lang="en-US" dirty="0">
                <a:solidFill>
                  <a:schemeClr val="tx1"/>
                </a:solidFill>
              </a:rPr>
              <a:t>The vendor does not consider themselves the manufacturer of these cavities for the pressure vessel certifications, since they do not own the design and mechanical calculation. This is typical for the cavities they built, so they typically do not provide ASME certification. They could provide PED or ASME certs, but they will need to be involved from the beginning, including the design.  </a:t>
            </a:r>
          </a:p>
          <a:p>
            <a:pPr algn="just"/>
            <a:r>
              <a:rPr lang="en-US" dirty="0">
                <a:solidFill>
                  <a:schemeClr val="tx1"/>
                </a:solidFill>
              </a:rPr>
              <a:t>For LCLS-II some welding documents were not shared. TUV provided certifications in conformance statement. </a:t>
            </a:r>
          </a:p>
          <a:p>
            <a:pPr algn="just"/>
            <a:endParaRPr lang="en-US" sz="2567" dirty="0"/>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12</a:t>
            </a:fld>
            <a:endParaRPr lang="en-US"/>
          </a:p>
        </p:txBody>
      </p:sp>
      <p:sp>
        <p:nvSpPr>
          <p:cNvPr id="9" name="Title 2">
            <a:extLst>
              <a:ext uri="{FF2B5EF4-FFF2-40B4-BE49-F238E27FC236}">
                <a16:creationId xmlns:a16="http://schemas.microsoft.com/office/drawing/2014/main" id="{B553A0EA-F7BD-8145-9AFF-33219049468F}"/>
              </a:ext>
            </a:extLst>
          </p:cNvPr>
          <p:cNvSpPr txBox="1">
            <a:spLocks/>
          </p:cNvSpPr>
          <p:nvPr/>
        </p:nvSpPr>
        <p:spPr>
          <a:xfrm>
            <a:off x="178684" y="251752"/>
            <a:ext cx="11897702"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sz="2400" dirty="0"/>
              <a:t>Example of information learned during in-person visit</a:t>
            </a:r>
          </a:p>
        </p:txBody>
      </p:sp>
    </p:spTree>
    <p:extLst>
      <p:ext uri="{BB962C8B-B14F-4D97-AF65-F5344CB8AC3E}">
        <p14:creationId xmlns:p14="http://schemas.microsoft.com/office/powerpoint/2010/main" val="2450010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a:p>
        </p:txBody>
      </p:sp>
      <p:sp>
        <p:nvSpPr>
          <p:cNvPr id="9" name="Title 2">
            <a:extLst>
              <a:ext uri="{FF2B5EF4-FFF2-40B4-BE49-F238E27FC236}">
                <a16:creationId xmlns:a16="http://schemas.microsoft.com/office/drawing/2014/main" id="{B553A0EA-F7BD-8145-9AFF-33219049468F}"/>
              </a:ext>
            </a:extLst>
          </p:cNvPr>
          <p:cNvSpPr txBox="1">
            <a:spLocks/>
          </p:cNvSpPr>
          <p:nvPr/>
        </p:nvSpPr>
        <p:spPr>
          <a:xfrm>
            <a:off x="178684" y="251752"/>
            <a:ext cx="11897702"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sz="2400" dirty="0"/>
              <a:t>Example of information learned during in-person visit</a:t>
            </a:r>
          </a:p>
        </p:txBody>
      </p:sp>
      <p:sp>
        <p:nvSpPr>
          <p:cNvPr id="10" name="Content Placeholder 1">
            <a:extLst>
              <a:ext uri="{FF2B5EF4-FFF2-40B4-BE49-F238E27FC236}">
                <a16:creationId xmlns:a16="http://schemas.microsoft.com/office/drawing/2014/main" id="{B7BB5A84-65D5-7967-F8E4-45CC18B9F721}"/>
              </a:ext>
            </a:extLst>
          </p:cNvPr>
          <p:cNvSpPr>
            <a:spLocks noGrp="1"/>
          </p:cNvSpPr>
          <p:nvPr>
            <p:ph idx="1"/>
          </p:nvPr>
        </p:nvSpPr>
        <p:spPr>
          <a:xfrm>
            <a:off x="296333" y="754966"/>
            <a:ext cx="11563351" cy="5635869"/>
          </a:xfrm>
        </p:spPr>
        <p:txBody>
          <a:bodyPr>
            <a:normAutofit/>
          </a:bodyPr>
          <a:lstStyle/>
          <a:p>
            <a:pPr algn="just"/>
            <a:r>
              <a:rPr lang="en-US" dirty="0">
                <a:solidFill>
                  <a:schemeClr val="tx1"/>
                </a:solidFill>
              </a:rPr>
              <a:t>The vendor transfers niobium parts in water after weld preparation chemistry, then places the into drying cabinet that dries the parts at 80 degrees C while supplying clean air from nearby cleanroom. (noted during in-person visit)</a:t>
            </a:r>
          </a:p>
          <a:p>
            <a:pPr algn="just"/>
            <a:endParaRPr lang="en-US" sz="2567" dirty="0"/>
          </a:p>
        </p:txBody>
      </p:sp>
      <p:pic>
        <p:nvPicPr>
          <p:cNvPr id="11" name="Picture 10">
            <a:extLst>
              <a:ext uri="{FF2B5EF4-FFF2-40B4-BE49-F238E27FC236}">
                <a16:creationId xmlns:a16="http://schemas.microsoft.com/office/drawing/2014/main" id="{A871669C-5D2D-8F57-AE6B-9DD423657B9C}"/>
              </a:ext>
            </a:extLst>
          </p:cNvPr>
          <p:cNvPicPr>
            <a:picLocks noChangeAspect="1"/>
          </p:cNvPicPr>
          <p:nvPr/>
        </p:nvPicPr>
        <p:blipFill>
          <a:blip r:embed="rId2"/>
          <a:stretch>
            <a:fillRect/>
          </a:stretch>
        </p:blipFill>
        <p:spPr>
          <a:xfrm>
            <a:off x="982436" y="2629053"/>
            <a:ext cx="10310648" cy="2162675"/>
          </a:xfrm>
          <a:prstGeom prst="rect">
            <a:avLst/>
          </a:prstGeom>
        </p:spPr>
      </p:pic>
      <p:sp>
        <p:nvSpPr>
          <p:cNvPr id="12" name="Title 2">
            <a:extLst>
              <a:ext uri="{FF2B5EF4-FFF2-40B4-BE49-F238E27FC236}">
                <a16:creationId xmlns:a16="http://schemas.microsoft.com/office/drawing/2014/main" id="{8742309F-0982-E63C-1FAB-85DAC712D007}"/>
              </a:ext>
            </a:extLst>
          </p:cNvPr>
          <p:cNvSpPr txBox="1">
            <a:spLocks/>
          </p:cNvSpPr>
          <p:nvPr/>
        </p:nvSpPr>
        <p:spPr>
          <a:xfrm>
            <a:off x="982436" y="2201176"/>
            <a:ext cx="10042916"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t>From FNAL specifications:</a:t>
            </a:r>
          </a:p>
        </p:txBody>
      </p:sp>
    </p:spTree>
    <p:extLst>
      <p:ext uri="{BB962C8B-B14F-4D97-AF65-F5344CB8AC3E}">
        <p14:creationId xmlns:p14="http://schemas.microsoft.com/office/powerpoint/2010/main" val="1213735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a:p>
        </p:txBody>
      </p:sp>
      <p:sp>
        <p:nvSpPr>
          <p:cNvPr id="10" name="Title 2">
            <a:extLst>
              <a:ext uri="{FF2B5EF4-FFF2-40B4-BE49-F238E27FC236}">
                <a16:creationId xmlns:a16="http://schemas.microsoft.com/office/drawing/2014/main" id="{38984C3D-D090-CD36-9ED7-FFD03D3B8AEC}"/>
              </a:ext>
            </a:extLst>
          </p:cNvPr>
          <p:cNvSpPr>
            <a:spLocks noGrp="1"/>
          </p:cNvSpPr>
          <p:nvPr>
            <p:ph type="title"/>
          </p:nvPr>
        </p:nvSpPr>
        <p:spPr>
          <a:xfrm>
            <a:off x="304800" y="251752"/>
            <a:ext cx="11582400" cy="427877"/>
          </a:xfrm>
        </p:spPr>
        <p:txBody>
          <a:bodyPr/>
          <a:lstStyle/>
          <a:p>
            <a:r>
              <a:rPr lang="en-US" dirty="0"/>
              <a:t>NCR examples: re-work approval</a:t>
            </a:r>
          </a:p>
        </p:txBody>
      </p:sp>
      <p:grpSp>
        <p:nvGrpSpPr>
          <p:cNvPr id="16" name="Group 15">
            <a:extLst>
              <a:ext uri="{FF2B5EF4-FFF2-40B4-BE49-F238E27FC236}">
                <a16:creationId xmlns:a16="http://schemas.microsoft.com/office/drawing/2014/main" id="{971F4818-1696-3BE1-6CCE-4DC774834F4C}"/>
              </a:ext>
            </a:extLst>
          </p:cNvPr>
          <p:cNvGrpSpPr/>
          <p:nvPr/>
        </p:nvGrpSpPr>
        <p:grpSpPr>
          <a:xfrm>
            <a:off x="0" y="1450874"/>
            <a:ext cx="12192001" cy="2396895"/>
            <a:chOff x="-1" y="1965435"/>
            <a:chExt cx="12192001" cy="2396895"/>
          </a:xfrm>
        </p:grpSpPr>
        <p:pic>
          <p:nvPicPr>
            <p:cNvPr id="13" name="Picture 12">
              <a:extLst>
                <a:ext uri="{FF2B5EF4-FFF2-40B4-BE49-F238E27FC236}">
                  <a16:creationId xmlns:a16="http://schemas.microsoft.com/office/drawing/2014/main" id="{3BFB5370-4B5F-2DCA-0D2D-834A63C8C9FE}"/>
                </a:ext>
              </a:extLst>
            </p:cNvPr>
            <p:cNvPicPr>
              <a:picLocks noChangeAspect="1"/>
            </p:cNvPicPr>
            <p:nvPr/>
          </p:nvPicPr>
          <p:blipFill rotWithShape="1">
            <a:blip r:embed="rId2"/>
            <a:srcRect t="11519" b="68526"/>
            <a:stretch/>
          </p:blipFill>
          <p:spPr>
            <a:xfrm>
              <a:off x="0" y="1965435"/>
              <a:ext cx="12192000" cy="758964"/>
            </a:xfrm>
            <a:prstGeom prst="rect">
              <a:avLst/>
            </a:prstGeom>
          </p:spPr>
        </p:pic>
        <p:sp>
          <p:nvSpPr>
            <p:cNvPr id="14" name="Rectangle 13">
              <a:extLst>
                <a:ext uri="{FF2B5EF4-FFF2-40B4-BE49-F238E27FC236}">
                  <a16:creationId xmlns:a16="http://schemas.microsoft.com/office/drawing/2014/main" id="{110F4575-0A35-6201-621D-84044A541513}"/>
                </a:ext>
              </a:extLst>
            </p:cNvPr>
            <p:cNvSpPr/>
            <p:nvPr/>
          </p:nvSpPr>
          <p:spPr>
            <a:xfrm>
              <a:off x="0" y="2900192"/>
              <a:ext cx="5580993"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8F8FE4-A921-CC54-ADC6-033599923A0A}"/>
                </a:ext>
              </a:extLst>
            </p:cNvPr>
            <p:cNvSpPr/>
            <p:nvPr/>
          </p:nvSpPr>
          <p:spPr>
            <a:xfrm>
              <a:off x="-1" y="4010743"/>
              <a:ext cx="5580993"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430016C7-1D89-2AE3-7A6A-F22BD212AAFE}"/>
              </a:ext>
            </a:extLst>
          </p:cNvPr>
          <p:cNvPicPr>
            <a:picLocks noChangeAspect="1"/>
          </p:cNvPicPr>
          <p:nvPr/>
        </p:nvPicPr>
        <p:blipFill rotWithShape="1">
          <a:blip r:embed="rId2"/>
          <a:srcRect t="73956" b="1"/>
          <a:stretch/>
        </p:blipFill>
        <p:spPr>
          <a:xfrm>
            <a:off x="1" y="2209837"/>
            <a:ext cx="12192000" cy="990522"/>
          </a:xfrm>
          <a:prstGeom prst="rect">
            <a:avLst/>
          </a:prstGeom>
        </p:spPr>
      </p:pic>
      <p:sp>
        <p:nvSpPr>
          <p:cNvPr id="22" name="Rectangle 21">
            <a:extLst>
              <a:ext uri="{FF2B5EF4-FFF2-40B4-BE49-F238E27FC236}">
                <a16:creationId xmlns:a16="http://schemas.microsoft.com/office/drawing/2014/main" id="{128CF3B6-B8B3-0767-D781-D07011B70A1F}"/>
              </a:ext>
            </a:extLst>
          </p:cNvPr>
          <p:cNvSpPr/>
          <p:nvPr/>
        </p:nvSpPr>
        <p:spPr>
          <a:xfrm>
            <a:off x="0" y="3025978"/>
            <a:ext cx="5580993"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B789DD0-F26B-C583-2798-F746C93295CD}"/>
              </a:ext>
            </a:extLst>
          </p:cNvPr>
          <p:cNvGrpSpPr/>
          <p:nvPr/>
        </p:nvGrpSpPr>
        <p:grpSpPr>
          <a:xfrm>
            <a:off x="1" y="3466514"/>
            <a:ext cx="12192000" cy="2948303"/>
            <a:chOff x="0" y="3346909"/>
            <a:chExt cx="12192000" cy="2948303"/>
          </a:xfrm>
        </p:grpSpPr>
        <p:pic>
          <p:nvPicPr>
            <p:cNvPr id="17" name="Picture 16">
              <a:extLst>
                <a:ext uri="{FF2B5EF4-FFF2-40B4-BE49-F238E27FC236}">
                  <a16:creationId xmlns:a16="http://schemas.microsoft.com/office/drawing/2014/main" id="{5060CF4D-C6F4-A19C-5EEF-4654BC5D87B1}"/>
                </a:ext>
              </a:extLst>
            </p:cNvPr>
            <p:cNvPicPr>
              <a:picLocks noChangeAspect="1"/>
            </p:cNvPicPr>
            <p:nvPr/>
          </p:nvPicPr>
          <p:blipFill rotWithShape="1">
            <a:blip r:embed="rId3"/>
            <a:srcRect t="8400"/>
            <a:stretch/>
          </p:blipFill>
          <p:spPr>
            <a:xfrm>
              <a:off x="0" y="3346909"/>
              <a:ext cx="12192000" cy="2948303"/>
            </a:xfrm>
            <a:prstGeom prst="rect">
              <a:avLst/>
            </a:prstGeom>
          </p:spPr>
        </p:pic>
        <p:sp>
          <p:nvSpPr>
            <p:cNvPr id="23" name="Rectangle 22">
              <a:extLst>
                <a:ext uri="{FF2B5EF4-FFF2-40B4-BE49-F238E27FC236}">
                  <a16:creationId xmlns:a16="http://schemas.microsoft.com/office/drawing/2014/main" id="{D473766E-BC4E-5A38-A4F2-06DA2011F269}"/>
                </a:ext>
              </a:extLst>
            </p:cNvPr>
            <p:cNvSpPr/>
            <p:nvPr/>
          </p:nvSpPr>
          <p:spPr>
            <a:xfrm>
              <a:off x="0" y="5317572"/>
              <a:ext cx="5580993"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4C3D44-52CE-8D16-40E3-6861659BD5B8}"/>
                </a:ext>
              </a:extLst>
            </p:cNvPr>
            <p:cNvSpPr/>
            <p:nvPr/>
          </p:nvSpPr>
          <p:spPr>
            <a:xfrm>
              <a:off x="5306208" y="3575414"/>
              <a:ext cx="442951"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CC776F-D156-9215-77E6-327AFFE3B4D3}"/>
                </a:ext>
              </a:extLst>
            </p:cNvPr>
            <p:cNvSpPr/>
            <p:nvPr/>
          </p:nvSpPr>
          <p:spPr>
            <a:xfrm>
              <a:off x="9993822" y="3554394"/>
              <a:ext cx="306316"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607EED4-5434-4A21-EE31-7CFC535B452D}"/>
                </a:ext>
              </a:extLst>
            </p:cNvPr>
            <p:cNvSpPr/>
            <p:nvPr/>
          </p:nvSpPr>
          <p:spPr>
            <a:xfrm>
              <a:off x="3409091" y="4136529"/>
              <a:ext cx="306316"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602BD1-BDA4-4156-8A1A-E98A73E1AEEC}"/>
                </a:ext>
              </a:extLst>
            </p:cNvPr>
            <p:cNvSpPr/>
            <p:nvPr/>
          </p:nvSpPr>
          <p:spPr>
            <a:xfrm>
              <a:off x="10640206" y="4136528"/>
              <a:ext cx="1131379"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3AD123-7883-B621-BCC5-36535B249423}"/>
                </a:ext>
              </a:extLst>
            </p:cNvPr>
            <p:cNvSpPr/>
            <p:nvPr/>
          </p:nvSpPr>
          <p:spPr>
            <a:xfrm>
              <a:off x="0" y="4417504"/>
              <a:ext cx="2112579"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Content Placeholder 1">
            <a:extLst>
              <a:ext uri="{FF2B5EF4-FFF2-40B4-BE49-F238E27FC236}">
                <a16:creationId xmlns:a16="http://schemas.microsoft.com/office/drawing/2014/main" id="{C247D2B2-A789-45B9-E7F7-6AB3998CB213}"/>
              </a:ext>
            </a:extLst>
          </p:cNvPr>
          <p:cNvSpPr>
            <a:spLocks noGrp="1"/>
          </p:cNvSpPr>
          <p:nvPr>
            <p:ph idx="1"/>
          </p:nvPr>
        </p:nvSpPr>
        <p:spPr>
          <a:xfrm>
            <a:off x="105103" y="827428"/>
            <a:ext cx="11981793" cy="1280097"/>
          </a:xfrm>
        </p:spPr>
        <p:txBody>
          <a:bodyPr>
            <a:normAutofit/>
          </a:bodyPr>
          <a:lstStyle/>
          <a:p>
            <a:pPr algn="just"/>
            <a:r>
              <a:rPr lang="en-US" dirty="0">
                <a:solidFill>
                  <a:schemeClr val="tx1"/>
                </a:solidFill>
              </a:rPr>
              <a:t>In a couple of case the re-work was completed before the customer was involved</a:t>
            </a:r>
          </a:p>
          <a:p>
            <a:pPr algn="just"/>
            <a:endParaRPr lang="en-US" sz="2567" dirty="0"/>
          </a:p>
        </p:txBody>
      </p:sp>
    </p:spTree>
    <p:extLst>
      <p:ext uri="{BB962C8B-B14F-4D97-AF65-F5344CB8AC3E}">
        <p14:creationId xmlns:p14="http://schemas.microsoft.com/office/powerpoint/2010/main" val="1258286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NCR examples: grinding</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a:p>
        </p:txBody>
      </p:sp>
      <p:sp>
        <p:nvSpPr>
          <p:cNvPr id="7" name="Footer Placeholder 4">
            <a:extLst>
              <a:ext uri="{FF2B5EF4-FFF2-40B4-BE49-F238E27FC236}">
                <a16:creationId xmlns:a16="http://schemas.microsoft.com/office/drawing/2014/main" id="{62E24639-D84E-6F07-FF1C-E80DE99543BB}"/>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pic>
        <p:nvPicPr>
          <p:cNvPr id="8" name="Picture 7">
            <a:extLst>
              <a:ext uri="{FF2B5EF4-FFF2-40B4-BE49-F238E27FC236}">
                <a16:creationId xmlns:a16="http://schemas.microsoft.com/office/drawing/2014/main" id="{AE30D483-9DD9-A698-AD43-B7C686C0E4EA}"/>
              </a:ext>
            </a:extLst>
          </p:cNvPr>
          <p:cNvPicPr>
            <a:picLocks noChangeAspect="1"/>
          </p:cNvPicPr>
          <p:nvPr/>
        </p:nvPicPr>
        <p:blipFill>
          <a:blip r:embed="rId2"/>
          <a:stretch>
            <a:fillRect/>
          </a:stretch>
        </p:blipFill>
        <p:spPr>
          <a:xfrm>
            <a:off x="0" y="3565631"/>
            <a:ext cx="12192000" cy="2557292"/>
          </a:xfrm>
          <a:prstGeom prst="rect">
            <a:avLst/>
          </a:prstGeom>
        </p:spPr>
      </p:pic>
      <p:grpSp>
        <p:nvGrpSpPr>
          <p:cNvPr id="14" name="Group 13">
            <a:extLst>
              <a:ext uri="{FF2B5EF4-FFF2-40B4-BE49-F238E27FC236}">
                <a16:creationId xmlns:a16="http://schemas.microsoft.com/office/drawing/2014/main" id="{1AD2E7A7-FE27-3F80-05EE-B06EB36FD9C3}"/>
              </a:ext>
            </a:extLst>
          </p:cNvPr>
          <p:cNvGrpSpPr/>
          <p:nvPr/>
        </p:nvGrpSpPr>
        <p:grpSpPr>
          <a:xfrm>
            <a:off x="336329" y="1959778"/>
            <a:ext cx="11582400" cy="2043329"/>
            <a:chOff x="0" y="2611408"/>
            <a:chExt cx="11582400" cy="2043329"/>
          </a:xfrm>
        </p:grpSpPr>
        <p:pic>
          <p:nvPicPr>
            <p:cNvPr id="9" name="Picture 8">
              <a:extLst>
                <a:ext uri="{FF2B5EF4-FFF2-40B4-BE49-F238E27FC236}">
                  <a16:creationId xmlns:a16="http://schemas.microsoft.com/office/drawing/2014/main" id="{8B365762-FECD-DB2F-C40C-685FC03B0E5B}"/>
                </a:ext>
              </a:extLst>
            </p:cNvPr>
            <p:cNvPicPr>
              <a:picLocks noChangeAspect="1"/>
            </p:cNvPicPr>
            <p:nvPr/>
          </p:nvPicPr>
          <p:blipFill rotWithShape="1">
            <a:blip r:embed="rId3"/>
            <a:srcRect t="16649" r="5000"/>
            <a:stretch/>
          </p:blipFill>
          <p:spPr>
            <a:xfrm>
              <a:off x="0" y="2611408"/>
              <a:ext cx="11582400" cy="2043329"/>
            </a:xfrm>
            <a:prstGeom prst="rect">
              <a:avLst/>
            </a:prstGeom>
          </p:spPr>
        </p:pic>
        <p:sp>
          <p:nvSpPr>
            <p:cNvPr id="11" name="Rectangle 10">
              <a:extLst>
                <a:ext uri="{FF2B5EF4-FFF2-40B4-BE49-F238E27FC236}">
                  <a16:creationId xmlns:a16="http://schemas.microsoft.com/office/drawing/2014/main" id="{A1663B59-55CA-6B6F-AB98-2FCC67120B0D}"/>
                </a:ext>
              </a:extLst>
            </p:cNvPr>
            <p:cNvSpPr/>
            <p:nvPr/>
          </p:nvSpPr>
          <p:spPr>
            <a:xfrm>
              <a:off x="0" y="3467741"/>
              <a:ext cx="5580993"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C4CCA5-8DFB-7E56-F646-A1888F09995C}"/>
                </a:ext>
              </a:extLst>
            </p:cNvPr>
            <p:cNvSpPr/>
            <p:nvPr/>
          </p:nvSpPr>
          <p:spPr>
            <a:xfrm>
              <a:off x="1" y="3871878"/>
              <a:ext cx="2224454"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9AC439-3E31-7DA5-704C-9099E9AB8DB4}"/>
                </a:ext>
              </a:extLst>
            </p:cNvPr>
            <p:cNvSpPr/>
            <p:nvPr/>
          </p:nvSpPr>
          <p:spPr>
            <a:xfrm>
              <a:off x="1" y="2611408"/>
              <a:ext cx="2224454" cy="35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1BB6EA67-BB66-4266-010B-9092C460060E}"/>
              </a:ext>
            </a:extLst>
          </p:cNvPr>
          <p:cNvPicPr>
            <a:picLocks noChangeAspect="1"/>
          </p:cNvPicPr>
          <p:nvPr/>
        </p:nvPicPr>
        <p:blipFill>
          <a:blip r:embed="rId4"/>
          <a:stretch>
            <a:fillRect/>
          </a:stretch>
        </p:blipFill>
        <p:spPr>
          <a:xfrm>
            <a:off x="982436" y="1083055"/>
            <a:ext cx="10452100" cy="520700"/>
          </a:xfrm>
          <a:prstGeom prst="rect">
            <a:avLst/>
          </a:prstGeom>
        </p:spPr>
      </p:pic>
      <p:sp>
        <p:nvSpPr>
          <p:cNvPr id="18" name="Title 2">
            <a:extLst>
              <a:ext uri="{FF2B5EF4-FFF2-40B4-BE49-F238E27FC236}">
                <a16:creationId xmlns:a16="http://schemas.microsoft.com/office/drawing/2014/main" id="{0B991A7A-5A06-E27B-CAC4-25AB465F2366}"/>
              </a:ext>
            </a:extLst>
          </p:cNvPr>
          <p:cNvSpPr txBox="1">
            <a:spLocks/>
          </p:cNvSpPr>
          <p:nvPr/>
        </p:nvSpPr>
        <p:spPr>
          <a:xfrm>
            <a:off x="63058" y="3944958"/>
            <a:ext cx="10042916"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t>From FNAL specifications:</a:t>
            </a:r>
          </a:p>
        </p:txBody>
      </p:sp>
    </p:spTree>
    <p:extLst>
      <p:ext uri="{BB962C8B-B14F-4D97-AF65-F5344CB8AC3E}">
        <p14:creationId xmlns:p14="http://schemas.microsoft.com/office/powerpoint/2010/main" val="3834141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sz="3200" dirty="0">
                <a:solidFill>
                  <a:schemeClr val="tx1"/>
                </a:solidFill>
              </a:rPr>
              <a:t>Cavity receipt and acceptance</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16</a:t>
            </a:fld>
            <a:endParaRPr lang="en-US"/>
          </a:p>
        </p:txBody>
      </p:sp>
      <p:sp>
        <p:nvSpPr>
          <p:cNvPr id="7" name="Footer Placeholder 4">
            <a:extLst>
              <a:ext uri="{FF2B5EF4-FFF2-40B4-BE49-F238E27FC236}">
                <a16:creationId xmlns:a16="http://schemas.microsoft.com/office/drawing/2014/main" id="{62E24639-D84E-6F07-FF1C-E80DE99543BB}"/>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15" name="Content Placeholder 1">
            <a:extLst>
              <a:ext uri="{FF2B5EF4-FFF2-40B4-BE49-F238E27FC236}">
                <a16:creationId xmlns:a16="http://schemas.microsoft.com/office/drawing/2014/main" id="{AC465482-CD4B-6DC9-F59E-95646CBD97F6}"/>
              </a:ext>
            </a:extLst>
          </p:cNvPr>
          <p:cNvSpPr>
            <a:spLocks noGrp="1"/>
          </p:cNvSpPr>
          <p:nvPr>
            <p:ph idx="1"/>
          </p:nvPr>
        </p:nvSpPr>
        <p:spPr>
          <a:xfrm>
            <a:off x="296333" y="754966"/>
            <a:ext cx="11563351" cy="5635869"/>
          </a:xfrm>
        </p:spPr>
        <p:txBody>
          <a:bodyPr>
            <a:normAutofit/>
          </a:bodyPr>
          <a:lstStyle/>
          <a:p>
            <a:r>
              <a:rPr lang="en-US" dirty="0">
                <a:solidFill>
                  <a:schemeClr val="tx1"/>
                </a:solidFill>
              </a:rPr>
              <a:t>All seven cavities are delivered, six cavities out of seven met the specifications</a:t>
            </a:r>
          </a:p>
          <a:p>
            <a:pPr algn="just"/>
            <a:endParaRPr lang="en-US" sz="2567" dirty="0"/>
          </a:p>
        </p:txBody>
      </p:sp>
      <p:pic>
        <p:nvPicPr>
          <p:cNvPr id="2" name="Picture 1">
            <a:extLst>
              <a:ext uri="{FF2B5EF4-FFF2-40B4-BE49-F238E27FC236}">
                <a16:creationId xmlns:a16="http://schemas.microsoft.com/office/drawing/2014/main" id="{893F0FD3-8C69-90D6-351C-9FA95D7988E0}"/>
              </a:ext>
            </a:extLst>
          </p:cNvPr>
          <p:cNvPicPr>
            <a:picLocks noChangeAspect="1"/>
          </p:cNvPicPr>
          <p:nvPr/>
        </p:nvPicPr>
        <p:blipFill>
          <a:blip r:embed="rId2"/>
          <a:stretch>
            <a:fillRect/>
          </a:stretch>
        </p:blipFill>
        <p:spPr>
          <a:xfrm>
            <a:off x="304800" y="1345324"/>
            <a:ext cx="3780684" cy="2832538"/>
          </a:xfrm>
          <a:prstGeom prst="rect">
            <a:avLst/>
          </a:prstGeom>
        </p:spPr>
      </p:pic>
      <p:pic>
        <p:nvPicPr>
          <p:cNvPr id="5" name="Picture 4">
            <a:extLst>
              <a:ext uri="{FF2B5EF4-FFF2-40B4-BE49-F238E27FC236}">
                <a16:creationId xmlns:a16="http://schemas.microsoft.com/office/drawing/2014/main" id="{650EF5A9-2DCD-A15A-61F5-B816B425A266}"/>
              </a:ext>
            </a:extLst>
          </p:cNvPr>
          <p:cNvPicPr>
            <a:picLocks noChangeAspect="1"/>
          </p:cNvPicPr>
          <p:nvPr/>
        </p:nvPicPr>
        <p:blipFill>
          <a:blip r:embed="rId3"/>
          <a:stretch>
            <a:fillRect/>
          </a:stretch>
        </p:blipFill>
        <p:spPr>
          <a:xfrm>
            <a:off x="2522474" y="2974011"/>
            <a:ext cx="3956693" cy="2964406"/>
          </a:xfrm>
          <a:prstGeom prst="rect">
            <a:avLst/>
          </a:prstGeom>
        </p:spPr>
      </p:pic>
      <p:pic>
        <p:nvPicPr>
          <p:cNvPr id="8" name="Picture 7">
            <a:extLst>
              <a:ext uri="{FF2B5EF4-FFF2-40B4-BE49-F238E27FC236}">
                <a16:creationId xmlns:a16="http://schemas.microsoft.com/office/drawing/2014/main" id="{9F623442-95FC-79FA-BB77-392A3889053D}"/>
              </a:ext>
            </a:extLst>
          </p:cNvPr>
          <p:cNvPicPr>
            <a:picLocks noChangeAspect="1"/>
          </p:cNvPicPr>
          <p:nvPr/>
        </p:nvPicPr>
        <p:blipFill>
          <a:blip r:embed="rId4"/>
          <a:stretch>
            <a:fillRect/>
          </a:stretch>
        </p:blipFill>
        <p:spPr>
          <a:xfrm>
            <a:off x="5520960" y="1221571"/>
            <a:ext cx="3956693" cy="2813525"/>
          </a:xfrm>
          <a:prstGeom prst="rect">
            <a:avLst/>
          </a:prstGeom>
        </p:spPr>
      </p:pic>
      <p:pic>
        <p:nvPicPr>
          <p:cNvPr id="9" name="Picture 8">
            <a:extLst>
              <a:ext uri="{FF2B5EF4-FFF2-40B4-BE49-F238E27FC236}">
                <a16:creationId xmlns:a16="http://schemas.microsoft.com/office/drawing/2014/main" id="{A6062FF5-0AF7-1157-C3F8-21F09861D58E}"/>
              </a:ext>
            </a:extLst>
          </p:cNvPr>
          <p:cNvPicPr>
            <a:picLocks noChangeAspect="1"/>
          </p:cNvPicPr>
          <p:nvPr/>
        </p:nvPicPr>
        <p:blipFill>
          <a:blip r:embed="rId5"/>
          <a:stretch>
            <a:fillRect/>
          </a:stretch>
        </p:blipFill>
        <p:spPr>
          <a:xfrm>
            <a:off x="7691180" y="2741714"/>
            <a:ext cx="4351957" cy="3429000"/>
          </a:xfrm>
          <a:prstGeom prst="rect">
            <a:avLst/>
          </a:prstGeom>
        </p:spPr>
      </p:pic>
    </p:spTree>
    <p:extLst>
      <p:ext uri="{BB962C8B-B14F-4D97-AF65-F5344CB8AC3E}">
        <p14:creationId xmlns:p14="http://schemas.microsoft.com/office/powerpoint/2010/main" val="376665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sz="3200" dirty="0">
                <a:solidFill>
                  <a:schemeClr val="tx1"/>
                </a:solidFill>
              </a:rPr>
              <a:t>Cavity receipt and acceptance</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a:p>
        </p:txBody>
      </p:sp>
      <p:sp>
        <p:nvSpPr>
          <p:cNvPr id="7" name="Footer Placeholder 4">
            <a:extLst>
              <a:ext uri="{FF2B5EF4-FFF2-40B4-BE49-F238E27FC236}">
                <a16:creationId xmlns:a16="http://schemas.microsoft.com/office/drawing/2014/main" id="{62E24639-D84E-6F07-FF1C-E80DE99543BB}"/>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15" name="Content Placeholder 1">
            <a:extLst>
              <a:ext uri="{FF2B5EF4-FFF2-40B4-BE49-F238E27FC236}">
                <a16:creationId xmlns:a16="http://schemas.microsoft.com/office/drawing/2014/main" id="{AC465482-CD4B-6DC9-F59E-95646CBD97F6}"/>
              </a:ext>
            </a:extLst>
          </p:cNvPr>
          <p:cNvSpPr>
            <a:spLocks noGrp="1"/>
          </p:cNvSpPr>
          <p:nvPr>
            <p:ph idx="1"/>
          </p:nvPr>
        </p:nvSpPr>
        <p:spPr>
          <a:xfrm>
            <a:off x="296333" y="754966"/>
            <a:ext cx="11563351" cy="5635869"/>
          </a:xfrm>
        </p:spPr>
        <p:txBody>
          <a:bodyPr>
            <a:normAutofit/>
          </a:bodyPr>
          <a:lstStyle/>
          <a:p>
            <a:r>
              <a:rPr lang="en-US" dirty="0">
                <a:solidFill>
                  <a:schemeClr val="tx1"/>
                </a:solidFill>
              </a:rPr>
              <a:t>All seven cavities are delivered, six cavities out of seven met the specifications</a:t>
            </a:r>
          </a:p>
          <a:p>
            <a:pPr algn="just"/>
            <a:endParaRPr lang="en-US" sz="2567" dirty="0"/>
          </a:p>
        </p:txBody>
      </p:sp>
      <p:pic>
        <p:nvPicPr>
          <p:cNvPr id="2" name="Picture 1">
            <a:extLst>
              <a:ext uri="{FF2B5EF4-FFF2-40B4-BE49-F238E27FC236}">
                <a16:creationId xmlns:a16="http://schemas.microsoft.com/office/drawing/2014/main" id="{75721856-B611-7445-84A7-2F2DF81562D9}"/>
              </a:ext>
            </a:extLst>
          </p:cNvPr>
          <p:cNvPicPr>
            <a:picLocks noChangeAspect="1"/>
          </p:cNvPicPr>
          <p:nvPr/>
        </p:nvPicPr>
        <p:blipFill>
          <a:blip r:embed="rId2"/>
          <a:stretch>
            <a:fillRect/>
          </a:stretch>
        </p:blipFill>
        <p:spPr>
          <a:xfrm>
            <a:off x="0" y="1200253"/>
            <a:ext cx="12192000" cy="4457493"/>
          </a:xfrm>
          <a:prstGeom prst="rect">
            <a:avLst/>
          </a:prstGeom>
        </p:spPr>
      </p:pic>
    </p:spTree>
    <p:extLst>
      <p:ext uri="{BB962C8B-B14F-4D97-AF65-F5344CB8AC3E}">
        <p14:creationId xmlns:p14="http://schemas.microsoft.com/office/powerpoint/2010/main" val="3299720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54966"/>
            <a:ext cx="11563351" cy="5635869"/>
          </a:xfrm>
        </p:spPr>
        <p:txBody>
          <a:bodyPr>
            <a:normAutofit/>
          </a:bodyPr>
          <a:lstStyle/>
          <a:p>
            <a:r>
              <a:rPr lang="en-US" sz="2567" dirty="0">
                <a:solidFill>
                  <a:schemeClr val="tx1"/>
                </a:solidFill>
              </a:rPr>
              <a:t>All seven cavities are delivered, six cavities out of seven met the specifications</a:t>
            </a:r>
          </a:p>
          <a:p>
            <a:r>
              <a:rPr lang="en-US" sz="2567" dirty="0">
                <a:solidFill>
                  <a:schemeClr val="tx1"/>
                </a:solidFill>
              </a:rPr>
              <a:t>Cavity procurement is a complex procurement</a:t>
            </a:r>
          </a:p>
          <a:p>
            <a:r>
              <a:rPr lang="en-US" sz="2567" dirty="0">
                <a:solidFill>
                  <a:schemeClr val="tx1"/>
                </a:solidFill>
              </a:rPr>
              <a:t>MRR is a useful gateway, but not a panacea against issues </a:t>
            </a:r>
          </a:p>
          <a:p>
            <a:r>
              <a:rPr lang="en-US" sz="2567" dirty="0">
                <a:solidFill>
                  <a:schemeClr val="tx1"/>
                </a:solidFill>
              </a:rPr>
              <a:t>Key meetings should be in-person with the vendor</a:t>
            </a:r>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18</a:t>
            </a:fld>
            <a:endParaRPr lang="en-US"/>
          </a:p>
        </p:txBody>
      </p:sp>
      <p:sp>
        <p:nvSpPr>
          <p:cNvPr id="7" name="Footer Placeholder 4">
            <a:extLst>
              <a:ext uri="{FF2B5EF4-FFF2-40B4-BE49-F238E27FC236}">
                <a16:creationId xmlns:a16="http://schemas.microsoft.com/office/drawing/2014/main" id="{62E24639-D84E-6F07-FF1C-E80DE99543BB}"/>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Tree>
    <p:extLst>
      <p:ext uri="{BB962C8B-B14F-4D97-AF65-F5344CB8AC3E}">
        <p14:creationId xmlns:p14="http://schemas.microsoft.com/office/powerpoint/2010/main" val="222815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road, highway&#10;&#10;Description automatically generated">
            <a:extLst>
              <a:ext uri="{FF2B5EF4-FFF2-40B4-BE49-F238E27FC236}">
                <a16:creationId xmlns:a16="http://schemas.microsoft.com/office/drawing/2014/main" id="{52F77AE3-695A-4AA0-90B7-B50F03C3FC1C}"/>
              </a:ext>
            </a:extLst>
          </p:cNvPr>
          <p:cNvPicPr>
            <a:picLocks noChangeAspect="1"/>
          </p:cNvPicPr>
          <p:nvPr/>
        </p:nvPicPr>
        <p:blipFill rotWithShape="1">
          <a:blip r:embed="rId2"/>
          <a:srcRect t="20778"/>
          <a:stretch/>
        </p:blipFill>
        <p:spPr>
          <a:xfrm>
            <a:off x="411446" y="397538"/>
            <a:ext cx="10982686" cy="5799867"/>
          </a:xfrm>
          <a:prstGeom prst="rect">
            <a:avLst/>
          </a:prstGeom>
        </p:spPr>
      </p:pic>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a:xfrm>
            <a:off x="4129454" y="981514"/>
            <a:ext cx="4196862" cy="996756"/>
          </a:xfrm>
        </p:spPr>
        <p:txBody>
          <a:bodyPr/>
          <a:lstStyle/>
          <a:p>
            <a:r>
              <a:rPr lang="en-US" sz="4800" dirty="0">
                <a:solidFill>
                  <a:srgbClr val="FFFF00"/>
                </a:solidFill>
              </a:rPr>
              <a:t>Thank You!</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4"/>
            <a:ext cx="5395171" cy="233165"/>
          </a:xfrm>
        </p:spPr>
        <p:txBody>
          <a:bodyPr/>
          <a:lstStyle/>
          <a:p>
            <a:pPr>
              <a:defRPr/>
            </a:pPr>
            <a:r>
              <a:rPr lang="en-US" dirty="0"/>
              <a:t>PIP-II 2nd Technical Workshop | WG1 | Author, Talk Title</a:t>
            </a:r>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19</a:t>
            </a:fld>
            <a:endParaRPr lang="en-US"/>
          </a:p>
        </p:txBody>
      </p:sp>
    </p:spTree>
    <p:extLst>
      <p:ext uri="{BB962C8B-B14F-4D97-AF65-F5344CB8AC3E}">
        <p14:creationId xmlns:p14="http://schemas.microsoft.com/office/powerpoint/2010/main" val="5771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54966"/>
            <a:ext cx="11563351" cy="5635869"/>
          </a:xfrm>
        </p:spPr>
        <p:txBody>
          <a:bodyPr>
            <a:normAutofit/>
          </a:bodyPr>
          <a:lstStyle/>
          <a:p>
            <a:r>
              <a:rPr lang="en-US" sz="2567" dirty="0">
                <a:solidFill>
                  <a:schemeClr val="tx1"/>
                </a:solidFill>
              </a:rPr>
              <a:t>Cavity PO for three HB650 prototype bare cavities</a:t>
            </a:r>
          </a:p>
          <a:p>
            <a:r>
              <a:rPr lang="en-US" sz="2567" dirty="0">
                <a:solidFill>
                  <a:schemeClr val="tx1"/>
                </a:solidFill>
              </a:rPr>
              <a:t>Cavity PO for four LB650 prototype bare cavities</a:t>
            </a:r>
          </a:p>
          <a:p>
            <a:endParaRPr lang="en-US" sz="2567"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Introduction</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2</a:t>
            </a:fld>
            <a:endParaRPr lang="en-US"/>
          </a:p>
        </p:txBody>
      </p:sp>
      <p:pic>
        <p:nvPicPr>
          <p:cNvPr id="9" name="Picture 8">
            <a:extLst>
              <a:ext uri="{FF2B5EF4-FFF2-40B4-BE49-F238E27FC236}">
                <a16:creationId xmlns:a16="http://schemas.microsoft.com/office/drawing/2014/main" id="{C98A63F9-EA01-5617-C4F6-921ACCD1A867}"/>
              </a:ext>
            </a:extLst>
          </p:cNvPr>
          <p:cNvPicPr>
            <a:picLocks noChangeAspect="1"/>
          </p:cNvPicPr>
          <p:nvPr/>
        </p:nvPicPr>
        <p:blipFill>
          <a:blip r:embed="rId2"/>
          <a:stretch>
            <a:fillRect/>
          </a:stretch>
        </p:blipFill>
        <p:spPr>
          <a:xfrm>
            <a:off x="0" y="1683957"/>
            <a:ext cx="6741337" cy="4186069"/>
          </a:xfrm>
          <a:prstGeom prst="rect">
            <a:avLst/>
          </a:prstGeom>
        </p:spPr>
      </p:pic>
      <p:pic>
        <p:nvPicPr>
          <p:cNvPr id="10" name="Picture 9">
            <a:extLst>
              <a:ext uri="{FF2B5EF4-FFF2-40B4-BE49-F238E27FC236}">
                <a16:creationId xmlns:a16="http://schemas.microsoft.com/office/drawing/2014/main" id="{E0EB6132-6BDD-A54F-9DCA-EC7D24FB5105}"/>
              </a:ext>
            </a:extLst>
          </p:cNvPr>
          <p:cNvPicPr>
            <a:picLocks noChangeAspect="1"/>
          </p:cNvPicPr>
          <p:nvPr/>
        </p:nvPicPr>
        <p:blipFill>
          <a:blip r:embed="rId3"/>
          <a:stretch>
            <a:fillRect/>
          </a:stretch>
        </p:blipFill>
        <p:spPr>
          <a:xfrm>
            <a:off x="7378594" y="1683957"/>
            <a:ext cx="4508606" cy="4549224"/>
          </a:xfrm>
          <a:prstGeom prst="rect">
            <a:avLst/>
          </a:prstGeom>
        </p:spPr>
      </p:pic>
    </p:spTree>
    <p:extLst>
      <p:ext uri="{BB962C8B-B14F-4D97-AF65-F5344CB8AC3E}">
        <p14:creationId xmlns:p14="http://schemas.microsoft.com/office/powerpoint/2010/main" val="4103114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54966"/>
            <a:ext cx="11563351" cy="5635869"/>
          </a:xfrm>
        </p:spPr>
        <p:txBody>
          <a:bodyPr>
            <a:normAutofit/>
          </a:bodyPr>
          <a:lstStyle/>
          <a:p>
            <a:r>
              <a:rPr lang="en-US" sz="2567" dirty="0">
                <a:solidFill>
                  <a:schemeClr val="tx1"/>
                </a:solidFill>
              </a:rPr>
              <a:t>Cavity PO for three HB650 prototype bare cavities</a:t>
            </a:r>
          </a:p>
          <a:p>
            <a:r>
              <a:rPr lang="en-US" sz="2567" dirty="0">
                <a:solidFill>
                  <a:schemeClr val="tx1"/>
                </a:solidFill>
              </a:rPr>
              <a:t>Cavity PO for four LB650 prototype bare cavities</a:t>
            </a:r>
          </a:p>
          <a:p>
            <a:endParaRPr lang="en-US" sz="2567"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Introduction</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3</a:t>
            </a:fld>
            <a:endParaRPr lang="en-US"/>
          </a:p>
        </p:txBody>
      </p:sp>
      <p:sp>
        <p:nvSpPr>
          <p:cNvPr id="8" name="TextBox 7">
            <a:extLst>
              <a:ext uri="{FF2B5EF4-FFF2-40B4-BE49-F238E27FC236}">
                <a16:creationId xmlns:a16="http://schemas.microsoft.com/office/drawing/2014/main" id="{496DE01D-D227-B920-040C-1CF2EBE17DD9}"/>
              </a:ext>
            </a:extLst>
          </p:cNvPr>
          <p:cNvSpPr txBox="1"/>
          <p:nvPr/>
        </p:nvSpPr>
        <p:spPr>
          <a:xfrm>
            <a:off x="332316" y="5934564"/>
            <a:ext cx="5402317" cy="369332"/>
          </a:xfrm>
          <a:prstGeom prst="rect">
            <a:avLst/>
          </a:prstGeom>
          <a:noFill/>
        </p:spPr>
        <p:txBody>
          <a:bodyPr wrap="square" rtlCol="0">
            <a:spAutoFit/>
          </a:bodyPr>
          <a:lstStyle/>
          <a:p>
            <a:r>
              <a:rPr lang="en-US" dirty="0"/>
              <a:t>ED0008163, PIP-II Technical Review Plan </a:t>
            </a:r>
          </a:p>
        </p:txBody>
      </p:sp>
      <p:pic>
        <p:nvPicPr>
          <p:cNvPr id="10" name="Picture 9">
            <a:extLst>
              <a:ext uri="{FF2B5EF4-FFF2-40B4-BE49-F238E27FC236}">
                <a16:creationId xmlns:a16="http://schemas.microsoft.com/office/drawing/2014/main" id="{CB6501CF-6171-ECE4-30E5-6EA6063CE780}"/>
              </a:ext>
            </a:extLst>
          </p:cNvPr>
          <p:cNvPicPr>
            <a:picLocks noChangeAspect="1"/>
          </p:cNvPicPr>
          <p:nvPr/>
        </p:nvPicPr>
        <p:blipFill>
          <a:blip r:embed="rId2"/>
          <a:stretch>
            <a:fillRect/>
          </a:stretch>
        </p:blipFill>
        <p:spPr>
          <a:xfrm>
            <a:off x="0" y="1894952"/>
            <a:ext cx="12192000" cy="4026243"/>
          </a:xfrm>
          <a:prstGeom prst="rect">
            <a:avLst/>
          </a:prstGeom>
        </p:spPr>
      </p:pic>
    </p:spTree>
    <p:extLst>
      <p:ext uri="{BB962C8B-B14F-4D97-AF65-F5344CB8AC3E}">
        <p14:creationId xmlns:p14="http://schemas.microsoft.com/office/powerpoint/2010/main" val="3267255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54966"/>
            <a:ext cx="9057873" cy="5635869"/>
          </a:xfrm>
        </p:spPr>
        <p:txBody>
          <a:bodyPr>
            <a:normAutofit/>
          </a:bodyPr>
          <a:lstStyle/>
          <a:p>
            <a:r>
              <a:rPr lang="en-US" sz="2567" dirty="0">
                <a:solidFill>
                  <a:schemeClr val="tx1"/>
                </a:solidFill>
              </a:rPr>
              <a:t>A few words on procurement timelines</a:t>
            </a:r>
          </a:p>
          <a:p>
            <a:pPr lvl="1"/>
            <a:r>
              <a:rPr lang="en-US" sz="1900" dirty="0">
                <a:solidFill>
                  <a:schemeClr val="tx1"/>
                </a:solidFill>
              </a:rPr>
              <a:t>Req entered on 10/08/2019, PO awarded 11/24/2020, first cavity shipped 02/16/2022, contract closed</a:t>
            </a:r>
          </a:p>
          <a:p>
            <a:pPr lvl="2"/>
            <a:r>
              <a:rPr lang="en-US" sz="1800" dirty="0">
                <a:solidFill>
                  <a:schemeClr val="tx1"/>
                </a:solidFill>
              </a:rPr>
              <a:t>Unexpected HB650 PO delay due to BAA considerations</a:t>
            </a:r>
            <a:endParaRPr lang="en-US" sz="1767" dirty="0">
              <a:solidFill>
                <a:schemeClr val="tx1"/>
              </a:solidFill>
            </a:endParaRPr>
          </a:p>
          <a:p>
            <a:pPr lvl="1"/>
            <a:r>
              <a:rPr lang="en-US" sz="2167" dirty="0">
                <a:solidFill>
                  <a:schemeClr val="tx1"/>
                </a:solidFill>
              </a:rPr>
              <a:t>Req entered on 7/16/2020, PO awarded 01/26/2021, ready ship 10/21/2021, contract closed</a:t>
            </a:r>
          </a:p>
          <a:p>
            <a:pPr lvl="1"/>
            <a:r>
              <a:rPr lang="en-US" sz="2167" dirty="0">
                <a:solidFill>
                  <a:schemeClr val="tx1"/>
                </a:solidFill>
              </a:rPr>
              <a:t>Req entered on 6/17/2020, PO awarded 02/23/2021, ready ship 09/21/2021, contract ongoing</a:t>
            </a:r>
          </a:p>
          <a:p>
            <a:pPr lvl="2"/>
            <a:endParaRPr lang="en-US" sz="2167"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Introduction</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4</a:t>
            </a:fld>
            <a:endParaRPr lang="en-US"/>
          </a:p>
        </p:txBody>
      </p:sp>
    </p:spTree>
    <p:extLst>
      <p:ext uri="{BB962C8B-B14F-4D97-AF65-F5344CB8AC3E}">
        <p14:creationId xmlns:p14="http://schemas.microsoft.com/office/powerpoint/2010/main" val="1726906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3" y="754966"/>
            <a:ext cx="11563351" cy="5635869"/>
          </a:xfrm>
        </p:spPr>
        <p:txBody>
          <a:bodyPr>
            <a:normAutofit/>
          </a:bodyPr>
          <a:lstStyle/>
          <a:p>
            <a:r>
              <a:rPr lang="en-US" sz="2567" dirty="0">
                <a:solidFill>
                  <a:schemeClr val="tx1"/>
                </a:solidFill>
              </a:rPr>
              <a:t>Kick-off meeting</a:t>
            </a:r>
          </a:p>
          <a:p>
            <a:r>
              <a:rPr lang="en-US" sz="2567" dirty="0">
                <a:solidFill>
                  <a:schemeClr val="tx1"/>
                </a:solidFill>
              </a:rPr>
              <a:t>MIP/fabrication drawings approval</a:t>
            </a:r>
          </a:p>
          <a:p>
            <a:r>
              <a:rPr lang="en-US" sz="2567" dirty="0">
                <a:solidFill>
                  <a:schemeClr val="tx1"/>
                </a:solidFill>
              </a:rPr>
              <a:t>MRR</a:t>
            </a:r>
          </a:p>
          <a:p>
            <a:r>
              <a:rPr lang="en-US" sz="2567" dirty="0">
                <a:solidFill>
                  <a:schemeClr val="tx1"/>
                </a:solidFill>
              </a:rPr>
              <a:t>Weekly/bi-weekly meetings and ad-hoc meetings</a:t>
            </a:r>
          </a:p>
          <a:p>
            <a:r>
              <a:rPr lang="en-US" sz="2567" dirty="0">
                <a:solidFill>
                  <a:schemeClr val="tx1"/>
                </a:solidFill>
              </a:rPr>
              <a:t>In-person visits</a:t>
            </a:r>
          </a:p>
          <a:p>
            <a:r>
              <a:rPr lang="en-US" sz="2567" dirty="0">
                <a:solidFill>
                  <a:schemeClr val="tx1"/>
                </a:solidFill>
              </a:rPr>
              <a:t>Cavity receipt and acceptance</a:t>
            </a:r>
          </a:p>
          <a:p>
            <a:endParaRPr lang="en-US" sz="2567"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Procurement process</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5</a:t>
            </a:fld>
            <a:endParaRPr lang="en-US"/>
          </a:p>
        </p:txBody>
      </p:sp>
    </p:spTree>
    <p:extLst>
      <p:ext uri="{BB962C8B-B14F-4D97-AF65-F5344CB8AC3E}">
        <p14:creationId xmlns:p14="http://schemas.microsoft.com/office/powerpoint/2010/main" val="3188980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FAE13-8874-A14D-8F97-629D4C451E6C}"/>
              </a:ext>
            </a:extLst>
          </p:cNvPr>
          <p:cNvSpPr>
            <a:spLocks noGrp="1"/>
          </p:cNvSpPr>
          <p:nvPr>
            <p:ph idx="1"/>
          </p:nvPr>
        </p:nvSpPr>
        <p:spPr>
          <a:xfrm>
            <a:off x="296332" y="754966"/>
            <a:ext cx="5459181" cy="5635869"/>
          </a:xfrm>
        </p:spPr>
        <p:txBody>
          <a:bodyPr>
            <a:normAutofit/>
          </a:bodyPr>
          <a:lstStyle/>
          <a:p>
            <a:r>
              <a:rPr lang="en-US" sz="2567" dirty="0">
                <a:solidFill>
                  <a:schemeClr val="tx1"/>
                </a:solidFill>
              </a:rPr>
              <a:t>Short meeting held over zoom to introduce roles and responsibilities of the respective parties</a:t>
            </a:r>
          </a:p>
          <a:p>
            <a:pPr lvl="1"/>
            <a:r>
              <a:rPr lang="en-US" sz="2300" dirty="0">
                <a:solidFill>
                  <a:schemeClr val="tx1"/>
                </a:solidFill>
              </a:rPr>
              <a:t>Introduction of the teams</a:t>
            </a:r>
          </a:p>
          <a:p>
            <a:pPr lvl="1"/>
            <a:r>
              <a:rPr lang="en-US" sz="2300" dirty="0">
                <a:solidFill>
                  <a:schemeClr val="tx1"/>
                </a:solidFill>
              </a:rPr>
              <a:t>Open questions</a:t>
            </a:r>
          </a:p>
          <a:p>
            <a:pPr lvl="1"/>
            <a:r>
              <a:rPr lang="en-US" sz="2300" dirty="0">
                <a:solidFill>
                  <a:schemeClr val="tx1"/>
                </a:solidFill>
              </a:rPr>
              <a:t>Future meetings</a:t>
            </a:r>
          </a:p>
          <a:p>
            <a:pPr lvl="1"/>
            <a:r>
              <a:rPr lang="en-US" sz="2300" dirty="0">
                <a:solidFill>
                  <a:schemeClr val="tx1"/>
                </a:solidFill>
              </a:rPr>
              <a:t>Information sharing media</a:t>
            </a:r>
          </a:p>
          <a:p>
            <a:r>
              <a:rPr lang="en-US" sz="2567" dirty="0">
                <a:solidFill>
                  <a:schemeClr val="tx1"/>
                </a:solidFill>
              </a:rPr>
              <a:t>Should be conducted in person for critical procurements to discuss the specifications in details</a:t>
            </a:r>
          </a:p>
          <a:p>
            <a:endParaRPr lang="en-US" sz="2567" dirty="0"/>
          </a:p>
          <a:p>
            <a:endParaRPr lang="en-US" sz="2567" dirty="0"/>
          </a:p>
          <a:p>
            <a:endParaRPr lang="en-US" sz="2567" dirty="0"/>
          </a:p>
          <a:p>
            <a:endParaRPr lang="en-US" sz="2567" dirty="0"/>
          </a:p>
        </p:txBody>
      </p:sp>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Kick-off meeting</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a:p>
        </p:txBody>
      </p:sp>
      <p:grpSp>
        <p:nvGrpSpPr>
          <p:cNvPr id="16" name="Group 15">
            <a:extLst>
              <a:ext uri="{FF2B5EF4-FFF2-40B4-BE49-F238E27FC236}">
                <a16:creationId xmlns:a16="http://schemas.microsoft.com/office/drawing/2014/main" id="{01933461-4A2A-5E01-3DA7-E2BEC3C48DDD}"/>
              </a:ext>
            </a:extLst>
          </p:cNvPr>
          <p:cNvGrpSpPr/>
          <p:nvPr/>
        </p:nvGrpSpPr>
        <p:grpSpPr>
          <a:xfrm>
            <a:off x="5733137" y="1608073"/>
            <a:ext cx="6269708" cy="3929654"/>
            <a:chOff x="5733137" y="1608073"/>
            <a:chExt cx="6269708" cy="3929654"/>
          </a:xfrm>
        </p:grpSpPr>
        <p:pic>
          <p:nvPicPr>
            <p:cNvPr id="7" name="Picture 6">
              <a:extLst>
                <a:ext uri="{FF2B5EF4-FFF2-40B4-BE49-F238E27FC236}">
                  <a16:creationId xmlns:a16="http://schemas.microsoft.com/office/drawing/2014/main" id="{D5CDF93C-858C-E9BE-EAFE-FAD2FB95BC73}"/>
                </a:ext>
              </a:extLst>
            </p:cNvPr>
            <p:cNvPicPr>
              <a:picLocks noChangeAspect="1"/>
            </p:cNvPicPr>
            <p:nvPr/>
          </p:nvPicPr>
          <p:blipFill>
            <a:blip r:embed="rId3"/>
            <a:stretch>
              <a:fillRect/>
            </a:stretch>
          </p:blipFill>
          <p:spPr>
            <a:xfrm>
              <a:off x="5733137" y="1608073"/>
              <a:ext cx="6269708" cy="3929654"/>
            </a:xfrm>
            <a:prstGeom prst="rect">
              <a:avLst/>
            </a:prstGeom>
          </p:spPr>
        </p:pic>
        <p:sp>
          <p:nvSpPr>
            <p:cNvPr id="8" name="Rectangle 7">
              <a:extLst>
                <a:ext uri="{FF2B5EF4-FFF2-40B4-BE49-F238E27FC236}">
                  <a16:creationId xmlns:a16="http://schemas.microsoft.com/office/drawing/2014/main" id="{EC21829F-C4B8-F731-DC24-92241E76E6A0}"/>
                </a:ext>
              </a:extLst>
            </p:cNvPr>
            <p:cNvSpPr/>
            <p:nvPr/>
          </p:nvSpPr>
          <p:spPr>
            <a:xfrm>
              <a:off x="6096000" y="2333297"/>
              <a:ext cx="998483" cy="241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A684AB-9DD1-0E6B-0096-51844B77AD91}"/>
                </a:ext>
              </a:extLst>
            </p:cNvPr>
            <p:cNvSpPr/>
            <p:nvPr/>
          </p:nvSpPr>
          <p:spPr>
            <a:xfrm>
              <a:off x="8368749" y="2333296"/>
              <a:ext cx="998483" cy="241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220CFA-C9ED-2A2B-C2BD-90EE706B0F1F}"/>
                </a:ext>
              </a:extLst>
            </p:cNvPr>
            <p:cNvSpPr/>
            <p:nvPr/>
          </p:nvSpPr>
          <p:spPr>
            <a:xfrm>
              <a:off x="10455052" y="2333296"/>
              <a:ext cx="998483" cy="241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07AA97-A385-5774-2440-F7CB19DA3B3F}"/>
                </a:ext>
              </a:extLst>
            </p:cNvPr>
            <p:cNvSpPr/>
            <p:nvPr/>
          </p:nvSpPr>
          <p:spPr>
            <a:xfrm>
              <a:off x="8368748" y="3693773"/>
              <a:ext cx="998483" cy="241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6545C1-72E6-E266-6AEE-DEE57072ABFE}"/>
                </a:ext>
              </a:extLst>
            </p:cNvPr>
            <p:cNvSpPr/>
            <p:nvPr/>
          </p:nvSpPr>
          <p:spPr>
            <a:xfrm>
              <a:off x="6613747" y="4986556"/>
              <a:ext cx="860239" cy="2236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92AF2-DC2A-C4C7-7A43-50B79AADFEBA}"/>
                </a:ext>
              </a:extLst>
            </p:cNvPr>
            <p:cNvSpPr/>
            <p:nvPr/>
          </p:nvSpPr>
          <p:spPr>
            <a:xfrm>
              <a:off x="7840717" y="4973719"/>
              <a:ext cx="860239" cy="241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9D5049-4BB1-7534-A1C7-6A93FD562B5A}"/>
                </a:ext>
              </a:extLst>
            </p:cNvPr>
            <p:cNvSpPr/>
            <p:nvPr/>
          </p:nvSpPr>
          <p:spPr>
            <a:xfrm>
              <a:off x="9067687" y="4968465"/>
              <a:ext cx="998483" cy="241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90B3EE-1FC9-8BE5-CE3D-AEE59091FB6C}"/>
                </a:ext>
              </a:extLst>
            </p:cNvPr>
            <p:cNvSpPr/>
            <p:nvPr/>
          </p:nvSpPr>
          <p:spPr>
            <a:xfrm>
              <a:off x="10406657" y="5005252"/>
              <a:ext cx="923495" cy="204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6280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sz="3200" dirty="0"/>
              <a:t>MIP/fabrication drawings approval</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a:p>
        </p:txBody>
      </p:sp>
      <p:pic>
        <p:nvPicPr>
          <p:cNvPr id="9" name="Picture 8">
            <a:extLst>
              <a:ext uri="{FF2B5EF4-FFF2-40B4-BE49-F238E27FC236}">
                <a16:creationId xmlns:a16="http://schemas.microsoft.com/office/drawing/2014/main" id="{E0BEE0B0-8048-845A-DD71-87279E9634AB}"/>
              </a:ext>
            </a:extLst>
          </p:cNvPr>
          <p:cNvPicPr>
            <a:picLocks noChangeAspect="1"/>
          </p:cNvPicPr>
          <p:nvPr/>
        </p:nvPicPr>
        <p:blipFill rotWithShape="1">
          <a:blip r:embed="rId2"/>
          <a:srcRect b="6449"/>
          <a:stretch/>
        </p:blipFill>
        <p:spPr>
          <a:xfrm>
            <a:off x="525517" y="2161187"/>
            <a:ext cx="4894415" cy="4229101"/>
          </a:xfrm>
          <a:prstGeom prst="rect">
            <a:avLst/>
          </a:prstGeom>
        </p:spPr>
      </p:pic>
      <p:pic>
        <p:nvPicPr>
          <p:cNvPr id="10" name="Picture 9">
            <a:extLst>
              <a:ext uri="{FF2B5EF4-FFF2-40B4-BE49-F238E27FC236}">
                <a16:creationId xmlns:a16="http://schemas.microsoft.com/office/drawing/2014/main" id="{BFDB1B95-F18C-83A6-892B-DA4D19477D74}"/>
              </a:ext>
            </a:extLst>
          </p:cNvPr>
          <p:cNvPicPr>
            <a:picLocks noChangeAspect="1"/>
          </p:cNvPicPr>
          <p:nvPr/>
        </p:nvPicPr>
        <p:blipFill>
          <a:blip r:embed="rId3"/>
          <a:stretch>
            <a:fillRect/>
          </a:stretch>
        </p:blipFill>
        <p:spPr>
          <a:xfrm>
            <a:off x="6234523" y="1873934"/>
            <a:ext cx="5651500" cy="4229100"/>
          </a:xfrm>
          <a:prstGeom prst="rect">
            <a:avLst/>
          </a:prstGeom>
        </p:spPr>
      </p:pic>
      <p:sp>
        <p:nvSpPr>
          <p:cNvPr id="11" name="Content Placeholder 1">
            <a:extLst>
              <a:ext uri="{FF2B5EF4-FFF2-40B4-BE49-F238E27FC236}">
                <a16:creationId xmlns:a16="http://schemas.microsoft.com/office/drawing/2014/main" id="{C30B7E6A-435A-22A8-BB59-5DFC092E4DD9}"/>
              </a:ext>
            </a:extLst>
          </p:cNvPr>
          <p:cNvSpPr>
            <a:spLocks noGrp="1"/>
          </p:cNvSpPr>
          <p:nvPr>
            <p:ph idx="1"/>
          </p:nvPr>
        </p:nvSpPr>
        <p:spPr>
          <a:xfrm>
            <a:off x="296332" y="754966"/>
            <a:ext cx="11589691" cy="1956703"/>
          </a:xfrm>
        </p:spPr>
        <p:txBody>
          <a:bodyPr>
            <a:normAutofit/>
          </a:bodyPr>
          <a:lstStyle/>
          <a:p>
            <a:r>
              <a:rPr lang="en-US" sz="2567" dirty="0">
                <a:solidFill>
                  <a:schemeClr val="tx1"/>
                </a:solidFill>
              </a:rPr>
              <a:t>Reviewal and approval of fabrication flow and drawings</a:t>
            </a:r>
          </a:p>
          <a:p>
            <a:endParaRPr lang="en-US" sz="2567" dirty="0">
              <a:solidFill>
                <a:schemeClr val="tx1"/>
              </a:solidFill>
            </a:endParaRPr>
          </a:p>
          <a:p>
            <a:pPr marL="0" indent="0">
              <a:buNone/>
            </a:pPr>
            <a:r>
              <a:rPr lang="en-US" sz="2567" dirty="0">
                <a:solidFill>
                  <a:schemeClr val="tx1"/>
                </a:solidFill>
              </a:rPr>
              <a:t>             Fabrication drawing                                          Design drawing</a:t>
            </a:r>
          </a:p>
          <a:p>
            <a:endParaRPr lang="en-US" sz="2567" dirty="0"/>
          </a:p>
          <a:p>
            <a:endParaRPr lang="en-US" sz="2567" dirty="0"/>
          </a:p>
          <a:p>
            <a:endParaRPr lang="en-US" sz="2567" dirty="0"/>
          </a:p>
        </p:txBody>
      </p:sp>
    </p:spTree>
    <p:extLst>
      <p:ext uri="{BB962C8B-B14F-4D97-AF65-F5344CB8AC3E}">
        <p14:creationId xmlns:p14="http://schemas.microsoft.com/office/powerpoint/2010/main" val="2461644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Manufacturing Readiness Review</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8</a:t>
            </a:fld>
            <a:endParaRPr lang="en-US"/>
          </a:p>
        </p:txBody>
      </p:sp>
      <p:pic>
        <p:nvPicPr>
          <p:cNvPr id="7" name="Picture 6">
            <a:extLst>
              <a:ext uri="{FF2B5EF4-FFF2-40B4-BE49-F238E27FC236}">
                <a16:creationId xmlns:a16="http://schemas.microsoft.com/office/drawing/2014/main" id="{A3683BAD-11C6-5E31-891D-B093A1A59025}"/>
              </a:ext>
            </a:extLst>
          </p:cNvPr>
          <p:cNvPicPr>
            <a:picLocks noChangeAspect="1"/>
          </p:cNvPicPr>
          <p:nvPr/>
        </p:nvPicPr>
        <p:blipFill>
          <a:blip r:embed="rId2"/>
          <a:stretch>
            <a:fillRect/>
          </a:stretch>
        </p:blipFill>
        <p:spPr>
          <a:xfrm>
            <a:off x="5632824" y="1109511"/>
            <a:ext cx="6399475" cy="4638977"/>
          </a:xfrm>
          <a:prstGeom prst="rect">
            <a:avLst/>
          </a:prstGeom>
        </p:spPr>
      </p:pic>
      <p:sp>
        <p:nvSpPr>
          <p:cNvPr id="10" name="Content Placeholder 9">
            <a:extLst>
              <a:ext uri="{FF2B5EF4-FFF2-40B4-BE49-F238E27FC236}">
                <a16:creationId xmlns:a16="http://schemas.microsoft.com/office/drawing/2014/main" id="{14FADD12-C340-80A9-320D-ABFD56ACFA82}"/>
              </a:ext>
            </a:extLst>
          </p:cNvPr>
          <p:cNvSpPr>
            <a:spLocks noGrp="1"/>
          </p:cNvSpPr>
          <p:nvPr>
            <p:ph idx="1"/>
          </p:nvPr>
        </p:nvSpPr>
        <p:spPr>
          <a:xfrm>
            <a:off x="178684" y="950532"/>
            <a:ext cx="5517925" cy="5059363"/>
          </a:xfrm>
        </p:spPr>
        <p:txBody>
          <a:bodyPr/>
          <a:lstStyle/>
          <a:p>
            <a:r>
              <a:rPr lang="en-US" sz="2567" dirty="0">
                <a:solidFill>
                  <a:schemeClr val="tx1"/>
                </a:solidFill>
              </a:rPr>
              <a:t>Review of the documentation and fabrication plans prior to material cutting</a:t>
            </a:r>
          </a:p>
          <a:p>
            <a:r>
              <a:rPr lang="en-US" sz="2567" dirty="0">
                <a:solidFill>
                  <a:schemeClr val="tx1"/>
                </a:solidFill>
              </a:rPr>
              <a:t>Written charge to an independent panel</a:t>
            </a:r>
          </a:p>
          <a:p>
            <a:r>
              <a:rPr lang="en-US" sz="2567" dirty="0">
                <a:solidFill>
                  <a:schemeClr val="tx1"/>
                </a:solidFill>
              </a:rPr>
              <a:t>Half-day Zoom meeting</a:t>
            </a:r>
            <a:endParaRPr lang="en-US" sz="2300" dirty="0">
              <a:solidFill>
                <a:schemeClr val="tx1"/>
              </a:solidFill>
            </a:endParaRPr>
          </a:p>
          <a:p>
            <a:r>
              <a:rPr lang="en-US" sz="2567" dirty="0">
                <a:solidFill>
                  <a:schemeClr val="tx1"/>
                </a:solidFill>
              </a:rPr>
              <a:t>Should be conducted in person for critical procurements to discuss the specifications in details</a:t>
            </a:r>
          </a:p>
          <a:p>
            <a:r>
              <a:rPr lang="en-US" sz="2567" dirty="0">
                <a:solidFill>
                  <a:schemeClr val="tx1"/>
                </a:solidFill>
              </a:rPr>
              <a:t>Easy to miss deviations in fabrication plans vs design</a:t>
            </a:r>
          </a:p>
          <a:p>
            <a:endParaRPr lang="en-US" sz="2567" dirty="0"/>
          </a:p>
          <a:p>
            <a:endParaRPr lang="en-US" sz="2567" dirty="0"/>
          </a:p>
          <a:p>
            <a:endParaRPr lang="en-US" sz="2567" dirty="0"/>
          </a:p>
          <a:p>
            <a:endParaRPr lang="en-US" sz="2567" dirty="0"/>
          </a:p>
          <a:p>
            <a:endParaRPr lang="en-US" dirty="0"/>
          </a:p>
        </p:txBody>
      </p:sp>
    </p:spTree>
    <p:extLst>
      <p:ext uri="{BB962C8B-B14F-4D97-AF65-F5344CB8AC3E}">
        <p14:creationId xmlns:p14="http://schemas.microsoft.com/office/powerpoint/2010/main" val="50285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2816E-0392-AE43-AACB-6CB5C6B53F3C}"/>
              </a:ext>
            </a:extLst>
          </p:cNvPr>
          <p:cNvSpPr>
            <a:spLocks noGrp="1"/>
          </p:cNvSpPr>
          <p:nvPr>
            <p:ph type="title"/>
          </p:nvPr>
        </p:nvSpPr>
        <p:spPr/>
        <p:txBody>
          <a:bodyPr/>
          <a:lstStyle/>
          <a:p>
            <a:r>
              <a:rPr lang="en-US" dirty="0"/>
              <a:t>Manufacturing Readiness Review: example of a missed item</a:t>
            </a:r>
          </a:p>
        </p:txBody>
      </p:sp>
      <p:sp>
        <p:nvSpPr>
          <p:cNvPr id="4" name="Date Placeholder 3">
            <a:extLst>
              <a:ext uri="{FF2B5EF4-FFF2-40B4-BE49-F238E27FC236}">
                <a16:creationId xmlns:a16="http://schemas.microsoft.com/office/drawing/2014/main" id="{673C145E-F686-664B-9649-28917F681C64}"/>
              </a:ext>
            </a:extLst>
          </p:cNvPr>
          <p:cNvSpPr>
            <a:spLocks noGrp="1"/>
          </p:cNvSpPr>
          <p:nvPr>
            <p:ph type="dt" sz="half" idx="10"/>
          </p:nvPr>
        </p:nvSpPr>
        <p:spPr>
          <a:xfrm>
            <a:off x="982436" y="6504215"/>
            <a:ext cx="1242018" cy="27465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12-14 July, 2022</a:t>
            </a:r>
            <a:endParaRPr kumimoji="0" lang="en-US" sz="1200" b="0" i="0" u="none" strike="noStrike" kern="1200" cap="none" spc="0" normalizeH="0" baseline="0" noProof="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B2B1DEE6-F94C-43D9-9DEF-6807F46EC60F}"/>
              </a:ext>
            </a:extLst>
          </p:cNvPr>
          <p:cNvSpPr>
            <a:spLocks noGrp="1"/>
          </p:cNvSpPr>
          <p:nvPr>
            <p:ph type="ftr" sz="quarter" idx="11"/>
          </p:nvPr>
        </p:nvSpPr>
        <p:spPr>
          <a:xfrm>
            <a:off x="3098199" y="6545705"/>
            <a:ext cx="7212449" cy="195796"/>
          </a:xfrm>
        </p:spPr>
        <p:txBody>
          <a:bodyPr/>
          <a:lstStyle/>
          <a:p>
            <a:pPr>
              <a:defRPr/>
            </a:pPr>
            <a:r>
              <a:rPr lang="en-US" dirty="0"/>
              <a:t>PIP-II 2nd Technical Workshop | WG1 | </a:t>
            </a:r>
            <a:r>
              <a:rPr lang="en-US" dirty="0" err="1"/>
              <a:t>Grigory</a:t>
            </a:r>
            <a:r>
              <a:rPr lang="en-US" dirty="0"/>
              <a:t> </a:t>
            </a:r>
            <a:r>
              <a:rPr lang="en-US" dirty="0" err="1"/>
              <a:t>Eremeev</a:t>
            </a:r>
            <a:r>
              <a:rPr lang="en-US" dirty="0"/>
              <a:t>, FNAL cavity procurement experience RI &amp; EZ</a:t>
            </a:r>
          </a:p>
          <a:p>
            <a:pPr>
              <a:defRPr/>
            </a:pPr>
            <a:endParaRPr lang="en-US" dirty="0"/>
          </a:p>
        </p:txBody>
      </p:sp>
      <p:sp>
        <p:nvSpPr>
          <p:cNvPr id="6" name="Slide Number Placeholder 5">
            <a:extLst>
              <a:ext uri="{FF2B5EF4-FFF2-40B4-BE49-F238E27FC236}">
                <a16:creationId xmlns:a16="http://schemas.microsoft.com/office/drawing/2014/main" id="{92B80635-CF4D-40D3-8110-61599055F57F}"/>
              </a:ext>
            </a:extLst>
          </p:cNvPr>
          <p:cNvSpPr>
            <a:spLocks noGrp="1"/>
          </p:cNvSpPr>
          <p:nvPr>
            <p:ph type="sldNum" sz="quarter" idx="12"/>
          </p:nvPr>
        </p:nvSpPr>
        <p:spPr/>
        <p:txBody>
          <a:bodyPr/>
          <a:lstStyle/>
          <a:p>
            <a:pPr>
              <a:defRPr/>
            </a:pPr>
            <a:fld id="{148C009B-CB69-E04A-B9B3-34B26D69E9CF}" type="slidenum">
              <a:rPr lang="en-US" smtClean="0"/>
              <a:pPr>
                <a:defRPr/>
              </a:pPr>
              <a:t>9</a:t>
            </a:fld>
            <a:endParaRPr lang="en-US"/>
          </a:p>
        </p:txBody>
      </p:sp>
      <p:sp>
        <p:nvSpPr>
          <p:cNvPr id="10" name="Content Placeholder 9">
            <a:extLst>
              <a:ext uri="{FF2B5EF4-FFF2-40B4-BE49-F238E27FC236}">
                <a16:creationId xmlns:a16="http://schemas.microsoft.com/office/drawing/2014/main" id="{14FADD12-C340-80A9-320D-ABFD56ACFA82}"/>
              </a:ext>
            </a:extLst>
          </p:cNvPr>
          <p:cNvSpPr>
            <a:spLocks noGrp="1"/>
          </p:cNvSpPr>
          <p:nvPr>
            <p:ph idx="1"/>
          </p:nvPr>
        </p:nvSpPr>
        <p:spPr>
          <a:xfrm>
            <a:off x="178684" y="950532"/>
            <a:ext cx="11582400" cy="5059363"/>
          </a:xfrm>
        </p:spPr>
        <p:txBody>
          <a:bodyPr/>
          <a:lstStyle/>
          <a:p>
            <a:r>
              <a:rPr lang="en-US" sz="2567" dirty="0">
                <a:solidFill>
                  <a:schemeClr val="tx1"/>
                </a:solidFill>
              </a:rPr>
              <a:t>About one month after MRR the vendor indicated an issue with one of the items that were under review</a:t>
            </a:r>
          </a:p>
          <a:p>
            <a:endParaRPr lang="en-US" sz="2567" dirty="0"/>
          </a:p>
          <a:p>
            <a:endParaRPr lang="en-US" sz="2567" dirty="0"/>
          </a:p>
          <a:p>
            <a:endParaRPr lang="en-US" sz="2567" dirty="0"/>
          </a:p>
          <a:p>
            <a:endParaRPr lang="en-US" sz="2567" dirty="0"/>
          </a:p>
          <a:p>
            <a:endParaRPr lang="en-US" dirty="0"/>
          </a:p>
        </p:txBody>
      </p:sp>
      <p:pic>
        <p:nvPicPr>
          <p:cNvPr id="2" name="Picture 1">
            <a:extLst>
              <a:ext uri="{FF2B5EF4-FFF2-40B4-BE49-F238E27FC236}">
                <a16:creationId xmlns:a16="http://schemas.microsoft.com/office/drawing/2014/main" id="{7A268704-E2D5-295B-CE6C-85BEF7FF91D0}"/>
              </a:ext>
            </a:extLst>
          </p:cNvPr>
          <p:cNvPicPr>
            <a:picLocks noChangeAspect="1"/>
          </p:cNvPicPr>
          <p:nvPr/>
        </p:nvPicPr>
        <p:blipFill>
          <a:blip r:embed="rId2"/>
          <a:stretch>
            <a:fillRect/>
          </a:stretch>
        </p:blipFill>
        <p:spPr>
          <a:xfrm>
            <a:off x="0" y="3364602"/>
            <a:ext cx="12192000" cy="2913133"/>
          </a:xfrm>
          <a:prstGeom prst="rect">
            <a:avLst/>
          </a:prstGeom>
        </p:spPr>
      </p:pic>
    </p:spTree>
    <p:extLst>
      <p:ext uri="{BB962C8B-B14F-4D97-AF65-F5344CB8AC3E}">
        <p14:creationId xmlns:p14="http://schemas.microsoft.com/office/powerpoint/2010/main" val="2141962791"/>
      </p:ext>
    </p:extLst>
  </p:cSld>
  <p:clrMapOvr>
    <a:masterClrMapping/>
  </p:clrMapOvr>
</p:sld>
</file>

<file path=ppt/theme/theme1.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89DA2CC4BB9E478B8FFD004BF9FA99" ma:contentTypeVersion="13" ma:contentTypeDescription="Create a new document." ma:contentTypeScope="" ma:versionID="71884ffc27558b5b181f6c1c2764013f">
  <xsd:schema xmlns:xsd="http://www.w3.org/2001/XMLSchema" xmlns:xs="http://www.w3.org/2001/XMLSchema" xmlns:p="http://schemas.microsoft.com/office/2006/metadata/properties" xmlns:ns3="df301ccf-90da-4920-a634-8c5c8c9e5e8a" xmlns:ns4="15f49ed7-d91d-476c-9d2f-cc415609efbb" targetNamespace="http://schemas.microsoft.com/office/2006/metadata/properties" ma:root="true" ma:fieldsID="a4ffdddc6feb865c067764a9f65a6890" ns3:_="" ns4:_="">
    <xsd:import namespace="df301ccf-90da-4920-a634-8c5c8c9e5e8a"/>
    <xsd:import namespace="15f49ed7-d91d-476c-9d2f-cc415609ef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01ccf-90da-4920-a634-8c5c8c9e5e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f49ed7-d91d-476c-9d2f-cc415609ef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F5BB1-33A5-4275-8560-24700715F896}">
  <ds:schemaRefs>
    <ds:schemaRef ds:uri="http://schemas.microsoft.com/sharepoint/v3/contenttype/forms"/>
  </ds:schemaRefs>
</ds:datastoreItem>
</file>

<file path=customXml/itemProps2.xml><?xml version="1.0" encoding="utf-8"?>
<ds:datastoreItem xmlns:ds="http://schemas.openxmlformats.org/officeDocument/2006/customXml" ds:itemID="{C8E9166D-67E2-4DE6-BBBF-A7EA58D17FDF}">
  <ds:schemaRefs>
    <ds:schemaRef ds:uri="15f49ed7-d91d-476c-9d2f-cc415609efbb"/>
    <ds:schemaRef ds:uri="df301ccf-90da-4920-a634-8c5c8c9e5e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6CD027D-9D3C-4706-A183-35FD89CC94BD}">
  <ds:schemaRefs>
    <ds:schemaRef ds:uri="15f49ed7-d91d-476c-9d2f-cc415609efbb"/>
    <ds:schemaRef ds:uri="df301ccf-90da-4920-a634-8c5c8c9e5e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3781</TotalTime>
  <Words>1018</Words>
  <Application>Microsoft Macintosh PowerPoint</Application>
  <PresentationFormat>Widescreen</PresentationFormat>
  <Paragraphs>144</Paragraphs>
  <Slides>19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Helvetica</vt:lpstr>
      <vt:lpstr>1_Fermilab_PPT_090915</vt:lpstr>
      <vt:lpstr>PowerPoint Presentation</vt:lpstr>
      <vt:lpstr>Introduction</vt:lpstr>
      <vt:lpstr>Introduction</vt:lpstr>
      <vt:lpstr>Introduction</vt:lpstr>
      <vt:lpstr>Procurement process</vt:lpstr>
      <vt:lpstr>Kick-off meeting</vt:lpstr>
      <vt:lpstr>MIP/fabrication drawings approval</vt:lpstr>
      <vt:lpstr>Manufacturing Readiness Review</vt:lpstr>
      <vt:lpstr>Manufacturing Readiness Review: example of a missed item</vt:lpstr>
      <vt:lpstr>Weekly/bi-weekly meetings and ad-hoc meetings</vt:lpstr>
      <vt:lpstr>In-person visit</vt:lpstr>
      <vt:lpstr>PowerPoint Presentation</vt:lpstr>
      <vt:lpstr>PowerPoint Presentation</vt:lpstr>
      <vt:lpstr>NCR examples: re-work approval</vt:lpstr>
      <vt:lpstr>NCR examples: grinding</vt:lpstr>
      <vt:lpstr>Cavity receipt and acceptance</vt:lpstr>
      <vt:lpstr>Cavity receipt and acceptance</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650 CM Integration</dc:title>
  <dc:creator>Joseph P Ozelis</dc:creator>
  <cp:lastModifiedBy>Grigory V. Eremeev</cp:lastModifiedBy>
  <cp:revision>17</cp:revision>
  <dcterms:created xsi:type="dcterms:W3CDTF">2022-03-17T19:43:42Z</dcterms:created>
  <dcterms:modified xsi:type="dcterms:W3CDTF">2022-07-11T15:11:21Z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0x0101007889DA2CC4BB9E478B8FFD004BF9FA99</vt:lpwstr>
  </property>
</Properties>
</file>