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18"/>
  </p:notesMasterIdLst>
  <p:sldIdLst>
    <p:sldId id="2470" r:id="rId5"/>
    <p:sldId id="2712" r:id="rId6"/>
    <p:sldId id="282" r:id="rId7"/>
    <p:sldId id="2720" r:id="rId8"/>
    <p:sldId id="2729" r:id="rId9"/>
    <p:sldId id="2722" r:id="rId10"/>
    <p:sldId id="2723" r:id="rId11"/>
    <p:sldId id="2727" r:id="rId12"/>
    <p:sldId id="2728" r:id="rId13"/>
    <p:sldId id="2716" r:id="rId14"/>
    <p:sldId id="2730" r:id="rId15"/>
    <p:sldId id="2726" r:id="rId16"/>
    <p:sldId id="27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22F19F-8D88-4159-A86C-8BEA8B8B4969}" v="3" dt="2022-06-22T14:12:15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furuta/Desktop/workshop_local/material/650%20cav%20sum_loc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furuta/Desktop/workshop_local/material/650%20cav%20sum_loca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furuta/Desktop/workshop_local/material_local/650%20cav%20sum_local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furuta/Desktop/workshop_local/material_local/650%20cav%20sum_local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furuta/Desktop/workshop_local/material_local/650%20cav%20sum_local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ffuruta_services_fnal_gov/Documents/VTS%20data/VTS%20copy/data%20base/650%20cav%20su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ffuruta_services_fnal_gov/Documents/VTS%20data/VTS%20copy/data%20base/650%20cav%20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B90, MP event analysis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val>
            <c:numRef>
              <c:f>'MP on HB'!$L$2:$L$28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2.6315789473684209E-2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0.15789473684210525</c:v>
                </c:pt>
                <c:pt idx="9">
                  <c:v>0.68421052631578949</c:v>
                </c:pt>
                <c:pt idx="10">
                  <c:v>0.55263157894736847</c:v>
                </c:pt>
                <c:pt idx="11">
                  <c:v>0.57894736842105265</c:v>
                </c:pt>
                <c:pt idx="12">
                  <c:v>0.55263157894736847</c:v>
                </c:pt>
                <c:pt idx="13">
                  <c:v>0.52631578947368418</c:v>
                </c:pt>
                <c:pt idx="14">
                  <c:v>0.52631578947368418</c:v>
                </c:pt>
                <c:pt idx="15">
                  <c:v>0.26315789473684209</c:v>
                </c:pt>
                <c:pt idx="16">
                  <c:v>0.21052631578947367</c:v>
                </c:pt>
                <c:pt idx="17">
                  <c:v>0.18421052631578946</c:v>
                </c:pt>
                <c:pt idx="18">
                  <c:v>0.18421052631578946</c:v>
                </c:pt>
                <c:pt idx="19">
                  <c:v>0.18421052631578946</c:v>
                </c:pt>
                <c:pt idx="20">
                  <c:v>7.8947368421052627E-2</c:v>
                </c:pt>
                <c:pt idx="21">
                  <c:v>5.2631578947368418E-2</c:v>
                </c:pt>
                <c:pt idx="22">
                  <c:v>2.6315789473684209E-2</c:v>
                </c:pt>
                <c:pt idx="23">
                  <c:v>2.6315789473684209E-2</c:v>
                </c:pt>
                <c:pt idx="24">
                  <c:v>2.6315789473684209E-2</c:v>
                </c:pt>
                <c:pt idx="2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15-B14F-A3DF-D990FB1CA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5920136"/>
        <c:axId val="995920464"/>
      </c:barChart>
      <c:catAx>
        <c:axId val="995920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Eacc</a:t>
                </a:r>
                <a:r>
                  <a:rPr lang="en-US" dirty="0"/>
                  <a:t> [MV/m]</a:t>
                </a:r>
              </a:p>
            </c:rich>
          </c:tx>
          <c:overlay val="0"/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5920464"/>
        <c:crosses val="autoZero"/>
        <c:auto val="1"/>
        <c:lblAlgn val="ctr"/>
        <c:lblOffset val="100"/>
        <c:noMultiLvlLbl val="0"/>
      </c:catAx>
      <c:valAx>
        <c:axId val="99592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Frequency, average</a:t>
                </a:r>
              </a:p>
            </c:rich>
          </c:tx>
          <c:layout>
            <c:manualLayout>
              <c:xMode val="edge"/>
              <c:yMode val="edge"/>
              <c:x val="1.3402062580948809E-2"/>
              <c:y val="0.3124280960092241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5920136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B92, MP event analysis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B050"/>
            </a:solidFill>
          </c:spPr>
          <c:invertIfNegative val="0"/>
          <c:val>
            <c:numRef>
              <c:f>'MP on HB'!$R$2:$R$28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4.5454545454545456E-2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9.0909090909090912E-2</c:v>
                </c:pt>
                <c:pt idx="9">
                  <c:v>0.13636363636363635</c:v>
                </c:pt>
                <c:pt idx="10">
                  <c:v>9.0909090909090912E-2</c:v>
                </c:pt>
                <c:pt idx="11">
                  <c:v>0.18181818181818182</c:v>
                </c:pt>
                <c:pt idx="12">
                  <c:v>9.0909090909090912E-2</c:v>
                </c:pt>
                <c:pt idx="13">
                  <c:v>0.13636363636363635</c:v>
                </c:pt>
                <c:pt idx="14">
                  <c:v>4.5454545454545456E-2</c:v>
                </c:pt>
                <c:pt idx="15">
                  <c:v>9.0909090909090912E-2</c:v>
                </c:pt>
                <c:pt idx="16">
                  <c:v>4.5454545454545456E-2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4.5454545454545456E-2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74-9041-AD9F-FCA1E61A5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5920136"/>
        <c:axId val="995920464"/>
      </c:barChart>
      <c:catAx>
        <c:axId val="995920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Eacc</a:t>
                </a:r>
                <a:r>
                  <a:rPr lang="en-US" dirty="0"/>
                  <a:t> [MV/m]</a:t>
                </a:r>
              </a:p>
            </c:rich>
          </c:tx>
          <c:overlay val="0"/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5920464"/>
        <c:crosses val="autoZero"/>
        <c:auto val="1"/>
        <c:lblAlgn val="ctr"/>
        <c:lblOffset val="100"/>
        <c:noMultiLvlLbl val="0"/>
      </c:catAx>
      <c:valAx>
        <c:axId val="995920464"/>
        <c:scaling>
          <c:orientation val="minMax"/>
          <c:max val="0.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Frequency, average</a:t>
                </a:r>
              </a:p>
            </c:rich>
          </c:tx>
          <c:layout>
            <c:manualLayout>
              <c:xMode val="edge"/>
              <c:yMode val="edge"/>
              <c:x val="1.3402062580948809E-2"/>
              <c:y val="0.3160241804113070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5920136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B90, histogram of FE onset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analysis!$AF$27</c:f>
              <c:strCache>
                <c:ptCount val="1"/>
                <c:pt idx="0">
                  <c:v>ave B90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analysis!$N$28:$N$45</c:f>
              <c:numCache>
                <c:formatCode>General</c:formatCode>
                <c:ptCount val="1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</c:numCache>
            </c:numRef>
          </c:cat>
          <c:val>
            <c:numRef>
              <c:f>analysis!$AF$28:$AF$46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7.4999999999999997E-2</c:v>
                </c:pt>
                <c:pt idx="3">
                  <c:v>0.05</c:v>
                </c:pt>
                <c:pt idx="4">
                  <c:v>2.5000000000000001E-2</c:v>
                </c:pt>
                <c:pt idx="5">
                  <c:v>0.27500000000000002</c:v>
                </c:pt>
                <c:pt idx="6">
                  <c:v>0.05</c:v>
                </c:pt>
                <c:pt idx="7">
                  <c:v>0</c:v>
                </c:pt>
                <c:pt idx="8">
                  <c:v>0.05</c:v>
                </c:pt>
                <c:pt idx="9">
                  <c:v>2.5000000000000001E-2</c:v>
                </c:pt>
                <c:pt idx="10">
                  <c:v>7.4999999999999997E-2</c:v>
                </c:pt>
                <c:pt idx="11">
                  <c:v>2.5000000000000001E-2</c:v>
                </c:pt>
                <c:pt idx="12">
                  <c:v>0.05</c:v>
                </c:pt>
                <c:pt idx="13">
                  <c:v>2.5000000000000001E-2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A4-904E-82EE-CD34D10AF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80934944"/>
        <c:axId val="780940848"/>
      </c:barChart>
      <c:catAx>
        <c:axId val="780934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Eacc [MV/m]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940848"/>
        <c:crosses val="autoZero"/>
        <c:auto val="1"/>
        <c:lblAlgn val="ctr"/>
        <c:lblOffset val="100"/>
        <c:noMultiLvlLbl val="0"/>
      </c:catAx>
      <c:valAx>
        <c:axId val="780940848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frequency, average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93494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B92, histogram of Fe onset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analysis!$Y$27</c:f>
              <c:strCache>
                <c:ptCount val="1"/>
                <c:pt idx="0">
                  <c:v>B92 B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analysis!$N$28:$N$45</c:f>
              <c:numCache>
                <c:formatCode>General</c:formatCode>
                <c:ptCount val="1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</c:numCache>
            </c:numRef>
          </c:cat>
          <c:val>
            <c:numRef>
              <c:f>analysis!$AH$28:$AH$46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4.7619047619047616E-2</c:v>
                </c:pt>
                <c:pt idx="3">
                  <c:v>9.5238095238095233E-2</c:v>
                </c:pt>
                <c:pt idx="4">
                  <c:v>0</c:v>
                </c:pt>
                <c:pt idx="5">
                  <c:v>4.7619047619047616E-2</c:v>
                </c:pt>
                <c:pt idx="6">
                  <c:v>0</c:v>
                </c:pt>
                <c:pt idx="7">
                  <c:v>4.7619047619047616E-2</c:v>
                </c:pt>
                <c:pt idx="8">
                  <c:v>0.19047619047619047</c:v>
                </c:pt>
                <c:pt idx="9">
                  <c:v>4.7619047619047616E-2</c:v>
                </c:pt>
                <c:pt idx="10">
                  <c:v>9.5238095238095233E-2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34-1341-9DEC-020B4A4B3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80934944"/>
        <c:axId val="780940848"/>
      </c:barChart>
      <c:catAx>
        <c:axId val="780934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Eacc [MV/m]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940848"/>
        <c:crosses val="autoZero"/>
        <c:auto val="1"/>
        <c:lblAlgn val="ctr"/>
        <c:lblOffset val="100"/>
        <c:noMultiLvlLbl val="0"/>
      </c:catAx>
      <c:valAx>
        <c:axId val="780940848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frequency, average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93494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27628824877901"/>
          <c:y val="3.0748093496186991E-2"/>
          <c:w val="0.87706548390311967"/>
          <c:h val="0.8267750352299281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'histogram simple'!$M$4:$M$5</c:f>
              <c:strCache>
                <c:ptCount val="2"/>
                <c:pt idx="0">
                  <c:v>HB 5-cell</c:v>
                </c:pt>
                <c:pt idx="1">
                  <c:v>LB 5-cell</c:v>
                </c:pt>
              </c:strCache>
            </c:strRef>
          </c:cat>
          <c:val>
            <c:numRef>
              <c:f>'histogram simple'!$R$4:$R$5</c:f>
              <c:numCache>
                <c:formatCode>General</c:formatCode>
                <c:ptCount val="2"/>
                <c:pt idx="0">
                  <c:v>13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86-824F-8EF6-481930880C64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'histogram simple'!$M$4:$M$5</c:f>
              <c:strCache>
                <c:ptCount val="2"/>
                <c:pt idx="0">
                  <c:v>HB 5-cell</c:v>
                </c:pt>
                <c:pt idx="1">
                  <c:v>LB 5-cell</c:v>
                </c:pt>
              </c:strCache>
            </c:strRef>
          </c:cat>
          <c:val>
            <c:numRef>
              <c:f>'histogram simple'!$S$4:$S$5</c:f>
              <c:numCache>
                <c:formatCode>General</c:formatCode>
                <c:ptCount val="2"/>
                <c:pt idx="0">
                  <c:v>48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86-824F-8EF6-481930880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3"/>
        <c:overlap val="100"/>
        <c:axId val="1595182432"/>
        <c:axId val="1539813280"/>
      </c:barChart>
      <c:catAx>
        <c:axId val="159518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9813280"/>
        <c:crosses val="autoZero"/>
        <c:auto val="1"/>
        <c:lblAlgn val="ctr"/>
        <c:lblOffset val="100"/>
        <c:noMultiLvlLbl val="0"/>
      </c:catAx>
      <c:valAx>
        <c:axId val="153981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18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Plot per</a:t>
            </a:r>
            <a:r>
              <a:rPr lang="en-US" baseline="0" dirty="0"/>
              <a:t> max </a:t>
            </a:r>
            <a:r>
              <a:rPr lang="en-US" dirty="0"/>
              <a:t>rad level</a:t>
            </a:r>
          </a:p>
        </c:rich>
      </c:tx>
      <c:layout>
        <c:manualLayout>
          <c:xMode val="edge"/>
          <c:yMode val="edge"/>
          <c:x val="0.32933531138250288"/>
          <c:y val="9.900990099009901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829191167796587"/>
          <c:y val="0.15576752163405316"/>
          <c:w val="0.47826728276627101"/>
          <c:h val="0.72483225487903125"/>
        </c:manualLayout>
      </c:layout>
      <c:barChart>
        <c:barDir val="col"/>
        <c:grouping val="percentStacked"/>
        <c:varyColors val="0"/>
        <c:ser>
          <c:idx val="0"/>
          <c:order val="0"/>
          <c:tx>
            <c:v>NO detectable rad</c:v>
          </c:tx>
          <c:spPr>
            <a:solidFill>
              <a:srgbClr val="0432FF"/>
            </a:solidFill>
            <a:ln>
              <a:noFill/>
            </a:ln>
            <a:effectLst/>
          </c:spPr>
          <c:invertIfNegative val="0"/>
          <c:cat>
            <c:strRef>
              <c:f>'# of VTS'!$A$50:$A$51</c:f>
              <c:strCache>
                <c:ptCount val="2"/>
                <c:pt idx="0">
                  <c:v>HB 5-cell</c:v>
                </c:pt>
                <c:pt idx="1">
                  <c:v>LB 5-cell</c:v>
                </c:pt>
              </c:strCache>
            </c:strRef>
          </c:cat>
          <c:val>
            <c:numRef>
              <c:f>'# of VTS'!$C$50:$C$51</c:f>
              <c:numCache>
                <c:formatCode>General</c:formatCode>
                <c:ptCount val="2"/>
                <c:pt idx="0">
                  <c:v>11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8-A048-9A10-46A3801DF8AF}"/>
            </c:ext>
          </c:extLst>
        </c:ser>
        <c:ser>
          <c:idx val="1"/>
          <c:order val="1"/>
          <c:tx>
            <c:v>below 10mR/h</c:v>
          </c:tx>
          <c:spPr>
            <a:solidFill>
              <a:srgbClr val="FFCCFF"/>
            </a:solidFill>
            <a:ln>
              <a:noFill/>
            </a:ln>
            <a:effectLst/>
          </c:spPr>
          <c:invertIfNegative val="0"/>
          <c:cat>
            <c:strRef>
              <c:f>'# of VTS'!$A$50:$A$51</c:f>
              <c:strCache>
                <c:ptCount val="2"/>
                <c:pt idx="0">
                  <c:v>HB 5-cell</c:v>
                </c:pt>
                <c:pt idx="1">
                  <c:v>LB 5-cell</c:v>
                </c:pt>
              </c:strCache>
            </c:strRef>
          </c:cat>
          <c:val>
            <c:numRef>
              <c:f>'# of VTS'!$D$50:$D$51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38-A048-9A10-46A3801DF8AF}"/>
            </c:ext>
          </c:extLst>
        </c:ser>
        <c:ser>
          <c:idx val="2"/>
          <c:order val="2"/>
          <c:tx>
            <c:v>below 100mR/h</c:v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cat>
            <c:strRef>
              <c:f>'# of VTS'!$A$50:$A$51</c:f>
              <c:strCache>
                <c:ptCount val="2"/>
                <c:pt idx="0">
                  <c:v>HB 5-cell</c:v>
                </c:pt>
                <c:pt idx="1">
                  <c:v>LB 5-cell</c:v>
                </c:pt>
              </c:strCache>
            </c:strRef>
          </c:cat>
          <c:val>
            <c:numRef>
              <c:f>'# of VTS'!$E$50:$E$51</c:f>
              <c:numCache>
                <c:formatCode>General</c:formatCode>
                <c:ptCount val="2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38-A048-9A10-46A3801DF8AF}"/>
            </c:ext>
          </c:extLst>
        </c:ser>
        <c:ser>
          <c:idx val="3"/>
          <c:order val="3"/>
          <c:tx>
            <c:v>below 1000mR/h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'# of VTS'!$A$50:$A$51</c:f>
              <c:strCache>
                <c:ptCount val="2"/>
                <c:pt idx="0">
                  <c:v>HB 5-cell</c:v>
                </c:pt>
                <c:pt idx="1">
                  <c:v>LB 5-cell</c:v>
                </c:pt>
              </c:strCache>
            </c:strRef>
          </c:cat>
          <c:val>
            <c:numRef>
              <c:f>'# of VTS'!$F$50:$F$51</c:f>
              <c:numCache>
                <c:formatCode>General</c:formatCode>
                <c:ptCount val="2"/>
                <c:pt idx="0">
                  <c:v>14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38-A048-9A10-46A3801DF8AF}"/>
            </c:ext>
          </c:extLst>
        </c:ser>
        <c:ser>
          <c:idx val="4"/>
          <c:order val="4"/>
          <c:tx>
            <c:v>below 10R/h</c:v>
          </c:tx>
          <c:spPr>
            <a:solidFill>
              <a:srgbClr val="941651"/>
            </a:solidFill>
            <a:ln>
              <a:noFill/>
            </a:ln>
            <a:effectLst/>
          </c:spPr>
          <c:invertIfNegative val="0"/>
          <c:cat>
            <c:strRef>
              <c:f>'# of VTS'!$A$50:$A$51</c:f>
              <c:strCache>
                <c:ptCount val="2"/>
                <c:pt idx="0">
                  <c:v>HB 5-cell</c:v>
                </c:pt>
                <c:pt idx="1">
                  <c:v>LB 5-cell</c:v>
                </c:pt>
              </c:strCache>
            </c:strRef>
          </c:cat>
          <c:val>
            <c:numRef>
              <c:f>'# of VTS'!$G$50:$G$51</c:f>
              <c:numCache>
                <c:formatCode>General</c:formatCode>
                <c:ptCount val="2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38-A048-9A10-46A3801DF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2"/>
        <c:overlap val="100"/>
        <c:axId val="1314376792"/>
        <c:axId val="1314381384"/>
      </c:barChart>
      <c:catAx>
        <c:axId val="1314376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4381384"/>
        <c:crosses val="autoZero"/>
        <c:auto val="1"/>
        <c:lblAlgn val="ctr"/>
        <c:lblOffset val="100"/>
        <c:noMultiLvlLbl val="0"/>
      </c:catAx>
      <c:valAx>
        <c:axId val="1314381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4376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725965980085003"/>
          <c:y val="0.15632649879161145"/>
          <c:w val="0.28170319424383222"/>
          <c:h val="0.3839972973675320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12532879846605"/>
          <c:y val="0.16427443825619359"/>
          <c:w val="0.79270707179708189"/>
          <c:h val="0.7231741954765418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Sheet2!$D$46</c:f>
              <c:strCache>
                <c:ptCount val="1"/>
                <c:pt idx="0">
                  <c:v>Improved (Lower/NO FE)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Sheet2!$B$49:$B$51</c:f>
              <c:strCache>
                <c:ptCount val="3"/>
                <c:pt idx="0">
                  <c:v>Re-HPR only</c:v>
                </c:pt>
                <c:pt idx="1">
                  <c:v>EP + HPR</c:v>
                </c:pt>
                <c:pt idx="2">
                  <c:v>total</c:v>
                </c:pt>
              </c:strCache>
            </c:strRef>
          </c:cat>
          <c:val>
            <c:numRef>
              <c:f>Sheet2!$D$49:$D$51</c:f>
              <c:numCache>
                <c:formatCode>General</c:formatCode>
                <c:ptCount val="3"/>
                <c:pt idx="0">
                  <c:v>8</c:v>
                </c:pt>
                <c:pt idx="1">
                  <c:v>5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30-D748-8277-74EF612BBFDA}"/>
            </c:ext>
          </c:extLst>
        </c:ser>
        <c:ser>
          <c:idx val="1"/>
          <c:order val="1"/>
          <c:tx>
            <c:strRef>
              <c:f>Sheet2!$E$46</c:f>
              <c:strCache>
                <c:ptCount val="1"/>
                <c:pt idx="0">
                  <c:v>No improve (similar or worth FE)</c:v>
                </c:pt>
              </c:strCache>
            </c:strRef>
          </c:tx>
          <c:spPr>
            <a:solidFill>
              <a:srgbClr val="FF33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Sheet2!$B$49:$B$51</c:f>
              <c:strCache>
                <c:ptCount val="3"/>
                <c:pt idx="0">
                  <c:v>Re-HPR only</c:v>
                </c:pt>
                <c:pt idx="1">
                  <c:v>EP + HPR</c:v>
                </c:pt>
                <c:pt idx="2">
                  <c:v>total</c:v>
                </c:pt>
              </c:strCache>
            </c:strRef>
          </c:cat>
          <c:val>
            <c:numRef>
              <c:f>Sheet2!$E$49:$E$51</c:f>
              <c:numCache>
                <c:formatCode>General</c:formatCode>
                <c:ptCount val="3"/>
                <c:pt idx="0">
                  <c:v>14</c:v>
                </c:pt>
                <c:pt idx="1">
                  <c:v>7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30-D748-8277-74EF612BB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6"/>
        <c:overlap val="100"/>
        <c:axId val="1574194383"/>
        <c:axId val="1574196495"/>
      </c:barChart>
      <c:catAx>
        <c:axId val="1574194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4196495"/>
        <c:crosses val="autoZero"/>
        <c:auto val="1"/>
        <c:lblAlgn val="ctr"/>
        <c:lblOffset val="100"/>
        <c:noMultiLvlLbl val="0"/>
      </c:catAx>
      <c:valAx>
        <c:axId val="1574196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Frequency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4194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646669739316639"/>
          <c:y val="6.0461484985874347E-3"/>
          <c:w val="0.56962294911373956"/>
          <c:h val="0.117116504688540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5D6EA-AAB3-4AAF-9778-9AD463217C17}" type="datetimeFigureOut">
              <a:rPr lang="en-US" smtClean="0"/>
              <a:t>7/12/22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6D27F-995A-4243-B31A-5FC9ED579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5496" y="6504215"/>
            <a:ext cx="1147431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Talk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369045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150875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2842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75436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2nd Technical Workshop | WG1 | Author, Talk Title</a:t>
            </a:r>
          </a:p>
        </p:txBody>
      </p:sp>
    </p:spTree>
    <p:extLst>
      <p:ext uri="{BB962C8B-B14F-4D97-AF65-F5344CB8AC3E}">
        <p14:creationId xmlns:p14="http://schemas.microsoft.com/office/powerpoint/2010/main" val="653681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BCD3-CB62-42FF-95EB-9A97784D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CA93A-BACD-48C8-B97C-595A1B31F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E1D84-9520-48F3-ABD4-A9A4B4F2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810F2-B187-49AA-AF30-2E30E91FE841}" type="datetimeFigureOut">
              <a:rPr lang="en-US" smtClean="0"/>
              <a:t>7/12/22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FB81B-8CC8-43B8-859C-C1000DC1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924E5-4F59-41DB-9998-19269B54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D8B0-BF48-411F-A3F7-7661FAFBC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7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118429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12-14 July, 2022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 b="1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2nd Technical Workshop | WG2 | F. Furuta, Processing histories and test results HB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1585" y="4298526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2</a:t>
            </a:r>
            <a:r>
              <a:rPr lang="en-US" baseline="30000" dirty="0"/>
              <a:t>nd</a:t>
            </a:r>
            <a:r>
              <a:rPr lang="en-US" dirty="0"/>
              <a:t> Technical Workshop, WG#2</a:t>
            </a:r>
          </a:p>
          <a:p>
            <a:pPr>
              <a:spcBef>
                <a:spcPts val="600"/>
              </a:spcBef>
            </a:pPr>
            <a:r>
              <a:rPr lang="en-US" dirty="0"/>
              <a:t>Processing histories and test results HB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2616" y="5325022"/>
            <a:ext cx="11332308" cy="1003050"/>
          </a:xfrm>
        </p:spPr>
        <p:txBody>
          <a:bodyPr/>
          <a:lstStyle/>
          <a:p>
            <a:r>
              <a:rPr lang="en-US" dirty="0"/>
              <a:t>Fumio </a:t>
            </a:r>
            <a:r>
              <a:rPr lang="en-US" dirty="0" err="1"/>
              <a:t>Furuta</a:t>
            </a:r>
            <a:endParaRPr lang="en-US" dirty="0"/>
          </a:p>
          <a:p>
            <a:r>
              <a:rPr lang="en-US" dirty="0"/>
              <a:t>FNAL</a:t>
            </a:r>
          </a:p>
          <a:p>
            <a:r>
              <a:rPr lang="en-US" dirty="0"/>
              <a:t>12-14 July, 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CFAE13-8874-A14D-8F97-629D4C451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54966"/>
            <a:ext cx="11563351" cy="5635869"/>
          </a:xfrm>
        </p:spPr>
        <p:txBody>
          <a:bodyPr>
            <a:normAutofit/>
          </a:bodyPr>
          <a:lstStyle/>
          <a:p>
            <a:r>
              <a:rPr lang="en-US" sz="2567" dirty="0"/>
              <a:t>Four B90 and three B92 5-cells were processed and tested at FNAL so far.</a:t>
            </a:r>
          </a:p>
          <a:p>
            <a:r>
              <a:rPr lang="en-US" sz="2567" dirty="0"/>
              <a:t>Six of them were qualified and assembled as HB650 </a:t>
            </a:r>
            <a:r>
              <a:rPr lang="en-US" sz="2567" dirty="0" err="1"/>
              <a:t>pCM</a:t>
            </a:r>
            <a:r>
              <a:rPr lang="en-US" sz="2567" dirty="0"/>
              <a:t> string. </a:t>
            </a:r>
          </a:p>
          <a:p>
            <a:r>
              <a:rPr lang="en-US" sz="2567" dirty="0"/>
              <a:t>One (B9A-AES-010) was used for STC commissioning, and now at RRCAT to commission their horizontal test system.</a:t>
            </a:r>
          </a:p>
          <a:p>
            <a:r>
              <a:rPr lang="en-US" sz="2567" dirty="0"/>
              <a:t>B90 cavities had severe MP and more chance to trigger FE, but no more B90 in production HB.</a:t>
            </a:r>
          </a:p>
          <a:p>
            <a:r>
              <a:rPr lang="en-US" sz="2567" dirty="0"/>
              <a:t>B92 cavities showed less MP compared with B90. FE issue was also lighter than B90 cavities. </a:t>
            </a:r>
          </a:p>
          <a:p>
            <a:r>
              <a:rPr lang="en-US" sz="2567" dirty="0"/>
              <a:t>FNAL has three new B92 cavities, will have more statistics. Plans will be presented during the workshop.</a:t>
            </a:r>
          </a:p>
          <a:p>
            <a:r>
              <a:rPr lang="en-US" sz="2567" dirty="0"/>
              <a:t>HPR and EP parameter optimization will also be continued. EP study will be presented during the workshop.</a:t>
            </a:r>
          </a:p>
          <a:p>
            <a:endParaRPr lang="en-US" sz="25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12-14 July,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EF73E13-A2F2-4160-7D1F-DF7D8187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7034342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F. </a:t>
            </a:r>
            <a:r>
              <a:rPr lang="en-US" dirty="0" err="1"/>
              <a:t>Furuta</a:t>
            </a:r>
            <a:r>
              <a:rPr lang="en-US" dirty="0"/>
              <a:t>, Processing histories and test results HB</a:t>
            </a:r>
          </a:p>
        </p:txBody>
      </p:sp>
    </p:spTree>
    <p:extLst>
      <p:ext uri="{BB962C8B-B14F-4D97-AF65-F5344CB8AC3E}">
        <p14:creationId xmlns:p14="http://schemas.microsoft.com/office/powerpoint/2010/main" val="383414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A846A-8FF5-11F8-00E9-F446C6F3F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page shows a copy of summary table of B90 and B92 tested at FNAL, if you are curious,,</a:t>
            </a:r>
          </a:p>
          <a:p>
            <a:r>
              <a:rPr lang="en-US" dirty="0"/>
              <a:t>Each VTS Traveler had more details, such as MP and/or radiation behavior, pass-band meas., OST data if taken, but just as a glance.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8BFEB9-E090-E9DD-B291-AAE35603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40F04-1256-F90E-A9CF-263757B2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7341D-75C8-045E-E98D-D95DBB65C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2nd Technical Workshop | WG2 | F. Furuta, Talk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6B083-6D94-2EC7-0327-28A2E0E0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45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02537C-6036-8EDA-1960-D63F46899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B32A5-7B45-EC12-998D-7B68E3FE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5E075-F4F3-44A2-F6FE-0B1E310C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2nd Technical Workshop | WG2 | F. Furuta, Talk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D6C7D-6FE8-A09E-5C6E-EE53908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264641-E143-E320-ECD1-630C1911E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539663"/>
              </p:ext>
            </p:extLst>
          </p:nvPr>
        </p:nvGraphicFramePr>
        <p:xfrm>
          <a:off x="572558" y="114486"/>
          <a:ext cx="11054862" cy="66290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124">
                  <a:extLst>
                    <a:ext uri="{9D8B030D-6E8A-4147-A177-3AD203B41FA5}">
                      <a16:colId xmlns:a16="http://schemas.microsoft.com/office/drawing/2014/main" val="3734230011"/>
                    </a:ext>
                  </a:extLst>
                </a:gridCol>
                <a:gridCol w="785446">
                  <a:extLst>
                    <a:ext uri="{9D8B030D-6E8A-4147-A177-3AD203B41FA5}">
                      <a16:colId xmlns:a16="http://schemas.microsoft.com/office/drawing/2014/main" val="346531154"/>
                    </a:ext>
                  </a:extLst>
                </a:gridCol>
                <a:gridCol w="504092">
                  <a:extLst>
                    <a:ext uri="{9D8B030D-6E8A-4147-A177-3AD203B41FA5}">
                      <a16:colId xmlns:a16="http://schemas.microsoft.com/office/drawing/2014/main" val="1294791999"/>
                    </a:ext>
                  </a:extLst>
                </a:gridCol>
                <a:gridCol w="785446">
                  <a:extLst>
                    <a:ext uri="{9D8B030D-6E8A-4147-A177-3AD203B41FA5}">
                      <a16:colId xmlns:a16="http://schemas.microsoft.com/office/drawing/2014/main" val="4011314134"/>
                    </a:ext>
                  </a:extLst>
                </a:gridCol>
                <a:gridCol w="504092">
                  <a:extLst>
                    <a:ext uri="{9D8B030D-6E8A-4147-A177-3AD203B41FA5}">
                      <a16:colId xmlns:a16="http://schemas.microsoft.com/office/drawing/2014/main" val="75778138"/>
                    </a:ext>
                  </a:extLst>
                </a:gridCol>
                <a:gridCol w="433754">
                  <a:extLst>
                    <a:ext uri="{9D8B030D-6E8A-4147-A177-3AD203B41FA5}">
                      <a16:colId xmlns:a16="http://schemas.microsoft.com/office/drawing/2014/main" val="1281588225"/>
                    </a:ext>
                  </a:extLst>
                </a:gridCol>
                <a:gridCol w="2111728">
                  <a:extLst>
                    <a:ext uri="{9D8B030D-6E8A-4147-A177-3AD203B41FA5}">
                      <a16:colId xmlns:a16="http://schemas.microsoft.com/office/drawing/2014/main" val="765665100"/>
                    </a:ext>
                  </a:extLst>
                </a:gridCol>
                <a:gridCol w="150870">
                  <a:extLst>
                    <a:ext uri="{9D8B030D-6E8A-4147-A177-3AD203B41FA5}">
                      <a16:colId xmlns:a16="http://schemas.microsoft.com/office/drawing/2014/main" val="1546452885"/>
                    </a:ext>
                  </a:extLst>
                </a:gridCol>
                <a:gridCol w="647514">
                  <a:extLst>
                    <a:ext uri="{9D8B030D-6E8A-4147-A177-3AD203B41FA5}">
                      <a16:colId xmlns:a16="http://schemas.microsoft.com/office/drawing/2014/main" val="2505137459"/>
                    </a:ext>
                  </a:extLst>
                </a:gridCol>
                <a:gridCol w="411030">
                  <a:extLst>
                    <a:ext uri="{9D8B030D-6E8A-4147-A177-3AD203B41FA5}">
                      <a16:colId xmlns:a16="http://schemas.microsoft.com/office/drawing/2014/main" val="3240181785"/>
                    </a:ext>
                  </a:extLst>
                </a:gridCol>
                <a:gridCol w="579948">
                  <a:extLst>
                    <a:ext uri="{9D8B030D-6E8A-4147-A177-3AD203B41FA5}">
                      <a16:colId xmlns:a16="http://schemas.microsoft.com/office/drawing/2014/main" val="2327602226"/>
                    </a:ext>
                  </a:extLst>
                </a:gridCol>
                <a:gridCol w="568686">
                  <a:extLst>
                    <a:ext uri="{9D8B030D-6E8A-4147-A177-3AD203B41FA5}">
                      <a16:colId xmlns:a16="http://schemas.microsoft.com/office/drawing/2014/main" val="4160374181"/>
                    </a:ext>
                  </a:extLst>
                </a:gridCol>
                <a:gridCol w="624992">
                  <a:extLst>
                    <a:ext uri="{9D8B030D-6E8A-4147-A177-3AD203B41FA5}">
                      <a16:colId xmlns:a16="http://schemas.microsoft.com/office/drawing/2014/main" val="2775813709"/>
                    </a:ext>
                  </a:extLst>
                </a:gridCol>
                <a:gridCol w="2783140">
                  <a:extLst>
                    <a:ext uri="{9D8B030D-6E8A-4147-A177-3AD203B41FA5}">
                      <a16:colId xmlns:a16="http://schemas.microsoft.com/office/drawing/2014/main" val="476060076"/>
                    </a:ext>
                  </a:extLst>
                </a:gridCol>
              </a:tblGrid>
              <a:tr h="283886">
                <a:tc>
                  <a:txBody>
                    <a:bodyPr/>
                    <a:lstStyle/>
                    <a:p>
                      <a:pPr algn="l" fontAlgn="ctr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B9A-AES-007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Date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err="1">
                          <a:effectLst/>
                        </a:rPr>
                        <a:t>Eacc</a:t>
                      </a:r>
                      <a:r>
                        <a:rPr lang="en-US" sz="600" u="none" strike="noStrike" dirty="0">
                          <a:effectLst/>
                        </a:rPr>
                        <a:t> max @2K</a:t>
                      </a:r>
                      <a:br>
                        <a:rPr lang="en-US" sz="600" u="none" strike="noStrike" dirty="0">
                          <a:effectLst/>
                        </a:rPr>
                      </a:br>
                      <a:r>
                        <a:rPr lang="en-US" sz="600" u="none" strike="noStrike" dirty="0">
                          <a:effectLst/>
                        </a:rPr>
                        <a:t>[MV/m]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Q0 at </a:t>
                      </a:r>
                      <a:r>
                        <a:rPr lang="en-US" sz="600" u="none" strike="noStrike" dirty="0" err="1">
                          <a:effectLst/>
                        </a:rPr>
                        <a:t>Eacc</a:t>
                      </a:r>
                      <a:r>
                        <a:rPr lang="en-US" sz="600" u="none" strike="noStrike" dirty="0">
                          <a:effectLst/>
                        </a:rPr>
                        <a:t> max, 2K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FE onset</a:t>
                      </a:r>
                      <a:br>
                        <a:rPr lang="en-US" sz="600" u="none" strike="noStrike" dirty="0">
                          <a:effectLst/>
                        </a:rPr>
                      </a:br>
                      <a:r>
                        <a:rPr lang="en-US" sz="600" u="none" strike="noStrike" dirty="0">
                          <a:effectLst/>
                        </a:rPr>
                        <a:t>[MV/m]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prep.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B92D-RRCAT-502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Date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 err="1">
                          <a:effectLst/>
                        </a:rPr>
                        <a:t>Eacc</a:t>
                      </a:r>
                      <a:r>
                        <a:rPr lang="en-US" sz="600" u="none" strike="noStrike" dirty="0">
                          <a:effectLst/>
                        </a:rPr>
                        <a:t> max @2K</a:t>
                      </a:r>
                      <a:br>
                        <a:rPr lang="en-US" sz="600" u="none" strike="noStrike" dirty="0">
                          <a:effectLst/>
                        </a:rPr>
                      </a:br>
                      <a:r>
                        <a:rPr lang="en-US" sz="600" u="none" strike="noStrike" dirty="0">
                          <a:effectLst/>
                        </a:rPr>
                        <a:t>[MV/m]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Q0 at </a:t>
                      </a:r>
                      <a:r>
                        <a:rPr lang="en-US" sz="600" u="none" strike="noStrike" dirty="0" err="1">
                          <a:effectLst/>
                        </a:rPr>
                        <a:t>Eacc</a:t>
                      </a:r>
                      <a:r>
                        <a:rPr lang="en-US" sz="600" u="none" strike="noStrike" dirty="0">
                          <a:effectLst/>
                        </a:rPr>
                        <a:t> max, 2K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FE onset</a:t>
                      </a:r>
                      <a:br>
                        <a:rPr lang="en-US" sz="600" u="none" strike="noStrike" dirty="0">
                          <a:effectLst/>
                        </a:rPr>
                      </a:br>
                      <a:r>
                        <a:rPr lang="en-US" sz="600" u="none" strike="noStrike" dirty="0">
                          <a:effectLst/>
                        </a:rPr>
                        <a:t>[MV/m]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prep.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801385"/>
                  </a:ext>
                </a:extLst>
              </a:tr>
              <a:tr h="1903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VTS1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5/18/16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1.57E+10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EP(120um), 2/6 N2 dope @800C dope, EP(7um)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VTS1 (RRCAT)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4/4/19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3.00E+09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Bulk EP(150um), 800C*3hrs, 2/6 N-dope, light EP (5um), USC, HPR (3pass)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272868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6/28/16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29.2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1.37E+10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EP(7um)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8/13/20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11.2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3.00E+10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received from RRCAT, re-HPR at Lab2,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776314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7/5/16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29.3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1.38E+10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100K soak,Q-disease test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12/17/20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12.8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2.00E+10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local grinding, EP(60um), 800Cx3hrs, EP(10um, cold), HPR at Lab2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36783"/>
                  </a:ext>
                </a:extLst>
              </a:tr>
              <a:tr h="1903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VTS4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2/23/17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28.76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1.71E+10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 EP(5um)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3/30/21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17.7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3.91E+10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hand polishing, EP(60um), HPR at Lab2 (9 pass in total due to </a:t>
                      </a:r>
                      <a:r>
                        <a:rPr lang="en-US" sz="600" u="none" strike="noStrike" dirty="0" err="1">
                          <a:effectLst/>
                        </a:rPr>
                        <a:t>r.t.leak</a:t>
                      </a:r>
                      <a:r>
                        <a:rPr lang="en-US" sz="600" u="none" strike="noStrike" dirty="0">
                          <a:effectLst/>
                        </a:rPr>
                        <a:t>, etc.)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791186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9/21/17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28.40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1.52E+10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EP(80um)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4/13/21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25.1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3.20E+10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FE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94245"/>
                  </a:ext>
                </a:extLst>
              </a:tr>
              <a:tr h="1903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12/7/17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27.69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1.41E+10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17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VTS6 w/v  (2K leak)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6/24/21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jacketing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369423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10/29/18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1.63E+10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EP(30um)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VTS7 w/v 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8/12/21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3.40E+10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w/ new nozzle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196672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3/12/19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1.17E+10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900Cx3hrs,  EP(40um), 75/120 bake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VTS8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1/4/22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2.60E+10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STC test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04042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9/12/19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22.40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3.80E+10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EP (7um, cold)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VTS9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2/19/22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3.18E+10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267405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10/4/19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8.30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1.77E+10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VTS10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3/25/22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3.10E+10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dis-assy from string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537854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12/11/19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20.90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4.37E+10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603098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2/10/20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23.61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3.69E+10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 (3um, cold)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326608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VTS13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4/8/21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2.73E+10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post jacketing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340078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VTS14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5/7/21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7.37E+09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w/ new nozzlle (40deg)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14045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VTS15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7/9/21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3.79E+10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w/ new nozzle (15deg)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785854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395467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728388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798398"/>
                  </a:ext>
                </a:extLst>
              </a:tr>
              <a:tr h="283886">
                <a:tc>
                  <a:txBody>
                    <a:bodyPr/>
                    <a:lstStyle/>
                    <a:p>
                      <a:pPr algn="l" fontAlgn="ctr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B9A-AES-008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Date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Eacc max @2K</a:t>
                      </a:r>
                      <a:br>
                        <a:rPr lang="en-US" sz="600" u="none" strike="noStrike">
                          <a:effectLst/>
                        </a:rPr>
                      </a:br>
                      <a:r>
                        <a:rPr lang="en-US" sz="600" u="none" strike="noStrike">
                          <a:effectLst/>
                        </a:rPr>
                        <a:t>[MV/m]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Q0 at Eacc max, 2K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onset</a:t>
                      </a:r>
                      <a:br>
                        <a:rPr lang="en-US" sz="600" u="none" strike="noStrike">
                          <a:effectLst/>
                        </a:rPr>
                      </a:br>
                      <a:r>
                        <a:rPr lang="en-US" sz="600" u="none" strike="noStrike">
                          <a:effectLst/>
                        </a:rPr>
                        <a:t>[MV/m]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prep.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B92D-RRCAT-504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Date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Eacc max @2K</a:t>
                      </a:r>
                      <a:br>
                        <a:rPr lang="en-US" sz="600" u="none" strike="noStrike">
                          <a:effectLst/>
                        </a:rPr>
                      </a:br>
                      <a:r>
                        <a:rPr lang="en-US" sz="600" u="none" strike="noStrike">
                          <a:effectLst/>
                        </a:rPr>
                        <a:t>[MV/m]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Q0 at </a:t>
                      </a:r>
                      <a:r>
                        <a:rPr lang="en-US" sz="600" u="none" strike="noStrike" dirty="0" err="1">
                          <a:effectLst/>
                        </a:rPr>
                        <a:t>Eacc</a:t>
                      </a:r>
                      <a:r>
                        <a:rPr lang="en-US" sz="600" u="none" strike="noStrike" dirty="0">
                          <a:effectLst/>
                        </a:rPr>
                        <a:t> max, 2K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FE onset</a:t>
                      </a:r>
                      <a:br>
                        <a:rPr lang="en-US" sz="600" u="none" strike="noStrike" dirty="0">
                          <a:effectLst/>
                        </a:rPr>
                      </a:br>
                      <a:r>
                        <a:rPr lang="en-US" sz="600" u="none" strike="noStrike" dirty="0">
                          <a:effectLst/>
                        </a:rPr>
                        <a:t>[MV/m]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prep.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03517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3/2/16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16.00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3.30E+10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 (140um)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 (RRCAT)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3/19/20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3.50E+10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bulk EP(140um), 800C, EP(10um)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081959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4/1/16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27.2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1.18E+10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VTS2 (RRCAT)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8/26/20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20.2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3.50E+10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re-cool down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664652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5/10/16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30.3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1.52E+10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(alternate nozzle)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4/29/21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21.2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3.23E+10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EP (50um + 10um cold) post receiving the cavity from RRCAT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82922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10/31/16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20.03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2.99E+10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EP(3um),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VTS4 (2K leak)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6/4/21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891707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4/27/17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20.67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2.19E+10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post optical onspection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7/1/21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23.5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3.00E+10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2K leak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00159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12/13/17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15.80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4.93E+10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EP(60um), 900Cx3hr, 2/6 N dope@800C, EP (5um)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9/7/21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3.73E+10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2/6 N2 dope@800C, EP10um, cold)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607220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4/5/18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10.53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6.52E+10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10/4/21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23.6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3.28E+10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EP (5um, cold)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79333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3/8/19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20.05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4.56E+10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EP(40um), 800c x 3 hours + 2/6 N2 dope, EP (7um)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VTS8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12/15/21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22.4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2.92E+10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jacketing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01200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VTS9 (2K leak)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4/11/19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post optical onspection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VTS9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1/8/22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3.11E+10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FE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119411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5/16/19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19.93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5.21E+10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VTS10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2/2/22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3.11E+10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FE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211611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9/26/19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24.30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6.10E+10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 (5um, cold)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VTS11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3/18/22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3.07E+10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dis-assy from string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481733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VTS12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2/11/21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4.20E+10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w/tungsten carbide nozzzle post jacketing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162543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VTS13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3/5/21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4.80E+10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652526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VTS14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7/23/21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5.26E+10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 (3um, cold), HPR w/ new nozzle (15deg)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65074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VTS15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8/27/21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4.27E+10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w/ new nozzle (10deg)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931187"/>
                  </a:ext>
                </a:extLst>
              </a:tr>
              <a:tr h="1903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VTS16 (cable issue)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1/15/22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1.10E+11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448473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VTS17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1/19/22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4.24E+10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re-cool post RF cable replacement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364017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084488"/>
                  </a:ext>
                </a:extLst>
              </a:tr>
              <a:tr h="283886">
                <a:tc>
                  <a:txBody>
                    <a:bodyPr/>
                    <a:lstStyle/>
                    <a:p>
                      <a:pPr algn="l" fontAlgn="ctr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B9A-AES--009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Date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Eacc max @2K</a:t>
                      </a:r>
                      <a:br>
                        <a:rPr lang="en-US" sz="600" u="none" strike="noStrike">
                          <a:effectLst/>
                        </a:rPr>
                      </a:br>
                      <a:r>
                        <a:rPr lang="en-US" sz="600" u="none" strike="noStrike">
                          <a:effectLst/>
                        </a:rPr>
                        <a:t>[MV/m]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Q0 at Eacc max, 2K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FE onset</a:t>
                      </a:r>
                      <a:br>
                        <a:rPr lang="en-US" sz="600" u="none" strike="noStrike" dirty="0">
                          <a:effectLst/>
                        </a:rPr>
                      </a:br>
                      <a:r>
                        <a:rPr lang="en-US" sz="600" u="none" strike="noStrike" dirty="0">
                          <a:effectLst/>
                        </a:rPr>
                        <a:t>[MV/m]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prep.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B92D-RRCAT-506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Date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Eacc max @2K</a:t>
                      </a:r>
                      <a:br>
                        <a:rPr lang="en-US" sz="600" u="none" strike="noStrike">
                          <a:effectLst/>
                        </a:rPr>
                      </a:br>
                      <a:r>
                        <a:rPr lang="en-US" sz="600" u="none" strike="noStrike">
                          <a:effectLst/>
                        </a:rPr>
                        <a:t>[MV/m]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Q0 at </a:t>
                      </a:r>
                      <a:r>
                        <a:rPr lang="en-US" sz="600" u="none" strike="noStrike" dirty="0" err="1">
                          <a:effectLst/>
                        </a:rPr>
                        <a:t>Eacc</a:t>
                      </a:r>
                      <a:r>
                        <a:rPr lang="en-US" sz="600" u="none" strike="noStrike" dirty="0">
                          <a:effectLst/>
                        </a:rPr>
                        <a:t> max, 2K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FE onset</a:t>
                      </a:r>
                      <a:br>
                        <a:rPr lang="en-US" sz="600" u="none" strike="noStrike" dirty="0">
                          <a:effectLst/>
                        </a:rPr>
                      </a:br>
                      <a:r>
                        <a:rPr lang="en-US" sz="600" u="none" strike="noStrike" dirty="0">
                          <a:effectLst/>
                        </a:rPr>
                        <a:t>[MV/m]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prep.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397757"/>
                  </a:ext>
                </a:extLst>
              </a:tr>
              <a:tr h="1903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9/7/16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27.91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1.28E+10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bulk EP (120um), EP(20um), Improved HPR procedure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 (2K leak)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7/29/21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bulk EP (160um), 900Cx3hrs, 2/6-dope at 900C(error), EP (10um, cold)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299245"/>
                  </a:ext>
                </a:extLst>
              </a:tr>
              <a:tr h="1903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VTS2 (cable issue)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5/30/19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900Cx3hrs, EP(40um), 2/6 dope@800C, EP(7um), re-HPR post r.t. leak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8/18/21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4.34E+10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flange polish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25922"/>
                  </a:ext>
                </a:extLst>
              </a:tr>
              <a:tr h="1903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VTS3 (2K leak)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6/13/19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VTS3 w/v  (cable issue)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12/11/21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n/a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re-HPR post jacketing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17326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7/23/19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7.30E+10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VTS4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12/20/21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3.30E+10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re-cool post RF cable replacement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416634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8/20/19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19.01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6.37E+10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782964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12/9/19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20.9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4.60E+10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 (3um, cold), HPR w/ new procedure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473317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6/25/20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4.00E+10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free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EP (3um, cold)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081141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VTS8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6/14/21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3.57E+10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post jacketing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663852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VTS9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2/11/22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3.45E+10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819212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VTS10 w/v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3/4/22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22.1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4.28E+10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51213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699609"/>
                  </a:ext>
                </a:extLst>
              </a:tr>
              <a:tr h="283886">
                <a:tc>
                  <a:txBody>
                    <a:bodyPr/>
                    <a:lstStyle/>
                    <a:p>
                      <a:pPr algn="l" fontAlgn="ctr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B9A-AES--010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Date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Eacc max @2K</a:t>
                      </a:r>
                      <a:br>
                        <a:rPr lang="en-US" sz="600" u="none" strike="noStrike">
                          <a:effectLst/>
                        </a:rPr>
                      </a:br>
                      <a:r>
                        <a:rPr lang="en-US" sz="600" u="none" strike="noStrike">
                          <a:effectLst/>
                        </a:rPr>
                        <a:t>[MV/m]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Q0 at Eacc max, 2K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FE onset</a:t>
                      </a:r>
                      <a:br>
                        <a:rPr lang="en-US" sz="600" u="none" strike="noStrike">
                          <a:effectLst/>
                        </a:rPr>
                      </a:br>
                      <a:r>
                        <a:rPr lang="en-US" sz="600" u="none" strike="noStrike">
                          <a:effectLst/>
                        </a:rPr>
                        <a:t>[MV/m]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prep.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845702"/>
                  </a:ext>
                </a:extLst>
              </a:tr>
              <a:tr h="19036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2/28/17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33.53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1.04E+10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bulk EP (120um), *00Cx3hrs, 2/6 N-dopw@800C, EP (20um)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863967"/>
                  </a:ext>
                </a:extLst>
              </a:tr>
              <a:tr h="96843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VTS2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10/11/19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1.00E+10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24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re-HPR post jacketing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47" marR="3247" marT="3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884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52F77AE3-695A-4AA0-90B7-B50F03C3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78"/>
          <a:stretch/>
        </p:blipFill>
        <p:spPr>
          <a:xfrm>
            <a:off x="411446" y="397538"/>
            <a:ext cx="10982686" cy="57998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454" y="981514"/>
            <a:ext cx="4196862" cy="996756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4"/>
            <a:ext cx="5395171" cy="233165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WG1 | Author, Talk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02816E-0392-AE43-AACB-6CB5C6B5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145E-F686-664B-9649-28917F6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EE6-F94C-43D9-9DEF-6807F46E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7034342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F. </a:t>
            </a:r>
            <a:r>
              <a:rPr lang="en-US" dirty="0" err="1"/>
              <a:t>Furuta</a:t>
            </a:r>
            <a:r>
              <a:rPr lang="en-US" dirty="0"/>
              <a:t>, Processing histories and test results HB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0635-CF4D-40D3-8110-61599055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9E7B94-1704-7D68-7535-787DF9379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" y="641401"/>
            <a:ext cx="6638120" cy="3711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9A3AED-2CA1-0120-1BF0-60C351DAA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17" y="2872729"/>
            <a:ext cx="6789683" cy="3585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69D977-102A-F467-E67E-B69B4CDBE867}"/>
              </a:ext>
            </a:extLst>
          </p:cNvPr>
          <p:cNvSpPr txBox="1"/>
          <p:nvPr/>
        </p:nvSpPr>
        <p:spPr>
          <a:xfrm>
            <a:off x="982436" y="884612"/>
            <a:ext cx="5950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1DF73D-2B88-E47B-0FB1-D0B439BCC23F}"/>
              </a:ext>
            </a:extLst>
          </p:cNvPr>
          <p:cNvSpPr txBox="1"/>
          <p:nvPr/>
        </p:nvSpPr>
        <p:spPr>
          <a:xfrm>
            <a:off x="6284905" y="3059668"/>
            <a:ext cx="5950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B92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710B6-A03B-6EDB-7C2B-B439FC613AEC}"/>
              </a:ext>
            </a:extLst>
          </p:cNvPr>
          <p:cNvSpPr txBox="1"/>
          <p:nvPr/>
        </p:nvSpPr>
        <p:spPr>
          <a:xfrm>
            <a:off x="7220435" y="884612"/>
            <a:ext cx="4845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B90 and three B92 5-cells were qualified and installed into HB650 </a:t>
            </a:r>
            <a:r>
              <a:rPr lang="en-US" dirty="0" err="1"/>
              <a:t>pCM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plots show the final VTS results in 2K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present process and VTS history and some analysis of them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6A350-1EE4-59E7-E49D-29DD4BF19902}"/>
              </a:ext>
            </a:extLst>
          </p:cNvPr>
          <p:cNvSpPr txBox="1"/>
          <p:nvPr/>
        </p:nvSpPr>
        <p:spPr>
          <a:xfrm>
            <a:off x="296333" y="4823427"/>
            <a:ext cx="54758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Cavity 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B9A-AES-007, -008, and -009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B92D-RRCAT-502, -504, and B92E-RRCAT-506</a:t>
            </a:r>
          </a:p>
        </p:txBody>
      </p:sp>
    </p:spTree>
    <p:extLst>
      <p:ext uri="{BB962C8B-B14F-4D97-AF65-F5344CB8AC3E}">
        <p14:creationId xmlns:p14="http://schemas.microsoft.com/office/powerpoint/2010/main" val="410311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427E79B-9D9B-E6A9-CA66-5876A29CA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760525"/>
              </p:ext>
            </p:extLst>
          </p:nvPr>
        </p:nvGraphicFramePr>
        <p:xfrm>
          <a:off x="437124" y="817489"/>
          <a:ext cx="11403184" cy="228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432">
                  <a:extLst>
                    <a:ext uri="{9D8B030D-6E8A-4147-A177-3AD203B41FA5}">
                      <a16:colId xmlns:a16="http://schemas.microsoft.com/office/drawing/2014/main" val="3872421534"/>
                    </a:ext>
                  </a:extLst>
                </a:gridCol>
                <a:gridCol w="2104245">
                  <a:extLst>
                    <a:ext uri="{9D8B030D-6E8A-4147-A177-3AD203B41FA5}">
                      <a16:colId xmlns:a16="http://schemas.microsoft.com/office/drawing/2014/main" val="2290869927"/>
                    </a:ext>
                  </a:extLst>
                </a:gridCol>
                <a:gridCol w="1184031">
                  <a:extLst>
                    <a:ext uri="{9D8B030D-6E8A-4147-A177-3AD203B41FA5}">
                      <a16:colId xmlns:a16="http://schemas.microsoft.com/office/drawing/2014/main" val="3831242733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413048233"/>
                    </a:ext>
                  </a:extLst>
                </a:gridCol>
                <a:gridCol w="1261792">
                  <a:extLst>
                    <a:ext uri="{9D8B030D-6E8A-4147-A177-3AD203B41FA5}">
                      <a16:colId xmlns:a16="http://schemas.microsoft.com/office/drawing/2014/main" val="3543827567"/>
                    </a:ext>
                  </a:extLst>
                </a:gridCol>
                <a:gridCol w="3439161">
                  <a:extLst>
                    <a:ext uri="{9D8B030D-6E8A-4147-A177-3AD203B41FA5}">
                      <a16:colId xmlns:a16="http://schemas.microsoft.com/office/drawing/2014/main" val="4120130929"/>
                    </a:ext>
                  </a:extLst>
                </a:gridCol>
              </a:tblGrid>
              <a:tr h="53327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Total # of VTS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(bare + jacketed)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FE free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FE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failure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637313"/>
                  </a:ext>
                </a:extLst>
              </a:tr>
              <a:tr h="341480">
                <a:tc>
                  <a:txBody>
                    <a:bodyPr/>
                    <a:lstStyle/>
                    <a:p>
                      <a:r>
                        <a:rPr lang="en-US" sz="1600" dirty="0"/>
                        <a:t>B9A-AES-007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(14+3)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72593467"/>
                  </a:ext>
                </a:extLst>
              </a:tr>
              <a:tr h="341480">
                <a:tc>
                  <a:txBody>
                    <a:bodyPr/>
                    <a:lstStyle/>
                    <a:p>
                      <a:r>
                        <a:rPr lang="en-US" sz="1600" dirty="0"/>
                        <a:t>B9A-AES-008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 (11+6)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15164"/>
                  </a:ext>
                </a:extLst>
              </a:tr>
              <a:tr h="341480">
                <a:tc>
                  <a:txBody>
                    <a:bodyPr/>
                    <a:lstStyle/>
                    <a:p>
                      <a:r>
                        <a:rPr lang="en-US" sz="1600" dirty="0"/>
                        <a:t>B9A-AES-009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(7+3)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353396"/>
                  </a:ext>
                </a:extLst>
              </a:tr>
              <a:tr h="341480">
                <a:tc>
                  <a:txBody>
                    <a:bodyPr/>
                    <a:lstStyle/>
                    <a:p>
                      <a:r>
                        <a:rPr lang="en-US" sz="1600" dirty="0"/>
                        <a:t>B9A-AES-010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 (1+1)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407862"/>
                  </a:ext>
                </a:extLst>
              </a:tr>
              <a:tr h="341480">
                <a:tc>
                  <a:txBody>
                    <a:bodyPr/>
                    <a:lstStyle/>
                    <a:p>
                      <a:r>
                        <a:rPr lang="en-US" sz="1600" dirty="0"/>
                        <a:t>B90 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 (31+13)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3961869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1022CA-2152-B0C7-84FC-BF7ECABEB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681199"/>
              </p:ext>
            </p:extLst>
          </p:nvPr>
        </p:nvGraphicFramePr>
        <p:xfrm>
          <a:off x="425401" y="3371963"/>
          <a:ext cx="11414907" cy="1973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432">
                  <a:extLst>
                    <a:ext uri="{9D8B030D-6E8A-4147-A177-3AD203B41FA5}">
                      <a16:colId xmlns:a16="http://schemas.microsoft.com/office/drawing/2014/main" val="3872421534"/>
                    </a:ext>
                  </a:extLst>
                </a:gridCol>
                <a:gridCol w="2104245">
                  <a:extLst>
                    <a:ext uri="{9D8B030D-6E8A-4147-A177-3AD203B41FA5}">
                      <a16:colId xmlns:a16="http://schemas.microsoft.com/office/drawing/2014/main" val="2290869927"/>
                    </a:ext>
                  </a:extLst>
                </a:gridCol>
                <a:gridCol w="1184031">
                  <a:extLst>
                    <a:ext uri="{9D8B030D-6E8A-4147-A177-3AD203B41FA5}">
                      <a16:colId xmlns:a16="http://schemas.microsoft.com/office/drawing/2014/main" val="3831242733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413048233"/>
                    </a:ext>
                  </a:extLst>
                </a:gridCol>
                <a:gridCol w="1261792">
                  <a:extLst>
                    <a:ext uri="{9D8B030D-6E8A-4147-A177-3AD203B41FA5}">
                      <a16:colId xmlns:a16="http://schemas.microsoft.com/office/drawing/2014/main" val="3543827567"/>
                    </a:ext>
                  </a:extLst>
                </a:gridCol>
                <a:gridCol w="3450884">
                  <a:extLst>
                    <a:ext uri="{9D8B030D-6E8A-4147-A177-3AD203B41FA5}">
                      <a16:colId xmlns:a16="http://schemas.microsoft.com/office/drawing/2014/main" val="4120130929"/>
                    </a:ext>
                  </a:extLst>
                </a:gridCol>
              </a:tblGrid>
              <a:tr h="544333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Total # of VTS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(bare + jacketed)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FE free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FE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failure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637313"/>
                  </a:ext>
                </a:extLst>
              </a:tr>
              <a:tr h="348564">
                <a:tc>
                  <a:txBody>
                    <a:bodyPr/>
                    <a:lstStyle/>
                    <a:p>
                      <a:r>
                        <a:rPr lang="en-US" sz="1600" dirty="0"/>
                        <a:t>B92D-RRCAT-502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(5+5)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72593467"/>
                  </a:ext>
                </a:extLst>
              </a:tr>
              <a:tr h="348564">
                <a:tc>
                  <a:txBody>
                    <a:bodyPr/>
                    <a:lstStyle/>
                    <a:p>
                      <a:r>
                        <a:rPr lang="en-US" sz="1600" dirty="0"/>
                        <a:t>B92D-RRCAT-504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 (7+4)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15164"/>
                  </a:ext>
                </a:extLst>
              </a:tr>
              <a:tr h="348564">
                <a:tc>
                  <a:txBody>
                    <a:bodyPr/>
                    <a:lstStyle/>
                    <a:p>
                      <a:r>
                        <a:rPr lang="en-US" sz="1600" dirty="0"/>
                        <a:t>B92E-RRCAT-506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 (2+2)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353396"/>
                  </a:ext>
                </a:extLst>
              </a:tr>
              <a:tr h="348564">
                <a:tc>
                  <a:txBody>
                    <a:bodyPr/>
                    <a:lstStyle/>
                    <a:p>
                      <a:r>
                        <a:rPr lang="en-US" sz="1600" dirty="0"/>
                        <a:t>B92 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 (14+11)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59407862"/>
                  </a:ext>
                </a:extLst>
              </a:tr>
            </a:tbl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71FA4625-1DBF-0938-1907-9EF66BC3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</p:spPr>
        <p:txBody>
          <a:bodyPr/>
          <a:lstStyle/>
          <a:p>
            <a:r>
              <a:rPr lang="en-US" sz="2800" dirty="0"/>
              <a:t># of VTS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509C5-2DA2-7F20-E3CA-6B7FABB3A907}"/>
              </a:ext>
            </a:extLst>
          </p:cNvPr>
          <p:cNvSpPr txBox="1"/>
          <p:nvPr/>
        </p:nvSpPr>
        <p:spPr>
          <a:xfrm>
            <a:off x="6435969" y="5848378"/>
            <a:ext cx="4144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*FE free; NO detectable radiation after processing</a:t>
            </a:r>
          </a:p>
          <a:p>
            <a:r>
              <a:rPr lang="en-US" sz="1400" dirty="0"/>
              <a:t>*Failure; 2K leak, cable issue, etc.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F508864-2FEB-7FE7-CD5B-7A25B716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1242018" cy="27465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12-14 July, 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2270C91-501F-C96D-0939-DD36777C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8199" y="6545705"/>
            <a:ext cx="7034342" cy="195796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2nd Technical Workshop | WG2 | F. </a:t>
            </a:r>
            <a:r>
              <a:rPr lang="en-US" dirty="0" err="1"/>
              <a:t>Furuta</a:t>
            </a:r>
            <a:r>
              <a:rPr lang="en-US" dirty="0"/>
              <a:t>, Processing histories and test results HB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770EBC7-3E67-6F6A-631A-DC9C80A4A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0D4FE1-B0FB-0877-BA81-3A928AD6F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VTSs of B90 5-cells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7C7DF-FC7C-4D0F-5B83-8D9EA129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062B9-1A59-9309-9F8E-5E1E3CDB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</a:t>
            </a:r>
            <a:r>
              <a:rPr lang="en-US" dirty="0"/>
              <a:t>Processing histories and test results HB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FD71-A9D5-80A0-B8B1-8EE492DE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C5F63A-11DF-210F-E031-C39CF4CAF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120"/>
            <a:ext cx="12192000" cy="478497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106E1A-62E0-3A45-2747-774467A4E98A}"/>
              </a:ext>
            </a:extLst>
          </p:cNvPr>
          <p:cNvCxnSpPr>
            <a:cxnSpLocks/>
          </p:cNvCxnSpPr>
          <p:nvPr/>
        </p:nvCxnSpPr>
        <p:spPr>
          <a:xfrm>
            <a:off x="8895731" y="3349433"/>
            <a:ext cx="1092962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508CBC-0797-1927-D7C2-BA7C2F64B92B}"/>
              </a:ext>
            </a:extLst>
          </p:cNvPr>
          <p:cNvCxnSpPr>
            <a:cxnSpLocks/>
          </p:cNvCxnSpPr>
          <p:nvPr/>
        </p:nvCxnSpPr>
        <p:spPr>
          <a:xfrm>
            <a:off x="6581113" y="6343343"/>
            <a:ext cx="740455" cy="6758"/>
          </a:xfrm>
          <a:prstGeom prst="straightConnector1">
            <a:avLst/>
          </a:prstGeom>
          <a:ln w="28575">
            <a:solidFill>
              <a:srgbClr val="FF4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357984-B863-11A9-F4C6-1907ECB11513}"/>
              </a:ext>
            </a:extLst>
          </p:cNvPr>
          <p:cNvSpPr txBox="1"/>
          <p:nvPr/>
        </p:nvSpPr>
        <p:spPr>
          <a:xfrm rot="17758761">
            <a:off x="8561573" y="3141489"/>
            <a:ext cx="22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Lab2 HPR nozzle issue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F80932-C0A8-6A5D-72D4-44AA6DDBE793}"/>
              </a:ext>
            </a:extLst>
          </p:cNvPr>
          <p:cNvSpPr txBox="1"/>
          <p:nvPr/>
        </p:nvSpPr>
        <p:spPr>
          <a:xfrm>
            <a:off x="6533086" y="6025060"/>
            <a:ext cx="1907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cold EP applied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9B8B88-0F25-2F6D-717F-585A3E278580}"/>
              </a:ext>
            </a:extLst>
          </p:cNvPr>
          <p:cNvCxnSpPr>
            <a:cxnSpLocks/>
          </p:cNvCxnSpPr>
          <p:nvPr/>
        </p:nvCxnSpPr>
        <p:spPr>
          <a:xfrm>
            <a:off x="6560866" y="2298408"/>
            <a:ext cx="0" cy="4176765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24EEB75-0CA9-DD04-5F23-158B50DF769F}"/>
              </a:ext>
            </a:extLst>
          </p:cNvPr>
          <p:cNvSpPr txBox="1"/>
          <p:nvPr/>
        </p:nvSpPr>
        <p:spPr>
          <a:xfrm>
            <a:off x="389077" y="739505"/>
            <a:ext cx="6867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Showing VTS date and max </a:t>
            </a:r>
            <a:r>
              <a:rPr lang="en-US" dirty="0" err="1"/>
              <a:t>Eacc</a:t>
            </a:r>
            <a:r>
              <a:rPr lang="en-US" dirty="0"/>
              <a:t> of B90 5-cell during 2K VTS.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Blue; NO detectable radiation, Red; there were detectable radiation.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 onset can be seen as a boundary between blue and red bars.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29CD4-6CBA-2668-D406-D61474DCA2FF}"/>
              </a:ext>
            </a:extLst>
          </p:cNvPr>
          <p:cNvSpPr txBox="1"/>
          <p:nvPr/>
        </p:nvSpPr>
        <p:spPr>
          <a:xfrm>
            <a:off x="3347213" y="1776002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169EF5-8691-84C3-9BA7-1B1DD1792BFD}"/>
              </a:ext>
            </a:extLst>
          </p:cNvPr>
          <p:cNvSpPr txBox="1"/>
          <p:nvPr/>
        </p:nvSpPr>
        <p:spPr>
          <a:xfrm>
            <a:off x="4638945" y="1783602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2BE75F-592E-79B1-830A-398627779D3F}"/>
              </a:ext>
            </a:extLst>
          </p:cNvPr>
          <p:cNvSpPr txBox="1"/>
          <p:nvPr/>
        </p:nvSpPr>
        <p:spPr>
          <a:xfrm>
            <a:off x="5363397" y="1783602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2019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DC7D83FE-9633-ED50-7693-CBBE00C0A7EF}"/>
              </a:ext>
            </a:extLst>
          </p:cNvPr>
          <p:cNvSpPr txBox="1"/>
          <p:nvPr/>
        </p:nvSpPr>
        <p:spPr>
          <a:xfrm>
            <a:off x="9335950" y="1776002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2021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CC9CAC3D-5F90-B89F-86F8-4AE500E05F0F}"/>
              </a:ext>
            </a:extLst>
          </p:cNvPr>
          <p:cNvSpPr txBox="1"/>
          <p:nvPr/>
        </p:nvSpPr>
        <p:spPr>
          <a:xfrm>
            <a:off x="11481201" y="1791628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345761-E2F8-081E-F48D-CA553140AF38}"/>
              </a:ext>
            </a:extLst>
          </p:cNvPr>
          <p:cNvSpPr txBox="1"/>
          <p:nvPr/>
        </p:nvSpPr>
        <p:spPr>
          <a:xfrm>
            <a:off x="516424" y="1797406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2016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0D1AA2F3-4E18-E995-FE15-A1802FE171A6}"/>
              </a:ext>
            </a:extLst>
          </p:cNvPr>
          <p:cNvSpPr txBox="1"/>
          <p:nvPr/>
        </p:nvSpPr>
        <p:spPr>
          <a:xfrm>
            <a:off x="8496185" y="1776002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059036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D98B74-9CDC-14AF-4264-D3F1CDF9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VTS on HB650 5-cells (B92)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0C8E7-F986-D1E2-84AD-DD60A984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91ED8-0DD7-E7C0-9FD6-EDEF16DB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</a:t>
            </a:r>
            <a:r>
              <a:rPr lang="en-US" dirty="0"/>
              <a:t>Processing histories and test results HB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59D6-F863-BFE8-D322-7B404CE7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E9177-F2F2-FBE5-3A91-881760545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418"/>
            <a:ext cx="12192000" cy="454896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00B157-188D-EAE3-2637-794F25F7C284}"/>
              </a:ext>
            </a:extLst>
          </p:cNvPr>
          <p:cNvCxnSpPr>
            <a:cxnSpLocks/>
          </p:cNvCxnSpPr>
          <p:nvPr/>
        </p:nvCxnSpPr>
        <p:spPr>
          <a:xfrm>
            <a:off x="8241876" y="3901001"/>
            <a:ext cx="1066247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317187-35A3-29B1-97C6-355DE7A5F859}"/>
              </a:ext>
            </a:extLst>
          </p:cNvPr>
          <p:cNvSpPr txBox="1"/>
          <p:nvPr/>
        </p:nvSpPr>
        <p:spPr>
          <a:xfrm rot="17758761">
            <a:off x="7889341" y="3088762"/>
            <a:ext cx="22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Lab2 HPR nozzle issue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D1035-21D7-844C-435A-5BF5D802BBCC}"/>
              </a:ext>
            </a:extLst>
          </p:cNvPr>
          <p:cNvSpPr txBox="1"/>
          <p:nvPr/>
        </p:nvSpPr>
        <p:spPr>
          <a:xfrm>
            <a:off x="243831" y="711123"/>
            <a:ext cx="6867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Showing VTS date and max </a:t>
            </a:r>
            <a:r>
              <a:rPr lang="en-US" dirty="0" err="1"/>
              <a:t>Eacc</a:t>
            </a:r>
            <a:r>
              <a:rPr lang="en-US" dirty="0"/>
              <a:t> of B92 5-cell during 2K VTS.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Blue; NO detectable radiation, Red; there were detectable radiation.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 onset can be seen as a boundary between blue and red bars.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847FA3B-7B98-B96C-52A6-A96E97FD7969}"/>
              </a:ext>
            </a:extLst>
          </p:cNvPr>
          <p:cNvSpPr txBox="1"/>
          <p:nvPr/>
        </p:nvSpPr>
        <p:spPr>
          <a:xfrm>
            <a:off x="1811189" y="1816418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2021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0933674-9B1C-4C0E-6A72-4FFCAC28F635}"/>
              </a:ext>
            </a:extLst>
          </p:cNvPr>
          <p:cNvSpPr txBox="1"/>
          <p:nvPr/>
        </p:nvSpPr>
        <p:spPr>
          <a:xfrm>
            <a:off x="8241876" y="1816418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2022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43539DC-16C2-C009-EEE4-4CB75C952A95}"/>
              </a:ext>
            </a:extLst>
          </p:cNvPr>
          <p:cNvSpPr txBox="1"/>
          <p:nvPr/>
        </p:nvSpPr>
        <p:spPr>
          <a:xfrm>
            <a:off x="488870" y="1816418"/>
            <a:ext cx="6527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948543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7CD918-F985-58E7-8FF2-A32502FF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 behaviors during VTS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8B3E1-0FC6-CDEC-1717-3A6C8174B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84263-14C8-BD96-97DC-A396B70F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</a:t>
            </a:r>
            <a:r>
              <a:rPr lang="en-US" dirty="0"/>
              <a:t>Processing histories and test results HB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F82A1-922A-6EAB-231C-49ABE84AA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2D88009-2836-4BE6-B823-8D7D8D2388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172450"/>
              </p:ext>
            </p:extLst>
          </p:nvPr>
        </p:nvGraphicFramePr>
        <p:xfrm>
          <a:off x="137259" y="1044474"/>
          <a:ext cx="5685692" cy="353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2D88009-2836-4BE6-B823-8D7D8D2388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594878"/>
              </p:ext>
            </p:extLst>
          </p:nvPr>
        </p:nvGraphicFramePr>
        <p:xfrm>
          <a:off x="6201509" y="1044475"/>
          <a:ext cx="5685692" cy="353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EBC7F65-943A-8B61-72C5-C77FC44A1736}"/>
              </a:ext>
            </a:extLst>
          </p:cNvPr>
          <p:cNvSpPr txBox="1"/>
          <p:nvPr/>
        </p:nvSpPr>
        <p:spPr>
          <a:xfrm>
            <a:off x="4285350" y="1560772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VTS =40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34BDA-4780-71C1-9C54-0A370BB0AEE5}"/>
              </a:ext>
            </a:extLst>
          </p:cNvPr>
          <p:cNvSpPr txBox="1"/>
          <p:nvPr/>
        </p:nvSpPr>
        <p:spPr>
          <a:xfrm>
            <a:off x="10237661" y="1543242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VTS =21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06CA53-8CE4-34D9-B3B6-55E55FDA31A9}"/>
              </a:ext>
            </a:extLst>
          </p:cNvPr>
          <p:cNvSpPr txBox="1"/>
          <p:nvPr/>
        </p:nvSpPr>
        <p:spPr>
          <a:xfrm>
            <a:off x="1744210" y="4576094"/>
            <a:ext cx="9473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B90 had severe MP around 10~15MV/m (sometimes 10~20MV/m), and which was sometimes not able to process out or remained as FE/MP. This can be seen as FE onset peak at 10MV/m (next slide).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B92 showed MP, but much lighter than B90. </a:t>
            </a:r>
          </a:p>
        </p:txBody>
      </p:sp>
    </p:spTree>
    <p:extLst>
      <p:ext uri="{BB962C8B-B14F-4D97-AF65-F5344CB8AC3E}">
        <p14:creationId xmlns:p14="http://schemas.microsoft.com/office/powerpoint/2010/main" val="1178520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9DE610C-EC08-9E47-ADC1-95EF3F4012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977219"/>
              </p:ext>
            </p:extLst>
          </p:nvPr>
        </p:nvGraphicFramePr>
        <p:xfrm>
          <a:off x="287227" y="1361774"/>
          <a:ext cx="5679261" cy="326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FCDD72B-9A86-AC4B-8985-BC327E1593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297616"/>
              </p:ext>
            </p:extLst>
          </p:nvPr>
        </p:nvGraphicFramePr>
        <p:xfrm>
          <a:off x="6225513" y="1351845"/>
          <a:ext cx="5682888" cy="3263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A931A93-F90F-3C1B-D3DA-C470CA5E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FE onset during VTS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33729-CF0C-5AA9-E100-A32B6192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2F8B2-8309-572D-CB91-FF80371F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</a:t>
            </a:r>
            <a:r>
              <a:rPr lang="en-US" dirty="0"/>
              <a:t>Processing histories and test results HB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A3216-D809-2CC6-E5B6-B4E6AE40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EBA75-C8C3-4432-0FC5-C1B18322EBD1}"/>
              </a:ext>
            </a:extLst>
          </p:cNvPr>
          <p:cNvSpPr txBox="1"/>
          <p:nvPr/>
        </p:nvSpPr>
        <p:spPr>
          <a:xfrm>
            <a:off x="1673581" y="5004004"/>
            <a:ext cx="947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B90 showed FE onset 10MV/m as the most, B92 showed 16MV/m as the most.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FD36A-EB4A-857E-795F-EFBBB7290DD5}"/>
              </a:ext>
            </a:extLst>
          </p:cNvPr>
          <p:cNvSpPr txBox="1"/>
          <p:nvPr/>
        </p:nvSpPr>
        <p:spPr>
          <a:xfrm>
            <a:off x="4285350" y="1560772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VTS =40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2DB78-7DCB-8311-5D25-3A149642A9D1}"/>
              </a:ext>
            </a:extLst>
          </p:cNvPr>
          <p:cNvSpPr txBox="1"/>
          <p:nvPr/>
        </p:nvSpPr>
        <p:spPr>
          <a:xfrm>
            <a:off x="10237661" y="1543242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VTS =21</a:t>
            </a:r>
          </a:p>
        </p:txBody>
      </p:sp>
    </p:spTree>
    <p:extLst>
      <p:ext uri="{BB962C8B-B14F-4D97-AF65-F5344CB8AC3E}">
        <p14:creationId xmlns:p14="http://schemas.microsoft.com/office/powerpoint/2010/main" val="2508071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82FD062-9CA5-324B-9D5B-94CB15342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7243903"/>
              </p:ext>
            </p:extLst>
          </p:nvPr>
        </p:nvGraphicFramePr>
        <p:xfrm>
          <a:off x="1388474" y="2809645"/>
          <a:ext cx="3976057" cy="3545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B00998E-29AB-D311-237B-A44EE477D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Statistic/analysis on FE and max rad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2BF04-BD0D-BB3B-8882-68A61E01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89DA1-FE48-83D9-5E54-6D2DB8EB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</a:t>
            </a:r>
            <a:r>
              <a:rPr lang="en-US" dirty="0"/>
              <a:t>Processing histories and test results HB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F0BE0-09D1-15E4-6E52-FF306C5A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9E428B-7CEC-CD79-E309-433FAAF94879}"/>
              </a:ext>
            </a:extLst>
          </p:cNvPr>
          <p:cNvCxnSpPr>
            <a:cxnSpLocks/>
          </p:cNvCxnSpPr>
          <p:nvPr/>
        </p:nvCxnSpPr>
        <p:spPr>
          <a:xfrm>
            <a:off x="3417193" y="3754258"/>
            <a:ext cx="3101009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C10434E2-9289-6770-206A-B95C6A3C8717}"/>
              </a:ext>
            </a:extLst>
          </p:cNvPr>
          <p:cNvSpPr/>
          <p:nvPr/>
        </p:nvSpPr>
        <p:spPr>
          <a:xfrm>
            <a:off x="3017210" y="3244852"/>
            <a:ext cx="387626" cy="2675302"/>
          </a:xfrm>
          <a:prstGeom prst="rightBrace">
            <a:avLst>
              <a:gd name="adj1" fmla="val 8333"/>
              <a:gd name="adj2" fmla="val 1829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069CBC-1CC0-F6D1-0991-E4D6C7107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554559"/>
              </p:ext>
            </p:extLst>
          </p:nvPr>
        </p:nvGraphicFramePr>
        <p:xfrm>
          <a:off x="267317" y="1302543"/>
          <a:ext cx="589437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959">
                  <a:extLst>
                    <a:ext uri="{9D8B030D-6E8A-4147-A177-3AD203B41FA5}">
                      <a16:colId xmlns:a16="http://schemas.microsoft.com/office/drawing/2014/main" val="3889223387"/>
                    </a:ext>
                  </a:extLst>
                </a:gridCol>
                <a:gridCol w="1151604">
                  <a:extLst>
                    <a:ext uri="{9D8B030D-6E8A-4147-A177-3AD203B41FA5}">
                      <a16:colId xmlns:a16="http://schemas.microsoft.com/office/drawing/2014/main" val="3726287531"/>
                    </a:ext>
                  </a:extLst>
                </a:gridCol>
                <a:gridCol w="1151604">
                  <a:extLst>
                    <a:ext uri="{9D8B030D-6E8A-4147-A177-3AD203B41FA5}">
                      <a16:colId xmlns:a16="http://schemas.microsoft.com/office/drawing/2014/main" val="647922272"/>
                    </a:ext>
                  </a:extLst>
                </a:gridCol>
                <a:gridCol w="1151604">
                  <a:extLst>
                    <a:ext uri="{9D8B030D-6E8A-4147-A177-3AD203B41FA5}">
                      <a16:colId xmlns:a16="http://schemas.microsoft.com/office/drawing/2014/main" val="4108026347"/>
                    </a:ext>
                  </a:extLst>
                </a:gridCol>
                <a:gridCol w="1151604">
                  <a:extLst>
                    <a:ext uri="{9D8B030D-6E8A-4147-A177-3AD203B41FA5}">
                      <a16:colId xmlns:a16="http://schemas.microsoft.com/office/drawing/2014/main" val="1389068138"/>
                    </a:ext>
                  </a:extLst>
                </a:gridCol>
              </a:tblGrid>
              <a:tr h="27992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# of VTS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# of NO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# of 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/>
                          </a:solidFill>
                        </a:rPr>
                        <a:t>VTS failure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713714"/>
                  </a:ext>
                </a:extLst>
              </a:tr>
              <a:tr h="2799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HB 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49321"/>
                  </a:ext>
                </a:extLst>
              </a:tr>
              <a:tr h="2799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LB 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09690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FA0BFE3-713B-5A13-D9DD-3866030EDF7B}"/>
              </a:ext>
            </a:extLst>
          </p:cNvPr>
          <p:cNvSpPr/>
          <p:nvPr/>
        </p:nvSpPr>
        <p:spPr>
          <a:xfrm>
            <a:off x="2677867" y="1272330"/>
            <a:ext cx="2217683" cy="955141"/>
          </a:xfrm>
          <a:prstGeom prst="rect">
            <a:avLst/>
          </a:prstGeom>
          <a:noFill/>
          <a:ln w="38100">
            <a:solidFill>
              <a:srgbClr val="FF4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9333DB92-F12F-84D5-B361-AC943F36E457}"/>
              </a:ext>
            </a:extLst>
          </p:cNvPr>
          <p:cNvSpPr/>
          <p:nvPr/>
        </p:nvSpPr>
        <p:spPr>
          <a:xfrm>
            <a:off x="2665044" y="2627766"/>
            <a:ext cx="340001" cy="438341"/>
          </a:xfrm>
          <a:prstGeom prst="downArrow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4006917-AB7E-2F85-355F-CEEE0B9BDFCC}"/>
              </a:ext>
            </a:extLst>
          </p:cNvPr>
          <p:cNvSpPr/>
          <p:nvPr/>
        </p:nvSpPr>
        <p:spPr>
          <a:xfrm>
            <a:off x="4895550" y="5033469"/>
            <a:ext cx="387626" cy="990183"/>
          </a:xfrm>
          <a:prstGeom prst="rightBrace">
            <a:avLst>
              <a:gd name="adj1" fmla="val 8333"/>
              <a:gd name="adj2" fmla="val 2466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D433F4-6093-4E90-92C6-EABF7C4F7165}"/>
              </a:ext>
            </a:extLst>
          </p:cNvPr>
          <p:cNvCxnSpPr>
            <a:cxnSpLocks/>
          </p:cNvCxnSpPr>
          <p:nvPr/>
        </p:nvCxnSpPr>
        <p:spPr>
          <a:xfrm>
            <a:off x="5283176" y="5281046"/>
            <a:ext cx="1017641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72873A0-0EED-3336-A400-BB16555FB2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002850"/>
              </p:ext>
            </p:extLst>
          </p:nvPr>
        </p:nvGraphicFramePr>
        <p:xfrm>
          <a:off x="6518202" y="2412083"/>
          <a:ext cx="5484611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3F67C63-89B2-BA07-A410-0A3B3C9700E8}"/>
              </a:ext>
            </a:extLst>
          </p:cNvPr>
          <p:cNvSpPr txBox="1"/>
          <p:nvPr/>
        </p:nvSpPr>
        <p:spPr>
          <a:xfrm>
            <a:off x="7464617" y="981095"/>
            <a:ext cx="45381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b="0" i="0" u="sng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Memo; rad limits</a:t>
            </a:r>
            <a:endParaRPr lang="en-US" sz="2000" b="0" i="0" u="none" strike="noStrike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VTS radiation admin limit: 2 Rad/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hr</a:t>
            </a:r>
            <a:endParaRPr lang="en-US" sz="2000" b="0" i="0" u="none" strike="noStrike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</a:rPr>
              <a:t>O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perating gradient: 50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/h or below</a:t>
            </a:r>
            <a:endParaRPr lang="en-US" sz="2000" b="0" i="0" u="none" strike="noStrike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Usable gradient: 100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mR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/h or below</a:t>
            </a:r>
            <a:endParaRPr lang="en-US" sz="2000" b="0" i="0" u="none" strike="noStrike" dirty="0">
              <a:solidFill>
                <a:srgbClr val="22222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1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6C8D2-E570-2DE1-EF29-679C573C3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FE mitigation on HB650 5-cell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24BE3-4C12-31D4-83CD-63037ED5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12-14 July,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F00C3-5200-D43B-D984-80D9357A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PIP-II 2nd Technical Workshop | WG2 | F. </a:t>
            </a:r>
            <a:r>
              <a:rPr lang="en-US" b="1" dirty="0" err="1"/>
              <a:t>Furuta</a:t>
            </a:r>
            <a:r>
              <a:rPr lang="en-US" b="1" dirty="0"/>
              <a:t>, </a:t>
            </a:r>
            <a:r>
              <a:rPr lang="en-US" dirty="0"/>
              <a:t>Processing histories and test results HB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A4F23-5378-0520-694A-1140B33CC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655B9-BBE6-18C4-15A9-4ECF90FE9B5A}"/>
              </a:ext>
            </a:extLst>
          </p:cNvPr>
          <p:cNvSpPr txBox="1"/>
          <p:nvPr/>
        </p:nvSpPr>
        <p:spPr>
          <a:xfrm>
            <a:off x="304800" y="1011566"/>
            <a:ext cx="17938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FE during VTS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3E6D4-1D85-30C2-6A3D-BB945773087D}"/>
              </a:ext>
            </a:extLst>
          </p:cNvPr>
          <p:cNvSpPr txBox="1"/>
          <p:nvPr/>
        </p:nvSpPr>
        <p:spPr>
          <a:xfrm>
            <a:off x="2427347" y="3592462"/>
            <a:ext cx="12100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EP +HPR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D42D2-353D-AB23-6081-A8F5BF27F0F9}"/>
              </a:ext>
            </a:extLst>
          </p:cNvPr>
          <p:cNvSpPr txBox="1"/>
          <p:nvPr/>
        </p:nvSpPr>
        <p:spPr>
          <a:xfrm>
            <a:off x="2198215" y="1972453"/>
            <a:ext cx="16618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Re-HPR only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17359E-9EF6-AF88-FBDD-1BEAD7AE67E6}"/>
              </a:ext>
            </a:extLst>
          </p:cNvPr>
          <p:cNvSpPr txBox="1"/>
          <p:nvPr/>
        </p:nvSpPr>
        <p:spPr>
          <a:xfrm>
            <a:off x="1643560" y="2506589"/>
            <a:ext cx="2671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dis-</a:t>
            </a:r>
            <a:r>
              <a:rPr lang="en-US" dirty="0" err="1"/>
              <a:t>assy</a:t>
            </a:r>
            <a:r>
              <a:rPr lang="en-US" dirty="0"/>
              <a:t> and re-HPR</a:t>
            </a:r>
          </a:p>
          <a:p>
            <a:r>
              <a:rPr lang="en-US" dirty="0"/>
              <a:t>Partial dis-</a:t>
            </a:r>
            <a:r>
              <a:rPr lang="en-US" dirty="0" err="1"/>
              <a:t>assy</a:t>
            </a:r>
            <a:r>
              <a:rPr lang="en-US" dirty="0"/>
              <a:t> and re-HPR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D7BA60-780A-87A1-71F4-397FFF939CE0}"/>
              </a:ext>
            </a:extLst>
          </p:cNvPr>
          <p:cNvSpPr txBox="1"/>
          <p:nvPr/>
        </p:nvSpPr>
        <p:spPr>
          <a:xfrm>
            <a:off x="1405134" y="4085667"/>
            <a:ext cx="3656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Reset(bulk EP, furnace, light EP, HPR) </a:t>
            </a:r>
          </a:p>
          <a:p>
            <a:r>
              <a:rPr lang="en-US" dirty="0"/>
              <a:t>Add light EP and HPR</a:t>
            </a:r>
          </a:p>
          <a:p>
            <a:r>
              <a:rPr lang="en-US" dirty="0"/>
              <a:t>Hand polish, EP, and HPR, etc.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0DC9FF-08C8-9F48-27B0-78A17D374CC3}"/>
              </a:ext>
            </a:extLst>
          </p:cNvPr>
          <p:cNvSpPr txBox="1"/>
          <p:nvPr/>
        </p:nvSpPr>
        <p:spPr>
          <a:xfrm>
            <a:off x="4641500" y="985308"/>
            <a:ext cx="10630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Re-VTS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0F124A5E-1962-721B-1444-A8B750E457EA}"/>
              </a:ext>
            </a:extLst>
          </p:cNvPr>
          <p:cNvCxnSpPr>
            <a:cxnSpLocks/>
            <a:stCxn id="7" idx="2"/>
            <a:endCxn id="8" idx="1"/>
          </p:cNvCxnSpPr>
          <p:nvPr/>
        </p:nvCxnSpPr>
        <p:spPr>
          <a:xfrm rot="16200000" flipH="1">
            <a:off x="616427" y="1966208"/>
            <a:ext cx="2396230" cy="1225609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C1CFFE1A-C499-4EE8-EE9C-8730ECEBA146}"/>
              </a:ext>
            </a:extLst>
          </p:cNvPr>
          <p:cNvCxnSpPr>
            <a:cxnSpLocks/>
            <a:stCxn id="7" idx="2"/>
            <a:endCxn id="9" idx="1"/>
          </p:cNvCxnSpPr>
          <p:nvPr/>
        </p:nvCxnSpPr>
        <p:spPr>
          <a:xfrm rot="16200000" flipH="1">
            <a:off x="1311866" y="1270769"/>
            <a:ext cx="776221" cy="99647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1312B951-A9D0-77B9-8C8E-131B59AD14D1}"/>
              </a:ext>
            </a:extLst>
          </p:cNvPr>
          <p:cNvCxnSpPr>
            <a:cxnSpLocks/>
            <a:stCxn id="9" idx="3"/>
            <a:endCxn id="12" idx="2"/>
          </p:cNvCxnSpPr>
          <p:nvPr/>
        </p:nvCxnSpPr>
        <p:spPr>
          <a:xfrm flipV="1">
            <a:off x="3860071" y="1354640"/>
            <a:ext cx="1312941" cy="802479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6FA4E09-1290-3AB1-81F7-153F1A87B80F}"/>
              </a:ext>
            </a:extLst>
          </p:cNvPr>
          <p:cNvCxnSpPr>
            <a:cxnSpLocks/>
            <a:stCxn id="8" idx="3"/>
            <a:endCxn id="12" idx="2"/>
          </p:cNvCxnSpPr>
          <p:nvPr/>
        </p:nvCxnSpPr>
        <p:spPr>
          <a:xfrm flipV="1">
            <a:off x="3637386" y="1354640"/>
            <a:ext cx="1535626" cy="242248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DBE3501-CED4-CFF1-6C1A-3026CB9B157D}"/>
              </a:ext>
            </a:extLst>
          </p:cNvPr>
          <p:cNvSpPr txBox="1"/>
          <p:nvPr/>
        </p:nvSpPr>
        <p:spPr>
          <a:xfrm>
            <a:off x="794958" y="5233717"/>
            <a:ext cx="502655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success rate is about 40% so far, may need 2~3 cycles to lower/eliminate FE.</a:t>
            </a: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1E6A00A7-07BA-5265-5FB1-2973461764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562562"/>
              </p:ext>
            </p:extLst>
          </p:nvPr>
        </p:nvGraphicFramePr>
        <p:xfrm>
          <a:off x="5941911" y="211004"/>
          <a:ext cx="6127531" cy="1709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059">
                  <a:extLst>
                    <a:ext uri="{9D8B030D-6E8A-4147-A177-3AD203B41FA5}">
                      <a16:colId xmlns:a16="http://schemas.microsoft.com/office/drawing/2014/main" val="930909786"/>
                    </a:ext>
                  </a:extLst>
                </a:gridCol>
                <a:gridCol w="1543302">
                  <a:extLst>
                    <a:ext uri="{9D8B030D-6E8A-4147-A177-3AD203B41FA5}">
                      <a16:colId xmlns:a16="http://schemas.microsoft.com/office/drawing/2014/main" val="2611521025"/>
                    </a:ext>
                  </a:extLst>
                </a:gridCol>
                <a:gridCol w="1543302">
                  <a:extLst>
                    <a:ext uri="{9D8B030D-6E8A-4147-A177-3AD203B41FA5}">
                      <a16:colId xmlns:a16="http://schemas.microsoft.com/office/drawing/2014/main" val="1428683413"/>
                    </a:ext>
                  </a:extLst>
                </a:gridCol>
                <a:gridCol w="1723868">
                  <a:extLst>
                    <a:ext uri="{9D8B030D-6E8A-4147-A177-3AD203B41FA5}">
                      <a16:colId xmlns:a16="http://schemas.microsoft.com/office/drawing/2014/main" val="2299548324"/>
                    </a:ext>
                  </a:extLst>
                </a:gridCol>
              </a:tblGrid>
              <a:tr h="4651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Mitigation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 of applied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Improved (Lower/NO FE)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 improve</a:t>
                      </a:r>
                    </a:p>
                    <a:p>
                      <a:pPr algn="ctr"/>
                      <a:r>
                        <a:rPr lang="en-US" sz="1400"/>
                        <a:t>(similar or worth FE)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9458"/>
                  </a:ext>
                </a:extLst>
              </a:tr>
              <a:tr h="326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Re-HPR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 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034935"/>
                  </a:ext>
                </a:extLst>
              </a:tr>
              <a:tr h="32606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EP + HPR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216876"/>
                  </a:ext>
                </a:extLst>
              </a:tr>
              <a:tr h="326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815027"/>
                  </a:ext>
                </a:extLst>
              </a:tr>
            </a:tbl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706F59A-5D7D-09C7-548F-0B03A2DCC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880663"/>
              </p:ext>
            </p:extLst>
          </p:nvPr>
        </p:nvGraphicFramePr>
        <p:xfrm>
          <a:off x="6402896" y="1920722"/>
          <a:ext cx="4877392" cy="4617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6131807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89DA2CC4BB9E478B8FFD004BF9FA99" ma:contentTypeVersion="13" ma:contentTypeDescription="Create a new document." ma:contentTypeScope="" ma:versionID="71884ffc27558b5b181f6c1c2764013f">
  <xsd:schema xmlns:xsd="http://www.w3.org/2001/XMLSchema" xmlns:xs="http://www.w3.org/2001/XMLSchema" xmlns:p="http://schemas.microsoft.com/office/2006/metadata/properties" xmlns:ns3="df301ccf-90da-4920-a634-8c5c8c9e5e8a" xmlns:ns4="15f49ed7-d91d-476c-9d2f-cc415609efbb" targetNamespace="http://schemas.microsoft.com/office/2006/metadata/properties" ma:root="true" ma:fieldsID="a4ffdddc6feb865c067764a9f65a6890" ns3:_="" ns4:_="">
    <xsd:import namespace="df301ccf-90da-4920-a634-8c5c8c9e5e8a"/>
    <xsd:import namespace="15f49ed7-d91d-476c-9d2f-cc415609ef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01ccf-90da-4920-a634-8c5c8c9e5e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49ed7-d91d-476c-9d2f-cc415609e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CD027D-9D3C-4706-A183-35FD89CC94BD}">
  <ds:schemaRefs>
    <ds:schemaRef ds:uri="15f49ed7-d91d-476c-9d2f-cc415609efbb"/>
    <ds:schemaRef ds:uri="df301ccf-90da-4920-a634-8c5c8c9e5e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8E9166D-67E2-4DE6-BBBF-A7EA58D17FDF}">
  <ds:schemaRefs>
    <ds:schemaRef ds:uri="15f49ed7-d91d-476c-9d2f-cc415609efbb"/>
    <ds:schemaRef ds:uri="df301ccf-90da-4920-a634-8c5c8c9e5e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9F5BB1-33A5-4275-8560-24700715F8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3221</TotalTime>
  <Words>2357</Words>
  <Application>Microsoft Macintosh PowerPoint</Application>
  <PresentationFormat>Widescreen</PresentationFormat>
  <Paragraphs>671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Helvetica</vt:lpstr>
      <vt:lpstr>Tahoma</vt:lpstr>
      <vt:lpstr>1_Fermilab_PPT_090915</vt:lpstr>
      <vt:lpstr>PowerPoint Presentation</vt:lpstr>
      <vt:lpstr>Introduction</vt:lpstr>
      <vt:lpstr># of VTS</vt:lpstr>
      <vt:lpstr>VTSs of B90 5-cells</vt:lpstr>
      <vt:lpstr>VTS on HB650 5-cells (B92)</vt:lpstr>
      <vt:lpstr>MP behaviors during VTS </vt:lpstr>
      <vt:lpstr>FE onset during VTS</vt:lpstr>
      <vt:lpstr>Statistic/analysis on FE and max rad level</vt:lpstr>
      <vt:lpstr>FE mitigation on HB650 5-cell</vt:lpstr>
      <vt:lpstr>Summary</vt:lpstr>
      <vt:lpstr>appendix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650 CM Integration</dc:title>
  <dc:creator>Joseph P Ozelis</dc:creator>
  <cp:lastModifiedBy>Fumio Furuta</cp:lastModifiedBy>
  <cp:revision>15</cp:revision>
  <dcterms:created xsi:type="dcterms:W3CDTF">2022-03-17T19:43:42Z</dcterms:created>
  <dcterms:modified xsi:type="dcterms:W3CDTF">2022-07-12T09:09:44Z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0x0101007889DA2CC4BB9E478B8FFD004BF9FA99</vt:lpwstr>
  </property>
</Properties>
</file>